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58" r:id="rId4"/>
    <p:sldId id="280" r:id="rId5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71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2" r:id="rId27"/>
    <p:sldId id="275" r:id="rId28"/>
    <p:sldId id="276" r:id="rId29"/>
    <p:sldId id="277" r:id="rId30"/>
    <p:sldId id="274" r:id="rId31"/>
    <p:sldId id="291" r:id="rId32"/>
    <p:sldId id="259" r:id="rId33"/>
    <p:sldId id="278" r:id="rId34"/>
    <p:sldId id="295" r:id="rId35"/>
    <p:sldId id="325" r:id="rId36"/>
    <p:sldId id="329" r:id="rId37"/>
    <p:sldId id="328" r:id="rId38"/>
    <p:sldId id="338" r:id="rId39"/>
    <p:sldId id="296" r:id="rId40"/>
    <p:sldId id="342" r:id="rId41"/>
    <p:sldId id="343" r:id="rId42"/>
    <p:sldId id="344" r:id="rId43"/>
    <p:sldId id="345" r:id="rId44"/>
    <p:sldId id="346" r:id="rId45"/>
    <p:sldId id="347" r:id="rId46"/>
    <p:sldId id="348" r:id="rId47"/>
    <p:sldId id="349" r:id="rId48"/>
    <p:sldId id="350" r:id="rId49"/>
    <p:sldId id="351" r:id="rId50"/>
    <p:sldId id="352" r:id="rId51"/>
    <p:sldId id="353" r:id="rId52"/>
    <p:sldId id="376" r:id="rId53"/>
    <p:sldId id="354" r:id="rId54"/>
    <p:sldId id="355" r:id="rId55"/>
    <p:sldId id="356" r:id="rId56"/>
    <p:sldId id="357" r:id="rId57"/>
    <p:sldId id="358" r:id="rId58"/>
    <p:sldId id="359" r:id="rId59"/>
    <p:sldId id="360" r:id="rId60"/>
    <p:sldId id="361" r:id="rId61"/>
    <p:sldId id="362" r:id="rId62"/>
    <p:sldId id="363" r:id="rId63"/>
    <p:sldId id="364" r:id="rId64"/>
    <p:sldId id="365" r:id="rId65"/>
    <p:sldId id="366" r:id="rId66"/>
    <p:sldId id="367" r:id="rId67"/>
    <p:sldId id="368" r:id="rId68"/>
    <p:sldId id="369" r:id="rId69"/>
    <p:sldId id="370" r:id="rId70"/>
    <p:sldId id="371" r:id="rId71"/>
    <p:sldId id="372" r:id="rId72"/>
    <p:sldId id="373" r:id="rId73"/>
    <p:sldId id="374" r:id="rId74"/>
    <p:sldId id="375" r:id="rId75"/>
    <p:sldId id="377" r:id="rId76"/>
    <p:sldId id="378" r:id="rId77"/>
    <p:sldId id="379" r:id="rId78"/>
    <p:sldId id="380" r:id="rId79"/>
    <p:sldId id="381" r:id="rId80"/>
    <p:sldId id="382" r:id="rId81"/>
    <p:sldId id="383" r:id="rId82"/>
    <p:sldId id="293" r:id="rId83"/>
    <p:sldId id="292" r:id="rId84"/>
  </p:sldIdLst>
  <p:sldSz cx="9144000" cy="6858000" type="screen4x3"/>
  <p:notesSz cx="6858000" cy="9144000"/>
  <p:custDataLst>
    <p:tags r:id="rId88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734"/>
    <p:restoredTop sz="94660"/>
  </p:normalViewPr>
  <p:slideViewPr>
    <p:cSldViewPr showGuides="1">
      <p:cViewPr varScale="1">
        <p:scale>
          <a:sx n="67" d="100"/>
          <a:sy n="67" d="100"/>
        </p:scale>
        <p:origin x="-138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1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8" Type="http://schemas.openxmlformats.org/officeDocument/2006/relationships/tags" Target="tags/tag1.xml"/><Relationship Id="rId87" Type="http://schemas.openxmlformats.org/officeDocument/2006/relationships/tableStyles" Target="tableStyles.xml"/><Relationship Id="rId86" Type="http://schemas.openxmlformats.org/officeDocument/2006/relationships/viewProps" Target="viewProps.xml"/><Relationship Id="rId85" Type="http://schemas.openxmlformats.org/officeDocument/2006/relationships/presProps" Target="presProps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CE8595A-2A44-4306-A300-82A9A71683A9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2"/>
          <p:cNvSpPr>
            <a:spLocks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2075" tIns="46038" rIns="92075" bIns="46038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Rectangle 2"/>
          <p:cNvSpPr>
            <a:spLocks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5235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2075" tIns="46038" rIns="92075" bIns="46038" anchor="t" anchorCtr="0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Rectangle 2"/>
          <p:cNvSpPr>
            <a:spLocks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6259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2075" tIns="46038" rIns="92075" bIns="46038" anchor="t" anchorCtr="0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Rectangle 2"/>
          <p:cNvSpPr>
            <a:spLocks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7283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2075" tIns="46038" rIns="92075" bIns="46038" anchor="t" anchorCtr="0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Rectangle 7"/>
          <p:cNvSpPr txBox="1">
            <a:spLocks noGrp="1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8307" name="Rectangle 2"/>
          <p:cNvSpPr>
            <a:spLocks noTextEdit="1"/>
          </p:cNvSpPr>
          <p:nvPr>
            <p:ph type="sldImg"/>
          </p:nvPr>
        </p:nvSpPr>
        <p:spPr>
          <a:xfrm>
            <a:off x="1160463" y="706438"/>
            <a:ext cx="4538662" cy="34036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8308" name="Rectangle 3"/>
          <p:cNvSpPr/>
          <p:nvPr>
            <p:ph type="body" idx="1"/>
          </p:nvPr>
        </p:nvSpPr>
        <p:spPr>
          <a:xfrm>
            <a:off x="914400" y="4343400"/>
            <a:ext cx="5029200" cy="4098925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wrap="square" lIns="88148" tIns="44074" rIns="88148" bIns="44074" anchor="t" anchorCtr="0"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993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Rectangle 7"/>
          <p:cNvSpPr txBox="1">
            <a:spLocks noGrp="1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0355" name="Rectangle 2"/>
          <p:cNvSpPr>
            <a:spLocks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0356" name="Rectangle 3"/>
          <p:cNvSpPr/>
          <p:nvPr>
            <p:ph type="body" idx="1"/>
          </p:nvPr>
        </p:nvSpPr>
        <p:spPr>
          <a:xfrm>
            <a:off x="914400" y="4341813"/>
            <a:ext cx="5029200" cy="4117975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Rectangle 7"/>
          <p:cNvSpPr txBox="1">
            <a:spLocks noGrp="1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1379" name="Rectangle 2"/>
          <p:cNvSpPr>
            <a:spLocks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1380" name="Rectangle 3"/>
          <p:cNvSpPr/>
          <p:nvPr>
            <p:ph type="body" idx="1"/>
          </p:nvPr>
        </p:nvSpPr>
        <p:spPr>
          <a:xfrm>
            <a:off x="914400" y="4341813"/>
            <a:ext cx="5029200" cy="4117975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Rectangle 7"/>
          <p:cNvSpPr txBox="1">
            <a:spLocks noGrp="1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2403" name="Rectangle 2"/>
          <p:cNvSpPr>
            <a:spLocks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2404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/>
              <a:t>SEG1out ,seg7 in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034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Rectangle 2"/>
          <p:cNvSpPr>
            <a:spLocks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页面大小有</a:t>
            </a:r>
            <a:r>
              <a:rPr lang="en-US" altLang="zh-CN" dirty="0"/>
              <a:t>1024</a:t>
            </a:r>
            <a:r>
              <a:rPr lang="zh-CN" altLang="en-US" dirty="0"/>
              <a:t>字节和</a:t>
            </a:r>
            <a:r>
              <a:rPr lang="en-US" altLang="zh-CN" dirty="0"/>
              <a:t>64</a:t>
            </a:r>
            <a:r>
              <a:rPr lang="zh-CN" altLang="en-US" dirty="0"/>
              <a:t>字两种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2"/>
          <p:cNvSpPr>
            <a:spLocks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2075" tIns="46038" rIns="92075" bIns="46038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054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065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075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Rectangle 2"/>
          <p:cNvSpPr>
            <a:spLocks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>
            <a:solidFill>
              <a:srgbClr val="000000"/>
            </a:solidFill>
            <a:miter/>
          </a:ln>
        </p:spPr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Rectangle 2"/>
          <p:cNvSpPr>
            <a:spLocks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>
            <a:solidFill>
              <a:srgbClr val="000000"/>
            </a:solidFill>
            <a:miter/>
          </a:ln>
        </p:spPr>
      </p:sp>
      <p:sp>
        <p:nvSpPr>
          <p:cNvPr id="109571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Rectangle 2"/>
          <p:cNvSpPr>
            <a:spLocks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>
            <a:solidFill>
              <a:srgbClr val="000000"/>
            </a:solidFill>
            <a:miter/>
          </a:ln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116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2"/>
          <p:cNvSpPr>
            <a:spLocks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2075" tIns="46038" rIns="92075" bIns="46038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2"/>
          <p:cNvSpPr>
            <a:spLocks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9091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2075" tIns="46038" rIns="92075" bIns="46038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2"/>
          <p:cNvSpPr>
            <a:spLocks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0115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2075" tIns="46038" rIns="92075" bIns="46038" anchor="t" anchorCtr="0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2"/>
          <p:cNvSpPr>
            <a:spLocks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2075" tIns="46038" rIns="92075" bIns="46038" anchor="t" anchorCtr="0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Rectangle 2"/>
          <p:cNvSpPr>
            <a:spLocks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2075" tIns="46038" rIns="92075" bIns="46038" anchor="t" anchorCtr="0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Rectangle 2"/>
          <p:cNvSpPr>
            <a:spLocks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3187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2075" tIns="46038" rIns="92075" bIns="46038" anchor="t" anchorCtr="0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Rectangle 2"/>
          <p:cNvSpPr>
            <a:spLocks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2075" tIns="46038" rIns="92075" bIns="46038" anchor="t" anchorCtr="0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Spring 2006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Spring 2006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19850" y="0"/>
            <a:ext cx="1962150" cy="6172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734050" cy="6172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Spring 2006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Spring 2006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Spring 2006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2954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Spring 2006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Spring 2006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Spring 2006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Spring 2006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Spring 2006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Spring 2006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7772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Spring 2006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emf"/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emf"/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jpe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jpe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jpe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jpe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jpeg"/></Relationships>
</file>

<file path=ppt/slides/_rels/slide7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emf"/><Relationship Id="rId8" Type="http://schemas.openxmlformats.org/officeDocument/2006/relationships/image" Target="../media/image50.emf"/><Relationship Id="rId7" Type="http://schemas.openxmlformats.org/officeDocument/2006/relationships/image" Target="../media/image49.emf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Relationship Id="rId3" Type="http://schemas.openxmlformats.org/officeDocument/2006/relationships/image" Target="../media/image45.emf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66.emf"/><Relationship Id="rId23" Type="http://schemas.openxmlformats.org/officeDocument/2006/relationships/image" Target="../media/image65.emf"/><Relationship Id="rId22" Type="http://schemas.openxmlformats.org/officeDocument/2006/relationships/image" Target="../media/image64.emf"/><Relationship Id="rId21" Type="http://schemas.openxmlformats.org/officeDocument/2006/relationships/image" Target="../media/image63.emf"/><Relationship Id="rId20" Type="http://schemas.openxmlformats.org/officeDocument/2006/relationships/image" Target="../media/image62.emf"/><Relationship Id="rId2" Type="http://schemas.openxmlformats.org/officeDocument/2006/relationships/image" Target="../media/image44.emf"/><Relationship Id="rId19" Type="http://schemas.openxmlformats.org/officeDocument/2006/relationships/image" Target="../media/image61.emf"/><Relationship Id="rId18" Type="http://schemas.openxmlformats.org/officeDocument/2006/relationships/image" Target="../media/image60.emf"/><Relationship Id="rId17" Type="http://schemas.openxmlformats.org/officeDocument/2006/relationships/image" Target="../media/image59.emf"/><Relationship Id="rId16" Type="http://schemas.openxmlformats.org/officeDocument/2006/relationships/image" Target="../media/image58.emf"/><Relationship Id="rId15" Type="http://schemas.openxmlformats.org/officeDocument/2006/relationships/image" Target="../media/image57.emf"/><Relationship Id="rId14" Type="http://schemas.openxmlformats.org/officeDocument/2006/relationships/image" Target="../media/image56.emf"/><Relationship Id="rId13" Type="http://schemas.openxmlformats.org/officeDocument/2006/relationships/image" Target="../media/image55.emf"/><Relationship Id="rId12" Type="http://schemas.openxmlformats.org/officeDocument/2006/relationships/image" Target="../media/image54.emf"/><Relationship Id="rId11" Type="http://schemas.openxmlformats.org/officeDocument/2006/relationships/image" Target="../media/image53.emf"/><Relationship Id="rId10" Type="http://schemas.openxmlformats.org/officeDocument/2006/relationships/image" Target="../media/image52.emf"/><Relationship Id="rId1" Type="http://schemas.openxmlformats.org/officeDocument/2006/relationships/image" Target="../media/image43.png"/></Relationships>
</file>

<file path=ppt/slides/_rels/slide7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5.emf"/><Relationship Id="rId8" Type="http://schemas.openxmlformats.org/officeDocument/2006/relationships/image" Target="../media/image74.emf"/><Relationship Id="rId7" Type="http://schemas.openxmlformats.org/officeDocument/2006/relationships/image" Target="../media/image73.emf"/><Relationship Id="rId6" Type="http://schemas.openxmlformats.org/officeDocument/2006/relationships/image" Target="../media/image72.emf"/><Relationship Id="rId5" Type="http://schemas.openxmlformats.org/officeDocument/2006/relationships/image" Target="../media/image71.emf"/><Relationship Id="rId4" Type="http://schemas.openxmlformats.org/officeDocument/2006/relationships/image" Target="../media/image70.emf"/><Relationship Id="rId3" Type="http://schemas.openxmlformats.org/officeDocument/2006/relationships/image" Target="../media/image69.emf"/><Relationship Id="rId29" Type="http://schemas.openxmlformats.org/officeDocument/2006/relationships/slideLayout" Target="../slideLayouts/slideLayout2.xml"/><Relationship Id="rId28" Type="http://schemas.openxmlformats.org/officeDocument/2006/relationships/image" Target="../media/image94.emf"/><Relationship Id="rId27" Type="http://schemas.openxmlformats.org/officeDocument/2006/relationships/image" Target="../media/image93.emf"/><Relationship Id="rId26" Type="http://schemas.openxmlformats.org/officeDocument/2006/relationships/image" Target="../media/image92.emf"/><Relationship Id="rId25" Type="http://schemas.openxmlformats.org/officeDocument/2006/relationships/image" Target="../media/image91.emf"/><Relationship Id="rId24" Type="http://schemas.openxmlformats.org/officeDocument/2006/relationships/image" Target="../media/image90.emf"/><Relationship Id="rId23" Type="http://schemas.openxmlformats.org/officeDocument/2006/relationships/image" Target="../media/image89.emf"/><Relationship Id="rId22" Type="http://schemas.openxmlformats.org/officeDocument/2006/relationships/image" Target="../media/image88.emf"/><Relationship Id="rId21" Type="http://schemas.openxmlformats.org/officeDocument/2006/relationships/image" Target="../media/image87.emf"/><Relationship Id="rId20" Type="http://schemas.openxmlformats.org/officeDocument/2006/relationships/image" Target="../media/image86.emf"/><Relationship Id="rId2" Type="http://schemas.openxmlformats.org/officeDocument/2006/relationships/image" Target="../media/image68.emf"/><Relationship Id="rId19" Type="http://schemas.openxmlformats.org/officeDocument/2006/relationships/image" Target="../media/image85.emf"/><Relationship Id="rId18" Type="http://schemas.openxmlformats.org/officeDocument/2006/relationships/image" Target="../media/image84.emf"/><Relationship Id="rId17" Type="http://schemas.openxmlformats.org/officeDocument/2006/relationships/image" Target="../media/image83.emf"/><Relationship Id="rId16" Type="http://schemas.openxmlformats.org/officeDocument/2006/relationships/image" Target="../media/image82.emf"/><Relationship Id="rId15" Type="http://schemas.openxmlformats.org/officeDocument/2006/relationships/image" Target="../media/image81.emf"/><Relationship Id="rId14" Type="http://schemas.openxmlformats.org/officeDocument/2006/relationships/image" Target="../media/image80.emf"/><Relationship Id="rId13" Type="http://schemas.openxmlformats.org/officeDocument/2006/relationships/image" Target="../media/image79.emf"/><Relationship Id="rId12" Type="http://schemas.openxmlformats.org/officeDocument/2006/relationships/image" Target="../media/image78.emf"/><Relationship Id="rId11" Type="http://schemas.openxmlformats.org/officeDocument/2006/relationships/image" Target="../media/image77.emf"/><Relationship Id="rId10" Type="http://schemas.openxmlformats.org/officeDocument/2006/relationships/image" Target="../media/image76.emf"/><Relationship Id="rId1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endParaRPr lang="en-US" altLang="zh-CN" sz="1400" dirty="0"/>
          </a:p>
        </p:txBody>
      </p:sp>
      <p:sp>
        <p:nvSpPr>
          <p:cNvPr id="4099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highlight>
                  <a:srgbClr val="FFFF00"/>
                </a:highlight>
              </a:rPr>
              <a:t>Quick Quiz(1)</a:t>
            </a:r>
            <a:endParaRPr lang="en-US" altLang="zh-CN" b="1" dirty="0"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4100" name="Rectangle 3"/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4495800"/>
          </a:xfrm>
        </p:spPr>
        <p:txBody>
          <a:bodyPr vert="horz" wrap="square" lIns="91440" tIns="45720" rIns="91440" bIns="45720" anchor="t" anchorCtr="0"/>
          <a:p>
            <a:pPr marL="514350" indent="-51435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dirty="0"/>
              <a:t>What is OS? What does it do?</a:t>
            </a:r>
            <a:endParaRPr lang="en-US" altLang="zh-CN" dirty="0"/>
          </a:p>
          <a:p>
            <a:pPr marL="514350" indent="-51435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dirty="0"/>
              <a:t>OS</a:t>
            </a:r>
            <a:r>
              <a:rPr lang="zh-CN" altLang="en-US" dirty="0"/>
              <a:t>的资源管理功能可分成哪些组成部分？</a:t>
            </a:r>
            <a:endParaRPr lang="en-US" altLang="zh-CN" dirty="0"/>
          </a:p>
          <a:p>
            <a:pPr marL="514350" indent="-514350" eaLnBrk="1" hangingPunct="1">
              <a:lnSpc>
                <a:spcPct val="90000"/>
              </a:lnSpc>
              <a:buNone/>
            </a:pPr>
            <a:r>
              <a:rPr lang="en-US" altLang="zh-CN" dirty="0"/>
              <a:t>3. </a:t>
            </a:r>
            <a:r>
              <a:rPr lang="zh-CN" altLang="en-US" dirty="0"/>
              <a:t>什么是系统调用？简单描述其过程</a:t>
            </a:r>
            <a:r>
              <a:rPr lang="en-US" altLang="zh-CN" dirty="0"/>
              <a:t>.OS</a:t>
            </a:r>
            <a:r>
              <a:rPr lang="zh-CN" altLang="en-US" dirty="0"/>
              <a:t>符合</a:t>
            </a:r>
            <a:r>
              <a:rPr lang="en-US" altLang="zh-CN" dirty="0"/>
              <a:t>POSIX</a:t>
            </a:r>
            <a:r>
              <a:rPr lang="zh-CN" altLang="en-US" dirty="0"/>
              <a:t>常用的系统调用有哪几类？</a:t>
            </a:r>
            <a:endParaRPr lang="en-US" altLang="zh-CN" dirty="0"/>
          </a:p>
          <a:p>
            <a:pPr marL="514350" indent="-514350" eaLnBrk="1" hangingPunct="1">
              <a:lnSpc>
                <a:spcPct val="90000"/>
              </a:lnSpc>
              <a:buNone/>
            </a:pPr>
            <a:r>
              <a:rPr lang="en-US" altLang="zh-CN" dirty="0"/>
              <a:t>4.OS</a:t>
            </a:r>
            <a:r>
              <a:rPr lang="zh-CN" altLang="en-US" dirty="0"/>
              <a:t>结构一般有哪些结构类型，各类型特点如何？</a:t>
            </a:r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0" y="115888"/>
            <a:ext cx="8964613" cy="15113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dirty="0">
                <a:solidFill>
                  <a:srgbClr val="FF0000"/>
                </a:solidFill>
              </a:rPr>
              <a:t>用于目录管理的系统调用</a:t>
            </a:r>
            <a:r>
              <a:rPr lang="en-US" altLang="zh-CN" sz="4000" dirty="0">
                <a:solidFill>
                  <a:srgbClr val="FF0000"/>
                </a:solidFill>
              </a:rPr>
              <a:t>----Linking</a:t>
            </a:r>
            <a:br>
              <a:rPr lang="en-US" altLang="zh-CN" sz="4000" dirty="0">
                <a:solidFill>
                  <a:srgbClr val="FF0000"/>
                </a:solidFill>
              </a:rPr>
            </a:br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</a:rPr>
              <a:t>link(“usr/jim/memo”,”usr/ast/note”);</a:t>
            </a:r>
            <a:br>
              <a:rPr lang="en-US" altLang="zh-CN" sz="2800" dirty="0">
                <a:solidFill>
                  <a:srgbClr val="FF0000"/>
                </a:solidFill>
              </a:rPr>
            </a:br>
            <a:r>
              <a:rPr lang="zh-CN" altLang="en-US" sz="2800" dirty="0">
                <a:solidFill>
                  <a:srgbClr val="FF0000"/>
                </a:solidFill>
              </a:rPr>
              <a:t>在</a:t>
            </a:r>
            <a:r>
              <a:rPr lang="en-US" altLang="zh-CN" sz="2800" dirty="0">
                <a:solidFill>
                  <a:srgbClr val="FF0000"/>
                </a:solidFill>
              </a:rPr>
              <a:t>jim</a:t>
            </a:r>
            <a:r>
              <a:rPr lang="zh-CN" altLang="en-US" sz="2800" dirty="0">
                <a:solidFill>
                  <a:srgbClr val="FF0000"/>
                </a:solidFill>
              </a:rPr>
              <a:t>目录中的文件</a:t>
            </a:r>
            <a:r>
              <a:rPr lang="en-US" altLang="zh-CN" sz="2800" dirty="0">
                <a:solidFill>
                  <a:srgbClr val="FF0000"/>
                </a:solidFill>
              </a:rPr>
              <a:t>memo</a:t>
            </a:r>
            <a:r>
              <a:rPr lang="zh-CN" altLang="en-US" sz="2800" dirty="0">
                <a:solidFill>
                  <a:srgbClr val="FF0000"/>
                </a:solidFill>
              </a:rPr>
              <a:t>以文件名 </a:t>
            </a:r>
            <a:r>
              <a:rPr lang="en-US" altLang="zh-CN" sz="2800" dirty="0">
                <a:solidFill>
                  <a:srgbClr val="FF0000"/>
                </a:solidFill>
              </a:rPr>
              <a:t>note</a:t>
            </a:r>
            <a:r>
              <a:rPr lang="zh-CN" altLang="en-US" sz="2800" dirty="0">
                <a:solidFill>
                  <a:srgbClr val="FF0000"/>
                </a:solidFill>
              </a:rPr>
              <a:t>进入</a:t>
            </a:r>
            <a:r>
              <a:rPr lang="en-US" altLang="zh-CN" sz="2800" dirty="0">
                <a:solidFill>
                  <a:srgbClr val="FF0000"/>
                </a:solidFill>
              </a:rPr>
              <a:t>ast</a:t>
            </a:r>
            <a:r>
              <a:rPr lang="zh-CN" altLang="en-US" sz="2800" dirty="0">
                <a:solidFill>
                  <a:srgbClr val="FF0000"/>
                </a:solidFill>
              </a:rPr>
              <a:t>的目录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701675" y="4308475"/>
            <a:ext cx="8001000" cy="13430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/>
              <a:t>(a) Two directories before linking</a:t>
            </a:r>
            <a:br>
              <a:rPr lang="en-US" altLang="zh-CN" dirty="0"/>
            </a:br>
            <a:r>
              <a:rPr lang="en-US" altLang="zh-CN" i="1" dirty="0"/>
              <a:t>/usr/jim/memo</a:t>
            </a:r>
            <a:r>
              <a:rPr lang="en-US" altLang="zh-CN" dirty="0"/>
              <a:t> to ast's directory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/>
              <a:t>(b) The same directories after linking</a:t>
            </a:r>
            <a:endParaRPr lang="en-US" altLang="zh-CN" sz="2800" dirty="0"/>
          </a:p>
        </p:txBody>
      </p:sp>
      <p:sp>
        <p:nvSpPr>
          <p:cNvPr id="1229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r>
              <a:rPr lang="en-US" altLang="zh-CN" sz="1400" dirty="0"/>
              <a:t>/75</a:t>
            </a:r>
            <a:endParaRPr lang="en-US" altLang="zh-CN" sz="1400" dirty="0"/>
          </a:p>
        </p:txBody>
      </p:sp>
      <p:pic>
        <p:nvPicPr>
          <p:cNvPr id="12293" name="Picture 4"/>
          <p:cNvPicPr>
            <a:picLocks noChangeAspect="1"/>
          </p:cNvPicPr>
          <p:nvPr/>
        </p:nvPicPr>
        <p:blipFill>
          <a:blip r:embed="rId1"/>
          <a:srcRect l="26553" t="48711" r="21428" b="38509"/>
          <a:stretch>
            <a:fillRect/>
          </a:stretch>
        </p:blipFill>
        <p:spPr>
          <a:xfrm>
            <a:off x="395288" y="1557338"/>
            <a:ext cx="8024812" cy="2790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611188" y="333375"/>
            <a:ext cx="77724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>
                <a:solidFill>
                  <a:srgbClr val="FF0000"/>
                </a:solidFill>
              </a:rPr>
              <a:t>Mounting</a:t>
            </a:r>
            <a:br>
              <a:rPr lang="en-US" altLang="zh-CN" sz="4000" dirty="0">
                <a:solidFill>
                  <a:srgbClr val="FF0000"/>
                </a:solidFill>
              </a:rPr>
            </a:br>
            <a:r>
              <a:rPr lang="en-US" altLang="zh-CN" sz="3200" dirty="0">
                <a:solidFill>
                  <a:srgbClr val="FF0000"/>
                </a:solidFill>
              </a:rPr>
              <a:t>mount(“/dev/fd0”,”/mnt”,0);</a:t>
            </a:r>
            <a:br>
              <a:rPr lang="en-US" altLang="zh-CN" sz="3200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将</a:t>
            </a:r>
            <a:r>
              <a:rPr lang="en-US" altLang="zh-CN" sz="3200" dirty="0">
                <a:solidFill>
                  <a:srgbClr val="FF0000"/>
                </a:solidFill>
              </a:rPr>
              <a:t>CD-ROM</a:t>
            </a:r>
            <a:r>
              <a:rPr lang="zh-CN" altLang="en-US" sz="3200" dirty="0">
                <a:solidFill>
                  <a:srgbClr val="FF0000"/>
                </a:solidFill>
              </a:rPr>
              <a:t>文件系统添加到根文件系统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1838325" y="4140200"/>
            <a:ext cx="5943600" cy="1252538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dirty="0"/>
              <a:t>(a) File system before the mount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(b) File system after the mount</a:t>
            </a:r>
            <a:endParaRPr lang="en-US" altLang="zh-CN" sz="2800" dirty="0"/>
          </a:p>
        </p:txBody>
      </p:sp>
      <p:sp>
        <p:nvSpPr>
          <p:cNvPr id="1331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r>
              <a:rPr lang="en-US" altLang="zh-CN" sz="1400" dirty="0"/>
              <a:t>/75</a:t>
            </a:r>
            <a:endParaRPr lang="en-US" altLang="zh-CN" sz="1400" dirty="0"/>
          </a:p>
        </p:txBody>
      </p:sp>
      <p:pic>
        <p:nvPicPr>
          <p:cNvPr id="13317" name="Picture 4" descr="1-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350" y="1730375"/>
            <a:ext cx="8302625" cy="2266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8" name="Line 7"/>
          <p:cNvSpPr/>
          <p:nvPr/>
        </p:nvSpPr>
        <p:spPr>
          <a:xfrm flipH="1">
            <a:off x="6588125" y="836613"/>
            <a:ext cx="720725" cy="1444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19" name="Text Box 8"/>
          <p:cNvSpPr txBox="1"/>
          <p:nvPr/>
        </p:nvSpPr>
        <p:spPr>
          <a:xfrm>
            <a:off x="7451725" y="692150"/>
            <a:ext cx="11525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只读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/>
          <p:nvPr/>
        </p:nvSpPr>
        <p:spPr>
          <a:xfrm>
            <a:off x="0" y="5516563"/>
            <a:ext cx="9144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609600" indent="-609600" algn="ctr" eaLnBrk="1" hangingPunct="1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</a:rPr>
              <a:t>Figure 1-23. The Win32 API calls that roughly correspond 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to the UNIX calls of Fig. 1-18.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4339" name="Rectangle 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algn="ctr" eaLnBrk="1" hangingPunct="1"/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</a:rPr>
              <a:t>Windows Win32 API</a:t>
            </a:r>
            <a:endParaRPr lang="en-US" altLang="zh-CN" sz="36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14340" name="Picture 5" descr="01-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813" y="765175"/>
            <a:ext cx="5865812" cy="4764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/>
          <p:nvPr/>
        </p:nvSpPr>
        <p:spPr>
          <a:xfrm>
            <a:off x="539750" y="908050"/>
            <a:ext cx="8297863" cy="5689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609600" indent="-609600" eaLnBrk="1" hangingPunct="1">
              <a:spcBef>
                <a:spcPct val="20000"/>
              </a:spcBef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Monolithic systems</a:t>
            </a:r>
            <a:r>
              <a:rPr lang="zh-CN" altLang="en-US" dirty="0">
                <a:latin typeface="Arial" panose="020B0604020202020204" pitchFamily="34" charset="0"/>
              </a:rPr>
              <a:t>（单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整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</a:rPr>
              <a:t>体（简单三层）</a:t>
            </a:r>
            <a:endParaRPr lang="en-US" altLang="zh-CN" dirty="0">
              <a:latin typeface="Arial" panose="020B0604020202020204" pitchFamily="34" charset="0"/>
            </a:endParaRPr>
          </a:p>
          <a:p>
            <a:pPr marL="609600" indent="-609600" eaLnBrk="1" hangingPunct="1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</a:rPr>
              <a:t>              </a:t>
            </a:r>
            <a:r>
              <a:rPr lang="zh-CN" altLang="en-US" sz="2000" dirty="0">
                <a:latin typeface="Arial" panose="020B0604020202020204" pitchFamily="34" charset="0"/>
              </a:rPr>
              <a:t>分层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609600" indent="-609600" eaLnBrk="1" hangingPunct="1">
              <a:spcBef>
                <a:spcPct val="20000"/>
              </a:spcBef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Layered Systems</a:t>
            </a:r>
            <a:r>
              <a:rPr lang="zh-CN" altLang="en-US" dirty="0">
                <a:latin typeface="Arial" panose="020B0604020202020204" pitchFamily="34" charset="0"/>
              </a:rPr>
              <a:t>（层次结构）</a:t>
            </a:r>
            <a:endParaRPr lang="en-US" altLang="zh-CN" dirty="0">
              <a:latin typeface="Arial" panose="020B0604020202020204" pitchFamily="34" charset="0"/>
            </a:endParaRPr>
          </a:p>
          <a:p>
            <a:pPr marL="609600" indent="-609600" eaLnBrk="1" hangingPunct="1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</a:rPr>
              <a:t>              </a:t>
            </a:r>
            <a:r>
              <a:rPr lang="zh-CN" altLang="en-US" sz="2000" dirty="0">
                <a:latin typeface="Arial" panose="020B0604020202020204" pitchFamily="34" charset="0"/>
              </a:rPr>
              <a:t>可靠</a:t>
            </a:r>
            <a:r>
              <a:rPr lang="en-US" altLang="zh-CN" sz="2000" dirty="0">
                <a:latin typeface="Arial" panose="020B0604020202020204" pitchFamily="34" charset="0"/>
              </a:rPr>
              <a:t>  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sz="2000" dirty="0">
                <a:latin typeface="Arial" panose="020B0604020202020204" pitchFamily="34" charset="0"/>
              </a:rPr>
              <a:t>（划分内核与用户的边界）</a:t>
            </a:r>
            <a:r>
              <a:rPr lang="en-US" altLang="zh-CN" sz="2000" dirty="0">
                <a:latin typeface="Arial" panose="020B0604020202020204" pitchFamily="34" charset="0"/>
              </a:rPr>
              <a:t>      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609600" indent="-609600" eaLnBrk="1" hangingPunct="1">
              <a:spcBef>
                <a:spcPct val="20000"/>
              </a:spcBef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Microkernels</a:t>
            </a:r>
            <a:endParaRPr lang="en-US" altLang="zh-CN" dirty="0">
              <a:latin typeface="Arial" panose="020B0604020202020204" pitchFamily="34" charset="0"/>
            </a:endParaRPr>
          </a:p>
          <a:p>
            <a:pPr marL="609600" indent="-609600" eaLnBrk="1" hangingPunct="1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</a:rPr>
              <a:t>                       </a:t>
            </a:r>
            <a:r>
              <a:rPr lang="zh-CN" altLang="en-US" sz="2000" dirty="0">
                <a:latin typeface="Arial" panose="020B0604020202020204" pitchFamily="34" charset="0"/>
              </a:rPr>
              <a:t>将进程分成服务器和客户端两类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609600" indent="-609600" eaLnBrk="1" hangingPunct="1">
              <a:spcBef>
                <a:spcPct val="20000"/>
              </a:spcBef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Client-Server Model</a:t>
            </a:r>
            <a:endParaRPr lang="en-US" altLang="zh-CN" dirty="0">
              <a:latin typeface="Arial" panose="020B0604020202020204" pitchFamily="34" charset="0"/>
            </a:endParaRPr>
          </a:p>
          <a:p>
            <a:pPr marL="609600" indent="-609600" eaLnBrk="1" hangingPunct="1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</a:rPr>
              <a:t>                       </a:t>
            </a:r>
            <a:r>
              <a:rPr lang="zh-CN" altLang="en-US" sz="2000" dirty="0">
                <a:latin typeface="Arial" panose="020B0604020202020204" pitchFamily="34" charset="0"/>
              </a:rPr>
              <a:t>建立虚拟机监控，对裸机硬件的复制品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609600" indent="-609600" eaLnBrk="1" hangingPunct="1">
              <a:spcBef>
                <a:spcPct val="20000"/>
              </a:spcBef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Virtual Machines</a:t>
            </a:r>
            <a:endParaRPr lang="en-US" altLang="zh-CN" dirty="0">
              <a:latin typeface="Arial" panose="020B0604020202020204" pitchFamily="34" charset="0"/>
            </a:endParaRPr>
          </a:p>
          <a:p>
            <a:pPr marL="609600" indent="-609600" eaLnBrk="1" hangingPunct="1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</a:rPr>
              <a:t>        </a:t>
            </a:r>
            <a:r>
              <a:rPr lang="zh-CN" altLang="en-US" sz="2000" dirty="0">
                <a:latin typeface="Arial" panose="020B0604020202020204" pitchFamily="34" charset="0"/>
              </a:rPr>
              <a:t>建立在内核态运行的</a:t>
            </a:r>
            <a:r>
              <a:rPr lang="en-US" altLang="zh-CN" sz="2000" dirty="0">
                <a:latin typeface="Arial" panose="020B0604020202020204" pitchFamily="34" charset="0"/>
              </a:rPr>
              <a:t>Exokernel,</a:t>
            </a:r>
            <a:r>
              <a:rPr lang="zh-CN" altLang="en-US" sz="2000" dirty="0">
                <a:latin typeface="Arial" panose="020B0604020202020204" pitchFamily="34" charset="0"/>
              </a:rPr>
              <a:t>为虚拟机分配管理资源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609600" indent="-609600" eaLnBrk="1" hangingPunct="1">
              <a:spcBef>
                <a:spcPct val="20000"/>
              </a:spcBef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Exokernel (</a:t>
            </a:r>
            <a:r>
              <a:rPr lang="zh-CN" altLang="en-US" dirty="0">
                <a:latin typeface="Times New Roman" panose="02020603050405020304" pitchFamily="18" charset="0"/>
              </a:rPr>
              <a:t>外核）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609600" indent="-609600" eaLnBrk="1" hangingPunct="1">
              <a:spcBef>
                <a:spcPct val="20000"/>
              </a:spcBef>
            </a:pP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609600" indent="-609600" eaLnBrk="1" hangingPunct="1">
              <a:spcBef>
                <a:spcPct val="20000"/>
              </a:spcBef>
            </a:pP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609600" indent="-609600" eaLnBrk="1" hangingPunct="1">
              <a:spcBef>
                <a:spcPct val="20000"/>
              </a:spcBef>
            </a:pPr>
            <a:endParaRPr lang="en-US" altLang="zh-CN" dirty="0">
              <a:latin typeface="Arial" panose="020B0604020202020204" pitchFamily="34" charset="0"/>
            </a:endParaRPr>
          </a:p>
          <a:p>
            <a:pPr marL="609600" indent="-609600" eaLnBrk="1" hangingPunct="1">
              <a:spcBef>
                <a:spcPct val="20000"/>
              </a:spcBef>
            </a:pP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5363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algn="ctr" eaLnBrk="1" hangingPunct="1"/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</a:rPr>
              <a:t>Operating Systems Structure</a:t>
            </a:r>
            <a:endParaRPr lang="en-US" altLang="zh-CN" sz="36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下箭头 3"/>
          <p:cNvSpPr/>
          <p:nvPr/>
        </p:nvSpPr>
        <p:spPr>
          <a:xfrm>
            <a:off x="2555875" y="1341438"/>
            <a:ext cx="287338" cy="719137"/>
          </a:xfrm>
          <a:prstGeom prst="downArrow">
            <a:avLst>
              <a:gd name="adj1" fmla="val 50000"/>
              <a:gd name="adj2" fmla="val 5005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365" name="下箭头 4"/>
          <p:cNvSpPr/>
          <p:nvPr/>
        </p:nvSpPr>
        <p:spPr>
          <a:xfrm>
            <a:off x="2627313" y="2492375"/>
            <a:ext cx="190500" cy="576263"/>
          </a:xfrm>
          <a:prstGeom prst="downArrow">
            <a:avLst>
              <a:gd name="adj1" fmla="val 50000"/>
              <a:gd name="adj2" fmla="val 4981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366" name="下箭头 5"/>
          <p:cNvSpPr/>
          <p:nvPr/>
        </p:nvSpPr>
        <p:spPr>
          <a:xfrm>
            <a:off x="2627313" y="3429000"/>
            <a:ext cx="190500" cy="576263"/>
          </a:xfrm>
          <a:prstGeom prst="downArrow">
            <a:avLst>
              <a:gd name="adj1" fmla="val 50000"/>
              <a:gd name="adj2" fmla="val 4981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367" name="下箭头 6"/>
          <p:cNvSpPr/>
          <p:nvPr/>
        </p:nvSpPr>
        <p:spPr>
          <a:xfrm>
            <a:off x="2627313" y="4437063"/>
            <a:ext cx="190500" cy="647700"/>
          </a:xfrm>
          <a:prstGeom prst="downArrow">
            <a:avLst>
              <a:gd name="adj1" fmla="val 50000"/>
              <a:gd name="adj2" fmla="val 4977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368" name="下箭头 7"/>
          <p:cNvSpPr/>
          <p:nvPr/>
        </p:nvSpPr>
        <p:spPr>
          <a:xfrm>
            <a:off x="2627313" y="5516563"/>
            <a:ext cx="117475" cy="649287"/>
          </a:xfrm>
          <a:prstGeom prst="downArrow">
            <a:avLst>
              <a:gd name="adj1" fmla="val 50000"/>
              <a:gd name="adj2" fmla="val 5020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/>
          <p:nvPr/>
        </p:nvSpPr>
        <p:spPr>
          <a:xfrm>
            <a:off x="539750" y="1412875"/>
            <a:ext cx="8297863" cy="48196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609600" indent="-609600" eaLnBrk="1" hangingPunct="1">
              <a:spcBef>
                <a:spcPct val="20000"/>
              </a:spcBef>
            </a:pPr>
            <a:r>
              <a:rPr lang="zh-CN" altLang="en-US" dirty="0">
                <a:latin typeface="Arial" panose="020B0604020202020204" pitchFamily="34" charset="0"/>
              </a:rPr>
              <a:t>全部</a:t>
            </a:r>
            <a:r>
              <a:rPr lang="en-US" altLang="zh-CN" dirty="0">
                <a:latin typeface="Arial" panose="020B0604020202020204" pitchFamily="34" charset="0"/>
              </a:rPr>
              <a:t>OS</a:t>
            </a:r>
            <a:r>
              <a:rPr lang="zh-CN" altLang="en-US" dirty="0">
                <a:latin typeface="Arial" panose="020B0604020202020204" pitchFamily="34" charset="0"/>
              </a:rPr>
              <a:t>在内核态中以单一程序的方式运行。整个操作系统以过程集合的方式编写，链接成一个大型可执行二进制程序）</a:t>
            </a:r>
            <a:endParaRPr lang="en-US" altLang="zh-CN" dirty="0">
              <a:latin typeface="Arial" panose="020B0604020202020204" pitchFamily="34" charset="0"/>
            </a:endParaRPr>
          </a:p>
          <a:p>
            <a:pPr marL="609600" indent="-609600" eaLnBrk="1" hangingPunct="1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</a:rPr>
              <a:t>Monolithic systems</a:t>
            </a:r>
            <a:r>
              <a:rPr lang="zh-CN" altLang="en-US" dirty="0">
                <a:latin typeface="Arial" panose="020B0604020202020204" pitchFamily="34" charset="0"/>
              </a:rPr>
              <a:t>（单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整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</a:rPr>
              <a:t>体） </a:t>
            </a:r>
            <a:r>
              <a:rPr lang="en-US" altLang="zh-CN" dirty="0">
                <a:latin typeface="Arial" panose="020B0604020202020204" pitchFamily="34" charset="0"/>
              </a:rPr>
              <a:t>– basic  structure:</a:t>
            </a:r>
            <a:endParaRPr lang="en-US" altLang="zh-CN" dirty="0">
              <a:latin typeface="Arial" panose="020B0604020202020204" pitchFamily="34" charset="0"/>
            </a:endParaRPr>
          </a:p>
          <a:p>
            <a:pPr marL="609600" indent="-609600" eaLnBrk="1" hangingPunct="1">
              <a:spcBef>
                <a:spcPct val="20000"/>
              </a:spcBef>
              <a:buClr>
                <a:schemeClr val="accent2"/>
              </a:buClr>
              <a:buChar char="•"/>
            </a:pPr>
            <a:r>
              <a:rPr lang="en-US" altLang="zh-CN" b="1" dirty="0">
                <a:latin typeface="Arial" panose="020B0604020202020204" pitchFamily="34" charset="0"/>
              </a:rPr>
              <a:t>A main program</a:t>
            </a:r>
            <a:r>
              <a:rPr lang="en-US" altLang="zh-CN" dirty="0">
                <a:latin typeface="Arial" panose="020B0604020202020204" pitchFamily="34" charset="0"/>
              </a:rPr>
              <a:t> that invokes the requested service procedure.</a:t>
            </a:r>
            <a:endParaRPr lang="en-US" altLang="zh-CN" dirty="0">
              <a:latin typeface="Arial" panose="020B0604020202020204" pitchFamily="34" charset="0"/>
            </a:endParaRPr>
          </a:p>
          <a:p>
            <a:pPr marL="609600" indent="-609600" eaLnBrk="1" hangingPunct="1">
              <a:spcBef>
                <a:spcPct val="20000"/>
              </a:spcBef>
              <a:buClr>
                <a:schemeClr val="accent2"/>
              </a:buClr>
              <a:buChar char="•"/>
            </a:pPr>
            <a:r>
              <a:rPr lang="en-US" altLang="zh-CN" b="1" dirty="0">
                <a:latin typeface="Arial" panose="020B0604020202020204" pitchFamily="34" charset="0"/>
              </a:rPr>
              <a:t>A set of service procedures</a:t>
            </a:r>
            <a:r>
              <a:rPr lang="en-US" altLang="zh-CN" dirty="0">
                <a:latin typeface="Arial" panose="020B0604020202020204" pitchFamily="34" charset="0"/>
              </a:rPr>
              <a:t> that carry out the system calls.</a:t>
            </a:r>
            <a:endParaRPr lang="en-US" altLang="zh-CN" dirty="0">
              <a:latin typeface="Arial" panose="020B0604020202020204" pitchFamily="34" charset="0"/>
            </a:endParaRPr>
          </a:p>
          <a:p>
            <a:pPr marL="609600" indent="-609600" eaLnBrk="1" hangingPunct="1">
              <a:spcBef>
                <a:spcPct val="20000"/>
              </a:spcBef>
              <a:buClr>
                <a:schemeClr val="accent2"/>
              </a:buClr>
              <a:buChar char="•"/>
            </a:pPr>
            <a:r>
              <a:rPr lang="en-US" altLang="zh-CN" b="1" dirty="0">
                <a:latin typeface="Arial" panose="020B0604020202020204" pitchFamily="34" charset="0"/>
              </a:rPr>
              <a:t>A set of utility procedures</a:t>
            </a:r>
            <a:r>
              <a:rPr lang="en-US" altLang="zh-CN" dirty="0">
                <a:latin typeface="Arial" panose="020B0604020202020204" pitchFamily="34" charset="0"/>
              </a:rPr>
              <a:t> that help the service procedures.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6387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algn="ctr" eaLnBrk="1" hangingPunct="1"/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</a:rPr>
              <a:t>Operating Systems Structure</a:t>
            </a:r>
            <a:endParaRPr lang="en-US" altLang="zh-CN" sz="36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简单的单（整）体系统结构模型</a:t>
            </a:r>
            <a:endParaRPr lang="zh-CN" altLang="en-US" dirty="0"/>
          </a:p>
        </p:txBody>
      </p:sp>
      <p:sp>
        <p:nvSpPr>
          <p:cNvPr id="17411" name="Rectangle 6"/>
          <p:cNvSpPr>
            <a:spLocks noGrp="1"/>
          </p:cNvSpPr>
          <p:nvPr>
            <p:ph idx="1"/>
          </p:nvPr>
        </p:nvSpPr>
        <p:spPr>
          <a:xfrm>
            <a:off x="4067175" y="3789363"/>
            <a:ext cx="720725" cy="503237"/>
          </a:xfrm>
          <a:prstGeom prst="ellipse">
            <a:avLst/>
          </a:prstGeom>
          <a:solidFill>
            <a:schemeClr val="accent1">
              <a:alpha val="100000"/>
            </a:schemeClr>
          </a:solidFill>
          <a:ln>
            <a:solidFill>
              <a:schemeClr val="tx1">
                <a:alpha val="100000"/>
              </a:schemeClr>
            </a:solidFill>
          </a:ln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endParaRPr lang="zh-CN" altLang="en-US" sz="2000" dirty="0"/>
          </a:p>
        </p:txBody>
      </p:sp>
      <p:sp>
        <p:nvSpPr>
          <p:cNvPr id="17412" name="Oval 4"/>
          <p:cNvSpPr/>
          <p:nvPr/>
        </p:nvSpPr>
        <p:spPr>
          <a:xfrm>
            <a:off x="3995738" y="1773238"/>
            <a:ext cx="720725" cy="71913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413" name="Oval 5"/>
          <p:cNvSpPr/>
          <p:nvPr/>
        </p:nvSpPr>
        <p:spPr>
          <a:xfrm>
            <a:off x="1619250" y="3789363"/>
            <a:ext cx="720725" cy="50323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414" name="Oval 7"/>
          <p:cNvSpPr/>
          <p:nvPr/>
        </p:nvSpPr>
        <p:spPr>
          <a:xfrm>
            <a:off x="5219700" y="3789363"/>
            <a:ext cx="720725" cy="50323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415" name="Oval 8"/>
          <p:cNvSpPr/>
          <p:nvPr/>
        </p:nvSpPr>
        <p:spPr>
          <a:xfrm>
            <a:off x="6372225" y="3789363"/>
            <a:ext cx="720725" cy="50323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416" name="Oval 9"/>
          <p:cNvSpPr/>
          <p:nvPr/>
        </p:nvSpPr>
        <p:spPr>
          <a:xfrm>
            <a:off x="2124075" y="5516563"/>
            <a:ext cx="576263" cy="360362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417" name="Oval 10"/>
          <p:cNvSpPr/>
          <p:nvPr/>
        </p:nvSpPr>
        <p:spPr>
          <a:xfrm>
            <a:off x="3132138" y="5445125"/>
            <a:ext cx="576262" cy="360363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418" name="Oval 11"/>
          <p:cNvSpPr/>
          <p:nvPr/>
        </p:nvSpPr>
        <p:spPr>
          <a:xfrm>
            <a:off x="4140200" y="5445125"/>
            <a:ext cx="576263" cy="360363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419" name="Oval 12"/>
          <p:cNvSpPr/>
          <p:nvPr/>
        </p:nvSpPr>
        <p:spPr>
          <a:xfrm>
            <a:off x="5003800" y="5445125"/>
            <a:ext cx="576263" cy="360363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420" name="Oval 13"/>
          <p:cNvSpPr/>
          <p:nvPr/>
        </p:nvSpPr>
        <p:spPr>
          <a:xfrm>
            <a:off x="5867400" y="5445125"/>
            <a:ext cx="576263" cy="360363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421" name="Oval 15"/>
          <p:cNvSpPr/>
          <p:nvPr/>
        </p:nvSpPr>
        <p:spPr>
          <a:xfrm>
            <a:off x="2843213" y="3789363"/>
            <a:ext cx="720725" cy="50323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422" name="Oval 16"/>
          <p:cNvSpPr/>
          <p:nvPr/>
        </p:nvSpPr>
        <p:spPr>
          <a:xfrm>
            <a:off x="7308850" y="3860800"/>
            <a:ext cx="720725" cy="50323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423" name="Line 17"/>
          <p:cNvSpPr/>
          <p:nvPr/>
        </p:nvSpPr>
        <p:spPr>
          <a:xfrm flipH="1">
            <a:off x="1979613" y="2420938"/>
            <a:ext cx="2087562" cy="13684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24" name="Line 18"/>
          <p:cNvSpPr/>
          <p:nvPr/>
        </p:nvSpPr>
        <p:spPr>
          <a:xfrm flipH="1">
            <a:off x="3276600" y="2492375"/>
            <a:ext cx="1008063" cy="12969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25" name="Line 19"/>
          <p:cNvSpPr/>
          <p:nvPr/>
        </p:nvSpPr>
        <p:spPr>
          <a:xfrm>
            <a:off x="4500563" y="2492375"/>
            <a:ext cx="0" cy="12969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26" name="Line 20"/>
          <p:cNvSpPr/>
          <p:nvPr/>
        </p:nvSpPr>
        <p:spPr>
          <a:xfrm>
            <a:off x="4643438" y="2349500"/>
            <a:ext cx="865187" cy="14398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27" name="Line 21"/>
          <p:cNvSpPr/>
          <p:nvPr/>
        </p:nvSpPr>
        <p:spPr>
          <a:xfrm>
            <a:off x="4716463" y="2276475"/>
            <a:ext cx="2016125" cy="15128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28" name="Line 22"/>
          <p:cNvSpPr/>
          <p:nvPr/>
        </p:nvSpPr>
        <p:spPr>
          <a:xfrm>
            <a:off x="4716463" y="2205038"/>
            <a:ext cx="2879725" cy="16557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29" name="Line 23"/>
          <p:cNvSpPr/>
          <p:nvPr/>
        </p:nvSpPr>
        <p:spPr>
          <a:xfrm>
            <a:off x="2051050" y="4292600"/>
            <a:ext cx="360363" cy="12969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30" name="Line 24"/>
          <p:cNvSpPr/>
          <p:nvPr/>
        </p:nvSpPr>
        <p:spPr>
          <a:xfrm>
            <a:off x="2195513" y="4221163"/>
            <a:ext cx="1081087" cy="12239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31" name="Line 25"/>
          <p:cNvSpPr/>
          <p:nvPr/>
        </p:nvSpPr>
        <p:spPr>
          <a:xfrm flipH="1">
            <a:off x="2411413" y="4292600"/>
            <a:ext cx="720725" cy="12239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32" name="Line 26"/>
          <p:cNvSpPr/>
          <p:nvPr/>
        </p:nvSpPr>
        <p:spPr>
          <a:xfrm>
            <a:off x="3419475" y="4221163"/>
            <a:ext cx="1728788" cy="12239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33" name="Line 27"/>
          <p:cNvSpPr/>
          <p:nvPr/>
        </p:nvSpPr>
        <p:spPr>
          <a:xfrm flipH="1">
            <a:off x="4500563" y="4221163"/>
            <a:ext cx="1008062" cy="12239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34" name="Line 28"/>
          <p:cNvSpPr/>
          <p:nvPr/>
        </p:nvSpPr>
        <p:spPr>
          <a:xfrm flipH="1">
            <a:off x="3492500" y="4221163"/>
            <a:ext cx="2951163" cy="12239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35" name="Line 29"/>
          <p:cNvSpPr/>
          <p:nvPr/>
        </p:nvSpPr>
        <p:spPr>
          <a:xfrm flipH="1">
            <a:off x="6443663" y="4365625"/>
            <a:ext cx="1152525" cy="11509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36" name="Line 30"/>
          <p:cNvSpPr/>
          <p:nvPr/>
        </p:nvSpPr>
        <p:spPr>
          <a:xfrm flipH="1">
            <a:off x="4500563" y="4365625"/>
            <a:ext cx="3024187" cy="11509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37" name="Text Box 32"/>
          <p:cNvSpPr txBox="1"/>
          <p:nvPr/>
        </p:nvSpPr>
        <p:spPr>
          <a:xfrm>
            <a:off x="468313" y="2492375"/>
            <a:ext cx="8424862" cy="374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_ _ __ _ __ _ __ _ __ _ __ _ __ _ _ __ _ __ _ __ _ __ _ _ __ _ __ _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_ _ __ _ __ _ __ _ __ _ __ _ __ _ _ __ _ __ _ __ _ __ _ _ __ _ __ _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7438" name="Text Box 33"/>
          <p:cNvSpPr txBox="1"/>
          <p:nvPr/>
        </p:nvSpPr>
        <p:spPr>
          <a:xfrm>
            <a:off x="6948488" y="1916113"/>
            <a:ext cx="2195512" cy="85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A main program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</a:rPr>
              <a:t>主过程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7439" name="Text Box 34"/>
          <p:cNvSpPr txBox="1"/>
          <p:nvPr/>
        </p:nvSpPr>
        <p:spPr>
          <a:xfrm>
            <a:off x="8027988" y="3500438"/>
            <a:ext cx="1116012" cy="930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1400" b="1" dirty="0">
                <a:latin typeface="Times New Roman" panose="02020603050405020304" pitchFamily="18" charset="0"/>
              </a:rPr>
              <a:t>service procedures</a:t>
            </a:r>
            <a:endParaRPr lang="en-US" altLang="zh-CN" sz="1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latin typeface="Times New Roman" panose="02020603050405020304" pitchFamily="18" charset="0"/>
              </a:rPr>
              <a:t>服务过程</a:t>
            </a:r>
            <a:endParaRPr lang="zh-CN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17440" name="Text Box 35"/>
          <p:cNvSpPr txBox="1"/>
          <p:nvPr/>
        </p:nvSpPr>
        <p:spPr>
          <a:xfrm>
            <a:off x="7524750" y="5157788"/>
            <a:ext cx="161925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utility procedures</a:t>
            </a:r>
            <a:r>
              <a:rPr lang="zh-CN" altLang="en-US" sz="2000" dirty="0">
                <a:latin typeface="Times New Roman" panose="02020603050405020304" pitchFamily="18" charset="0"/>
              </a:rPr>
              <a:t>实用过程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7441" name="Text Box 34"/>
          <p:cNvSpPr txBox="1"/>
          <p:nvPr/>
        </p:nvSpPr>
        <p:spPr>
          <a:xfrm>
            <a:off x="2339975" y="6400800"/>
            <a:ext cx="42497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分成简单的三层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/>
          <p:nvPr/>
        </p:nvSpPr>
        <p:spPr>
          <a:xfrm>
            <a:off x="0" y="4221163"/>
            <a:ext cx="9144000" cy="172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609600" indent="-609600" eaLnBrk="1" hangingPunct="1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</a:rPr>
              <a:t>Figure 1-25. Structure of the </a:t>
            </a:r>
            <a:r>
              <a:rPr lang="en-US" altLang="zh-CN" b="1" dirty="0">
                <a:latin typeface="Arial" panose="020B0604020202020204" pitchFamily="34" charset="0"/>
              </a:rPr>
              <a:t>THE</a:t>
            </a:r>
            <a:r>
              <a:rPr lang="en-US" altLang="zh-CN" dirty="0">
                <a:latin typeface="Arial" panose="020B0604020202020204" pitchFamily="34" charset="0"/>
              </a:rPr>
              <a:t> operating system</a:t>
            </a:r>
            <a:r>
              <a:rPr lang="zh-CN" altLang="en-US" sz="2000" dirty="0">
                <a:latin typeface="Arial" panose="020B0604020202020204" pitchFamily="34" charset="0"/>
              </a:rPr>
              <a:t>（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1968</a:t>
            </a:r>
            <a:r>
              <a:rPr lang="zh-CN" altLang="en-US" sz="2000" dirty="0">
                <a:latin typeface="Times New Roman" panose="02020603050405020304" pitchFamily="18" charset="0"/>
              </a:rPr>
              <a:t>年</a:t>
            </a:r>
            <a:r>
              <a:rPr lang="zh-CN" altLang="en-US" sz="2000" dirty="0">
                <a:latin typeface="Arial" panose="020B0604020202020204" pitchFamily="34" charset="0"/>
              </a:rPr>
              <a:t>批处理</a:t>
            </a:r>
            <a:r>
              <a:rPr lang="en-US" altLang="zh-CN" sz="2000" dirty="0">
                <a:latin typeface="Arial" panose="020B0604020202020204" pitchFamily="34" charset="0"/>
              </a:rPr>
              <a:t>OS</a:t>
            </a:r>
            <a:r>
              <a:rPr lang="zh-CN" altLang="en-US" sz="2000" dirty="0">
                <a:latin typeface="Arial" panose="020B0604020202020204" pitchFamily="34" charset="0"/>
              </a:rPr>
              <a:t>，</a:t>
            </a:r>
            <a:r>
              <a:rPr lang="en-US" altLang="zh-CN" sz="2000" dirty="0">
                <a:latin typeface="Arial" panose="020B0604020202020204" pitchFamily="34" charset="0"/>
              </a:rPr>
              <a:t>E.W.Dijkstra</a:t>
            </a:r>
            <a:r>
              <a:rPr lang="zh-CN" altLang="en-US" sz="2000" dirty="0">
                <a:latin typeface="Arial" panose="020B0604020202020204" pitchFamily="34" charset="0"/>
              </a:rPr>
              <a:t>和他的学生在荷兰的</a:t>
            </a:r>
            <a:r>
              <a:rPr lang="en-US" altLang="zh-CN" sz="2000" dirty="0">
                <a:latin typeface="Arial" panose="020B0604020202020204" pitchFamily="34" charset="0"/>
              </a:rPr>
              <a:t>Eindhoven</a:t>
            </a:r>
            <a:r>
              <a:rPr lang="zh-CN" altLang="en-US" sz="2000" dirty="0">
                <a:latin typeface="Arial" panose="020B0604020202020204" pitchFamily="34" charset="0"/>
              </a:rPr>
              <a:t>技术学院所开发）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609600" indent="-609600" algn="ctr" eaLnBrk="1" hangingPunct="1">
              <a:spcBef>
                <a:spcPct val="20000"/>
              </a:spcBef>
            </a:pPr>
            <a:r>
              <a:rPr lang="zh-CN" altLang="en-US" dirty="0">
                <a:latin typeface="Arial" panose="020B0604020202020204" pitchFamily="34" charset="0"/>
              </a:rPr>
              <a:t>（六层：</a:t>
            </a:r>
            <a:r>
              <a:rPr lang="en-US" altLang="zh-CN" dirty="0">
                <a:latin typeface="Arial" panose="020B0604020202020204" pitchFamily="34" charset="0"/>
              </a:rPr>
              <a:t>CPU</a:t>
            </a:r>
            <a:r>
              <a:rPr lang="zh-CN" altLang="en-US" dirty="0">
                <a:latin typeface="Arial" panose="020B0604020202020204" pitchFamily="34" charset="0"/>
              </a:rPr>
              <a:t>管理、内存和磁鼓管理、操作员</a:t>
            </a:r>
            <a:r>
              <a:rPr lang="en-US" altLang="zh-CN" dirty="0">
                <a:latin typeface="Arial" panose="020B0604020202020204" pitchFamily="34" charset="0"/>
              </a:rPr>
              <a:t>-</a:t>
            </a:r>
            <a:r>
              <a:rPr lang="zh-CN" altLang="en-US" dirty="0">
                <a:latin typeface="Arial" panose="020B0604020202020204" pitchFamily="34" charset="0"/>
              </a:rPr>
              <a:t>进程通信、输入</a:t>
            </a:r>
            <a:r>
              <a:rPr lang="en-US" altLang="zh-CN" dirty="0">
                <a:latin typeface="Arial" panose="020B0604020202020204" pitchFamily="34" charset="0"/>
              </a:rPr>
              <a:t>/</a:t>
            </a:r>
            <a:r>
              <a:rPr lang="zh-CN" altLang="en-US" dirty="0">
                <a:latin typeface="Arial" panose="020B0604020202020204" pitchFamily="34" charset="0"/>
              </a:rPr>
              <a:t>输出管理、用户程序、系统操作员）</a:t>
            </a:r>
            <a:endParaRPr lang="zh-CN" altLang="en-US" dirty="0">
              <a:latin typeface="Arial" panose="020B0604020202020204" pitchFamily="34" charset="0"/>
            </a:endParaRPr>
          </a:p>
          <a:p>
            <a:pPr marL="609600" indent="-609600" algn="ctr" eaLnBrk="1" hangingPunct="1">
              <a:spcBef>
                <a:spcPct val="20000"/>
              </a:spcBef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MULTICS</a:t>
            </a:r>
            <a:r>
              <a:rPr lang="zh-CN" altLang="en-US" dirty="0">
                <a:latin typeface="Arial" panose="020B0604020202020204" pitchFamily="34" charset="0"/>
              </a:rPr>
              <a:t>系统中采用更进一步的通用层次化概念：由许多同心环构造而成，内层环比外层环有更高的级别。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435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algn="ctr" eaLnBrk="1" hangingPunct="1"/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</a:rPr>
              <a:t>Layered Systems</a:t>
            </a:r>
            <a:r>
              <a:rPr lang="zh-CN" altLang="en-US" sz="3600" dirty="0">
                <a:solidFill>
                  <a:srgbClr val="FF0000"/>
                </a:solidFill>
                <a:latin typeface="Arial" panose="020B0604020202020204" pitchFamily="34" charset="0"/>
              </a:rPr>
              <a:t>（层次结构）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18436" name="Picture 5" descr="01-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1268413"/>
            <a:ext cx="6400800" cy="30527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7" name="Text Box 6"/>
          <p:cNvSpPr txBox="1"/>
          <p:nvPr/>
        </p:nvSpPr>
        <p:spPr>
          <a:xfrm>
            <a:off x="0" y="908050"/>
            <a:ext cx="788511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har char="•"/>
            </a:pPr>
            <a:r>
              <a:rPr lang="zh-CN" altLang="en-US" sz="2000" dirty="0">
                <a:latin typeface="Times New Roman" panose="02020603050405020304" pitchFamily="18" charset="0"/>
              </a:rPr>
              <a:t>上层软件都是在下一层软件的基础上构建的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/>
          <p:nvPr/>
        </p:nvSpPr>
        <p:spPr>
          <a:xfrm>
            <a:off x="0" y="4581525"/>
            <a:ext cx="9394825" cy="208756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609600" indent="-609600" algn="ctr" eaLnBrk="1" hangingPunct="1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</a:rPr>
              <a:t>Figure 1-26. Structure of the MINIX 3 system.</a:t>
            </a:r>
            <a:endParaRPr lang="en-US" altLang="zh-CN" dirty="0">
              <a:latin typeface="Arial" panose="020B0604020202020204" pitchFamily="34" charset="0"/>
            </a:endParaRPr>
          </a:p>
          <a:p>
            <a:pPr marL="609600" indent="-609600" algn="ctr" eaLnBrk="1" hangingPunct="1">
              <a:spcBef>
                <a:spcPct val="20000"/>
              </a:spcBef>
            </a:pPr>
            <a:r>
              <a:rPr lang="zh-CN" altLang="en-US" sz="2400" dirty="0">
                <a:latin typeface="Arial" panose="020B0604020202020204" pitchFamily="34" charset="0"/>
              </a:rPr>
              <a:t>其微内核只有</a:t>
            </a:r>
            <a:r>
              <a:rPr lang="en-US" altLang="zh-CN" sz="2400" dirty="0">
                <a:latin typeface="Arial" panose="020B0604020202020204" pitchFamily="34" charset="0"/>
              </a:rPr>
              <a:t>3200</a:t>
            </a:r>
            <a:r>
              <a:rPr lang="zh-CN" altLang="en-US" sz="2400" dirty="0">
                <a:latin typeface="Arial" panose="020B0604020202020204" pitchFamily="34" charset="0"/>
              </a:rPr>
              <a:t>行</a:t>
            </a:r>
            <a:r>
              <a:rPr lang="en-US" altLang="zh-CN" sz="2400" dirty="0">
                <a:latin typeface="Arial" panose="020B0604020202020204" pitchFamily="34" charset="0"/>
              </a:rPr>
              <a:t>C</a:t>
            </a:r>
            <a:r>
              <a:rPr lang="zh-CN" altLang="en-US" sz="2400" dirty="0">
                <a:latin typeface="Arial" panose="020B0604020202020204" pitchFamily="34" charset="0"/>
              </a:rPr>
              <a:t>语言代码和</a:t>
            </a:r>
            <a:r>
              <a:rPr lang="en-US" altLang="zh-CN" sz="2400" dirty="0">
                <a:latin typeface="Arial" panose="020B0604020202020204" pitchFamily="34" charset="0"/>
              </a:rPr>
              <a:t>800</a:t>
            </a:r>
            <a:r>
              <a:rPr lang="zh-CN" altLang="en-US" sz="2400" dirty="0">
                <a:latin typeface="Arial" panose="020B0604020202020204" pitchFamily="34" charset="0"/>
              </a:rPr>
              <a:t>行汇编代码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 marL="609600" indent="-609600" eaLnBrk="1" hangingPunct="1">
              <a:spcBef>
                <a:spcPct val="20000"/>
              </a:spcBef>
            </a:pPr>
            <a:r>
              <a:rPr lang="zh-CN" altLang="en-US" sz="2400" dirty="0">
                <a:latin typeface="Arial" panose="020B0604020202020204" pitchFamily="34" charset="0"/>
              </a:rPr>
              <a:t>微内核设计思路：为了可靠，将</a:t>
            </a:r>
            <a:r>
              <a:rPr lang="en-US" altLang="zh-CN" sz="2400" dirty="0">
                <a:latin typeface="Arial" panose="020B0604020202020204" pitchFamily="34" charset="0"/>
              </a:rPr>
              <a:t>OS</a:t>
            </a:r>
            <a:r>
              <a:rPr lang="zh-CN" altLang="en-US" sz="2400" dirty="0">
                <a:latin typeface="Arial" panose="020B0604020202020204" pitchFamily="34" charset="0"/>
              </a:rPr>
              <a:t>划分为小的、良好定义的模块，只有</a:t>
            </a:r>
            <a:r>
              <a:rPr lang="zh-CN" altLang="en-US" sz="2400" b="1" dirty="0">
                <a:latin typeface="Arial" panose="020B0604020202020204" pitchFamily="34" charset="0"/>
              </a:rPr>
              <a:t>其中一个模块</a:t>
            </a:r>
            <a:r>
              <a:rPr lang="en-US" altLang="zh-CN" sz="2400" b="1" dirty="0">
                <a:latin typeface="Arial" panose="020B0604020202020204" pitchFamily="34" charset="0"/>
              </a:rPr>
              <a:t>----</a:t>
            </a:r>
            <a:r>
              <a:rPr lang="zh-CN" altLang="en-US" sz="2400" b="1" dirty="0">
                <a:latin typeface="Arial" panose="020B0604020202020204" pitchFamily="34" charset="0"/>
              </a:rPr>
              <a:t>微内核</a:t>
            </a:r>
            <a:r>
              <a:rPr lang="en-US" altLang="zh-CN" sz="2400" b="1" dirty="0">
                <a:latin typeface="Arial" panose="020B0604020202020204" pitchFamily="34" charset="0"/>
              </a:rPr>
              <a:t>----</a:t>
            </a:r>
            <a:r>
              <a:rPr lang="zh-CN" altLang="en-US" sz="2400" b="1" dirty="0">
                <a:latin typeface="Arial" panose="020B0604020202020204" pitchFamily="34" charset="0"/>
              </a:rPr>
              <a:t>运行在内核态</a:t>
            </a:r>
            <a:r>
              <a:rPr lang="zh-CN" altLang="en-US" sz="2400" dirty="0">
                <a:latin typeface="Arial" panose="020B0604020202020204" pitchFamily="34" charset="0"/>
              </a:rPr>
              <a:t>上，</a:t>
            </a:r>
            <a:r>
              <a:rPr lang="zh-CN" altLang="en-US" sz="2400" b="1" dirty="0">
                <a:latin typeface="Arial" panose="020B0604020202020204" pitchFamily="34" charset="0"/>
              </a:rPr>
              <a:t>其余模块则作为普通用户进程运行，</a:t>
            </a:r>
            <a:r>
              <a:rPr lang="zh-CN" altLang="en-US" sz="2400" dirty="0">
                <a:latin typeface="Arial" panose="020B0604020202020204" pitchFamily="34" charset="0"/>
              </a:rPr>
              <a:t>以防止这些模块的错误导致系统死机。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9459" name="Rectangle 3"/>
          <p:cNvSpPr/>
          <p:nvPr/>
        </p:nvSpPr>
        <p:spPr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algn="ctr" eaLnBrk="1" hangingPunct="1"/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</a:rPr>
              <a:t>Microkernels</a:t>
            </a:r>
            <a:endParaRPr lang="en-US" altLang="zh-CN" sz="36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19460" name="Picture 5" descr="01-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549275"/>
            <a:ext cx="8277225" cy="3990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/>
          <p:nvPr/>
        </p:nvSpPr>
        <p:spPr>
          <a:xfrm>
            <a:off x="0" y="3789363"/>
            <a:ext cx="9144000" cy="26638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609600" indent="-609600" algn="ctr" eaLnBrk="1" hangingPunct="1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</a:rPr>
              <a:t>Figure 1-27. The client-server model over a network.</a:t>
            </a:r>
            <a:endParaRPr lang="en-US" altLang="zh-CN" dirty="0">
              <a:latin typeface="Arial" panose="020B0604020202020204" pitchFamily="34" charset="0"/>
            </a:endParaRPr>
          </a:p>
          <a:p>
            <a:pPr marL="609600" indent="-609600" eaLnBrk="1" hangingPunct="1">
              <a:spcBef>
                <a:spcPct val="20000"/>
              </a:spcBef>
            </a:pPr>
            <a:r>
              <a:rPr lang="zh-CN" altLang="en-US" dirty="0">
                <a:latin typeface="Arial" panose="020B0604020202020204" pitchFamily="34" charset="0"/>
              </a:rPr>
              <a:t>将进程划分为两类：服务器、客户机</a:t>
            </a:r>
            <a:endParaRPr lang="zh-CN" altLang="en-US" dirty="0">
              <a:latin typeface="Arial" panose="020B0604020202020204" pitchFamily="34" charset="0"/>
            </a:endParaRPr>
          </a:p>
          <a:p>
            <a:pPr marL="609600" indent="-609600" eaLnBrk="1" hangingPunct="1">
              <a:spcBef>
                <a:spcPct val="20000"/>
              </a:spcBef>
              <a:buChar char="•"/>
            </a:pPr>
            <a:r>
              <a:rPr lang="zh-CN" altLang="en-US" dirty="0">
                <a:latin typeface="Arial" panose="020B0604020202020204" pitchFamily="34" charset="0"/>
              </a:rPr>
              <a:t>该模式可以应用在单机或网络机器上的抽象</a:t>
            </a:r>
            <a:endParaRPr lang="zh-CN" altLang="en-US" dirty="0">
              <a:latin typeface="Arial" panose="020B0604020202020204" pitchFamily="34" charset="0"/>
            </a:endParaRPr>
          </a:p>
          <a:p>
            <a:pPr marL="609600" indent="-609600" eaLnBrk="1" hangingPunct="1">
              <a:spcBef>
                <a:spcPct val="20000"/>
              </a:spcBef>
              <a:buChar char="•"/>
            </a:pPr>
            <a:r>
              <a:rPr lang="zh-CN" altLang="en-US" dirty="0">
                <a:latin typeface="Arial" panose="020B0604020202020204" pitchFamily="34" charset="0"/>
              </a:rPr>
              <a:t>许多</a:t>
            </a:r>
            <a:r>
              <a:rPr lang="en-US" altLang="zh-CN" dirty="0">
                <a:latin typeface="Arial" panose="020B0604020202020204" pitchFamily="34" charset="0"/>
              </a:rPr>
              <a:t>Web</a:t>
            </a:r>
            <a:r>
              <a:rPr lang="zh-CN" altLang="en-US" dirty="0">
                <a:latin typeface="Arial" panose="020B0604020202020204" pitchFamily="34" charset="0"/>
              </a:rPr>
              <a:t>就是以这种方式运行的：</a:t>
            </a:r>
            <a:r>
              <a:rPr lang="en-US" altLang="zh-CN" dirty="0">
                <a:latin typeface="Arial" panose="020B0604020202020204" pitchFamily="34" charset="0"/>
              </a:rPr>
              <a:t>PC</a:t>
            </a:r>
            <a:r>
              <a:rPr lang="zh-CN" altLang="en-US" dirty="0">
                <a:latin typeface="Arial" panose="020B0604020202020204" pitchFamily="34" charset="0"/>
              </a:rPr>
              <a:t>机向某个服务器请求一个</a:t>
            </a:r>
            <a:r>
              <a:rPr lang="en-US" altLang="zh-CN" dirty="0">
                <a:latin typeface="Arial" panose="020B0604020202020204" pitchFamily="34" charset="0"/>
              </a:rPr>
              <a:t>Web</a:t>
            </a:r>
            <a:r>
              <a:rPr lang="zh-CN" altLang="en-US" dirty="0">
                <a:latin typeface="Arial" panose="020B0604020202020204" pitchFamily="34" charset="0"/>
              </a:rPr>
              <a:t>页面，服务器将页面送回。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483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algn="ctr" eaLnBrk="1" hangingPunct="1"/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</a:rPr>
              <a:t>Client-Server Model</a:t>
            </a:r>
            <a:endParaRPr lang="en-US" altLang="zh-CN" sz="36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20484" name="Picture 5" descr="01-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375" y="1125538"/>
            <a:ext cx="8486775" cy="22875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/>
          <p:nvPr/>
        </p:nvSpPr>
        <p:spPr>
          <a:xfrm>
            <a:off x="0" y="4005263"/>
            <a:ext cx="9144000" cy="24479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609600" indent="-609600" algn="ctr" eaLnBrk="1" hangingPunct="1">
              <a:spcBef>
                <a:spcPct val="20000"/>
              </a:spcBef>
            </a:pPr>
            <a:r>
              <a:rPr lang="en-US" altLang="zh-CN" sz="2000" dirty="0">
                <a:latin typeface="Arial" panose="020B0604020202020204" pitchFamily="34" charset="0"/>
              </a:rPr>
              <a:t>Figure 1-28. The structure of VM/370 with CMS</a:t>
            </a:r>
            <a:r>
              <a:rPr lang="zh-CN" altLang="en-US" sz="2000" dirty="0">
                <a:latin typeface="Arial" panose="020B0604020202020204" pitchFamily="34" charset="0"/>
              </a:rPr>
              <a:t>（</a:t>
            </a:r>
            <a:r>
              <a:rPr lang="en-US" altLang="zh-CN" sz="2000" dirty="0">
                <a:latin typeface="Arial" panose="020B0604020202020204" pitchFamily="34" charset="0"/>
              </a:rPr>
              <a:t>Conversation Monitor System).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609600" indent="-609600" eaLnBrk="1" hangingPunct="1">
              <a:spcBef>
                <a:spcPct val="20000"/>
              </a:spcBef>
              <a:buChar char="•"/>
            </a:pPr>
            <a:r>
              <a:rPr lang="zh-CN" altLang="en-US" dirty="0">
                <a:latin typeface="Arial" panose="020B0604020202020204" pitchFamily="34" charset="0"/>
              </a:rPr>
              <a:t>虚拟机是裸机硬件的精确复制品</a:t>
            </a:r>
            <a:endParaRPr lang="zh-CN" altLang="en-US" dirty="0">
              <a:latin typeface="Arial" panose="020B0604020202020204" pitchFamily="34" charset="0"/>
            </a:endParaRPr>
          </a:p>
          <a:p>
            <a:pPr marL="609600" indent="-609600" eaLnBrk="1" hangingPunct="1">
              <a:spcBef>
                <a:spcPct val="20000"/>
              </a:spcBef>
              <a:buChar char="•"/>
            </a:pPr>
            <a:r>
              <a:rPr lang="zh-CN" altLang="en-US" dirty="0">
                <a:latin typeface="Arial" panose="020B0604020202020204" pitchFamily="34" charset="0"/>
              </a:rPr>
              <a:t>现代的</a:t>
            </a:r>
            <a:r>
              <a:rPr lang="en-US" altLang="zh-CN" dirty="0">
                <a:latin typeface="Arial" panose="020B0604020202020204" pitchFamily="34" charset="0"/>
              </a:rPr>
              <a:t>z/VM</a:t>
            </a:r>
            <a:r>
              <a:rPr lang="zh-CN" altLang="en-US" dirty="0">
                <a:latin typeface="Arial" panose="020B0604020202020204" pitchFamily="34" charset="0"/>
              </a:rPr>
              <a:t>通常用于运行多个完整的操作系统，而非如</a:t>
            </a:r>
            <a:r>
              <a:rPr lang="en-US" altLang="zh-CN" dirty="0">
                <a:latin typeface="Arial" panose="020B0604020202020204" pitchFamily="34" charset="0"/>
              </a:rPr>
              <a:t>CMS</a:t>
            </a:r>
            <a:r>
              <a:rPr lang="zh-CN" altLang="en-US" dirty="0">
                <a:latin typeface="Arial" panose="020B0604020202020204" pitchFamily="34" charset="0"/>
              </a:rPr>
              <a:t>一样的单用户系统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1507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algn="ctr" eaLnBrk="1" hangingPunct="1"/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</a:rPr>
              <a:t>Virtual Machines (1)</a:t>
            </a:r>
            <a:endParaRPr lang="en-US" altLang="zh-CN" sz="3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</a:rPr>
              <a:t>----WM/370</a:t>
            </a:r>
            <a:endParaRPr lang="en-US" altLang="zh-CN" sz="36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21508" name="Picture 5" descr="01-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84313"/>
            <a:ext cx="8734425" cy="2324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Quick Quiz(1)- </a:t>
            </a:r>
            <a:r>
              <a:rPr lang="en-US" altLang="zh-CN" sz="4000" dirty="0"/>
              <a:t>ANSWER</a:t>
            </a:r>
            <a:endParaRPr lang="en-US" altLang="zh-CN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5344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ANSWER: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Operating System as an Extended Machine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（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system calls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，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shell 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commander,and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GUI. ) The Operating System as a Resource Manager)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（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Managing all these components requires a layer of software – the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operating system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）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3.  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 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/>
          <p:nvPr/>
        </p:nvSpPr>
        <p:spPr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609600" indent="-609600" algn="ctr" eaLnBrk="1" hangingPunct="1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</a:rPr>
              <a:t>Figure 1-29. (a) A type 1 hypervisor. (b) A type 2 hypervisor.</a:t>
            </a:r>
            <a:endParaRPr lang="en-US" altLang="zh-CN" dirty="0">
              <a:latin typeface="Arial" panose="020B0604020202020204" pitchFamily="34" charset="0"/>
            </a:endParaRPr>
          </a:p>
          <a:p>
            <a:pPr marL="609600" indent="-609600" algn="ctr" eaLnBrk="1" hangingPunct="1">
              <a:spcBef>
                <a:spcPct val="20000"/>
              </a:spcBef>
            </a:pP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22531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algn="ctr" eaLnBrk="1" hangingPunct="1"/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</a:rPr>
              <a:t>Virtual Machines (2)</a:t>
            </a:r>
            <a:endParaRPr lang="en-US" altLang="zh-CN" sz="3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</a:rPr>
              <a:t>----</a:t>
            </a:r>
            <a:r>
              <a:rPr lang="zh-CN" altLang="en-US" sz="3600" dirty="0">
                <a:solidFill>
                  <a:srgbClr val="FF0000"/>
                </a:solidFill>
                <a:latin typeface="Arial" panose="020B0604020202020204" pitchFamily="34" charset="0"/>
              </a:rPr>
              <a:t>虚拟机的重现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22532" name="Picture 5" descr="01-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2060575"/>
            <a:ext cx="7410450" cy="2990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3" name="Text Box 6"/>
          <p:cNvSpPr txBox="1"/>
          <p:nvPr/>
        </p:nvSpPr>
        <p:spPr>
          <a:xfrm>
            <a:off x="755650" y="1268413"/>
            <a:ext cx="6840538" cy="1004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20000"/>
              </a:spcBef>
              <a:buChar char="•"/>
            </a:pPr>
            <a:r>
              <a:rPr lang="zh-CN" altLang="en-US" dirty="0">
                <a:latin typeface="Times New Roman" panose="02020603050405020304" pitchFamily="18" charset="0"/>
              </a:rPr>
              <a:t>可用于：托管；同时运行两个或多个</a:t>
            </a:r>
            <a:r>
              <a:rPr lang="en-US" altLang="zh-CN" dirty="0">
                <a:latin typeface="Times New Roman" panose="02020603050405020304" pitchFamily="18" charset="0"/>
              </a:rPr>
              <a:t>OS.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/>
          <p:nvPr/>
        </p:nvSpPr>
        <p:spPr>
          <a:xfrm>
            <a:off x="1187450" y="1125538"/>
            <a:ext cx="5616575" cy="542766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609600" indent="-609600" eaLnBrk="1" hangingPunct="1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</a:rPr>
              <a:t>Java</a:t>
            </a:r>
            <a:r>
              <a:rPr lang="zh-CN" altLang="en-US" dirty="0">
                <a:latin typeface="Arial" panose="020B0604020202020204" pitchFamily="34" charset="0"/>
              </a:rPr>
              <a:t>虚拟机：</a:t>
            </a:r>
            <a:r>
              <a:rPr lang="en-US" altLang="zh-CN" dirty="0">
                <a:latin typeface="Arial" panose="020B0604020202020204" pitchFamily="34" charset="0"/>
              </a:rPr>
              <a:t>JVM</a:t>
            </a:r>
            <a:endParaRPr lang="en-US" altLang="zh-CN" dirty="0">
              <a:latin typeface="Arial" panose="020B0604020202020204" pitchFamily="34" charset="0"/>
            </a:endParaRPr>
          </a:p>
          <a:p>
            <a:pPr marL="609600" indent="-609600" eaLnBrk="1" hangingPunct="1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</a:rPr>
              <a:t>   JVM</a:t>
            </a:r>
            <a:r>
              <a:rPr lang="zh-CN" altLang="en-US" dirty="0">
                <a:latin typeface="Arial" panose="020B0604020202020204" pitchFamily="34" charset="0"/>
              </a:rPr>
              <a:t>代码可以通过</a:t>
            </a:r>
            <a:r>
              <a:rPr lang="en-US" altLang="zh-CN" dirty="0">
                <a:latin typeface="Arial" panose="020B0604020202020204" pitchFamily="34" charset="0"/>
              </a:rPr>
              <a:t>INTERNET</a:t>
            </a:r>
            <a:r>
              <a:rPr lang="zh-CN" altLang="en-US" dirty="0">
                <a:latin typeface="Arial" panose="020B0604020202020204" pitchFamily="34" charset="0"/>
              </a:rPr>
              <a:t>传送到任何有</a:t>
            </a:r>
            <a:r>
              <a:rPr lang="en-US" altLang="zh-CN" dirty="0">
                <a:latin typeface="Arial" panose="020B0604020202020204" pitchFamily="34" charset="0"/>
              </a:rPr>
              <a:t>JVM</a:t>
            </a:r>
            <a:r>
              <a:rPr lang="zh-CN" altLang="en-US" dirty="0">
                <a:latin typeface="Arial" panose="020B0604020202020204" pitchFamily="34" charset="0"/>
              </a:rPr>
              <a:t>解释器的计算机上执行，同时能做安全性检查</a:t>
            </a:r>
            <a:endParaRPr lang="zh-CN" altLang="en-US" dirty="0">
              <a:latin typeface="Arial" panose="020B0604020202020204" pitchFamily="34" charset="0"/>
            </a:endParaRPr>
          </a:p>
          <a:p>
            <a:pPr marL="609600" indent="-609600"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anose="020B0604020202020204" pitchFamily="34" charset="0"/>
              </a:rPr>
              <a:t>解释执行。</a:t>
            </a:r>
            <a:endParaRPr lang="zh-CN" altLang="en-US" dirty="0">
              <a:latin typeface="Arial" panose="020B0604020202020204" pitchFamily="34" charset="0"/>
            </a:endParaRPr>
          </a:p>
          <a:p>
            <a:pPr marL="609600" indent="-609600" algn="ctr" eaLnBrk="1" hangingPunct="1">
              <a:spcBef>
                <a:spcPct val="20000"/>
              </a:spcBef>
            </a:pP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23555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algn="ctr" eaLnBrk="1" hangingPunct="1"/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</a:rPr>
              <a:t>Virtual Machines (3)</a:t>
            </a:r>
            <a:endParaRPr lang="en-US" altLang="zh-CN" sz="36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Exokernel (</a:t>
            </a:r>
            <a:r>
              <a:rPr lang="zh-CN" altLang="en-US" dirty="0"/>
              <a:t>外核）</a:t>
            </a:r>
            <a:endParaRPr lang="zh-CN" altLang="en-US" dirty="0"/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611188" y="1268413"/>
            <a:ext cx="7993062" cy="5256212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对机器进行分区。给每个用户整个资源的一个子集。</a:t>
            </a:r>
            <a:endParaRPr lang="zh-CN" altLang="en-US" dirty="0"/>
          </a:p>
          <a:p>
            <a:pPr eaLnBrk="1" hangingPunct="1"/>
            <a:r>
              <a:rPr lang="zh-CN" altLang="en-US" dirty="0"/>
              <a:t>在底层，一种称为外核（</a:t>
            </a:r>
            <a:r>
              <a:rPr lang="en-US" altLang="zh-CN" dirty="0"/>
              <a:t>exokernel)</a:t>
            </a:r>
            <a:r>
              <a:rPr lang="zh-CN" altLang="en-US" dirty="0"/>
              <a:t>的程序在内核态中运行。其任务是为虚拟机分配资源，并检查试图使用这些资源的企图，以确保没有机器会使用他人的资源。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优点：</a:t>
            </a:r>
            <a:endParaRPr lang="en-US" altLang="zh-CN" dirty="0"/>
          </a:p>
          <a:p>
            <a:pPr lvl="1" eaLnBrk="1" hangingPunct="1"/>
            <a:r>
              <a:rPr lang="zh-CN" altLang="en-US" sz="2000" dirty="0"/>
              <a:t>减少了映像层。外核只需要记录已经分配给各个虚拟机的有关资源即可。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将多道程序（在外核内）与用户操作系统代码（在用户空间内）加以分离，而且相应负载并不重（</a:t>
            </a:r>
            <a:r>
              <a:rPr lang="en-US" altLang="zh-CN" sz="2000" dirty="0"/>
              <a:t>Exokernel</a:t>
            </a:r>
            <a:r>
              <a:rPr lang="zh-CN" altLang="en-US" sz="2000" dirty="0"/>
              <a:t>只是保持多个虚拟机彼此不发生冲突）。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/75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7724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Design Tradeoffs</a:t>
            </a:r>
            <a:endParaRPr lang="en-US" altLang="zh-CN" dirty="0"/>
          </a:p>
        </p:txBody>
      </p:sp>
      <p:sp>
        <p:nvSpPr>
          <p:cNvPr id="25604" name="Rectangle 3"/>
          <p:cNvSpPr>
            <a:spLocks noGrp="1"/>
          </p:cNvSpPr>
          <p:nvPr>
            <p:ph type="body" idx="4294967295"/>
          </p:nvPr>
        </p:nvSpPr>
        <p:spPr>
          <a:xfrm>
            <a:off x="0" y="1295400"/>
            <a:ext cx="7772400" cy="48768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All in the kernel (Windows)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Pros: efficient?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Cons: difficult to develop new services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All at user level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Pros: easy to develop new apps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Cons: protection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Split between user and kernel (Unix)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Kernel: display driver and mouse driver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User: the rest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611188" y="0"/>
            <a:ext cx="7772400" cy="11430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highlight>
                  <a:srgbClr val="FFFF00"/>
                </a:highlight>
              </a:rPr>
              <a:t>Quick Quiz(2) </a:t>
            </a:r>
            <a:endParaRPr lang="en-US" altLang="zh-CN" dirty="0">
              <a:highlight>
                <a:srgbClr val="FFFF00"/>
              </a:highlight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533400" y="1295400"/>
            <a:ext cx="7772400" cy="5086350"/>
          </a:xfrm>
        </p:spPr>
        <p:txBody>
          <a:bodyPr vert="horz" wrap="square" lIns="91440" tIns="45720" rIns="91440" bIns="45720" anchor="t" anchorCtr="0"/>
          <a:p>
            <a:pPr marL="609600" indent="-609600" eaLnBrk="1" hangingPunct="1">
              <a:buFontTx/>
              <a:buAutoNum type="arabicPeriod"/>
            </a:pPr>
            <a:r>
              <a:rPr lang="en-US" altLang="zh-CN" dirty="0"/>
              <a:t>What is process? </a:t>
            </a:r>
            <a:endParaRPr lang="en-US" altLang="zh-CN" dirty="0"/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dirty="0"/>
              <a:t>What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s in a process? </a:t>
            </a:r>
            <a:endParaRPr lang="en-US" altLang="zh-CN" dirty="0"/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dirty="0"/>
              <a:t>What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s in a PCB (Process control block ) of the process?</a:t>
            </a:r>
            <a:endParaRPr lang="en-US" altLang="zh-CN" dirty="0"/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dirty="0"/>
              <a:t>What’s  process state?</a:t>
            </a:r>
            <a:endParaRPr lang="en-US" altLang="zh-CN" dirty="0"/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sz="3600" dirty="0"/>
              <a:t>What is a thread?</a:t>
            </a:r>
            <a:endParaRPr lang="en-US" altLang="zh-CN" sz="3600" dirty="0"/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dirty="0"/>
              <a:t>What’s difference between process and thread?</a:t>
            </a:r>
            <a:endParaRPr lang="en-US" altLang="zh-CN" dirty="0"/>
          </a:p>
          <a:p>
            <a:pPr marL="609600" indent="-609600" eaLnBrk="1" hangingPunct="1"/>
            <a:endParaRPr lang="en-US" altLang="zh-CN" dirty="0"/>
          </a:p>
          <a:p>
            <a:pPr marL="609600" indent="-609600"/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684213" y="-100012"/>
            <a:ext cx="77724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Process Review</a:t>
            </a:r>
            <a:endParaRPr lang="en-US" altLang="zh-CN" dirty="0"/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0" y="836613"/>
            <a:ext cx="8964613" cy="65532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/>
              <a:t>So What Is A Process?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It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s one executing instance of a </a:t>
            </a:r>
            <a:r>
              <a:rPr lang="en-US" altLang="zh-CN" sz="2400" dirty="0">
                <a:latin typeface="Arial" panose="020B0604020202020204" pitchFamily="34" charset="0"/>
              </a:rPr>
              <a:t>“</a:t>
            </a:r>
            <a:r>
              <a:rPr lang="en-US" altLang="zh-CN" sz="2400" dirty="0"/>
              <a:t>program</a:t>
            </a:r>
            <a:r>
              <a:rPr lang="en-US" altLang="zh-CN" sz="2400" dirty="0">
                <a:latin typeface="Arial" panose="020B0604020202020204" pitchFamily="34" charset="0"/>
              </a:rPr>
              <a:t>”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It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s separate from other instances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It can start (</a:t>
            </a:r>
            <a:r>
              <a:rPr lang="en-US" altLang="zh-CN" sz="2400" dirty="0">
                <a:latin typeface="Arial" panose="020B0604020202020204" pitchFamily="34" charset="0"/>
              </a:rPr>
              <a:t>“</a:t>
            </a:r>
            <a:r>
              <a:rPr lang="en-US" altLang="zh-CN" sz="2400" dirty="0"/>
              <a:t>launch</a:t>
            </a:r>
            <a:r>
              <a:rPr lang="en-US" altLang="zh-CN" sz="2400" dirty="0">
                <a:latin typeface="Arial" panose="020B0604020202020204" pitchFamily="34" charset="0"/>
              </a:rPr>
              <a:t>”</a:t>
            </a:r>
            <a:r>
              <a:rPr lang="en-US" altLang="zh-CN" sz="2400" dirty="0"/>
              <a:t>) other processes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It can be launched by them</a:t>
            </a:r>
            <a:endParaRPr lang="en-US" altLang="zh-CN" sz="2400" dirty="0"/>
          </a:p>
          <a:p>
            <a:pPr eaLnBrk="1" hangingPunct="1"/>
            <a:r>
              <a:rPr lang="en-US" altLang="zh-CN" sz="2800" dirty="0"/>
              <a:t>What</a:t>
            </a:r>
            <a:r>
              <a:rPr lang="en-US" altLang="zh-CN" sz="2800" dirty="0">
                <a:latin typeface="Arial" panose="020B0604020202020204" pitchFamily="34" charset="0"/>
              </a:rPr>
              <a:t>’</a:t>
            </a:r>
            <a:r>
              <a:rPr lang="en-US" altLang="zh-CN" sz="2800" dirty="0"/>
              <a:t>s in a process?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Code (text), data, stack, heap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Process control block</a:t>
            </a:r>
            <a:r>
              <a:rPr lang="zh-CN" altLang="en-US" sz="2400" dirty="0"/>
              <a:t>（</a:t>
            </a:r>
            <a:r>
              <a:rPr lang="en-US" altLang="zh-CN" sz="2400" dirty="0"/>
              <a:t>PCB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2" eaLnBrk="1" hangingPunct="1"/>
            <a:r>
              <a:rPr lang="en-US" altLang="zh-CN" sz="2000" dirty="0"/>
              <a:t>Process state, priority, accounting</a:t>
            </a:r>
            <a:endParaRPr lang="en-US" altLang="zh-CN" sz="2000" dirty="0"/>
          </a:p>
          <a:p>
            <a:pPr lvl="2" eaLnBrk="1" hangingPunct="1"/>
            <a:r>
              <a:rPr lang="en-US" altLang="zh-CN" sz="2000" dirty="0"/>
              <a:t>Program counter, register variables, stack pointers, etc</a:t>
            </a:r>
            <a:endParaRPr lang="en-US" altLang="zh-CN" sz="2000" dirty="0"/>
          </a:p>
          <a:p>
            <a:pPr lvl="2" eaLnBrk="1" hangingPunct="1"/>
            <a:r>
              <a:rPr lang="en-US" altLang="zh-CN" sz="2000" dirty="0"/>
              <a:t>Open files and devices</a:t>
            </a:r>
            <a:endParaRPr lang="en-US" altLang="zh-CN" sz="2000" dirty="0"/>
          </a:p>
          <a:p>
            <a:pPr eaLnBrk="1" hangingPunct="1"/>
            <a:r>
              <a:rPr lang="en-US" altLang="zh-CN" dirty="0"/>
              <a:t>Threads: a light weight process</a:t>
            </a:r>
            <a:endParaRPr lang="en-US" altLang="zh-CN" dirty="0"/>
          </a:p>
          <a:p>
            <a:pPr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977900" y="80963"/>
            <a:ext cx="7772400" cy="1143000"/>
          </a:xfrm>
        </p:spPr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  <p:grpSp>
        <p:nvGrpSpPr>
          <p:cNvPr id="28675" name="内容占位符 3"/>
          <p:cNvGrpSpPr>
            <a:grpSpLocks noGrp="1"/>
          </p:cNvGrpSpPr>
          <p:nvPr/>
        </p:nvGrpSpPr>
        <p:grpSpPr>
          <a:xfrm>
            <a:off x="1258888" y="1295400"/>
            <a:ext cx="7058025" cy="2787650"/>
            <a:chOff x="6183946" y="2438400"/>
            <a:chExt cx="2960054" cy="1802761"/>
          </a:xfrm>
        </p:grpSpPr>
        <p:sp>
          <p:nvSpPr>
            <p:cNvPr id="28693" name="Oval 4"/>
            <p:cNvSpPr/>
            <p:nvPr/>
          </p:nvSpPr>
          <p:spPr>
            <a:xfrm>
              <a:off x="6183946" y="2500313"/>
              <a:ext cx="990600" cy="6096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1800" dirty="0">
                  <a:latin typeface="Arial" panose="020B0604020202020204" pitchFamily="34" charset="0"/>
                </a:rPr>
                <a:t>Running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28694" name="Oval 5"/>
            <p:cNvSpPr/>
            <p:nvPr/>
          </p:nvSpPr>
          <p:spPr>
            <a:xfrm>
              <a:off x="7848600" y="2438400"/>
              <a:ext cx="1295400" cy="6096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1800" dirty="0">
                  <a:latin typeface="Arial" panose="020B0604020202020204" pitchFamily="34" charset="0"/>
                </a:rPr>
                <a:t>Terminated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28695" name="Oval 6"/>
            <p:cNvSpPr/>
            <p:nvPr/>
          </p:nvSpPr>
          <p:spPr>
            <a:xfrm>
              <a:off x="6244657" y="3631561"/>
              <a:ext cx="815288" cy="6096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1800" dirty="0">
                  <a:latin typeface="Arial" panose="020B0604020202020204" pitchFamily="34" charset="0"/>
                </a:rPr>
                <a:t>Ready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28696" name="Oval 7"/>
            <p:cNvSpPr/>
            <p:nvPr/>
          </p:nvSpPr>
          <p:spPr>
            <a:xfrm>
              <a:off x="7966018" y="3538786"/>
              <a:ext cx="990600" cy="6096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1800" dirty="0">
                  <a:latin typeface="Arial" panose="020B0604020202020204" pitchFamily="34" charset="0"/>
                </a:rPr>
                <a:t>Blocked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28697" name="Line 8"/>
            <p:cNvSpPr/>
            <p:nvPr/>
          </p:nvSpPr>
          <p:spPr>
            <a:xfrm>
              <a:off x="6610368" y="3174360"/>
              <a:ext cx="0" cy="45720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698" name="Line 9"/>
            <p:cNvSpPr/>
            <p:nvPr/>
          </p:nvSpPr>
          <p:spPr>
            <a:xfrm>
              <a:off x="7059944" y="3048000"/>
              <a:ext cx="996672" cy="6304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699" name="Text Box 10"/>
            <p:cNvSpPr txBox="1"/>
            <p:nvPr/>
          </p:nvSpPr>
          <p:spPr>
            <a:xfrm>
              <a:off x="7299325" y="3008313"/>
              <a:ext cx="311150" cy="3667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1800" dirty="0">
                  <a:latin typeface="Arial" panose="020B0604020202020204" pitchFamily="34" charset="0"/>
                </a:rPr>
                <a:t>1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28700" name="Line 11"/>
            <p:cNvSpPr/>
            <p:nvPr/>
          </p:nvSpPr>
          <p:spPr>
            <a:xfrm flipV="1">
              <a:off x="7174546" y="2743200"/>
              <a:ext cx="674054" cy="3095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701" name="Text Box 12"/>
            <p:cNvSpPr txBox="1"/>
            <p:nvPr/>
          </p:nvSpPr>
          <p:spPr>
            <a:xfrm>
              <a:off x="7239000" y="2438400"/>
              <a:ext cx="311150" cy="3667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1800" dirty="0">
                  <a:latin typeface="Arial" panose="020B0604020202020204" pitchFamily="34" charset="0"/>
                </a:rPr>
                <a:t>4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28702" name="Line 14"/>
            <p:cNvSpPr/>
            <p:nvPr/>
          </p:nvSpPr>
          <p:spPr>
            <a:xfrm flipV="1">
              <a:off x="6746992" y="3174361"/>
              <a:ext cx="0" cy="45720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703" name="Line 15"/>
            <p:cNvSpPr/>
            <p:nvPr/>
          </p:nvSpPr>
          <p:spPr>
            <a:xfrm flipH="1">
              <a:off x="7060038" y="3911324"/>
              <a:ext cx="90598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8676" name="TextBox 27"/>
          <p:cNvSpPr txBox="1"/>
          <p:nvPr/>
        </p:nvSpPr>
        <p:spPr>
          <a:xfrm>
            <a:off x="1763713" y="2563813"/>
            <a:ext cx="433387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8677" name="TextBox 28"/>
          <p:cNvSpPr txBox="1"/>
          <p:nvPr/>
        </p:nvSpPr>
        <p:spPr>
          <a:xfrm>
            <a:off x="2692400" y="2513013"/>
            <a:ext cx="61277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</a:rPr>
              <a:t>3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8678" name="TextBox 29"/>
          <p:cNvSpPr txBox="1"/>
          <p:nvPr/>
        </p:nvSpPr>
        <p:spPr>
          <a:xfrm>
            <a:off x="3851275" y="3500438"/>
            <a:ext cx="719138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</a:rPr>
              <a:t>5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8679" name="椭圆 32"/>
          <p:cNvSpPr/>
          <p:nvPr/>
        </p:nvSpPr>
        <p:spPr>
          <a:xfrm>
            <a:off x="1116013" y="4797425"/>
            <a:ext cx="2447925" cy="120967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</a:rPr>
              <a:t>Suspended Ready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8680" name="椭圆 33"/>
          <p:cNvSpPr/>
          <p:nvPr/>
        </p:nvSpPr>
        <p:spPr>
          <a:xfrm>
            <a:off x="5219700" y="4941888"/>
            <a:ext cx="2592388" cy="1008062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</a:rPr>
              <a:t>Suspended     Blocked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8681" name="TextBox 44"/>
          <p:cNvSpPr txBox="1"/>
          <p:nvPr/>
        </p:nvSpPr>
        <p:spPr>
          <a:xfrm>
            <a:off x="1258888" y="4149725"/>
            <a:ext cx="12954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</a:rPr>
              <a:t>Suspend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8682" name="TextBox 45"/>
          <p:cNvSpPr txBox="1"/>
          <p:nvPr/>
        </p:nvSpPr>
        <p:spPr>
          <a:xfrm>
            <a:off x="5076825" y="4292600"/>
            <a:ext cx="1296988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</a:rPr>
              <a:t>Suspend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8683" name="TextBox 46"/>
          <p:cNvSpPr txBox="1"/>
          <p:nvPr/>
        </p:nvSpPr>
        <p:spPr>
          <a:xfrm>
            <a:off x="2627313" y="4221163"/>
            <a:ext cx="15113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</a:rPr>
              <a:t>activate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8684" name="TextBox 47"/>
          <p:cNvSpPr txBox="1"/>
          <p:nvPr/>
        </p:nvSpPr>
        <p:spPr>
          <a:xfrm>
            <a:off x="6732588" y="4221163"/>
            <a:ext cx="1512887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</a:rPr>
              <a:t>activate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8685" name="TextBox 50"/>
          <p:cNvSpPr txBox="1"/>
          <p:nvPr/>
        </p:nvSpPr>
        <p:spPr>
          <a:xfrm>
            <a:off x="3924300" y="4941888"/>
            <a:ext cx="9366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</a:rPr>
              <a:t>5’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8686" name="Line 8"/>
          <p:cNvSpPr/>
          <p:nvPr/>
        </p:nvSpPr>
        <p:spPr>
          <a:xfrm>
            <a:off x="2411413" y="4076700"/>
            <a:ext cx="0" cy="792163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87" name="Line 8"/>
          <p:cNvSpPr/>
          <p:nvPr/>
        </p:nvSpPr>
        <p:spPr>
          <a:xfrm>
            <a:off x="6372225" y="4005263"/>
            <a:ext cx="0" cy="93662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88" name="Line 14"/>
          <p:cNvSpPr/>
          <p:nvPr/>
        </p:nvSpPr>
        <p:spPr>
          <a:xfrm flipV="1">
            <a:off x="2627313" y="4005263"/>
            <a:ext cx="0" cy="93662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89" name="Line 14"/>
          <p:cNvSpPr/>
          <p:nvPr/>
        </p:nvSpPr>
        <p:spPr>
          <a:xfrm flipV="1">
            <a:off x="6659563" y="4005263"/>
            <a:ext cx="0" cy="93662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90" name="Line 15"/>
          <p:cNvSpPr/>
          <p:nvPr/>
        </p:nvSpPr>
        <p:spPr>
          <a:xfrm flipH="1">
            <a:off x="3492500" y="5445125"/>
            <a:ext cx="180022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91" name="椭圆 37"/>
          <p:cNvSpPr/>
          <p:nvPr/>
        </p:nvSpPr>
        <p:spPr>
          <a:xfrm>
            <a:off x="0" y="6021388"/>
            <a:ext cx="1619250" cy="836612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New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8692" name="Line 9"/>
          <p:cNvSpPr/>
          <p:nvPr/>
        </p:nvSpPr>
        <p:spPr>
          <a:xfrm flipV="1">
            <a:off x="611188" y="3716338"/>
            <a:ext cx="792162" cy="23050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Scheduling</a:t>
            </a:r>
            <a:endParaRPr lang="en-US" altLang="zh-CN" dirty="0"/>
          </a:p>
        </p:txBody>
      </p:sp>
      <p:sp>
        <p:nvSpPr>
          <p:cNvPr id="2970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Scheduling: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Which process/thread should run?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Review 2</a:t>
            </a:r>
            <a:endParaRPr lang="zh-CN" altLang="en-US" dirty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0" y="1052513"/>
            <a:ext cx="8820150" cy="5805487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CPU Scheduling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Batch systems</a:t>
            </a:r>
            <a:endParaRPr lang="en-US" altLang="zh-CN" sz="28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First Come First Serve (FCFS)    -Short Job First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Shortest remaining Time next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Interactive Systems</a:t>
            </a:r>
            <a:endParaRPr lang="en-US" altLang="zh-CN" sz="28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Round Robin   -Priority Scheduling  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Multi Queue &amp; Multi-level Feedback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Shortest process time   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Guaranteed Scheduling</a:t>
            </a:r>
            <a:r>
              <a:rPr lang="zh-CN" altLang="en-US" sz="2400" dirty="0"/>
              <a:t>（保证调度 ）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Lottery Scheduling</a:t>
            </a:r>
            <a:r>
              <a:rPr lang="zh-CN" altLang="en-US" sz="2400" dirty="0"/>
              <a:t>（彩票调度</a:t>
            </a:r>
            <a:r>
              <a:rPr lang="en-US" altLang="zh-CN" sz="2400" dirty="0"/>
              <a:t>--</a:t>
            </a:r>
            <a:r>
              <a:rPr lang="zh-CN" altLang="en-US" sz="2400" dirty="0"/>
              <a:t>保证调度的一种实现）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Fair Sharing Scheduling</a:t>
            </a:r>
            <a:r>
              <a:rPr lang="zh-CN" altLang="en-US" sz="2400" dirty="0"/>
              <a:t>（</a:t>
            </a:r>
            <a:r>
              <a:rPr lang="en-US" altLang="zh-CN" sz="2400" dirty="0"/>
              <a:t>User-based fair share scheduling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Real-time systems</a:t>
            </a:r>
            <a:endParaRPr lang="en-US" altLang="zh-CN" sz="2800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静态（系统开始运行前作出的调度决定）或动态调度（运行过程中进行的调度）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实时系统称为可调度的：满足：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3072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62025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/>
              <a:t>Scheduling in Real-Time Systems</a:t>
            </a:r>
            <a:br>
              <a:rPr lang="en-US" altLang="zh-CN" sz="4000" dirty="0"/>
            </a:br>
            <a:endParaRPr lang="en-US" altLang="zh-CN" sz="4000" dirty="0"/>
          </a:p>
        </p:txBody>
      </p:sp>
      <p:sp>
        <p:nvSpPr>
          <p:cNvPr id="2052" name="Rectangle 3"/>
          <p:cNvSpPr>
            <a:spLocks noGrp="1"/>
          </p:cNvSpPr>
          <p:nvPr>
            <p:ph idx="1"/>
          </p:nvPr>
        </p:nvSpPr>
        <p:spPr>
          <a:xfrm>
            <a:off x="0" y="620713"/>
            <a:ext cx="9144000" cy="5472112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800" dirty="0"/>
              <a:t>硬实时</a:t>
            </a:r>
            <a:r>
              <a:rPr lang="en-US" altLang="zh-CN" sz="2800" dirty="0"/>
              <a:t>(</a:t>
            </a:r>
            <a:r>
              <a:rPr lang="zh-CN" altLang="en-US" sz="2800" dirty="0"/>
              <a:t>满足绝对截止时间</a:t>
            </a:r>
            <a:r>
              <a:rPr lang="en-US" altLang="zh-CN" sz="2800" dirty="0"/>
              <a:t>)</a:t>
            </a:r>
            <a:r>
              <a:rPr lang="zh-CN" altLang="en-US" sz="2800" dirty="0"/>
              <a:t>、软实时</a:t>
            </a:r>
            <a:r>
              <a:rPr lang="en-US" altLang="zh-CN" sz="2800" dirty="0"/>
              <a:t>(</a:t>
            </a:r>
            <a:r>
              <a:rPr lang="zh-CN" altLang="en-US" sz="2800" dirty="0"/>
              <a:t>偶尔错失截止时间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pPr eaLnBrk="1" hangingPunct="1">
              <a:buNone/>
            </a:pPr>
            <a:r>
              <a:rPr lang="en-US" altLang="zh-CN" dirty="0"/>
              <a:t>Schedulable real-time system</a:t>
            </a:r>
            <a:endParaRPr lang="en-US" altLang="zh-CN" dirty="0"/>
          </a:p>
          <a:p>
            <a:pPr eaLnBrk="1" hangingPunct="1"/>
            <a:r>
              <a:rPr lang="en-US" altLang="zh-CN" dirty="0"/>
              <a:t>Given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m</a:t>
            </a:r>
            <a:r>
              <a:rPr lang="en-US" altLang="zh-CN" dirty="0"/>
              <a:t> periodic events</a:t>
            </a:r>
            <a:r>
              <a:rPr lang="zh-CN" altLang="en-US" dirty="0"/>
              <a:t>（</a:t>
            </a:r>
            <a:r>
              <a:rPr lang="en-US" altLang="zh-CN" dirty="0"/>
              <a:t>m </a:t>
            </a:r>
            <a:r>
              <a:rPr lang="zh-CN" altLang="en-US" dirty="0"/>
              <a:t>个周期事件）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event </a:t>
            </a:r>
            <a:r>
              <a:rPr lang="en-US" altLang="zh-CN" i="1" dirty="0"/>
              <a:t>i</a:t>
            </a:r>
            <a:r>
              <a:rPr lang="en-US" altLang="zh-CN" dirty="0"/>
              <a:t> occurs within period P</a:t>
            </a:r>
            <a:r>
              <a:rPr lang="en-US" altLang="zh-CN" baseline="-25000" dirty="0"/>
              <a:t>i</a:t>
            </a:r>
            <a:r>
              <a:rPr lang="en-US" altLang="zh-CN" dirty="0"/>
              <a:t> and requires C</a:t>
            </a:r>
            <a:r>
              <a:rPr lang="en-US" altLang="zh-CN" baseline="-25000" dirty="0"/>
              <a:t>i</a:t>
            </a:r>
            <a:r>
              <a:rPr lang="en-US" altLang="zh-CN" dirty="0"/>
              <a:t> seconds </a:t>
            </a:r>
            <a:r>
              <a:rPr lang="en-US" altLang="zh-CN" sz="2400" dirty="0"/>
              <a:t>(</a:t>
            </a:r>
            <a:r>
              <a:rPr lang="zh-CN" altLang="en-US" sz="2400" dirty="0"/>
              <a:t>事件</a:t>
            </a:r>
            <a:r>
              <a:rPr lang="en-US" altLang="zh-CN" sz="2400" dirty="0"/>
              <a:t>i</a:t>
            </a:r>
            <a:r>
              <a:rPr lang="zh-CN" altLang="en-US" sz="2400" dirty="0"/>
              <a:t>以周期</a:t>
            </a:r>
            <a:r>
              <a:rPr lang="en-US" altLang="zh-CN" sz="2400" dirty="0"/>
              <a:t>Pi</a:t>
            </a:r>
            <a:r>
              <a:rPr lang="zh-CN" altLang="en-US" sz="2400" dirty="0"/>
              <a:t>发生</a:t>
            </a:r>
            <a:r>
              <a:rPr lang="en-US" altLang="zh-CN" sz="2400" dirty="0"/>
              <a:t>,</a:t>
            </a:r>
            <a:r>
              <a:rPr lang="zh-CN" altLang="en-US" sz="2400" dirty="0"/>
              <a:t>并需要</a:t>
            </a:r>
            <a:r>
              <a:rPr lang="en-US" altLang="zh-CN" sz="2400" dirty="0"/>
              <a:t>Ci</a:t>
            </a:r>
            <a:r>
              <a:rPr lang="zh-CN" altLang="en-US" sz="2400" dirty="0"/>
              <a:t>秒</a:t>
            </a:r>
            <a:r>
              <a:rPr lang="en-US" altLang="zh-CN" sz="2400" dirty="0"/>
              <a:t>CPU</a:t>
            </a:r>
            <a:r>
              <a:rPr lang="zh-CN" altLang="en-US" sz="2400" dirty="0"/>
              <a:t>时间处理一个事件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pPr eaLnBrk="1" hangingPunct="1"/>
            <a:r>
              <a:rPr lang="en-US" altLang="zh-CN" dirty="0"/>
              <a:t>Then the load can only be handled</a:t>
            </a:r>
            <a:r>
              <a:rPr lang="zh-CN" altLang="en-US" dirty="0"/>
              <a:t>（可以处理负载的条件）</a:t>
            </a:r>
            <a:r>
              <a:rPr lang="en-US" altLang="zh-CN" dirty="0"/>
              <a:t> if</a:t>
            </a:r>
            <a:endParaRPr lang="en-US" altLang="zh-CN" dirty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979613" y="4724400"/>
          <a:ext cx="1954212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84200" imgH="444500" progId="Equation.DSMT4">
                  <p:embed/>
                </p:oleObj>
              </mc:Choice>
              <mc:Fallback>
                <p:oleObj name="" r:id="rId1" imgW="584200" imgH="444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9613" y="4724400"/>
                        <a:ext cx="1954212" cy="148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6"/>
          <p:cNvSpPr txBox="1"/>
          <p:nvPr/>
        </p:nvSpPr>
        <p:spPr>
          <a:xfrm>
            <a:off x="4284663" y="5373688"/>
            <a:ext cx="360045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满足该条件的实时系统称为可调度的。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54" name="TextBox 5"/>
          <p:cNvSpPr txBox="1"/>
          <p:nvPr/>
        </p:nvSpPr>
        <p:spPr>
          <a:xfrm>
            <a:off x="323850" y="6165850"/>
            <a:ext cx="882015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调度算法可以是静态或动态的。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/>
          <p:nvPr/>
        </p:nvSpPr>
        <p:spPr>
          <a:xfrm>
            <a:off x="0" y="5837238"/>
            <a:ext cx="9144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609600" indent="-609600" algn="ctr" eaLnBrk="1" hangingPunct="1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</a:rPr>
              <a:t>Figure 1-17. The 11 steps in making the system call 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read(fd, buffer, nbytes).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6147" name="Rectangle 3"/>
          <p:cNvSpPr/>
          <p:nvPr/>
        </p:nvSpPr>
        <p:spPr>
          <a:xfrm>
            <a:off x="0" y="0"/>
            <a:ext cx="9144000" cy="9683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algn="ctr" eaLnBrk="1" hangingPunct="1"/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</a:rPr>
              <a:t>System Calls</a:t>
            </a:r>
            <a:endParaRPr lang="en-US" altLang="zh-CN" sz="36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6148" name="Picture 5" descr="01-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150" y="1166813"/>
            <a:ext cx="5727700" cy="4524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highlight>
                  <a:srgbClr val="FFFF00"/>
                </a:highlight>
              </a:rPr>
              <a:t>Quick Quiz(6)</a:t>
            </a:r>
            <a:endParaRPr lang="en-US" altLang="zh-CN" dirty="0">
              <a:highlight>
                <a:srgbClr val="FFFF00"/>
              </a:highlight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What’s Deadlock?</a:t>
            </a:r>
            <a:endParaRPr lang="en-US" altLang="zh-CN" dirty="0"/>
          </a:p>
          <a:p>
            <a:pPr eaLnBrk="1" hangingPunct="1"/>
            <a:r>
              <a:rPr lang="en-US" altLang="zh-CN" dirty="0"/>
              <a:t>What’s Deadlock prevention?  How to do?</a:t>
            </a:r>
            <a:endParaRPr lang="en-US" altLang="zh-CN" dirty="0"/>
          </a:p>
          <a:p>
            <a:pPr eaLnBrk="1" hangingPunct="1"/>
            <a:r>
              <a:rPr lang="en-US" altLang="zh-CN" dirty="0"/>
              <a:t>What’s Deadlock avoidance? How to do?</a:t>
            </a:r>
            <a:endParaRPr lang="en-US" altLang="zh-CN" dirty="0"/>
          </a:p>
          <a:p>
            <a:pPr eaLnBrk="1" hangingPunct="1"/>
            <a:r>
              <a:rPr lang="en-US" altLang="zh-CN" dirty="0"/>
              <a:t>What’s Deadlock detection? How to do?</a:t>
            </a:r>
            <a:endParaRPr lang="en-US" altLang="zh-CN" dirty="0"/>
          </a:p>
          <a:p>
            <a:pPr eaLnBrk="1" hangingPunct="1"/>
            <a:r>
              <a:rPr lang="en-US" altLang="zh-CN" dirty="0"/>
              <a:t>What’s Deadlock recovery? How to do?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Quick Quiz(3-1)</a:t>
            </a:r>
            <a:endParaRPr lang="zh-CN" altLang="en-US" dirty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533400" y="1295400"/>
            <a:ext cx="8286750" cy="4876800"/>
          </a:xfrm>
        </p:spPr>
        <p:txBody>
          <a:bodyPr vert="horz" wrap="square" lIns="91440" tIns="45720" rIns="91440" bIns="45720" anchor="t" anchorCtr="0"/>
          <a:p>
            <a:r>
              <a:rPr lang="zh-CN" altLang="en-US" dirty="0"/>
              <a:t>内存管理中的分区管理的主要思想？地址变换过程？</a:t>
            </a:r>
            <a:endParaRPr lang="en-US" altLang="zh-CN" dirty="0"/>
          </a:p>
          <a:p>
            <a:r>
              <a:rPr lang="zh-CN" altLang="en-US" dirty="0"/>
              <a:t>内存管理中的分页管理的主要思想？地址变换过程？</a:t>
            </a:r>
            <a:endParaRPr lang="en-US" altLang="zh-CN" dirty="0"/>
          </a:p>
          <a:p>
            <a:r>
              <a:rPr lang="zh-CN" altLang="en-US" dirty="0"/>
              <a:t>内存管理中的虚拟分页管理的主要思想？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765175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Quick Quiz(3-2)</a:t>
            </a:r>
            <a:endParaRPr lang="zh-CN" altLang="en-US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468313" y="908050"/>
            <a:ext cx="8286750" cy="54737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分页管理中页表表项一般包含哪些内容？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引入</a:t>
            </a:r>
            <a:r>
              <a:rPr lang="en-US" altLang="zh-CN" dirty="0"/>
              <a:t>TLB</a:t>
            </a:r>
            <a:r>
              <a:rPr lang="zh-CN" altLang="en-US" dirty="0"/>
              <a:t>（</a:t>
            </a:r>
            <a:r>
              <a:rPr lang="en-US" altLang="zh-CN" dirty="0"/>
              <a:t>Translation Lookaside Buffer)</a:t>
            </a:r>
            <a:r>
              <a:rPr lang="zh-CN" altLang="en-US" dirty="0"/>
              <a:t>或联想寄存器或快表的作用？引入</a:t>
            </a:r>
            <a:r>
              <a:rPr lang="en-US" altLang="zh-CN" dirty="0"/>
              <a:t>TLB</a:t>
            </a:r>
            <a:r>
              <a:rPr lang="zh-CN" altLang="en-US" dirty="0"/>
              <a:t>后的地址变换过程是怎样的？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分页管理如果虚拟地址空间很大，页表也会很大，如何处理巨大的虚拟地址空间？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虚拟分页管理的</a:t>
            </a:r>
            <a:r>
              <a:rPr lang="en-US" altLang="zh-CN" dirty="0"/>
              <a:t>Paging Policies</a:t>
            </a:r>
            <a:r>
              <a:rPr lang="zh-CN" altLang="en-US" dirty="0"/>
              <a:t>：</a:t>
            </a:r>
            <a:r>
              <a:rPr lang="en-US" altLang="zh-CN" dirty="0"/>
              <a:t>Fetch Strategies </a:t>
            </a:r>
            <a:r>
              <a:rPr lang="zh-CN" altLang="en-US" dirty="0"/>
              <a:t>取页、</a:t>
            </a:r>
            <a:r>
              <a:rPr lang="en-US" altLang="zh-CN" dirty="0"/>
              <a:t>Placement Strategies</a:t>
            </a:r>
            <a:r>
              <a:rPr lang="zh-CN" altLang="en-US" dirty="0"/>
              <a:t>放置、</a:t>
            </a:r>
            <a:r>
              <a:rPr lang="en-US" altLang="zh-CN" dirty="0"/>
              <a:t>Replacement Strategies</a:t>
            </a:r>
            <a:r>
              <a:rPr lang="zh-CN" altLang="en-US" dirty="0"/>
              <a:t>置换主要思想？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5.Page Replacement Strategies</a:t>
            </a:r>
            <a:r>
              <a:rPr lang="zh-CN" altLang="en-US" dirty="0"/>
              <a:t>有哪些？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u="sng" dirty="0">
                <a:solidFill>
                  <a:schemeClr val="tx1"/>
                </a:solidFill>
              </a:rPr>
              <a:t>Review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Virtual Memory and Paging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Paging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Page Table and TLB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/>
          <p:nvPr/>
        </p:nvSpPr>
        <p:spPr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609600" indent="-609600" algn="ctr" eaLnBrk="1" hangingPunct="1">
              <a:spcBef>
                <a:spcPct val="20000"/>
              </a:spcBef>
            </a:pPr>
            <a:r>
              <a:rPr lang="en-US" altLang="zh-CN" sz="2400" dirty="0">
                <a:latin typeface="Arial" panose="020B0604020202020204" pitchFamily="34" charset="0"/>
              </a:rPr>
              <a:t>Figure 3-11. A typical page table entry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35843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algn="ctr" eaLnBrk="1" hangingPunct="1"/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</a:rPr>
              <a:t>Structure of Page Table Entry</a:t>
            </a:r>
            <a:endParaRPr lang="en-US" altLang="zh-CN" sz="36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Rectangle 4"/>
          <p:cNvSpPr/>
          <p:nvPr/>
        </p:nvSpPr>
        <p:spPr>
          <a:xfrm>
            <a:off x="611188" y="2420938"/>
            <a:ext cx="7777162" cy="5762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5845" name="Line 5"/>
          <p:cNvSpPr/>
          <p:nvPr/>
        </p:nvSpPr>
        <p:spPr>
          <a:xfrm>
            <a:off x="2195513" y="2420938"/>
            <a:ext cx="0" cy="5762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46" name="Line 6"/>
          <p:cNvSpPr/>
          <p:nvPr/>
        </p:nvSpPr>
        <p:spPr>
          <a:xfrm>
            <a:off x="2700338" y="2420938"/>
            <a:ext cx="0" cy="5762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47" name="Line 7"/>
          <p:cNvSpPr/>
          <p:nvPr/>
        </p:nvSpPr>
        <p:spPr>
          <a:xfrm>
            <a:off x="3203575" y="2420938"/>
            <a:ext cx="0" cy="5762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48" name="Line 8"/>
          <p:cNvSpPr/>
          <p:nvPr/>
        </p:nvSpPr>
        <p:spPr>
          <a:xfrm>
            <a:off x="4284663" y="2420938"/>
            <a:ext cx="0" cy="647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49" name="Line 9"/>
          <p:cNvSpPr/>
          <p:nvPr/>
        </p:nvSpPr>
        <p:spPr>
          <a:xfrm>
            <a:off x="4787900" y="2420938"/>
            <a:ext cx="0" cy="5762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50" name="Line 10"/>
          <p:cNvSpPr/>
          <p:nvPr/>
        </p:nvSpPr>
        <p:spPr>
          <a:xfrm flipH="1" flipV="1">
            <a:off x="3708400" y="2997200"/>
            <a:ext cx="576263" cy="647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5851" name="Text Box 11"/>
          <p:cNvSpPr txBox="1"/>
          <p:nvPr/>
        </p:nvSpPr>
        <p:spPr>
          <a:xfrm>
            <a:off x="4284663" y="3716338"/>
            <a:ext cx="12239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保护位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5852" name="Line 12"/>
          <p:cNvSpPr/>
          <p:nvPr/>
        </p:nvSpPr>
        <p:spPr>
          <a:xfrm flipH="1">
            <a:off x="2987675" y="1916113"/>
            <a:ext cx="576263" cy="5762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5853" name="Line 13"/>
          <p:cNvSpPr/>
          <p:nvPr/>
        </p:nvSpPr>
        <p:spPr>
          <a:xfrm flipH="1" flipV="1">
            <a:off x="2339975" y="2997200"/>
            <a:ext cx="503238" cy="7921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5854" name="Line 14"/>
          <p:cNvSpPr/>
          <p:nvPr/>
        </p:nvSpPr>
        <p:spPr>
          <a:xfrm>
            <a:off x="1619250" y="2420938"/>
            <a:ext cx="0" cy="5762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55" name="Line 15"/>
          <p:cNvSpPr/>
          <p:nvPr/>
        </p:nvSpPr>
        <p:spPr>
          <a:xfrm flipH="1">
            <a:off x="1763713" y="1844675"/>
            <a:ext cx="576262" cy="5762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5856" name="Text Box 16"/>
          <p:cNvSpPr txBox="1"/>
          <p:nvPr/>
        </p:nvSpPr>
        <p:spPr>
          <a:xfrm>
            <a:off x="2195513" y="1484313"/>
            <a:ext cx="1008062" cy="703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1600" b="1" dirty="0">
                <a:latin typeface="Times New Roman" panose="02020603050405020304" pitchFamily="18" charset="0"/>
              </a:rPr>
              <a:t>高速缓冲</a:t>
            </a:r>
            <a:endParaRPr lang="zh-CN" altLang="en-US" sz="16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600" b="1" dirty="0">
                <a:latin typeface="Times New Roman" panose="02020603050405020304" pitchFamily="18" charset="0"/>
              </a:rPr>
              <a:t>禁止位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35857" name="Text Box 17"/>
          <p:cNvSpPr txBox="1"/>
          <p:nvPr/>
        </p:nvSpPr>
        <p:spPr>
          <a:xfrm>
            <a:off x="2700338" y="3933825"/>
            <a:ext cx="11509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访问位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5858" name="Text Box 18"/>
          <p:cNvSpPr txBox="1"/>
          <p:nvPr/>
        </p:nvSpPr>
        <p:spPr>
          <a:xfrm>
            <a:off x="3492500" y="1628775"/>
            <a:ext cx="14398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修改位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5859" name="Line 19"/>
          <p:cNvSpPr/>
          <p:nvPr/>
        </p:nvSpPr>
        <p:spPr>
          <a:xfrm flipH="1">
            <a:off x="4500563" y="1700213"/>
            <a:ext cx="576262" cy="7207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5860" name="Text Box 20"/>
          <p:cNvSpPr txBox="1"/>
          <p:nvPr/>
        </p:nvSpPr>
        <p:spPr>
          <a:xfrm>
            <a:off x="5076825" y="1484313"/>
            <a:ext cx="18716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</a:rPr>
              <a:t>不在</a:t>
            </a:r>
            <a:r>
              <a:rPr lang="en-US" altLang="zh-CN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Times New Roman" panose="02020603050405020304" pitchFamily="18" charset="0"/>
              </a:rPr>
              <a:t>位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5861" name="Text Box 21"/>
          <p:cNvSpPr txBox="1"/>
          <p:nvPr/>
        </p:nvSpPr>
        <p:spPr>
          <a:xfrm>
            <a:off x="5076825" y="2492375"/>
            <a:ext cx="23749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5862" name="Line 22"/>
          <p:cNvSpPr/>
          <p:nvPr/>
        </p:nvSpPr>
        <p:spPr>
          <a:xfrm flipH="1" flipV="1">
            <a:off x="5867400" y="2924175"/>
            <a:ext cx="576263" cy="5762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5863" name="Text Box 23"/>
          <p:cNvSpPr txBox="1"/>
          <p:nvPr/>
        </p:nvSpPr>
        <p:spPr>
          <a:xfrm>
            <a:off x="6516688" y="3644900"/>
            <a:ext cx="172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页框号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/73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Page Mapping Hardware</a:t>
            </a:r>
            <a:endParaRPr lang="en-US" altLang="zh-CN" dirty="0"/>
          </a:p>
        </p:txBody>
      </p:sp>
      <p:sp>
        <p:nvSpPr>
          <p:cNvPr id="36868" name="Rectangle 3"/>
          <p:cNvSpPr/>
          <p:nvPr/>
        </p:nvSpPr>
        <p:spPr>
          <a:xfrm>
            <a:off x="3505200" y="1905000"/>
            <a:ext cx="838200" cy="381000"/>
          </a:xfrm>
          <a:prstGeom prst="rect">
            <a:avLst/>
          </a:prstGeom>
          <a:solidFill>
            <a:srgbClr val="FF00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400" dirty="0">
                <a:latin typeface="Times New Roman" panose="02020603050405020304" pitchFamily="18" charset="0"/>
              </a:rPr>
              <a:t>P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6869" name="Rectangle 4"/>
          <p:cNvSpPr/>
          <p:nvPr/>
        </p:nvSpPr>
        <p:spPr>
          <a:xfrm>
            <a:off x="4343400" y="1905000"/>
            <a:ext cx="838200" cy="381000"/>
          </a:xfrm>
          <a:prstGeom prst="rect">
            <a:avLst/>
          </a:prstGeom>
          <a:solidFill>
            <a:srgbClr val="FF00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400" dirty="0">
                <a:latin typeface="Times New Roman" panose="02020603050405020304" pitchFamily="18" charset="0"/>
              </a:rPr>
              <a:t>D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6870" name="Rectangle 5"/>
          <p:cNvSpPr/>
          <p:nvPr/>
        </p:nvSpPr>
        <p:spPr>
          <a:xfrm>
            <a:off x="3505200" y="4114800"/>
            <a:ext cx="838200" cy="381000"/>
          </a:xfrm>
          <a:prstGeom prst="rect">
            <a:avLst/>
          </a:prstGeom>
          <a:solidFill>
            <a:srgbClr val="66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400" dirty="0">
                <a:latin typeface="Times New Roman" panose="02020603050405020304" pitchFamily="18" charset="0"/>
              </a:rPr>
              <a:t>F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6871" name="Rectangle 6"/>
          <p:cNvSpPr/>
          <p:nvPr/>
        </p:nvSpPr>
        <p:spPr>
          <a:xfrm>
            <a:off x="4343400" y="4114800"/>
            <a:ext cx="838200" cy="381000"/>
          </a:xfrm>
          <a:prstGeom prst="rect">
            <a:avLst/>
          </a:prstGeom>
          <a:solidFill>
            <a:srgbClr val="FF00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400" dirty="0">
                <a:latin typeface="Times New Roman" panose="02020603050405020304" pitchFamily="18" charset="0"/>
              </a:rPr>
              <a:t>D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6872" name="Rectangle 7"/>
          <p:cNvSpPr/>
          <p:nvPr/>
        </p:nvSpPr>
        <p:spPr>
          <a:xfrm>
            <a:off x="914400" y="2209800"/>
            <a:ext cx="2286000" cy="2133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6873" name="Rectangle 8"/>
          <p:cNvSpPr/>
          <p:nvPr/>
        </p:nvSpPr>
        <p:spPr>
          <a:xfrm>
            <a:off x="914400" y="2209800"/>
            <a:ext cx="22860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6874" name="Rectangle 9"/>
          <p:cNvSpPr/>
          <p:nvPr/>
        </p:nvSpPr>
        <p:spPr>
          <a:xfrm>
            <a:off x="914400" y="2514600"/>
            <a:ext cx="22860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6875" name="Rectangle 10"/>
          <p:cNvSpPr/>
          <p:nvPr/>
        </p:nvSpPr>
        <p:spPr>
          <a:xfrm>
            <a:off x="914400" y="2819400"/>
            <a:ext cx="22860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6876" name="Rectangle 11"/>
          <p:cNvSpPr/>
          <p:nvPr/>
        </p:nvSpPr>
        <p:spPr>
          <a:xfrm>
            <a:off x="914400" y="3124200"/>
            <a:ext cx="2286000" cy="304800"/>
          </a:xfrm>
          <a:prstGeom prst="rect">
            <a:avLst/>
          </a:prstGeom>
          <a:solidFill>
            <a:srgbClr val="66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400" dirty="0">
                <a:latin typeface="Times New Roman" panose="02020603050405020304" pitchFamily="18" charset="0"/>
              </a:rPr>
              <a:t>P-&gt; F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6877" name="Rectangle 12"/>
          <p:cNvSpPr/>
          <p:nvPr/>
        </p:nvSpPr>
        <p:spPr>
          <a:xfrm>
            <a:off x="914400" y="3429000"/>
            <a:ext cx="22860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6878" name="Rectangle 13"/>
          <p:cNvSpPr/>
          <p:nvPr/>
        </p:nvSpPr>
        <p:spPr>
          <a:xfrm>
            <a:off x="914400" y="3733800"/>
            <a:ext cx="22860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6879" name="Rectangle 14"/>
          <p:cNvSpPr/>
          <p:nvPr/>
        </p:nvSpPr>
        <p:spPr>
          <a:xfrm>
            <a:off x="914400" y="4038600"/>
            <a:ext cx="22860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6880" name="Rectangle 15"/>
          <p:cNvSpPr/>
          <p:nvPr/>
        </p:nvSpPr>
        <p:spPr>
          <a:xfrm>
            <a:off x="914400" y="2209800"/>
            <a:ext cx="609600" cy="304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6881" name="Rectangle 16"/>
          <p:cNvSpPr/>
          <p:nvPr/>
        </p:nvSpPr>
        <p:spPr>
          <a:xfrm>
            <a:off x="914400" y="2514600"/>
            <a:ext cx="609600" cy="304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6882" name="Rectangle 17"/>
          <p:cNvSpPr/>
          <p:nvPr/>
        </p:nvSpPr>
        <p:spPr>
          <a:xfrm>
            <a:off x="914400" y="2819400"/>
            <a:ext cx="609600" cy="304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6883" name="Rectangle 18"/>
          <p:cNvSpPr/>
          <p:nvPr/>
        </p:nvSpPr>
        <p:spPr>
          <a:xfrm>
            <a:off x="914400" y="3124200"/>
            <a:ext cx="609600" cy="304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6884" name="Rectangle 19"/>
          <p:cNvSpPr/>
          <p:nvPr/>
        </p:nvSpPr>
        <p:spPr>
          <a:xfrm>
            <a:off x="914400" y="3429000"/>
            <a:ext cx="609600" cy="304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6885" name="Rectangle 20"/>
          <p:cNvSpPr/>
          <p:nvPr/>
        </p:nvSpPr>
        <p:spPr>
          <a:xfrm>
            <a:off x="914400" y="3733800"/>
            <a:ext cx="609600" cy="304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6886" name="Rectangle 21"/>
          <p:cNvSpPr/>
          <p:nvPr/>
        </p:nvSpPr>
        <p:spPr>
          <a:xfrm>
            <a:off x="914400" y="4038600"/>
            <a:ext cx="609600" cy="304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6887" name="Line 22"/>
          <p:cNvSpPr/>
          <p:nvPr/>
        </p:nvSpPr>
        <p:spPr>
          <a:xfrm>
            <a:off x="4724400" y="2286000"/>
            <a:ext cx="0" cy="1828800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95" name="Line 23"/>
          <p:cNvSpPr/>
          <p:nvPr/>
        </p:nvSpPr>
        <p:spPr>
          <a:xfrm>
            <a:off x="3200400" y="3352800"/>
            <a:ext cx="457200" cy="304800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889" name="Line 24"/>
          <p:cNvSpPr/>
          <p:nvPr/>
        </p:nvSpPr>
        <p:spPr>
          <a:xfrm>
            <a:off x="5181600" y="4267200"/>
            <a:ext cx="914400" cy="1295400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890" name="Text Box 25"/>
          <p:cNvSpPr txBox="1"/>
          <p:nvPr/>
        </p:nvSpPr>
        <p:spPr>
          <a:xfrm>
            <a:off x="822325" y="1793875"/>
            <a:ext cx="15446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dirty="0">
                <a:latin typeface="Times New Roman" panose="02020603050405020304" pitchFamily="18" charset="0"/>
              </a:rPr>
              <a:t>Page Table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6891" name="Text Box 26"/>
          <p:cNvSpPr txBox="1"/>
          <p:nvPr/>
        </p:nvSpPr>
        <p:spPr>
          <a:xfrm>
            <a:off x="3032125" y="1412875"/>
            <a:ext cx="399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dirty="0">
                <a:latin typeface="Times New Roman" panose="02020603050405020304" pitchFamily="18" charset="0"/>
              </a:rPr>
              <a:t>Virtual Memory Address (P,D)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6892" name="Text Box 27"/>
          <p:cNvSpPr txBox="1"/>
          <p:nvPr/>
        </p:nvSpPr>
        <p:spPr>
          <a:xfrm>
            <a:off x="2438400" y="4613275"/>
            <a:ext cx="3038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dirty="0">
                <a:latin typeface="Times New Roman" panose="02020603050405020304" pitchFamily="18" charset="0"/>
              </a:rPr>
              <a:t>Physical Address (F,D)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6893" name="Line 28"/>
          <p:cNvSpPr/>
          <p:nvPr/>
        </p:nvSpPr>
        <p:spPr>
          <a:xfrm>
            <a:off x="762000" y="2209800"/>
            <a:ext cx="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894" name="Text Box 29"/>
          <p:cNvSpPr txBox="1"/>
          <p:nvPr/>
        </p:nvSpPr>
        <p:spPr>
          <a:xfrm>
            <a:off x="457200" y="2514600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dirty="0">
                <a:latin typeface="Times New Roman" panose="02020603050405020304" pitchFamily="18" charset="0"/>
              </a:rPr>
              <a:t>P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6895" name="Rectangle 30"/>
          <p:cNvSpPr/>
          <p:nvPr/>
        </p:nvSpPr>
        <p:spPr>
          <a:xfrm>
            <a:off x="6324600" y="2362200"/>
            <a:ext cx="2286000" cy="1219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6896" name="Rectangle 31"/>
          <p:cNvSpPr/>
          <p:nvPr/>
        </p:nvSpPr>
        <p:spPr>
          <a:xfrm>
            <a:off x="6324600" y="2362200"/>
            <a:ext cx="22860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6897" name="Rectangle 32"/>
          <p:cNvSpPr/>
          <p:nvPr/>
        </p:nvSpPr>
        <p:spPr>
          <a:xfrm>
            <a:off x="6324600" y="2667000"/>
            <a:ext cx="22860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6898" name="Rectangle 33"/>
          <p:cNvSpPr/>
          <p:nvPr/>
        </p:nvSpPr>
        <p:spPr>
          <a:xfrm>
            <a:off x="6324600" y="2971800"/>
            <a:ext cx="22860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6899" name="Text Box 34"/>
          <p:cNvSpPr txBox="1"/>
          <p:nvPr/>
        </p:nvSpPr>
        <p:spPr>
          <a:xfrm>
            <a:off x="6232525" y="1946275"/>
            <a:ext cx="27733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dirty="0">
                <a:latin typeface="Times New Roman" panose="02020603050405020304" pitchFamily="18" charset="0"/>
              </a:rPr>
              <a:t>Associative Look Up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6900" name="Rectangle 35"/>
          <p:cNvSpPr/>
          <p:nvPr/>
        </p:nvSpPr>
        <p:spPr>
          <a:xfrm>
            <a:off x="6324600" y="2362200"/>
            <a:ext cx="11430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6901" name="Rectangle 36"/>
          <p:cNvSpPr/>
          <p:nvPr/>
        </p:nvSpPr>
        <p:spPr>
          <a:xfrm>
            <a:off x="7467600" y="2362200"/>
            <a:ext cx="11430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6902" name="Rectangle 37"/>
          <p:cNvSpPr/>
          <p:nvPr/>
        </p:nvSpPr>
        <p:spPr>
          <a:xfrm>
            <a:off x="6324600" y="2667000"/>
            <a:ext cx="11430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903" name="Rectangle 38"/>
          <p:cNvSpPr/>
          <p:nvPr/>
        </p:nvSpPr>
        <p:spPr>
          <a:xfrm>
            <a:off x="6324600" y="2971800"/>
            <a:ext cx="11430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6904" name="Rectangle 39"/>
          <p:cNvSpPr/>
          <p:nvPr/>
        </p:nvSpPr>
        <p:spPr>
          <a:xfrm>
            <a:off x="6324600" y="3276600"/>
            <a:ext cx="11430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6905" name="Rectangle 40"/>
          <p:cNvSpPr/>
          <p:nvPr/>
        </p:nvSpPr>
        <p:spPr>
          <a:xfrm>
            <a:off x="7467600" y="2667000"/>
            <a:ext cx="11430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F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906" name="Rectangle 41"/>
          <p:cNvSpPr/>
          <p:nvPr/>
        </p:nvSpPr>
        <p:spPr>
          <a:xfrm>
            <a:off x="7467600" y="2971800"/>
            <a:ext cx="11430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6907" name="Rectangle 42"/>
          <p:cNvSpPr/>
          <p:nvPr/>
        </p:nvSpPr>
        <p:spPr>
          <a:xfrm>
            <a:off x="7467600" y="3276600"/>
            <a:ext cx="11430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6908" name="Line 43"/>
          <p:cNvSpPr/>
          <p:nvPr/>
        </p:nvSpPr>
        <p:spPr>
          <a:xfrm>
            <a:off x="3276600" y="2438400"/>
            <a:ext cx="2743200" cy="0"/>
          </a:xfrm>
          <a:prstGeom prst="line">
            <a:avLst/>
          </a:prstGeom>
          <a:ln w="762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909" name="Line 44"/>
          <p:cNvSpPr/>
          <p:nvPr/>
        </p:nvSpPr>
        <p:spPr>
          <a:xfrm>
            <a:off x="3962400" y="2286000"/>
            <a:ext cx="0" cy="152400"/>
          </a:xfrm>
          <a:prstGeom prst="line">
            <a:avLst/>
          </a:prstGeom>
          <a:ln w="762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17" name="Line 45"/>
          <p:cNvSpPr/>
          <p:nvPr/>
        </p:nvSpPr>
        <p:spPr>
          <a:xfrm>
            <a:off x="3276600" y="2438400"/>
            <a:ext cx="0" cy="533400"/>
          </a:xfrm>
          <a:prstGeom prst="line">
            <a:avLst/>
          </a:prstGeom>
          <a:ln w="762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18" name="Line 46"/>
          <p:cNvSpPr/>
          <p:nvPr/>
        </p:nvSpPr>
        <p:spPr>
          <a:xfrm flipH="1">
            <a:off x="2971800" y="2971800"/>
            <a:ext cx="304800" cy="304800"/>
          </a:xfrm>
          <a:prstGeom prst="line">
            <a:avLst/>
          </a:prstGeom>
          <a:ln w="7620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912" name="Line 47"/>
          <p:cNvSpPr/>
          <p:nvPr/>
        </p:nvSpPr>
        <p:spPr>
          <a:xfrm>
            <a:off x="6019800" y="2438400"/>
            <a:ext cx="0" cy="1143000"/>
          </a:xfrm>
          <a:prstGeom prst="line">
            <a:avLst/>
          </a:prstGeom>
          <a:ln w="762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913" name="Line 48"/>
          <p:cNvSpPr/>
          <p:nvPr/>
        </p:nvSpPr>
        <p:spPr>
          <a:xfrm>
            <a:off x="6019800" y="2514600"/>
            <a:ext cx="304800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914" name="Line 49"/>
          <p:cNvSpPr/>
          <p:nvPr/>
        </p:nvSpPr>
        <p:spPr>
          <a:xfrm>
            <a:off x="6019800" y="2819400"/>
            <a:ext cx="304800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915" name="Line 50"/>
          <p:cNvSpPr/>
          <p:nvPr/>
        </p:nvSpPr>
        <p:spPr>
          <a:xfrm>
            <a:off x="6019800" y="3124200"/>
            <a:ext cx="304800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916" name="Line 51"/>
          <p:cNvSpPr/>
          <p:nvPr/>
        </p:nvSpPr>
        <p:spPr>
          <a:xfrm>
            <a:off x="6019800" y="3429000"/>
            <a:ext cx="304800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917" name="Line 52"/>
          <p:cNvSpPr/>
          <p:nvPr/>
        </p:nvSpPr>
        <p:spPr>
          <a:xfrm>
            <a:off x="8458200" y="2819400"/>
            <a:ext cx="381000" cy="0"/>
          </a:xfrm>
          <a:prstGeom prst="line">
            <a:avLst/>
          </a:prstGeom>
          <a:ln w="762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918" name="Line 53"/>
          <p:cNvSpPr/>
          <p:nvPr/>
        </p:nvSpPr>
        <p:spPr>
          <a:xfrm>
            <a:off x="8839200" y="2819400"/>
            <a:ext cx="0" cy="990600"/>
          </a:xfrm>
          <a:prstGeom prst="line">
            <a:avLst/>
          </a:prstGeom>
          <a:ln w="762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919" name="Line 54"/>
          <p:cNvSpPr/>
          <p:nvPr/>
        </p:nvSpPr>
        <p:spPr>
          <a:xfrm flipH="1" flipV="1">
            <a:off x="6096000" y="3810000"/>
            <a:ext cx="2743200" cy="0"/>
          </a:xfrm>
          <a:prstGeom prst="line">
            <a:avLst/>
          </a:prstGeom>
          <a:ln w="762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920" name="Line 55"/>
          <p:cNvSpPr/>
          <p:nvPr/>
        </p:nvSpPr>
        <p:spPr>
          <a:xfrm flipH="1" flipV="1">
            <a:off x="4267200" y="3657600"/>
            <a:ext cx="1828800" cy="152400"/>
          </a:xfrm>
          <a:prstGeom prst="line">
            <a:avLst/>
          </a:prstGeom>
          <a:ln w="7620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921" name="Oval 56"/>
          <p:cNvSpPr/>
          <p:nvPr/>
        </p:nvSpPr>
        <p:spPr>
          <a:xfrm>
            <a:off x="3657600" y="3429000"/>
            <a:ext cx="6096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6922" name="Line 57"/>
          <p:cNvSpPr/>
          <p:nvPr/>
        </p:nvSpPr>
        <p:spPr>
          <a:xfrm>
            <a:off x="3962400" y="3962400"/>
            <a:ext cx="0" cy="152400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923" name="Text Box 58"/>
          <p:cNvSpPr txBox="1"/>
          <p:nvPr/>
        </p:nvSpPr>
        <p:spPr>
          <a:xfrm>
            <a:off x="3524250" y="3013075"/>
            <a:ext cx="74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dirty="0">
                <a:latin typeface="Times New Roman" panose="02020603050405020304" pitchFamily="18" charset="0"/>
              </a:rPr>
              <a:t>First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131" name="Line 59"/>
          <p:cNvSpPr/>
          <p:nvPr/>
        </p:nvSpPr>
        <p:spPr>
          <a:xfrm flipV="1">
            <a:off x="4114800" y="2895600"/>
            <a:ext cx="1752600" cy="609600"/>
          </a:xfrm>
          <a:prstGeom prst="line">
            <a:avLst/>
          </a:prstGeom>
          <a:ln w="76200" cap="flat" cmpd="sng">
            <a:solidFill>
              <a:srgbClr val="66FF66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/73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/>
              <a:t>Review of Page Replacement Algorithms</a:t>
            </a:r>
            <a:endParaRPr lang="en-US" altLang="zh-CN" sz="4000" dirty="0"/>
          </a:p>
        </p:txBody>
      </p:sp>
      <p:pic>
        <p:nvPicPr>
          <p:cNvPr id="37892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050" y="1906588"/>
            <a:ext cx="8302625" cy="3503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3" name="Ink 5"/>
          <p:cNvPicPr>
            <a:picLocks noRot="1" noChangeAspect="1" noEditPoint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3789363"/>
            <a:ext cx="671513" cy="841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4" name="Ink 6"/>
          <p:cNvPicPr>
            <a:picLocks noRot="1" noChangeAspect="1" noEditPoints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63" y="4705350"/>
            <a:ext cx="708025" cy="28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5" name="Ink 7"/>
          <p:cNvPicPr>
            <a:picLocks noRot="1" noChangeAspect="1" noEditPoints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88" y="5338763"/>
            <a:ext cx="903287" cy="1000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765175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Quick Quiz(3-3)</a:t>
            </a:r>
            <a:endParaRPr lang="zh-CN" altLang="en-US" dirty="0"/>
          </a:p>
        </p:txBody>
      </p:sp>
      <p:sp>
        <p:nvSpPr>
          <p:cNvPr id="55299" name="内容占位符 2"/>
          <p:cNvSpPr>
            <a:spLocks noGrp="1" noChangeArrowheads="1"/>
          </p:cNvSpPr>
          <p:nvPr>
            <p:ph idx="1"/>
          </p:nvPr>
        </p:nvSpPr>
        <p:spPr>
          <a:xfrm>
            <a:off x="468313" y="908050"/>
            <a:ext cx="8286750" cy="54737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分段管理与分页管理的区别？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虚拟段页式管理的地址变换过程是怎样的？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在虚拟段页式管理引入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TLB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Translation Lookaside Buffer)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或联想寄存器或快表的作用？引入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TLB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后的地址变换过程是怎样的？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缺段中断处理过程如何？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u="sng" dirty="0">
                <a:solidFill>
                  <a:schemeClr val="tx1"/>
                </a:solidFill>
              </a:rPr>
              <a:t>Review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Virtual Memory and Paging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Paging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Page Table and TLB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/>
          <p:nvPr/>
        </p:nvSpPr>
        <p:spPr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609600" indent="-609600" algn="ctr" eaLnBrk="1" hangingPunct="1">
              <a:spcBef>
                <a:spcPct val="20000"/>
              </a:spcBef>
            </a:pPr>
            <a:r>
              <a:rPr lang="en-US" altLang="zh-CN" sz="2400" dirty="0">
                <a:latin typeface="Arial" panose="020B0604020202020204" pitchFamily="34" charset="0"/>
              </a:rPr>
              <a:t>Figure 3-11. A typical page table entry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40963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algn="ctr" eaLnBrk="1" hangingPunct="1"/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</a:rPr>
              <a:t>Structure of Page Table Entry</a:t>
            </a:r>
            <a:endParaRPr lang="en-US" altLang="zh-CN" sz="36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Rectangle 4"/>
          <p:cNvSpPr/>
          <p:nvPr/>
        </p:nvSpPr>
        <p:spPr>
          <a:xfrm>
            <a:off x="611188" y="2420938"/>
            <a:ext cx="7777162" cy="5762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0965" name="Line 5"/>
          <p:cNvSpPr/>
          <p:nvPr/>
        </p:nvSpPr>
        <p:spPr>
          <a:xfrm>
            <a:off x="2195513" y="2420938"/>
            <a:ext cx="0" cy="5762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66" name="Line 6"/>
          <p:cNvSpPr/>
          <p:nvPr/>
        </p:nvSpPr>
        <p:spPr>
          <a:xfrm>
            <a:off x="2700338" y="2420938"/>
            <a:ext cx="0" cy="5762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67" name="Line 7"/>
          <p:cNvSpPr/>
          <p:nvPr/>
        </p:nvSpPr>
        <p:spPr>
          <a:xfrm>
            <a:off x="3203575" y="2420938"/>
            <a:ext cx="0" cy="5762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68" name="Line 8"/>
          <p:cNvSpPr/>
          <p:nvPr/>
        </p:nvSpPr>
        <p:spPr>
          <a:xfrm>
            <a:off x="4284663" y="2420938"/>
            <a:ext cx="0" cy="647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69" name="Line 9"/>
          <p:cNvSpPr/>
          <p:nvPr/>
        </p:nvSpPr>
        <p:spPr>
          <a:xfrm>
            <a:off x="4787900" y="2420938"/>
            <a:ext cx="0" cy="5762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0" name="Line 10"/>
          <p:cNvSpPr/>
          <p:nvPr/>
        </p:nvSpPr>
        <p:spPr>
          <a:xfrm flipH="1" flipV="1">
            <a:off x="3708400" y="2997200"/>
            <a:ext cx="576263" cy="647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71" name="Text Box 11"/>
          <p:cNvSpPr txBox="1"/>
          <p:nvPr/>
        </p:nvSpPr>
        <p:spPr>
          <a:xfrm>
            <a:off x="4284663" y="3716338"/>
            <a:ext cx="12239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保护位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0972" name="Line 12"/>
          <p:cNvSpPr/>
          <p:nvPr/>
        </p:nvSpPr>
        <p:spPr>
          <a:xfrm flipH="1">
            <a:off x="2987675" y="1916113"/>
            <a:ext cx="576263" cy="5762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73" name="Line 13"/>
          <p:cNvSpPr/>
          <p:nvPr/>
        </p:nvSpPr>
        <p:spPr>
          <a:xfrm flipH="1" flipV="1">
            <a:off x="2339975" y="2997200"/>
            <a:ext cx="503238" cy="7921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74" name="Line 14"/>
          <p:cNvSpPr/>
          <p:nvPr/>
        </p:nvSpPr>
        <p:spPr>
          <a:xfrm>
            <a:off x="1619250" y="2420938"/>
            <a:ext cx="0" cy="5762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5" name="Line 15"/>
          <p:cNvSpPr/>
          <p:nvPr/>
        </p:nvSpPr>
        <p:spPr>
          <a:xfrm flipH="1">
            <a:off x="1763713" y="1844675"/>
            <a:ext cx="576262" cy="5762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76" name="Text Box 16"/>
          <p:cNvSpPr txBox="1"/>
          <p:nvPr/>
        </p:nvSpPr>
        <p:spPr>
          <a:xfrm>
            <a:off x="2195513" y="1484313"/>
            <a:ext cx="1008062" cy="703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1600" b="1" dirty="0">
                <a:latin typeface="Times New Roman" panose="02020603050405020304" pitchFamily="18" charset="0"/>
              </a:rPr>
              <a:t>高速缓冲</a:t>
            </a:r>
            <a:endParaRPr lang="zh-CN" altLang="en-US" sz="16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600" b="1" dirty="0">
                <a:latin typeface="Times New Roman" panose="02020603050405020304" pitchFamily="18" charset="0"/>
              </a:rPr>
              <a:t>禁止位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40977" name="Text Box 17"/>
          <p:cNvSpPr txBox="1"/>
          <p:nvPr/>
        </p:nvSpPr>
        <p:spPr>
          <a:xfrm>
            <a:off x="2700338" y="3933825"/>
            <a:ext cx="11509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访问位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0978" name="Text Box 18"/>
          <p:cNvSpPr txBox="1"/>
          <p:nvPr/>
        </p:nvSpPr>
        <p:spPr>
          <a:xfrm>
            <a:off x="3492500" y="1628775"/>
            <a:ext cx="14398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修改位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0979" name="Line 19"/>
          <p:cNvSpPr/>
          <p:nvPr/>
        </p:nvSpPr>
        <p:spPr>
          <a:xfrm flipH="1">
            <a:off x="4500563" y="1700213"/>
            <a:ext cx="576262" cy="7207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80" name="Text Box 20"/>
          <p:cNvSpPr txBox="1"/>
          <p:nvPr/>
        </p:nvSpPr>
        <p:spPr>
          <a:xfrm>
            <a:off x="5076825" y="1484313"/>
            <a:ext cx="18716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</a:rPr>
              <a:t>不在</a:t>
            </a:r>
            <a:r>
              <a:rPr lang="en-US" altLang="zh-CN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Times New Roman" panose="02020603050405020304" pitchFamily="18" charset="0"/>
              </a:rPr>
              <a:t>位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0981" name="Text Box 21"/>
          <p:cNvSpPr txBox="1"/>
          <p:nvPr/>
        </p:nvSpPr>
        <p:spPr>
          <a:xfrm>
            <a:off x="5076825" y="2492375"/>
            <a:ext cx="23749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0982" name="Line 22"/>
          <p:cNvSpPr/>
          <p:nvPr/>
        </p:nvSpPr>
        <p:spPr>
          <a:xfrm flipH="1" flipV="1">
            <a:off x="5867400" y="2924175"/>
            <a:ext cx="576263" cy="5762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83" name="Text Box 23"/>
          <p:cNvSpPr txBox="1"/>
          <p:nvPr/>
        </p:nvSpPr>
        <p:spPr>
          <a:xfrm>
            <a:off x="6516688" y="3644900"/>
            <a:ext cx="172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页框号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/>
          <p:nvPr/>
        </p:nvSpPr>
        <p:spPr>
          <a:xfrm>
            <a:off x="1014413" y="4411663"/>
            <a:ext cx="7572375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609600" indent="-609600" eaLnBrk="1" hangingPunct="1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</a:rPr>
              <a:t>Figure 1-18. Some of the major POSIX system calls. 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171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algn="ctr" eaLnBrk="1" hangingPunct="1"/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</a:rPr>
              <a:t>System Calls for Process Management</a:t>
            </a:r>
            <a:endParaRPr lang="en-US" altLang="zh-CN" sz="36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7172" name="Picture 5" descr="01-18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663" y="2035175"/>
            <a:ext cx="7750175" cy="1854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/73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Page Mapping Hardware</a:t>
            </a:r>
            <a:endParaRPr lang="en-US" altLang="zh-CN" dirty="0"/>
          </a:p>
        </p:txBody>
      </p:sp>
      <p:sp>
        <p:nvSpPr>
          <p:cNvPr id="41988" name="Rectangle 3"/>
          <p:cNvSpPr/>
          <p:nvPr/>
        </p:nvSpPr>
        <p:spPr>
          <a:xfrm>
            <a:off x="3505200" y="1905000"/>
            <a:ext cx="838200" cy="381000"/>
          </a:xfrm>
          <a:prstGeom prst="rect">
            <a:avLst/>
          </a:prstGeom>
          <a:solidFill>
            <a:srgbClr val="FF00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400" dirty="0">
                <a:latin typeface="Times New Roman" panose="02020603050405020304" pitchFamily="18" charset="0"/>
              </a:rPr>
              <a:t>P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41989" name="Rectangle 4"/>
          <p:cNvSpPr/>
          <p:nvPr/>
        </p:nvSpPr>
        <p:spPr>
          <a:xfrm>
            <a:off x="4343400" y="1905000"/>
            <a:ext cx="838200" cy="381000"/>
          </a:xfrm>
          <a:prstGeom prst="rect">
            <a:avLst/>
          </a:prstGeom>
          <a:solidFill>
            <a:srgbClr val="FF00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400" dirty="0">
                <a:latin typeface="Times New Roman" panose="02020603050405020304" pitchFamily="18" charset="0"/>
              </a:rPr>
              <a:t>D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41990" name="Rectangle 5"/>
          <p:cNvSpPr/>
          <p:nvPr/>
        </p:nvSpPr>
        <p:spPr>
          <a:xfrm>
            <a:off x="3505200" y="4114800"/>
            <a:ext cx="838200" cy="381000"/>
          </a:xfrm>
          <a:prstGeom prst="rect">
            <a:avLst/>
          </a:prstGeom>
          <a:solidFill>
            <a:srgbClr val="66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400" dirty="0">
                <a:latin typeface="Times New Roman" panose="02020603050405020304" pitchFamily="18" charset="0"/>
              </a:rPr>
              <a:t>F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41991" name="Rectangle 6"/>
          <p:cNvSpPr/>
          <p:nvPr/>
        </p:nvSpPr>
        <p:spPr>
          <a:xfrm>
            <a:off x="4343400" y="4114800"/>
            <a:ext cx="838200" cy="381000"/>
          </a:xfrm>
          <a:prstGeom prst="rect">
            <a:avLst/>
          </a:prstGeom>
          <a:solidFill>
            <a:srgbClr val="FF00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400" dirty="0">
                <a:latin typeface="Times New Roman" panose="02020603050405020304" pitchFamily="18" charset="0"/>
              </a:rPr>
              <a:t>D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41992" name="Rectangle 7"/>
          <p:cNvSpPr/>
          <p:nvPr/>
        </p:nvSpPr>
        <p:spPr>
          <a:xfrm>
            <a:off x="914400" y="2209800"/>
            <a:ext cx="2286000" cy="2133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1993" name="Rectangle 8"/>
          <p:cNvSpPr/>
          <p:nvPr/>
        </p:nvSpPr>
        <p:spPr>
          <a:xfrm>
            <a:off x="914400" y="2209800"/>
            <a:ext cx="22860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1994" name="Rectangle 9"/>
          <p:cNvSpPr/>
          <p:nvPr/>
        </p:nvSpPr>
        <p:spPr>
          <a:xfrm>
            <a:off x="914400" y="2514600"/>
            <a:ext cx="22860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1995" name="Rectangle 10"/>
          <p:cNvSpPr/>
          <p:nvPr/>
        </p:nvSpPr>
        <p:spPr>
          <a:xfrm>
            <a:off x="914400" y="2819400"/>
            <a:ext cx="22860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1996" name="Rectangle 11"/>
          <p:cNvSpPr/>
          <p:nvPr/>
        </p:nvSpPr>
        <p:spPr>
          <a:xfrm>
            <a:off x="914400" y="3124200"/>
            <a:ext cx="2286000" cy="304800"/>
          </a:xfrm>
          <a:prstGeom prst="rect">
            <a:avLst/>
          </a:prstGeom>
          <a:solidFill>
            <a:srgbClr val="66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400" dirty="0">
                <a:latin typeface="Times New Roman" panose="02020603050405020304" pitchFamily="18" charset="0"/>
              </a:rPr>
              <a:t>P-&gt; F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41997" name="Rectangle 12"/>
          <p:cNvSpPr/>
          <p:nvPr/>
        </p:nvSpPr>
        <p:spPr>
          <a:xfrm>
            <a:off x="914400" y="3429000"/>
            <a:ext cx="22860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1998" name="Rectangle 13"/>
          <p:cNvSpPr/>
          <p:nvPr/>
        </p:nvSpPr>
        <p:spPr>
          <a:xfrm>
            <a:off x="914400" y="3733800"/>
            <a:ext cx="22860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1999" name="Rectangle 14"/>
          <p:cNvSpPr/>
          <p:nvPr/>
        </p:nvSpPr>
        <p:spPr>
          <a:xfrm>
            <a:off x="914400" y="4038600"/>
            <a:ext cx="22860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2000" name="Rectangle 15"/>
          <p:cNvSpPr/>
          <p:nvPr/>
        </p:nvSpPr>
        <p:spPr>
          <a:xfrm>
            <a:off x="914400" y="2209800"/>
            <a:ext cx="609600" cy="304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42001" name="Rectangle 16"/>
          <p:cNvSpPr/>
          <p:nvPr/>
        </p:nvSpPr>
        <p:spPr>
          <a:xfrm>
            <a:off x="914400" y="2514600"/>
            <a:ext cx="609600" cy="304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42002" name="Rectangle 17"/>
          <p:cNvSpPr/>
          <p:nvPr/>
        </p:nvSpPr>
        <p:spPr>
          <a:xfrm>
            <a:off x="914400" y="2819400"/>
            <a:ext cx="609600" cy="304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42003" name="Rectangle 18"/>
          <p:cNvSpPr/>
          <p:nvPr/>
        </p:nvSpPr>
        <p:spPr>
          <a:xfrm>
            <a:off x="914400" y="3124200"/>
            <a:ext cx="609600" cy="304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42004" name="Rectangle 19"/>
          <p:cNvSpPr/>
          <p:nvPr/>
        </p:nvSpPr>
        <p:spPr>
          <a:xfrm>
            <a:off x="914400" y="3429000"/>
            <a:ext cx="609600" cy="304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42005" name="Rectangle 20"/>
          <p:cNvSpPr/>
          <p:nvPr/>
        </p:nvSpPr>
        <p:spPr>
          <a:xfrm>
            <a:off x="914400" y="3733800"/>
            <a:ext cx="609600" cy="304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42006" name="Rectangle 21"/>
          <p:cNvSpPr/>
          <p:nvPr/>
        </p:nvSpPr>
        <p:spPr>
          <a:xfrm>
            <a:off x="914400" y="4038600"/>
            <a:ext cx="609600" cy="304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42007" name="Line 22"/>
          <p:cNvSpPr/>
          <p:nvPr/>
        </p:nvSpPr>
        <p:spPr>
          <a:xfrm>
            <a:off x="4724400" y="2286000"/>
            <a:ext cx="0" cy="1828800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95" name="Line 23"/>
          <p:cNvSpPr/>
          <p:nvPr/>
        </p:nvSpPr>
        <p:spPr>
          <a:xfrm>
            <a:off x="3200400" y="3352800"/>
            <a:ext cx="457200" cy="304800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009" name="Line 24"/>
          <p:cNvSpPr/>
          <p:nvPr/>
        </p:nvSpPr>
        <p:spPr>
          <a:xfrm>
            <a:off x="5181600" y="4267200"/>
            <a:ext cx="914400" cy="1295400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010" name="Text Box 25"/>
          <p:cNvSpPr txBox="1"/>
          <p:nvPr/>
        </p:nvSpPr>
        <p:spPr>
          <a:xfrm>
            <a:off x="822325" y="1793875"/>
            <a:ext cx="15446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dirty="0">
                <a:latin typeface="Times New Roman" panose="02020603050405020304" pitchFamily="18" charset="0"/>
              </a:rPr>
              <a:t>Page Table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42011" name="Text Box 26"/>
          <p:cNvSpPr txBox="1"/>
          <p:nvPr/>
        </p:nvSpPr>
        <p:spPr>
          <a:xfrm>
            <a:off x="3032125" y="1412875"/>
            <a:ext cx="399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dirty="0">
                <a:latin typeface="Times New Roman" panose="02020603050405020304" pitchFamily="18" charset="0"/>
              </a:rPr>
              <a:t>Virtual Memory Address (P,D)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42012" name="Text Box 27"/>
          <p:cNvSpPr txBox="1"/>
          <p:nvPr/>
        </p:nvSpPr>
        <p:spPr>
          <a:xfrm>
            <a:off x="2438400" y="4613275"/>
            <a:ext cx="3038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dirty="0">
                <a:latin typeface="Times New Roman" panose="02020603050405020304" pitchFamily="18" charset="0"/>
              </a:rPr>
              <a:t>Physical Address (F,D)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42013" name="Line 28"/>
          <p:cNvSpPr/>
          <p:nvPr/>
        </p:nvSpPr>
        <p:spPr>
          <a:xfrm>
            <a:off x="762000" y="2209800"/>
            <a:ext cx="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014" name="Text Box 29"/>
          <p:cNvSpPr txBox="1"/>
          <p:nvPr/>
        </p:nvSpPr>
        <p:spPr>
          <a:xfrm>
            <a:off x="457200" y="2514600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dirty="0">
                <a:latin typeface="Times New Roman" panose="02020603050405020304" pitchFamily="18" charset="0"/>
              </a:rPr>
              <a:t>P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42015" name="Rectangle 30"/>
          <p:cNvSpPr/>
          <p:nvPr/>
        </p:nvSpPr>
        <p:spPr>
          <a:xfrm>
            <a:off x="6324600" y="2362200"/>
            <a:ext cx="2286000" cy="1219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2016" name="Rectangle 31"/>
          <p:cNvSpPr/>
          <p:nvPr/>
        </p:nvSpPr>
        <p:spPr>
          <a:xfrm>
            <a:off x="6324600" y="2362200"/>
            <a:ext cx="22860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2017" name="Rectangle 32"/>
          <p:cNvSpPr/>
          <p:nvPr/>
        </p:nvSpPr>
        <p:spPr>
          <a:xfrm>
            <a:off x="6324600" y="2667000"/>
            <a:ext cx="22860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2018" name="Rectangle 33"/>
          <p:cNvSpPr/>
          <p:nvPr/>
        </p:nvSpPr>
        <p:spPr>
          <a:xfrm>
            <a:off x="6324600" y="2971800"/>
            <a:ext cx="22860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2019" name="Text Box 34"/>
          <p:cNvSpPr txBox="1"/>
          <p:nvPr/>
        </p:nvSpPr>
        <p:spPr>
          <a:xfrm>
            <a:off x="6232525" y="1946275"/>
            <a:ext cx="27733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dirty="0">
                <a:latin typeface="Times New Roman" panose="02020603050405020304" pitchFamily="18" charset="0"/>
              </a:rPr>
              <a:t>Associative Look Up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42020" name="Rectangle 35"/>
          <p:cNvSpPr/>
          <p:nvPr/>
        </p:nvSpPr>
        <p:spPr>
          <a:xfrm>
            <a:off x="6324600" y="2362200"/>
            <a:ext cx="11430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2021" name="Rectangle 36"/>
          <p:cNvSpPr/>
          <p:nvPr/>
        </p:nvSpPr>
        <p:spPr>
          <a:xfrm>
            <a:off x="7467600" y="2362200"/>
            <a:ext cx="11430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2022" name="Rectangle 37"/>
          <p:cNvSpPr/>
          <p:nvPr/>
        </p:nvSpPr>
        <p:spPr>
          <a:xfrm>
            <a:off x="6324600" y="2667000"/>
            <a:ext cx="11430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23" name="Rectangle 38"/>
          <p:cNvSpPr/>
          <p:nvPr/>
        </p:nvSpPr>
        <p:spPr>
          <a:xfrm>
            <a:off x="6324600" y="2971800"/>
            <a:ext cx="11430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2024" name="Rectangle 39"/>
          <p:cNvSpPr/>
          <p:nvPr/>
        </p:nvSpPr>
        <p:spPr>
          <a:xfrm>
            <a:off x="6324600" y="3276600"/>
            <a:ext cx="11430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2025" name="Rectangle 40"/>
          <p:cNvSpPr/>
          <p:nvPr/>
        </p:nvSpPr>
        <p:spPr>
          <a:xfrm>
            <a:off x="7467600" y="2667000"/>
            <a:ext cx="11430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F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26" name="Rectangle 41"/>
          <p:cNvSpPr/>
          <p:nvPr/>
        </p:nvSpPr>
        <p:spPr>
          <a:xfrm>
            <a:off x="7467600" y="2971800"/>
            <a:ext cx="11430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2027" name="Rectangle 42"/>
          <p:cNvSpPr/>
          <p:nvPr/>
        </p:nvSpPr>
        <p:spPr>
          <a:xfrm>
            <a:off x="7467600" y="3276600"/>
            <a:ext cx="11430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2028" name="Line 43"/>
          <p:cNvSpPr/>
          <p:nvPr/>
        </p:nvSpPr>
        <p:spPr>
          <a:xfrm>
            <a:off x="3276600" y="2438400"/>
            <a:ext cx="2743200" cy="0"/>
          </a:xfrm>
          <a:prstGeom prst="line">
            <a:avLst/>
          </a:prstGeom>
          <a:ln w="762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29" name="Line 44"/>
          <p:cNvSpPr/>
          <p:nvPr/>
        </p:nvSpPr>
        <p:spPr>
          <a:xfrm>
            <a:off x="3962400" y="2286000"/>
            <a:ext cx="0" cy="152400"/>
          </a:xfrm>
          <a:prstGeom prst="line">
            <a:avLst/>
          </a:prstGeom>
          <a:ln w="762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17" name="Line 45"/>
          <p:cNvSpPr/>
          <p:nvPr/>
        </p:nvSpPr>
        <p:spPr>
          <a:xfrm>
            <a:off x="3276600" y="2438400"/>
            <a:ext cx="0" cy="533400"/>
          </a:xfrm>
          <a:prstGeom prst="line">
            <a:avLst/>
          </a:prstGeom>
          <a:ln w="762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18" name="Line 46"/>
          <p:cNvSpPr/>
          <p:nvPr/>
        </p:nvSpPr>
        <p:spPr>
          <a:xfrm flipH="1">
            <a:off x="2971800" y="2971800"/>
            <a:ext cx="304800" cy="304800"/>
          </a:xfrm>
          <a:prstGeom prst="line">
            <a:avLst/>
          </a:prstGeom>
          <a:ln w="7620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032" name="Line 47"/>
          <p:cNvSpPr/>
          <p:nvPr/>
        </p:nvSpPr>
        <p:spPr>
          <a:xfrm>
            <a:off x="6019800" y="2438400"/>
            <a:ext cx="0" cy="1143000"/>
          </a:xfrm>
          <a:prstGeom prst="line">
            <a:avLst/>
          </a:prstGeom>
          <a:ln w="762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33" name="Line 48"/>
          <p:cNvSpPr/>
          <p:nvPr/>
        </p:nvSpPr>
        <p:spPr>
          <a:xfrm>
            <a:off x="6019800" y="2514600"/>
            <a:ext cx="304800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034" name="Line 49"/>
          <p:cNvSpPr/>
          <p:nvPr/>
        </p:nvSpPr>
        <p:spPr>
          <a:xfrm>
            <a:off x="6019800" y="2819400"/>
            <a:ext cx="304800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035" name="Line 50"/>
          <p:cNvSpPr/>
          <p:nvPr/>
        </p:nvSpPr>
        <p:spPr>
          <a:xfrm>
            <a:off x="6019800" y="3124200"/>
            <a:ext cx="304800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036" name="Line 51"/>
          <p:cNvSpPr/>
          <p:nvPr/>
        </p:nvSpPr>
        <p:spPr>
          <a:xfrm>
            <a:off x="6019800" y="3429000"/>
            <a:ext cx="304800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037" name="Line 52"/>
          <p:cNvSpPr/>
          <p:nvPr/>
        </p:nvSpPr>
        <p:spPr>
          <a:xfrm>
            <a:off x="8458200" y="2819400"/>
            <a:ext cx="381000" cy="0"/>
          </a:xfrm>
          <a:prstGeom prst="line">
            <a:avLst/>
          </a:prstGeom>
          <a:ln w="762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38" name="Line 53"/>
          <p:cNvSpPr/>
          <p:nvPr/>
        </p:nvSpPr>
        <p:spPr>
          <a:xfrm>
            <a:off x="8839200" y="2819400"/>
            <a:ext cx="0" cy="990600"/>
          </a:xfrm>
          <a:prstGeom prst="line">
            <a:avLst/>
          </a:prstGeom>
          <a:ln w="762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39" name="Line 54"/>
          <p:cNvSpPr/>
          <p:nvPr/>
        </p:nvSpPr>
        <p:spPr>
          <a:xfrm flipH="1" flipV="1">
            <a:off x="6096000" y="3810000"/>
            <a:ext cx="2743200" cy="0"/>
          </a:xfrm>
          <a:prstGeom prst="line">
            <a:avLst/>
          </a:prstGeom>
          <a:ln w="762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40" name="Line 55"/>
          <p:cNvSpPr/>
          <p:nvPr/>
        </p:nvSpPr>
        <p:spPr>
          <a:xfrm flipH="1" flipV="1">
            <a:off x="4267200" y="3657600"/>
            <a:ext cx="1828800" cy="152400"/>
          </a:xfrm>
          <a:prstGeom prst="line">
            <a:avLst/>
          </a:prstGeom>
          <a:ln w="7620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041" name="Oval 56"/>
          <p:cNvSpPr/>
          <p:nvPr/>
        </p:nvSpPr>
        <p:spPr>
          <a:xfrm>
            <a:off x="3657600" y="3429000"/>
            <a:ext cx="6096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2042" name="Line 57"/>
          <p:cNvSpPr/>
          <p:nvPr/>
        </p:nvSpPr>
        <p:spPr>
          <a:xfrm>
            <a:off x="3962400" y="3962400"/>
            <a:ext cx="0" cy="152400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043" name="Text Box 58"/>
          <p:cNvSpPr txBox="1"/>
          <p:nvPr/>
        </p:nvSpPr>
        <p:spPr>
          <a:xfrm>
            <a:off x="3524250" y="3013075"/>
            <a:ext cx="74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dirty="0">
                <a:latin typeface="Times New Roman" panose="02020603050405020304" pitchFamily="18" charset="0"/>
              </a:rPr>
              <a:t>First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131" name="Line 59"/>
          <p:cNvSpPr/>
          <p:nvPr/>
        </p:nvSpPr>
        <p:spPr>
          <a:xfrm flipV="1">
            <a:off x="4114800" y="2895600"/>
            <a:ext cx="1752600" cy="609600"/>
          </a:xfrm>
          <a:prstGeom prst="line">
            <a:avLst/>
          </a:prstGeom>
          <a:ln w="76200" cap="flat" cmpd="sng">
            <a:solidFill>
              <a:srgbClr val="66FF66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/73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/>
              <a:t>Review of Page Replacement Algorithms</a:t>
            </a:r>
            <a:endParaRPr lang="en-US" altLang="zh-CN" sz="4000" dirty="0"/>
          </a:p>
        </p:txBody>
      </p:sp>
      <p:pic>
        <p:nvPicPr>
          <p:cNvPr id="43012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050" y="1906588"/>
            <a:ext cx="8302625" cy="3503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013" name="Ink 5"/>
          <p:cNvPicPr>
            <a:picLocks noRot="1" noChangeAspect="1" noEditPoint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3789363"/>
            <a:ext cx="671513" cy="841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014" name="Ink 6"/>
          <p:cNvPicPr>
            <a:picLocks noRot="1" noChangeAspect="1" noEditPoints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63" y="4705350"/>
            <a:ext cx="708025" cy="28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015" name="Ink 7"/>
          <p:cNvPicPr>
            <a:picLocks noRot="1" noChangeAspect="1" noEditPoints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88" y="5338763"/>
            <a:ext cx="903287" cy="1000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u="sng" dirty="0">
                <a:solidFill>
                  <a:schemeClr val="tx1"/>
                </a:solidFill>
              </a:rPr>
              <a:t>Review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769938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Segmentation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/73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 idx="4294967295"/>
          </p:nvPr>
        </p:nvSpPr>
        <p:spPr>
          <a:xfrm>
            <a:off x="603250" y="0"/>
            <a:ext cx="77724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Segmentation</a:t>
            </a:r>
            <a:endParaRPr lang="en-US" altLang="zh-CN" dirty="0"/>
          </a:p>
        </p:txBody>
      </p:sp>
      <p:sp>
        <p:nvSpPr>
          <p:cNvPr id="45060" name="Rectangle 3"/>
          <p:cNvSpPr>
            <a:spLocks noGrp="1"/>
          </p:cNvSpPr>
          <p:nvPr>
            <p:ph type="body" idx="4294967295"/>
          </p:nvPr>
        </p:nvSpPr>
        <p:spPr>
          <a:xfrm>
            <a:off x="57150" y="5895975"/>
            <a:ext cx="9086850" cy="485775"/>
          </a:xfrm>
        </p:spPr>
        <p:txBody>
          <a:bodyPr vert="horz" wrap="square" lIns="91440" tIns="45720" rIns="91440" bIns="45720" anchor="t" anchorCtr="0"/>
          <a:p>
            <a:pPr algn="ctr" eaLnBrk="1" hangingPunct="1">
              <a:lnSpc>
                <a:spcPct val="90000"/>
              </a:lnSpc>
              <a:buNone/>
            </a:pPr>
            <a:r>
              <a:rPr lang="en-US" altLang="zh-CN" sz="2800" dirty="0"/>
              <a:t>Allows each table to grow or shrink, independently</a:t>
            </a:r>
            <a:endParaRPr lang="en-US" altLang="zh-CN" sz="2400" dirty="0"/>
          </a:p>
        </p:txBody>
      </p:sp>
      <p:pic>
        <p:nvPicPr>
          <p:cNvPr id="45061" name="Picture 4" descr="C:\B\b4\JPG\foo\4-3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175" y="1214438"/>
            <a:ext cx="7829550" cy="40306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620713"/>
          </a:xfrm>
        </p:spPr>
        <p:txBody>
          <a:bodyPr vert="horz" wrap="square" lIns="91440" tIns="45720" rIns="91440" bIns="45720" anchor="ctr" anchorCtr="0"/>
          <a:p>
            <a:r>
              <a:rPr lang="en-US" altLang="zh-CN" sz="4000" dirty="0"/>
              <a:t>Segmentation</a:t>
            </a:r>
            <a:endParaRPr lang="zh-CN" altLang="en-US" sz="4000" dirty="0"/>
          </a:p>
        </p:txBody>
      </p:sp>
      <p:pic>
        <p:nvPicPr>
          <p:cNvPr id="46083" name="Picture 4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116013" y="549275"/>
            <a:ext cx="6624637" cy="5808663"/>
          </a:xfrm>
        </p:spPr>
      </p:pic>
      <p:sp>
        <p:nvSpPr>
          <p:cNvPr id="46084" name="Rectangle 3"/>
          <p:cNvSpPr/>
          <p:nvPr/>
        </p:nvSpPr>
        <p:spPr>
          <a:xfrm>
            <a:off x="1116013" y="6429375"/>
            <a:ext cx="6886575" cy="4286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Comparison of paging and segmentation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/73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Implementation of Pure Segmentation</a:t>
            </a:r>
            <a:endParaRPr lang="en-US" altLang="zh-CN" sz="4000" dirty="0"/>
          </a:p>
        </p:txBody>
      </p:sp>
      <p:sp>
        <p:nvSpPr>
          <p:cNvPr id="47108" name="Rectangle 3"/>
          <p:cNvSpPr>
            <a:spLocks noGrp="1"/>
          </p:cNvSpPr>
          <p:nvPr>
            <p:ph type="body" idx="4294967295"/>
          </p:nvPr>
        </p:nvSpPr>
        <p:spPr>
          <a:xfrm>
            <a:off x="381000" y="5257800"/>
            <a:ext cx="8763000" cy="10668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/>
              <a:t>(a)-(d) Development of checkerboarding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/>
              <a:t>(e) Removal of the checkerboarding by compaction</a:t>
            </a:r>
            <a:endParaRPr lang="en-US" altLang="zh-CN" sz="2400" dirty="0"/>
          </a:p>
        </p:txBody>
      </p:sp>
      <p:pic>
        <p:nvPicPr>
          <p:cNvPr id="47109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1076325"/>
            <a:ext cx="7875588" cy="4014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/73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/>
              <a:t>Segmentation with Paging: MULTICS (1)</a:t>
            </a:r>
            <a:endParaRPr lang="en-US" altLang="zh-CN" sz="4000" dirty="0"/>
          </a:p>
        </p:txBody>
      </p:sp>
      <p:sp>
        <p:nvSpPr>
          <p:cNvPr id="48132" name="Rectangle 3"/>
          <p:cNvSpPr>
            <a:spLocks noGrp="1"/>
          </p:cNvSpPr>
          <p:nvPr>
            <p:ph type="body" idx="4294967295"/>
          </p:nvPr>
        </p:nvSpPr>
        <p:spPr>
          <a:xfrm>
            <a:off x="0" y="5105400"/>
            <a:ext cx="9347200" cy="10668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dirty="0"/>
              <a:t>a)</a:t>
            </a:r>
            <a:r>
              <a:rPr lang="en-US" altLang="zh-CN" b="1" dirty="0"/>
              <a:t>Descriptor segment </a:t>
            </a:r>
            <a:r>
              <a:rPr lang="en-US" altLang="zh-CN" dirty="0"/>
              <a:t>points to </a:t>
            </a:r>
            <a:r>
              <a:rPr lang="en-US" altLang="zh-CN" b="1" dirty="0"/>
              <a:t>page tables</a:t>
            </a:r>
            <a:endParaRPr lang="en-US" altLang="zh-CN" b="1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b)</a:t>
            </a:r>
            <a:r>
              <a:rPr lang="en-US" altLang="zh-CN" b="1" dirty="0"/>
              <a:t>Segment descriptor </a:t>
            </a:r>
            <a:r>
              <a:rPr lang="en-US" altLang="zh-CN" dirty="0"/>
              <a:t>– numbers are field lengths</a:t>
            </a:r>
            <a:endParaRPr lang="en-US" altLang="zh-CN" sz="2400" dirty="0"/>
          </a:p>
        </p:txBody>
      </p:sp>
      <p:pic>
        <p:nvPicPr>
          <p:cNvPr id="48133" name="Picture 4"/>
          <p:cNvPicPr>
            <a:picLocks noChangeAspect="1"/>
          </p:cNvPicPr>
          <p:nvPr/>
        </p:nvPicPr>
        <p:blipFill>
          <a:blip r:embed="rId1"/>
          <a:srcRect b="46497"/>
          <a:stretch>
            <a:fillRect/>
          </a:stretch>
        </p:blipFill>
        <p:spPr>
          <a:xfrm>
            <a:off x="-323850" y="1125538"/>
            <a:ext cx="4672013" cy="38814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8134" name="Picture 5"/>
          <p:cNvPicPr>
            <a:picLocks noChangeAspect="1"/>
          </p:cNvPicPr>
          <p:nvPr/>
        </p:nvPicPr>
        <p:blipFill>
          <a:blip r:embed="rId1"/>
          <a:srcRect t="60074" b="2759"/>
          <a:stretch>
            <a:fillRect/>
          </a:stretch>
        </p:blipFill>
        <p:spPr>
          <a:xfrm>
            <a:off x="4356100" y="1890713"/>
            <a:ext cx="4787900" cy="3054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/73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/>
              <a:t>Segmentation with Paging: MULTICS (2)</a:t>
            </a:r>
            <a:endParaRPr lang="en-US" altLang="zh-CN" sz="4000" dirty="0"/>
          </a:p>
        </p:txBody>
      </p:sp>
      <p:sp>
        <p:nvSpPr>
          <p:cNvPr id="49156" name="Rectangle 3"/>
          <p:cNvSpPr>
            <a:spLocks noGrp="1"/>
          </p:cNvSpPr>
          <p:nvPr>
            <p:ph type="body" idx="4294967295"/>
          </p:nvPr>
        </p:nvSpPr>
        <p:spPr>
          <a:xfrm>
            <a:off x="685800" y="4706938"/>
            <a:ext cx="7772400" cy="1389062"/>
          </a:xfrm>
        </p:spPr>
        <p:txBody>
          <a:bodyPr vert="horz" wrap="square" lIns="91440" tIns="45720" rIns="91440" bIns="45720" anchor="t" anchorCtr="0"/>
          <a:p>
            <a:pPr algn="ctr" eaLnBrk="1" hangingPunct="1">
              <a:buNone/>
            </a:pPr>
            <a:r>
              <a:rPr lang="en-US" altLang="zh-CN" dirty="0"/>
              <a:t>A 34-bit MULTICS virtual address</a:t>
            </a:r>
            <a:endParaRPr lang="en-US" altLang="zh-CN" dirty="0"/>
          </a:p>
        </p:txBody>
      </p:sp>
      <p:pic>
        <p:nvPicPr>
          <p:cNvPr id="49157" name="Picture 4"/>
          <p:cNvPicPr>
            <a:picLocks noChangeAspect="1"/>
          </p:cNvPicPr>
          <p:nvPr/>
        </p:nvPicPr>
        <p:blipFill>
          <a:blip r:embed="rId1"/>
          <a:srcRect l="24065" t="48247" r="21313" b="40150"/>
          <a:stretch>
            <a:fillRect/>
          </a:stretch>
        </p:blipFill>
        <p:spPr>
          <a:xfrm>
            <a:off x="454025" y="1724025"/>
            <a:ext cx="8045450" cy="2847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/73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/>
              <a:t>Segmentation with Paging: MULTICS (3)</a:t>
            </a:r>
            <a:endParaRPr lang="en-US" altLang="zh-CN" sz="4000" dirty="0"/>
          </a:p>
        </p:txBody>
      </p:sp>
      <p:sp>
        <p:nvSpPr>
          <p:cNvPr id="50180" name="Rectangle 3"/>
          <p:cNvSpPr>
            <a:spLocks noGrp="1"/>
          </p:cNvSpPr>
          <p:nvPr>
            <p:ph type="body" idx="4294967295"/>
          </p:nvPr>
        </p:nvSpPr>
        <p:spPr>
          <a:xfrm>
            <a:off x="684213" y="6021388"/>
            <a:ext cx="7772400" cy="32385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dirty="0"/>
              <a:t>Conversion of a 2-part MULTICS address into a main memory address</a:t>
            </a:r>
            <a:endParaRPr lang="en-US" altLang="zh-CN" sz="1800" dirty="0"/>
          </a:p>
        </p:txBody>
      </p:sp>
      <p:pic>
        <p:nvPicPr>
          <p:cNvPr id="50181" name="Picture 4" descr="C:\B\b4\JPG\foo\4-4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8888" y="1196975"/>
            <a:ext cx="6958012" cy="4781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/73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/>
          </p:cNvSpPr>
          <p:nvPr>
            <p:ph type="title" idx="4294967295"/>
          </p:nvPr>
        </p:nvSpPr>
        <p:spPr>
          <a:xfrm>
            <a:off x="0" y="25400"/>
            <a:ext cx="91440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/>
              <a:t>Segmentation with Paging: MULTICS (4)</a:t>
            </a:r>
            <a:endParaRPr lang="en-US" altLang="zh-CN" sz="4000" dirty="0"/>
          </a:p>
        </p:txBody>
      </p:sp>
      <p:sp>
        <p:nvSpPr>
          <p:cNvPr id="51204" name="Rectangle 3"/>
          <p:cNvSpPr>
            <a:spLocks noGrp="1"/>
          </p:cNvSpPr>
          <p:nvPr>
            <p:ph type="body" idx="4294967295"/>
          </p:nvPr>
        </p:nvSpPr>
        <p:spPr>
          <a:xfrm>
            <a:off x="228600" y="5562600"/>
            <a:ext cx="9144000" cy="85725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Simplified version of the </a:t>
            </a:r>
            <a:r>
              <a:rPr lang="en-US" altLang="zh-CN" sz="1800" dirty="0"/>
              <a:t>MULTICS</a:t>
            </a:r>
            <a:r>
              <a:rPr lang="en-US" altLang="zh-CN" sz="2400" dirty="0"/>
              <a:t> TLB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Existence of 2 page sizes makes actual TLB more complicated</a:t>
            </a:r>
            <a:endParaRPr lang="en-US" altLang="zh-CN" sz="2400" dirty="0"/>
          </a:p>
        </p:txBody>
      </p:sp>
      <p:pic>
        <p:nvPicPr>
          <p:cNvPr id="51205" name="Picture 4" descr="C:\B\b4\JPG\foo\4-4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300" y="1119188"/>
            <a:ext cx="6083300" cy="4502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7" name="Rectangle 2"/>
          <p:cNvSpPr/>
          <p:nvPr/>
        </p:nvSpPr>
        <p:spPr>
          <a:xfrm>
            <a:off x="1047750" y="4413250"/>
            <a:ext cx="7826375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609600" indent="-609600" eaLnBrk="1" hangingPunct="1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</a:rPr>
              <a:t>Figure 1-18. Some of the major POSIX system calls. 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028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algn="ctr" eaLnBrk="1" hangingPunct="1"/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</a:rPr>
              <a:t>System Calls for File Management (1)</a:t>
            </a:r>
            <a:endParaRPr lang="en-US" altLang="zh-CN" sz="36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915988" y="1592263"/>
          <a:ext cx="71628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9260185" imgH="6429375" progId="Photoshop.Image.9">
                  <p:embed/>
                </p:oleObj>
              </mc:Choice>
              <mc:Fallback>
                <p:oleObj name="" r:id="rId1" imgW="19260185" imgH="6429375" progId="Photoshop.Image.9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5988" y="1592263"/>
                        <a:ext cx="7162800" cy="238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765175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Quick Quiz(4-1)</a:t>
            </a:r>
            <a:endParaRPr lang="zh-CN" altLang="en-US" dirty="0"/>
          </a:p>
        </p:txBody>
      </p:sp>
      <p:sp>
        <p:nvSpPr>
          <p:cNvPr id="55299" name="内容占位符 2"/>
          <p:cNvSpPr>
            <a:spLocks noGrp="1" noChangeArrowheads="1"/>
          </p:cNvSpPr>
          <p:nvPr>
            <p:ph idx="1"/>
          </p:nvPr>
        </p:nvSpPr>
        <p:spPr>
          <a:xfrm>
            <a:off x="468313" y="908050"/>
            <a:ext cx="8286750" cy="54737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文件？文件系统？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文件的逻辑结构、文件的物理结构？</a:t>
            </a:r>
            <a:endParaRPr kumimoji="1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文件的类型有哪些？文件的访问方式？</a:t>
            </a:r>
            <a:endParaRPr kumimoji="1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文件的属性有哪些？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目录？目录的层级结构？绝对路径名？相对路径名？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对文件、目录的系统调用有哪些？</a:t>
            </a:r>
            <a:endParaRPr kumimoji="1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7. File system layout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文件系统布局？</a:t>
            </a:r>
            <a:endParaRPr kumimoji="1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8.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目录的实现方式？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37588" cy="7874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Long-term Information Storage</a:t>
            </a:r>
            <a:endParaRPr lang="en-US" altLang="zh-CN" sz="3200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981075"/>
            <a:ext cx="8785225" cy="56610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 to all these problems is store information on disks and other external media in units called  </a:t>
            </a:r>
            <a:r>
              <a:rPr kumimoji="1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files.</a:t>
            </a:r>
            <a:endParaRPr kumimoji="1" lang="en-US" altLang="zh-CN" sz="3200" b="1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文件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是进程创建的信息逻辑单位。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操作系统中处理文件的部分称为文件系统（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File System)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>
          <a:xfrm>
            <a:off x="609600" y="0"/>
            <a:ext cx="8355013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File Structure   (</a:t>
            </a:r>
            <a:r>
              <a:rPr lang="zh-CN" altLang="en-US" dirty="0"/>
              <a:t>逻辑结构）</a:t>
            </a:r>
            <a:endParaRPr lang="en-US" altLang="zh-CN" dirty="0"/>
          </a:p>
        </p:txBody>
      </p:sp>
      <p:sp>
        <p:nvSpPr>
          <p:cNvPr id="54276" name="Rectangle 3"/>
          <p:cNvSpPr>
            <a:spLocks noGrp="1"/>
          </p:cNvSpPr>
          <p:nvPr>
            <p:ph idx="1"/>
          </p:nvPr>
        </p:nvSpPr>
        <p:spPr>
          <a:xfrm>
            <a:off x="1692275" y="4929188"/>
            <a:ext cx="5857875" cy="1928812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Three kinds of files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byte sequence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record sequence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tree</a:t>
            </a:r>
            <a:endParaRPr lang="en-US" altLang="zh-CN" sz="2400" dirty="0"/>
          </a:p>
        </p:txBody>
      </p:sp>
      <p:pic>
        <p:nvPicPr>
          <p:cNvPr id="54277" name="Picture 4" descr="C:\B\b4\JPG\foo\6-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88" y="1052513"/>
            <a:ext cx="8382000" cy="3857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File Types</a:t>
            </a:r>
            <a:endParaRPr lang="zh-CN" altLang="en-US" dirty="0"/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xfrm>
            <a:off x="323850" y="1219200"/>
            <a:ext cx="8496300" cy="48768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zh-CN" altLang="en-US" dirty="0"/>
              <a:t>很多</a:t>
            </a:r>
            <a:r>
              <a:rPr lang="en-US" altLang="zh-CN" dirty="0"/>
              <a:t>OS</a:t>
            </a:r>
            <a:r>
              <a:rPr lang="zh-CN" altLang="en-US" dirty="0"/>
              <a:t>支持多种文件类型：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UNIX</a:t>
            </a:r>
            <a:r>
              <a:rPr lang="zh-CN" altLang="en-US" dirty="0"/>
              <a:t>和</a:t>
            </a:r>
            <a:r>
              <a:rPr lang="en-US" altLang="zh-CN" dirty="0"/>
              <a:t>Windows</a:t>
            </a:r>
            <a:r>
              <a:rPr lang="zh-CN" altLang="en-US" dirty="0"/>
              <a:t>中有普通文件和目录，</a:t>
            </a:r>
            <a:r>
              <a:rPr lang="en-US" altLang="zh-CN" dirty="0"/>
              <a:t>UNIX</a:t>
            </a:r>
            <a:r>
              <a:rPr lang="zh-CN" altLang="en-US" dirty="0"/>
              <a:t>还有（</a:t>
            </a:r>
            <a:r>
              <a:rPr lang="en-US" altLang="zh-CN" dirty="0"/>
              <a:t>Character special file )</a:t>
            </a:r>
            <a:r>
              <a:rPr lang="zh-CN" altLang="en-US" dirty="0"/>
              <a:t>字符特别文件和块特别文件</a:t>
            </a:r>
            <a:r>
              <a:rPr lang="en-US" altLang="zh-CN" dirty="0"/>
              <a:t>(block special file ).</a:t>
            </a:r>
            <a:endParaRPr lang="en-US" altLang="zh-CN" dirty="0"/>
          </a:p>
          <a:p>
            <a:pPr lvl="2">
              <a:lnSpc>
                <a:spcPct val="90000"/>
              </a:lnSpc>
            </a:pPr>
            <a:r>
              <a:rPr lang="zh-CN" altLang="en-US" dirty="0"/>
              <a:t>普通文件（</a:t>
            </a:r>
            <a:r>
              <a:rPr lang="en-US" altLang="zh-CN" dirty="0"/>
              <a:t>regular file)</a:t>
            </a:r>
            <a:r>
              <a:rPr lang="zh-CN" altLang="en-US" dirty="0"/>
              <a:t>中包含用户信息文件。一般分为</a:t>
            </a:r>
            <a:r>
              <a:rPr lang="en-US" altLang="zh-CN" dirty="0"/>
              <a:t>ASCII</a:t>
            </a:r>
            <a:r>
              <a:rPr lang="zh-CN" altLang="en-US" dirty="0"/>
              <a:t>文件和二进制文件。</a:t>
            </a:r>
            <a:endParaRPr lang="zh-CN" altLang="en-US" dirty="0"/>
          </a:p>
          <a:p>
            <a:pPr lvl="2">
              <a:lnSpc>
                <a:spcPct val="90000"/>
              </a:lnSpc>
            </a:pPr>
            <a:r>
              <a:rPr lang="zh-CN" altLang="en-US" dirty="0"/>
              <a:t>目录（</a:t>
            </a:r>
            <a:r>
              <a:rPr lang="en-US" altLang="zh-CN" dirty="0"/>
              <a:t>Directory)</a:t>
            </a:r>
            <a:r>
              <a:rPr lang="zh-CN" altLang="en-US" dirty="0"/>
              <a:t>是管理文件系统结构的系统文件</a:t>
            </a:r>
            <a:endParaRPr lang="zh-CN" altLang="en-US" dirty="0"/>
          </a:p>
          <a:p>
            <a:pPr lvl="2">
              <a:lnSpc>
                <a:spcPct val="90000"/>
              </a:lnSpc>
            </a:pPr>
            <a:r>
              <a:rPr lang="zh-CN" altLang="en-US" dirty="0"/>
              <a:t>字符特别文件是指用于串行</a:t>
            </a:r>
            <a:r>
              <a:rPr lang="en-US" altLang="zh-CN" dirty="0"/>
              <a:t>I/O</a:t>
            </a:r>
            <a:r>
              <a:rPr lang="zh-CN" altLang="en-US" dirty="0"/>
              <a:t>类设备文件，如终端、打印机、网络等</a:t>
            </a:r>
            <a:endParaRPr lang="zh-CN" altLang="en-US" dirty="0"/>
          </a:p>
          <a:p>
            <a:pPr lvl="2">
              <a:lnSpc>
                <a:spcPct val="90000"/>
              </a:lnSpc>
            </a:pPr>
            <a:r>
              <a:rPr lang="zh-CN" altLang="en-US" dirty="0"/>
              <a:t>块特别文件用于磁盘类设备。</a:t>
            </a:r>
            <a:endParaRPr lang="zh-CN" altLang="en-US" dirty="0"/>
          </a:p>
          <a:p>
            <a:pPr lvl="1">
              <a:lnSpc>
                <a:spcPct val="90000"/>
              </a:lnSpc>
            </a:pPr>
            <a:endParaRPr lang="zh-CN" altLang="en-US" dirty="0"/>
          </a:p>
          <a:p>
            <a:pPr lvl="1"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63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File Access</a:t>
            </a:r>
            <a:endParaRPr lang="en-US" altLang="zh-CN" dirty="0"/>
          </a:p>
        </p:txBody>
      </p:sp>
      <p:sp>
        <p:nvSpPr>
          <p:cNvPr id="56324" name="Rectangle 3"/>
          <p:cNvSpPr>
            <a:spLocks noGrp="1"/>
          </p:cNvSpPr>
          <p:nvPr>
            <p:ph idx="1"/>
          </p:nvPr>
        </p:nvSpPr>
        <p:spPr>
          <a:xfrm>
            <a:off x="609600" y="990600"/>
            <a:ext cx="8534400" cy="54102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b="1" dirty="0"/>
              <a:t>Sequential access</a:t>
            </a:r>
            <a:endParaRPr lang="en-US" altLang="zh-CN" b="1" dirty="0"/>
          </a:p>
          <a:p>
            <a:pPr lvl="1" eaLnBrk="1" hangingPunct="1"/>
            <a:r>
              <a:rPr lang="en-US" altLang="zh-CN" dirty="0"/>
              <a:t>read all bytes/records from the beginning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cannot jump around, could rewind or back up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convenient when medium was mag tape</a:t>
            </a:r>
            <a:endParaRPr lang="en-US" altLang="zh-CN" dirty="0"/>
          </a:p>
          <a:p>
            <a:pPr eaLnBrk="1" hangingPunct="1"/>
            <a:r>
              <a:rPr lang="en-US" altLang="zh-CN" b="1" dirty="0"/>
              <a:t>Random access</a:t>
            </a:r>
            <a:endParaRPr lang="en-US" altLang="zh-CN" b="1" dirty="0"/>
          </a:p>
          <a:p>
            <a:pPr lvl="1" eaLnBrk="1" hangingPunct="1"/>
            <a:r>
              <a:rPr lang="en-US" altLang="zh-CN" dirty="0"/>
              <a:t>bytes/records read in any order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essential for data base systems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read can be …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move file marker (seek), then read or …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read and then move file marker</a:t>
            </a:r>
            <a:endParaRPr lang="en-US" altLang="zh-CN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/>
              <a:t>File Attributes (metadata)—</a:t>
            </a:r>
            <a:r>
              <a:rPr lang="zh-CN" altLang="en-US" sz="4000" dirty="0"/>
              <a:t>文件相关信息</a:t>
            </a:r>
            <a:endParaRPr lang="zh-CN" altLang="en-US" sz="4000" dirty="0"/>
          </a:p>
        </p:txBody>
      </p:sp>
      <p:sp>
        <p:nvSpPr>
          <p:cNvPr id="57348" name="Rectangle 3"/>
          <p:cNvSpPr>
            <a:spLocks noGrp="1"/>
          </p:cNvSpPr>
          <p:nvPr>
            <p:ph idx="1"/>
          </p:nvPr>
        </p:nvSpPr>
        <p:spPr>
          <a:xfrm>
            <a:off x="762000" y="6248400"/>
            <a:ext cx="7772400" cy="457200"/>
          </a:xfrm>
        </p:spPr>
        <p:txBody>
          <a:bodyPr vert="horz" wrap="square" lIns="91440" tIns="45720" rIns="91440" bIns="45720" anchor="t" anchorCtr="0"/>
          <a:p>
            <a:pPr algn="ctr" eaLnBrk="1" hangingPunct="1">
              <a:lnSpc>
                <a:spcPct val="90000"/>
              </a:lnSpc>
              <a:buNone/>
            </a:pPr>
            <a:r>
              <a:rPr lang="en-US" altLang="zh-CN" sz="2800" dirty="0"/>
              <a:t>Possible file attributes</a:t>
            </a:r>
            <a:endParaRPr lang="en-US" altLang="zh-CN" sz="2800" dirty="0"/>
          </a:p>
        </p:txBody>
      </p:sp>
      <p:pic>
        <p:nvPicPr>
          <p:cNvPr id="57349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913" y="981075"/>
            <a:ext cx="6624637" cy="5207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83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File Operations</a:t>
            </a:r>
            <a:endParaRPr lang="en-US" altLang="zh-CN" dirty="0"/>
          </a:p>
        </p:txBody>
      </p:sp>
      <p:sp>
        <p:nvSpPr>
          <p:cNvPr id="58372" name="Rectangle 3"/>
          <p:cNvSpPr>
            <a:spLocks noGrp="1"/>
          </p:cNvSpPr>
          <p:nvPr>
            <p:ph sz="half" idx="1"/>
          </p:nvPr>
        </p:nvSpPr>
        <p:spPr>
          <a:xfrm>
            <a:off x="685800" y="1628775"/>
            <a:ext cx="3810000" cy="4467225"/>
          </a:xfrm>
        </p:spPr>
        <p:txBody>
          <a:bodyPr vert="horz" wrap="square" lIns="91440" tIns="45720" rIns="91440" bIns="45720" anchor="t" anchorCtr="0"/>
          <a:p>
            <a:pPr marL="914400" lvl="1" indent="-457200" eaLnBrk="1" hangingPunct="1">
              <a:buFontTx/>
              <a:buAutoNum type="arabicPeriod"/>
            </a:pPr>
            <a:r>
              <a:rPr kumimoji="1" lang="en-US" altLang="zh-CN" sz="3600" dirty="0">
                <a:latin typeface="+mn-lt"/>
                <a:ea typeface="+mn-ea"/>
              </a:rPr>
              <a:t>Create</a:t>
            </a:r>
            <a:endParaRPr kumimoji="1" lang="en-US" altLang="zh-CN" sz="3600" dirty="0">
              <a:latin typeface="+mn-lt"/>
              <a:ea typeface="+mn-ea"/>
            </a:endParaRPr>
          </a:p>
          <a:p>
            <a:pPr marL="914400" lvl="1" indent="-457200" eaLnBrk="1" hangingPunct="1">
              <a:buFontTx/>
              <a:buAutoNum type="arabicPeriod"/>
            </a:pPr>
            <a:r>
              <a:rPr kumimoji="1" lang="en-US" altLang="zh-CN" sz="3600" dirty="0">
                <a:latin typeface="+mn-lt"/>
                <a:ea typeface="+mn-ea"/>
              </a:rPr>
              <a:t>Delete</a:t>
            </a:r>
            <a:endParaRPr kumimoji="1" lang="en-US" altLang="zh-CN" sz="3600" dirty="0">
              <a:latin typeface="+mn-lt"/>
              <a:ea typeface="+mn-ea"/>
            </a:endParaRPr>
          </a:p>
          <a:p>
            <a:pPr marL="914400" lvl="1" indent="-457200" eaLnBrk="1" hangingPunct="1">
              <a:buFontTx/>
              <a:buAutoNum type="arabicPeriod"/>
            </a:pPr>
            <a:r>
              <a:rPr kumimoji="1" lang="en-US" altLang="zh-CN" sz="3600" dirty="0">
                <a:latin typeface="+mn-lt"/>
                <a:ea typeface="+mn-ea"/>
              </a:rPr>
              <a:t>Open</a:t>
            </a:r>
            <a:endParaRPr kumimoji="1" lang="en-US" altLang="zh-CN" sz="3600" dirty="0">
              <a:latin typeface="+mn-lt"/>
              <a:ea typeface="+mn-ea"/>
            </a:endParaRPr>
          </a:p>
          <a:p>
            <a:pPr marL="914400" lvl="1" indent="-457200" eaLnBrk="1" hangingPunct="1">
              <a:buFontTx/>
              <a:buAutoNum type="arabicPeriod"/>
            </a:pPr>
            <a:r>
              <a:rPr kumimoji="1" lang="en-US" altLang="zh-CN" sz="3600" dirty="0">
                <a:latin typeface="+mn-lt"/>
                <a:ea typeface="+mn-ea"/>
              </a:rPr>
              <a:t>Close</a:t>
            </a:r>
            <a:endParaRPr kumimoji="1" lang="en-US" altLang="zh-CN" sz="3600" dirty="0">
              <a:latin typeface="+mn-lt"/>
              <a:ea typeface="+mn-ea"/>
            </a:endParaRPr>
          </a:p>
          <a:p>
            <a:pPr marL="914400" lvl="1" indent="-457200" eaLnBrk="1" hangingPunct="1">
              <a:buFontTx/>
              <a:buAutoNum type="arabicPeriod"/>
            </a:pPr>
            <a:r>
              <a:rPr kumimoji="1" lang="en-US" altLang="zh-CN" sz="3600" dirty="0">
                <a:latin typeface="+mn-lt"/>
                <a:ea typeface="+mn-ea"/>
              </a:rPr>
              <a:t>Read</a:t>
            </a:r>
            <a:endParaRPr kumimoji="1" lang="en-US" altLang="zh-CN" sz="3600" dirty="0">
              <a:latin typeface="+mn-lt"/>
              <a:ea typeface="+mn-ea"/>
            </a:endParaRPr>
          </a:p>
          <a:p>
            <a:pPr marL="914400" lvl="1" indent="-457200" eaLnBrk="1" hangingPunct="1">
              <a:buFontTx/>
              <a:buAutoNum type="arabicPeriod"/>
            </a:pPr>
            <a:r>
              <a:rPr kumimoji="1" lang="en-US" altLang="zh-CN" sz="3600" dirty="0">
                <a:latin typeface="+mn-lt"/>
                <a:ea typeface="+mn-ea"/>
              </a:rPr>
              <a:t>Write</a:t>
            </a:r>
            <a:endParaRPr kumimoji="1" lang="en-US" altLang="zh-CN" sz="3600" dirty="0">
              <a:latin typeface="+mn-lt"/>
              <a:ea typeface="+mn-ea"/>
            </a:endParaRPr>
          </a:p>
          <a:p>
            <a:pPr marL="914400" lvl="1" indent="-457200" eaLnBrk="1" hangingPunct="1">
              <a:buFontTx/>
              <a:buAutoNum type="arabicPeriod"/>
            </a:pPr>
            <a:endParaRPr kumimoji="1" lang="en-US" altLang="zh-CN" sz="3600" dirty="0">
              <a:latin typeface="+mn-lt"/>
              <a:ea typeface="+mn-ea"/>
            </a:endParaRPr>
          </a:p>
        </p:txBody>
      </p:sp>
      <p:sp>
        <p:nvSpPr>
          <p:cNvPr id="58373" name="Rectangle 4"/>
          <p:cNvSpPr>
            <a:spLocks noGrp="1"/>
          </p:cNvSpPr>
          <p:nvPr>
            <p:ph sz="half" idx="2"/>
          </p:nvPr>
        </p:nvSpPr>
        <p:spPr>
          <a:xfrm>
            <a:off x="4643438" y="1700213"/>
            <a:ext cx="3810000" cy="4572000"/>
          </a:xfrm>
        </p:spPr>
        <p:txBody>
          <a:bodyPr vert="horz" wrap="square" lIns="91440" tIns="45720" rIns="91440" bIns="45720" anchor="t" anchorCtr="0"/>
          <a:p>
            <a:pPr marL="914400" lvl="1" indent="-457200" eaLnBrk="1" hangingPunct="1">
              <a:buFontTx/>
              <a:buAutoNum type="arabicPeriod" startAt="7"/>
            </a:pPr>
            <a:r>
              <a:rPr kumimoji="1" lang="en-US" altLang="zh-CN" sz="3600" dirty="0">
                <a:latin typeface="+mn-lt"/>
                <a:ea typeface="+mn-ea"/>
              </a:rPr>
              <a:t>Append</a:t>
            </a:r>
            <a:endParaRPr kumimoji="1" lang="en-US" altLang="zh-CN" sz="3600" dirty="0">
              <a:latin typeface="+mn-lt"/>
              <a:ea typeface="+mn-ea"/>
            </a:endParaRPr>
          </a:p>
          <a:p>
            <a:pPr marL="914400" lvl="1" indent="-457200" eaLnBrk="1" hangingPunct="1">
              <a:buFontTx/>
              <a:buAutoNum type="arabicPeriod" startAt="7"/>
            </a:pPr>
            <a:r>
              <a:rPr kumimoji="1" lang="en-US" altLang="zh-CN" sz="3600" dirty="0">
                <a:latin typeface="+mn-lt"/>
                <a:ea typeface="+mn-ea"/>
              </a:rPr>
              <a:t>Seek</a:t>
            </a:r>
            <a:endParaRPr kumimoji="1" lang="en-US" altLang="zh-CN" sz="3600" dirty="0">
              <a:latin typeface="+mn-lt"/>
              <a:ea typeface="+mn-ea"/>
            </a:endParaRPr>
          </a:p>
          <a:p>
            <a:pPr marL="914400" lvl="1" indent="-457200" eaLnBrk="1" hangingPunct="1">
              <a:buFontTx/>
              <a:buAutoNum type="arabicPeriod" startAt="7"/>
            </a:pPr>
            <a:r>
              <a:rPr kumimoji="1" lang="en-US" altLang="zh-CN" sz="3600" dirty="0">
                <a:latin typeface="+mn-lt"/>
                <a:ea typeface="+mn-ea"/>
              </a:rPr>
              <a:t>Get attributes</a:t>
            </a:r>
            <a:endParaRPr kumimoji="1" lang="en-US" altLang="zh-CN" sz="3600" dirty="0">
              <a:latin typeface="+mn-lt"/>
              <a:ea typeface="+mn-ea"/>
            </a:endParaRPr>
          </a:p>
          <a:p>
            <a:pPr marL="914400" lvl="1" indent="-457200" eaLnBrk="1" hangingPunct="1">
              <a:buFontTx/>
              <a:buAutoNum type="arabicPeriod" startAt="7"/>
            </a:pPr>
            <a:r>
              <a:rPr kumimoji="1" lang="en-US" altLang="zh-CN" sz="3600" dirty="0">
                <a:latin typeface="+mn-lt"/>
                <a:ea typeface="+mn-ea"/>
              </a:rPr>
              <a:t>Set Attributes</a:t>
            </a:r>
            <a:endParaRPr kumimoji="1" lang="en-US" altLang="zh-CN" sz="3600" dirty="0">
              <a:latin typeface="+mn-lt"/>
              <a:ea typeface="+mn-ea"/>
            </a:endParaRPr>
          </a:p>
          <a:p>
            <a:pPr marL="914400" lvl="1" indent="-457200" eaLnBrk="1" hangingPunct="1">
              <a:buFontTx/>
              <a:buAutoNum type="arabicPeriod" startAt="7"/>
            </a:pPr>
            <a:r>
              <a:rPr kumimoji="1" lang="en-US" altLang="zh-CN" sz="3600" dirty="0">
                <a:latin typeface="+mn-lt"/>
                <a:ea typeface="+mn-ea"/>
              </a:rPr>
              <a:t>Rename</a:t>
            </a:r>
            <a:endParaRPr kumimoji="1" lang="en-US" altLang="zh-CN" sz="3600" dirty="0">
              <a:latin typeface="+mn-lt"/>
              <a:ea typeface="+mn-ea"/>
            </a:endParaRPr>
          </a:p>
        </p:txBody>
      </p:sp>
      <p:sp>
        <p:nvSpPr>
          <p:cNvPr id="58374" name="Text Box 8"/>
          <p:cNvSpPr txBox="1"/>
          <p:nvPr/>
        </p:nvSpPr>
        <p:spPr>
          <a:xfrm>
            <a:off x="0" y="981075"/>
            <a:ext cx="88931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</a:rPr>
              <a:t>   The most common system calls relating to files: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u="sng" dirty="0">
                <a:solidFill>
                  <a:schemeClr val="tx1"/>
                </a:solidFill>
              </a:rPr>
              <a:t>Review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8768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/>
              <a:t>Files</a:t>
            </a:r>
            <a:endParaRPr lang="en-US" altLang="zh-CN" dirty="0"/>
          </a:p>
          <a:p>
            <a:r>
              <a:rPr lang="en-US" altLang="zh-CN" b="1" u="sng" dirty="0"/>
              <a:t>Directories </a:t>
            </a:r>
            <a:endParaRPr lang="en-US" altLang="zh-CN" b="1" u="sng" dirty="0"/>
          </a:p>
          <a:p>
            <a:pPr lvl="1"/>
            <a:r>
              <a:rPr lang="en-US" altLang="zh-CN" dirty="0"/>
              <a:t>Directories</a:t>
            </a:r>
            <a:endParaRPr lang="en-US" altLang="zh-CN" dirty="0"/>
          </a:p>
          <a:p>
            <a:pPr lvl="1"/>
            <a:r>
              <a:rPr lang="en-US" altLang="zh-CN" dirty="0"/>
              <a:t>Hierarchical Directory Systems</a:t>
            </a:r>
            <a:endParaRPr lang="en-US" altLang="zh-CN" dirty="0"/>
          </a:p>
          <a:p>
            <a:pPr lvl="1"/>
            <a:r>
              <a:rPr lang="en-US" altLang="zh-CN" dirty="0"/>
              <a:t>Path Names</a:t>
            </a:r>
            <a:endParaRPr lang="en-US" altLang="zh-CN" dirty="0"/>
          </a:p>
          <a:p>
            <a:pPr lvl="1"/>
            <a:r>
              <a:rPr lang="en-US" altLang="zh-CN" dirty="0"/>
              <a:t>Directory Operations</a:t>
            </a:r>
            <a:endParaRPr lang="en-US" altLang="zh-CN" u="sng" dirty="0"/>
          </a:p>
          <a:p>
            <a:r>
              <a:rPr lang="en-US" altLang="zh-CN" dirty="0"/>
              <a:t>File system implementation 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b="1" u="sng" dirty="0">
                <a:solidFill>
                  <a:schemeClr val="tx1"/>
                </a:solidFill>
              </a:rPr>
              <a:t>Directories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文件系统通常提供目录或文件夹用于记录文件。</a:t>
            </a:r>
            <a:endParaRPr lang="zh-CN" altLang="en-US" dirty="0"/>
          </a:p>
          <a:p>
            <a:r>
              <a:rPr lang="zh-CN" altLang="en-US" dirty="0"/>
              <a:t>目录的组成、目录的特性、对目录的操作。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614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/>
              <a:t>Hierarchical Directory Systems</a:t>
            </a:r>
            <a:br>
              <a:rPr lang="en-US" altLang="zh-CN" sz="4000" dirty="0"/>
            </a:br>
            <a:r>
              <a:rPr lang="zh-CN" altLang="en-US" sz="4000" dirty="0"/>
              <a:t>层次目录系统</a:t>
            </a:r>
            <a:endParaRPr lang="zh-CN" altLang="en-US" sz="3600" dirty="0"/>
          </a:p>
        </p:txBody>
      </p:sp>
      <p:sp>
        <p:nvSpPr>
          <p:cNvPr id="61444" name="AutoShape 3"/>
          <p:cNvSpPr>
            <a:spLocks noChangeAspect="1"/>
          </p:cNvSpPr>
          <p:nvPr>
            <p:ph idx="1"/>
          </p:nvPr>
        </p:nvSpPr>
        <p:spPr>
          <a:xfrm>
            <a:off x="684213" y="6092825"/>
            <a:ext cx="7772400" cy="541338"/>
          </a:xfrm>
        </p:spPr>
        <p:txBody>
          <a:bodyPr vert="horz" wrap="square" lIns="91440" tIns="45720" rIns="91440" bIns="45720" anchor="t" anchorCtr="0"/>
          <a:p>
            <a:pPr algn="ctr" eaLnBrk="1" hangingPunct="1">
              <a:lnSpc>
                <a:spcPct val="90000"/>
              </a:lnSpc>
              <a:buNone/>
            </a:pPr>
            <a:r>
              <a:rPr lang="en-US" altLang="zh-CN" dirty="0"/>
              <a:t>A hierarchical directory system</a:t>
            </a:r>
            <a:endParaRPr lang="en-US" altLang="zh-CN" dirty="0"/>
          </a:p>
        </p:txBody>
      </p:sp>
      <p:pic>
        <p:nvPicPr>
          <p:cNvPr id="61445" name="Picture 4" descr="C:\B\b4\JPG\foo\6-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8" y="1268413"/>
            <a:ext cx="8661400" cy="47767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Some System Calls For Directory Management</a:t>
            </a:r>
            <a:endParaRPr lang="en-US" altLang="zh-CN" dirty="0"/>
          </a:p>
        </p:txBody>
      </p:sp>
      <p:sp>
        <p:nvSpPr>
          <p:cNvPr id="819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r>
              <a:rPr lang="en-US" altLang="zh-CN" sz="1400" dirty="0"/>
              <a:t>/75</a:t>
            </a:r>
            <a:endParaRPr lang="en-US" altLang="zh-CN" sz="1400" dirty="0"/>
          </a:p>
        </p:txBody>
      </p:sp>
      <p:pic>
        <p:nvPicPr>
          <p:cNvPr id="8196" name="Picture 3"/>
          <p:cNvPicPr>
            <a:picLocks noChangeAspect="1"/>
          </p:cNvPicPr>
          <p:nvPr/>
        </p:nvPicPr>
        <p:blipFill>
          <a:blip r:embed="rId1"/>
          <a:srcRect t="51289" b="19279"/>
          <a:stretch>
            <a:fillRect/>
          </a:stretch>
        </p:blipFill>
        <p:spPr>
          <a:xfrm>
            <a:off x="400050" y="1536700"/>
            <a:ext cx="8534400" cy="2492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7" name="Rectangle 8"/>
          <p:cNvSpPr/>
          <p:nvPr/>
        </p:nvSpPr>
        <p:spPr>
          <a:xfrm>
            <a:off x="665163" y="4460875"/>
            <a:ext cx="7853362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609600" indent="-609600" eaLnBrk="1" hangingPunct="1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</a:rPr>
              <a:t>Figure 1-18. Some of the major POSIX system calls. 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62467" name="Rectangle 2"/>
          <p:cNvSpPr>
            <a:spLocks noGrp="1"/>
          </p:cNvSpPr>
          <p:nvPr>
            <p:ph idx="1"/>
          </p:nvPr>
        </p:nvSpPr>
        <p:spPr>
          <a:xfrm>
            <a:off x="0" y="549275"/>
            <a:ext cx="3024188" cy="5516563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A UNIX directory tree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Absolute path name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relative path name (</a:t>
            </a:r>
            <a:r>
              <a:rPr lang="en-US" altLang="zh-CN" sz="2400" dirty="0"/>
              <a:t>working directory)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支持层次目录结构的大多数</a:t>
            </a:r>
            <a:r>
              <a:rPr lang="en-US" altLang="zh-CN" sz="2400" dirty="0"/>
              <a:t>OS</a:t>
            </a:r>
            <a:r>
              <a:rPr lang="zh-CN" altLang="en-US" sz="2400" dirty="0"/>
              <a:t>在每个目录中有两个特殊的目录项“</a:t>
            </a:r>
            <a:r>
              <a:rPr lang="en-US" altLang="zh-CN" sz="2400" dirty="0"/>
              <a:t>.”</a:t>
            </a:r>
            <a:r>
              <a:rPr lang="zh-CN" altLang="en-US" sz="2400" dirty="0"/>
              <a:t>和“</a:t>
            </a:r>
            <a:r>
              <a:rPr lang="en-US" altLang="zh-CN" sz="2400" dirty="0"/>
              <a:t>..”,</a:t>
            </a:r>
            <a:r>
              <a:rPr lang="zh-CN" altLang="en-US" sz="2400" dirty="0"/>
              <a:t>分别指当前目录和其父目录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cp ../lib/dictionary  .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00" dirty="0"/>
          </a:p>
        </p:txBody>
      </p:sp>
      <p:sp>
        <p:nvSpPr>
          <p:cNvPr id="62468" name="Rectangle 3"/>
          <p:cNvSpPr>
            <a:spLocks noGrp="1"/>
          </p:cNvSpPr>
          <p:nvPr>
            <p:ph type="title"/>
          </p:nvPr>
        </p:nvSpPr>
        <p:spPr>
          <a:xfrm>
            <a:off x="2705100" y="0"/>
            <a:ext cx="4572000" cy="69215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4000" dirty="0"/>
              <a:t>Path Names</a:t>
            </a:r>
            <a:endParaRPr lang="en-US" altLang="zh-CN" sz="4000" dirty="0"/>
          </a:p>
        </p:txBody>
      </p:sp>
      <p:pic>
        <p:nvPicPr>
          <p:cNvPr id="62469" name="Picture 4" descr="C:\B\b4\JPG\foo\6-1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0550" y="620713"/>
            <a:ext cx="6013450" cy="5876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Directory Operations</a:t>
            </a:r>
            <a:endParaRPr lang="en-US" altLang="zh-CN" dirty="0"/>
          </a:p>
        </p:txBody>
      </p:sp>
      <p:sp>
        <p:nvSpPr>
          <p:cNvPr id="63492" name="Rectangle 3"/>
          <p:cNvSpPr>
            <a:spLocks noGrp="1"/>
          </p:cNvSpPr>
          <p:nvPr>
            <p:ph sz="half" idx="1"/>
          </p:nvPr>
        </p:nvSpPr>
        <p:spPr>
          <a:xfrm>
            <a:off x="468313" y="2209800"/>
            <a:ext cx="3810000" cy="4648200"/>
          </a:xfrm>
        </p:spPr>
        <p:txBody>
          <a:bodyPr vert="horz" wrap="square" lIns="91440" tIns="45720" rIns="91440" bIns="45720" anchor="t" anchorCtr="0"/>
          <a:p>
            <a:pPr marL="609600" indent="-609600" eaLnBrk="1" hangingPunct="1">
              <a:buClrTx/>
              <a:buSzTx/>
              <a:buFontTx/>
              <a:buAutoNum type="arabicPeriod"/>
            </a:pPr>
            <a:r>
              <a:rPr kumimoji="1" lang="en-US" altLang="zh-CN" sz="4000" dirty="0">
                <a:latin typeface="+mn-lt"/>
                <a:ea typeface="+mn-ea"/>
                <a:cs typeface="+mn-cs"/>
              </a:rPr>
              <a:t>Create</a:t>
            </a:r>
            <a:endParaRPr kumimoji="1" lang="en-US" altLang="zh-CN" sz="4000" dirty="0">
              <a:latin typeface="+mn-lt"/>
              <a:ea typeface="+mn-ea"/>
              <a:cs typeface="+mn-cs"/>
            </a:endParaRPr>
          </a:p>
          <a:p>
            <a:pPr marL="609600" indent="-609600" eaLnBrk="1" hangingPunct="1">
              <a:buClrTx/>
              <a:buSzTx/>
              <a:buFontTx/>
              <a:buAutoNum type="arabicPeriod"/>
            </a:pPr>
            <a:r>
              <a:rPr kumimoji="1" lang="en-US" altLang="zh-CN" sz="4000" dirty="0">
                <a:latin typeface="+mn-lt"/>
                <a:ea typeface="+mn-ea"/>
                <a:cs typeface="+mn-cs"/>
              </a:rPr>
              <a:t>Delete</a:t>
            </a:r>
            <a:endParaRPr kumimoji="1" lang="en-US" altLang="zh-CN" sz="4000" dirty="0">
              <a:latin typeface="+mn-lt"/>
              <a:ea typeface="+mn-ea"/>
              <a:cs typeface="+mn-cs"/>
            </a:endParaRPr>
          </a:p>
          <a:p>
            <a:pPr marL="609600" indent="-609600" eaLnBrk="1" hangingPunct="1">
              <a:buClrTx/>
              <a:buSzTx/>
              <a:buFontTx/>
              <a:buAutoNum type="arabicPeriod"/>
            </a:pPr>
            <a:r>
              <a:rPr kumimoji="1" lang="en-US" altLang="zh-CN" sz="4000" dirty="0">
                <a:latin typeface="+mn-lt"/>
                <a:ea typeface="+mn-ea"/>
                <a:cs typeface="+mn-cs"/>
              </a:rPr>
              <a:t>Opendir</a:t>
            </a:r>
            <a:endParaRPr kumimoji="1" lang="en-US" altLang="zh-CN" sz="4000" dirty="0">
              <a:latin typeface="+mn-lt"/>
              <a:ea typeface="+mn-ea"/>
              <a:cs typeface="+mn-cs"/>
            </a:endParaRPr>
          </a:p>
          <a:p>
            <a:pPr marL="609600" indent="-609600" eaLnBrk="1" hangingPunct="1">
              <a:buClrTx/>
              <a:buSzTx/>
              <a:buFontTx/>
              <a:buAutoNum type="arabicPeriod"/>
            </a:pPr>
            <a:r>
              <a:rPr kumimoji="1" lang="en-US" altLang="zh-CN" sz="4000" dirty="0">
                <a:latin typeface="+mn-lt"/>
                <a:ea typeface="+mn-ea"/>
                <a:cs typeface="+mn-cs"/>
              </a:rPr>
              <a:t>Closedir</a:t>
            </a:r>
            <a:endParaRPr kumimoji="1" lang="en-US" altLang="zh-CN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63493" name="Rectangle 4"/>
          <p:cNvSpPr>
            <a:spLocks noGrp="1"/>
          </p:cNvSpPr>
          <p:nvPr>
            <p:ph sz="half" idx="2"/>
          </p:nvPr>
        </p:nvSpPr>
        <p:spPr>
          <a:xfrm>
            <a:off x="4572000" y="2286000"/>
            <a:ext cx="3810000" cy="4572000"/>
          </a:xfrm>
        </p:spPr>
        <p:txBody>
          <a:bodyPr vert="horz" wrap="square" lIns="91440" tIns="45720" rIns="91440" bIns="45720" anchor="t" anchorCtr="0"/>
          <a:p>
            <a:pPr marL="533400" indent="-533400" eaLnBrk="1" hangingPunct="1">
              <a:buClrTx/>
              <a:buSzTx/>
              <a:buFontTx/>
              <a:buAutoNum type="arabicPeriod" startAt="5"/>
            </a:pPr>
            <a:r>
              <a:rPr kumimoji="1" lang="en-US" altLang="zh-CN" sz="4000" dirty="0">
                <a:latin typeface="+mn-lt"/>
                <a:ea typeface="+mn-ea"/>
                <a:cs typeface="+mn-cs"/>
              </a:rPr>
              <a:t>Readdir</a:t>
            </a:r>
            <a:endParaRPr kumimoji="1" lang="en-US" altLang="zh-CN" sz="4000" dirty="0">
              <a:latin typeface="+mn-lt"/>
              <a:ea typeface="+mn-ea"/>
              <a:cs typeface="+mn-cs"/>
            </a:endParaRPr>
          </a:p>
          <a:p>
            <a:pPr marL="533400" indent="-533400" eaLnBrk="1" hangingPunct="1">
              <a:buClrTx/>
              <a:buSzTx/>
              <a:buFontTx/>
              <a:buAutoNum type="arabicPeriod" startAt="5"/>
            </a:pPr>
            <a:r>
              <a:rPr kumimoji="1" lang="en-US" altLang="zh-CN" sz="4000" dirty="0">
                <a:latin typeface="+mn-lt"/>
                <a:ea typeface="+mn-ea"/>
                <a:cs typeface="+mn-cs"/>
              </a:rPr>
              <a:t>Rename</a:t>
            </a:r>
            <a:endParaRPr kumimoji="1" lang="en-US" altLang="zh-CN" sz="4000" dirty="0">
              <a:latin typeface="+mn-lt"/>
              <a:ea typeface="+mn-ea"/>
              <a:cs typeface="+mn-cs"/>
            </a:endParaRPr>
          </a:p>
          <a:p>
            <a:pPr marL="533400" indent="-533400" eaLnBrk="1" hangingPunct="1">
              <a:buClrTx/>
              <a:buSzTx/>
              <a:buFontTx/>
              <a:buAutoNum type="arabicPeriod" startAt="5"/>
            </a:pPr>
            <a:r>
              <a:rPr kumimoji="1" lang="en-US" altLang="zh-CN" sz="4000" dirty="0">
                <a:latin typeface="+mn-lt"/>
                <a:ea typeface="+mn-ea"/>
                <a:cs typeface="+mn-cs"/>
              </a:rPr>
              <a:t>Link</a:t>
            </a:r>
            <a:endParaRPr kumimoji="1" lang="en-US" altLang="zh-CN" sz="4000" dirty="0">
              <a:latin typeface="+mn-lt"/>
              <a:ea typeface="+mn-ea"/>
              <a:cs typeface="+mn-cs"/>
            </a:endParaRPr>
          </a:p>
          <a:p>
            <a:pPr marL="533400" indent="-533400" eaLnBrk="1" hangingPunct="1">
              <a:buClrTx/>
              <a:buSzTx/>
              <a:buFontTx/>
              <a:buAutoNum type="arabicPeriod" startAt="5"/>
            </a:pPr>
            <a:r>
              <a:rPr kumimoji="1" lang="en-US" altLang="zh-CN" sz="4000" dirty="0">
                <a:latin typeface="+mn-lt"/>
                <a:ea typeface="+mn-ea"/>
                <a:cs typeface="+mn-cs"/>
              </a:rPr>
              <a:t>Unlink</a:t>
            </a:r>
            <a:endParaRPr kumimoji="1" lang="en-US" altLang="zh-CN" sz="4000" dirty="0">
              <a:latin typeface="+mn-lt"/>
              <a:ea typeface="+mn-ea"/>
              <a:cs typeface="+mn-cs"/>
            </a:endParaRPr>
          </a:p>
          <a:p>
            <a:pPr marL="533400" indent="-533400" eaLnBrk="1" hangingPunct="1">
              <a:buClrTx/>
              <a:buSzTx/>
              <a:buFontTx/>
              <a:buNone/>
            </a:pPr>
            <a:r>
              <a:rPr kumimoji="1" lang="zh-CN" altLang="en-US" sz="3600" dirty="0">
                <a:latin typeface="+mn-lt"/>
                <a:ea typeface="+mn-ea"/>
                <a:cs typeface="+mn-cs"/>
              </a:rPr>
              <a:t>注：符号连接于硬连接的区别</a:t>
            </a:r>
            <a:endParaRPr kumimoji="1" lang="zh-CN" altLang="en-US" sz="3600" dirty="0">
              <a:latin typeface="+mn-lt"/>
              <a:ea typeface="+mn-ea"/>
              <a:cs typeface="+mn-cs"/>
            </a:endParaRPr>
          </a:p>
          <a:p>
            <a:pPr marL="533400" indent="-533400" eaLnBrk="1" hangingPunct="1">
              <a:buClrTx/>
              <a:buSzTx/>
              <a:buFontTx/>
            </a:pPr>
            <a:endParaRPr kumimoji="1" lang="en-US" altLang="zh-CN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63494" name="Text Box 8"/>
          <p:cNvSpPr txBox="1"/>
          <p:nvPr/>
        </p:nvSpPr>
        <p:spPr>
          <a:xfrm>
            <a:off x="611188" y="1268413"/>
            <a:ext cx="76327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20000"/>
              </a:spcBef>
            </a:pPr>
            <a:r>
              <a:rPr lang="en-US" altLang="zh-CN" sz="3600" dirty="0">
                <a:latin typeface="Times New Roman" panose="02020603050405020304" pitchFamily="18" charset="0"/>
              </a:rPr>
              <a:t>System calls for managing directories: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2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620713"/>
          </a:xfrm>
        </p:spPr>
        <p:txBody>
          <a:bodyPr vert="horz" wrap="square" lIns="91440" tIns="45720" rIns="91440" bIns="45720" anchor="ctr" anchorCtr="0"/>
          <a:p>
            <a:r>
              <a:rPr lang="en-US" altLang="zh-CN" u="sng" dirty="0">
                <a:solidFill>
                  <a:schemeClr val="tx1"/>
                </a:solidFill>
              </a:rPr>
              <a:t>Review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>
          <a:xfrm>
            <a:off x="684213" y="692150"/>
            <a:ext cx="7991475" cy="594995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/>
              <a:t>Files</a:t>
            </a:r>
            <a:endParaRPr lang="en-US" altLang="zh-CN" dirty="0"/>
          </a:p>
          <a:p>
            <a:r>
              <a:rPr lang="en-US" altLang="zh-CN" dirty="0"/>
              <a:t>Directories </a:t>
            </a:r>
            <a:endParaRPr lang="en-US" altLang="zh-CN" dirty="0"/>
          </a:p>
          <a:p>
            <a:r>
              <a:rPr lang="en-US" altLang="zh-CN" b="1" u="sng" dirty="0"/>
              <a:t>File system implementation </a:t>
            </a:r>
            <a:endParaRPr lang="en-US" altLang="zh-CN" b="1" u="sng" dirty="0"/>
          </a:p>
          <a:p>
            <a:pPr lvl="1" eaLnBrk="1" hangingPunct="1"/>
            <a:r>
              <a:rPr lang="en-US" altLang="zh-CN" dirty="0"/>
              <a:t>File system layout (</a:t>
            </a:r>
            <a:r>
              <a:rPr lang="zh-CN" altLang="en-US" dirty="0"/>
              <a:t>文件系统布局</a:t>
            </a:r>
            <a:r>
              <a:rPr lang="en-US" altLang="zh-CN" dirty="0"/>
              <a:t>)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Implementing Files----Four Methods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Implementing Directories---- Two Methods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Shared Files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Journaling File Systems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Virtual File Systems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2"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65539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513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/>
              <a:t>File System Implementation</a:t>
            </a:r>
            <a:br>
              <a:rPr lang="en-US" altLang="zh-CN" sz="4000" dirty="0"/>
            </a:br>
            <a:r>
              <a:rPr lang="en-US" altLang="zh-CN" sz="4000" dirty="0"/>
              <a:t>—</a:t>
            </a:r>
            <a:r>
              <a:rPr lang="en-US" altLang="zh-CN" sz="3600" dirty="0"/>
              <a:t>File system layout</a:t>
            </a:r>
            <a:r>
              <a:rPr lang="zh-CN" altLang="en-US" sz="3600" dirty="0"/>
              <a:t>文件系统布局</a:t>
            </a:r>
            <a:endParaRPr lang="zh-CN" altLang="en-US" sz="3600" dirty="0"/>
          </a:p>
        </p:txBody>
      </p:sp>
      <p:sp>
        <p:nvSpPr>
          <p:cNvPr id="65540" name="Rectangle 3"/>
          <p:cNvSpPr>
            <a:spLocks noGrp="1"/>
          </p:cNvSpPr>
          <p:nvPr>
            <p:ph idx="1"/>
          </p:nvPr>
        </p:nvSpPr>
        <p:spPr>
          <a:xfrm>
            <a:off x="0" y="4437063"/>
            <a:ext cx="9144000" cy="2420937"/>
          </a:xfrm>
        </p:spPr>
        <p:txBody>
          <a:bodyPr vert="horz" wrap="square" lIns="91440" tIns="45720" rIns="91440" bIns="45720" anchor="t" anchorCtr="0"/>
          <a:p>
            <a:pPr algn="ctr" eaLnBrk="1" hangingPunct="1">
              <a:lnSpc>
                <a:spcPct val="80000"/>
              </a:lnSpc>
              <a:buNone/>
            </a:pPr>
            <a:r>
              <a:rPr lang="en-US" altLang="zh-CN" sz="2000" dirty="0"/>
              <a:t>A possible file system layout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900" dirty="0"/>
              <a:t>磁盘的</a:t>
            </a:r>
            <a:r>
              <a:rPr lang="en-US" altLang="zh-CN" sz="1900" dirty="0"/>
              <a:t>0</a:t>
            </a:r>
            <a:r>
              <a:rPr lang="zh-CN" altLang="en-US" sz="1900" dirty="0"/>
              <a:t>号扇区称为主引导记录</a:t>
            </a:r>
            <a:r>
              <a:rPr lang="en-US" altLang="zh-CN" sz="1900" dirty="0"/>
              <a:t>MBR( Master Boot Record) </a:t>
            </a:r>
            <a:r>
              <a:rPr lang="zh-CN" altLang="en-US" sz="1900" dirty="0"/>
              <a:t>，用来引导计算机 。在</a:t>
            </a:r>
            <a:r>
              <a:rPr lang="en-US" altLang="zh-CN" sz="1900" dirty="0"/>
              <a:t>MBR</a:t>
            </a:r>
            <a:r>
              <a:rPr lang="zh-CN" altLang="en-US" sz="1900" dirty="0"/>
              <a:t>的结尾是分区表，表中的一个分区被标记为活动分区。</a:t>
            </a:r>
            <a:endParaRPr lang="en-US" altLang="zh-CN" sz="19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1900" dirty="0"/>
              <a:t>启动时，</a:t>
            </a:r>
            <a:r>
              <a:rPr lang="en-US" altLang="zh-CN" sz="1900" dirty="0"/>
              <a:t>BIOS</a:t>
            </a:r>
            <a:r>
              <a:rPr lang="zh-CN" altLang="en-US" sz="1900" dirty="0"/>
              <a:t>读入并执行</a:t>
            </a:r>
            <a:r>
              <a:rPr lang="en-US" altLang="zh-CN" sz="1900" dirty="0"/>
              <a:t>MBR.MBR</a:t>
            </a:r>
            <a:r>
              <a:rPr lang="zh-CN" altLang="en-US" sz="1900" dirty="0"/>
              <a:t>确定活动分区，读入它的第一块（引导块</a:t>
            </a:r>
            <a:r>
              <a:rPr lang="en-US" altLang="zh-CN" sz="1900" dirty="0"/>
              <a:t>\boot block),</a:t>
            </a:r>
            <a:r>
              <a:rPr lang="zh-CN" altLang="en-US" sz="1900" dirty="0"/>
              <a:t>并执行之。引导块中的程序将装入该分区中的操作系统。</a:t>
            </a:r>
            <a:endParaRPr lang="zh-CN" altLang="en-US" sz="19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1900" dirty="0"/>
              <a:t>Super block(</a:t>
            </a:r>
            <a:r>
              <a:rPr lang="zh-CN" altLang="en-US" sz="1900" dirty="0"/>
              <a:t>超级块</a:t>
            </a:r>
            <a:r>
              <a:rPr lang="en-US" altLang="zh-CN" sz="1900" dirty="0"/>
              <a:t>)</a:t>
            </a:r>
            <a:r>
              <a:rPr lang="zh-CN" altLang="en-US" sz="1900" dirty="0"/>
              <a:t>包含文件系统的所有关键参数（确定文件系统类型用的魔数、文件系统中数据块的数量及其他重要的管理信息等），在计算机启动时、或在该文件系统首次使用时，将超级块读入内存。</a:t>
            </a:r>
            <a:endParaRPr lang="zh-CN" altLang="en-US" sz="19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1900" dirty="0"/>
              <a:t>i-nodes  (i</a:t>
            </a:r>
            <a:r>
              <a:rPr lang="zh-CN" altLang="en-US" sz="1900" dirty="0"/>
              <a:t>节点</a:t>
            </a:r>
            <a:r>
              <a:rPr lang="en-US" altLang="zh-CN" sz="1900" dirty="0"/>
              <a:t>)----</a:t>
            </a:r>
            <a:r>
              <a:rPr lang="zh-CN" altLang="en-US" sz="1900" dirty="0"/>
              <a:t>数组。</a:t>
            </a:r>
            <a:endParaRPr lang="zh-CN" altLang="en-US" sz="1900" dirty="0"/>
          </a:p>
        </p:txBody>
      </p:sp>
      <p:pic>
        <p:nvPicPr>
          <p:cNvPr id="65541" name="Picture 4" descr="C:\B\b4\JPG\foo\6-1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8" y="1125538"/>
            <a:ext cx="7758112" cy="3216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5542" name="Text Box 8"/>
          <p:cNvSpPr txBox="1"/>
          <p:nvPr/>
        </p:nvSpPr>
        <p:spPr>
          <a:xfrm>
            <a:off x="1042988" y="1341438"/>
            <a:ext cx="1223962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</a:rPr>
              <a:t>分区表</a:t>
            </a:r>
            <a:endParaRPr lang="zh-CN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65543" name="Text Box 9"/>
          <p:cNvSpPr txBox="1"/>
          <p:nvPr/>
        </p:nvSpPr>
        <p:spPr>
          <a:xfrm>
            <a:off x="539750" y="3789363"/>
            <a:ext cx="75612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66563" name="Rectangle 2"/>
          <p:cNvSpPr>
            <a:spLocks noGrp="1"/>
          </p:cNvSpPr>
          <p:nvPr>
            <p:ph type="title"/>
          </p:nvPr>
        </p:nvSpPr>
        <p:spPr>
          <a:xfrm>
            <a:off x="179388" y="0"/>
            <a:ext cx="8785225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600" dirty="0"/>
              <a:t>Implementing Files  -- Contiguous allocation</a:t>
            </a:r>
            <a:r>
              <a:rPr lang="en-US" altLang="zh-CN" sz="4000" dirty="0"/>
              <a:t> </a:t>
            </a:r>
            <a:endParaRPr lang="en-US" altLang="zh-CN" sz="4000" dirty="0"/>
          </a:p>
        </p:txBody>
      </p:sp>
      <p:sp>
        <p:nvSpPr>
          <p:cNvPr id="66564" name="Rectangle 3"/>
          <p:cNvSpPr>
            <a:spLocks noGrp="1"/>
          </p:cNvSpPr>
          <p:nvPr>
            <p:ph idx="1"/>
          </p:nvPr>
        </p:nvSpPr>
        <p:spPr>
          <a:xfrm>
            <a:off x="250825" y="5346700"/>
            <a:ext cx="8674100" cy="15113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(a) Contiguous allocation of disk space for 7 files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(b) State of the disk after files </a:t>
            </a:r>
            <a:r>
              <a:rPr lang="en-US" altLang="zh-CN" sz="2400" i="1" dirty="0"/>
              <a:t>D</a:t>
            </a:r>
            <a:r>
              <a:rPr lang="en-US" altLang="zh-CN" sz="2400" dirty="0"/>
              <a:t> and </a:t>
            </a:r>
            <a:r>
              <a:rPr lang="en-US" altLang="zh-CN" sz="2400" i="1" dirty="0"/>
              <a:t>E</a:t>
            </a:r>
            <a:r>
              <a:rPr lang="en-US" altLang="zh-CN" sz="2400" dirty="0"/>
              <a:t> have been removed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特点</a:t>
            </a:r>
            <a:r>
              <a:rPr lang="en-US" altLang="zh-CN" sz="2400" dirty="0"/>
              <a:t>:</a:t>
            </a:r>
            <a:r>
              <a:rPr lang="zh-CN" altLang="en-US" sz="2400" dirty="0"/>
              <a:t>实现简单</a:t>
            </a:r>
            <a:r>
              <a:rPr lang="en-US" altLang="zh-CN" sz="2400" dirty="0"/>
              <a:t>,</a:t>
            </a:r>
            <a:r>
              <a:rPr lang="zh-CN" altLang="en-US" sz="2400" dirty="0"/>
              <a:t>读性能较好</a:t>
            </a:r>
            <a:r>
              <a:rPr lang="en-US" altLang="zh-CN" sz="2400" dirty="0"/>
              <a:t>;</a:t>
            </a:r>
            <a:r>
              <a:rPr lang="zh-CN" altLang="en-US" sz="2400" dirty="0"/>
              <a:t>但随时间流失</a:t>
            </a:r>
            <a:r>
              <a:rPr lang="en-US" altLang="zh-CN" sz="2400" dirty="0"/>
              <a:t>,</a:t>
            </a:r>
            <a:r>
              <a:rPr lang="zh-CN" altLang="en-US" sz="2400" dirty="0"/>
              <a:t>磁盘会变得零碎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适应于</a:t>
            </a:r>
            <a:r>
              <a:rPr lang="en-US" altLang="zh-CN" sz="2400" dirty="0"/>
              <a:t>CD-ROM,DVD</a:t>
            </a:r>
            <a:r>
              <a:rPr lang="zh-CN" altLang="en-US" sz="2400" dirty="0"/>
              <a:t>以及其他一次性写光学戒指</a:t>
            </a:r>
            <a:endParaRPr lang="zh-CN" altLang="en-US" sz="2400" dirty="0"/>
          </a:p>
        </p:txBody>
      </p:sp>
      <p:pic>
        <p:nvPicPr>
          <p:cNvPr id="66565" name="Picture 4" descr="C:\B\b4\JPG\foo\6-1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869950"/>
            <a:ext cx="8435975" cy="4359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6758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Implementing Files -- Linked List  Allocation</a:t>
            </a:r>
            <a:endParaRPr lang="en-US" altLang="zh-CN" sz="3600" dirty="0"/>
          </a:p>
        </p:txBody>
      </p:sp>
      <p:sp>
        <p:nvSpPr>
          <p:cNvPr id="67588" name="Rectangle 3"/>
          <p:cNvSpPr>
            <a:spLocks noGrp="1"/>
          </p:cNvSpPr>
          <p:nvPr>
            <p:ph idx="1"/>
          </p:nvPr>
        </p:nvSpPr>
        <p:spPr>
          <a:xfrm>
            <a:off x="539750" y="5373688"/>
            <a:ext cx="8280400" cy="1296987"/>
          </a:xfrm>
        </p:spPr>
        <p:txBody>
          <a:bodyPr vert="horz" wrap="square" lIns="91440" tIns="45720" rIns="91440" bIns="45720" anchor="t" anchorCtr="0"/>
          <a:p>
            <a:pPr algn="ctr" eaLnBrk="1" hangingPunct="1">
              <a:lnSpc>
                <a:spcPct val="80000"/>
              </a:lnSpc>
              <a:buNone/>
            </a:pPr>
            <a:r>
              <a:rPr lang="en-US" altLang="zh-CN" sz="2800" dirty="0"/>
              <a:t>Storing a file as a linked list of disk blocks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特点</a:t>
            </a:r>
            <a:r>
              <a:rPr lang="en-US" altLang="zh-CN" sz="2800" dirty="0"/>
              <a:t>:</a:t>
            </a:r>
            <a:r>
              <a:rPr lang="zh-CN" altLang="en-US" sz="2800" dirty="0"/>
              <a:t>没有碎片</a:t>
            </a:r>
            <a:r>
              <a:rPr lang="en-US" altLang="zh-CN" sz="2800" dirty="0"/>
              <a:t>,</a:t>
            </a:r>
            <a:r>
              <a:rPr lang="zh-CN" altLang="en-US" sz="2800" dirty="0"/>
              <a:t>顺序读取方便</a:t>
            </a:r>
            <a:r>
              <a:rPr lang="en-US" altLang="zh-CN" sz="2800" dirty="0"/>
              <a:t>,</a:t>
            </a:r>
            <a:r>
              <a:rPr lang="zh-CN" altLang="en-US" sz="2800" dirty="0"/>
              <a:t>但随机读取缓慢</a:t>
            </a:r>
            <a:r>
              <a:rPr lang="en-US" altLang="zh-CN" sz="2800" dirty="0"/>
              <a:t>,</a:t>
            </a:r>
            <a:r>
              <a:rPr lang="zh-CN" altLang="en-US" sz="2800" dirty="0"/>
              <a:t>每个磁盘块大小不再是</a:t>
            </a:r>
            <a:r>
              <a:rPr lang="en-US" altLang="zh-CN" sz="2800" dirty="0"/>
              <a:t>2</a:t>
            </a:r>
            <a:r>
              <a:rPr lang="zh-CN" altLang="en-US" sz="2800" dirty="0"/>
              <a:t>的整数次幂</a:t>
            </a:r>
            <a:endParaRPr lang="zh-CN" altLang="en-US" sz="2800" dirty="0"/>
          </a:p>
        </p:txBody>
      </p:sp>
      <p:pic>
        <p:nvPicPr>
          <p:cNvPr id="67589" name="Picture 4" descr="C:\B\b4\JPG\foo\6-1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988" y="836613"/>
            <a:ext cx="6097587" cy="43862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pic>
        <p:nvPicPr>
          <p:cNvPr id="68611" name="Picture 2" descr="C:\B\b4\JPG\foo\6-1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6125" y="1052513"/>
            <a:ext cx="4414838" cy="5400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8612" name="Rectangle 3"/>
          <p:cNvSpPr>
            <a:spLocks noGrp="1"/>
          </p:cNvSpPr>
          <p:nvPr>
            <p:ph type="title"/>
          </p:nvPr>
        </p:nvSpPr>
        <p:spPr>
          <a:xfrm>
            <a:off x="0" y="0"/>
            <a:ext cx="8675688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/>
              <a:t>Implementing Files--Linked list allocation using a table in RAM</a:t>
            </a:r>
            <a:endParaRPr lang="en-US" altLang="zh-CN" sz="4000" dirty="0"/>
          </a:p>
        </p:txBody>
      </p:sp>
      <p:sp>
        <p:nvSpPr>
          <p:cNvPr id="68613" name="Rectangle 4"/>
          <p:cNvSpPr>
            <a:spLocks noGrp="1"/>
          </p:cNvSpPr>
          <p:nvPr>
            <p:ph idx="1"/>
          </p:nvPr>
        </p:nvSpPr>
        <p:spPr>
          <a:xfrm>
            <a:off x="0" y="1412875"/>
            <a:ext cx="4356100" cy="4319588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Linked list allocation using a file allocation table in RAM---FAT (File Allocation Table)</a:t>
            </a:r>
            <a:endParaRPr lang="en-US" altLang="zh-CN" dirty="0"/>
          </a:p>
          <a:p>
            <a:pPr eaLnBrk="1" hangingPunct="1"/>
            <a:r>
              <a:rPr lang="zh-CN" altLang="en-US" dirty="0"/>
              <a:t>特点</a:t>
            </a:r>
            <a:r>
              <a:rPr lang="en-US" altLang="zh-CN" dirty="0"/>
              <a:t>:</a:t>
            </a:r>
            <a:r>
              <a:rPr lang="zh-CN" altLang="en-US" dirty="0"/>
              <a:t>可随机存取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>
              <a:buNone/>
            </a:pPr>
            <a:r>
              <a:rPr lang="zh-CN" altLang="en-US" dirty="0"/>
              <a:t>       但表占内存空间大</a:t>
            </a:r>
            <a:r>
              <a:rPr lang="en-US" altLang="zh-CN" dirty="0"/>
              <a:t>.FAT</a:t>
            </a:r>
            <a:r>
              <a:rPr lang="zh-CN" altLang="en-US" dirty="0"/>
              <a:t>方案对于大磁盘不太合适。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69635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/>
              <a:t>Implementing Files -- i-node</a:t>
            </a:r>
            <a:r>
              <a:rPr lang="zh-CN" altLang="en-US" sz="4000" dirty="0"/>
              <a:t>（</a:t>
            </a:r>
            <a:r>
              <a:rPr lang="en-US" altLang="zh-CN" sz="4000" dirty="0"/>
              <a:t>index-node)----</a:t>
            </a:r>
            <a:r>
              <a:rPr lang="zh-CN" altLang="en-US" sz="2400" dirty="0"/>
              <a:t>列出文件属性和文件块的磁盘地址</a:t>
            </a:r>
            <a:endParaRPr lang="zh-CN" altLang="en-US" sz="2400" dirty="0"/>
          </a:p>
        </p:txBody>
      </p:sp>
      <p:sp>
        <p:nvSpPr>
          <p:cNvPr id="69636" name="Rectangle 3"/>
          <p:cNvSpPr>
            <a:spLocks noGrp="1"/>
          </p:cNvSpPr>
          <p:nvPr>
            <p:ph idx="1"/>
          </p:nvPr>
        </p:nvSpPr>
        <p:spPr>
          <a:xfrm>
            <a:off x="1331913" y="6197600"/>
            <a:ext cx="5486400" cy="660400"/>
          </a:xfrm>
        </p:spPr>
        <p:txBody>
          <a:bodyPr vert="horz" wrap="square" lIns="91440" tIns="45720" rIns="91440" bIns="45720" anchor="t" anchorCtr="0"/>
          <a:p>
            <a:pPr algn="ctr" eaLnBrk="1" hangingPunct="1">
              <a:buNone/>
            </a:pPr>
            <a:r>
              <a:rPr lang="en-US" altLang="zh-CN" dirty="0"/>
              <a:t>An example i-node</a:t>
            </a:r>
            <a:endParaRPr lang="en-US" altLang="zh-CN" dirty="0"/>
          </a:p>
        </p:txBody>
      </p:sp>
      <p:pic>
        <p:nvPicPr>
          <p:cNvPr id="69637" name="Picture 4" descr="C:\B\b4\JPG\foo\6-1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513" y="1412875"/>
            <a:ext cx="5154612" cy="4772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70659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313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/>
              <a:t>Implementing Directories </a:t>
            </a:r>
            <a:br>
              <a:rPr lang="en-US" altLang="zh-CN" sz="4000" dirty="0"/>
            </a:br>
            <a:r>
              <a:rPr lang="en-US" altLang="zh-CN" sz="4000" dirty="0"/>
              <a:t>----</a:t>
            </a:r>
            <a:r>
              <a:rPr lang="zh-CN" altLang="en-US" sz="2800" b="1" dirty="0"/>
              <a:t>目录系统的主要功能是将</a:t>
            </a:r>
            <a:r>
              <a:rPr lang="en-US" altLang="zh-CN" sz="2800" b="1" dirty="0"/>
              <a:t>ASCII</a:t>
            </a:r>
            <a:r>
              <a:rPr lang="zh-CN" altLang="en-US" sz="2800" b="1" dirty="0"/>
              <a:t>文件名映射成定位文件数据所需的信息</a:t>
            </a:r>
            <a:endParaRPr lang="zh-CN" altLang="en-US" sz="2800" b="1" dirty="0"/>
          </a:p>
        </p:txBody>
      </p:sp>
      <p:sp>
        <p:nvSpPr>
          <p:cNvPr id="70660" name="Rectangle 3"/>
          <p:cNvSpPr>
            <a:spLocks noGrp="1"/>
          </p:cNvSpPr>
          <p:nvPr>
            <p:ph idx="1"/>
          </p:nvPr>
        </p:nvSpPr>
        <p:spPr>
          <a:xfrm>
            <a:off x="215900" y="4221163"/>
            <a:ext cx="8928100" cy="2160587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sz="3000" dirty="0"/>
              <a:t>(a) A simple directory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/>
              <a:t>fixed size entries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/>
              <a:t>disk addresses and attributes in directory entry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sz="3000" dirty="0"/>
              <a:t>(b) Directory in which each entry just refers to an i-node</a:t>
            </a:r>
            <a:endParaRPr lang="en-US" altLang="zh-CN" sz="3000" dirty="0"/>
          </a:p>
          <a:p>
            <a:pPr eaLnBrk="1" hangingPunct="1">
              <a:buNone/>
            </a:pPr>
            <a:endParaRPr lang="zh-CN" altLang="en-US" sz="3000" dirty="0"/>
          </a:p>
        </p:txBody>
      </p:sp>
      <p:pic>
        <p:nvPicPr>
          <p:cNvPr id="70661" name="Picture 4" descr="C:\B\b4\JPG\foo\6-1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013" y="1700213"/>
            <a:ext cx="7462837" cy="2727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0662" name="Line 5"/>
          <p:cNvSpPr/>
          <p:nvPr/>
        </p:nvSpPr>
        <p:spPr>
          <a:xfrm flipV="1">
            <a:off x="6588125" y="1700213"/>
            <a:ext cx="574675" cy="317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0663" name="Line 6"/>
          <p:cNvSpPr/>
          <p:nvPr/>
        </p:nvSpPr>
        <p:spPr>
          <a:xfrm>
            <a:off x="1116013" y="2060575"/>
            <a:ext cx="0" cy="13335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716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Shared Files</a:t>
            </a:r>
            <a:endParaRPr lang="en-US" altLang="zh-CN" dirty="0"/>
          </a:p>
        </p:txBody>
      </p:sp>
      <p:sp>
        <p:nvSpPr>
          <p:cNvPr id="71684" name="Rectangle 3"/>
          <p:cNvSpPr>
            <a:spLocks noGrp="1"/>
          </p:cNvSpPr>
          <p:nvPr>
            <p:ph idx="1"/>
          </p:nvPr>
        </p:nvSpPr>
        <p:spPr>
          <a:xfrm>
            <a:off x="179388" y="4941888"/>
            <a:ext cx="8748712" cy="1916112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(a) Situation prior to linking</a:t>
            </a:r>
            <a:r>
              <a:rPr lang="zh-CN" altLang="en-US" sz="2400" dirty="0"/>
              <a:t>（</a:t>
            </a:r>
            <a:r>
              <a:rPr lang="en-US" altLang="zh-CN" sz="2400" dirty="0"/>
              <a:t>link </a:t>
            </a:r>
            <a:r>
              <a:rPr lang="zh-CN" altLang="en-US" sz="2400" dirty="0"/>
              <a:t>前）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(b) After the link is created </a:t>
            </a:r>
            <a:r>
              <a:rPr lang="zh-CN" altLang="en-US" sz="2400" dirty="0"/>
              <a:t>（</a:t>
            </a:r>
            <a:r>
              <a:rPr lang="en-US" altLang="zh-CN" sz="2400" dirty="0"/>
              <a:t>link </a:t>
            </a:r>
            <a:r>
              <a:rPr lang="zh-CN" altLang="en-US" sz="2400" dirty="0"/>
              <a:t>后）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(c) After the original owner removes the file</a:t>
            </a:r>
            <a:r>
              <a:rPr lang="zh-CN" altLang="en-US" sz="2400" dirty="0"/>
              <a:t>（再</a:t>
            </a:r>
            <a:r>
              <a:rPr lang="en-US" altLang="zh-CN" sz="2400" dirty="0"/>
              <a:t>owner </a:t>
            </a:r>
            <a:r>
              <a:rPr lang="zh-CN" altLang="en-US" sz="2400" dirty="0"/>
              <a:t>删除文件后）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    另一种方法为符号连接</a:t>
            </a:r>
            <a:r>
              <a:rPr lang="en-US" altLang="zh-CN" sz="2400" dirty="0"/>
              <a:t>symbolic linking</a:t>
            </a:r>
            <a:r>
              <a:rPr lang="zh-CN" altLang="en-US" sz="2400" dirty="0"/>
              <a:t>，只有真正文件拥有者才有一个指向</a:t>
            </a:r>
            <a:r>
              <a:rPr lang="en-US" altLang="zh-CN" sz="2400" dirty="0"/>
              <a:t>i</a:t>
            </a:r>
            <a:r>
              <a:rPr lang="zh-CN" altLang="en-US" sz="2400" dirty="0"/>
              <a:t>节点的指针。</a:t>
            </a:r>
            <a:endParaRPr lang="zh-CN" altLang="en-US" sz="2400" dirty="0"/>
          </a:p>
        </p:txBody>
      </p:sp>
      <p:pic>
        <p:nvPicPr>
          <p:cNvPr id="71685" name="Picture 4" descr="C:\B\b4\JPG\foo\6-1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1713" y="1095375"/>
            <a:ext cx="7123112" cy="3663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282575" y="0"/>
            <a:ext cx="85598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Some System Calls For Miscellaneous Tasks</a:t>
            </a:r>
            <a:endParaRPr lang="en-US" altLang="zh-CN" dirty="0"/>
          </a:p>
        </p:txBody>
      </p:sp>
      <p:sp>
        <p:nvSpPr>
          <p:cNvPr id="921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r>
              <a:rPr lang="en-US" altLang="zh-CN" sz="1400" dirty="0"/>
              <a:t>/75</a:t>
            </a:r>
            <a:endParaRPr lang="en-US" altLang="zh-CN" sz="1400" dirty="0"/>
          </a:p>
        </p:txBody>
      </p:sp>
      <p:pic>
        <p:nvPicPr>
          <p:cNvPr id="9220" name="Picture 3"/>
          <p:cNvPicPr>
            <a:picLocks noChangeAspect="1"/>
          </p:cNvPicPr>
          <p:nvPr/>
        </p:nvPicPr>
        <p:blipFill>
          <a:blip r:embed="rId1"/>
          <a:srcRect t="79295" b="-5016"/>
          <a:stretch>
            <a:fillRect/>
          </a:stretch>
        </p:blipFill>
        <p:spPr>
          <a:xfrm>
            <a:off x="400050" y="1647825"/>
            <a:ext cx="8534400" cy="2178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1" name="Rectangle 8"/>
          <p:cNvSpPr/>
          <p:nvPr/>
        </p:nvSpPr>
        <p:spPr>
          <a:xfrm>
            <a:off x="395288" y="4437063"/>
            <a:ext cx="8285162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609600" indent="-609600" eaLnBrk="1" hangingPunct="1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</a:rPr>
              <a:t>Figure 1-18. Some of the major POSIX system calls. 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2"/>
          <p:cNvSpPr/>
          <p:nvPr/>
        </p:nvSpPr>
        <p:spPr>
          <a:xfrm>
            <a:off x="0" y="593725"/>
            <a:ext cx="9144000" cy="62642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609600" indent="-609600" eaLnBrk="1" hangingPunct="1"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latin typeface="Arial" panose="020B0604020202020204" pitchFamily="34" charset="0"/>
              </a:rPr>
              <a:t>基本思想：保存一个用于记录系统下一步将要做什么的日志，当系统在完成即将完成的任务前崩溃时，重新启动后，可以通过查看日志获取崩溃前计划完成的任务，并完成它们。</a:t>
            </a:r>
            <a:endParaRPr lang="en-US" altLang="zh-CN" dirty="0">
              <a:latin typeface="Arial" panose="020B0604020202020204" pitchFamily="34" charset="0"/>
            </a:endParaRPr>
          </a:p>
          <a:p>
            <a:pPr marL="609600" indent="-609600" eaLnBrk="1" hangingPunct="1"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en-US" altLang="zh-CN" dirty="0">
                <a:latin typeface="Arial" panose="020B0604020202020204" pitchFamily="34" charset="0"/>
              </a:rPr>
              <a:t>Operations required to remove a file in UNIX</a:t>
            </a:r>
            <a:r>
              <a:rPr lang="zh-CN" altLang="en-US" dirty="0">
                <a:latin typeface="Arial" panose="020B0604020202020204" pitchFamily="34" charset="0"/>
              </a:rPr>
              <a:t>（删除文件时，需要的三步，如果中途系统崩溃，则发生问题）</a:t>
            </a:r>
            <a:r>
              <a:rPr lang="en-US" altLang="zh-CN" dirty="0">
                <a:latin typeface="Arial" panose="020B0604020202020204" pitchFamily="34" charset="0"/>
              </a:rPr>
              <a:t>:</a:t>
            </a:r>
            <a:endParaRPr lang="en-US" altLang="zh-CN" dirty="0">
              <a:latin typeface="Arial" panose="020B0604020202020204" pitchFamily="34" charset="0"/>
            </a:endParaRPr>
          </a:p>
          <a:p>
            <a:pPr marL="1066800" lvl="1" indent="-609600" eaLnBrk="1" hangingPunct="1">
              <a:spcBef>
                <a:spcPct val="20000"/>
              </a:spcBef>
              <a:buClr>
                <a:schemeClr val="accent2"/>
              </a:buClr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Remove the file from its directory.</a:t>
            </a:r>
            <a:endParaRPr lang="en-US" altLang="zh-CN" dirty="0">
              <a:latin typeface="Arial" panose="020B0604020202020204" pitchFamily="34" charset="0"/>
            </a:endParaRPr>
          </a:p>
          <a:p>
            <a:pPr marL="1066800" lvl="1" indent="-609600" eaLnBrk="1" hangingPunct="1">
              <a:spcBef>
                <a:spcPct val="20000"/>
              </a:spcBef>
              <a:buClr>
                <a:schemeClr val="accent2"/>
              </a:buClr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Release the i-node to the pool of free i-nodes.</a:t>
            </a:r>
            <a:endParaRPr lang="en-US" altLang="zh-CN" dirty="0">
              <a:latin typeface="Arial" panose="020B0604020202020204" pitchFamily="34" charset="0"/>
            </a:endParaRPr>
          </a:p>
          <a:p>
            <a:pPr marL="1066800" lvl="1" indent="-609600" eaLnBrk="1" hangingPunct="1">
              <a:spcBef>
                <a:spcPct val="20000"/>
              </a:spcBef>
              <a:buClr>
                <a:schemeClr val="accent2"/>
              </a:buClr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Return all the disk blocks to the pool of free disk blocks.</a:t>
            </a:r>
            <a:endParaRPr lang="en-US" altLang="zh-CN" dirty="0">
              <a:latin typeface="Arial" panose="020B0604020202020204" pitchFamily="34" charset="0"/>
            </a:endParaRPr>
          </a:p>
          <a:p>
            <a:pPr marL="609600" indent="-609600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Arial" panose="020B0604020202020204" pitchFamily="34" charset="0"/>
              </a:rPr>
              <a:t>日志文件系统则先写一个日志项，列出三个将要完成的动作，而后日志项被写入磁盘</a:t>
            </a:r>
            <a:r>
              <a:rPr lang="en-US" altLang="zh-CN" b="1" dirty="0">
                <a:latin typeface="Arial" panose="020B0604020202020204" pitchFamily="34" charset="0"/>
              </a:rPr>
              <a:t>.</a:t>
            </a:r>
            <a:r>
              <a:rPr lang="zh-CN" altLang="en-US" b="1" dirty="0">
                <a:latin typeface="Arial" panose="020B0604020202020204" pitchFamily="34" charset="0"/>
              </a:rPr>
              <a:t>只有当日志项已被写入</a:t>
            </a:r>
            <a:r>
              <a:rPr lang="en-US" altLang="zh-CN" b="1" dirty="0">
                <a:latin typeface="Arial" panose="020B0604020202020204" pitchFamily="34" charset="0"/>
              </a:rPr>
              <a:t>,</a:t>
            </a:r>
            <a:r>
              <a:rPr lang="zh-CN" altLang="en-US" b="1" dirty="0">
                <a:latin typeface="Arial" panose="020B0604020202020204" pitchFamily="34" charset="0"/>
              </a:rPr>
              <a:t>不同的操作才可以进行</a:t>
            </a:r>
            <a:r>
              <a:rPr lang="en-US" altLang="zh-CN" b="1" dirty="0">
                <a:latin typeface="Arial" panose="020B0604020202020204" pitchFamily="34" charset="0"/>
              </a:rPr>
              <a:t>.</a:t>
            </a:r>
            <a:r>
              <a:rPr lang="zh-CN" altLang="en-US" b="1" dirty="0">
                <a:latin typeface="Arial" panose="020B0604020202020204" pitchFamily="34" charset="0"/>
              </a:rPr>
              <a:t>当所有操作成功完成后，擦除日志项。</a:t>
            </a:r>
            <a:endParaRPr lang="en-US" altLang="zh-CN" b="1" dirty="0">
              <a:latin typeface="Arial" panose="020B0604020202020204" pitchFamily="34" charset="0"/>
            </a:endParaRPr>
          </a:p>
          <a:p>
            <a:pPr marL="609600" indent="-609600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latin typeface="Arial" panose="020B0604020202020204" pitchFamily="34" charset="0"/>
              </a:rPr>
              <a:t>为了让日志文件系统工作，被写入日志的操作必须是幂等地（即可重复执行多次，而不会带来问题）</a:t>
            </a:r>
            <a:endParaRPr lang="en-US" altLang="zh-CN" dirty="0">
              <a:latin typeface="Arial" panose="020B0604020202020204" pitchFamily="34" charset="0"/>
            </a:endParaRPr>
          </a:p>
          <a:p>
            <a:pPr marL="609600" indent="-609600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latin typeface="Arial" panose="020B0604020202020204" pitchFamily="34" charset="0"/>
              </a:rPr>
              <a:t>日志文件系统不会因系统崩溃而受到破坏。微软的</a:t>
            </a:r>
            <a:r>
              <a:rPr lang="en-US" altLang="zh-CN" dirty="0">
                <a:latin typeface="Arial" panose="020B0604020202020204" pitchFamily="34" charset="0"/>
              </a:rPr>
              <a:t>NTFS</a:t>
            </a:r>
            <a:r>
              <a:rPr lang="zh-CN" altLang="en-US" dirty="0">
                <a:latin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</a:rPr>
              <a:t>Linux</a:t>
            </a:r>
            <a:r>
              <a:rPr lang="zh-CN" altLang="en-US" dirty="0">
                <a:latin typeface="Arial" panose="020B0604020202020204" pitchFamily="34" charset="0"/>
              </a:rPr>
              <a:t>的</a:t>
            </a:r>
            <a:r>
              <a:rPr lang="en-US" altLang="zh-CN" dirty="0">
                <a:latin typeface="Arial" panose="020B0604020202020204" pitchFamily="34" charset="0"/>
              </a:rPr>
              <a:t>ext3</a:t>
            </a:r>
            <a:r>
              <a:rPr lang="zh-CN" altLang="en-US" dirty="0">
                <a:latin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</a:rPr>
              <a:t>ReiserFS</a:t>
            </a:r>
            <a:r>
              <a:rPr lang="zh-CN" altLang="en-US" dirty="0">
                <a:latin typeface="Arial" panose="020B0604020202020204" pitchFamily="34" charset="0"/>
              </a:rPr>
              <a:t>是日志文件系统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2707" name="Rectangle 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algn="ctr" eaLnBrk="1" hangingPunct="1"/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</a:rPr>
              <a:t>Journaling File Systems</a:t>
            </a:r>
            <a:endParaRPr lang="en-US" altLang="zh-CN" sz="36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2"/>
          <p:cNvSpPr/>
          <p:nvPr/>
        </p:nvSpPr>
        <p:spPr>
          <a:xfrm>
            <a:off x="0" y="6165850"/>
            <a:ext cx="9144000" cy="11112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609600" indent="-609600" algn="ctr" eaLnBrk="1" hangingPunct="1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</a:rPr>
              <a:t>Figure 4-18. Position of the virtual file system.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3731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algn="ctr" eaLnBrk="1" hangingPunct="1"/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</a:rPr>
              <a:t>Virtual File Systems (1)</a:t>
            </a:r>
            <a:endParaRPr lang="en-US" altLang="zh-CN" sz="36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73732" name="Picture 5" descr="04-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2420938"/>
            <a:ext cx="7283450" cy="3629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3733" name="Rectangle 6"/>
          <p:cNvSpPr/>
          <p:nvPr/>
        </p:nvSpPr>
        <p:spPr>
          <a:xfrm>
            <a:off x="0" y="1125538"/>
            <a:ext cx="9144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609600" indent="-609600" eaLnBrk="1" hangingPunct="1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</a:rPr>
              <a:t>        </a:t>
            </a:r>
            <a:r>
              <a:rPr lang="zh-CN" altLang="en-US" dirty="0">
                <a:latin typeface="Arial" panose="020B0604020202020204" pitchFamily="34" charset="0"/>
              </a:rPr>
              <a:t>绝大多数</a:t>
            </a:r>
            <a:r>
              <a:rPr lang="en-US" altLang="zh-CN" dirty="0">
                <a:latin typeface="Arial" panose="020B0604020202020204" pitchFamily="34" charset="0"/>
              </a:rPr>
              <a:t>UNIX</a:t>
            </a:r>
            <a:r>
              <a:rPr lang="zh-CN" altLang="en-US" dirty="0">
                <a:latin typeface="Arial" panose="020B0604020202020204" pitchFamily="34" charset="0"/>
              </a:rPr>
              <a:t>操作系统都是用</a:t>
            </a:r>
            <a:r>
              <a:rPr lang="en-US" altLang="zh-CN" dirty="0">
                <a:latin typeface="Arial" panose="020B0604020202020204" pitchFamily="34" charset="0"/>
              </a:rPr>
              <a:t>VFS</a:t>
            </a:r>
            <a:r>
              <a:rPr lang="zh-CN" altLang="en-US" dirty="0">
                <a:latin typeface="Arial" panose="020B0604020202020204" pitchFamily="34" charset="0"/>
              </a:rPr>
              <a:t>将多种</a:t>
            </a:r>
            <a:r>
              <a:rPr lang="en-US" altLang="zh-CN" dirty="0">
                <a:latin typeface="Arial" panose="020B0604020202020204" pitchFamily="34" charset="0"/>
              </a:rPr>
              <a:t>FS</a:t>
            </a:r>
            <a:r>
              <a:rPr lang="zh-CN" altLang="en-US" dirty="0">
                <a:latin typeface="Arial" panose="020B0604020202020204" pitchFamily="34" charset="0"/>
              </a:rPr>
              <a:t>统一成一个有序的框架。即抽象所有</a:t>
            </a:r>
            <a:r>
              <a:rPr lang="en-US" altLang="zh-CN" dirty="0">
                <a:latin typeface="Arial" panose="020B0604020202020204" pitchFamily="34" charset="0"/>
              </a:rPr>
              <a:t>FS</a:t>
            </a:r>
            <a:r>
              <a:rPr lang="zh-CN" altLang="en-US" dirty="0">
                <a:latin typeface="Arial" panose="020B0604020202020204" pitchFamily="34" charset="0"/>
              </a:rPr>
              <a:t>都共有的部分，且将该部分代码放在单独的一层，该层调用底层的实际文件系统来具体管理数据。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2"/>
          <p:cNvSpPr/>
          <p:nvPr/>
        </p:nvSpPr>
        <p:spPr>
          <a:xfrm>
            <a:off x="0" y="5922963"/>
            <a:ext cx="9144000" cy="93503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609600" indent="-609600" eaLnBrk="1" hangingPunct="1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</a:rPr>
              <a:t>Figure 4-19. A simplified view of the data structures and code used by the VFS and concrete file system to do a read.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4755" name="Rectangle 3"/>
          <p:cNvSpPr/>
          <p:nvPr/>
        </p:nvSpPr>
        <p:spPr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algn="ctr" eaLnBrk="1" hangingPunct="1"/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</a:rPr>
              <a:t>Virtual File Systems (2)</a:t>
            </a:r>
            <a:endParaRPr lang="en-US" altLang="zh-CN" sz="36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74756" name="Picture 5" descr="04-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6663" y="549275"/>
            <a:ext cx="7007225" cy="5348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4757" name="TextBox 4"/>
          <p:cNvSpPr txBox="1"/>
          <p:nvPr/>
        </p:nvSpPr>
        <p:spPr>
          <a:xfrm>
            <a:off x="4787900" y="1484313"/>
            <a:ext cx="1368425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</a:rPr>
              <a:t>RAM</a:t>
            </a:r>
            <a:r>
              <a:rPr lang="zh-CN" altLang="en-US" sz="2000" dirty="0">
                <a:latin typeface="Times New Roman" panose="02020603050405020304" pitchFamily="18" charset="0"/>
              </a:rPr>
              <a:t>中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74758" name="TextBox 5"/>
          <p:cNvSpPr txBox="1"/>
          <p:nvPr/>
        </p:nvSpPr>
        <p:spPr>
          <a:xfrm>
            <a:off x="0" y="4797425"/>
            <a:ext cx="467995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Open</a:t>
            </a:r>
            <a:r>
              <a:rPr lang="zh-CN" altLang="en-US" b="1" dirty="0">
                <a:latin typeface="Times New Roman" panose="02020603050405020304" pitchFamily="18" charset="0"/>
              </a:rPr>
              <a:t>（“</a:t>
            </a:r>
            <a:r>
              <a:rPr lang="en-US" altLang="zh-CN" b="1" dirty="0">
                <a:latin typeface="Times New Roman" panose="02020603050405020304" pitchFamily="18" charset="0"/>
              </a:rPr>
              <a:t>/usr/include/unistd.h</a:t>
            </a:r>
            <a:r>
              <a:rPr lang="zh-CN" altLang="en-US" b="1" dirty="0">
                <a:latin typeface="Times New Roman" panose="02020603050405020304" pitchFamily="18" charset="0"/>
              </a:rPr>
              <a:t>”）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765175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Quick Quiz(4-2)</a:t>
            </a:r>
            <a:endParaRPr lang="zh-CN" altLang="en-US" dirty="0"/>
          </a:p>
        </p:txBody>
      </p:sp>
      <p:sp>
        <p:nvSpPr>
          <p:cNvPr id="75779" name="内容占位符 2"/>
          <p:cNvSpPr>
            <a:spLocks noGrp="1"/>
          </p:cNvSpPr>
          <p:nvPr>
            <p:ph idx="1"/>
          </p:nvPr>
        </p:nvSpPr>
        <p:spPr>
          <a:xfrm>
            <a:off x="468313" y="908050"/>
            <a:ext cx="8286750" cy="54737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dirty="0"/>
              <a:t>1.</a:t>
            </a:r>
            <a:r>
              <a:rPr lang="en-US" altLang="zh-CN" b="1" dirty="0"/>
              <a:t> </a:t>
            </a:r>
            <a:r>
              <a:rPr lang="en-US" altLang="zh-CN" dirty="0"/>
              <a:t>Disk Space Management</a:t>
            </a:r>
            <a:r>
              <a:rPr lang="zh-CN" altLang="en-US" dirty="0"/>
              <a:t>？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2.File system Management and Optimize</a:t>
            </a:r>
            <a:r>
              <a:rPr lang="en-US" altLang="zh-CN" sz="2800" dirty="0"/>
              <a:t> </a:t>
            </a:r>
            <a:r>
              <a:rPr lang="zh-CN" altLang="en-US" dirty="0"/>
              <a:t>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en-US" altLang="zh-CN" b="1" dirty="0"/>
              <a:t> Example file systems</a:t>
            </a:r>
            <a:r>
              <a:rPr lang="zh-CN" altLang="en-US" b="1" dirty="0"/>
              <a:t>？</a:t>
            </a:r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76803" name="Rectangle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684213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Review (1)</a:t>
            </a:r>
            <a:endParaRPr lang="en-US" altLang="zh-CN" dirty="0"/>
          </a:p>
        </p:txBody>
      </p:sp>
      <p:sp>
        <p:nvSpPr>
          <p:cNvPr id="76804" name="Rectangle 3"/>
          <p:cNvSpPr>
            <a:spLocks noGrp="1"/>
          </p:cNvSpPr>
          <p:nvPr>
            <p:ph idx="1"/>
          </p:nvPr>
        </p:nvSpPr>
        <p:spPr>
          <a:xfrm>
            <a:off x="684213" y="1052513"/>
            <a:ext cx="8064500" cy="532765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sz="2400" b="1" dirty="0"/>
              <a:t>Files : </a:t>
            </a:r>
            <a:r>
              <a:rPr lang="en-US" altLang="zh-CN" sz="2400" dirty="0"/>
              <a:t>File Structure (</a:t>
            </a:r>
            <a:r>
              <a:rPr lang="zh-CN" altLang="en-US" sz="2400" dirty="0"/>
              <a:t>字节</a:t>
            </a:r>
            <a:r>
              <a:rPr lang="en-US" altLang="zh-CN" sz="2400" dirty="0"/>
              <a:t>,</a:t>
            </a:r>
            <a:r>
              <a:rPr lang="zh-CN" altLang="en-US" sz="2400" dirty="0"/>
              <a:t>记录</a:t>
            </a:r>
            <a:r>
              <a:rPr lang="en-US" altLang="zh-CN" sz="2400" dirty="0"/>
              <a:t>,</a:t>
            </a:r>
            <a:r>
              <a:rPr lang="zh-CN" altLang="en-US" sz="2400" dirty="0"/>
              <a:t>树</a:t>
            </a:r>
            <a:r>
              <a:rPr lang="en-US" altLang="zh-CN" sz="2400" dirty="0"/>
              <a:t>), File Naming, </a:t>
            </a:r>
            <a:endParaRPr lang="en-US" altLang="zh-CN" sz="2400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dirty="0"/>
              <a:t>     File Types(</a:t>
            </a:r>
            <a:r>
              <a:rPr lang="zh-CN" altLang="en-US" sz="2400" dirty="0"/>
              <a:t>普通文件</a:t>
            </a:r>
            <a:r>
              <a:rPr lang="en-US" altLang="zh-CN" sz="2400" dirty="0"/>
              <a:t>(ASCII</a:t>
            </a:r>
            <a:r>
              <a:rPr lang="zh-CN" altLang="en-US" sz="2400" dirty="0"/>
              <a:t>文件、二进制文件）和目录（管理文件系统结构的系统文件）</a:t>
            </a:r>
            <a:r>
              <a:rPr lang="en-US" altLang="zh-CN" sz="2400" dirty="0"/>
              <a:t>,</a:t>
            </a:r>
            <a:r>
              <a:rPr lang="zh-CN" altLang="en-US" sz="2400" dirty="0"/>
              <a:t>特殊文件</a:t>
            </a:r>
            <a:r>
              <a:rPr lang="en-US" altLang="zh-CN" sz="2400" dirty="0"/>
              <a:t>), </a:t>
            </a:r>
            <a:endParaRPr lang="en-US" altLang="zh-CN" sz="2400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dirty="0"/>
              <a:t>     File Access, File Attributes, File  Operations, File System Calls</a:t>
            </a:r>
            <a:r>
              <a:rPr lang="en-US" altLang="zh-CN" sz="1800" dirty="0"/>
              <a:t> 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b="1" dirty="0"/>
              <a:t>Directories : </a:t>
            </a:r>
            <a:r>
              <a:rPr lang="en-US" altLang="zh-CN" sz="2400" dirty="0"/>
              <a:t>Hierarchical Directory Systems, Path Names, Directory Operations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b="1" dirty="0"/>
              <a:t>File system implementation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200" dirty="0"/>
              <a:t>Implementing Files:</a:t>
            </a:r>
            <a:endParaRPr lang="en-US" altLang="zh-CN" sz="2200" dirty="0"/>
          </a:p>
          <a:p>
            <a:pPr lvl="2">
              <a:lnSpc>
                <a:spcPct val="90000"/>
              </a:lnSpc>
            </a:pPr>
            <a:r>
              <a:rPr lang="en-US" altLang="zh-CN" sz="2200" dirty="0"/>
              <a:t>Contiguous allocation   </a:t>
            </a:r>
            <a:endParaRPr lang="en-US" altLang="zh-CN" sz="2200" dirty="0"/>
          </a:p>
          <a:p>
            <a:pPr lvl="2">
              <a:lnSpc>
                <a:spcPct val="90000"/>
              </a:lnSpc>
            </a:pPr>
            <a:r>
              <a:rPr lang="en-US" altLang="zh-CN" sz="2200" dirty="0"/>
              <a:t>Linked list</a:t>
            </a:r>
            <a:endParaRPr lang="en-US" altLang="zh-CN" sz="2200" dirty="0"/>
          </a:p>
          <a:p>
            <a:pPr lvl="2">
              <a:lnSpc>
                <a:spcPct val="90000"/>
              </a:lnSpc>
            </a:pPr>
            <a:r>
              <a:rPr lang="en-US" altLang="zh-CN" sz="2200" dirty="0"/>
              <a:t>i-node</a:t>
            </a:r>
            <a:endParaRPr lang="en-US" altLang="zh-CN" sz="2200" dirty="0"/>
          </a:p>
          <a:p>
            <a:pPr lvl="1">
              <a:lnSpc>
                <a:spcPct val="90000"/>
              </a:lnSpc>
            </a:pPr>
            <a:r>
              <a:rPr lang="en-US" altLang="zh-CN" sz="2200" dirty="0"/>
              <a:t>Implementing Directories     -Shared Files</a:t>
            </a:r>
            <a:endParaRPr lang="en-US" altLang="zh-CN" sz="2200" dirty="0"/>
          </a:p>
          <a:p>
            <a:pPr lvl="1">
              <a:lnSpc>
                <a:spcPct val="90000"/>
              </a:lnSpc>
            </a:pPr>
            <a:r>
              <a:rPr lang="en-US" altLang="zh-CN" sz="2200" dirty="0"/>
              <a:t>Journaling File Systems       - Virtual File Systems </a:t>
            </a:r>
            <a:endParaRPr lang="en-US" altLang="zh-CN" sz="22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Review (2)</a:t>
            </a:r>
            <a:endParaRPr lang="zh-CN" altLang="en-US" dirty="0"/>
          </a:p>
        </p:txBody>
      </p:sp>
      <p:sp>
        <p:nvSpPr>
          <p:cNvPr id="77827" name="Rectangle 3"/>
          <p:cNvSpPr>
            <a:spLocks noGrp="1"/>
          </p:cNvSpPr>
          <p:nvPr>
            <p:ph idx="1"/>
          </p:nvPr>
        </p:nvSpPr>
        <p:spPr>
          <a:xfrm>
            <a:off x="0" y="1447800"/>
            <a:ext cx="8893175" cy="46482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sz="2800" b="1" dirty="0"/>
              <a:t>File system Management and Optimize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600" dirty="0"/>
              <a:t>Block Size                         - Keeping Track of Free Blocks</a:t>
            </a:r>
            <a:endParaRPr lang="en-US" altLang="zh-CN" sz="2600" dirty="0"/>
          </a:p>
          <a:p>
            <a:pPr lvl="1">
              <a:lnSpc>
                <a:spcPct val="90000"/>
              </a:lnSpc>
            </a:pPr>
            <a:r>
              <a:rPr lang="en-US" altLang="zh-CN" sz="2600" dirty="0"/>
              <a:t>Disk Quotas                      - File System Backups </a:t>
            </a:r>
            <a:endParaRPr lang="en-US" altLang="zh-CN" sz="2600" dirty="0"/>
          </a:p>
          <a:p>
            <a:pPr lvl="1">
              <a:lnSpc>
                <a:spcPct val="90000"/>
              </a:lnSpc>
            </a:pPr>
            <a:r>
              <a:rPr lang="en-US" altLang="zh-CN" sz="2600" dirty="0"/>
              <a:t>File System Reliability</a:t>
            </a:r>
            <a:r>
              <a:rPr lang="zh-CN" altLang="en-US" sz="2600" dirty="0"/>
              <a:t>（</a:t>
            </a:r>
            <a:r>
              <a:rPr lang="en-US" altLang="zh-CN" sz="2600" dirty="0"/>
              <a:t>UINX fsck, Windows scandisk) </a:t>
            </a:r>
            <a:endParaRPr lang="en-US" altLang="zh-CN" sz="2600" dirty="0"/>
          </a:p>
          <a:p>
            <a:pPr lvl="1">
              <a:lnSpc>
                <a:spcPct val="90000"/>
              </a:lnSpc>
            </a:pPr>
            <a:r>
              <a:rPr lang="en-US" altLang="zh-CN" sz="2600" dirty="0"/>
              <a:t>Caching  -Block Read Ahead  - Reducing Disk Arm Motion</a:t>
            </a:r>
            <a:endParaRPr lang="en-US" altLang="zh-CN" sz="2600" dirty="0"/>
          </a:p>
          <a:p>
            <a:pPr lvl="1">
              <a:lnSpc>
                <a:spcPct val="90000"/>
              </a:lnSpc>
            </a:pPr>
            <a:r>
              <a:rPr lang="zh-CN" altLang="en-US" sz="2600" dirty="0"/>
              <a:t>磁盘碎片整理</a:t>
            </a:r>
            <a:r>
              <a:rPr lang="en-US" altLang="zh-CN" sz="2600" dirty="0"/>
              <a:t>(Windows defrag)</a:t>
            </a:r>
            <a:endParaRPr lang="en-US" altLang="zh-CN" sz="2600" dirty="0"/>
          </a:p>
          <a:p>
            <a:pPr>
              <a:lnSpc>
                <a:spcPct val="90000"/>
              </a:lnSpc>
            </a:pPr>
            <a:r>
              <a:rPr lang="en-US" altLang="zh-CN" sz="2800" b="1" dirty="0"/>
              <a:t>Example file systems</a:t>
            </a:r>
            <a:endParaRPr lang="en-US" altLang="zh-CN" sz="2800" b="1" dirty="0"/>
          </a:p>
          <a:p>
            <a:pPr lvl="1">
              <a:lnSpc>
                <a:spcPct val="90000"/>
              </a:lnSpc>
            </a:pPr>
            <a:r>
              <a:rPr lang="en-US" altLang="zh-CN" sz="2600" dirty="0"/>
              <a:t>CD-ROM File Systems            </a:t>
            </a:r>
            <a:endParaRPr lang="en-US" altLang="zh-CN" sz="2600" dirty="0"/>
          </a:p>
          <a:p>
            <a:pPr lvl="1">
              <a:lnSpc>
                <a:spcPct val="90000"/>
              </a:lnSpc>
            </a:pPr>
            <a:r>
              <a:rPr lang="en-US" altLang="zh-CN" sz="2600" dirty="0"/>
              <a:t>MS-DOS File System </a:t>
            </a:r>
            <a:endParaRPr lang="en-US" altLang="zh-CN" sz="2600" dirty="0"/>
          </a:p>
          <a:p>
            <a:pPr lvl="1">
              <a:lnSpc>
                <a:spcPct val="90000"/>
              </a:lnSpc>
            </a:pPr>
            <a:r>
              <a:rPr lang="en-US" altLang="zh-CN" sz="2600" dirty="0"/>
              <a:t>UNIX V7 File System</a:t>
            </a:r>
            <a:endParaRPr lang="en-US" altLang="zh-CN" sz="2600" dirty="0"/>
          </a:p>
          <a:p>
            <a:pPr>
              <a:lnSpc>
                <a:spcPct val="90000"/>
              </a:lnSpc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78851" name="Rectang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4000" dirty="0"/>
              <a:t>Disk Space Management </a:t>
            </a:r>
            <a:br>
              <a:rPr lang="en-US" altLang="zh-CN" sz="4000" dirty="0"/>
            </a:br>
            <a:r>
              <a:rPr lang="en-US" altLang="zh-CN" sz="4000" dirty="0"/>
              <a:t>               –Keeping Track of Free Blocks(1)</a:t>
            </a:r>
            <a:endParaRPr lang="en-US" altLang="zh-CN" sz="4000" dirty="0"/>
          </a:p>
        </p:txBody>
      </p:sp>
      <p:sp>
        <p:nvSpPr>
          <p:cNvPr id="78852" name="Rectangle 4"/>
          <p:cNvSpPr>
            <a:spLocks noGrp="1"/>
          </p:cNvSpPr>
          <p:nvPr>
            <p:ph idx="1"/>
          </p:nvPr>
        </p:nvSpPr>
        <p:spPr>
          <a:xfrm>
            <a:off x="2484438" y="6092825"/>
            <a:ext cx="6659562" cy="460375"/>
          </a:xfrm>
        </p:spPr>
        <p:txBody>
          <a:bodyPr vert="horz" wrap="square" lIns="91440" tIns="45720" rIns="91440" bIns="45720" anchor="t" anchorCtr="0"/>
          <a:p>
            <a:pPr marL="514350" indent="-514350" eaLnBrk="1" hangingPunct="1">
              <a:lnSpc>
                <a:spcPct val="90000"/>
              </a:lnSpc>
              <a:buFontTx/>
              <a:buAutoNum type="alphaLcParenBoth"/>
            </a:pPr>
            <a:r>
              <a:rPr lang="en-US" altLang="zh-CN" sz="2400" dirty="0"/>
              <a:t>Storing the free list on a linked list   </a:t>
            </a:r>
            <a:endParaRPr lang="en-US" altLang="zh-CN" sz="2400" dirty="0"/>
          </a:p>
          <a:p>
            <a:pPr marL="514350" indent="-514350" eaLnBrk="1" hangingPunct="1">
              <a:lnSpc>
                <a:spcPct val="90000"/>
              </a:lnSpc>
              <a:buFontTx/>
              <a:buAutoNum type="alphaLcParenBoth"/>
            </a:pPr>
            <a:r>
              <a:rPr lang="en-US" altLang="zh-CN" sz="2400" dirty="0"/>
              <a:t> A bitmap</a:t>
            </a:r>
            <a:endParaRPr lang="en-US" altLang="zh-CN" sz="2400" dirty="0"/>
          </a:p>
        </p:txBody>
      </p:sp>
      <p:pic>
        <p:nvPicPr>
          <p:cNvPr id="78853" name="Picture 7" descr="未命名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7563" y="1125538"/>
            <a:ext cx="7056437" cy="5010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8854" name="TextBox 5"/>
          <p:cNvSpPr txBox="1"/>
          <p:nvPr/>
        </p:nvSpPr>
        <p:spPr>
          <a:xfrm>
            <a:off x="0" y="1052513"/>
            <a:ext cx="2268538" cy="5632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a)</a:t>
            </a:r>
            <a:r>
              <a:rPr lang="zh-CN" altLang="en-US" b="1" dirty="0">
                <a:latin typeface="Times New Roman" panose="02020603050405020304" pitchFamily="18" charset="0"/>
              </a:rPr>
              <a:t>采用磁盘块链表</a:t>
            </a:r>
            <a:r>
              <a:rPr lang="zh-CN" altLang="en-US" dirty="0">
                <a:latin typeface="Times New Roman" panose="02020603050405020304" pitchFamily="18" charset="0"/>
              </a:rPr>
              <a:t>：每个块中包含尽量多的空闲磁盘块号。如块大小为</a:t>
            </a:r>
            <a:r>
              <a:rPr lang="en-US" altLang="zh-CN" dirty="0">
                <a:latin typeface="Times New Roman" panose="02020603050405020304" pitchFamily="18" charset="0"/>
              </a:rPr>
              <a:t>1K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32</a:t>
            </a:r>
            <a:r>
              <a:rPr lang="zh-CN" altLang="en-US" dirty="0">
                <a:latin typeface="Times New Roman" panose="02020603050405020304" pitchFamily="18" charset="0"/>
              </a:rPr>
              <a:t>位磁盘块号，则空闲表中每个块包含</a:t>
            </a:r>
            <a:r>
              <a:rPr lang="en-US" altLang="zh-CN" dirty="0">
                <a:latin typeface="Times New Roman" panose="02020603050405020304" pitchFamily="18" charset="0"/>
              </a:rPr>
              <a:t>255</a:t>
            </a:r>
            <a:r>
              <a:rPr lang="zh-CN" altLang="en-US" dirty="0">
                <a:latin typeface="Times New Roman" panose="02020603050405020304" pitchFamily="18" charset="0"/>
              </a:rPr>
              <a:t>空闲块（留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位置存放指向下一块的指针）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b)</a:t>
            </a:r>
            <a:r>
              <a:rPr lang="zh-CN" altLang="en-US" b="1" dirty="0">
                <a:latin typeface="Times New Roman" panose="02020603050405020304" pitchFamily="18" charset="0"/>
              </a:rPr>
              <a:t>采用位图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个块的磁盘需要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位位图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79875" name="Rectangle 2"/>
          <p:cNvSpPr>
            <a:spLocks noGrp="1"/>
          </p:cNvSpPr>
          <p:nvPr>
            <p:ph type="title"/>
          </p:nvPr>
        </p:nvSpPr>
        <p:spPr>
          <a:xfrm>
            <a:off x="250825" y="0"/>
            <a:ext cx="8534400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4000" dirty="0"/>
              <a:t>Disk Space Management</a:t>
            </a:r>
            <a:br>
              <a:rPr lang="en-US" altLang="zh-CN" sz="4000" dirty="0"/>
            </a:br>
            <a:r>
              <a:rPr lang="en-US" altLang="zh-CN" sz="4000" dirty="0"/>
              <a:t>          –Keeping Track of Free Blocks (2)</a:t>
            </a:r>
            <a:endParaRPr lang="en-US" altLang="zh-CN" sz="4000" dirty="0"/>
          </a:p>
        </p:txBody>
      </p:sp>
      <p:sp>
        <p:nvSpPr>
          <p:cNvPr id="79876" name="Rectangle 3"/>
          <p:cNvSpPr>
            <a:spLocks noGrp="1"/>
          </p:cNvSpPr>
          <p:nvPr>
            <p:ph idx="1"/>
          </p:nvPr>
        </p:nvSpPr>
        <p:spPr>
          <a:xfrm>
            <a:off x="0" y="4191000"/>
            <a:ext cx="8864600" cy="19812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/>
              <a:t>(a) Almost-full block of pointers to free disk blocks in RAM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000" dirty="0"/>
              <a:t>- three blocks of pointers on disk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/>
              <a:t>(b) Result of freeing a 3-block file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/>
              <a:t>(c) Alternative strategy for handling 3 free blocks(</a:t>
            </a:r>
            <a:r>
              <a:rPr lang="zh-CN" altLang="en-US" sz="2800" dirty="0"/>
              <a:t>采用拆分满的指针块（</a:t>
            </a:r>
            <a:r>
              <a:rPr lang="en-US" altLang="zh-CN" sz="2800" dirty="0"/>
              <a:t>(a)-&gt;(c)</a:t>
            </a:r>
            <a:r>
              <a:rPr lang="en-US" altLang="zh-CN" sz="2000" dirty="0"/>
              <a:t>shaded entries are pointers to free disk blocks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dirty="0"/>
              <a:t>基本思路：保持磁盘上的大多数指针块为满的状态（减少磁盘的使用），但在内存中保留一个半满的指针块</a:t>
            </a:r>
            <a:endParaRPr lang="en-US" altLang="zh-CN" sz="2000" dirty="0"/>
          </a:p>
        </p:txBody>
      </p:sp>
      <p:pic>
        <p:nvPicPr>
          <p:cNvPr id="79877" name="Picture 4" descr="C:\B\b4\JPG\foo\6-2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8" y="1125538"/>
            <a:ext cx="8424862" cy="3124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9878" name="Ink 7"/>
          <p:cNvPicPr>
            <a:picLocks noRot="1" noChangeAspect="1" noEditPoint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2519363"/>
            <a:ext cx="569913" cy="293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9879" name="Ink 8"/>
          <p:cNvPicPr>
            <a:picLocks noRot="1" noChangeAspect="1" noEditPoints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338" y="5357813"/>
            <a:ext cx="1660525" cy="107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pic>
        <p:nvPicPr>
          <p:cNvPr id="8089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143000"/>
            <a:ext cx="8077200" cy="50307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0900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The UNIX V7 File System (2)</a:t>
            </a:r>
            <a:endParaRPr lang="en-US" altLang="zh-CN" sz="4000" dirty="0"/>
          </a:p>
        </p:txBody>
      </p:sp>
      <p:sp>
        <p:nvSpPr>
          <p:cNvPr id="80901" name="Rectangle 4"/>
          <p:cNvSpPr>
            <a:spLocks noGrp="1"/>
          </p:cNvSpPr>
          <p:nvPr>
            <p:ph idx="1"/>
          </p:nvPr>
        </p:nvSpPr>
        <p:spPr>
          <a:xfrm>
            <a:off x="2324100" y="5791200"/>
            <a:ext cx="4114800" cy="838200"/>
          </a:xfrm>
        </p:spPr>
        <p:txBody>
          <a:bodyPr vert="horz" wrap="square" lIns="91440" tIns="45720" rIns="91440" bIns="45720" anchor="t" anchorCtr="0"/>
          <a:p>
            <a:pPr algn="ctr" eaLnBrk="1" hangingPunct="1">
              <a:buNone/>
            </a:pPr>
            <a:r>
              <a:rPr lang="en-US" altLang="zh-CN" dirty="0"/>
              <a:t>A UNIX i-node</a:t>
            </a:r>
            <a:endParaRPr lang="en-US" altLang="zh-CN" dirty="0"/>
          </a:p>
        </p:txBody>
      </p:sp>
      <p:pic>
        <p:nvPicPr>
          <p:cNvPr id="80902" name="Ink 6"/>
          <p:cNvPicPr>
            <a:picLocks noRot="1" noChangeAspect="1" noEditPoint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775" y="3392488"/>
            <a:ext cx="246063" cy="3317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0903" name="Ink 7"/>
          <p:cNvPicPr>
            <a:picLocks noRot="1" noChangeAspect="1" noEditPoints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13" y="3392488"/>
            <a:ext cx="128587" cy="3317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0904" name="Ink 8"/>
          <p:cNvPicPr>
            <a:picLocks noRot="1" noChangeAspect="1" noEditPoints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900" y="2249488"/>
            <a:ext cx="273050" cy="101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0905" name="Ink 9"/>
          <p:cNvPicPr>
            <a:picLocks noRot="1" noChangeAspect="1" noEditPoints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5938" y="2398713"/>
            <a:ext cx="273050" cy="158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0906" name="Ink 10"/>
          <p:cNvPicPr>
            <a:picLocks noRot="1" noChangeAspect="1" noEditPoints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0388" y="2538413"/>
            <a:ext cx="238125" cy="130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0907" name="Ink 11"/>
          <p:cNvPicPr>
            <a:picLocks noRot="1" noChangeAspect="1" noEditPoints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3538" y="2187575"/>
            <a:ext cx="649287" cy="974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0908" name="Ink 12"/>
          <p:cNvPicPr>
            <a:picLocks noRot="1" noChangeAspect="1" noEditPoints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6088" y="3635375"/>
            <a:ext cx="531812" cy="1412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0909" name="Ink 13"/>
          <p:cNvPicPr>
            <a:picLocks noRot="1" noChangeAspect="1" noEditPoints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1975" y="3663950"/>
            <a:ext cx="442913" cy="1381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0910" name="Ink 14"/>
          <p:cNvPicPr>
            <a:picLocks noRot="1" noChangeAspect="1" noEditPoints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17663" y="3617913"/>
            <a:ext cx="639762" cy="2746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0911" name="Ink 15"/>
          <p:cNvPicPr>
            <a:picLocks noRot="1" noChangeAspect="1" noEditPoints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97113" y="3062288"/>
            <a:ext cx="1576387" cy="752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0912" name="Ink 16"/>
          <p:cNvPicPr>
            <a:picLocks noRot="1" noChangeAspect="1" noEditPoints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22713" y="2921000"/>
            <a:ext cx="317500" cy="2047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0913" name="Ink 17"/>
          <p:cNvPicPr>
            <a:picLocks noRot="1" noChangeAspect="1" noEditPoints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74850" y="3898900"/>
            <a:ext cx="300038" cy="1412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0914" name="Ink 18"/>
          <p:cNvPicPr>
            <a:picLocks noRot="1" noChangeAspect="1" noEditPoints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68988" y="4062413"/>
            <a:ext cx="433387" cy="752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0915" name="Ink 19"/>
          <p:cNvPicPr>
            <a:picLocks noRot="1" noChangeAspect="1" noEditPoints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67538" y="3187700"/>
            <a:ext cx="352425" cy="698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0916" name="Ink 20"/>
          <p:cNvPicPr>
            <a:picLocks noRot="1" noChangeAspect="1" noEditPoints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11863" y="4205288"/>
            <a:ext cx="211137" cy="412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0917" name="Ink 21"/>
          <p:cNvPicPr>
            <a:picLocks noRot="1" noChangeAspect="1" noEditPoints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86575" y="3168650"/>
            <a:ext cx="228600" cy="5826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0918" name="Ink 22"/>
          <p:cNvPicPr>
            <a:picLocks noRot="1" noChangeAspect="1" noEditPoints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75600" y="2695575"/>
            <a:ext cx="255588" cy="7350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0919" name="Ink 23"/>
          <p:cNvPicPr>
            <a:picLocks noRot="1" noChangeAspect="1" noEditPoints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38288" y="4811713"/>
            <a:ext cx="7015162" cy="17351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0920" name="Ink 24"/>
          <p:cNvPicPr>
            <a:picLocks noRot="1" noChangeAspect="1" noEditPoints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1175" y="5072063"/>
            <a:ext cx="996950" cy="8207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0921" name="Ink 25"/>
          <p:cNvPicPr>
            <a:picLocks noRot="1" noChangeAspect="1" noEditPoints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58900" y="5437188"/>
            <a:ext cx="220663" cy="4302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0922" name="Ink 26"/>
          <p:cNvPicPr>
            <a:picLocks noRot="1" noChangeAspect="1" noEditPoints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662113" y="5070475"/>
            <a:ext cx="60325" cy="2174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0923" name="Ink 27"/>
          <p:cNvPicPr>
            <a:picLocks noRot="1" noChangeAspect="1" noEditPoints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851025" y="5383213"/>
            <a:ext cx="460375" cy="663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0924" name="Ink 28"/>
          <p:cNvPicPr>
            <a:picLocks noRot="1" noChangeAspect="1" noEditPoints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474913" y="5427663"/>
            <a:ext cx="657225" cy="609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819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The UNIX V7 File System (3)</a:t>
            </a:r>
            <a:endParaRPr lang="en-US" altLang="zh-CN" sz="4000" dirty="0"/>
          </a:p>
        </p:txBody>
      </p:sp>
      <p:sp>
        <p:nvSpPr>
          <p:cNvPr id="81924" name="Rectangle 3"/>
          <p:cNvSpPr>
            <a:spLocks noGrp="1"/>
          </p:cNvSpPr>
          <p:nvPr>
            <p:ph idx="1"/>
          </p:nvPr>
        </p:nvSpPr>
        <p:spPr>
          <a:xfrm>
            <a:off x="685800" y="6096000"/>
            <a:ext cx="7772400" cy="381000"/>
          </a:xfrm>
        </p:spPr>
        <p:txBody>
          <a:bodyPr vert="horz" wrap="square" lIns="91440" tIns="45720" rIns="91440" bIns="45720" anchor="t" anchorCtr="0"/>
          <a:p>
            <a:pPr algn="ctr" eaLnBrk="1" hangingPunct="1">
              <a:lnSpc>
                <a:spcPct val="90000"/>
              </a:lnSpc>
              <a:buNone/>
            </a:pPr>
            <a:r>
              <a:rPr lang="en-US" altLang="zh-CN" sz="2800" dirty="0"/>
              <a:t>The steps in looking up </a:t>
            </a:r>
            <a:r>
              <a:rPr lang="en-US" altLang="zh-CN" sz="2800" i="1" dirty="0"/>
              <a:t>/usr/ast/mbox</a:t>
            </a:r>
            <a:endParaRPr lang="en-US" altLang="zh-CN" sz="2800" i="1" dirty="0"/>
          </a:p>
        </p:txBody>
      </p:sp>
      <p:pic>
        <p:nvPicPr>
          <p:cNvPr id="8192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066800"/>
            <a:ext cx="8001000" cy="46212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26" name="Ink 6"/>
          <p:cNvPicPr>
            <a:picLocks noRot="1" noChangeAspect="1" noEditPoint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13" y="1998663"/>
            <a:ext cx="1290637" cy="2905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27" name="Ink 7"/>
          <p:cNvPicPr>
            <a:picLocks noRot="1" noChangeAspect="1" noEditPoints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88" y="2046288"/>
            <a:ext cx="317500" cy="158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28" name="Ink 8"/>
          <p:cNvPicPr>
            <a:picLocks noRot="1" noChangeAspect="1" noEditPoints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13" y="1946275"/>
            <a:ext cx="263525" cy="28686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29" name="Ink 9"/>
          <p:cNvPicPr>
            <a:picLocks noRot="1" noChangeAspect="1" noEditPoints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413" y="2579688"/>
            <a:ext cx="157162" cy="22971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30" name="Ink 10"/>
          <p:cNvPicPr>
            <a:picLocks noRot="1" noChangeAspect="1" noEditPoints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800" y="4113213"/>
            <a:ext cx="246063" cy="3381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31" name="Ink 11"/>
          <p:cNvPicPr>
            <a:picLocks noRot="1" noChangeAspect="1" noEditPoints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5400" y="2008188"/>
            <a:ext cx="960438" cy="2146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32" name="Ink 12"/>
          <p:cNvPicPr>
            <a:picLocks noRot="1" noChangeAspect="1" noEditPoints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0663" y="3008313"/>
            <a:ext cx="550862" cy="412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33" name="Ink 13"/>
          <p:cNvPicPr>
            <a:picLocks noRot="1" noChangeAspect="1" noEditPoints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32100" y="2949575"/>
            <a:ext cx="533400" cy="4778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34" name="Ink 14"/>
          <p:cNvPicPr>
            <a:picLocks noRot="1" noChangeAspect="1" noEditPoints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79900" y="1152525"/>
            <a:ext cx="1085850" cy="3921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35" name="Ink 15"/>
          <p:cNvPicPr>
            <a:picLocks noRot="1" noChangeAspect="1" noEditPoints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6463" y="1454150"/>
            <a:ext cx="317500" cy="2968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36" name="Ink 16"/>
          <p:cNvPicPr>
            <a:picLocks noRot="1" noChangeAspect="1" noEditPoints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10100" y="3743325"/>
            <a:ext cx="576263" cy="327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37" name="Ink 17"/>
          <p:cNvPicPr>
            <a:picLocks noRot="1" noChangeAspect="1" noEditPoints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68863" y="3614738"/>
            <a:ext cx="139700" cy="5603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38" name="Ink 18"/>
          <p:cNvPicPr>
            <a:picLocks noRot="1" noChangeAspect="1" noEditPoints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79963" y="3886200"/>
            <a:ext cx="352425" cy="1317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39" name="Ink 19"/>
          <p:cNvPicPr>
            <a:picLocks noRot="1" noChangeAspect="1" noEditPoints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81475" y="3722688"/>
            <a:ext cx="361950" cy="3508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40" name="Ink 20"/>
          <p:cNvPicPr>
            <a:picLocks noRot="1" noChangeAspect="1" noEditPoints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11875" y="2373313"/>
            <a:ext cx="46038" cy="5603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41" name="Ink 21"/>
          <p:cNvPicPr>
            <a:picLocks noRot="1" noChangeAspect="1" noEditPoints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00763" y="1909763"/>
            <a:ext cx="782637" cy="1101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42" name="Ink 22"/>
          <p:cNvPicPr>
            <a:picLocks noRot="1" noChangeAspect="1" noEditPoints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234113" y="3079750"/>
            <a:ext cx="496887" cy="225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43" name="Ink 23"/>
          <p:cNvPicPr>
            <a:picLocks noRot="1" noChangeAspect="1" noEditPoints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54738" y="2867025"/>
            <a:ext cx="487362" cy="552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44" name="Ink 24"/>
          <p:cNvPicPr>
            <a:picLocks noRot="1" noChangeAspect="1" noEditPoints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288338" y="1281113"/>
            <a:ext cx="139700" cy="142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45" name="Ink 25"/>
          <p:cNvPicPr>
            <a:picLocks noRot="1" noChangeAspect="1" noEditPoints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08975" y="1355725"/>
            <a:ext cx="46038" cy="190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46" name="Ink 26"/>
          <p:cNvPicPr>
            <a:picLocks noRot="1" noChangeAspect="1" noEditPoints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610475" y="1150938"/>
            <a:ext cx="933450" cy="11096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47" name="Ink 27"/>
          <p:cNvPicPr>
            <a:picLocks noRot="1" noChangeAspect="1" noEditPoints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10475" y="2320925"/>
            <a:ext cx="1138238" cy="2117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48" name="Ink 28"/>
          <p:cNvPicPr>
            <a:picLocks noRot="1" noChangeAspect="1" noEditPoints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950200" y="3446463"/>
            <a:ext cx="576263" cy="2778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49" name="Ink 29"/>
          <p:cNvPicPr>
            <a:picLocks noRot="1" noChangeAspect="1" noEditPoints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359775" y="3463925"/>
            <a:ext cx="103188" cy="1539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50" name="Ink 30"/>
          <p:cNvPicPr>
            <a:picLocks noRot="1" noChangeAspect="1" noEditPoints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118475" y="3465513"/>
            <a:ext cx="417513" cy="168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51" name="Ink 31"/>
          <p:cNvPicPr>
            <a:picLocks noRot="1" noChangeAspect="1" noEditPoints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189913" y="3519488"/>
            <a:ext cx="300037" cy="158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52" name="Ink 32"/>
          <p:cNvPicPr>
            <a:picLocks noRot="1" noChangeAspect="1" noEditPoints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583488" y="3382963"/>
            <a:ext cx="300037" cy="3063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System Calls (1)</a:t>
            </a:r>
            <a:endParaRPr lang="en-US" altLang="zh-CN" dirty="0"/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525463" y="1308100"/>
            <a:ext cx="8458200" cy="4449763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A stripped down shell: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>
              <a:buNone/>
            </a:pPr>
            <a:r>
              <a:rPr lang="en-US" altLang="zh-CN" sz="1800" dirty="0">
                <a:latin typeface="Tahoma" panose="020B0604030504040204" pitchFamily="34" charset="0"/>
              </a:rPr>
              <a:t>while (TRUE) {					/* repeat forever */</a:t>
            </a:r>
            <a:endParaRPr lang="en-US" altLang="zh-CN" sz="1800" dirty="0">
              <a:latin typeface="Tahoma" panose="020B0604030504040204" pitchFamily="34" charset="0"/>
            </a:endParaRPr>
          </a:p>
          <a:p>
            <a:pPr eaLnBrk="1" hangingPunct="1">
              <a:buNone/>
            </a:pPr>
            <a:r>
              <a:rPr lang="en-US" altLang="zh-CN" sz="1800" dirty="0">
                <a:latin typeface="Tahoma" panose="020B0604030504040204" pitchFamily="34" charset="0"/>
              </a:rPr>
              <a:t>    type_prompt( );				/* display prompt */</a:t>
            </a:r>
            <a:endParaRPr lang="en-US" altLang="zh-CN" sz="1800" dirty="0">
              <a:latin typeface="Tahoma" panose="020B0604030504040204" pitchFamily="34" charset="0"/>
            </a:endParaRPr>
          </a:p>
          <a:p>
            <a:pPr eaLnBrk="1" hangingPunct="1">
              <a:buNone/>
            </a:pPr>
            <a:r>
              <a:rPr lang="en-US" altLang="zh-CN" sz="1800" dirty="0">
                <a:latin typeface="Tahoma" panose="020B0604030504040204" pitchFamily="34" charset="0"/>
              </a:rPr>
              <a:t>    read_command (command, parameters)		/* input from terminal */</a:t>
            </a:r>
            <a:endParaRPr lang="en-US" altLang="zh-CN" sz="1800" dirty="0">
              <a:latin typeface="Tahoma" panose="020B0604030504040204" pitchFamily="34" charset="0"/>
            </a:endParaRPr>
          </a:p>
          <a:p>
            <a:pPr eaLnBrk="1" hangingPunct="1">
              <a:buNone/>
            </a:pPr>
            <a:r>
              <a:rPr lang="en-US" altLang="zh-CN" sz="1800" dirty="0">
                <a:latin typeface="Tahoma" panose="020B0604030504040204" pitchFamily="34" charset="0"/>
              </a:rPr>
              <a:t>  </a:t>
            </a:r>
            <a:endParaRPr lang="en-US" altLang="zh-CN" sz="1800" dirty="0">
              <a:latin typeface="Tahoma" panose="020B0604030504040204" pitchFamily="34" charset="0"/>
            </a:endParaRPr>
          </a:p>
          <a:p>
            <a:pPr eaLnBrk="1" hangingPunct="1">
              <a:buNone/>
            </a:pPr>
            <a:r>
              <a:rPr lang="en-US" altLang="zh-CN" sz="1800" dirty="0">
                <a:latin typeface="Tahoma" panose="020B0604030504040204" pitchFamily="34" charset="0"/>
              </a:rPr>
              <a:t>if (fork() != 0) {					/* fork off child process */</a:t>
            </a:r>
            <a:endParaRPr lang="en-US" altLang="zh-CN" sz="1800" dirty="0">
              <a:latin typeface="Tahoma" panose="020B0604030504040204" pitchFamily="34" charset="0"/>
            </a:endParaRPr>
          </a:p>
          <a:p>
            <a:pPr eaLnBrk="1" hangingPunct="1">
              <a:buNone/>
            </a:pPr>
            <a:r>
              <a:rPr lang="en-US" altLang="zh-CN" sz="1800" dirty="0">
                <a:latin typeface="Tahoma" panose="020B0604030504040204" pitchFamily="34" charset="0"/>
              </a:rPr>
              <a:t>    /* Parent code */</a:t>
            </a:r>
            <a:endParaRPr lang="en-US" altLang="zh-CN" sz="1800" dirty="0">
              <a:latin typeface="Tahoma" panose="020B0604030504040204" pitchFamily="34" charset="0"/>
            </a:endParaRPr>
          </a:p>
          <a:p>
            <a:pPr eaLnBrk="1" hangingPunct="1">
              <a:buNone/>
            </a:pPr>
            <a:r>
              <a:rPr lang="en-US" altLang="zh-CN" sz="1800" dirty="0">
                <a:latin typeface="Tahoma" panose="020B0604030504040204" pitchFamily="34" charset="0"/>
              </a:rPr>
              <a:t>    waitpid( -1, &amp;status, 0);				/* wait for child to exit */</a:t>
            </a:r>
            <a:endParaRPr lang="en-US" altLang="zh-CN" sz="1800" dirty="0">
              <a:latin typeface="Tahoma" panose="020B0604030504040204" pitchFamily="34" charset="0"/>
            </a:endParaRPr>
          </a:p>
          <a:p>
            <a:pPr eaLnBrk="1" hangingPunct="1">
              <a:buNone/>
            </a:pPr>
            <a:r>
              <a:rPr lang="en-US" altLang="zh-CN" sz="1800" dirty="0">
                <a:latin typeface="Tahoma" panose="020B0604030504040204" pitchFamily="34" charset="0"/>
              </a:rPr>
              <a:t>} else {</a:t>
            </a:r>
            <a:endParaRPr lang="en-US" altLang="zh-CN" sz="1800" dirty="0">
              <a:latin typeface="Tahoma" panose="020B0604030504040204" pitchFamily="34" charset="0"/>
            </a:endParaRPr>
          </a:p>
          <a:p>
            <a:pPr eaLnBrk="1" hangingPunct="1">
              <a:buNone/>
            </a:pPr>
            <a:r>
              <a:rPr lang="en-US" altLang="zh-CN" sz="1800" dirty="0">
                <a:latin typeface="Tahoma" panose="020B0604030504040204" pitchFamily="34" charset="0"/>
              </a:rPr>
              <a:t>    /* Child code */</a:t>
            </a:r>
            <a:endParaRPr lang="en-US" altLang="zh-CN" sz="1800" dirty="0">
              <a:latin typeface="Tahoma" panose="020B0604030504040204" pitchFamily="34" charset="0"/>
            </a:endParaRPr>
          </a:p>
          <a:p>
            <a:pPr eaLnBrk="1" hangingPunct="1">
              <a:buNone/>
            </a:pPr>
            <a:r>
              <a:rPr lang="en-US" altLang="zh-CN" sz="1800" dirty="0">
                <a:latin typeface="Tahoma" panose="020B0604030504040204" pitchFamily="34" charset="0"/>
              </a:rPr>
              <a:t>    execve (command, parameters, 0);		/* execute command */</a:t>
            </a:r>
            <a:endParaRPr lang="en-US" altLang="zh-CN" sz="1800" dirty="0">
              <a:latin typeface="Tahoma" panose="020B0604030504040204" pitchFamily="34" charset="0"/>
            </a:endParaRPr>
          </a:p>
          <a:p>
            <a:pPr eaLnBrk="1" hangingPunct="1">
              <a:buNone/>
            </a:pPr>
            <a:r>
              <a:rPr lang="en-US" altLang="zh-CN" sz="1800" dirty="0">
                <a:latin typeface="Tahoma" panose="020B0604030504040204" pitchFamily="34" charset="0"/>
              </a:rPr>
              <a:t> }</a:t>
            </a:r>
            <a:endParaRPr lang="en-US" altLang="zh-CN" sz="1800" dirty="0">
              <a:latin typeface="Tahoma" panose="020B0604030504040204" pitchFamily="34" charset="0"/>
            </a:endParaRPr>
          </a:p>
          <a:p>
            <a:pPr eaLnBrk="1" hangingPunct="1">
              <a:buNone/>
            </a:pPr>
            <a:r>
              <a:rPr lang="en-US" altLang="zh-CN" sz="1800" dirty="0">
                <a:latin typeface="Tahoma" panose="020B0604030504040204" pitchFamily="34" charset="0"/>
              </a:rPr>
              <a:t>} </a:t>
            </a:r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1024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r>
              <a:rPr lang="en-US" altLang="zh-CN" sz="1400" dirty="0"/>
              <a:t>/75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Quick Quiz(6)</a:t>
            </a:r>
            <a:endParaRPr lang="zh-CN" altLang="en-US" dirty="0"/>
          </a:p>
        </p:txBody>
      </p:sp>
      <p:sp>
        <p:nvSpPr>
          <p:cNvPr id="82947" name="内容占位符 2"/>
          <p:cNvSpPr>
            <a:spLocks noGrp="1"/>
          </p:cNvSpPr>
          <p:nvPr>
            <p:ph idx="1"/>
          </p:nvPr>
        </p:nvSpPr>
        <p:spPr>
          <a:xfrm>
            <a:off x="533400" y="1295400"/>
            <a:ext cx="8286750" cy="48768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/>
              <a:t>UNIX</a:t>
            </a:r>
            <a:r>
              <a:rPr lang="zh-CN" altLang="en-US" dirty="0"/>
              <a:t>的设备分类？</a:t>
            </a:r>
            <a:endParaRPr lang="en-US" altLang="zh-CN" dirty="0"/>
          </a:p>
          <a:p>
            <a:r>
              <a:rPr lang="zh-CN" altLang="en-US" dirty="0"/>
              <a:t>字符设备的特点？</a:t>
            </a:r>
            <a:endParaRPr lang="en-US" altLang="zh-CN" dirty="0"/>
          </a:p>
          <a:p>
            <a:r>
              <a:rPr lang="zh-CN" altLang="en-US" dirty="0"/>
              <a:t>块设备的特点？</a:t>
            </a:r>
            <a:endParaRPr lang="en-US" altLang="zh-CN" dirty="0"/>
          </a:p>
          <a:p>
            <a:r>
              <a:rPr lang="zh-CN" altLang="en-US" dirty="0"/>
              <a:t>磁盘臂调度算法有哪些？各自的特点如何？</a:t>
            </a:r>
            <a:endParaRPr lang="zh-CN" alt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Quick Quiz(9)</a:t>
            </a:r>
            <a:endParaRPr lang="zh-CN" altLang="en-US" dirty="0"/>
          </a:p>
        </p:txBody>
      </p:sp>
      <p:sp>
        <p:nvSpPr>
          <p:cNvPr id="83971" name="内容占位符 2"/>
          <p:cNvSpPr>
            <a:spLocks noGrp="1"/>
          </p:cNvSpPr>
          <p:nvPr>
            <p:ph idx="1"/>
          </p:nvPr>
        </p:nvSpPr>
        <p:spPr>
          <a:xfrm>
            <a:off x="533400" y="1295400"/>
            <a:ext cx="8286750" cy="4876800"/>
          </a:xfrm>
        </p:spPr>
        <p:txBody>
          <a:bodyPr vert="horz" wrap="square" lIns="91440" tIns="45720" rIns="91440" bIns="45720" anchor="t" anchorCtr="0"/>
          <a:p>
            <a:r>
              <a:rPr lang="zh-CN" altLang="en-US" dirty="0"/>
              <a:t>安全环境的内容？</a:t>
            </a:r>
            <a:endParaRPr lang="en-US" altLang="zh-CN" dirty="0"/>
          </a:p>
          <a:p>
            <a:r>
              <a:rPr lang="zh-CN" altLang="en-US" dirty="0"/>
              <a:t>私钥加密或对称密钥加密？</a:t>
            </a:r>
            <a:endParaRPr lang="en-US" altLang="zh-CN" dirty="0"/>
          </a:p>
          <a:p>
            <a:r>
              <a:rPr lang="zh-CN" altLang="en-US" dirty="0"/>
              <a:t>公钥加密或非对称密钥加密？</a:t>
            </a:r>
            <a:endParaRPr lang="en-US" altLang="zh-CN" dirty="0"/>
          </a:p>
          <a:p>
            <a:r>
              <a:rPr lang="zh-CN" altLang="en-US" b="1" dirty="0"/>
              <a:t>数字签名</a:t>
            </a:r>
            <a:r>
              <a:rPr lang="zh-CN" altLang="en-US" dirty="0"/>
              <a:t>？数字证书？</a:t>
            </a:r>
            <a:endParaRPr lang="en-US" altLang="zh-CN" dirty="0"/>
          </a:p>
          <a:p>
            <a:r>
              <a:rPr lang="en-US" altLang="zh-CN" dirty="0"/>
              <a:t>Access Control Lists</a:t>
            </a:r>
            <a:r>
              <a:rPr lang="zh-CN" altLang="en-US" dirty="0"/>
              <a:t>访问控制列表？</a:t>
            </a:r>
            <a:endParaRPr lang="en-US" altLang="zh-CN" dirty="0"/>
          </a:p>
          <a:p>
            <a:r>
              <a:rPr lang="en-US" altLang="zh-CN" dirty="0"/>
              <a:t>Capabilities Lists</a:t>
            </a:r>
            <a:r>
              <a:rPr lang="zh-CN" altLang="en-US" dirty="0"/>
              <a:t>权能字表？</a:t>
            </a:r>
            <a:endParaRPr lang="en-US" altLang="zh-CN" dirty="0"/>
          </a:p>
          <a:p>
            <a:r>
              <a:rPr lang="zh-CN" altLang="en-US" dirty="0"/>
              <a:t>软件漏洞：缓冲区溢出？命令注入攻击？</a:t>
            </a:r>
            <a:endParaRPr lang="en-US" altLang="zh-CN" dirty="0"/>
          </a:p>
          <a:p>
            <a:r>
              <a:rPr lang="zh-CN" altLang="en-US" dirty="0"/>
              <a:t>后门陷阱？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Memory Layout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317500" y="5883275"/>
            <a:ext cx="9156700" cy="708025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Processes have three segments: text, data, stack</a:t>
            </a:r>
            <a:endParaRPr lang="en-US" altLang="zh-CN" dirty="0"/>
          </a:p>
        </p:txBody>
      </p:sp>
      <p:sp>
        <p:nvSpPr>
          <p:cNvPr id="1126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r>
              <a:rPr lang="en-US" altLang="zh-CN" sz="1400" dirty="0"/>
              <a:t>/75</a:t>
            </a:r>
            <a:endParaRPr lang="en-US" altLang="zh-CN" sz="1400" dirty="0"/>
          </a:p>
        </p:txBody>
      </p:sp>
      <p:pic>
        <p:nvPicPr>
          <p:cNvPr id="11269" name="Picture 4" descr="1-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3975" y="1128713"/>
            <a:ext cx="4552950" cy="4254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5f4ae9af-b2e3-44c8-a456-15678815e271"/>
  <p:tag name="COMMONDATA" val="eyJoZGlkIjoiOWJmYjc5ZTdiMGNlYjA5YzIxMDU3ZDBkMTAwMTVjYzYifQ==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13292</Words>
  <Application>WPS 演示</Application>
  <PresentationFormat>全屏显示(4:3)</PresentationFormat>
  <Paragraphs>841</Paragraphs>
  <Slides>81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81</vt:i4>
      </vt:variant>
    </vt:vector>
  </HeadingPairs>
  <TitlesOfParts>
    <vt:vector size="92" baseType="lpstr">
      <vt:lpstr>Arial</vt:lpstr>
      <vt:lpstr>宋体</vt:lpstr>
      <vt:lpstr>Wingdings</vt:lpstr>
      <vt:lpstr>Times New Roman</vt:lpstr>
      <vt:lpstr>Tahoma</vt:lpstr>
      <vt:lpstr>微软雅黑</vt:lpstr>
      <vt:lpstr>Arial Unicode MS</vt:lpstr>
      <vt:lpstr>Calibri</vt:lpstr>
      <vt:lpstr>默认设计模板</vt:lpstr>
      <vt:lpstr>Photoshop.Image.9</vt:lpstr>
      <vt:lpstr>Equation.DSMT4</vt:lpstr>
      <vt:lpstr>Quick Quiz(1)</vt:lpstr>
      <vt:lpstr>Quick Quiz(1)- ANSWER</vt:lpstr>
      <vt:lpstr>PowerPoint 演示文稿</vt:lpstr>
      <vt:lpstr>PowerPoint 演示文稿</vt:lpstr>
      <vt:lpstr>PowerPoint 演示文稿</vt:lpstr>
      <vt:lpstr>Some System Calls For Directory Management</vt:lpstr>
      <vt:lpstr>Some System Calls For Miscellaneous Tasks</vt:lpstr>
      <vt:lpstr>System Calls (1)</vt:lpstr>
      <vt:lpstr>Memory Layout</vt:lpstr>
      <vt:lpstr>用于目录管理的系统调用----Linking （link(“usr/jim/memo”,”usr/ast/note”); 在jim目录中的文件memo以文件名 note进入ast的目录</vt:lpstr>
      <vt:lpstr>Mounting mount(“/dev/fd0”,”/mnt”,0); 将CD-ROM文件系统添加到根文件系统</vt:lpstr>
      <vt:lpstr>PowerPoint 演示文稿</vt:lpstr>
      <vt:lpstr>PowerPoint 演示文稿</vt:lpstr>
      <vt:lpstr>PowerPoint 演示文稿</vt:lpstr>
      <vt:lpstr>简单的单（整）体系统结构模型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Exokernel (外核）</vt:lpstr>
      <vt:lpstr>Design Tradeoffs</vt:lpstr>
      <vt:lpstr>Quick Quiz(2) </vt:lpstr>
      <vt:lpstr>Process Review</vt:lpstr>
      <vt:lpstr>PowerPoint 演示文稿</vt:lpstr>
      <vt:lpstr>Scheduling</vt:lpstr>
      <vt:lpstr>Review 2</vt:lpstr>
      <vt:lpstr>Scheduling in Real-Time Systems </vt:lpstr>
      <vt:lpstr>Quick Quiz(6)</vt:lpstr>
      <vt:lpstr>Quick Quiz(3-1)</vt:lpstr>
      <vt:lpstr>Quick Quiz(3-2)</vt:lpstr>
      <vt:lpstr>Review</vt:lpstr>
      <vt:lpstr>PowerPoint 演示文稿</vt:lpstr>
      <vt:lpstr>Page Mapping Hardware</vt:lpstr>
      <vt:lpstr>Review of Page Replacement Algorithms</vt:lpstr>
      <vt:lpstr>Quick Quiz(3-3)</vt:lpstr>
      <vt:lpstr>Review</vt:lpstr>
      <vt:lpstr>PowerPoint 演示文稿</vt:lpstr>
      <vt:lpstr>Page Mapping Hardware</vt:lpstr>
      <vt:lpstr>Review of Page Replacement Algorithms</vt:lpstr>
      <vt:lpstr>Review</vt:lpstr>
      <vt:lpstr>Segmentation</vt:lpstr>
      <vt:lpstr>Segmentation</vt:lpstr>
      <vt:lpstr>Implementation of Pure Segmentation</vt:lpstr>
      <vt:lpstr>Segmentation with Paging: MULTICS (1)</vt:lpstr>
      <vt:lpstr>Segmentation with Paging: MULTICS (2)</vt:lpstr>
      <vt:lpstr>Segmentation with Paging: MULTICS (3)</vt:lpstr>
      <vt:lpstr>Segmentation with Paging: MULTICS (4)</vt:lpstr>
      <vt:lpstr>Quick Quiz(4-1)</vt:lpstr>
      <vt:lpstr>Long-term Information Storage</vt:lpstr>
      <vt:lpstr>File Structure   (逻辑结构）</vt:lpstr>
      <vt:lpstr>File Types</vt:lpstr>
      <vt:lpstr>File Access</vt:lpstr>
      <vt:lpstr>File Attributes (metadata)—文件相关信息</vt:lpstr>
      <vt:lpstr>File Operations</vt:lpstr>
      <vt:lpstr>Review</vt:lpstr>
      <vt:lpstr>Directories</vt:lpstr>
      <vt:lpstr>Hierarchical Directory Systems 层次目录系统</vt:lpstr>
      <vt:lpstr>Path Names</vt:lpstr>
      <vt:lpstr>Directory Operations</vt:lpstr>
      <vt:lpstr>Review</vt:lpstr>
      <vt:lpstr>File System Implementation —File system layout文件系统布局</vt:lpstr>
      <vt:lpstr>Implementing Files  -- Contiguous allocation </vt:lpstr>
      <vt:lpstr>Implementing Files -- Linked List  Allocation</vt:lpstr>
      <vt:lpstr>Implementing Files--Linked list allocation using a table in RAM</vt:lpstr>
      <vt:lpstr>Implementing Files -- i-node（index-node)----列出文件属性和文件块的磁盘地址</vt:lpstr>
      <vt:lpstr>Implementing Directories  ----目录系统的主要功能是将ASCII文件名映射成定位文件数据所需的信息</vt:lpstr>
      <vt:lpstr>Shared Files</vt:lpstr>
      <vt:lpstr>PowerPoint 演示文稿</vt:lpstr>
      <vt:lpstr>PowerPoint 演示文稿</vt:lpstr>
      <vt:lpstr>PowerPoint 演示文稿</vt:lpstr>
      <vt:lpstr>Quick Quiz(4-2)</vt:lpstr>
      <vt:lpstr>Review (1)</vt:lpstr>
      <vt:lpstr>Review (2)</vt:lpstr>
      <vt:lpstr>Disk Space Management                 –Keeping Track of Free Blocks(1)</vt:lpstr>
      <vt:lpstr>Disk Space Management           –Keeping Track of Free Blocks (2)</vt:lpstr>
      <vt:lpstr>The UNIX V7 File System (2)</vt:lpstr>
      <vt:lpstr>The UNIX V7 File System (3)</vt:lpstr>
      <vt:lpstr>Quick Quiz(6)</vt:lpstr>
      <vt:lpstr>Quick Quiz(9)</vt:lpstr>
    </vt:vector>
  </TitlesOfParts>
  <Company>SCUT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Quiz(1)</dc:title>
  <dc:creator>Mary Liu</dc:creator>
  <cp:lastModifiedBy>奥巴马来自日本</cp:lastModifiedBy>
  <cp:revision>125</cp:revision>
  <dcterms:created xsi:type="dcterms:W3CDTF">2003-03-02T02:09:00Z</dcterms:created>
  <dcterms:modified xsi:type="dcterms:W3CDTF">2023-03-20T12:55:56Z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2B2D6C1FF24C4E05BD20702C990724A0</vt:lpwstr>
  </property>
  <property fmtid="{D5CDD505-2E9C-101B-9397-08002B2CF9AE}" pid="3" name="KSOProductBuildVer">
    <vt:lpwstr>2052-11.1.0.13703</vt:lpwstr>
  </property>
</Properties>
</file>