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9"/>
  </p:notesMasterIdLst>
  <p:sldIdLst>
    <p:sldId id="257" r:id="rId2"/>
    <p:sldId id="314" r:id="rId3"/>
    <p:sldId id="261" r:id="rId4"/>
    <p:sldId id="258" r:id="rId5"/>
    <p:sldId id="399" r:id="rId6"/>
    <p:sldId id="262" r:id="rId7"/>
    <p:sldId id="263" r:id="rId8"/>
    <p:sldId id="264" r:id="rId9"/>
    <p:sldId id="267" r:id="rId10"/>
    <p:sldId id="266" r:id="rId11"/>
    <p:sldId id="315" r:id="rId12"/>
    <p:sldId id="354" r:id="rId13"/>
    <p:sldId id="355" r:id="rId14"/>
    <p:sldId id="356" r:id="rId15"/>
    <p:sldId id="357" r:id="rId16"/>
    <p:sldId id="271" r:id="rId17"/>
    <p:sldId id="272" r:id="rId18"/>
    <p:sldId id="273" r:id="rId19"/>
    <p:sldId id="274" r:id="rId20"/>
    <p:sldId id="275" r:id="rId21"/>
    <p:sldId id="276" r:id="rId22"/>
    <p:sldId id="382" r:id="rId23"/>
    <p:sldId id="277" r:id="rId24"/>
    <p:sldId id="358" r:id="rId25"/>
    <p:sldId id="359" r:id="rId26"/>
    <p:sldId id="360" r:id="rId27"/>
    <p:sldId id="361" r:id="rId28"/>
    <p:sldId id="384" r:id="rId29"/>
    <p:sldId id="281" r:id="rId30"/>
    <p:sldId id="282" r:id="rId31"/>
    <p:sldId id="383" r:id="rId32"/>
    <p:sldId id="362" r:id="rId33"/>
    <p:sldId id="323" r:id="rId34"/>
    <p:sldId id="364" r:id="rId35"/>
    <p:sldId id="365" r:id="rId36"/>
    <p:sldId id="366" r:id="rId37"/>
    <p:sldId id="325" r:id="rId38"/>
    <p:sldId id="327" r:id="rId39"/>
    <p:sldId id="367" r:id="rId40"/>
    <p:sldId id="392" r:id="rId41"/>
    <p:sldId id="385" r:id="rId42"/>
    <p:sldId id="368" r:id="rId43"/>
    <p:sldId id="298" r:id="rId44"/>
    <p:sldId id="302" r:id="rId45"/>
    <p:sldId id="305" r:id="rId46"/>
    <p:sldId id="369" r:id="rId47"/>
    <p:sldId id="301" r:id="rId48"/>
    <p:sldId id="519" r:id="rId49"/>
    <p:sldId id="520" r:id="rId50"/>
    <p:sldId id="521" r:id="rId51"/>
    <p:sldId id="389" r:id="rId52"/>
    <p:sldId id="370" r:id="rId53"/>
    <p:sldId id="371" r:id="rId54"/>
    <p:sldId id="372" r:id="rId55"/>
    <p:sldId id="329" r:id="rId56"/>
    <p:sldId id="330" r:id="rId57"/>
    <p:sldId id="331" r:id="rId58"/>
    <p:sldId id="332" r:id="rId59"/>
    <p:sldId id="333" r:id="rId60"/>
    <p:sldId id="334" r:id="rId61"/>
    <p:sldId id="373" r:id="rId62"/>
    <p:sldId id="387" r:id="rId63"/>
    <p:sldId id="397" r:id="rId64"/>
    <p:sldId id="374" r:id="rId65"/>
    <p:sldId id="393" r:id="rId66"/>
    <p:sldId id="376" r:id="rId67"/>
    <p:sldId id="377" r:id="rId68"/>
    <p:sldId id="378" r:id="rId69"/>
    <p:sldId id="379" r:id="rId70"/>
    <p:sldId id="380" r:id="rId71"/>
    <p:sldId id="395" r:id="rId72"/>
    <p:sldId id="390" r:id="rId73"/>
    <p:sldId id="518" r:id="rId74"/>
    <p:sldId id="381" r:id="rId75"/>
    <p:sldId id="344" r:id="rId76"/>
    <p:sldId id="310" r:id="rId77"/>
    <p:sldId id="312" r:id="rId78"/>
  </p:sldIdLst>
  <p:sldSz cx="9144000" cy="6858000" type="screen4x3"/>
  <p:notesSz cx="6858000" cy="9144000"/>
  <p:custDataLst>
    <p:tags r:id="rId80"/>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22"/>
    <p:restoredTop sz="95026" autoAdjust="0"/>
  </p:normalViewPr>
  <p:slideViewPr>
    <p:cSldViewPr showGuides="1">
      <p:cViewPr varScale="1">
        <p:scale>
          <a:sx n="82" d="100"/>
          <a:sy n="82" d="100"/>
        </p:scale>
        <p:origin x="1152" y="72"/>
      </p:cViewPr>
      <p:guideLst>
        <p:guide orient="horz" pos="2160"/>
        <p:guide pos="2880"/>
      </p:guideLst>
    </p:cSldViewPr>
  </p:slideViewPr>
  <p:outlineViewPr>
    <p:cViewPr>
      <p:scale>
        <a:sx n="33" d="100"/>
        <a:sy n="33" d="100"/>
      </p:scale>
      <p:origin x="0" y="-76326"/>
    </p:cViewPr>
  </p:outlineViewPr>
  <p:notesTextViewPr>
    <p:cViewPr>
      <p:scale>
        <a:sx n="100" d="100"/>
        <a:sy n="100" d="100"/>
      </p:scale>
      <p:origin x="0" y="0"/>
    </p:cViewPr>
  </p:notesTextViewPr>
  <p:sorterViewPr showFormatting="0">
    <p:cViewPr>
      <p:scale>
        <a:sx n="100" d="100"/>
        <a:sy n="100" d="100"/>
      </p:scale>
      <p:origin x="0" y="3405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D6D6FF62-B223-4136-8108-099487EFFBAB}"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sogou.com/lemma/ShowInnerLink.htm?lemmaId=452880&amp;ss_c=ssc.citiao.link"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6</a:t>
            </a:fld>
            <a:endParaRPr lang="en-US" altLang="zh-CN" sz="1200" dirty="0"/>
          </a:p>
        </p:txBody>
      </p:sp>
      <p:sp>
        <p:nvSpPr>
          <p:cNvPr id="10243" name="Rectangle 2"/>
          <p:cNvSpPr>
            <a:spLocks noGrp="1" noRot="1" noChangeAspect="1" noTextEdit="1"/>
          </p:cNvSpPr>
          <p:nvPr>
            <p:ph type="sldImg"/>
          </p:nvPr>
        </p:nvSpPr>
        <p:spPr>
          <a:solidFill>
            <a:srgbClr val="FFFFFF">
              <a:alpha val="100000"/>
            </a:srgbClr>
          </a:solidFill>
        </p:spPr>
      </p:sp>
      <p:sp>
        <p:nvSpPr>
          <p:cNvPr id="10244"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r>
              <a:rPr lang="en-US" altLang="zh-CN" dirty="0"/>
              <a:t>You should all have taken Computer Composition . Students have a set of responsibilities. This is not a 200 level course. 300 level courses require you to do much more individual study. Read the text book.  Try things out on UNIX or Windows.  Browse the web site. Look at the OS news groups.</a:t>
            </a:r>
          </a:p>
          <a:p>
            <a:pPr lvl="0" eaLnBrk="1" hangingPunct="1"/>
            <a:r>
              <a:rPr lang="en-US" altLang="zh-CN" dirty="0"/>
              <a:t>You may use any Computer, but if you have problems the machines in the Sparc Lab and the engineering college workstation lab are set up to be appropriate for your use although a personal PC will do as well. </a:t>
            </a:r>
          </a:p>
          <a:p>
            <a:pPr lvl="0" eaLnBrk="1" hangingPunct="1"/>
            <a:r>
              <a:rPr lang="en-US" altLang="zh-CN" dirty="0"/>
              <a:t>It is up to you to make sure you are using the right software so that you can hand your machine problems in on-time.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5530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33</a:t>
            </a:fld>
            <a:endParaRPr lang="en-US"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a:xfrm>
            <a:off x="1144588" y="687388"/>
            <a:ext cx="4568825" cy="3425825"/>
          </a:xfrm>
          <a:ln w="12700"/>
        </p:spPr>
      </p:sp>
      <p:sp>
        <p:nvSpPr>
          <p:cNvPr id="57347" name="Rectangle 3"/>
          <p:cNvSpPr>
            <a:spLocks noGrp="1"/>
          </p:cNvSpPr>
          <p:nvPr>
            <p:ph type="body" idx="1"/>
          </p:nvPr>
        </p:nvSpPr>
        <p:spPr>
          <a:xfrm>
            <a:off x="685800" y="4343400"/>
            <a:ext cx="5486400" cy="4114800"/>
          </a:xfrm>
        </p:spPr>
        <p:txBody>
          <a:bodyPr wrap="square" lIns="92075" tIns="46038" rIns="92075" bIns="46038" anchor="t" anchorCtr="0"/>
          <a:lstStyle/>
          <a:p>
            <a:pPr lvl="0"/>
            <a:r>
              <a:rPr lang="en-US" altLang="zh-CN" dirty="0"/>
              <a:t>Hyperthreading</a:t>
            </a:r>
            <a:r>
              <a:rPr lang="zh-CN" altLang="en-US" dirty="0"/>
              <a:t>早先称为</a:t>
            </a:r>
            <a:r>
              <a:rPr lang="en-US" altLang="zh-CN" dirty="0"/>
              <a:t>Jackson</a:t>
            </a:r>
            <a:r>
              <a:rPr lang="zh-CN" altLang="en-US" dirty="0"/>
              <a:t>技术，这是一种</a:t>
            </a:r>
            <a:r>
              <a:rPr lang="zh-CN" altLang="en-US" dirty="0">
                <a:hlinkClick r:id="rId3"/>
              </a:rPr>
              <a:t>多线程</a:t>
            </a:r>
            <a:r>
              <a:rPr lang="zh-CN" altLang="en-US" dirty="0"/>
              <a:t>（</a:t>
            </a:r>
            <a:r>
              <a:rPr lang="en-US" altLang="zh-CN" dirty="0"/>
              <a:t>SMT Simultaneous Multi-Threading</a:t>
            </a:r>
            <a:r>
              <a:rPr lang="zh-CN" altLang="en-US" dirty="0"/>
              <a:t>，</a:t>
            </a:r>
            <a:r>
              <a:rPr lang="en-US" altLang="zh-CN" dirty="0"/>
              <a:t>SMT</a:t>
            </a:r>
            <a:r>
              <a:rPr lang="zh-CN" altLang="en-US" dirty="0"/>
              <a:t>同步多线程）技术的扩展，其主要功能就是让处理器在单处理器工作模式下也进行多线程工作（每块处理器可以同时进行一个以上进程的处理）。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a:xfrm>
            <a:off x="1144588" y="687388"/>
            <a:ext cx="4568825" cy="3425825"/>
          </a:xfrm>
          <a:ln w="12700"/>
        </p:spPr>
      </p:sp>
      <p:sp>
        <p:nvSpPr>
          <p:cNvPr id="59395" name="Rectangle 3"/>
          <p:cNvSpPr>
            <a:spLocks noGrp="1"/>
          </p:cNvSpPr>
          <p:nvPr>
            <p:ph type="body" idx="1"/>
          </p:nvPr>
        </p:nvSpPr>
        <p:spPr>
          <a:xfrm>
            <a:off x="685800" y="4343400"/>
            <a:ext cx="5486400" cy="4114800"/>
          </a:xfrm>
        </p:spPr>
        <p:txBody>
          <a:bodyPr wrap="square" lIns="92075" tIns="46038" rIns="92075" bIns="46038" anchor="t" anchorCtr="0"/>
          <a:lstStyle/>
          <a:p>
            <a:pPr lvl="0"/>
            <a:r>
              <a:rPr lang="en-US" altLang="zh-CN" dirty="0"/>
              <a:t>CPU</a:t>
            </a:r>
            <a:r>
              <a:rPr lang="zh-CN" altLang="en-US" dirty="0"/>
              <a:t>的寄存器。其典型容量是：在</a:t>
            </a:r>
            <a:r>
              <a:rPr lang="en-US" altLang="zh-CN" dirty="0"/>
              <a:t>32</a:t>
            </a:r>
            <a:r>
              <a:rPr lang="zh-CN" altLang="en-US" dirty="0"/>
              <a:t>位</a:t>
            </a:r>
            <a:r>
              <a:rPr lang="en-US" altLang="zh-CN" dirty="0"/>
              <a:t>CPU</a:t>
            </a:r>
            <a:r>
              <a:rPr lang="zh-CN" altLang="en-US" dirty="0"/>
              <a:t>中为</a:t>
            </a:r>
            <a:r>
              <a:rPr lang="en-US" altLang="zh-CN" dirty="0"/>
              <a:t>32</a:t>
            </a:r>
            <a:r>
              <a:rPr lang="en-US" altLang="zh-CN" dirty="0">
                <a:latin typeface="宋体" panose="02010600030101010101" pitchFamily="2" charset="-122"/>
              </a:rPr>
              <a:t>╳32</a:t>
            </a:r>
            <a:r>
              <a:rPr lang="zh-CN" altLang="en-US" dirty="0">
                <a:latin typeface="宋体" panose="02010600030101010101" pitchFamily="2" charset="-122"/>
              </a:rPr>
              <a:t>位，而在</a:t>
            </a:r>
            <a:r>
              <a:rPr lang="en-US" altLang="zh-CN" dirty="0">
                <a:latin typeface="宋体" panose="02010600030101010101" pitchFamily="2" charset="-122"/>
              </a:rPr>
              <a:t>64</a:t>
            </a:r>
            <a:r>
              <a:rPr lang="zh-CN" altLang="en-US" dirty="0">
                <a:latin typeface="宋体" panose="02010600030101010101" pitchFamily="2" charset="-122"/>
              </a:rPr>
              <a:t>位</a:t>
            </a:r>
            <a:r>
              <a:rPr lang="en-US" altLang="zh-CN" dirty="0">
                <a:latin typeface="宋体" panose="02010600030101010101" pitchFamily="2" charset="-122"/>
              </a:rPr>
              <a:t>CPU</a:t>
            </a:r>
            <a:r>
              <a:rPr lang="zh-CN" altLang="en-US" dirty="0">
                <a:latin typeface="宋体" panose="02010600030101010101" pitchFamily="2" charset="-122"/>
              </a:rPr>
              <a:t>中为</a:t>
            </a:r>
            <a:r>
              <a:rPr lang="en-US" altLang="zh-CN" dirty="0">
                <a:latin typeface="宋体" panose="02010600030101010101" pitchFamily="2" charset="-122"/>
              </a:rPr>
              <a:t>64╳64</a:t>
            </a:r>
            <a:r>
              <a:rPr lang="zh-CN" altLang="en-US" dirty="0">
                <a:latin typeface="宋体" panose="02010600030101010101" pitchFamily="2" charset="-122"/>
              </a:rPr>
              <a:t>位，这两种情形下，其容量都小于</a:t>
            </a:r>
            <a:r>
              <a:rPr lang="en-US" altLang="zh-CN" dirty="0">
                <a:latin typeface="宋体" panose="02010600030101010101" pitchFamily="2" charset="-122"/>
              </a:rPr>
              <a:t>1KB.</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a:xfrm>
            <a:off x="1144588" y="687388"/>
            <a:ext cx="4568825" cy="3425825"/>
          </a:xfrm>
          <a:ln w="12700"/>
        </p:spPr>
      </p:sp>
      <p:sp>
        <p:nvSpPr>
          <p:cNvPr id="61443"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6349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37</a:t>
            </a:fld>
            <a:endParaRPr lang="en-US" altLang="zh-CN"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a:xfrm>
            <a:off x="1144588" y="687388"/>
            <a:ext cx="4568825" cy="3425825"/>
          </a:xfrm>
          <a:ln w="12700"/>
        </p:spPr>
      </p:sp>
      <p:sp>
        <p:nvSpPr>
          <p:cNvPr id="66563" name="Rectangle 3"/>
          <p:cNvSpPr>
            <a:spLocks noGrp="1"/>
          </p:cNvSpPr>
          <p:nvPr>
            <p:ph type="body" idx="1"/>
          </p:nvPr>
        </p:nvSpPr>
        <p:spPr>
          <a:xfrm>
            <a:off x="685800" y="4343400"/>
            <a:ext cx="5486400" cy="4114800"/>
          </a:xfrm>
        </p:spPr>
        <p:txBody>
          <a:bodyPr wrap="square" lIns="92075" tIns="46038" rIns="92075" bIns="46038" anchor="t" anchorCtr="0"/>
          <a:lstStyle/>
          <a:p>
            <a:pPr lvl="0"/>
            <a:r>
              <a:rPr lang="zh-CN" altLang="en-US" dirty="0"/>
              <a:t>电脑</a:t>
            </a:r>
            <a:r>
              <a:rPr lang="en-US" altLang="zh-CN" dirty="0"/>
              <a:t>pcie</a:t>
            </a:r>
            <a:r>
              <a:rPr lang="zh-CN" altLang="en-US" dirty="0"/>
              <a:t>是一种高速串行计算机扩展总线标准，它原来的名称为“</a:t>
            </a:r>
            <a:r>
              <a:rPr lang="en-US" altLang="zh-CN" dirty="0"/>
              <a:t>3GIO”</a:t>
            </a:r>
            <a:r>
              <a:rPr lang="zh-CN" altLang="en-US" dirty="0"/>
              <a:t>，是由英特尔在</a:t>
            </a:r>
            <a:r>
              <a:rPr lang="en-US" altLang="zh-CN" dirty="0"/>
              <a:t>2001</a:t>
            </a:r>
            <a:r>
              <a:rPr lang="zh-CN" altLang="en-US" dirty="0"/>
              <a:t>年提出的，旨在替代旧的</a:t>
            </a:r>
            <a:r>
              <a:rPr lang="en-US" altLang="zh-CN" dirty="0"/>
              <a:t>PCI</a:t>
            </a:r>
            <a:r>
              <a:rPr lang="zh-CN" altLang="en-US" dirty="0"/>
              <a:t>，</a:t>
            </a:r>
            <a:r>
              <a:rPr lang="en-US" altLang="zh-CN" dirty="0"/>
              <a:t>PCI-X</a:t>
            </a:r>
            <a:r>
              <a:rPr lang="zh-CN" altLang="en-US" dirty="0"/>
              <a:t>和</a:t>
            </a:r>
            <a:r>
              <a:rPr lang="en-US" altLang="zh-CN" dirty="0"/>
              <a:t>AGP</a:t>
            </a:r>
            <a:r>
              <a:rPr lang="zh-CN" altLang="en-US" dirty="0"/>
              <a:t>总线标准。</a:t>
            </a:r>
          </a:p>
          <a:p>
            <a:pPr lvl="0"/>
            <a:r>
              <a:rPr lang="en-US" altLang="zh-CN" dirty="0"/>
              <a:t>PCIe</a:t>
            </a:r>
            <a:r>
              <a:rPr lang="zh-CN" altLang="en-US" dirty="0"/>
              <a:t>属于高速串行点对点双通道高带宽传输，所连接的设备分配独享通道带宽，不共享总线带宽，主要支持主动电源管理，错误报告，端对端的可靠性传输，热插拔以及服务质量</a:t>
            </a:r>
            <a:r>
              <a:rPr lang="en-US" altLang="zh-CN" dirty="0"/>
              <a:t>(QOS)</a:t>
            </a:r>
            <a:r>
              <a:rPr lang="zh-CN" altLang="en-US" dirty="0"/>
              <a:t>等功能。</a:t>
            </a:r>
            <a:r>
              <a:rPr lang="en-US" altLang="zh-CN" dirty="0"/>
              <a:t>PCIe</a:t>
            </a:r>
            <a:r>
              <a:rPr lang="zh-CN" altLang="en-US" dirty="0"/>
              <a:t>交由</a:t>
            </a:r>
            <a:r>
              <a:rPr lang="en-US" altLang="zh-CN" dirty="0"/>
              <a:t>PCI-SIG</a:t>
            </a:r>
            <a:r>
              <a:rPr lang="zh-CN" altLang="en-US" dirty="0"/>
              <a:t>（</a:t>
            </a:r>
            <a:r>
              <a:rPr lang="en-US" altLang="zh-CN" dirty="0"/>
              <a:t>PCI</a:t>
            </a:r>
            <a:r>
              <a:rPr lang="zh-CN" altLang="en-US" dirty="0"/>
              <a:t>特殊兴趣组织）认证发布后才改名为“</a:t>
            </a:r>
            <a:r>
              <a:rPr lang="en-US" altLang="zh-CN" dirty="0"/>
              <a:t>PCI-Express”</a:t>
            </a:r>
            <a:r>
              <a:rPr lang="zh-CN" altLang="en-US" dirty="0"/>
              <a:t>，简称“</a:t>
            </a:r>
            <a:r>
              <a:rPr lang="en-US" altLang="zh-CN" dirty="0"/>
              <a:t>PCI-e”</a:t>
            </a:r>
            <a:r>
              <a:rPr lang="zh-CN" altLang="en-US" dirty="0"/>
              <a:t>。它的主要优势就是数据传输速率高，而且还有相当大的发展潜力。</a:t>
            </a:r>
          </a:p>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p:txBody>
          <a:bodyPr wrap="square" lIns="91440" tIns="45720" rIns="91440" bIns="45720" anchor="t" anchorCtr="0"/>
          <a:lstStyle/>
          <a:p>
            <a:pPr lvl="0"/>
            <a:r>
              <a:rPr lang="en-US" altLang="zh-CN" dirty="0"/>
              <a:t>Pentium</a:t>
            </a:r>
            <a:r>
              <a:rPr lang="zh-CN" altLang="en-US" dirty="0"/>
              <a:t>的简要启动过程：母版上</a:t>
            </a:r>
            <a:r>
              <a:rPr lang="en-US" altLang="zh-CN" dirty="0"/>
              <a:t>BIOS</a:t>
            </a:r>
            <a:r>
              <a:rPr lang="zh-CN" altLang="en-US" dirty="0"/>
              <a:t>运行：检查所安装的</a:t>
            </a:r>
            <a:r>
              <a:rPr lang="en-US" altLang="zh-CN" dirty="0"/>
              <a:t>RAM</a:t>
            </a:r>
            <a:r>
              <a:rPr lang="zh-CN" altLang="en-US" dirty="0"/>
              <a:t>数量、键盘和其他基本设备是否已安装并正常响应，再开始扫描</a:t>
            </a:r>
            <a:r>
              <a:rPr lang="en-US" altLang="zh-CN" dirty="0"/>
              <a:t>PCIe</a:t>
            </a:r>
            <a:r>
              <a:rPr lang="zh-CN" altLang="en-US" dirty="0"/>
              <a:t>和</a:t>
            </a:r>
            <a:r>
              <a:rPr lang="en-US" altLang="zh-CN" dirty="0"/>
              <a:t>PCI</a:t>
            </a:r>
            <a:r>
              <a:rPr lang="zh-CN" altLang="en-US" dirty="0"/>
              <a:t>总线并找出连在上面的所有设备，通过</a:t>
            </a:r>
            <a:r>
              <a:rPr lang="en-US" altLang="zh-CN" dirty="0"/>
              <a:t>CMOS</a:t>
            </a:r>
            <a:r>
              <a:rPr lang="zh-CN" altLang="en-US" dirty="0"/>
              <a:t>存储器中的设备清单决定启动设备、启动设备的第一个扇区被读入并执行，检查分区表确定活动分区。从活动分区读入第二个启动装载模块，读入操作系统，启动操作系统，</a:t>
            </a:r>
            <a:r>
              <a:rPr lang="en-US" altLang="zh-CN" dirty="0"/>
              <a:t>OS</a:t>
            </a:r>
            <a:r>
              <a:rPr lang="zh-CN" altLang="en-US" dirty="0"/>
              <a:t>询问</a:t>
            </a:r>
            <a:r>
              <a:rPr lang="en-US" altLang="zh-CN" dirty="0"/>
              <a:t>BIOS</a:t>
            </a:r>
            <a:r>
              <a:rPr lang="zh-CN" altLang="en-US" dirty="0"/>
              <a:t>，获得配置信息，对于每种设备，检查对应的启动程序是否存在，没有，系统要求插入或下载驱动程序，一旦有了全部的设备驱动程序，</a:t>
            </a:r>
            <a:r>
              <a:rPr lang="en-US" altLang="zh-CN" dirty="0"/>
              <a:t>OS</a:t>
            </a:r>
            <a:r>
              <a:rPr lang="zh-CN" altLang="en-US" dirty="0"/>
              <a:t>将它们调入内核，初始化有关表格，创建需要的进程，并在每个终端上启动登录程序或</a:t>
            </a:r>
            <a:r>
              <a:rPr lang="en-US" altLang="zh-CN" dirty="0"/>
              <a:t>GUI</a:t>
            </a:r>
            <a:r>
              <a:rPr lang="zh-CN" altLang="en-US" dirty="0"/>
              <a:t>。 </a:t>
            </a:r>
          </a:p>
        </p:txBody>
      </p:sp>
      <p:sp>
        <p:nvSpPr>
          <p:cNvPr id="6861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40</a:t>
            </a:fld>
            <a:endParaRPr lang="en-US" alt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a:xfrm>
            <a:off x="1144588" y="687388"/>
            <a:ext cx="4568825" cy="3425825"/>
          </a:xfrm>
          <a:ln w="12700"/>
        </p:spPr>
      </p:sp>
      <p:sp>
        <p:nvSpPr>
          <p:cNvPr id="71683"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a:xfrm>
            <a:off x="1144588" y="687388"/>
            <a:ext cx="4568825" cy="3425825"/>
          </a:xfrm>
          <a:ln w="12700"/>
        </p:spPr>
      </p:sp>
      <p:sp>
        <p:nvSpPr>
          <p:cNvPr id="76803"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a:xfrm>
            <a:off x="1144588" y="687388"/>
            <a:ext cx="4568825" cy="3425825"/>
          </a:xfrm>
          <a:ln w="12700"/>
        </p:spPr>
      </p:sp>
      <p:sp>
        <p:nvSpPr>
          <p:cNvPr id="83971"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a:xfrm>
            <a:off x="1144588" y="687388"/>
            <a:ext cx="4568825" cy="3425825"/>
          </a:xfrm>
          <a:ln w="12700"/>
        </p:spPr>
      </p:sp>
      <p:sp>
        <p:nvSpPr>
          <p:cNvPr id="25603"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a:xfrm>
            <a:off x="1144588" y="687388"/>
            <a:ext cx="4568825" cy="3425825"/>
          </a:xfrm>
          <a:ln w="12700"/>
        </p:spPr>
      </p:sp>
      <p:sp>
        <p:nvSpPr>
          <p:cNvPr id="86019"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a:xfrm>
            <a:off x="1144588" y="687388"/>
            <a:ext cx="4568825" cy="3425825"/>
          </a:xfrm>
          <a:ln w="12700"/>
        </p:spPr>
      </p:sp>
      <p:sp>
        <p:nvSpPr>
          <p:cNvPr id="88067"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a:xfrm>
            <a:off x="1144588" y="687388"/>
            <a:ext cx="4568825" cy="3425825"/>
          </a:xfrm>
          <a:ln w="12700"/>
        </p:spPr>
      </p:sp>
      <p:sp>
        <p:nvSpPr>
          <p:cNvPr id="96259"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a:xfrm>
            <a:off x="1144588" y="687388"/>
            <a:ext cx="4568825" cy="3425825"/>
          </a:xfrm>
          <a:ln w="12700"/>
        </p:spPr>
      </p:sp>
      <p:sp>
        <p:nvSpPr>
          <p:cNvPr id="99331"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a:xfrm>
            <a:off x="1144588" y="687388"/>
            <a:ext cx="4568825" cy="3425825"/>
          </a:xfrm>
          <a:ln w="12700"/>
        </p:spPr>
      </p:sp>
      <p:sp>
        <p:nvSpPr>
          <p:cNvPr id="101379"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a:xfrm>
            <a:off x="1144588" y="687388"/>
            <a:ext cx="4568825" cy="3425825"/>
          </a:xfrm>
          <a:ln w="12700"/>
        </p:spPr>
      </p:sp>
      <p:sp>
        <p:nvSpPr>
          <p:cNvPr id="104451"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a:xfrm>
            <a:off x="1144588" y="687388"/>
            <a:ext cx="4568825" cy="3425825"/>
          </a:xfrm>
          <a:ln w="12700"/>
        </p:spPr>
      </p:sp>
      <p:sp>
        <p:nvSpPr>
          <p:cNvPr id="106499"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a:xfrm>
            <a:off x="1144588" y="687388"/>
            <a:ext cx="4568825" cy="3425825"/>
          </a:xfrm>
          <a:ln w="12700"/>
        </p:spPr>
      </p:sp>
      <p:sp>
        <p:nvSpPr>
          <p:cNvPr id="108547"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a:xfrm>
            <a:off x="1144588" y="687388"/>
            <a:ext cx="4568825" cy="3425825"/>
          </a:xfrm>
          <a:ln w="12700"/>
        </p:spPr>
      </p:sp>
      <p:sp>
        <p:nvSpPr>
          <p:cNvPr id="110595"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a:xfrm>
            <a:off x="1144588" y="687388"/>
            <a:ext cx="4568825" cy="3425825"/>
          </a:xfrm>
          <a:ln w="12700"/>
        </p:spPr>
      </p:sp>
      <p:sp>
        <p:nvSpPr>
          <p:cNvPr id="112643"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a:xfrm>
            <a:off x="1144588" y="687388"/>
            <a:ext cx="4568825" cy="3425825"/>
          </a:xfrm>
          <a:ln w="12700"/>
        </p:spPr>
      </p:sp>
      <p:sp>
        <p:nvSpPr>
          <p:cNvPr id="27651"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72</a:t>
            </a:fld>
            <a:endParaRPr lang="en-US" altLang="zh-CN" sz="1200" dirty="0"/>
          </a:p>
        </p:txBody>
      </p:sp>
      <p:sp>
        <p:nvSpPr>
          <p:cNvPr id="117763" name="Rectangle 2"/>
          <p:cNvSpPr>
            <a:spLocks noGrp="1" noRot="1" noChangeAspect="1" noTextEdit="1"/>
          </p:cNvSpPr>
          <p:nvPr>
            <p:ph type="sldImg"/>
          </p:nvPr>
        </p:nvSpPr>
        <p:spPr>
          <a:xfrm>
            <a:off x="1160463" y="706438"/>
            <a:ext cx="4538662" cy="3403600"/>
          </a:xfrm>
          <a:solidFill>
            <a:srgbClr val="FFFFFF">
              <a:alpha val="100000"/>
            </a:srgbClr>
          </a:solidFill>
        </p:spPr>
      </p:sp>
      <p:sp>
        <p:nvSpPr>
          <p:cNvPr id="117764" name="Rectangle 3"/>
          <p:cNvSpPr>
            <a:spLocks noGrp="1"/>
          </p:cNvSpPr>
          <p:nvPr>
            <p:ph type="body" idx="1"/>
          </p:nvPr>
        </p:nvSpPr>
        <p:spPr>
          <a:xfrm>
            <a:off x="914400" y="4343400"/>
            <a:ext cx="5029200" cy="4098925"/>
          </a:xfrm>
          <a:solidFill>
            <a:srgbClr val="FFFFFF">
              <a:alpha val="100000"/>
            </a:srgbClr>
          </a:solidFill>
          <a:ln>
            <a:solidFill>
              <a:srgbClr val="000000">
                <a:alpha val="100000"/>
              </a:srgbClr>
            </a:solidFill>
            <a:miter/>
          </a:ln>
        </p:spPr>
        <p:txBody>
          <a:bodyPr wrap="square" lIns="88148" tIns="44074" rIns="88148" bIns="44074" anchor="t" anchorCtr="0"/>
          <a:lstStyle/>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a:xfrm>
            <a:off x="1144588" y="687388"/>
            <a:ext cx="4568825" cy="3425825"/>
          </a:xfrm>
        </p:spPr>
      </p:sp>
      <p:sp>
        <p:nvSpPr>
          <p:cNvPr id="119811" name="Rectangle 3"/>
          <p:cNvSpPr>
            <a:spLocks noGrp="1"/>
          </p:cNvSpPr>
          <p:nvPr>
            <p:ph type="body" idx="1"/>
          </p:nvPr>
        </p:nvSpPr>
        <p:spPr/>
        <p:txBody>
          <a:bodyPr wrap="square" lIns="92075" tIns="46038" rIns="92075" bIns="46038" anchor="t" anchorCtr="0"/>
          <a:lstStyle/>
          <a:p>
            <a:pPr lvl="0" eaLnBrk="1" hangingPunct="1">
              <a:spcBef>
                <a:spcPct val="0"/>
              </a:spcBef>
            </a:pP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a:xfrm>
            <a:off x="1144588" y="687388"/>
            <a:ext cx="4568825" cy="3425825"/>
          </a:xfrm>
          <a:ln w="12700"/>
        </p:spPr>
      </p:sp>
      <p:sp>
        <p:nvSpPr>
          <p:cNvPr id="121859"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a:xfrm>
            <a:off x="1144588" y="687388"/>
            <a:ext cx="4568825" cy="3425825"/>
          </a:xfrm>
          <a:ln w="12700"/>
        </p:spPr>
      </p:sp>
      <p:sp>
        <p:nvSpPr>
          <p:cNvPr id="123907"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77</a:t>
            </a:fld>
            <a:endParaRPr lang="en-US" altLang="zh-CN" sz="1200" dirty="0"/>
          </a:p>
        </p:txBody>
      </p:sp>
      <p:sp>
        <p:nvSpPr>
          <p:cNvPr id="126979" name="Rectangle 2"/>
          <p:cNvSpPr>
            <a:spLocks noGrp="1" noRot="1" noChangeAspect="1" noTextEdit="1"/>
          </p:cNvSpPr>
          <p:nvPr>
            <p:ph type="sldImg"/>
          </p:nvPr>
        </p:nvSpPr>
        <p:spPr>
          <a:solidFill>
            <a:srgbClr val="FFFFFF">
              <a:alpha val="100000"/>
            </a:srgbClr>
          </a:solidFill>
        </p:spPr>
      </p:sp>
      <p:sp>
        <p:nvSpPr>
          <p:cNvPr id="126980"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r>
              <a:rPr lang="en-US" altLang="zh-CN" dirty="0"/>
              <a:t>To conclude, welcome to the course, start reading chapter 1, and think about Resources, operating systems, and what is wrong with them. </a:t>
            </a:r>
          </a:p>
          <a:p>
            <a:pPr lvl="0" eaLnBrk="1" hangingPunct="1"/>
            <a:r>
              <a:rPr lang="en-US" altLang="zh-CN" dirty="0"/>
              <a:t>Visit our Web site. </a:t>
            </a:r>
          </a:p>
          <a:p>
            <a:pPr lvl="0" eaLnBrk="1" hangingPunct="1"/>
            <a:r>
              <a:rPr lang="en-US" altLang="zh-CN" dirty="0"/>
              <a:t>See if you can use the webboard.</a:t>
            </a:r>
          </a:p>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a:xfrm>
            <a:off x="1144588" y="687388"/>
            <a:ext cx="4568825" cy="3425825"/>
          </a:xfrm>
          <a:ln w="12700"/>
        </p:spPr>
      </p:sp>
      <p:sp>
        <p:nvSpPr>
          <p:cNvPr id="29699"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a:xfrm>
            <a:off x="1144588" y="687388"/>
            <a:ext cx="4568825" cy="3425825"/>
          </a:xfrm>
          <a:ln w="12700"/>
        </p:spPr>
      </p:sp>
      <p:sp>
        <p:nvSpPr>
          <p:cNvPr id="31747"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a:xfrm>
            <a:off x="1144588" y="687388"/>
            <a:ext cx="4568825" cy="3425825"/>
          </a:xfrm>
          <a:ln w="12700"/>
        </p:spPr>
      </p:sp>
      <p:sp>
        <p:nvSpPr>
          <p:cNvPr id="41987" name="Rectangle 3"/>
          <p:cNvSpPr>
            <a:spLocks noGrp="1"/>
          </p:cNvSpPr>
          <p:nvPr>
            <p:ph type="body" idx="1"/>
          </p:nvPr>
        </p:nvSpPr>
        <p:spPr>
          <a:xfrm>
            <a:off x="685800" y="4343400"/>
            <a:ext cx="5486400" cy="4114800"/>
          </a:xfrm>
        </p:spPr>
        <p:txBody>
          <a:bodyPr wrap="square" lIns="92075" tIns="46038" rIns="92075" bIns="46038" anchor="t" anchorCtr="0"/>
          <a:lstStyle/>
          <a:p>
            <a:pPr lvl="0"/>
            <a:r>
              <a:rPr lang="zh-CN" altLang="en-US" dirty="0">
                <a:solidFill>
                  <a:srgbClr val="FF0000"/>
                </a:solidFill>
                <a:latin typeface="Arial" panose="020B0604020202020204" pitchFamily="34" charset="0"/>
              </a:rPr>
              <a:t>晶体管和批处理系统</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a:xfrm>
            <a:off x="1144588" y="687388"/>
            <a:ext cx="4568825" cy="3425825"/>
          </a:xfrm>
          <a:ln w="12700"/>
        </p:spPr>
      </p:sp>
      <p:sp>
        <p:nvSpPr>
          <p:cNvPr id="44035"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a:xfrm>
            <a:off x="1144588" y="687388"/>
            <a:ext cx="4568825" cy="3425825"/>
          </a:xfrm>
          <a:ln w="12700"/>
        </p:spPr>
      </p:sp>
      <p:sp>
        <p:nvSpPr>
          <p:cNvPr id="46083" name="Rectangle 3"/>
          <p:cNvSpPr>
            <a:spLocks noGrp="1"/>
          </p:cNvSpPr>
          <p:nvPr>
            <p:ph type="body" idx="1"/>
          </p:nvPr>
        </p:nvSpPr>
        <p:spPr>
          <a:xfrm>
            <a:off x="685800" y="4343400"/>
            <a:ext cx="5486400" cy="4114800"/>
          </a:xfrm>
        </p:spPr>
        <p:txBody>
          <a:bodyPr wrap="square" lIns="92075" tIns="46038" rIns="92075" bIns="46038" anchor="t" anchorCtr="0"/>
          <a:lstStyle/>
          <a:p>
            <a:pPr lvl="0"/>
            <a:r>
              <a:rPr lang="en-US" altLang="zh-CN" dirty="0"/>
              <a:t>IC</a:t>
            </a:r>
            <a:r>
              <a:rPr lang="zh-CN" altLang="en-US" dirty="0"/>
              <a:t>和多程序设计</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1144588" y="687388"/>
            <a:ext cx="4568825" cy="3425825"/>
          </a:xfrm>
          <a:ln w="12700"/>
        </p:spPr>
      </p:sp>
      <p:sp>
        <p:nvSpPr>
          <p:cNvPr id="53251" name="Rectangle 3"/>
          <p:cNvSpPr>
            <a:spLocks noGrp="1"/>
          </p:cNvSpPr>
          <p:nvPr>
            <p:ph type="body" idx="1"/>
          </p:nvPr>
        </p:nvSpPr>
        <p:spPr>
          <a:xfrm>
            <a:off x="685800" y="4343400"/>
            <a:ext cx="5486400" cy="4114800"/>
          </a:xfrm>
        </p:spPr>
        <p:txBody>
          <a:bodyPr wrap="square" lIns="92075" tIns="46038" rIns="92075" bIns="46038" anchor="t" anchorCtr="0"/>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295400"/>
            <a:ext cx="7772400" cy="4876800"/>
          </a:xfrm>
        </p:spPr>
        <p:txBody>
          <a:bodyPr vert="horz" wrap="square" lIns="91440" tIns="45720" rIns="91440" bIns="45720" numCol="1" rtlCol="0"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7" name="Rectangle 4"/>
          <p:cNvSpPr>
            <a:spLocks noGrp="1" noChangeArrowheads="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Rectangle 6"/>
          <p:cNvSpPr>
            <a:spLocks noGrp="1" noChangeArrowheads="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581BC46-214B-4C4B-A592-E2B88B3282BB}"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6BCFF2F-C809-4C5B-B226-0C39416DBAF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t>‹#›</a:t>
            </a:fld>
            <a:r>
              <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/74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mailto:fgliu@scut.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745004955@qq.com"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222.201.187.216/"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220503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600" b="0" i="0" u="none" strike="noStrike" kern="1200" cap="none" spc="0" normalizeH="0" baseline="0" noProof="0" dirty="0">
                <a:ln>
                  <a:noFill/>
                </a:ln>
                <a:solidFill>
                  <a:schemeClr val="tx1"/>
                </a:solidFill>
                <a:effectLst/>
                <a:uLnTx/>
                <a:uFillTx/>
                <a:latin typeface="+mj-lt"/>
                <a:ea typeface="+mj-ea"/>
                <a:cs typeface="+mj-cs"/>
              </a:rPr>
            </a:br>
            <a:r>
              <a:rPr kumimoji="0" lang="en-US" altLang="zh-CN" sz="4800" b="1" i="0" u="none" strike="noStrike" kern="1200" cap="none" spc="0" normalizeH="0" baseline="0" noProof="0" dirty="0">
                <a:ln>
                  <a:noFill/>
                </a:ln>
                <a:solidFill>
                  <a:schemeClr val="tx1"/>
                </a:solidFill>
                <a:effectLst/>
                <a:uLnTx/>
                <a:uFillTx/>
                <a:latin typeface="+mj-lt"/>
                <a:ea typeface="+mj-ea"/>
                <a:cs typeface="+mj-cs"/>
              </a:rPr>
              <a:t>Operating Systems</a:t>
            </a:r>
          </a:p>
        </p:txBody>
      </p:sp>
      <p:sp>
        <p:nvSpPr>
          <p:cNvPr id="4099" name="Rectangle 3"/>
          <p:cNvSpPr>
            <a:spLocks noGrp="1"/>
          </p:cNvSpPr>
          <p:nvPr>
            <p:ph type="subTitle" idx="1"/>
          </p:nvPr>
        </p:nvSpPr>
        <p:spPr/>
        <p:txBody>
          <a:bodyPr vert="horz" wrap="square" lIns="91440" tIns="45720" rIns="91440" bIns="45720" anchor="t" anchorCtr="0"/>
          <a:lstStyle/>
          <a:p>
            <a:pPr eaLnBrk="1" hangingPunct="1">
              <a:lnSpc>
                <a:spcPct val="90000"/>
              </a:lnSpc>
              <a:buClrTx/>
              <a:buSzTx/>
            </a:pPr>
            <a:r>
              <a:rPr lang="en-US" altLang="zh-CN" sz="2800" kern="1200" dirty="0">
                <a:solidFill>
                  <a:srgbClr val="898989"/>
                </a:solidFill>
                <a:latin typeface="+mn-lt"/>
                <a:ea typeface="+mn-ea"/>
                <a:cs typeface="+mn-cs"/>
              </a:rPr>
              <a:t> </a:t>
            </a:r>
          </a:p>
          <a:p>
            <a:pPr eaLnBrk="1" hangingPunct="1">
              <a:lnSpc>
                <a:spcPct val="90000"/>
              </a:lnSpc>
              <a:buClrTx/>
              <a:buSzTx/>
            </a:pPr>
            <a:r>
              <a:rPr lang="en-US" altLang="zh-CN" sz="2800" kern="1200" dirty="0">
                <a:solidFill>
                  <a:srgbClr val="898989"/>
                </a:solidFill>
                <a:latin typeface="+mn-lt"/>
                <a:ea typeface="+mn-ea"/>
                <a:cs typeface="+mn-cs"/>
              </a:rPr>
              <a:t>Liu</a:t>
            </a:r>
            <a:r>
              <a:rPr lang="zh-CN" altLang="en-US" sz="2800" kern="1200" dirty="0">
                <a:solidFill>
                  <a:srgbClr val="898989"/>
                </a:solidFill>
                <a:latin typeface="+mn-lt"/>
                <a:ea typeface="+mn-ea"/>
                <a:cs typeface="+mn-cs"/>
              </a:rPr>
              <a:t>，</a:t>
            </a:r>
            <a:r>
              <a:rPr lang="en-US" altLang="zh-CN" sz="2800" kern="1200" dirty="0">
                <a:solidFill>
                  <a:srgbClr val="898989"/>
                </a:solidFill>
                <a:latin typeface="+mn-lt"/>
                <a:ea typeface="+mn-ea"/>
                <a:cs typeface="+mn-cs"/>
              </a:rPr>
              <a:t>Fagui</a:t>
            </a:r>
          </a:p>
          <a:p>
            <a:pPr eaLnBrk="1" hangingPunct="1">
              <a:lnSpc>
                <a:spcPct val="90000"/>
              </a:lnSpc>
              <a:buClrTx/>
              <a:buSzTx/>
            </a:pPr>
            <a:endParaRPr lang="en-US" altLang="zh-CN" sz="2800" kern="1200" dirty="0">
              <a:solidFill>
                <a:srgbClr val="898989"/>
              </a:solidFill>
              <a:latin typeface="+mn-lt"/>
              <a:ea typeface="+mn-ea"/>
              <a:cs typeface="+mn-cs"/>
            </a:endParaRPr>
          </a:p>
          <a:p>
            <a:pPr eaLnBrk="1" hangingPunct="1">
              <a:lnSpc>
                <a:spcPct val="90000"/>
              </a:lnSpc>
              <a:buClrTx/>
              <a:buSzTx/>
            </a:pPr>
            <a:endParaRPr lang="en-US" altLang="zh-CN" sz="2800" kern="1200" dirty="0">
              <a:solidFill>
                <a:srgbClr val="898989"/>
              </a:solidFill>
              <a:latin typeface="+mn-lt"/>
              <a:ea typeface="+mn-ea"/>
              <a:cs typeface="+mn-cs"/>
            </a:endParaRPr>
          </a:p>
        </p:txBody>
      </p:sp>
      <p:sp>
        <p:nvSpPr>
          <p:cNvPr id="2" name="文本框 1">
            <a:extLst>
              <a:ext uri="{FF2B5EF4-FFF2-40B4-BE49-F238E27FC236}">
                <a16:creationId xmlns:a16="http://schemas.microsoft.com/office/drawing/2014/main" id="{7532F646-AD95-F924-7385-75A5BC488F26}"/>
              </a:ext>
            </a:extLst>
          </p:cNvPr>
          <p:cNvSpPr txBox="1"/>
          <p:nvPr/>
        </p:nvSpPr>
        <p:spPr>
          <a:xfrm>
            <a:off x="0" y="421968"/>
            <a:ext cx="8312150" cy="461665"/>
          </a:xfrm>
          <a:prstGeom prst="rect">
            <a:avLst/>
          </a:prstGeom>
          <a:noFill/>
        </p:spPr>
        <p:txBody>
          <a:bodyPr wrap="square" rtlCol="0">
            <a:spAutoFit/>
          </a:bodyPr>
          <a:lstStyle/>
          <a:p>
            <a:r>
              <a:rPr lang="en-US" altLang="zh-CN" dirty="0">
                <a:solidFill>
                  <a:srgbClr val="FF0000"/>
                </a:solidFill>
              </a:rPr>
              <a:t>Again:12.16.17.33.35.38.40.43.50.52.58.63.64.65.67.71.73</a:t>
            </a:r>
            <a:endParaRPr lang="zh-CN" altLang="en-US" dirty="0">
              <a:solidFill>
                <a:srgbClr val="FF0000"/>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a:ln>
                  <a:noFill/>
                </a:ln>
                <a:solidFill>
                  <a:schemeClr val="tx1"/>
                </a:solidFill>
                <a:effectLst/>
                <a:uLnTx/>
                <a:uFillTx/>
                <a:latin typeface="+mj-lt"/>
                <a:ea typeface="+mj-ea"/>
                <a:cs typeface="+mj-cs"/>
              </a:rPr>
              <a:t>Why so many grades?</a:t>
            </a:r>
          </a:p>
        </p:txBody>
      </p:sp>
      <p:sp>
        <p:nvSpPr>
          <p:cNvPr id="15363" name="Rectangle 3"/>
          <p:cNvSpPr>
            <a:spLocks noGrp="1"/>
          </p:cNvSpPr>
          <p:nvPr>
            <p:ph idx="1"/>
          </p:nvPr>
        </p:nvSpPr>
        <p:spPr/>
        <p:txBody>
          <a:bodyPr vert="horz" wrap="square" lIns="91440" tIns="45720" rIns="91440" bIns="45720" anchor="t" anchorCtr="0"/>
          <a:lstStyle/>
          <a:p>
            <a:pPr eaLnBrk="1" hangingPunct="1">
              <a:buFontTx/>
              <a:buNone/>
            </a:pPr>
            <a:r>
              <a:rPr lang="en-US" altLang="zh-CN" dirty="0"/>
              <a:t>Intended to reduce pressure/anxiety</a:t>
            </a:r>
          </a:p>
          <a:p>
            <a:pPr eaLnBrk="1" hangingPunct="1">
              <a:buFontTx/>
              <a:buNone/>
            </a:pPr>
            <a:r>
              <a:rPr lang="en-US" altLang="zh-CN" dirty="0"/>
              <a:t>More data points = less noise</a:t>
            </a:r>
          </a:p>
          <a:p>
            <a:pPr eaLnBrk="1" hangingPunct="1">
              <a:buFont typeface="Arial" panose="020B0604020202020204" pitchFamily="34" charset="0"/>
              <a:buChar char="•"/>
            </a:pPr>
            <a:r>
              <a:rPr lang="en-US" altLang="zh-CN" dirty="0"/>
              <a:t>Final exam: 40%</a:t>
            </a:r>
          </a:p>
          <a:p>
            <a:pPr eaLnBrk="1" hangingPunct="1">
              <a:buFont typeface="Arial" panose="020B0604020202020204" pitchFamily="34" charset="0"/>
              <a:buChar char="•"/>
            </a:pPr>
            <a:r>
              <a:rPr lang="en-US" altLang="zh-CN" dirty="0"/>
              <a:t>Discussions , Quizzes &amp;Test : 20%</a:t>
            </a:r>
          </a:p>
          <a:p>
            <a:pPr eaLnBrk="1" hangingPunct="1">
              <a:buFont typeface="Arial" panose="020B0604020202020204" pitchFamily="34" charset="0"/>
              <a:buChar char="•"/>
            </a:pPr>
            <a:r>
              <a:rPr lang="en-US" altLang="zh-CN" dirty="0"/>
              <a:t>Homework : 20%</a:t>
            </a:r>
          </a:p>
          <a:p>
            <a:pPr eaLnBrk="1" hangingPunct="1">
              <a:buFont typeface="Arial" panose="020B0604020202020204" pitchFamily="34" charset="0"/>
              <a:buChar char="•"/>
            </a:pPr>
            <a:r>
              <a:rPr lang="en-US" altLang="zh-CN" dirty="0"/>
              <a:t>Labs: 20%</a:t>
            </a:r>
          </a:p>
          <a:p>
            <a:pPr eaLnBrk="1" hangingPunct="1">
              <a:buFontTx/>
              <a:buNone/>
            </a:pPr>
            <a:endParaRPr lang="en-US" altLang="zh-CN" dirty="0"/>
          </a:p>
        </p:txBody>
      </p:sp>
      <p:sp>
        <p:nvSpPr>
          <p:cNvPr id="15364"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10</a:t>
            </a:fld>
            <a:r>
              <a:rPr lang="en-US" altLang="zh-CN" sz="1200" dirty="0">
                <a:solidFill>
                  <a:srgbClr val="898989"/>
                </a:solidFill>
                <a:latin typeface="Times New Roman" panose="02020603050405020304" pitchFamily="18" charset="0"/>
              </a:rPr>
              <a:t>/75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nchorCtr="0"/>
          <a:lstStyle/>
          <a:p>
            <a:pPr eaLnBrk="1" hangingPunct="1"/>
            <a:r>
              <a:rPr lang="en-US" altLang="zh-CN" dirty="0"/>
              <a:t> </a:t>
            </a:r>
            <a:r>
              <a:rPr lang="en-US" altLang="zh-CN" dirty="0">
                <a:solidFill>
                  <a:srgbClr val="FF0000"/>
                </a:solidFill>
              </a:rPr>
              <a:t>Chapter Outline</a:t>
            </a:r>
          </a:p>
        </p:txBody>
      </p:sp>
      <p:sp>
        <p:nvSpPr>
          <p:cNvPr id="14340" name="Rectangle 3"/>
          <p:cNvSpPr>
            <a:spLocks noGrp="1" noChangeArrowheads="1"/>
          </p:cNvSpPr>
          <p:nvPr>
            <p:ph idx="1"/>
          </p:nvPr>
        </p:nvSpPr>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sng" strike="noStrike" kern="1200" cap="none" spc="0" normalizeH="0" baseline="0" noProof="0">
                <a:ln>
                  <a:noFill/>
                </a:ln>
                <a:solidFill>
                  <a:schemeClr val="tx1"/>
                </a:solidFill>
                <a:effectLst/>
                <a:uLnTx/>
                <a:uFillTx/>
                <a:latin typeface="+mn-lt"/>
                <a:ea typeface="+mn-ea"/>
                <a:cs typeface="+mn-cs"/>
              </a:rPr>
              <a:t>What is OS? What does it do?</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a:ln>
                  <a:noFill/>
                </a:ln>
                <a:solidFill>
                  <a:schemeClr val="tx1"/>
                </a:solidFill>
                <a:effectLst/>
                <a:uLnTx/>
                <a:uFillTx/>
                <a:latin typeface="+mn-lt"/>
                <a:ea typeface="+mn-ea"/>
                <a:cs typeface="+mn-cs"/>
              </a:rPr>
              <a:t>History of OS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a:ln>
                  <a:noFill/>
                </a:ln>
                <a:solidFill>
                  <a:schemeClr val="tx1"/>
                </a:solidFill>
                <a:effectLst/>
                <a:uLnTx/>
                <a:uFillTx/>
                <a:latin typeface="+mn-lt"/>
                <a:ea typeface="+mn-ea"/>
                <a:cs typeface="+mn-cs"/>
              </a:rPr>
              <a:t>The Operating System Zoo</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a:ln>
                  <a:noFill/>
                </a:ln>
                <a:solidFill>
                  <a:schemeClr val="tx1"/>
                </a:solidFill>
                <a:effectLst/>
                <a:uLnTx/>
                <a:uFillTx/>
                <a:latin typeface="+mn-lt"/>
                <a:ea typeface="+mn-ea"/>
                <a:cs typeface="+mn-cs"/>
              </a:rPr>
              <a:t>Computer Hardware overview</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a:ln>
                  <a:noFill/>
                </a:ln>
                <a:solidFill>
                  <a:schemeClr val="tx1"/>
                </a:solidFill>
                <a:effectLst/>
                <a:uLnTx/>
                <a:uFillTx/>
                <a:latin typeface="+mn-lt"/>
                <a:ea typeface="+mn-ea"/>
                <a:cs typeface="+mn-cs"/>
              </a:rPr>
              <a:t>Operating System Concepts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a:ln>
                  <a:noFill/>
                </a:ln>
                <a:solidFill>
                  <a:schemeClr val="tx1"/>
                </a:solidFill>
                <a:effectLst/>
                <a:uLnTx/>
                <a:uFillTx/>
                <a:latin typeface="+mn-lt"/>
                <a:ea typeface="+mn-ea"/>
                <a:cs typeface="+mn-cs"/>
              </a:rPr>
              <a:t>System Calls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a:ln>
                  <a:noFill/>
                </a:ln>
                <a:solidFill>
                  <a:schemeClr val="tx1"/>
                </a:solidFill>
                <a:effectLst/>
                <a:uLnTx/>
                <a:uFillTx/>
                <a:latin typeface="+mn-lt"/>
                <a:ea typeface="+mn-ea"/>
                <a:cs typeface="+mn-cs"/>
              </a:rPr>
              <a:t>Operating Systems Structure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a:ln>
                  <a:noFill/>
                </a:ln>
                <a:solidFill>
                  <a:schemeClr val="tx1"/>
                </a:solidFill>
                <a:effectLst/>
                <a:uLnTx/>
                <a:uFillTx/>
                <a:latin typeface="+mn-lt"/>
                <a:ea typeface="+mn-ea"/>
                <a:cs typeface="+mn-cs"/>
              </a:rPr>
              <a:t>Summary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zh-CN" sz="32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zh-CN" sz="3200" b="0" i="0" u="none" strike="noStrike" kern="1200" cap="none" spc="0" normalizeH="0" baseline="0" noProof="0">
              <a:ln>
                <a:noFill/>
              </a:ln>
              <a:solidFill>
                <a:schemeClr val="tx1"/>
              </a:solidFill>
              <a:effectLst/>
              <a:uLnTx/>
              <a:uFillTx/>
              <a:latin typeface="+mn-lt"/>
              <a:ea typeface="+mn-ea"/>
              <a:cs typeface="+mn-cs"/>
            </a:endParaRPr>
          </a:p>
        </p:txBody>
      </p:sp>
      <p:sp>
        <p:nvSpPr>
          <p:cNvPr id="22532"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11</a:t>
            </a:fld>
            <a:r>
              <a:rPr lang="en-US" altLang="zh-CN" sz="1200" dirty="0">
                <a:solidFill>
                  <a:srgbClr val="898989"/>
                </a:solidFill>
                <a:latin typeface="Times New Roman" panose="02020603050405020304" pitchFamily="18" charset="0"/>
              </a:rPr>
              <a:t>/75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3600" dirty="0">
                <a:solidFill>
                  <a:srgbClr val="FF0000"/>
                </a:solidFill>
                <a:latin typeface="Arial" panose="020B0604020202020204" pitchFamily="34" charset="0"/>
              </a:rPr>
              <a:t>What Is An Operating System (1)</a:t>
            </a:r>
          </a:p>
        </p:txBody>
      </p:sp>
      <p:sp>
        <p:nvSpPr>
          <p:cNvPr id="24579" name="Rectangle 3"/>
          <p:cNvSpPr/>
          <p:nvPr/>
        </p:nvSpPr>
        <p:spPr>
          <a:xfrm>
            <a:off x="796925" y="1439863"/>
            <a:ext cx="8347075" cy="511333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eaLnBrk="1" hangingPunct="1">
              <a:buFontTx/>
              <a:buNone/>
            </a:pPr>
            <a:r>
              <a:rPr lang="en-US" altLang="zh-CN" sz="2800" dirty="0">
                <a:latin typeface="Arial" panose="020B0604020202020204" pitchFamily="34" charset="0"/>
              </a:rPr>
              <a:t>A modern computer consists of:</a:t>
            </a:r>
          </a:p>
          <a:p>
            <a:pPr marL="609600" lvl="0" indent="-609600" eaLnBrk="1" hangingPunct="1">
              <a:buFontTx/>
              <a:buNone/>
            </a:pPr>
            <a:endParaRPr lang="en-US" altLang="zh-CN" sz="2800" dirty="0">
              <a:latin typeface="Arial" panose="020B0604020202020204" pitchFamily="34" charset="0"/>
            </a:endParaRPr>
          </a:p>
          <a:p>
            <a:pPr marL="609600" lvl="0" indent="-609600" eaLnBrk="1" hangingPunct="1">
              <a:buClr>
                <a:schemeClr val="accent2"/>
              </a:buClr>
              <a:buFontTx/>
              <a:buChar char="•"/>
            </a:pPr>
            <a:r>
              <a:rPr lang="en-US" altLang="zh-CN" sz="2400" dirty="0">
                <a:latin typeface="Arial" panose="020B0604020202020204" pitchFamily="34" charset="0"/>
              </a:rPr>
              <a:t>One or more processors</a:t>
            </a:r>
            <a:r>
              <a:rPr lang="zh-CN" altLang="en-US" sz="2400" dirty="0">
                <a:latin typeface="Arial" panose="020B0604020202020204" pitchFamily="34" charset="0"/>
              </a:rPr>
              <a:t>，</a:t>
            </a:r>
            <a:r>
              <a:rPr lang="en-US" altLang="zh-CN" sz="2400" dirty="0">
                <a:latin typeface="Arial" panose="020B0604020202020204" pitchFamily="34" charset="0"/>
              </a:rPr>
              <a:t>(CPU)</a:t>
            </a:r>
          </a:p>
          <a:p>
            <a:pPr marL="609600" lvl="0" indent="-609600" eaLnBrk="1" hangingPunct="1">
              <a:buClr>
                <a:schemeClr val="accent2"/>
              </a:buClr>
              <a:buFontTx/>
              <a:buChar char="•"/>
            </a:pPr>
            <a:r>
              <a:rPr lang="en-US" altLang="zh-CN" sz="2400" dirty="0">
                <a:latin typeface="Arial" panose="020B0604020202020204" pitchFamily="34" charset="0"/>
              </a:rPr>
              <a:t>Main memory</a:t>
            </a:r>
          </a:p>
          <a:p>
            <a:pPr marL="609600" lvl="0" indent="-609600" eaLnBrk="1" hangingPunct="1">
              <a:buClr>
                <a:schemeClr val="accent2"/>
              </a:buClr>
              <a:buFontTx/>
              <a:buChar char="•"/>
            </a:pPr>
            <a:r>
              <a:rPr lang="en-US" altLang="zh-CN" sz="2400" dirty="0">
                <a:latin typeface="Arial" panose="020B0604020202020204" pitchFamily="34" charset="0"/>
              </a:rPr>
              <a:t>Disks</a:t>
            </a:r>
          </a:p>
          <a:p>
            <a:pPr marL="609600" lvl="0" indent="-609600" eaLnBrk="1" hangingPunct="1">
              <a:buClr>
                <a:schemeClr val="accent2"/>
              </a:buClr>
              <a:buFontTx/>
              <a:buChar char="•"/>
            </a:pPr>
            <a:r>
              <a:rPr lang="en-US" altLang="zh-CN" sz="2400" dirty="0">
                <a:latin typeface="Arial" panose="020B0604020202020204" pitchFamily="34" charset="0"/>
              </a:rPr>
              <a:t>Printers</a:t>
            </a:r>
          </a:p>
          <a:p>
            <a:pPr marL="609600" lvl="0" indent="-609600" eaLnBrk="1" hangingPunct="1">
              <a:buClr>
                <a:schemeClr val="accent2"/>
              </a:buClr>
              <a:buFontTx/>
              <a:buChar char="•"/>
            </a:pPr>
            <a:r>
              <a:rPr lang="en-US" altLang="zh-CN" sz="2400" dirty="0">
                <a:latin typeface="Arial" panose="020B0604020202020204" pitchFamily="34" charset="0"/>
              </a:rPr>
              <a:t>Various input/output devices</a:t>
            </a:r>
          </a:p>
          <a:p>
            <a:pPr marL="609600" lvl="0" indent="-609600" eaLnBrk="1" hangingPunct="1">
              <a:buFontTx/>
              <a:buNone/>
            </a:pPr>
            <a:endParaRPr lang="en-US" altLang="zh-CN" sz="2400" dirty="0">
              <a:latin typeface="Arial" panose="020B0604020202020204" pitchFamily="34" charset="0"/>
            </a:endParaRPr>
          </a:p>
          <a:p>
            <a:pPr marL="609600" lvl="0" indent="-609600" eaLnBrk="1" hangingPunct="1">
              <a:buFontTx/>
              <a:buNone/>
            </a:pPr>
            <a:r>
              <a:rPr lang="en-US" altLang="zh-CN" sz="2800" dirty="0">
                <a:highlight>
                  <a:srgbClr val="FFFF00"/>
                </a:highlight>
                <a:latin typeface="Arial" panose="020B0604020202020204" pitchFamily="34" charset="0"/>
              </a:rPr>
              <a:t>Managing all these components requires a layer of </a:t>
            </a:r>
            <a:r>
              <a:rPr lang="en-US" altLang="zh-CN" sz="2800" dirty="0">
                <a:solidFill>
                  <a:srgbClr val="FF0000"/>
                </a:solidFill>
                <a:highlight>
                  <a:srgbClr val="FFFF00"/>
                </a:highlight>
                <a:latin typeface="Arial" panose="020B0604020202020204" pitchFamily="34" charset="0"/>
              </a:rPr>
              <a:t>software</a:t>
            </a:r>
            <a:r>
              <a:rPr lang="en-US" altLang="zh-CN" sz="2800" dirty="0">
                <a:highlight>
                  <a:srgbClr val="FFFF00"/>
                </a:highlight>
                <a:latin typeface="Arial" panose="020B0604020202020204" pitchFamily="34" charset="0"/>
              </a:rPr>
              <a:t> – the </a:t>
            </a:r>
            <a:r>
              <a:rPr lang="en-US" altLang="zh-CN" sz="2800" b="1" dirty="0">
                <a:highlight>
                  <a:srgbClr val="FFFF00"/>
                </a:highlight>
                <a:latin typeface="Arial" panose="020B0604020202020204" pitchFamily="34" charset="0"/>
              </a:rPr>
              <a:t>operating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3600" dirty="0">
                <a:solidFill>
                  <a:srgbClr val="FF0000"/>
                </a:solidFill>
                <a:latin typeface="Arial" panose="020B0604020202020204" pitchFamily="34" charset="0"/>
              </a:rPr>
              <a:t>What Is An Operating System (2)</a:t>
            </a:r>
          </a:p>
        </p:txBody>
      </p:sp>
      <p:sp>
        <p:nvSpPr>
          <p:cNvPr id="26627" name="Rectangle 3"/>
          <p:cNvSpPr/>
          <p:nvPr/>
        </p:nvSpPr>
        <p:spPr>
          <a:xfrm>
            <a:off x="0" y="5715000"/>
            <a:ext cx="9144000"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eaLnBrk="1" hangingPunct="1">
              <a:buFontTx/>
              <a:buNone/>
            </a:pPr>
            <a:r>
              <a:rPr lang="en-US" altLang="zh-CN" sz="2400" dirty="0">
                <a:latin typeface="Arial" panose="020B0604020202020204" pitchFamily="34" charset="0"/>
              </a:rPr>
              <a:t>Figure 1-1. Where the operating system fits in.</a:t>
            </a:r>
          </a:p>
        </p:txBody>
      </p:sp>
      <p:pic>
        <p:nvPicPr>
          <p:cNvPr id="26628" name="Picture 5" descr="01-01"/>
          <p:cNvPicPr>
            <a:picLocks noChangeAspect="1"/>
          </p:cNvPicPr>
          <p:nvPr/>
        </p:nvPicPr>
        <p:blipFill>
          <a:blip r:embed="rId3"/>
          <a:stretch>
            <a:fillRect/>
          </a:stretch>
        </p:blipFill>
        <p:spPr>
          <a:xfrm>
            <a:off x="1171575" y="1538288"/>
            <a:ext cx="6800850" cy="37814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p:nvPr/>
        </p:nvSpPr>
        <p:spPr>
          <a:xfrm>
            <a:off x="0" y="0"/>
            <a:ext cx="9144000" cy="1420813"/>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3600" dirty="0">
                <a:solidFill>
                  <a:srgbClr val="FF0000"/>
                </a:solidFill>
                <a:latin typeface="Arial" panose="020B0604020202020204" pitchFamily="34" charset="0"/>
              </a:rPr>
              <a:t>The Operating System as an Extended Machine</a:t>
            </a:r>
          </a:p>
        </p:txBody>
      </p:sp>
      <p:sp>
        <p:nvSpPr>
          <p:cNvPr id="28675" name="Rectangle 3"/>
          <p:cNvSpPr/>
          <p:nvPr/>
        </p:nvSpPr>
        <p:spPr>
          <a:xfrm>
            <a:off x="0" y="5715000"/>
            <a:ext cx="9144000"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eaLnBrk="1" hangingPunct="1">
              <a:buFontTx/>
              <a:buNone/>
            </a:pPr>
            <a:r>
              <a:rPr lang="en-US" altLang="zh-CN" sz="2400" dirty="0">
                <a:latin typeface="Arial" panose="020B0604020202020204" pitchFamily="34" charset="0"/>
              </a:rPr>
              <a:t>Figure 1-2. Operating systems turn ugly hardware into beautiful abstractions.</a:t>
            </a:r>
          </a:p>
        </p:txBody>
      </p:sp>
      <p:pic>
        <p:nvPicPr>
          <p:cNvPr id="28676" name="Picture 5" descr="01-02"/>
          <p:cNvPicPr>
            <a:picLocks noChangeAspect="1"/>
          </p:cNvPicPr>
          <p:nvPr/>
        </p:nvPicPr>
        <p:blipFill>
          <a:blip r:embed="rId3"/>
          <a:stretch>
            <a:fillRect/>
          </a:stretch>
        </p:blipFill>
        <p:spPr>
          <a:xfrm>
            <a:off x="1073150" y="1319213"/>
            <a:ext cx="6954838" cy="41529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p:nvPr/>
        </p:nvSpPr>
        <p:spPr>
          <a:xfrm>
            <a:off x="0" y="309563"/>
            <a:ext cx="9144000" cy="1338262"/>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3600" dirty="0">
                <a:solidFill>
                  <a:srgbClr val="FF0000"/>
                </a:solidFill>
                <a:latin typeface="Arial" panose="020B0604020202020204" pitchFamily="34" charset="0"/>
              </a:rPr>
              <a:t>The Operating System as a Resource Manager</a:t>
            </a:r>
          </a:p>
        </p:txBody>
      </p:sp>
      <p:sp>
        <p:nvSpPr>
          <p:cNvPr id="30723" name="Rectangle 3"/>
          <p:cNvSpPr/>
          <p:nvPr/>
        </p:nvSpPr>
        <p:spPr>
          <a:xfrm>
            <a:off x="395288" y="1844675"/>
            <a:ext cx="8208962" cy="4708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eaLnBrk="1" hangingPunct="1">
              <a:buClr>
                <a:schemeClr val="accent2"/>
              </a:buClr>
              <a:buFontTx/>
              <a:buChar char="•"/>
            </a:pPr>
            <a:r>
              <a:rPr lang="en-US" altLang="zh-CN" sz="2800" dirty="0">
                <a:latin typeface="Arial" panose="020B0604020202020204" pitchFamily="34" charset="0"/>
              </a:rPr>
              <a:t>Allow multiple programs to run at the same time</a:t>
            </a:r>
          </a:p>
          <a:p>
            <a:pPr marL="609600" lvl="0" indent="-609600" eaLnBrk="1" hangingPunct="1">
              <a:buClr>
                <a:schemeClr val="accent2"/>
              </a:buClr>
              <a:buFontTx/>
              <a:buChar char="•"/>
            </a:pPr>
            <a:r>
              <a:rPr lang="en-US" altLang="zh-CN" sz="2800" dirty="0">
                <a:latin typeface="Arial" panose="020B0604020202020204" pitchFamily="34" charset="0"/>
              </a:rPr>
              <a:t>Manage and protect memory, I/O devices, and other resources</a:t>
            </a:r>
          </a:p>
          <a:p>
            <a:pPr marL="609600" lvl="0" indent="-609600" eaLnBrk="1" hangingPunct="1">
              <a:buClr>
                <a:schemeClr val="accent2"/>
              </a:buClr>
              <a:buFontTx/>
              <a:buChar char="•"/>
            </a:pPr>
            <a:r>
              <a:rPr lang="en-US" altLang="zh-CN" sz="2800" dirty="0">
                <a:latin typeface="Arial" panose="020B0604020202020204" pitchFamily="34" charset="0"/>
              </a:rPr>
              <a:t>Includes multiplexing</a:t>
            </a:r>
            <a:r>
              <a:rPr lang="zh-CN" altLang="en-US" sz="2800" dirty="0">
                <a:latin typeface="Arial" panose="020B0604020202020204" pitchFamily="34" charset="0"/>
              </a:rPr>
              <a:t>（复用）</a:t>
            </a:r>
            <a:r>
              <a:rPr lang="en-US" altLang="zh-CN" sz="2800" dirty="0">
                <a:latin typeface="Arial" panose="020B0604020202020204" pitchFamily="34" charset="0"/>
              </a:rPr>
              <a:t> (sharing</a:t>
            </a:r>
            <a:r>
              <a:rPr lang="zh-CN" altLang="en-US" sz="2800" dirty="0">
                <a:latin typeface="Arial" panose="020B0604020202020204" pitchFamily="34" charset="0"/>
              </a:rPr>
              <a:t>共享</a:t>
            </a:r>
            <a:r>
              <a:rPr lang="en-US" altLang="zh-CN" sz="2800" dirty="0">
                <a:latin typeface="Arial" panose="020B0604020202020204" pitchFamily="34" charset="0"/>
              </a:rPr>
              <a:t>) resources in two different ways: </a:t>
            </a:r>
          </a:p>
          <a:p>
            <a:pPr marL="990600" lvl="1" indent="-266700" eaLnBrk="1" hangingPunct="1">
              <a:buClr>
                <a:schemeClr val="accent2"/>
              </a:buClr>
              <a:buFont typeface="Arial" panose="020B0604020202020204" pitchFamily="34" charset="0"/>
              <a:buChar char="•"/>
            </a:pPr>
            <a:r>
              <a:rPr lang="en-US" altLang="zh-CN" dirty="0">
                <a:latin typeface="Arial" panose="020B0604020202020204" pitchFamily="34" charset="0"/>
              </a:rPr>
              <a:t>In time</a:t>
            </a:r>
          </a:p>
          <a:p>
            <a:pPr marL="990600" lvl="1" indent="-266700" eaLnBrk="1" hangingPunct="1">
              <a:buClr>
                <a:schemeClr val="accent2"/>
              </a:buClr>
              <a:buFont typeface="Arial" panose="020B0604020202020204" pitchFamily="34" charset="0"/>
              <a:buChar char="•"/>
            </a:pPr>
            <a:r>
              <a:rPr lang="en-US" altLang="zh-CN" dirty="0">
                <a:latin typeface="Arial" panose="020B0604020202020204" pitchFamily="34" charset="0"/>
              </a:rPr>
              <a:t>In space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a:ln>
                  <a:noFill/>
                </a:ln>
                <a:solidFill>
                  <a:schemeClr val="tx1"/>
                </a:solidFill>
                <a:effectLst/>
                <a:uLnTx/>
                <a:uFillTx/>
                <a:latin typeface="+mj-lt"/>
                <a:ea typeface="+mj-ea"/>
                <a:cs typeface="+mj-cs"/>
              </a:rPr>
              <a:t>What Is an OS?</a:t>
            </a:r>
          </a:p>
        </p:txBody>
      </p:sp>
      <p:sp>
        <p:nvSpPr>
          <p:cNvPr id="89091" name="Rectangle 3"/>
          <p:cNvSpPr>
            <a:spLocks noGrp="1" noChangeArrowheads="1"/>
          </p:cNvSpPr>
          <p:nvPr>
            <p:ph sz="half" idx="1"/>
          </p:nvPr>
        </p:nvSpPr>
        <p:spPr>
          <a:xfrm>
            <a:off x="611188" y="1524000"/>
            <a:ext cx="7921625" cy="4724400"/>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Code</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that:</a:t>
            </a: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Sits between programs &amp; hardware</a:t>
            </a: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Sits between different programs</a:t>
            </a: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Sits betweens different users</a:t>
            </a: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cs"/>
              </a:rPr>
              <a:t>But what does it do? </a:t>
            </a:r>
          </a:p>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hlink"/>
                </a:solidFill>
                <a:effectLst/>
                <a:highlight>
                  <a:srgbClr val="FFFF00"/>
                </a:highlight>
                <a:uLnTx/>
                <a:uFillTx/>
                <a:latin typeface="+mn-lt"/>
                <a:ea typeface="+mn-ea"/>
                <a:cs typeface="+mn-cs"/>
              </a:rPr>
              <a:t>to provide an orderly and controlled allocation of the processors, memories and I/O devices among the various programs competing for them</a:t>
            </a:r>
          </a:p>
          <a:p>
            <a:pPr marL="342900" marR="0" lvl="0" indent="-342900" algn="l" defTabSz="914400" rtl="0" eaLnBrk="1" fontAlgn="auto" latinLnBrk="0" hangingPunct="1">
              <a:lnSpc>
                <a:spcPct val="90000"/>
              </a:lnSpc>
              <a:spcBef>
                <a:spcPct val="20000"/>
              </a:spcBef>
              <a:spcAft>
                <a:spcPts val="0"/>
              </a:spcAft>
              <a:buClrTx/>
              <a:buSzTx/>
              <a:buFontTx/>
              <a:buNone/>
              <a:defRPr/>
            </a:pPr>
            <a:endParaRPr kumimoji="0" lang="en-US" altLang="zh-CN" sz="2400" b="0" i="0" u="none" strike="noStrike" kern="1200" cap="none" spc="0" normalizeH="0" baseline="0" noProof="0" dirty="0">
              <a:ln>
                <a:noFill/>
              </a:ln>
              <a:solidFill>
                <a:schemeClr val="hlink"/>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Real life example: </a:t>
            </a:r>
          </a:p>
          <a:p>
            <a:pPr marL="742950" marR="0" lvl="1" indent="-28575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FF9933"/>
                </a:solidFill>
                <a:effectLst/>
                <a:uLnTx/>
                <a:uFillTx/>
                <a:latin typeface="+mn-lt"/>
                <a:ea typeface="+mn-ea"/>
                <a:cs typeface="+mn-cs"/>
              </a:rPr>
              <a:t>Government?</a:t>
            </a:r>
          </a:p>
          <a:p>
            <a:pPr marL="742950" marR="0" lvl="1" indent="-28575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endParaRPr kumimoji="0" lang="en-US" altLang="zh-CN" sz="2400" b="1" i="0" u="none" strike="noStrike" kern="1200" cap="none" spc="0" normalizeH="0" baseline="0" noProof="0" dirty="0">
              <a:ln>
                <a:noFill/>
              </a:ln>
              <a:solidFill>
                <a:srgbClr val="FF9933"/>
              </a:solidFill>
              <a:effectLst/>
              <a:uLnTx/>
              <a:uFillTx/>
              <a:latin typeface="+mn-lt"/>
              <a:ea typeface="+mn-ea"/>
              <a:cs typeface="+mn-cs"/>
            </a:endParaRPr>
          </a:p>
        </p:txBody>
      </p:sp>
      <p:sp>
        <p:nvSpPr>
          <p:cNvPr id="32772" name="灯片编号占位符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16</a:t>
            </a:fld>
            <a:r>
              <a:rPr lang="en-US" altLang="zh-CN" sz="1200" dirty="0">
                <a:solidFill>
                  <a:srgbClr val="898989"/>
                </a:solidFill>
                <a:latin typeface="Times New Roman" panose="02020603050405020304" pitchFamily="18" charset="0"/>
              </a:rPr>
              <a:t>/75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a:ln>
                  <a:noFill/>
                </a:ln>
                <a:solidFill>
                  <a:schemeClr val="tx1"/>
                </a:solidFill>
                <a:effectLst/>
                <a:uLnTx/>
                <a:uFillTx/>
                <a:latin typeface="+mj-lt"/>
                <a:ea typeface="+mj-ea"/>
                <a:cs typeface="+mj-cs"/>
              </a:rPr>
              <a:t>What Is an OS?</a:t>
            </a:r>
          </a:p>
        </p:txBody>
      </p:sp>
      <p:sp>
        <p:nvSpPr>
          <p:cNvPr id="33795" name="Rectangle 3"/>
          <p:cNvSpPr>
            <a:spLocks noGrp="1"/>
          </p:cNvSpPr>
          <p:nvPr>
            <p:ph sz="half" idx="1"/>
          </p:nvPr>
        </p:nvSpPr>
        <p:spPr>
          <a:xfrm>
            <a:off x="609600" y="1295400"/>
            <a:ext cx="3806825" cy="3522663"/>
          </a:xfrm>
        </p:spPr>
        <p:txBody>
          <a:bodyPr vert="horz" wrap="square" lIns="91440" tIns="45720" rIns="91440" bIns="45720" anchor="t" anchorCtr="0"/>
          <a:lstStyle/>
          <a:p>
            <a:pPr eaLnBrk="1" hangingPunct="1">
              <a:buClrTx/>
              <a:buSzTx/>
              <a:buFontTx/>
              <a:buNone/>
            </a:pPr>
            <a:r>
              <a:rPr lang="en-US" altLang="zh-CN" kern="1200" dirty="0">
                <a:latin typeface="+mn-lt"/>
                <a:ea typeface="+mn-ea"/>
                <a:cs typeface="+mn-cs"/>
              </a:rPr>
              <a:t>Resources</a:t>
            </a:r>
          </a:p>
          <a:p>
            <a:pPr eaLnBrk="1" hangingPunct="1">
              <a:buClrTx/>
              <a:buSzTx/>
            </a:pPr>
            <a:r>
              <a:rPr lang="en-US" altLang="zh-CN" kern="1200" dirty="0">
                <a:latin typeface="+mn-lt"/>
                <a:ea typeface="+mn-ea"/>
                <a:cs typeface="+mn-cs"/>
              </a:rPr>
              <a:t>Allocation(</a:t>
            </a:r>
            <a:r>
              <a:rPr lang="zh-CN" altLang="en-US" kern="1200" dirty="0">
                <a:latin typeface="+mn-lt"/>
                <a:ea typeface="+mn-ea"/>
                <a:cs typeface="+mn-cs"/>
              </a:rPr>
              <a:t>分配</a:t>
            </a:r>
            <a:r>
              <a:rPr lang="en-US" altLang="zh-CN" kern="1200" dirty="0">
                <a:latin typeface="+mn-lt"/>
                <a:ea typeface="+mn-ea"/>
                <a:cs typeface="+mn-cs"/>
              </a:rPr>
              <a:t>)</a:t>
            </a:r>
          </a:p>
          <a:p>
            <a:pPr eaLnBrk="1" hangingPunct="1">
              <a:buClrTx/>
              <a:buSzTx/>
            </a:pPr>
            <a:r>
              <a:rPr lang="en-US" altLang="zh-CN" kern="1200" dirty="0">
                <a:latin typeface="+mn-lt"/>
                <a:ea typeface="+mn-ea"/>
                <a:cs typeface="+mn-cs"/>
              </a:rPr>
              <a:t>Protection(</a:t>
            </a:r>
            <a:r>
              <a:rPr lang="zh-CN" altLang="en-US" kern="1200" dirty="0">
                <a:latin typeface="+mn-lt"/>
                <a:ea typeface="+mn-ea"/>
                <a:cs typeface="+mn-cs"/>
              </a:rPr>
              <a:t>保护</a:t>
            </a:r>
            <a:r>
              <a:rPr lang="en-US" altLang="zh-CN" kern="1200" dirty="0">
                <a:latin typeface="+mn-lt"/>
                <a:ea typeface="+mn-ea"/>
                <a:cs typeface="+mn-cs"/>
              </a:rPr>
              <a:t>)</a:t>
            </a:r>
          </a:p>
          <a:p>
            <a:pPr eaLnBrk="1" hangingPunct="1">
              <a:buClrTx/>
              <a:buSzTx/>
            </a:pPr>
            <a:r>
              <a:rPr lang="en-US" altLang="zh-CN" kern="1200" dirty="0">
                <a:latin typeface="+mn-lt"/>
                <a:ea typeface="+mn-ea"/>
                <a:cs typeface="+mn-cs"/>
              </a:rPr>
              <a:t>Reclamation(</a:t>
            </a:r>
            <a:r>
              <a:rPr lang="zh-CN" altLang="en-US" kern="1200" dirty="0">
                <a:latin typeface="+mn-lt"/>
                <a:ea typeface="+mn-ea"/>
                <a:cs typeface="+mn-cs"/>
              </a:rPr>
              <a:t>回收</a:t>
            </a:r>
            <a:r>
              <a:rPr lang="en-US" altLang="zh-CN" kern="1200" dirty="0">
                <a:latin typeface="+mn-lt"/>
                <a:ea typeface="+mn-ea"/>
                <a:cs typeface="+mn-cs"/>
              </a:rPr>
              <a:t>)</a:t>
            </a:r>
          </a:p>
          <a:p>
            <a:pPr eaLnBrk="1" hangingPunct="1">
              <a:buClrTx/>
              <a:buSzTx/>
            </a:pPr>
            <a:r>
              <a:rPr lang="en-US" altLang="zh-CN" kern="1200" dirty="0">
                <a:latin typeface="+mn-lt"/>
                <a:ea typeface="+mn-ea"/>
                <a:cs typeface="+mn-cs"/>
              </a:rPr>
              <a:t>Virtualization(</a:t>
            </a:r>
            <a:r>
              <a:rPr lang="zh-CN" altLang="en-US" kern="1200" dirty="0">
                <a:latin typeface="+mn-lt"/>
                <a:ea typeface="+mn-ea"/>
                <a:cs typeface="+mn-cs"/>
              </a:rPr>
              <a:t>虚拟化</a:t>
            </a:r>
            <a:r>
              <a:rPr lang="en-US" altLang="zh-CN" kern="1200" dirty="0">
                <a:latin typeface="+mn-lt"/>
                <a:ea typeface="+mn-ea"/>
                <a:cs typeface="+mn-cs"/>
              </a:rPr>
              <a:t>)</a:t>
            </a:r>
          </a:p>
        </p:txBody>
      </p:sp>
      <p:sp>
        <p:nvSpPr>
          <p:cNvPr id="33796" name="Rectangle 4"/>
          <p:cNvSpPr>
            <a:spLocks noGrp="1"/>
          </p:cNvSpPr>
          <p:nvPr>
            <p:ph sz="half" idx="2"/>
          </p:nvPr>
        </p:nvSpPr>
        <p:spPr>
          <a:xfrm>
            <a:off x="4356100" y="1295400"/>
            <a:ext cx="4025900" cy="3251200"/>
          </a:xfrm>
        </p:spPr>
        <p:txBody>
          <a:bodyPr vert="horz" wrap="square" lIns="91440" tIns="45720" rIns="91440" bIns="45720" anchor="t" anchorCtr="0"/>
          <a:lstStyle/>
          <a:p>
            <a:pPr eaLnBrk="1" hangingPunct="1">
              <a:buClrTx/>
              <a:buSzTx/>
              <a:buFontTx/>
              <a:buNone/>
            </a:pPr>
            <a:r>
              <a:rPr lang="en-US" altLang="zh-CN" kern="1200" dirty="0">
                <a:latin typeface="+mn-lt"/>
                <a:ea typeface="+mn-ea"/>
                <a:cs typeface="+mn-cs"/>
              </a:rPr>
              <a:t>Services</a:t>
            </a:r>
          </a:p>
          <a:p>
            <a:pPr eaLnBrk="1" hangingPunct="1">
              <a:buClrTx/>
              <a:buSzTx/>
            </a:pPr>
            <a:r>
              <a:rPr lang="en-US" altLang="zh-CN" kern="1200" dirty="0">
                <a:latin typeface="+mn-lt"/>
                <a:ea typeface="+mn-ea"/>
                <a:cs typeface="+mn-cs"/>
              </a:rPr>
              <a:t>Abstraction(</a:t>
            </a:r>
            <a:r>
              <a:rPr lang="zh-CN" altLang="en-US" kern="1200" dirty="0">
                <a:latin typeface="+mn-lt"/>
                <a:ea typeface="+mn-ea"/>
                <a:cs typeface="+mn-cs"/>
              </a:rPr>
              <a:t>抽象</a:t>
            </a:r>
            <a:r>
              <a:rPr lang="en-US" altLang="zh-CN" kern="1200" dirty="0">
                <a:latin typeface="+mn-lt"/>
                <a:ea typeface="+mn-ea"/>
                <a:cs typeface="+mn-cs"/>
              </a:rPr>
              <a:t>)</a:t>
            </a:r>
          </a:p>
          <a:p>
            <a:pPr eaLnBrk="1" hangingPunct="1">
              <a:buClrTx/>
              <a:buSzTx/>
            </a:pPr>
            <a:r>
              <a:rPr lang="en-US" altLang="zh-CN" kern="1200" dirty="0">
                <a:latin typeface="+mn-lt"/>
                <a:ea typeface="+mn-ea"/>
                <a:cs typeface="+mn-cs"/>
              </a:rPr>
              <a:t>Simplification(</a:t>
            </a:r>
            <a:r>
              <a:rPr lang="zh-CN" altLang="en-US" kern="1200" dirty="0">
                <a:latin typeface="+mn-lt"/>
                <a:ea typeface="+mn-ea"/>
                <a:cs typeface="+mn-cs"/>
              </a:rPr>
              <a:t>简化</a:t>
            </a:r>
            <a:r>
              <a:rPr lang="en-US" altLang="zh-CN" kern="1200" dirty="0">
                <a:latin typeface="+mn-lt"/>
                <a:ea typeface="+mn-ea"/>
                <a:cs typeface="+mn-cs"/>
              </a:rPr>
              <a:t>)</a:t>
            </a:r>
          </a:p>
          <a:p>
            <a:pPr eaLnBrk="1" hangingPunct="1">
              <a:buClrTx/>
              <a:buSzTx/>
            </a:pPr>
            <a:r>
              <a:rPr lang="en-US" altLang="zh-CN" kern="1200" dirty="0">
                <a:latin typeface="+mn-lt"/>
                <a:ea typeface="+mn-ea"/>
                <a:cs typeface="+mn-cs"/>
              </a:rPr>
              <a:t>Convenience(</a:t>
            </a:r>
            <a:r>
              <a:rPr lang="zh-CN" altLang="en-US" kern="1200" dirty="0">
                <a:latin typeface="+mn-lt"/>
                <a:ea typeface="+mn-ea"/>
                <a:cs typeface="+mn-cs"/>
              </a:rPr>
              <a:t>方便</a:t>
            </a:r>
            <a:r>
              <a:rPr lang="en-US" altLang="zh-CN" kern="1200" dirty="0">
                <a:latin typeface="+mn-lt"/>
                <a:ea typeface="+mn-ea"/>
                <a:cs typeface="+mn-cs"/>
              </a:rPr>
              <a:t>)</a:t>
            </a:r>
          </a:p>
          <a:p>
            <a:pPr eaLnBrk="1" hangingPunct="1">
              <a:buClrTx/>
              <a:buSzTx/>
            </a:pPr>
            <a:r>
              <a:rPr lang="en-US" altLang="zh-CN" kern="1200" dirty="0">
                <a:latin typeface="+mn-lt"/>
                <a:ea typeface="+mn-ea"/>
                <a:cs typeface="+mn-cs"/>
              </a:rPr>
              <a:t>Standardization(</a:t>
            </a:r>
            <a:r>
              <a:rPr lang="zh-CN" altLang="en-US" kern="1200" dirty="0">
                <a:latin typeface="+mn-lt"/>
                <a:ea typeface="+mn-ea"/>
                <a:cs typeface="+mn-cs"/>
              </a:rPr>
              <a:t>标准化</a:t>
            </a:r>
            <a:r>
              <a:rPr lang="en-US" altLang="zh-CN" kern="1200" dirty="0">
                <a:latin typeface="+mn-lt"/>
                <a:ea typeface="+mn-ea"/>
                <a:cs typeface="+mn-cs"/>
              </a:rPr>
              <a:t>)</a:t>
            </a:r>
          </a:p>
          <a:p>
            <a:pPr eaLnBrk="1" hangingPunct="1">
              <a:buClrTx/>
              <a:buSzTx/>
              <a:buFontTx/>
              <a:buNone/>
            </a:pPr>
            <a:endParaRPr lang="en-US" altLang="zh-CN" kern="1200" dirty="0">
              <a:latin typeface="+mn-lt"/>
              <a:ea typeface="+mn-ea"/>
              <a:cs typeface="+mn-cs"/>
            </a:endParaRPr>
          </a:p>
        </p:txBody>
      </p:sp>
      <p:sp>
        <p:nvSpPr>
          <p:cNvPr id="33797" name="灯片编号占位符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17</a:t>
            </a:fld>
            <a:r>
              <a:rPr lang="en-US" altLang="zh-CN" sz="1200" dirty="0">
                <a:solidFill>
                  <a:srgbClr val="898989"/>
                </a:solidFill>
                <a:latin typeface="Times New Roman" panose="02020603050405020304" pitchFamily="18" charset="0"/>
              </a:rPr>
              <a:t>/75</a:t>
            </a:r>
          </a:p>
        </p:txBody>
      </p:sp>
      <p:sp>
        <p:nvSpPr>
          <p:cNvPr id="33798" name="Text Box 5"/>
          <p:cNvSpPr txBox="1"/>
          <p:nvPr/>
        </p:nvSpPr>
        <p:spPr>
          <a:xfrm>
            <a:off x="304800" y="5334000"/>
            <a:ext cx="7467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zh-CN" sz="2800" dirty="0">
                <a:solidFill>
                  <a:schemeClr val="hlink"/>
                </a:solidFill>
                <a:latin typeface="Arial" panose="020B0604020202020204" pitchFamily="34" charset="0"/>
              </a:rPr>
              <a:t>Makes computers simpler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a:ln>
                  <a:noFill/>
                </a:ln>
                <a:solidFill>
                  <a:schemeClr val="tx1"/>
                </a:solidFill>
                <a:effectLst/>
                <a:uLnTx/>
                <a:uFillTx/>
                <a:latin typeface="+mj-lt"/>
                <a:ea typeface="+mj-ea"/>
                <a:cs typeface="+mj-cs"/>
              </a:rPr>
              <a:t>What Is an OS?</a:t>
            </a:r>
          </a:p>
        </p:txBody>
      </p:sp>
      <p:sp>
        <p:nvSpPr>
          <p:cNvPr id="34819" name="Rectangle 3"/>
          <p:cNvSpPr>
            <a:spLocks noGrp="1"/>
          </p:cNvSpPr>
          <p:nvPr>
            <p:ph sz="half" idx="1"/>
          </p:nvPr>
        </p:nvSpPr>
        <p:spPr>
          <a:xfrm>
            <a:off x="609600" y="1295400"/>
            <a:ext cx="3806825" cy="3522663"/>
          </a:xfrm>
        </p:spPr>
        <p:txBody>
          <a:bodyPr vert="horz" wrap="square" lIns="91440" tIns="45720" rIns="91440" bIns="45720" anchor="t" anchorCtr="0"/>
          <a:lstStyle/>
          <a:p>
            <a:pPr eaLnBrk="1" hangingPunct="1">
              <a:buClrTx/>
              <a:buSzTx/>
              <a:buFontTx/>
              <a:buNone/>
            </a:pPr>
            <a:r>
              <a:rPr lang="en-US" altLang="zh-CN" kern="1200" dirty="0">
                <a:latin typeface="+mn-lt"/>
                <a:ea typeface="+mn-ea"/>
                <a:cs typeface="+mn-cs"/>
              </a:rPr>
              <a:t>Resources</a:t>
            </a:r>
          </a:p>
          <a:p>
            <a:pPr eaLnBrk="1" hangingPunct="1">
              <a:buClrTx/>
              <a:buSzTx/>
            </a:pPr>
            <a:r>
              <a:rPr lang="en-US" altLang="zh-CN" kern="1200" dirty="0">
                <a:solidFill>
                  <a:srgbClr val="FF0066"/>
                </a:solidFill>
                <a:latin typeface="+mn-lt"/>
                <a:ea typeface="+mn-ea"/>
                <a:cs typeface="+mn-cs"/>
              </a:rPr>
              <a:t>Allocation</a:t>
            </a:r>
          </a:p>
          <a:p>
            <a:pPr eaLnBrk="1" hangingPunct="1">
              <a:buClrTx/>
              <a:buSzTx/>
            </a:pPr>
            <a:r>
              <a:rPr lang="en-US" altLang="zh-CN" kern="1200" dirty="0">
                <a:latin typeface="+mn-lt"/>
                <a:ea typeface="+mn-ea"/>
                <a:cs typeface="+mn-cs"/>
              </a:rPr>
              <a:t>Protection</a:t>
            </a:r>
          </a:p>
          <a:p>
            <a:pPr eaLnBrk="1" hangingPunct="1">
              <a:buClrTx/>
              <a:buSzTx/>
            </a:pPr>
            <a:r>
              <a:rPr lang="en-US" altLang="zh-CN" kern="1200" dirty="0">
                <a:latin typeface="+mn-lt"/>
                <a:ea typeface="+mn-ea"/>
                <a:cs typeface="+mn-cs"/>
              </a:rPr>
              <a:t>Reclamation</a:t>
            </a:r>
          </a:p>
          <a:p>
            <a:pPr eaLnBrk="1" hangingPunct="1">
              <a:buClrTx/>
              <a:buSzTx/>
            </a:pPr>
            <a:r>
              <a:rPr lang="en-US" altLang="zh-CN" kern="1200" dirty="0">
                <a:latin typeface="+mn-lt"/>
                <a:ea typeface="+mn-ea"/>
                <a:cs typeface="+mn-cs"/>
              </a:rPr>
              <a:t>Virtualization</a:t>
            </a:r>
          </a:p>
        </p:txBody>
      </p:sp>
      <p:sp>
        <p:nvSpPr>
          <p:cNvPr id="34820" name="Rectangle 4"/>
          <p:cNvSpPr>
            <a:spLocks noGrp="1"/>
          </p:cNvSpPr>
          <p:nvPr>
            <p:ph sz="half" idx="2"/>
          </p:nvPr>
        </p:nvSpPr>
        <p:spPr>
          <a:xfrm>
            <a:off x="3959225" y="1379538"/>
            <a:ext cx="3733800" cy="4708525"/>
          </a:xfrm>
        </p:spPr>
        <p:txBody>
          <a:bodyPr vert="horz" wrap="square" lIns="91440" tIns="45720" rIns="91440" bIns="45720" anchor="t" anchorCtr="0"/>
          <a:lstStyle/>
          <a:p>
            <a:pPr eaLnBrk="1" hangingPunct="1">
              <a:buClrTx/>
              <a:buSzTx/>
              <a:buFontTx/>
              <a:buNone/>
            </a:pPr>
            <a:r>
              <a:rPr lang="en-US" altLang="zh-CN" kern="1200" dirty="0">
                <a:latin typeface="+mn-lt"/>
                <a:ea typeface="+mn-ea"/>
                <a:cs typeface="+mn-cs"/>
              </a:rPr>
              <a:t>Finite resources</a:t>
            </a:r>
          </a:p>
          <a:p>
            <a:pPr eaLnBrk="1" hangingPunct="1">
              <a:buClrTx/>
              <a:buSzTx/>
              <a:buFontTx/>
              <a:buNone/>
            </a:pPr>
            <a:r>
              <a:rPr lang="en-US" altLang="zh-CN" kern="1200" dirty="0">
                <a:latin typeface="+mn-lt"/>
                <a:ea typeface="+mn-ea"/>
                <a:cs typeface="+mn-cs"/>
              </a:rPr>
              <a:t>Competing demands</a:t>
            </a:r>
          </a:p>
          <a:p>
            <a:pPr eaLnBrk="1" hangingPunct="1">
              <a:buClrTx/>
              <a:buSzTx/>
              <a:buFontTx/>
              <a:buNone/>
            </a:pPr>
            <a:endParaRPr lang="en-US" altLang="zh-CN" kern="1200" dirty="0">
              <a:latin typeface="+mn-lt"/>
              <a:ea typeface="+mn-ea"/>
              <a:cs typeface="+mn-cs"/>
            </a:endParaRPr>
          </a:p>
          <a:p>
            <a:pPr eaLnBrk="1" hangingPunct="1">
              <a:buClrTx/>
              <a:buSzTx/>
              <a:buFontTx/>
              <a:buNone/>
            </a:pPr>
            <a:r>
              <a:rPr lang="en-US" altLang="zh-CN" sz="2400" kern="1200" dirty="0">
                <a:latin typeface="+mn-lt"/>
                <a:ea typeface="+mn-ea"/>
                <a:cs typeface="+mn-cs"/>
              </a:rPr>
              <a:t>Examples:</a:t>
            </a:r>
          </a:p>
          <a:p>
            <a:pPr eaLnBrk="1" hangingPunct="1">
              <a:buClrTx/>
              <a:buSzTx/>
            </a:pPr>
            <a:r>
              <a:rPr lang="en-US" altLang="zh-CN" sz="2400" kern="1200" dirty="0">
                <a:latin typeface="+mn-lt"/>
                <a:ea typeface="+mn-ea"/>
                <a:cs typeface="+mn-cs"/>
              </a:rPr>
              <a:t>CPU</a:t>
            </a:r>
          </a:p>
          <a:p>
            <a:pPr eaLnBrk="1" hangingPunct="1">
              <a:buClrTx/>
              <a:buSzTx/>
            </a:pPr>
            <a:r>
              <a:rPr lang="en-US" altLang="zh-CN" sz="2400" kern="1200" dirty="0">
                <a:latin typeface="+mn-lt"/>
                <a:ea typeface="+mn-ea"/>
                <a:cs typeface="+mn-cs"/>
              </a:rPr>
              <a:t>Memory</a:t>
            </a:r>
          </a:p>
          <a:p>
            <a:pPr eaLnBrk="1" hangingPunct="1">
              <a:buClrTx/>
              <a:buSzTx/>
            </a:pPr>
            <a:r>
              <a:rPr lang="en-US" altLang="zh-CN" sz="2400" kern="1200" dirty="0">
                <a:latin typeface="+mn-lt"/>
                <a:ea typeface="+mn-ea"/>
                <a:cs typeface="+mn-cs"/>
              </a:rPr>
              <a:t>Disk</a:t>
            </a:r>
          </a:p>
          <a:p>
            <a:pPr eaLnBrk="1" hangingPunct="1">
              <a:buClrTx/>
              <a:buSzTx/>
            </a:pPr>
            <a:r>
              <a:rPr lang="en-US" altLang="zh-CN" sz="2400" kern="1200" dirty="0">
                <a:latin typeface="+mn-lt"/>
                <a:ea typeface="+mn-ea"/>
                <a:cs typeface="+mn-cs"/>
              </a:rPr>
              <a:t>Network</a:t>
            </a:r>
          </a:p>
        </p:txBody>
      </p:sp>
      <p:sp>
        <p:nvSpPr>
          <p:cNvPr id="34821" name="灯片编号占位符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18</a:t>
            </a:fld>
            <a:r>
              <a:rPr lang="en-US" altLang="zh-CN" sz="1200" dirty="0">
                <a:solidFill>
                  <a:srgbClr val="898989"/>
                </a:solidFill>
                <a:latin typeface="Times New Roman" panose="02020603050405020304" pitchFamily="18" charset="0"/>
              </a:rPr>
              <a:t>/75</a:t>
            </a:r>
          </a:p>
        </p:txBody>
      </p:sp>
      <p:sp>
        <p:nvSpPr>
          <p:cNvPr id="34822" name="AutoShape 5"/>
          <p:cNvSpPr/>
          <p:nvPr/>
        </p:nvSpPr>
        <p:spPr>
          <a:xfrm>
            <a:off x="3995738" y="1412875"/>
            <a:ext cx="3048000" cy="3878263"/>
          </a:xfrm>
          <a:prstGeom prst="wedgeRectCallout">
            <a:avLst>
              <a:gd name="adj1" fmla="val -99634"/>
              <a:gd name="adj2" fmla="val -32782"/>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endParaRPr lang="zh-CN" altLang="zh-CN" sz="1800" dirty="0">
              <a:latin typeface="Arial" panose="020B0604020202020204" pitchFamily="34" charset="0"/>
            </a:endParaRPr>
          </a:p>
        </p:txBody>
      </p:sp>
      <p:sp>
        <p:nvSpPr>
          <p:cNvPr id="91142" name="Rectangle 6"/>
          <p:cNvSpPr/>
          <p:nvPr/>
        </p:nvSpPr>
        <p:spPr>
          <a:xfrm>
            <a:off x="7162800" y="1676400"/>
            <a:ext cx="1676400" cy="35814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1800" dirty="0">
                <a:latin typeface="Arial" panose="020B0604020202020204" pitchFamily="34" charset="0"/>
              </a:rPr>
              <a:t>Limited budget,</a:t>
            </a:r>
            <a:br>
              <a:rPr lang="en-US" altLang="zh-CN" sz="1800" dirty="0">
                <a:latin typeface="Arial" panose="020B0604020202020204" pitchFamily="34" charset="0"/>
              </a:rPr>
            </a:br>
            <a:r>
              <a:rPr lang="en-US" altLang="zh-CN" sz="1800" dirty="0">
                <a:latin typeface="Arial" panose="020B0604020202020204" pitchFamily="34" charset="0"/>
              </a:rPr>
              <a:t>Land,</a:t>
            </a:r>
            <a:br>
              <a:rPr lang="en-US" altLang="zh-CN" sz="1800" dirty="0">
                <a:latin typeface="Arial" panose="020B0604020202020204" pitchFamily="34" charset="0"/>
              </a:rPr>
            </a:br>
            <a:r>
              <a:rPr lang="en-US" altLang="zh-CN" sz="1800" dirty="0">
                <a:latin typeface="Arial" panose="020B0604020202020204" pitchFamily="34" charset="0"/>
              </a:rPr>
              <a:t>Oil,</a:t>
            </a:r>
            <a:br>
              <a:rPr lang="en-US" altLang="zh-CN" sz="1800" dirty="0">
                <a:latin typeface="Arial" panose="020B0604020202020204" pitchFamily="34" charset="0"/>
              </a:rPr>
            </a:br>
            <a:r>
              <a:rPr lang="en-US" altLang="zh-CN" sz="1800" dirty="0">
                <a:latin typeface="Arial" panose="020B0604020202020204" pitchFamily="34" charset="0"/>
              </a:rPr>
              <a:t>Gas,</a:t>
            </a: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p:txBody>
      </p:sp>
      <p:sp>
        <p:nvSpPr>
          <p:cNvPr id="91143" name="Text Box 7"/>
          <p:cNvSpPr txBox="1"/>
          <p:nvPr/>
        </p:nvSpPr>
        <p:spPr>
          <a:xfrm>
            <a:off x="7543800" y="1295400"/>
            <a:ext cx="14414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1800" dirty="0">
                <a:latin typeface="Arial" panose="020B0604020202020204" pitchFamily="34" charset="0"/>
              </a:rPr>
              <a:t>Government</a:t>
            </a:r>
          </a:p>
        </p:txBody>
      </p:sp>
      <p:sp>
        <p:nvSpPr>
          <p:cNvPr id="91144" name="Text Box 8"/>
          <p:cNvSpPr txBox="1"/>
          <p:nvPr/>
        </p:nvSpPr>
        <p:spPr>
          <a:xfrm>
            <a:off x="3276600" y="5562600"/>
            <a:ext cx="21145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1800" dirty="0">
                <a:latin typeface="Arial" panose="020B0604020202020204" pitchFamily="34" charset="0"/>
              </a:rPr>
              <a:t>Linux or Windows?</a:t>
            </a:r>
          </a:p>
        </p:txBody>
      </p:sp>
      <p:sp>
        <p:nvSpPr>
          <p:cNvPr id="91145" name="Text Box 9"/>
          <p:cNvSpPr txBox="1"/>
          <p:nvPr/>
        </p:nvSpPr>
        <p:spPr>
          <a:xfrm>
            <a:off x="6457950" y="5562600"/>
            <a:ext cx="2686050" cy="6111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1800" dirty="0">
                <a:latin typeface="Arial" panose="020B0604020202020204" pitchFamily="34" charset="0"/>
              </a:rPr>
              <a:t>Democrat or Republic</a:t>
            </a:r>
            <a:r>
              <a:rPr lang="en-US" altLang="zh-CN" sz="1600" dirty="0">
                <a:latin typeface="Arial" panose="020B0604020202020204" pitchFamily="34" charset="0"/>
              </a:rPr>
              <a:t>(</a:t>
            </a:r>
            <a:r>
              <a:rPr lang="zh-CN" altLang="en-US" sz="1600" dirty="0">
                <a:latin typeface="Times New Roman" panose="02020603050405020304" pitchFamily="18" charset="0"/>
              </a:rPr>
              <a:t>民主党党员或共和国 </a:t>
            </a:r>
            <a:r>
              <a:rPr lang="en-US" altLang="zh-CN" sz="1600" dirty="0">
                <a:latin typeface="Times New Roman" panose="02020603050405020304" pitchFamily="18" charset="0"/>
              </a:rPr>
              <a:t>)</a:t>
            </a:r>
            <a:r>
              <a:rPr lang="en-US" altLang="zh-CN" sz="1600" dirty="0">
                <a:latin typeface="Arial" panose="020B0604020202020204" pitchFamily="34" charset="0"/>
              </a:rPr>
              <a:t>?</a:t>
            </a:r>
          </a:p>
        </p:txBody>
      </p:sp>
      <p:cxnSp>
        <p:nvCxnSpPr>
          <p:cNvPr id="91146" name="AutoShape 10"/>
          <p:cNvCxnSpPr>
            <a:stCxn id="91144" idx="3"/>
            <a:endCxn id="91145" idx="1"/>
          </p:cNvCxnSpPr>
          <p:nvPr/>
        </p:nvCxnSpPr>
        <p:spPr>
          <a:xfrm>
            <a:off x="5391150" y="5746750"/>
            <a:ext cx="1066800" cy="122238"/>
          </a:xfrm>
          <a:prstGeom prst="straightConnector1">
            <a:avLst/>
          </a:prstGeom>
          <a:ln w="9525" cap="flat" cmpd="sng">
            <a:solidFill>
              <a:schemeClr val="tx1"/>
            </a:solidFill>
            <a:prstDash val="solid"/>
            <a:headEnd type="triangl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4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114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9114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91146"/>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91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nimBg="1"/>
      <p:bldP spid="91143" grpId="0"/>
      <p:bldP spid="91144" grpId="0"/>
      <p:bldP spid="911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a:ln>
                  <a:noFill/>
                </a:ln>
                <a:solidFill>
                  <a:schemeClr val="tx1"/>
                </a:solidFill>
                <a:effectLst/>
                <a:uLnTx/>
                <a:uFillTx/>
                <a:latin typeface="+mj-lt"/>
                <a:ea typeface="+mj-ea"/>
                <a:cs typeface="+mj-cs"/>
              </a:rPr>
              <a:t>What Is an OS?</a:t>
            </a:r>
          </a:p>
        </p:txBody>
      </p:sp>
      <p:sp>
        <p:nvSpPr>
          <p:cNvPr id="35843" name="Rectangle 3"/>
          <p:cNvSpPr>
            <a:spLocks noGrp="1"/>
          </p:cNvSpPr>
          <p:nvPr>
            <p:ph sz="half" idx="1"/>
          </p:nvPr>
        </p:nvSpPr>
        <p:spPr>
          <a:xfrm>
            <a:off x="609600" y="1295400"/>
            <a:ext cx="3806825" cy="3522663"/>
          </a:xfrm>
        </p:spPr>
        <p:txBody>
          <a:bodyPr vert="horz" wrap="square" lIns="91440" tIns="45720" rIns="91440" bIns="45720" anchor="t" anchorCtr="0"/>
          <a:lstStyle/>
          <a:p>
            <a:pPr eaLnBrk="1" hangingPunct="1">
              <a:buClrTx/>
              <a:buSzTx/>
              <a:buFontTx/>
              <a:buNone/>
            </a:pPr>
            <a:r>
              <a:rPr lang="en-US" altLang="zh-CN" kern="1200" dirty="0">
                <a:latin typeface="+mn-lt"/>
                <a:ea typeface="+mn-ea"/>
                <a:cs typeface="+mn-cs"/>
              </a:rPr>
              <a:t>Resources</a:t>
            </a:r>
          </a:p>
          <a:p>
            <a:pPr eaLnBrk="1" hangingPunct="1">
              <a:buClrTx/>
              <a:buSzTx/>
            </a:pPr>
            <a:r>
              <a:rPr lang="en-US" altLang="zh-CN" kern="1200" dirty="0">
                <a:latin typeface="+mn-lt"/>
                <a:ea typeface="+mn-ea"/>
                <a:cs typeface="+mn-cs"/>
              </a:rPr>
              <a:t>Allocation</a:t>
            </a:r>
          </a:p>
          <a:p>
            <a:pPr eaLnBrk="1" hangingPunct="1">
              <a:buClrTx/>
              <a:buSzTx/>
            </a:pPr>
            <a:r>
              <a:rPr lang="en-US" altLang="zh-CN" kern="1200" dirty="0">
                <a:solidFill>
                  <a:srgbClr val="FF0066"/>
                </a:solidFill>
                <a:latin typeface="+mn-lt"/>
                <a:ea typeface="+mn-ea"/>
                <a:cs typeface="+mn-cs"/>
              </a:rPr>
              <a:t>Protection</a:t>
            </a:r>
          </a:p>
          <a:p>
            <a:pPr eaLnBrk="1" hangingPunct="1">
              <a:buClrTx/>
              <a:buSzTx/>
            </a:pPr>
            <a:r>
              <a:rPr lang="en-US" altLang="zh-CN" kern="1200" dirty="0">
                <a:latin typeface="+mn-lt"/>
                <a:ea typeface="+mn-ea"/>
                <a:cs typeface="+mn-cs"/>
              </a:rPr>
              <a:t>Reclamation</a:t>
            </a:r>
          </a:p>
          <a:p>
            <a:pPr eaLnBrk="1" hangingPunct="1">
              <a:buClrTx/>
              <a:buSzTx/>
            </a:pPr>
            <a:r>
              <a:rPr lang="en-US" altLang="zh-CN" kern="1200" dirty="0">
                <a:latin typeface="+mn-lt"/>
                <a:ea typeface="+mn-ea"/>
                <a:cs typeface="+mn-cs"/>
              </a:rPr>
              <a:t>Virtualization</a:t>
            </a:r>
          </a:p>
        </p:txBody>
      </p:sp>
      <p:sp>
        <p:nvSpPr>
          <p:cNvPr id="35844" name="Rectangle 4"/>
          <p:cNvSpPr>
            <a:spLocks noGrp="1"/>
          </p:cNvSpPr>
          <p:nvPr>
            <p:ph sz="half" idx="2"/>
          </p:nvPr>
        </p:nvSpPr>
        <p:spPr>
          <a:xfrm>
            <a:off x="3689350" y="1374775"/>
            <a:ext cx="3806825" cy="3251200"/>
          </a:xfrm>
        </p:spPr>
        <p:txBody>
          <a:bodyPr vert="horz" wrap="square" lIns="91440" tIns="45720" rIns="91440" bIns="45720" anchor="t" anchorCtr="0"/>
          <a:lstStyle/>
          <a:p>
            <a:pPr eaLnBrk="1" hangingPunct="1">
              <a:buClrTx/>
              <a:buSzTx/>
              <a:buFontTx/>
              <a:buNone/>
            </a:pPr>
            <a:r>
              <a:rPr lang="en-US" altLang="zh-CN" kern="1200" dirty="0">
                <a:latin typeface="+mn-lt"/>
                <a:ea typeface="+mn-ea"/>
                <a:cs typeface="+mn-cs"/>
              </a:rPr>
              <a:t>You can</a:t>
            </a:r>
            <a:r>
              <a:rPr lang="en-US" altLang="zh-CN" kern="1200" dirty="0">
                <a:latin typeface="Arial" panose="020B0604020202020204" pitchFamily="34" charset="0"/>
                <a:ea typeface="+mn-ea"/>
                <a:cs typeface="+mn-cs"/>
              </a:rPr>
              <a:t>’</a:t>
            </a:r>
            <a:r>
              <a:rPr lang="en-US" altLang="zh-CN" kern="1200" dirty="0">
                <a:latin typeface="+mn-lt"/>
                <a:ea typeface="+mn-ea"/>
                <a:cs typeface="+mn-cs"/>
              </a:rPr>
              <a:t>t hurt me</a:t>
            </a:r>
          </a:p>
          <a:p>
            <a:pPr eaLnBrk="1" hangingPunct="1">
              <a:buClrTx/>
              <a:buSzTx/>
              <a:buFontTx/>
              <a:buNone/>
            </a:pPr>
            <a:r>
              <a:rPr lang="en-US" altLang="zh-CN" kern="1200" dirty="0">
                <a:latin typeface="+mn-lt"/>
                <a:ea typeface="+mn-ea"/>
                <a:cs typeface="+mn-cs"/>
              </a:rPr>
              <a:t>I can</a:t>
            </a:r>
            <a:r>
              <a:rPr lang="en-US" altLang="zh-CN" kern="1200" dirty="0">
                <a:latin typeface="Arial" panose="020B0604020202020204" pitchFamily="34" charset="0"/>
                <a:ea typeface="+mn-ea"/>
                <a:cs typeface="+mn-cs"/>
              </a:rPr>
              <a:t>’</a:t>
            </a:r>
            <a:r>
              <a:rPr lang="en-US" altLang="zh-CN" kern="1200" dirty="0">
                <a:latin typeface="+mn-lt"/>
                <a:ea typeface="+mn-ea"/>
                <a:cs typeface="+mn-cs"/>
              </a:rPr>
              <a:t>t hurt you</a:t>
            </a:r>
          </a:p>
          <a:p>
            <a:pPr eaLnBrk="1" hangingPunct="1">
              <a:buClrTx/>
              <a:buSzTx/>
              <a:buFontTx/>
              <a:buNone/>
            </a:pPr>
            <a:endParaRPr lang="en-US" altLang="zh-CN" kern="1200" dirty="0">
              <a:latin typeface="+mn-lt"/>
              <a:ea typeface="+mn-ea"/>
              <a:cs typeface="+mn-cs"/>
            </a:endParaRPr>
          </a:p>
          <a:p>
            <a:pPr eaLnBrk="1" hangingPunct="1">
              <a:buClrTx/>
              <a:buSzTx/>
              <a:buFontTx/>
              <a:buNone/>
            </a:pPr>
            <a:r>
              <a:rPr lang="en-US" altLang="zh-CN" kern="1200" dirty="0">
                <a:latin typeface="+mn-lt"/>
                <a:ea typeface="+mn-ea"/>
                <a:cs typeface="+mn-cs"/>
              </a:rPr>
              <a:t>Implies some degree of safety &amp; security</a:t>
            </a:r>
          </a:p>
        </p:txBody>
      </p:sp>
      <p:sp>
        <p:nvSpPr>
          <p:cNvPr id="35845" name="灯片编号占位符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19</a:t>
            </a:fld>
            <a:r>
              <a:rPr lang="en-US" altLang="zh-CN" sz="1200" dirty="0">
                <a:solidFill>
                  <a:srgbClr val="898989"/>
                </a:solidFill>
                <a:latin typeface="Times New Roman" panose="02020603050405020304" pitchFamily="18" charset="0"/>
              </a:rPr>
              <a:t>/75</a:t>
            </a:r>
          </a:p>
        </p:txBody>
      </p:sp>
      <p:sp>
        <p:nvSpPr>
          <p:cNvPr id="35846" name="AutoShape 5"/>
          <p:cNvSpPr/>
          <p:nvPr/>
        </p:nvSpPr>
        <p:spPr>
          <a:xfrm>
            <a:off x="3733800" y="1524000"/>
            <a:ext cx="3581400" cy="3810000"/>
          </a:xfrm>
          <a:prstGeom prst="wedgeRectCallout">
            <a:avLst>
              <a:gd name="adj1" fmla="val -81028"/>
              <a:gd name="adj2" fmla="val -19292"/>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endParaRPr lang="zh-CN" altLang="zh-CN" sz="1800" dirty="0">
              <a:latin typeface="Arial" panose="020B0604020202020204" pitchFamily="34" charset="0"/>
            </a:endParaRPr>
          </a:p>
        </p:txBody>
      </p:sp>
      <p:sp>
        <p:nvSpPr>
          <p:cNvPr id="92166" name="Rectangle 6"/>
          <p:cNvSpPr/>
          <p:nvPr/>
        </p:nvSpPr>
        <p:spPr>
          <a:xfrm>
            <a:off x="7467600" y="1676400"/>
            <a:ext cx="1524000" cy="35814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1800" dirty="0">
                <a:latin typeface="Arial" panose="020B0604020202020204" pitchFamily="34" charset="0"/>
              </a:rPr>
              <a:t>Law and order</a:t>
            </a:r>
            <a:br>
              <a:rPr lang="en-US" altLang="zh-CN" sz="1800" dirty="0">
                <a:latin typeface="Arial" panose="020B0604020202020204" pitchFamily="34" charset="0"/>
              </a:rPr>
            </a:b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p:txBody>
      </p:sp>
      <p:sp>
        <p:nvSpPr>
          <p:cNvPr id="92167" name="Text Box 7"/>
          <p:cNvSpPr txBox="1"/>
          <p:nvPr/>
        </p:nvSpPr>
        <p:spPr>
          <a:xfrm>
            <a:off x="7543800" y="1295400"/>
            <a:ext cx="14414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1800" dirty="0">
                <a:latin typeface="Arial" panose="020B0604020202020204" pitchFamily="34" charset="0"/>
              </a:rPr>
              <a:t>Government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nimBg="1"/>
      <p:bldP spid="921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533400" y="152400"/>
            <a:ext cx="7924800" cy="828675"/>
          </a:xfrm>
        </p:spPr>
        <p:txBody>
          <a:bodyPr vert="horz" wrap="square" lIns="91440" tIns="45720" rIns="91440" bIns="45720" anchor="ctr" anchorCtr="0"/>
          <a:lstStyle/>
          <a:p>
            <a:pPr eaLnBrk="1" hangingPunct="1"/>
            <a:r>
              <a:rPr lang="en-US" altLang="zh-CN" dirty="0">
                <a:solidFill>
                  <a:srgbClr val="FF0000"/>
                </a:solidFill>
              </a:rPr>
              <a:t>Who am I?</a:t>
            </a:r>
          </a:p>
        </p:txBody>
      </p:sp>
      <p:sp>
        <p:nvSpPr>
          <p:cNvPr id="5123" name="Rectangle 3"/>
          <p:cNvSpPr>
            <a:spLocks noGrp="1"/>
          </p:cNvSpPr>
          <p:nvPr>
            <p:ph idx="1"/>
          </p:nvPr>
        </p:nvSpPr>
        <p:spPr>
          <a:xfrm>
            <a:off x="395288" y="1052513"/>
            <a:ext cx="8355012" cy="4876800"/>
          </a:xfrm>
        </p:spPr>
        <p:txBody>
          <a:bodyPr vert="horz" wrap="square" lIns="91440" tIns="45720" rIns="91440" bIns="45720" anchor="t" anchorCtr="0"/>
          <a:lstStyle/>
          <a:p>
            <a:pPr eaLnBrk="1" hangingPunct="1"/>
            <a:r>
              <a:rPr lang="en-US" altLang="zh-CN" dirty="0"/>
              <a:t>Prof. Fagui Liu (</a:t>
            </a:r>
            <a:r>
              <a:rPr lang="zh-CN" altLang="en-US" dirty="0"/>
              <a:t>刘发贵 ） </a:t>
            </a:r>
          </a:p>
          <a:p>
            <a:pPr eaLnBrk="1" hangingPunct="1"/>
            <a:r>
              <a:rPr lang="en-US" altLang="zh-CN" dirty="0"/>
              <a:t>BUAA/SCUT</a:t>
            </a:r>
          </a:p>
          <a:p>
            <a:pPr eaLnBrk="1" hangingPunct="1"/>
            <a:r>
              <a:rPr lang="en-US" altLang="zh-CN" dirty="0"/>
              <a:t>Research: Cloud computing and big data for IoT, Edge computing,. </a:t>
            </a:r>
          </a:p>
          <a:p>
            <a:pPr eaLnBrk="1" hangingPunct="1"/>
            <a:r>
              <a:rPr lang="en-US" altLang="zh-CN" dirty="0"/>
              <a:t>Cloud computing operating system based on domestic CPU. Guangdong Major Project of Basic and Applied Basic.</a:t>
            </a:r>
            <a:endParaRPr lang="zh-CN" altLang="en-US" dirty="0"/>
          </a:p>
          <a:p>
            <a:pPr eaLnBrk="1" hangingPunct="1"/>
            <a:r>
              <a:rPr lang="en-US" altLang="zh-CN" dirty="0"/>
              <a:t>Phone: 020-39380283-3402,</a:t>
            </a:r>
          </a:p>
          <a:p>
            <a:pPr eaLnBrk="1" hangingPunct="1"/>
            <a:r>
              <a:rPr lang="en-US" altLang="zh-CN" dirty="0"/>
              <a:t>E-mail: </a:t>
            </a:r>
            <a:r>
              <a:rPr lang="en-US" altLang="zh-CN" dirty="0">
                <a:hlinkClick r:id="rId2"/>
              </a:rPr>
              <a:t>fgliu@scut.edu.cn</a:t>
            </a:r>
            <a:endParaRPr lang="en-US" altLang="zh-CN" dirty="0"/>
          </a:p>
        </p:txBody>
      </p:sp>
      <p:sp>
        <p:nvSpPr>
          <p:cNvPr id="5124"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2</a:t>
            </a:fld>
            <a:r>
              <a:rPr lang="en-US" altLang="zh-CN" sz="1200" dirty="0">
                <a:solidFill>
                  <a:srgbClr val="898989"/>
                </a:solidFill>
                <a:latin typeface="Times New Roman" panose="02020603050405020304" pitchFamily="18" charset="0"/>
              </a:rPr>
              <a:t>/75</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a:ln>
                  <a:noFill/>
                </a:ln>
                <a:solidFill>
                  <a:schemeClr val="tx1"/>
                </a:solidFill>
                <a:effectLst/>
                <a:uLnTx/>
                <a:uFillTx/>
                <a:latin typeface="+mj-lt"/>
                <a:ea typeface="+mj-ea"/>
                <a:cs typeface="+mj-cs"/>
              </a:rPr>
              <a:t>What Is an OS?</a:t>
            </a:r>
          </a:p>
        </p:txBody>
      </p:sp>
      <p:sp>
        <p:nvSpPr>
          <p:cNvPr id="36867" name="Rectangle 3"/>
          <p:cNvSpPr>
            <a:spLocks noGrp="1"/>
          </p:cNvSpPr>
          <p:nvPr>
            <p:ph sz="half" idx="1"/>
          </p:nvPr>
        </p:nvSpPr>
        <p:spPr>
          <a:xfrm>
            <a:off x="609600" y="1295400"/>
            <a:ext cx="3806825" cy="3522663"/>
          </a:xfrm>
        </p:spPr>
        <p:txBody>
          <a:bodyPr vert="horz" wrap="square" lIns="91440" tIns="45720" rIns="91440" bIns="45720" anchor="t" anchorCtr="0"/>
          <a:lstStyle/>
          <a:p>
            <a:pPr eaLnBrk="1" hangingPunct="1">
              <a:buClrTx/>
              <a:buSzTx/>
              <a:buFontTx/>
              <a:buNone/>
            </a:pPr>
            <a:r>
              <a:rPr lang="en-US" altLang="zh-CN" kern="1200" dirty="0">
                <a:latin typeface="+mn-lt"/>
                <a:ea typeface="+mn-ea"/>
                <a:cs typeface="+mn-cs"/>
              </a:rPr>
              <a:t>Resources</a:t>
            </a:r>
          </a:p>
          <a:p>
            <a:pPr eaLnBrk="1" hangingPunct="1">
              <a:buClrTx/>
              <a:buSzTx/>
            </a:pPr>
            <a:r>
              <a:rPr lang="en-US" altLang="zh-CN" kern="1200" dirty="0">
                <a:latin typeface="+mn-lt"/>
                <a:ea typeface="+mn-ea"/>
                <a:cs typeface="+mn-cs"/>
              </a:rPr>
              <a:t>Allocation</a:t>
            </a:r>
          </a:p>
          <a:p>
            <a:pPr eaLnBrk="1" hangingPunct="1">
              <a:buClrTx/>
              <a:buSzTx/>
            </a:pPr>
            <a:r>
              <a:rPr lang="en-US" altLang="zh-CN" kern="1200" dirty="0">
                <a:latin typeface="+mn-lt"/>
                <a:ea typeface="+mn-ea"/>
                <a:cs typeface="+mn-cs"/>
              </a:rPr>
              <a:t>Protection</a:t>
            </a:r>
          </a:p>
          <a:p>
            <a:pPr eaLnBrk="1" hangingPunct="1">
              <a:buClrTx/>
              <a:buSzTx/>
            </a:pPr>
            <a:r>
              <a:rPr lang="en-US" altLang="zh-CN" kern="1200" dirty="0">
                <a:solidFill>
                  <a:srgbClr val="FF0066"/>
                </a:solidFill>
                <a:latin typeface="+mn-lt"/>
                <a:ea typeface="+mn-ea"/>
                <a:cs typeface="+mn-cs"/>
              </a:rPr>
              <a:t>Reclamation</a:t>
            </a:r>
          </a:p>
          <a:p>
            <a:pPr eaLnBrk="1" hangingPunct="1">
              <a:buClrTx/>
              <a:buSzTx/>
            </a:pPr>
            <a:r>
              <a:rPr lang="en-US" altLang="zh-CN" kern="1200" dirty="0">
                <a:latin typeface="+mn-lt"/>
                <a:ea typeface="+mn-ea"/>
                <a:cs typeface="+mn-cs"/>
              </a:rPr>
              <a:t>Virtualization</a:t>
            </a:r>
          </a:p>
        </p:txBody>
      </p:sp>
      <p:sp>
        <p:nvSpPr>
          <p:cNvPr id="36868" name="Rectangle 4"/>
          <p:cNvSpPr>
            <a:spLocks noGrp="1"/>
          </p:cNvSpPr>
          <p:nvPr>
            <p:ph sz="half" idx="2"/>
          </p:nvPr>
        </p:nvSpPr>
        <p:spPr>
          <a:xfrm>
            <a:off x="4076700" y="1981200"/>
            <a:ext cx="3663950" cy="4343400"/>
          </a:xfrm>
        </p:spPr>
        <p:txBody>
          <a:bodyPr vert="horz" wrap="square" lIns="91440" tIns="45720" rIns="91440" bIns="45720" anchor="t" anchorCtr="0"/>
          <a:lstStyle/>
          <a:p>
            <a:pPr eaLnBrk="1" hangingPunct="1">
              <a:buClrTx/>
              <a:buSzTx/>
              <a:buFontTx/>
              <a:buNone/>
            </a:pPr>
            <a:r>
              <a:rPr lang="en-US" altLang="zh-CN" sz="2000" kern="1200" dirty="0">
                <a:latin typeface="+mn-lt"/>
                <a:ea typeface="+mn-ea"/>
                <a:cs typeface="+mn-cs"/>
              </a:rPr>
              <a:t>The OS giveth</a:t>
            </a:r>
          </a:p>
          <a:p>
            <a:pPr eaLnBrk="1" hangingPunct="1">
              <a:buClrTx/>
              <a:buSzTx/>
              <a:buFontTx/>
              <a:buNone/>
            </a:pPr>
            <a:r>
              <a:rPr lang="en-US" altLang="zh-CN" sz="2000" kern="1200" dirty="0">
                <a:latin typeface="+mn-lt"/>
                <a:ea typeface="+mn-ea"/>
                <a:cs typeface="+mn-cs"/>
              </a:rPr>
              <a:t>The OS taketh away</a:t>
            </a:r>
          </a:p>
          <a:p>
            <a:pPr eaLnBrk="1" hangingPunct="1">
              <a:buClrTx/>
              <a:buSzTx/>
              <a:buFontTx/>
              <a:buNone/>
            </a:pPr>
            <a:endParaRPr lang="en-US" altLang="zh-CN" sz="2000" kern="1200" dirty="0">
              <a:latin typeface="+mn-lt"/>
              <a:ea typeface="+mn-ea"/>
              <a:cs typeface="+mn-cs"/>
            </a:endParaRPr>
          </a:p>
          <a:p>
            <a:pPr eaLnBrk="1" hangingPunct="1">
              <a:buClrTx/>
              <a:buSzTx/>
              <a:buFontTx/>
              <a:buNone/>
            </a:pPr>
            <a:r>
              <a:rPr lang="en-US" altLang="zh-CN" sz="2000" kern="1200" dirty="0">
                <a:latin typeface="+mn-lt"/>
                <a:ea typeface="+mn-ea"/>
                <a:cs typeface="+mn-cs"/>
              </a:rPr>
              <a:t>Voluntary(</a:t>
            </a:r>
            <a:r>
              <a:rPr lang="zh-CN" altLang="en-US" sz="2000" kern="1200" dirty="0">
                <a:latin typeface="+mn-lt"/>
                <a:ea typeface="+mn-ea"/>
                <a:cs typeface="+mn-cs"/>
              </a:rPr>
              <a:t>自愿的</a:t>
            </a:r>
            <a:r>
              <a:rPr lang="en-US" altLang="zh-CN" sz="2000" kern="1200" dirty="0">
                <a:latin typeface="+mn-lt"/>
                <a:ea typeface="+mn-ea"/>
                <a:cs typeface="+mn-cs"/>
              </a:rPr>
              <a:t>) at run time</a:t>
            </a:r>
          </a:p>
          <a:p>
            <a:pPr eaLnBrk="1" hangingPunct="1">
              <a:buClrTx/>
              <a:buSzTx/>
              <a:buFontTx/>
              <a:buNone/>
            </a:pPr>
            <a:r>
              <a:rPr lang="en-US" altLang="zh-CN" sz="2000" kern="1200" dirty="0">
                <a:latin typeface="+mn-lt"/>
                <a:ea typeface="+mn-ea"/>
                <a:cs typeface="+mn-cs"/>
              </a:rPr>
              <a:t>Implied at termination</a:t>
            </a:r>
          </a:p>
          <a:p>
            <a:pPr eaLnBrk="1" hangingPunct="1">
              <a:buClrTx/>
              <a:buSzTx/>
              <a:buFontTx/>
              <a:buNone/>
            </a:pPr>
            <a:r>
              <a:rPr lang="en-US" altLang="zh-CN" sz="2000" kern="1200" dirty="0">
                <a:latin typeface="+mn-lt"/>
                <a:ea typeface="+mn-ea"/>
                <a:cs typeface="+mn-cs"/>
              </a:rPr>
              <a:t>Involuntary(</a:t>
            </a:r>
            <a:r>
              <a:rPr lang="zh-CN" altLang="en-US" sz="2000" kern="1200" dirty="0">
                <a:latin typeface="+mn-lt"/>
                <a:ea typeface="+mn-ea"/>
                <a:cs typeface="+mn-cs"/>
              </a:rPr>
              <a:t>非自愿的</a:t>
            </a:r>
            <a:r>
              <a:rPr lang="en-US" altLang="zh-CN" sz="2000" kern="1200" dirty="0">
                <a:latin typeface="+mn-lt"/>
                <a:ea typeface="+mn-ea"/>
                <a:cs typeface="+mn-cs"/>
              </a:rPr>
              <a:t>)</a:t>
            </a:r>
          </a:p>
          <a:p>
            <a:pPr eaLnBrk="1" hangingPunct="1">
              <a:buClrTx/>
              <a:buSzTx/>
              <a:buFontTx/>
              <a:buNone/>
            </a:pPr>
            <a:r>
              <a:rPr lang="en-US" altLang="zh-CN" sz="2000" kern="1200" dirty="0">
                <a:latin typeface="+mn-lt"/>
                <a:ea typeface="+mn-ea"/>
                <a:cs typeface="+mn-cs"/>
              </a:rPr>
              <a:t>Cooperative</a:t>
            </a:r>
          </a:p>
        </p:txBody>
      </p:sp>
      <p:sp>
        <p:nvSpPr>
          <p:cNvPr id="36869" name="灯片编号占位符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20</a:t>
            </a:fld>
            <a:r>
              <a:rPr lang="en-US" altLang="zh-CN" sz="1200" dirty="0">
                <a:solidFill>
                  <a:srgbClr val="898989"/>
                </a:solidFill>
                <a:latin typeface="Times New Roman" panose="02020603050405020304" pitchFamily="18" charset="0"/>
              </a:rPr>
              <a:t>/75</a:t>
            </a:r>
          </a:p>
        </p:txBody>
      </p:sp>
      <p:sp>
        <p:nvSpPr>
          <p:cNvPr id="36870" name="AutoShape 5"/>
          <p:cNvSpPr/>
          <p:nvPr/>
        </p:nvSpPr>
        <p:spPr>
          <a:xfrm>
            <a:off x="4038600" y="1524000"/>
            <a:ext cx="3341688" cy="3810000"/>
          </a:xfrm>
          <a:prstGeom prst="wedgeRectCallout">
            <a:avLst>
              <a:gd name="adj1" fmla="val -82398"/>
              <a:gd name="adj2" fmla="val -7792"/>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endParaRPr lang="zh-CN" altLang="zh-CN" sz="1800" dirty="0">
              <a:latin typeface="Arial" panose="020B0604020202020204" pitchFamily="34" charset="0"/>
            </a:endParaRPr>
          </a:p>
        </p:txBody>
      </p:sp>
      <p:sp>
        <p:nvSpPr>
          <p:cNvPr id="93190" name="Rectangle 6"/>
          <p:cNvSpPr/>
          <p:nvPr/>
        </p:nvSpPr>
        <p:spPr>
          <a:xfrm>
            <a:off x="7467600" y="1676400"/>
            <a:ext cx="1524000" cy="35814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1800" dirty="0">
                <a:latin typeface="Arial" panose="020B0604020202020204" pitchFamily="34" charset="0"/>
              </a:rPr>
              <a:t>Income Tax</a:t>
            </a:r>
          </a:p>
          <a:p>
            <a:pPr marL="0" lvl="0" indent="0" algn="ctr">
              <a:spcBef>
                <a:spcPct val="0"/>
              </a:spcBef>
              <a:buFontTx/>
              <a:buNone/>
            </a:pPr>
            <a:r>
              <a:rPr lang="zh-CN" altLang="en-US" sz="1800" dirty="0">
                <a:latin typeface="Arial" panose="020B0604020202020204" pitchFamily="34" charset="0"/>
              </a:rPr>
              <a:t>所得税</a:t>
            </a:r>
            <a:br>
              <a:rPr lang="en-US" altLang="zh-CN" sz="1800" dirty="0">
                <a:latin typeface="Arial" panose="020B0604020202020204" pitchFamily="34" charset="0"/>
              </a:rPr>
            </a:b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p:txBody>
      </p:sp>
      <p:sp>
        <p:nvSpPr>
          <p:cNvPr id="93191" name="Text Box 7"/>
          <p:cNvSpPr txBox="1"/>
          <p:nvPr/>
        </p:nvSpPr>
        <p:spPr>
          <a:xfrm>
            <a:off x="7543800" y="1295400"/>
            <a:ext cx="14414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1800" dirty="0">
                <a:latin typeface="Arial" panose="020B0604020202020204" pitchFamily="34" charset="0"/>
              </a:rPr>
              <a:t>Government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9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3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animBg="1"/>
      <p:bldP spid="931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a:ln>
                  <a:noFill/>
                </a:ln>
                <a:solidFill>
                  <a:schemeClr val="tx1"/>
                </a:solidFill>
                <a:effectLst/>
                <a:uLnTx/>
                <a:uFillTx/>
                <a:latin typeface="+mj-lt"/>
                <a:ea typeface="+mj-ea"/>
                <a:cs typeface="+mj-cs"/>
              </a:rPr>
              <a:t>What Is an OS?</a:t>
            </a:r>
          </a:p>
        </p:txBody>
      </p:sp>
      <p:sp>
        <p:nvSpPr>
          <p:cNvPr id="37891" name="Rectangle 3"/>
          <p:cNvSpPr>
            <a:spLocks noGrp="1"/>
          </p:cNvSpPr>
          <p:nvPr>
            <p:ph sz="half" idx="1"/>
          </p:nvPr>
        </p:nvSpPr>
        <p:spPr>
          <a:xfrm>
            <a:off x="609600" y="1295400"/>
            <a:ext cx="3806825" cy="3522663"/>
          </a:xfrm>
        </p:spPr>
        <p:txBody>
          <a:bodyPr vert="horz" wrap="square" lIns="91440" tIns="45720" rIns="91440" bIns="45720" anchor="t" anchorCtr="0"/>
          <a:lstStyle/>
          <a:p>
            <a:pPr eaLnBrk="1" hangingPunct="1">
              <a:buClrTx/>
              <a:buSzTx/>
              <a:buFontTx/>
              <a:buNone/>
            </a:pPr>
            <a:r>
              <a:rPr lang="en-US" altLang="zh-CN" kern="1200" dirty="0">
                <a:latin typeface="+mn-lt"/>
                <a:ea typeface="+mn-ea"/>
                <a:cs typeface="+mn-cs"/>
              </a:rPr>
              <a:t>Resources</a:t>
            </a:r>
          </a:p>
          <a:p>
            <a:pPr eaLnBrk="1" hangingPunct="1">
              <a:buClrTx/>
              <a:buSzTx/>
            </a:pPr>
            <a:r>
              <a:rPr lang="en-US" altLang="zh-CN" kern="1200" dirty="0">
                <a:latin typeface="+mn-lt"/>
                <a:ea typeface="+mn-ea"/>
                <a:cs typeface="+mn-cs"/>
              </a:rPr>
              <a:t>Allocation</a:t>
            </a:r>
          </a:p>
          <a:p>
            <a:pPr eaLnBrk="1" hangingPunct="1">
              <a:buClrTx/>
              <a:buSzTx/>
            </a:pPr>
            <a:r>
              <a:rPr lang="en-US" altLang="zh-CN" kern="1200" dirty="0">
                <a:latin typeface="+mn-lt"/>
                <a:ea typeface="+mn-ea"/>
                <a:cs typeface="+mn-cs"/>
              </a:rPr>
              <a:t>Protection</a:t>
            </a:r>
          </a:p>
          <a:p>
            <a:pPr eaLnBrk="1" hangingPunct="1">
              <a:buClrTx/>
              <a:buSzTx/>
            </a:pPr>
            <a:r>
              <a:rPr lang="en-US" altLang="zh-CN" kern="1200" dirty="0">
                <a:latin typeface="+mn-lt"/>
                <a:ea typeface="+mn-ea"/>
                <a:cs typeface="+mn-cs"/>
              </a:rPr>
              <a:t>Reclamation</a:t>
            </a:r>
          </a:p>
          <a:p>
            <a:pPr eaLnBrk="1" hangingPunct="1">
              <a:buClrTx/>
              <a:buSzTx/>
            </a:pPr>
            <a:r>
              <a:rPr lang="en-US" altLang="zh-CN" kern="1200" dirty="0">
                <a:solidFill>
                  <a:srgbClr val="FF0066"/>
                </a:solidFill>
                <a:latin typeface="+mn-lt"/>
                <a:ea typeface="+mn-ea"/>
                <a:cs typeface="+mn-cs"/>
              </a:rPr>
              <a:t>Virtualization</a:t>
            </a:r>
          </a:p>
        </p:txBody>
      </p:sp>
      <p:sp>
        <p:nvSpPr>
          <p:cNvPr id="37892" name="Rectangle 4"/>
          <p:cNvSpPr>
            <a:spLocks noGrp="1"/>
          </p:cNvSpPr>
          <p:nvPr>
            <p:ph sz="half" idx="2"/>
          </p:nvPr>
        </p:nvSpPr>
        <p:spPr>
          <a:xfrm>
            <a:off x="3457575" y="1295400"/>
            <a:ext cx="3733800" cy="4792663"/>
          </a:xfrm>
        </p:spPr>
        <p:txBody>
          <a:bodyPr vert="horz" wrap="square" lIns="91440" tIns="45720" rIns="91440" bIns="45720" anchor="t" anchorCtr="0"/>
          <a:lstStyle/>
          <a:p>
            <a:pPr eaLnBrk="1" hangingPunct="1">
              <a:buClrTx/>
              <a:buSzTx/>
              <a:buFontTx/>
              <a:buNone/>
            </a:pPr>
            <a:endParaRPr lang="en-US" altLang="zh-CN" sz="2400" kern="1200" dirty="0">
              <a:latin typeface="+mn-lt"/>
              <a:ea typeface="+mn-ea"/>
              <a:cs typeface="+mn-cs"/>
            </a:endParaRPr>
          </a:p>
          <a:p>
            <a:pPr eaLnBrk="1" hangingPunct="1">
              <a:buClrTx/>
              <a:buSzTx/>
              <a:buFontTx/>
              <a:buNone/>
            </a:pPr>
            <a:r>
              <a:rPr lang="en-US" altLang="zh-CN" sz="2400" kern="1200" dirty="0">
                <a:latin typeface="+mn-lt"/>
                <a:ea typeface="+mn-ea"/>
                <a:cs typeface="+mn-cs"/>
              </a:rPr>
              <a:t>Illusion</a:t>
            </a:r>
            <a:r>
              <a:rPr lang="zh-CN" altLang="en-US" sz="2400" kern="1200" dirty="0">
                <a:latin typeface="+mn-lt"/>
                <a:ea typeface="+mn-ea"/>
                <a:cs typeface="+mn-cs"/>
              </a:rPr>
              <a:t>（幻想） </a:t>
            </a:r>
            <a:r>
              <a:rPr lang="en-US" altLang="zh-CN" sz="2400" kern="1200" dirty="0">
                <a:latin typeface="+mn-lt"/>
                <a:ea typeface="+mn-ea"/>
                <a:cs typeface="+mn-cs"/>
              </a:rPr>
              <a:t>of infinite</a:t>
            </a:r>
            <a:r>
              <a:rPr lang="zh-CN" altLang="en-US" sz="2400" kern="1200" dirty="0">
                <a:latin typeface="+mn-lt"/>
                <a:ea typeface="+mn-ea"/>
                <a:cs typeface="+mn-cs"/>
              </a:rPr>
              <a:t>（无限的）</a:t>
            </a:r>
            <a:r>
              <a:rPr lang="en-US" altLang="zh-CN" sz="2400" kern="1200" dirty="0">
                <a:latin typeface="+mn-lt"/>
                <a:ea typeface="+mn-ea"/>
                <a:cs typeface="+mn-cs"/>
              </a:rPr>
              <a:t>, private resources</a:t>
            </a:r>
          </a:p>
          <a:p>
            <a:pPr eaLnBrk="1" hangingPunct="1">
              <a:buClrTx/>
              <a:buSzTx/>
              <a:buFontTx/>
              <a:buNone/>
            </a:pPr>
            <a:endParaRPr lang="en-US" altLang="zh-CN" sz="2400" kern="1200" dirty="0">
              <a:latin typeface="+mn-lt"/>
              <a:ea typeface="+mn-ea"/>
              <a:cs typeface="+mn-cs"/>
            </a:endParaRPr>
          </a:p>
          <a:p>
            <a:pPr eaLnBrk="1" hangingPunct="1">
              <a:buClrTx/>
              <a:buSzTx/>
              <a:buFontTx/>
              <a:buNone/>
            </a:pPr>
            <a:r>
              <a:rPr lang="en-US" altLang="zh-CN" sz="2400" kern="1200" dirty="0">
                <a:latin typeface="+mn-lt"/>
                <a:ea typeface="+mn-ea"/>
                <a:cs typeface="+mn-cs"/>
              </a:rPr>
              <a:t>Memory versus disk</a:t>
            </a:r>
          </a:p>
          <a:p>
            <a:pPr eaLnBrk="1" hangingPunct="1">
              <a:buClrTx/>
              <a:buSzTx/>
              <a:buFontTx/>
              <a:buNone/>
            </a:pPr>
            <a:r>
              <a:rPr lang="en-US" altLang="zh-CN" sz="2400" kern="1200" dirty="0">
                <a:latin typeface="+mn-lt"/>
                <a:ea typeface="+mn-ea"/>
                <a:cs typeface="+mn-cs"/>
              </a:rPr>
              <a:t>Timeshared CPU</a:t>
            </a:r>
          </a:p>
          <a:p>
            <a:pPr eaLnBrk="1" hangingPunct="1">
              <a:buClrTx/>
              <a:buSzTx/>
              <a:buFontTx/>
              <a:buNone/>
            </a:pPr>
            <a:endParaRPr lang="en-US" altLang="zh-CN" sz="2400" kern="1200" dirty="0">
              <a:latin typeface="+mn-lt"/>
              <a:ea typeface="+mn-ea"/>
              <a:cs typeface="+mn-cs"/>
            </a:endParaRPr>
          </a:p>
          <a:p>
            <a:pPr eaLnBrk="1" hangingPunct="1">
              <a:buClrTx/>
              <a:buSzTx/>
              <a:buFontTx/>
              <a:buNone/>
            </a:pPr>
            <a:r>
              <a:rPr lang="en-US" altLang="zh-CN" sz="2400" kern="1200" dirty="0">
                <a:latin typeface="+mn-lt"/>
                <a:ea typeface="+mn-ea"/>
                <a:cs typeface="+mn-cs"/>
              </a:rPr>
              <a:t>More extreme cases possible (&amp; exist)</a:t>
            </a:r>
          </a:p>
        </p:txBody>
      </p:sp>
      <p:sp>
        <p:nvSpPr>
          <p:cNvPr id="37893" name="灯片编号占位符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21</a:t>
            </a:fld>
            <a:r>
              <a:rPr lang="en-US" altLang="zh-CN" sz="1200" dirty="0">
                <a:solidFill>
                  <a:srgbClr val="898989"/>
                </a:solidFill>
                <a:latin typeface="Times New Roman" panose="02020603050405020304" pitchFamily="18" charset="0"/>
              </a:rPr>
              <a:t>/75</a:t>
            </a:r>
          </a:p>
        </p:txBody>
      </p:sp>
      <p:sp>
        <p:nvSpPr>
          <p:cNvPr id="37894" name="AutoShape 5"/>
          <p:cNvSpPr/>
          <p:nvPr/>
        </p:nvSpPr>
        <p:spPr>
          <a:xfrm>
            <a:off x="3419475" y="1524000"/>
            <a:ext cx="3673475" cy="3992563"/>
          </a:xfrm>
          <a:prstGeom prst="wedgeRectCallout">
            <a:avLst>
              <a:gd name="adj1" fmla="val -62986"/>
              <a:gd name="adj2" fmla="val 3125"/>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endParaRPr lang="zh-CN" altLang="zh-CN" sz="1800" dirty="0">
              <a:latin typeface="Arial" panose="020B0604020202020204" pitchFamily="34" charset="0"/>
            </a:endParaRPr>
          </a:p>
        </p:txBody>
      </p:sp>
      <p:sp>
        <p:nvSpPr>
          <p:cNvPr id="37895" name="Rectangle 6"/>
          <p:cNvSpPr/>
          <p:nvPr/>
        </p:nvSpPr>
        <p:spPr>
          <a:xfrm>
            <a:off x="7467600" y="1676400"/>
            <a:ext cx="1524000" cy="35814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1800" dirty="0">
                <a:latin typeface="Arial" panose="020B0604020202020204" pitchFamily="34" charset="0"/>
              </a:rPr>
              <a:t>Social security</a:t>
            </a:r>
          </a:p>
          <a:p>
            <a:pPr marL="0" lvl="0" indent="0" algn="ctr">
              <a:spcBef>
                <a:spcPct val="0"/>
              </a:spcBef>
              <a:buFontTx/>
              <a:buNone/>
            </a:pPr>
            <a:r>
              <a:rPr lang="zh-CN" altLang="en-US" sz="1800" dirty="0">
                <a:latin typeface="Arial" panose="020B0604020202020204" pitchFamily="34" charset="0"/>
              </a:rPr>
              <a:t>（社会保障）</a:t>
            </a:r>
            <a:br>
              <a:rPr lang="en-US" altLang="zh-CN" sz="1800" dirty="0">
                <a:latin typeface="Arial" panose="020B0604020202020204" pitchFamily="34" charset="0"/>
              </a:rPr>
            </a:b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a:p>
            <a:pPr marL="0" lvl="0" indent="0" algn="ctr">
              <a:spcBef>
                <a:spcPct val="0"/>
              </a:spcBef>
              <a:buFontTx/>
              <a:buNone/>
            </a:pPr>
            <a:endParaRPr lang="en-US" altLang="zh-CN" sz="1800" dirty="0">
              <a:latin typeface="Arial" panose="020B0604020202020204" pitchFamily="34" charset="0"/>
            </a:endParaRPr>
          </a:p>
        </p:txBody>
      </p:sp>
      <p:sp>
        <p:nvSpPr>
          <p:cNvPr id="37896" name="Text Box 7"/>
          <p:cNvSpPr txBox="1"/>
          <p:nvPr/>
        </p:nvSpPr>
        <p:spPr>
          <a:xfrm>
            <a:off x="7543800" y="1295400"/>
            <a:ext cx="14414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1800" dirty="0">
                <a:latin typeface="Arial" panose="020B0604020202020204" pitchFamily="34" charset="0"/>
              </a:rPr>
              <a:t>Government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spcBef>
                <a:spcPct val="0"/>
              </a:spcBef>
              <a:buFontTx/>
              <a:buNone/>
            </a:pPr>
            <a:fld id="{9A0DB2DC-4C9A-4742-B13C-FB6460FD3503}" type="slidenum">
              <a:rPr lang="en-US" altLang="zh-CN" sz="1400" dirty="0">
                <a:latin typeface="Times New Roman" panose="02020603050405020304" pitchFamily="18" charset="0"/>
              </a:rPr>
              <a:t>22</a:t>
            </a:fld>
            <a:r>
              <a:rPr lang="en-US" altLang="zh-CN" sz="1400" dirty="0">
                <a:latin typeface="Times New Roman" panose="02020603050405020304" pitchFamily="18" charset="0"/>
              </a:rPr>
              <a:t>/75</a:t>
            </a:r>
          </a:p>
        </p:txBody>
      </p:sp>
      <p:sp>
        <p:nvSpPr>
          <p:cNvPr id="38915" name="Rectangle 2"/>
          <p:cNvSpPr>
            <a:spLocks noGrp="1"/>
          </p:cNvSpPr>
          <p:nvPr>
            <p:ph type="title" idx="4294967295"/>
          </p:nvPr>
        </p:nvSpPr>
        <p:spPr>
          <a:xfrm>
            <a:off x="0" y="0"/>
            <a:ext cx="7772400" cy="1143000"/>
          </a:xfrm>
        </p:spPr>
        <p:txBody>
          <a:bodyPr vert="horz" wrap="square" lIns="91440" tIns="45720" rIns="91440" bIns="45720" anchor="ctr" anchorCtr="0"/>
          <a:lstStyle/>
          <a:p>
            <a:pPr eaLnBrk="1" hangingPunct="1"/>
            <a:r>
              <a:rPr lang="en-US" altLang="zh-CN" dirty="0"/>
              <a:t> Chapter Outline</a:t>
            </a:r>
          </a:p>
        </p:txBody>
      </p:sp>
      <p:sp>
        <p:nvSpPr>
          <p:cNvPr id="38916" name="Rectangle 3"/>
          <p:cNvSpPr>
            <a:spLocks noGrp="1"/>
          </p:cNvSpPr>
          <p:nvPr>
            <p:ph type="body" idx="4294967295"/>
          </p:nvPr>
        </p:nvSpPr>
        <p:spPr>
          <a:xfrm>
            <a:off x="1187450" y="1295400"/>
            <a:ext cx="6584950" cy="4876800"/>
          </a:xfrm>
        </p:spPr>
        <p:txBody>
          <a:bodyPr vert="horz" wrap="square" lIns="91440" tIns="45720" rIns="91440" bIns="45720" anchor="t" anchorCtr="0"/>
          <a:lstStyle/>
          <a:p>
            <a:pPr eaLnBrk="1" hangingPunct="1"/>
            <a:r>
              <a:rPr lang="en-US" altLang="zh-CN" dirty="0"/>
              <a:t>What is OS? What does it do?</a:t>
            </a:r>
          </a:p>
          <a:p>
            <a:pPr eaLnBrk="1" hangingPunct="1"/>
            <a:r>
              <a:rPr lang="en-US" altLang="zh-CN" u="sng" dirty="0"/>
              <a:t>History of OS</a:t>
            </a:r>
          </a:p>
          <a:p>
            <a:pPr eaLnBrk="1" hangingPunct="1"/>
            <a:r>
              <a:rPr lang="en-US" altLang="zh-CN" dirty="0"/>
              <a:t>The Operating System Zoo</a:t>
            </a:r>
          </a:p>
          <a:p>
            <a:pPr eaLnBrk="1" hangingPunct="1"/>
            <a:r>
              <a:rPr lang="en-US" altLang="zh-CN" dirty="0"/>
              <a:t>Computer Hardware overview</a:t>
            </a:r>
          </a:p>
          <a:p>
            <a:pPr eaLnBrk="1" hangingPunct="1"/>
            <a:r>
              <a:rPr lang="en-US" altLang="zh-CN" dirty="0"/>
              <a:t>Operating System Concepts</a:t>
            </a:r>
          </a:p>
          <a:p>
            <a:pPr eaLnBrk="1" hangingPunct="1"/>
            <a:r>
              <a:rPr lang="en-US" altLang="zh-CN" dirty="0"/>
              <a:t>System Calls</a:t>
            </a:r>
          </a:p>
          <a:p>
            <a:pPr eaLnBrk="1" hangingPunct="1"/>
            <a:r>
              <a:rPr lang="en-US" altLang="zh-CN" dirty="0"/>
              <a:t>Operating Systems Structure</a:t>
            </a:r>
          </a:p>
          <a:p>
            <a:pPr eaLnBrk="1" hangingPunct="1"/>
            <a:r>
              <a:rPr lang="en-US" altLang="zh-CN" dirty="0"/>
              <a:t>Summary</a:t>
            </a:r>
          </a:p>
          <a:p>
            <a:pPr eaLnBrk="1" hangingPunct="1"/>
            <a:endParaRPr lang="en-US" altLang="zh-CN" dirty="0"/>
          </a:p>
          <a:p>
            <a:pPr eaLnBrk="1" hangingPunct="1"/>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ctr" anchorCtr="0"/>
          <a:lstStyle/>
          <a:p>
            <a:pPr eaLnBrk="1" hangingPunct="1"/>
            <a:r>
              <a:rPr lang="en-US" altLang="zh-CN" dirty="0"/>
              <a:t>History of Operating Systems </a:t>
            </a:r>
          </a:p>
        </p:txBody>
      </p:sp>
      <p:sp>
        <p:nvSpPr>
          <p:cNvPr id="39939" name="Rectangle 3"/>
          <p:cNvSpPr>
            <a:spLocks noGrp="1"/>
          </p:cNvSpPr>
          <p:nvPr>
            <p:ph idx="1"/>
          </p:nvPr>
        </p:nvSpPr>
        <p:spPr>
          <a:xfrm>
            <a:off x="468313" y="1412875"/>
            <a:ext cx="8210550" cy="4876800"/>
          </a:xfrm>
        </p:spPr>
        <p:txBody>
          <a:bodyPr vert="horz" wrap="square" lIns="91440" tIns="45720" rIns="91440" bIns="45720" anchor="t" anchorCtr="0"/>
          <a:lstStyle/>
          <a:p>
            <a:pPr eaLnBrk="1" hangingPunct="1">
              <a:lnSpc>
                <a:spcPct val="90000"/>
              </a:lnSpc>
            </a:pPr>
            <a:r>
              <a:rPr lang="en-US" altLang="zh-CN" sz="2400" b="1" dirty="0"/>
              <a:t>First generation 1945 </a:t>
            </a:r>
            <a:r>
              <a:rPr lang="en-US" altLang="zh-CN" sz="2400" b="1" dirty="0">
                <a:latin typeface="Arial" panose="020B0604020202020204" pitchFamily="34" charset="0"/>
              </a:rPr>
              <a:t>–</a:t>
            </a:r>
            <a:r>
              <a:rPr lang="en-US" altLang="zh-CN" sz="2400" b="1" dirty="0"/>
              <a:t> 1955  </a:t>
            </a:r>
            <a:r>
              <a:rPr lang="en-US" altLang="zh-CN" sz="2400" b="1" dirty="0">
                <a:solidFill>
                  <a:srgbClr val="FF0066"/>
                </a:solidFill>
              </a:rPr>
              <a:t>(Anarchy</a:t>
            </a:r>
            <a:r>
              <a:rPr lang="zh-CN" altLang="en-US" sz="2400" b="1" dirty="0">
                <a:solidFill>
                  <a:srgbClr val="FF0066"/>
                </a:solidFill>
              </a:rPr>
              <a:t>无政府状态</a:t>
            </a:r>
            <a:r>
              <a:rPr lang="en-US" altLang="zh-CN" sz="2400" b="1" dirty="0">
                <a:solidFill>
                  <a:srgbClr val="FF0066"/>
                </a:solidFill>
              </a:rPr>
              <a:t>)</a:t>
            </a:r>
          </a:p>
          <a:p>
            <a:pPr lvl="1" eaLnBrk="1" hangingPunct="1">
              <a:lnSpc>
                <a:spcPct val="90000"/>
              </a:lnSpc>
            </a:pPr>
            <a:r>
              <a:rPr lang="en-US" altLang="zh-CN" sz="2400" b="1" dirty="0"/>
              <a:t>vacuum tubes(</a:t>
            </a:r>
            <a:r>
              <a:rPr lang="zh-CN" altLang="en-US" sz="2400" b="1" dirty="0"/>
              <a:t>真空管</a:t>
            </a:r>
            <a:r>
              <a:rPr lang="en-US" altLang="zh-CN" sz="2400" b="1" dirty="0"/>
              <a:t>), plug boards</a:t>
            </a:r>
            <a:r>
              <a:rPr lang="zh-CN" altLang="en-US" sz="2400" b="1" dirty="0"/>
              <a:t>（插件板：一种有孔的板。由人工插入插头，可以控制设备的操作）</a:t>
            </a:r>
          </a:p>
          <a:p>
            <a:pPr eaLnBrk="1" hangingPunct="1">
              <a:lnSpc>
                <a:spcPct val="90000"/>
              </a:lnSpc>
            </a:pPr>
            <a:r>
              <a:rPr lang="en-US" altLang="zh-CN" sz="2400" b="1" dirty="0"/>
              <a:t>Second generation 1955 </a:t>
            </a:r>
            <a:r>
              <a:rPr lang="en-US" altLang="zh-CN" sz="2400" b="1" dirty="0">
                <a:latin typeface="Arial" panose="020B0604020202020204" pitchFamily="34" charset="0"/>
              </a:rPr>
              <a:t>–</a:t>
            </a:r>
            <a:r>
              <a:rPr lang="en-US" altLang="zh-CN" sz="2400" b="1" dirty="0"/>
              <a:t> 1965 </a:t>
            </a:r>
            <a:r>
              <a:rPr lang="en-US" altLang="zh-CN" sz="2400" b="1" dirty="0">
                <a:solidFill>
                  <a:srgbClr val="FF0066"/>
                </a:solidFill>
              </a:rPr>
              <a:t>(Monarchy</a:t>
            </a:r>
            <a:r>
              <a:rPr lang="zh-CN" altLang="en-US" sz="2400" b="1" dirty="0">
                <a:solidFill>
                  <a:srgbClr val="FF0066"/>
                </a:solidFill>
              </a:rPr>
              <a:t>君主政体</a:t>
            </a:r>
            <a:r>
              <a:rPr lang="en-US" altLang="zh-CN" sz="2400" b="1" dirty="0">
                <a:solidFill>
                  <a:srgbClr val="FF0066"/>
                </a:solidFill>
              </a:rPr>
              <a:t>)</a:t>
            </a:r>
          </a:p>
          <a:p>
            <a:pPr lvl="1" eaLnBrk="1" hangingPunct="1">
              <a:lnSpc>
                <a:spcPct val="90000"/>
              </a:lnSpc>
            </a:pPr>
            <a:r>
              <a:rPr lang="en-US" altLang="zh-CN" sz="2400" b="1" dirty="0"/>
              <a:t>Transistors(</a:t>
            </a:r>
            <a:r>
              <a:rPr lang="zh-CN" altLang="en-US" sz="2400" b="1" dirty="0"/>
              <a:t>晶体管</a:t>
            </a:r>
            <a:r>
              <a:rPr lang="en-US" altLang="zh-CN" sz="2400" b="1" dirty="0"/>
              <a:t>) and batch systems (</a:t>
            </a:r>
            <a:r>
              <a:rPr lang="zh-CN" altLang="en-US" sz="2400" b="1" dirty="0"/>
              <a:t>批处理系统</a:t>
            </a:r>
            <a:r>
              <a:rPr lang="en-US" altLang="zh-CN" sz="2400" b="1" dirty="0"/>
              <a:t>)</a:t>
            </a:r>
          </a:p>
          <a:p>
            <a:pPr eaLnBrk="1" hangingPunct="1">
              <a:lnSpc>
                <a:spcPct val="90000"/>
              </a:lnSpc>
            </a:pPr>
            <a:r>
              <a:rPr lang="en-US" altLang="zh-CN" sz="2400" b="1" dirty="0"/>
              <a:t>Third generation  1965 </a:t>
            </a:r>
            <a:r>
              <a:rPr lang="en-US" altLang="zh-CN" sz="2400" b="1" dirty="0">
                <a:latin typeface="Arial" panose="020B0604020202020204" pitchFamily="34" charset="0"/>
              </a:rPr>
              <a:t>–</a:t>
            </a:r>
            <a:r>
              <a:rPr lang="en-US" altLang="zh-CN" sz="2400" b="1" dirty="0"/>
              <a:t> 1980 </a:t>
            </a:r>
            <a:r>
              <a:rPr lang="en-US" altLang="zh-CN" sz="2400" b="1" dirty="0">
                <a:solidFill>
                  <a:srgbClr val="FF0066"/>
                </a:solidFill>
              </a:rPr>
              <a:t>(Feudalism</a:t>
            </a:r>
            <a:r>
              <a:rPr lang="zh-CN" altLang="en-US" sz="2400" b="1" dirty="0">
                <a:solidFill>
                  <a:srgbClr val="FF0066"/>
                </a:solidFill>
              </a:rPr>
              <a:t>封建制度</a:t>
            </a:r>
            <a:r>
              <a:rPr lang="en-US" altLang="zh-CN" sz="2400" b="1" dirty="0">
                <a:solidFill>
                  <a:srgbClr val="FF0066"/>
                </a:solidFill>
              </a:rPr>
              <a:t>)</a:t>
            </a:r>
          </a:p>
          <a:p>
            <a:pPr lvl="1" eaLnBrk="1" hangingPunct="1">
              <a:lnSpc>
                <a:spcPct val="90000"/>
              </a:lnSpc>
            </a:pPr>
            <a:r>
              <a:rPr lang="en-US" altLang="zh-CN" sz="2400" b="1" dirty="0"/>
              <a:t>ICs and Multiprogramming(</a:t>
            </a:r>
            <a:r>
              <a:rPr lang="zh-CN" altLang="en-US" sz="2400" b="1" dirty="0"/>
              <a:t>集成电路和多道程序设计</a:t>
            </a:r>
            <a:r>
              <a:rPr lang="en-US" altLang="zh-CN" sz="2400" b="1" dirty="0"/>
              <a:t>)</a:t>
            </a:r>
          </a:p>
          <a:p>
            <a:pPr eaLnBrk="1" hangingPunct="1">
              <a:lnSpc>
                <a:spcPct val="90000"/>
              </a:lnSpc>
            </a:pPr>
            <a:r>
              <a:rPr lang="en-US" altLang="zh-CN" sz="2400" b="1" dirty="0"/>
              <a:t>Fourth generation 1980 </a:t>
            </a:r>
            <a:r>
              <a:rPr lang="en-US" altLang="zh-CN" sz="2400" b="1" dirty="0">
                <a:latin typeface="Arial" panose="020B0604020202020204" pitchFamily="34" charset="0"/>
              </a:rPr>
              <a:t>–</a:t>
            </a:r>
            <a:r>
              <a:rPr lang="en-US" altLang="zh-CN" sz="2400" b="1" dirty="0"/>
              <a:t> present </a:t>
            </a:r>
            <a:r>
              <a:rPr lang="en-US" altLang="zh-CN" sz="2400" b="1" dirty="0">
                <a:solidFill>
                  <a:srgbClr val="FF0066"/>
                </a:solidFill>
              </a:rPr>
              <a:t>(Capitalism</a:t>
            </a:r>
            <a:r>
              <a:rPr lang="zh-CN" altLang="en-US" sz="2400" b="1" dirty="0">
                <a:solidFill>
                  <a:srgbClr val="FF0066"/>
                </a:solidFill>
              </a:rPr>
              <a:t>资本主义</a:t>
            </a:r>
            <a:r>
              <a:rPr lang="en-US" altLang="zh-CN" sz="2400" b="1" dirty="0">
                <a:solidFill>
                  <a:srgbClr val="FF0066"/>
                </a:solidFill>
              </a:rPr>
              <a:t>or Communism</a:t>
            </a:r>
            <a:r>
              <a:rPr lang="zh-CN" altLang="en-US" sz="2400" b="1" dirty="0">
                <a:solidFill>
                  <a:srgbClr val="FF0066"/>
                </a:solidFill>
              </a:rPr>
              <a:t>（共产主义</a:t>
            </a:r>
            <a:r>
              <a:rPr lang="en-US" altLang="zh-CN" sz="2400" b="1" dirty="0">
                <a:solidFill>
                  <a:srgbClr val="FF0066"/>
                </a:solidFill>
              </a:rPr>
              <a:t>)</a:t>
            </a:r>
          </a:p>
          <a:p>
            <a:pPr lvl="1" eaLnBrk="1" hangingPunct="1">
              <a:lnSpc>
                <a:spcPct val="90000"/>
              </a:lnSpc>
            </a:pPr>
            <a:r>
              <a:rPr lang="en-US" altLang="zh-CN" sz="2400" b="1" dirty="0"/>
              <a:t>personal computers</a:t>
            </a:r>
            <a:r>
              <a:rPr lang="zh-CN" altLang="en-US" sz="2400" b="1" dirty="0"/>
              <a:t>（个人计算机）</a:t>
            </a:r>
            <a:endParaRPr lang="en-US" altLang="zh-CN" sz="2400" b="1" dirty="0"/>
          </a:p>
          <a:p>
            <a:pPr eaLnBrk="1" hangingPunct="1">
              <a:lnSpc>
                <a:spcPct val="90000"/>
              </a:lnSpc>
            </a:pPr>
            <a:r>
              <a:rPr lang="en-US" altLang="zh-CN" sz="2800" b="1" dirty="0"/>
              <a:t>Fifth generation 1990 </a:t>
            </a:r>
            <a:r>
              <a:rPr lang="en-US" altLang="zh-CN" sz="2800" b="1" dirty="0">
                <a:latin typeface="Arial" panose="020B0604020202020204" pitchFamily="34" charset="0"/>
              </a:rPr>
              <a:t>–</a:t>
            </a:r>
            <a:r>
              <a:rPr lang="en-US" altLang="zh-CN" sz="2800" b="1" dirty="0"/>
              <a:t> present </a:t>
            </a:r>
          </a:p>
          <a:p>
            <a:pPr lvl="1" eaLnBrk="1" hangingPunct="1">
              <a:lnSpc>
                <a:spcPct val="90000"/>
              </a:lnSpc>
            </a:pPr>
            <a:r>
              <a:rPr lang="en-US" altLang="zh-CN" sz="2400" b="1" dirty="0"/>
              <a:t>mobile computer </a:t>
            </a:r>
            <a:r>
              <a:rPr lang="zh-CN" altLang="en-US" sz="2400" b="1" dirty="0"/>
              <a:t>（移动计算机）</a:t>
            </a:r>
            <a:endParaRPr lang="en-US" altLang="zh-CN" sz="2400" b="1" dirty="0"/>
          </a:p>
        </p:txBody>
      </p:sp>
      <p:sp>
        <p:nvSpPr>
          <p:cNvPr id="39940"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23</a:t>
            </a:fld>
            <a:r>
              <a:rPr lang="en-US" altLang="zh-CN" sz="1200" dirty="0">
                <a:solidFill>
                  <a:srgbClr val="898989"/>
                </a:solidFill>
                <a:latin typeface="Times New Roman" panose="02020603050405020304" pitchFamily="18" charset="0"/>
              </a:rPr>
              <a:t>/75</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3600" dirty="0">
                <a:solidFill>
                  <a:srgbClr val="FF0000"/>
                </a:solidFill>
                <a:latin typeface="Arial" panose="020B0604020202020204" pitchFamily="34" charset="0"/>
              </a:rPr>
              <a:t>Transistors and Batch Systems (1)</a:t>
            </a:r>
            <a:endParaRPr lang="en-US" altLang="zh-CN" sz="1600" dirty="0">
              <a:solidFill>
                <a:srgbClr val="FF0000"/>
              </a:solidFill>
              <a:latin typeface="Arial" panose="020B0604020202020204" pitchFamily="34" charset="0"/>
            </a:endParaRPr>
          </a:p>
        </p:txBody>
      </p:sp>
      <p:sp>
        <p:nvSpPr>
          <p:cNvPr id="40963" name="Rectangle 3"/>
          <p:cNvSpPr/>
          <p:nvPr/>
        </p:nvSpPr>
        <p:spPr>
          <a:xfrm>
            <a:off x="755650" y="3644900"/>
            <a:ext cx="7777163" cy="32131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eaLnBrk="1" hangingPunct="1">
              <a:buFontTx/>
              <a:buNone/>
            </a:pPr>
            <a:r>
              <a:rPr lang="en-US" altLang="zh-CN" sz="2400" dirty="0">
                <a:latin typeface="Arial" panose="020B0604020202020204" pitchFamily="34" charset="0"/>
              </a:rPr>
              <a:t>Figure 1-3. An early batch system. </a:t>
            </a:r>
          </a:p>
          <a:p>
            <a:pPr marL="609600" lvl="0" indent="-609600" eaLnBrk="1" hangingPunct="1">
              <a:buFontTx/>
              <a:buAutoNum type="alphaLcParenBoth"/>
            </a:pPr>
            <a:r>
              <a:rPr lang="en-US" altLang="zh-CN" sz="2400" dirty="0">
                <a:latin typeface="Arial" panose="020B0604020202020204" pitchFamily="34" charset="0"/>
              </a:rPr>
              <a:t>Programmers bring cards to 1401. </a:t>
            </a:r>
          </a:p>
          <a:p>
            <a:pPr marL="609600" lvl="0" indent="-609600" eaLnBrk="1" hangingPunct="1">
              <a:buFontTx/>
              <a:buNone/>
            </a:pPr>
            <a:r>
              <a:rPr lang="en-US" altLang="zh-CN" sz="2400" dirty="0">
                <a:latin typeface="Arial" panose="020B0604020202020204" pitchFamily="34" charset="0"/>
              </a:rPr>
              <a:t>(b)1401 reads batch of jobs onto tape.</a:t>
            </a:r>
          </a:p>
          <a:p>
            <a:pPr marL="609600" lvl="0" indent="-609600" eaLnBrk="1" hangingPunct="1">
              <a:buFontTx/>
              <a:buNone/>
            </a:pPr>
            <a:r>
              <a:rPr lang="en-US" altLang="zh-CN" sz="2400" dirty="0">
                <a:latin typeface="Arial" panose="020B0604020202020204" pitchFamily="34" charset="0"/>
              </a:rPr>
              <a:t>(c) Operator carries input tape to 7094. </a:t>
            </a:r>
          </a:p>
          <a:p>
            <a:pPr marL="609600" lvl="0" indent="-609600" eaLnBrk="1" hangingPunct="1">
              <a:buFontTx/>
              <a:buNone/>
            </a:pPr>
            <a:r>
              <a:rPr lang="en-US" altLang="zh-CN" sz="2400" dirty="0">
                <a:latin typeface="Arial" panose="020B0604020202020204" pitchFamily="34" charset="0"/>
              </a:rPr>
              <a:t>(d) 7094 does computing.</a:t>
            </a:r>
          </a:p>
          <a:p>
            <a:pPr marL="609600" lvl="0" indent="-609600" eaLnBrk="1" hangingPunct="1">
              <a:buFontTx/>
              <a:buNone/>
            </a:pPr>
            <a:r>
              <a:rPr lang="en-US" altLang="zh-CN" sz="2400" dirty="0">
                <a:latin typeface="Arial" panose="020B0604020202020204" pitchFamily="34" charset="0"/>
              </a:rPr>
              <a:t> (e) Operator carries output tape to 1401. </a:t>
            </a:r>
          </a:p>
          <a:p>
            <a:pPr marL="609600" lvl="0" indent="-609600" eaLnBrk="1" hangingPunct="1">
              <a:buFontTx/>
              <a:buNone/>
            </a:pPr>
            <a:r>
              <a:rPr lang="en-US" altLang="zh-CN" sz="2400" dirty="0">
                <a:latin typeface="Arial" panose="020B0604020202020204" pitchFamily="34" charset="0"/>
              </a:rPr>
              <a:t> (f) 1401 prints output.</a:t>
            </a:r>
          </a:p>
        </p:txBody>
      </p:sp>
      <p:pic>
        <p:nvPicPr>
          <p:cNvPr id="40964" name="Picture 5" descr="01-03"/>
          <p:cNvPicPr>
            <a:picLocks noChangeAspect="1"/>
          </p:cNvPicPr>
          <p:nvPr/>
        </p:nvPicPr>
        <p:blipFill>
          <a:blip r:embed="rId3"/>
          <a:stretch>
            <a:fillRect/>
          </a:stretch>
        </p:blipFill>
        <p:spPr>
          <a:xfrm>
            <a:off x="179388" y="836613"/>
            <a:ext cx="8648700" cy="27749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3600" dirty="0">
                <a:solidFill>
                  <a:srgbClr val="FF0000"/>
                </a:solidFill>
                <a:latin typeface="Arial" panose="020B0604020202020204" pitchFamily="34" charset="0"/>
              </a:rPr>
              <a:t>Transistors and Batch Systems (2)</a:t>
            </a:r>
          </a:p>
        </p:txBody>
      </p:sp>
      <p:sp>
        <p:nvSpPr>
          <p:cNvPr id="43011" name="Rectangle 3"/>
          <p:cNvSpPr/>
          <p:nvPr/>
        </p:nvSpPr>
        <p:spPr>
          <a:xfrm>
            <a:off x="0" y="5872163"/>
            <a:ext cx="9144000" cy="68103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eaLnBrk="1" hangingPunct="1">
              <a:buFontTx/>
              <a:buNone/>
            </a:pPr>
            <a:r>
              <a:rPr lang="en-US" altLang="zh-CN" sz="2400" dirty="0">
                <a:latin typeface="Arial" panose="020B0604020202020204" pitchFamily="34" charset="0"/>
              </a:rPr>
              <a:t>Figure 1-4. Structure of a typical FMS job.</a:t>
            </a:r>
          </a:p>
        </p:txBody>
      </p:sp>
      <p:pic>
        <p:nvPicPr>
          <p:cNvPr id="43012" name="Picture 5" descr="01-04"/>
          <p:cNvPicPr>
            <a:picLocks noChangeAspect="1"/>
          </p:cNvPicPr>
          <p:nvPr/>
        </p:nvPicPr>
        <p:blipFill>
          <a:blip r:embed="rId3"/>
          <a:stretch>
            <a:fillRect/>
          </a:stretch>
        </p:blipFill>
        <p:spPr>
          <a:xfrm>
            <a:off x="1377950" y="1527175"/>
            <a:ext cx="6388100" cy="380365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p:nvPr/>
        </p:nvSpPr>
        <p:spPr>
          <a:xfrm>
            <a:off x="0" y="5715000"/>
            <a:ext cx="9144000"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a:buFontTx/>
              <a:buNone/>
            </a:pPr>
            <a:r>
              <a:rPr lang="en-US" altLang="zh-CN" sz="2400" dirty="0">
                <a:latin typeface="Arial" panose="020B0604020202020204" pitchFamily="34" charset="0"/>
              </a:rPr>
              <a:t>Figure 1-5. A multiprogramming system </a:t>
            </a:r>
            <a:br>
              <a:rPr lang="en-US" altLang="zh-CN" sz="2400" dirty="0">
                <a:latin typeface="Arial" panose="020B0604020202020204" pitchFamily="34" charset="0"/>
              </a:rPr>
            </a:br>
            <a:r>
              <a:rPr lang="en-US" altLang="zh-CN" sz="2400" dirty="0">
                <a:latin typeface="Arial" panose="020B0604020202020204" pitchFamily="34" charset="0"/>
              </a:rPr>
              <a:t>with three jobs in memory.</a:t>
            </a:r>
          </a:p>
        </p:txBody>
      </p:sp>
      <p:sp>
        <p:nvSpPr>
          <p:cNvPr id="45059"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ICs and Multiprogramming</a:t>
            </a:r>
          </a:p>
        </p:txBody>
      </p:sp>
      <p:pic>
        <p:nvPicPr>
          <p:cNvPr id="45060" name="Picture 5" descr="01-05"/>
          <p:cNvPicPr>
            <a:picLocks noChangeAspect="1"/>
          </p:cNvPicPr>
          <p:nvPr/>
        </p:nvPicPr>
        <p:blipFill>
          <a:blip r:embed="rId3"/>
          <a:stretch>
            <a:fillRect/>
          </a:stretch>
        </p:blipFill>
        <p:spPr>
          <a:xfrm>
            <a:off x="1619250" y="1252538"/>
            <a:ext cx="5400675" cy="39814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vert="horz" wrap="square" lIns="91440" tIns="45720" rIns="91440" bIns="45720" anchor="ctr" anchorCtr="0"/>
          <a:lstStyle/>
          <a:p>
            <a:pPr eaLnBrk="1" hangingPunct="1"/>
            <a:r>
              <a:rPr lang="en-US" altLang="zh-CN" dirty="0"/>
              <a:t>Personal Computers</a:t>
            </a:r>
            <a:endParaRPr lang="zh-CN" altLang="en-US" dirty="0"/>
          </a:p>
        </p:txBody>
      </p:sp>
      <p:sp>
        <p:nvSpPr>
          <p:cNvPr id="47107" name="Rectangle 3"/>
          <p:cNvSpPr>
            <a:spLocks noGrp="1"/>
          </p:cNvSpPr>
          <p:nvPr>
            <p:ph idx="1"/>
          </p:nvPr>
        </p:nvSpPr>
        <p:spPr/>
        <p:txBody>
          <a:bodyPr vert="horz" wrap="square" lIns="91440" tIns="45720" rIns="91440" bIns="45720" anchor="t" anchorCtr="0"/>
          <a:lstStyle/>
          <a:p>
            <a:pPr eaLnBrk="1" hangingPunct="1"/>
            <a:r>
              <a:rPr lang="en-US" altLang="zh-CN" dirty="0"/>
              <a:t>CP/M</a:t>
            </a:r>
          </a:p>
          <a:p>
            <a:pPr eaLnBrk="1" hangingPunct="1"/>
            <a:r>
              <a:rPr lang="en-US" altLang="zh-CN" dirty="0"/>
              <a:t>DOS, MS-DOS</a:t>
            </a:r>
          </a:p>
          <a:p>
            <a:pPr eaLnBrk="1" hangingPunct="1"/>
            <a:r>
              <a:rPr lang="en-US" altLang="zh-CN" dirty="0"/>
              <a:t>Macintosh</a:t>
            </a:r>
          </a:p>
          <a:p>
            <a:pPr eaLnBrk="1" hangingPunct="1"/>
            <a:r>
              <a:rPr lang="en-US" altLang="zh-CN" dirty="0"/>
              <a:t>Windows XP/Vista…</a:t>
            </a:r>
          </a:p>
          <a:p>
            <a:pPr eaLnBrk="1" hangingPunct="1"/>
            <a:r>
              <a:rPr lang="en-US" altLang="zh-CN" dirty="0"/>
              <a:t>UNIX</a:t>
            </a:r>
          </a:p>
          <a:p>
            <a:pPr eaLnBrk="1" hangingPunct="1"/>
            <a:r>
              <a:rPr lang="en-US" altLang="zh-CN" dirty="0"/>
              <a:t>Linux</a:t>
            </a:r>
          </a:p>
          <a:p>
            <a:pPr eaLnBrk="1" hangingPunct="1"/>
            <a:endParaRPr lang="en-US" altLang="zh-CN" dirty="0"/>
          </a:p>
          <a:p>
            <a:pPr eaLnBrk="1" hangingPunct="1"/>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spcBef>
                <a:spcPct val="0"/>
              </a:spcBef>
              <a:buFontTx/>
              <a:buNone/>
            </a:pPr>
            <a:fld id="{9A0DB2DC-4C9A-4742-B13C-FB6460FD3503}" type="slidenum">
              <a:rPr lang="en-US" altLang="zh-CN" sz="1400" dirty="0">
                <a:latin typeface="Times New Roman" panose="02020603050405020304" pitchFamily="18" charset="0"/>
              </a:rPr>
              <a:t>28</a:t>
            </a:fld>
            <a:r>
              <a:rPr lang="en-US" altLang="zh-CN" sz="1400" dirty="0">
                <a:latin typeface="Times New Roman" panose="02020603050405020304" pitchFamily="18" charset="0"/>
              </a:rPr>
              <a:t>/75</a:t>
            </a:r>
          </a:p>
        </p:txBody>
      </p:sp>
      <p:sp>
        <p:nvSpPr>
          <p:cNvPr id="48131" name="Rectangle 2"/>
          <p:cNvSpPr>
            <a:spLocks noGrp="1"/>
          </p:cNvSpPr>
          <p:nvPr>
            <p:ph type="title" idx="4294967295"/>
          </p:nvPr>
        </p:nvSpPr>
        <p:spPr>
          <a:xfrm>
            <a:off x="0" y="0"/>
            <a:ext cx="7772400" cy="1143000"/>
          </a:xfrm>
        </p:spPr>
        <p:txBody>
          <a:bodyPr vert="horz" wrap="square" lIns="91440" tIns="45720" rIns="91440" bIns="45720" anchor="ctr" anchorCtr="0"/>
          <a:lstStyle/>
          <a:p>
            <a:pPr eaLnBrk="1" hangingPunct="1"/>
            <a:r>
              <a:rPr lang="en-US" altLang="zh-CN" dirty="0"/>
              <a:t> Chapter Outline</a:t>
            </a:r>
          </a:p>
        </p:txBody>
      </p:sp>
      <p:sp>
        <p:nvSpPr>
          <p:cNvPr id="48132" name="Rectangle 3"/>
          <p:cNvSpPr>
            <a:spLocks noGrp="1"/>
          </p:cNvSpPr>
          <p:nvPr>
            <p:ph type="body" idx="4294967295"/>
          </p:nvPr>
        </p:nvSpPr>
        <p:spPr>
          <a:xfrm>
            <a:off x="684213" y="1268413"/>
            <a:ext cx="7772400" cy="4876800"/>
          </a:xfrm>
        </p:spPr>
        <p:txBody>
          <a:bodyPr vert="horz" wrap="square" lIns="91440" tIns="45720" rIns="91440" bIns="45720" anchor="t" anchorCtr="0"/>
          <a:lstStyle/>
          <a:p>
            <a:pPr eaLnBrk="1" hangingPunct="1"/>
            <a:r>
              <a:rPr lang="en-US" altLang="zh-CN" dirty="0"/>
              <a:t>What is OS? What does it do?</a:t>
            </a:r>
          </a:p>
          <a:p>
            <a:pPr eaLnBrk="1" hangingPunct="1"/>
            <a:r>
              <a:rPr lang="en-US" altLang="zh-CN" dirty="0"/>
              <a:t>History of OS</a:t>
            </a:r>
          </a:p>
          <a:p>
            <a:pPr eaLnBrk="1" hangingPunct="1"/>
            <a:r>
              <a:rPr lang="en-US" altLang="zh-CN" u="sng" dirty="0"/>
              <a:t>The Operating System Zoo</a:t>
            </a:r>
          </a:p>
          <a:p>
            <a:pPr eaLnBrk="1" hangingPunct="1"/>
            <a:r>
              <a:rPr lang="en-US" altLang="zh-CN" dirty="0"/>
              <a:t>Computer Hardware overview</a:t>
            </a:r>
          </a:p>
          <a:p>
            <a:pPr eaLnBrk="1" hangingPunct="1"/>
            <a:r>
              <a:rPr lang="en-US" altLang="zh-CN" dirty="0"/>
              <a:t>Operating System Concepts</a:t>
            </a:r>
          </a:p>
          <a:p>
            <a:pPr eaLnBrk="1" hangingPunct="1"/>
            <a:r>
              <a:rPr lang="en-US" altLang="zh-CN" dirty="0"/>
              <a:t>System Calls</a:t>
            </a:r>
          </a:p>
          <a:p>
            <a:pPr eaLnBrk="1" hangingPunct="1"/>
            <a:r>
              <a:rPr lang="en-US" altLang="zh-CN" dirty="0"/>
              <a:t>Operating Systems Structure</a:t>
            </a:r>
          </a:p>
          <a:p>
            <a:pPr eaLnBrk="1" hangingPunct="1"/>
            <a:r>
              <a:rPr lang="en-US" altLang="zh-CN" dirty="0"/>
              <a:t>Summary</a:t>
            </a:r>
          </a:p>
          <a:p>
            <a:pPr eaLnBrk="1" hangingPunct="1"/>
            <a:endParaRPr lang="en-US" altLang="zh-CN" dirty="0"/>
          </a:p>
          <a:p>
            <a:pPr eaLnBrk="1" hangingPunct="1"/>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00075" y="0"/>
            <a:ext cx="7772400" cy="11430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0" i="0" u="none" strike="noStrike" kern="1200" cap="none" spc="0" normalizeH="0" baseline="0" noProof="0" dirty="0">
                <a:ln>
                  <a:noFill/>
                </a:ln>
                <a:solidFill>
                  <a:schemeClr val="tx1"/>
                </a:solidFill>
                <a:effectLst/>
                <a:uLnTx/>
                <a:uFillTx/>
                <a:latin typeface="+mj-lt"/>
                <a:ea typeface="+mj-ea"/>
                <a:cs typeface="+mj-cs"/>
              </a:rPr>
              <a:t>The Operating System Zoo </a:t>
            </a:r>
            <a:br>
              <a:rPr kumimoji="0" lang="en-US" altLang="zh-CN" sz="4000" b="0" i="0" u="none" strike="noStrike" kern="1200" cap="none" spc="0" normalizeH="0" baseline="0" noProof="0" dirty="0">
                <a:ln>
                  <a:noFill/>
                </a:ln>
                <a:solidFill>
                  <a:schemeClr val="tx1"/>
                </a:solidFill>
                <a:effectLst/>
                <a:uLnTx/>
                <a:uFillTx/>
                <a:latin typeface="+mj-lt"/>
                <a:ea typeface="+mj-ea"/>
                <a:cs typeface="+mj-cs"/>
              </a:rPr>
            </a:br>
            <a:r>
              <a:rPr kumimoji="0" lang="en-US" altLang="zh-CN" sz="4000" b="0" i="0" u="none" strike="noStrike" kern="1200" cap="none" spc="0" normalizeH="0" baseline="0" noProof="0" dirty="0">
                <a:ln>
                  <a:noFill/>
                </a:ln>
                <a:solidFill>
                  <a:schemeClr val="tx1"/>
                </a:solidFill>
                <a:effectLst/>
                <a:uLnTx/>
                <a:uFillTx/>
                <a:latin typeface="+mj-lt"/>
                <a:ea typeface="+mj-ea"/>
                <a:cs typeface="+mj-cs"/>
              </a:rPr>
              <a:t>(Capitalism or Communism)</a:t>
            </a:r>
          </a:p>
        </p:txBody>
      </p:sp>
      <p:sp>
        <p:nvSpPr>
          <p:cNvPr id="49155" name="Rectangle 3"/>
          <p:cNvSpPr>
            <a:spLocks noGrp="1"/>
          </p:cNvSpPr>
          <p:nvPr>
            <p:ph idx="1"/>
          </p:nvPr>
        </p:nvSpPr>
        <p:spPr>
          <a:xfrm>
            <a:off x="0" y="1700213"/>
            <a:ext cx="9109075" cy="5400675"/>
          </a:xfrm>
        </p:spPr>
        <p:txBody>
          <a:bodyPr vert="horz" wrap="square" lIns="91440" tIns="45720" rIns="91440" bIns="45720" anchor="t" anchorCtr="0"/>
          <a:lstStyle/>
          <a:p>
            <a:pPr marL="825500" indent="-825500" eaLnBrk="1" hangingPunct="1">
              <a:lnSpc>
                <a:spcPct val="90000"/>
              </a:lnSpc>
            </a:pPr>
            <a:r>
              <a:rPr lang="en-US" altLang="zh-CN" sz="2400" dirty="0"/>
              <a:t>Mainframe operating systems:OS390(</a:t>
            </a:r>
            <a:r>
              <a:rPr lang="zh-CN" altLang="en-US" sz="2400" dirty="0"/>
              <a:t>批处理、事务处理、分时处理）</a:t>
            </a:r>
          </a:p>
          <a:p>
            <a:pPr marL="825500" indent="-825500" eaLnBrk="1" hangingPunct="1">
              <a:lnSpc>
                <a:spcPct val="90000"/>
              </a:lnSpc>
            </a:pPr>
            <a:r>
              <a:rPr lang="en-US" altLang="zh-CN" sz="2400" dirty="0"/>
              <a:t>Server operating systems: Linux</a:t>
            </a:r>
            <a:r>
              <a:rPr lang="zh-CN" altLang="en-US" sz="2400" dirty="0"/>
              <a:t>，</a:t>
            </a:r>
            <a:r>
              <a:rPr lang="en-US" altLang="zh-CN" sz="2400" dirty="0"/>
              <a:t>Free BSD</a:t>
            </a:r>
            <a:r>
              <a:rPr lang="zh-CN" altLang="en-US" sz="2400" dirty="0"/>
              <a:t>，</a:t>
            </a:r>
            <a:r>
              <a:rPr lang="en-US" altLang="zh-CN" sz="2400" dirty="0"/>
              <a:t>Windows Server 200x</a:t>
            </a:r>
            <a:r>
              <a:rPr lang="zh-CN" altLang="en-US" sz="2400" dirty="0"/>
              <a:t>，</a:t>
            </a:r>
            <a:r>
              <a:rPr lang="zh-CN" altLang="en-US" sz="2400" dirty="0">
                <a:sym typeface="+mn-ea"/>
              </a:rPr>
              <a:t>中标麒麟可信操作系统、中标麒麟服务器操作系统</a:t>
            </a:r>
            <a:endParaRPr lang="en-US" altLang="zh-CN" sz="2400" dirty="0"/>
          </a:p>
          <a:p>
            <a:pPr marL="825500" indent="-825500" eaLnBrk="1" hangingPunct="1">
              <a:lnSpc>
                <a:spcPct val="90000"/>
              </a:lnSpc>
            </a:pPr>
            <a:r>
              <a:rPr lang="en-US" altLang="zh-CN" sz="2400" dirty="0"/>
              <a:t>Multiprocessor operating systems: Windows, Linux(</a:t>
            </a:r>
            <a:r>
              <a:rPr lang="zh-CN" altLang="en-US" sz="2400" dirty="0"/>
              <a:t>如同配有通信、连接、一致性等专用功能的服务器操作系统）</a:t>
            </a:r>
          </a:p>
          <a:p>
            <a:pPr marL="825500" indent="-825500" eaLnBrk="1" hangingPunct="1">
              <a:lnSpc>
                <a:spcPct val="90000"/>
              </a:lnSpc>
            </a:pPr>
            <a:r>
              <a:rPr lang="en-US" altLang="zh-CN" sz="2400" dirty="0"/>
              <a:t>Personal computer operating systems: </a:t>
            </a:r>
            <a:r>
              <a:rPr lang="zh-CN" altLang="en-US" sz="2400" dirty="0"/>
              <a:t>（为单一用户）</a:t>
            </a:r>
            <a:r>
              <a:rPr lang="en-US" altLang="zh-CN" sz="2400" dirty="0"/>
              <a:t> Linux</a:t>
            </a:r>
          </a:p>
          <a:p>
            <a:pPr marL="825500" indent="-825500" eaLnBrk="1" hangingPunct="1">
              <a:lnSpc>
                <a:spcPct val="90000"/>
              </a:lnSpc>
            </a:pPr>
            <a:r>
              <a:rPr lang="en-US" altLang="zh-CN" sz="2400" dirty="0"/>
              <a:t>Handheld</a:t>
            </a:r>
            <a:r>
              <a:rPr lang="zh-CN" altLang="en-US" sz="2400" dirty="0"/>
              <a:t>（掌上）</a:t>
            </a:r>
            <a:r>
              <a:rPr lang="en-US" altLang="zh-CN" sz="2400" dirty="0"/>
              <a:t> operating systems: Plam OS</a:t>
            </a:r>
            <a:r>
              <a:rPr lang="zh-CN" altLang="en-US" sz="2400" dirty="0"/>
              <a:t>，</a:t>
            </a:r>
            <a:r>
              <a:rPr lang="en-US" altLang="zh-CN" sz="2400" dirty="0"/>
              <a:t>Android</a:t>
            </a:r>
            <a:r>
              <a:rPr lang="zh-CN" altLang="en-US" sz="2400" dirty="0"/>
              <a:t>，</a:t>
            </a:r>
            <a:r>
              <a:rPr lang="en-US" altLang="zh-CN" sz="2400" dirty="0"/>
              <a:t> Yun OS 、MIUI、EUI、FreemeOS</a:t>
            </a:r>
          </a:p>
          <a:p>
            <a:pPr marL="825500" indent="-825500" eaLnBrk="1" hangingPunct="1">
              <a:lnSpc>
                <a:spcPct val="90000"/>
              </a:lnSpc>
            </a:pPr>
            <a:r>
              <a:rPr lang="en-US" altLang="zh-CN" sz="2400" dirty="0"/>
              <a:t>Embedded operating systems: VxWorks</a:t>
            </a:r>
            <a:r>
              <a:rPr lang="zh-CN" altLang="en-US" sz="2400" dirty="0"/>
              <a:t>，</a:t>
            </a:r>
            <a:r>
              <a:rPr lang="en-US" altLang="zh-CN" sz="2400" dirty="0"/>
              <a:t>QNX</a:t>
            </a:r>
          </a:p>
          <a:p>
            <a:pPr marL="825500" indent="-825500" eaLnBrk="1" hangingPunct="1">
              <a:lnSpc>
                <a:spcPct val="90000"/>
              </a:lnSpc>
            </a:pPr>
            <a:r>
              <a:rPr lang="en-US" altLang="zh-CN" sz="2400" dirty="0"/>
              <a:t>Sensor node operating systems : TinyOS</a:t>
            </a:r>
          </a:p>
          <a:p>
            <a:pPr marL="825500" indent="-825500" eaLnBrk="1" hangingPunct="1">
              <a:lnSpc>
                <a:spcPct val="90000"/>
              </a:lnSpc>
            </a:pPr>
            <a:r>
              <a:rPr lang="en-US" altLang="zh-CN" sz="2400" dirty="0"/>
              <a:t>Real-time operating systems(</a:t>
            </a:r>
            <a:r>
              <a:rPr lang="zh-CN" altLang="en-US" sz="2400" dirty="0"/>
              <a:t>硬实时、软实时）</a:t>
            </a:r>
            <a:r>
              <a:rPr lang="en-US" altLang="zh-CN" sz="2400" dirty="0"/>
              <a:t>: e-Cos</a:t>
            </a:r>
          </a:p>
          <a:p>
            <a:pPr marL="825500" indent="-825500" eaLnBrk="1" hangingPunct="1">
              <a:lnSpc>
                <a:spcPct val="90000"/>
              </a:lnSpc>
            </a:pPr>
            <a:r>
              <a:rPr lang="en-US" altLang="zh-CN" sz="2400" dirty="0"/>
              <a:t>Smart card(</a:t>
            </a:r>
            <a:r>
              <a:rPr lang="zh-CN" altLang="en-US" sz="2400" dirty="0"/>
              <a:t>智能卡）</a:t>
            </a:r>
            <a:r>
              <a:rPr lang="en-US" altLang="zh-CN" sz="2400" dirty="0"/>
              <a:t> operating systems</a:t>
            </a:r>
            <a:r>
              <a:rPr lang="zh-CN" altLang="en-US" sz="2400" dirty="0"/>
              <a:t>：</a:t>
            </a:r>
            <a:r>
              <a:rPr lang="en-US" altLang="zh-CN" sz="2400" dirty="0"/>
              <a:t> COS</a:t>
            </a:r>
            <a:endParaRPr lang="zh-CN" alt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a:ln>
                  <a:noFill/>
                </a:ln>
                <a:solidFill>
                  <a:srgbClr val="FF0000"/>
                </a:solidFill>
                <a:effectLst/>
                <a:uLnTx/>
                <a:uFillTx/>
                <a:latin typeface="+mj-lt"/>
                <a:ea typeface="+mj-ea"/>
                <a:cs typeface="+mj-cs"/>
              </a:rPr>
              <a:t>Overview</a:t>
            </a:r>
          </a:p>
        </p:txBody>
      </p:sp>
      <p:sp>
        <p:nvSpPr>
          <p:cNvPr id="6147" name="Rectangle 3"/>
          <p:cNvSpPr>
            <a:spLocks noGrp="1"/>
          </p:cNvSpPr>
          <p:nvPr>
            <p:ph sz="half" idx="1"/>
          </p:nvPr>
        </p:nvSpPr>
        <p:spPr>
          <a:xfrm>
            <a:off x="107950" y="1341438"/>
            <a:ext cx="8928100" cy="4724400"/>
          </a:xfrm>
        </p:spPr>
        <p:txBody>
          <a:bodyPr vert="horz" wrap="square" lIns="91440" tIns="45720" rIns="91440" bIns="45720" anchor="t" anchorCtr="0"/>
          <a:lstStyle/>
          <a:p>
            <a:pPr eaLnBrk="1" hangingPunct="1">
              <a:lnSpc>
                <a:spcPct val="90000"/>
              </a:lnSpc>
              <a:buClrTx/>
              <a:buSzTx/>
            </a:pPr>
            <a:r>
              <a:rPr lang="en-US" altLang="zh-CN" sz="2300" b="1" kern="1200" dirty="0">
                <a:latin typeface="黑体" panose="02010609060101010101" pitchFamily="49" charset="-122"/>
                <a:ea typeface="黑体" panose="02010609060101010101" pitchFamily="49" charset="-122"/>
                <a:cs typeface="+mn-cs"/>
              </a:rPr>
              <a:t>Teaching Assistants</a:t>
            </a:r>
          </a:p>
          <a:p>
            <a:pPr lvl="1" eaLnBrk="1" hangingPunct="1">
              <a:lnSpc>
                <a:spcPct val="90000"/>
              </a:lnSpc>
            </a:pPr>
            <a:r>
              <a:rPr lang="zh-CN" altLang="en-US" sz="2200" kern="1200" dirty="0">
                <a:latin typeface="黑体" panose="02010609060101010101" pitchFamily="49" charset="-122"/>
                <a:ea typeface="黑体" panose="02010609060101010101" pitchFamily="49" charset="-122"/>
                <a:cs typeface="+mn-cs"/>
              </a:rPr>
              <a:t>谭壮伦，</a:t>
            </a:r>
            <a:r>
              <a:rPr lang="en-US" altLang="zh-CN" sz="2200" kern="1200" dirty="0">
                <a:latin typeface="黑体" panose="02010609060101010101" pitchFamily="49" charset="-122"/>
                <a:ea typeface="黑体" panose="02010609060101010101" pitchFamily="49" charset="-122"/>
                <a:cs typeface="+mn-cs"/>
              </a:rPr>
              <a:t> cstanzhuanglun@mail.scut.edu.cn </a:t>
            </a:r>
          </a:p>
          <a:p>
            <a:pPr lvl="1" eaLnBrk="1" hangingPunct="1">
              <a:lnSpc>
                <a:spcPct val="90000"/>
              </a:lnSpc>
            </a:pPr>
            <a:r>
              <a:rPr lang="zh-CN" altLang="en-US" sz="2200" kern="1200" dirty="0">
                <a:latin typeface="黑体" panose="02010609060101010101" pitchFamily="49" charset="-122"/>
                <a:ea typeface="黑体" panose="02010609060101010101" pitchFamily="49" charset="-122"/>
                <a:cs typeface="+mn-cs"/>
              </a:rPr>
              <a:t>汤恬恬，</a:t>
            </a:r>
            <a:r>
              <a:rPr lang="en-US" altLang="zh-CN" sz="2200" kern="1200" dirty="0">
                <a:latin typeface="黑体" panose="02010609060101010101" pitchFamily="49" charset="-122"/>
                <a:ea typeface="黑体" panose="02010609060101010101" pitchFamily="49" charset="-122"/>
                <a:cs typeface="+mn-cs"/>
                <a:hlinkClick r:id="rId2"/>
              </a:rPr>
              <a:t>745004955@qq.com</a:t>
            </a:r>
            <a:r>
              <a:rPr lang="zh-CN" altLang="en-US" sz="2200" kern="1200" dirty="0">
                <a:latin typeface="黑体" panose="02010609060101010101" pitchFamily="49" charset="-122"/>
                <a:ea typeface="黑体" panose="02010609060101010101" pitchFamily="49" charset="-122"/>
                <a:cs typeface="+mn-cs"/>
              </a:rPr>
              <a:t>，</a:t>
            </a:r>
            <a:endParaRPr lang="en-US" altLang="zh-CN" sz="2200" kern="1200" dirty="0">
              <a:latin typeface="黑体" panose="02010609060101010101" pitchFamily="49" charset="-122"/>
              <a:ea typeface="黑体" panose="02010609060101010101" pitchFamily="49" charset="-122"/>
              <a:cs typeface="+mn-cs"/>
            </a:endParaRPr>
          </a:p>
          <a:p>
            <a:pPr eaLnBrk="1" hangingPunct="1">
              <a:lnSpc>
                <a:spcPct val="90000"/>
              </a:lnSpc>
              <a:buClrTx/>
              <a:buSzTx/>
            </a:pPr>
            <a:r>
              <a:rPr lang="en-US" altLang="zh-CN" sz="2300" b="1" kern="1200" dirty="0">
                <a:latin typeface="黑体" panose="02010609060101010101" pitchFamily="49" charset="-122"/>
                <a:ea typeface="黑体" panose="02010609060101010101" pitchFamily="49" charset="-122"/>
                <a:cs typeface="+mn-cs"/>
              </a:rPr>
              <a:t>Textbook </a:t>
            </a:r>
          </a:p>
          <a:p>
            <a:pPr lvl="1" eaLnBrk="1" hangingPunct="1">
              <a:lnSpc>
                <a:spcPct val="90000"/>
              </a:lnSpc>
            </a:pPr>
            <a:r>
              <a:rPr lang="en-US" altLang="zh-CN" sz="2200" kern="1200" dirty="0">
                <a:latin typeface="黑体" panose="02010609060101010101" pitchFamily="49" charset="-122"/>
                <a:ea typeface="黑体" panose="02010609060101010101" pitchFamily="49" charset="-122"/>
                <a:cs typeface="+mn-cs"/>
              </a:rPr>
              <a:t>《</a:t>
            </a:r>
            <a:r>
              <a:rPr lang="zh-CN" altLang="en-US" sz="2200" kern="1200" dirty="0">
                <a:latin typeface="黑体" panose="02010609060101010101" pitchFamily="49" charset="-122"/>
                <a:ea typeface="黑体" panose="02010609060101010101" pitchFamily="49" charset="-122"/>
                <a:cs typeface="+mn-cs"/>
              </a:rPr>
              <a:t>现代操作系统</a:t>
            </a:r>
            <a:r>
              <a:rPr lang="en-US" altLang="zh-CN" sz="2200" kern="1200" dirty="0">
                <a:latin typeface="黑体" panose="02010609060101010101" pitchFamily="49" charset="-122"/>
                <a:ea typeface="黑体" panose="02010609060101010101" pitchFamily="49" charset="-122"/>
                <a:cs typeface="+mn-cs"/>
              </a:rPr>
              <a:t>》(</a:t>
            </a:r>
            <a:r>
              <a:rPr lang="zh-CN" altLang="en-US" sz="2200" kern="1200" dirty="0">
                <a:latin typeface="黑体" panose="02010609060101010101" pitchFamily="49" charset="-122"/>
                <a:ea typeface="黑体" panose="02010609060101010101" pitchFamily="49" charset="-122"/>
                <a:cs typeface="+mn-cs"/>
              </a:rPr>
              <a:t>中文版第四版</a:t>
            </a:r>
            <a:r>
              <a:rPr lang="en-US" altLang="zh-CN" sz="2200" kern="1200" dirty="0">
                <a:latin typeface="黑体" panose="02010609060101010101" pitchFamily="49" charset="-122"/>
                <a:ea typeface="黑体" panose="02010609060101010101" pitchFamily="49" charset="-122"/>
                <a:cs typeface="+mn-cs"/>
              </a:rPr>
              <a:t>)</a:t>
            </a:r>
            <a:r>
              <a:rPr lang="zh-CN" altLang="en-US" sz="2200" kern="1200" dirty="0">
                <a:latin typeface="黑体" panose="02010609060101010101" pitchFamily="49" charset="-122"/>
                <a:ea typeface="黑体" panose="02010609060101010101" pitchFamily="49" charset="-122"/>
                <a:cs typeface="+mn-cs"/>
              </a:rPr>
              <a:t>，</a:t>
            </a:r>
            <a:r>
              <a:rPr lang="en-US" altLang="zh-CN" sz="2200" kern="1200" dirty="0">
                <a:latin typeface="黑体" panose="02010609060101010101" pitchFamily="49" charset="-122"/>
                <a:ea typeface="黑体" panose="02010609060101010101" pitchFamily="49" charset="-122"/>
                <a:cs typeface="+mn-cs"/>
              </a:rPr>
              <a:t>Andrew S. Tanenbaum </a:t>
            </a:r>
            <a:r>
              <a:rPr lang="zh-CN" altLang="en-US" sz="2200" kern="1200" dirty="0">
                <a:latin typeface="黑体" panose="02010609060101010101" pitchFamily="49" charset="-122"/>
                <a:ea typeface="黑体" panose="02010609060101010101" pitchFamily="49" charset="-122"/>
                <a:cs typeface="+mn-cs"/>
              </a:rPr>
              <a:t>著，陈向群等译，机械工业出版社</a:t>
            </a:r>
          </a:p>
          <a:p>
            <a:pPr lvl="1" eaLnBrk="1" hangingPunct="1">
              <a:lnSpc>
                <a:spcPct val="90000"/>
              </a:lnSpc>
            </a:pPr>
            <a:r>
              <a:rPr lang="en-US" altLang="zh-CN" sz="2200" kern="1200" dirty="0">
                <a:latin typeface="黑体" panose="02010609060101010101" pitchFamily="49" charset="-122"/>
                <a:ea typeface="黑体" panose="02010609060101010101" pitchFamily="49" charset="-122"/>
                <a:cs typeface="+mn-cs"/>
              </a:rPr>
              <a:t>《Modern Operating System》(</a:t>
            </a:r>
            <a:r>
              <a:rPr lang="zh-CN" altLang="en-US" sz="2200" kern="1200" dirty="0">
                <a:latin typeface="黑体" panose="02010609060101010101" pitchFamily="49" charset="-122"/>
                <a:ea typeface="黑体" panose="02010609060101010101" pitchFamily="49" charset="-122"/>
                <a:cs typeface="+mn-cs"/>
              </a:rPr>
              <a:t>英文版第四版</a:t>
            </a:r>
            <a:r>
              <a:rPr lang="en-US" altLang="zh-CN" sz="2200" kern="1200" dirty="0">
                <a:latin typeface="黑体" panose="02010609060101010101" pitchFamily="49" charset="-122"/>
                <a:ea typeface="黑体" panose="02010609060101010101" pitchFamily="49" charset="-122"/>
                <a:cs typeface="+mn-cs"/>
              </a:rPr>
              <a:t>)</a:t>
            </a:r>
            <a:r>
              <a:rPr lang="zh-CN" altLang="en-US" sz="2200" kern="1200" dirty="0">
                <a:latin typeface="黑体" panose="02010609060101010101" pitchFamily="49" charset="-122"/>
                <a:ea typeface="黑体" panose="02010609060101010101" pitchFamily="49" charset="-122"/>
                <a:cs typeface="+mn-cs"/>
              </a:rPr>
              <a:t>，</a:t>
            </a:r>
            <a:r>
              <a:rPr lang="en-US" altLang="zh-CN" sz="2200" kern="1200" dirty="0">
                <a:latin typeface="黑体" panose="02010609060101010101" pitchFamily="49" charset="-122"/>
                <a:ea typeface="黑体" panose="02010609060101010101" pitchFamily="49" charset="-122"/>
                <a:cs typeface="+mn-cs"/>
              </a:rPr>
              <a:t>Andrew S. Tanenbaum</a:t>
            </a:r>
            <a:r>
              <a:rPr lang="zh-CN" altLang="en-US" sz="2200" kern="1200" dirty="0">
                <a:latin typeface="黑体" panose="02010609060101010101" pitchFamily="49" charset="-122"/>
                <a:ea typeface="黑体" panose="02010609060101010101" pitchFamily="49" charset="-122"/>
                <a:cs typeface="+mn-cs"/>
              </a:rPr>
              <a:t>，机械工业出版社</a:t>
            </a:r>
          </a:p>
          <a:p>
            <a:pPr eaLnBrk="1" hangingPunct="1">
              <a:lnSpc>
                <a:spcPct val="90000"/>
              </a:lnSpc>
              <a:buClrTx/>
              <a:buSzTx/>
            </a:pPr>
            <a:r>
              <a:rPr lang="zh-CN" altLang="en-US" sz="2300" b="1" kern="1200" dirty="0">
                <a:latin typeface="黑体" panose="02010609060101010101" pitchFamily="49" charset="-122"/>
                <a:ea typeface="黑体" panose="02010609060101010101" pitchFamily="49" charset="-122"/>
                <a:cs typeface="+mn-cs"/>
              </a:rPr>
              <a:t>参考文献</a:t>
            </a:r>
          </a:p>
          <a:p>
            <a:pPr lvl="1" eaLnBrk="1" hangingPunct="1">
              <a:lnSpc>
                <a:spcPct val="90000"/>
              </a:lnSpc>
            </a:pPr>
            <a:r>
              <a:rPr lang="en-US" altLang="zh-CN" sz="2000" kern="1200" dirty="0">
                <a:latin typeface="黑体" panose="02010609060101010101" pitchFamily="49" charset="-122"/>
                <a:ea typeface="黑体" panose="02010609060101010101" pitchFamily="49" charset="-122"/>
                <a:cs typeface="+mn-cs"/>
              </a:rPr>
              <a:t>《</a:t>
            </a:r>
            <a:r>
              <a:rPr lang="zh-CN" altLang="en-US" sz="2000" kern="1200" dirty="0">
                <a:latin typeface="黑体" panose="02010609060101010101" pitchFamily="49" charset="-122"/>
                <a:ea typeface="黑体" panose="02010609060101010101" pitchFamily="49" charset="-122"/>
                <a:cs typeface="+mn-cs"/>
              </a:rPr>
              <a:t>计算机操作系统教程</a:t>
            </a:r>
            <a:r>
              <a:rPr lang="en-US" altLang="zh-CN" sz="2000" kern="1200" dirty="0">
                <a:latin typeface="黑体" panose="02010609060101010101" pitchFamily="49" charset="-122"/>
                <a:ea typeface="黑体" panose="02010609060101010101" pitchFamily="49" charset="-122"/>
                <a:cs typeface="+mn-cs"/>
              </a:rPr>
              <a:t>》(</a:t>
            </a:r>
            <a:r>
              <a:rPr lang="zh-CN" altLang="en-US" sz="2000" kern="1200" dirty="0">
                <a:latin typeface="黑体" panose="02010609060101010101" pitchFamily="49" charset="-122"/>
                <a:ea typeface="黑体" panose="02010609060101010101" pitchFamily="49" charset="-122"/>
                <a:cs typeface="+mn-cs"/>
              </a:rPr>
              <a:t>修订版</a:t>
            </a:r>
            <a:r>
              <a:rPr lang="en-US" altLang="zh-CN" sz="2000" kern="1200" dirty="0">
                <a:latin typeface="黑体" panose="02010609060101010101" pitchFamily="49" charset="-122"/>
                <a:ea typeface="黑体" panose="02010609060101010101" pitchFamily="49" charset="-122"/>
                <a:cs typeface="+mn-cs"/>
              </a:rPr>
              <a:t>)</a:t>
            </a:r>
            <a:r>
              <a:rPr lang="zh-CN" altLang="en-US" sz="2000" kern="1200" dirty="0">
                <a:latin typeface="黑体" panose="02010609060101010101" pitchFamily="49" charset="-122"/>
                <a:ea typeface="黑体" panose="02010609060101010101" pitchFamily="49" charset="-122"/>
                <a:cs typeface="+mn-cs"/>
              </a:rPr>
              <a:t>，西安电子科技大学出版社</a:t>
            </a:r>
          </a:p>
          <a:p>
            <a:pPr lvl="1" eaLnBrk="1" hangingPunct="1">
              <a:lnSpc>
                <a:spcPct val="90000"/>
              </a:lnSpc>
            </a:pPr>
            <a:r>
              <a:rPr lang="en-US" altLang="zh-CN" sz="2000" kern="1200" dirty="0">
                <a:latin typeface="黑体" panose="02010609060101010101" pitchFamily="49" charset="-122"/>
                <a:ea typeface="黑体" panose="02010609060101010101" pitchFamily="49" charset="-122"/>
                <a:cs typeface="+mn-cs"/>
              </a:rPr>
              <a:t>Operating System Design and Implementation, Andrew S.Tanenbaum, Prentice-Hall, 2003.</a:t>
            </a:r>
          </a:p>
        </p:txBody>
      </p:sp>
      <p:sp>
        <p:nvSpPr>
          <p:cNvPr id="6148" name="灯片编号占位符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3</a:t>
            </a:fld>
            <a:r>
              <a:rPr lang="en-US" altLang="zh-CN" sz="1200" dirty="0">
                <a:solidFill>
                  <a:srgbClr val="898989"/>
                </a:solidFill>
                <a:latin typeface="Times New Roman" panose="02020603050405020304" pitchFamily="18" charset="0"/>
              </a:rPr>
              <a:t>/75</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a:ln>
                  <a:noFill/>
                </a:ln>
                <a:solidFill>
                  <a:schemeClr val="tx1"/>
                </a:solidFill>
                <a:effectLst/>
                <a:uLnTx/>
                <a:uFillTx/>
                <a:latin typeface="+mj-lt"/>
                <a:ea typeface="+mj-ea"/>
                <a:cs typeface="+mj-cs"/>
              </a:rPr>
              <a:t>Historical Comparison</a:t>
            </a:r>
          </a:p>
        </p:txBody>
      </p:sp>
      <p:graphicFrame>
        <p:nvGraphicFramePr>
          <p:cNvPr id="101406" name="Group 30"/>
          <p:cNvGraphicFramePr>
            <a:graphicFrameLocks noGrp="1"/>
          </p:cNvGraphicFramePr>
          <p:nvPr>
            <p:ph type="tbl" idx="1"/>
          </p:nvPr>
        </p:nvGraphicFramePr>
        <p:xfrm>
          <a:off x="903288" y="1906588"/>
          <a:ext cx="7269162" cy="3871912"/>
        </p:xfrm>
        <a:graphic>
          <a:graphicData uri="http://schemas.openxmlformats.org/drawingml/2006/table">
            <a:tbl>
              <a:tblPr/>
              <a:tblGrid>
                <a:gridCol w="1817687">
                  <a:extLst>
                    <a:ext uri="{9D8B030D-6E8A-4147-A177-3AD203B41FA5}">
                      <a16:colId xmlns:a16="http://schemas.microsoft.com/office/drawing/2014/main" val="20000"/>
                    </a:ext>
                  </a:extLst>
                </a:gridCol>
                <a:gridCol w="1817688">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82787">
                  <a:extLst>
                    <a:ext uri="{9D8B030D-6E8A-4147-A177-3AD203B41FA5}">
                      <a16:colId xmlns:a16="http://schemas.microsoft.com/office/drawing/2014/main" val="20003"/>
                    </a:ext>
                  </a:extLst>
                </a:gridCol>
              </a:tblGrid>
              <a:tr h="73502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Mainframe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Mini</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Micro</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5696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System $/</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Worker Salary</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 </a:t>
                      </a:r>
                      <a:r>
                        <a:rPr kumimoji="1" lang="en-US" altLang="zh-CN" sz="2800" b="0" i="0" u="none" strike="noStrike" cap="none" normalizeH="0" baseline="0">
                          <a:ln>
                            <a:noFill/>
                          </a:ln>
                          <a:solidFill>
                            <a:schemeClr val="tx1"/>
                          </a:solidFill>
                          <a:effectLst/>
                          <a:latin typeface="Arial" panose="020B0604020202020204"/>
                          <a:ea typeface="宋体" panose="02010600030101010101" pitchFamily="2" charset="-122"/>
                        </a:rPr>
                        <a:t>–</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100:1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 </a:t>
                      </a:r>
                      <a:r>
                        <a:rPr kumimoji="1" lang="en-US" altLang="zh-CN" sz="2800" b="0" i="0" u="none" strike="noStrike" cap="none" normalizeH="0" baseline="0">
                          <a:ln>
                            <a:noFill/>
                          </a:ln>
                          <a:solidFill>
                            <a:schemeClr val="tx1"/>
                          </a:solidFill>
                          <a:effectLst/>
                          <a:latin typeface="Arial" panose="020B0604020202020204"/>
                          <a:ea typeface="宋体" panose="02010600030101010101" pitchFamily="2" charset="-122"/>
                        </a:rPr>
                        <a:t>–</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1:10-1:100</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89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Goal</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System utilization</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Overall cost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Productivity</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50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Target</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Capacity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Features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Ease of Use</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0206" name="灯片编号占位符 5"/>
          <p:cNvSpPr txBox="1">
            <a:spLocks noGrp="1"/>
          </p:cNvSpPr>
          <p:nvPr>
            <p:ph type="sldNum" sz="quarter" idx="4"/>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kern="1200" dirty="0">
                <a:solidFill>
                  <a:srgbClr val="898989"/>
                </a:solidFill>
                <a:latin typeface="Times New Roman" panose="02020603050405020304" pitchFamily="18" charset="0"/>
                <a:ea typeface="+mn-ea"/>
                <a:cs typeface="+mn-cs"/>
              </a:rPr>
              <a:t>30</a:t>
            </a:fld>
            <a:r>
              <a:rPr lang="en-US" altLang="zh-CN" sz="1200" kern="1200" dirty="0">
                <a:solidFill>
                  <a:srgbClr val="898989"/>
                </a:solidFill>
                <a:latin typeface="Times New Roman" panose="02020603050405020304" pitchFamily="18" charset="0"/>
                <a:ea typeface="+mn-ea"/>
                <a:cs typeface="+mn-cs"/>
              </a:rPr>
              <a:t>/75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spcBef>
                <a:spcPct val="0"/>
              </a:spcBef>
              <a:buFontTx/>
              <a:buNone/>
            </a:pPr>
            <a:fld id="{9A0DB2DC-4C9A-4742-B13C-FB6460FD3503}" type="slidenum">
              <a:rPr lang="en-US" altLang="zh-CN" sz="1400" dirty="0">
                <a:latin typeface="Times New Roman" panose="02020603050405020304" pitchFamily="18" charset="0"/>
              </a:rPr>
              <a:t>31</a:t>
            </a:fld>
            <a:r>
              <a:rPr lang="en-US" altLang="zh-CN" sz="1400" dirty="0">
                <a:latin typeface="Times New Roman" panose="02020603050405020304" pitchFamily="18" charset="0"/>
              </a:rPr>
              <a:t>/75</a:t>
            </a:r>
          </a:p>
        </p:txBody>
      </p:sp>
      <p:sp>
        <p:nvSpPr>
          <p:cNvPr id="51203" name="Rectangle 2"/>
          <p:cNvSpPr>
            <a:spLocks noGrp="1"/>
          </p:cNvSpPr>
          <p:nvPr>
            <p:ph type="title" idx="4294967295"/>
          </p:nvPr>
        </p:nvSpPr>
        <p:spPr>
          <a:xfrm>
            <a:off x="0" y="0"/>
            <a:ext cx="7772400" cy="1143000"/>
          </a:xfrm>
        </p:spPr>
        <p:txBody>
          <a:bodyPr vert="horz" wrap="square" lIns="91440" tIns="45720" rIns="91440" bIns="45720" anchor="ctr" anchorCtr="0"/>
          <a:lstStyle/>
          <a:p>
            <a:pPr eaLnBrk="1" hangingPunct="1"/>
            <a:r>
              <a:rPr lang="en-US" altLang="zh-CN" dirty="0"/>
              <a:t> Chapter Outline</a:t>
            </a:r>
          </a:p>
        </p:txBody>
      </p:sp>
      <p:sp>
        <p:nvSpPr>
          <p:cNvPr id="51204" name="Rectangle 3"/>
          <p:cNvSpPr>
            <a:spLocks noGrp="1"/>
          </p:cNvSpPr>
          <p:nvPr>
            <p:ph type="body" idx="4294967295"/>
          </p:nvPr>
        </p:nvSpPr>
        <p:spPr>
          <a:xfrm>
            <a:off x="468313" y="1341438"/>
            <a:ext cx="7772400" cy="4876800"/>
          </a:xfrm>
        </p:spPr>
        <p:txBody>
          <a:bodyPr vert="horz" wrap="square" lIns="91440" tIns="45720" rIns="91440" bIns="45720" anchor="t" anchorCtr="0"/>
          <a:lstStyle/>
          <a:p>
            <a:pPr eaLnBrk="1" hangingPunct="1"/>
            <a:r>
              <a:rPr lang="en-US" altLang="zh-CN" dirty="0"/>
              <a:t>What is OS? What does it do?</a:t>
            </a:r>
          </a:p>
          <a:p>
            <a:pPr eaLnBrk="1" hangingPunct="1"/>
            <a:r>
              <a:rPr lang="en-US" altLang="zh-CN" dirty="0"/>
              <a:t>History of OS</a:t>
            </a:r>
          </a:p>
          <a:p>
            <a:pPr eaLnBrk="1" hangingPunct="1"/>
            <a:r>
              <a:rPr lang="en-US" altLang="zh-CN" dirty="0"/>
              <a:t>The Operating System Zoo</a:t>
            </a:r>
          </a:p>
          <a:p>
            <a:pPr eaLnBrk="1" hangingPunct="1"/>
            <a:r>
              <a:rPr lang="en-US" altLang="zh-CN" b="1" u="sng" dirty="0"/>
              <a:t>Computer Hardware overview</a:t>
            </a:r>
          </a:p>
          <a:p>
            <a:pPr eaLnBrk="1" hangingPunct="1"/>
            <a:r>
              <a:rPr lang="en-US" altLang="zh-CN" dirty="0"/>
              <a:t>Operating System Concepts</a:t>
            </a:r>
          </a:p>
          <a:p>
            <a:pPr eaLnBrk="1" hangingPunct="1"/>
            <a:r>
              <a:rPr lang="en-US" altLang="zh-CN" dirty="0"/>
              <a:t>System Calls</a:t>
            </a:r>
          </a:p>
          <a:p>
            <a:pPr eaLnBrk="1" hangingPunct="1"/>
            <a:r>
              <a:rPr lang="en-US" altLang="zh-CN" dirty="0"/>
              <a:t>Operating Systems Structure</a:t>
            </a:r>
          </a:p>
          <a:p>
            <a:pPr eaLnBrk="1" hangingPunct="1"/>
            <a:r>
              <a:rPr lang="en-US" altLang="zh-CN" dirty="0"/>
              <a:t>Summary</a:t>
            </a:r>
          </a:p>
          <a:p>
            <a:pPr eaLnBrk="1" hangingPunct="1"/>
            <a:endParaRPr lang="en-US" altLang="zh-CN" dirty="0"/>
          </a:p>
          <a:p>
            <a:pPr eaLnBrk="1" hangingPunct="1"/>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3600" dirty="0">
                <a:solidFill>
                  <a:srgbClr val="FF0000"/>
                </a:solidFill>
                <a:latin typeface="Arial" panose="020B0604020202020204" pitchFamily="34" charset="0"/>
              </a:rPr>
              <a:t>Computer Hardware Review</a:t>
            </a:r>
          </a:p>
        </p:txBody>
      </p:sp>
      <p:sp>
        <p:nvSpPr>
          <p:cNvPr id="52227" name="Rectangle 3"/>
          <p:cNvSpPr/>
          <p:nvPr/>
        </p:nvSpPr>
        <p:spPr>
          <a:xfrm>
            <a:off x="0" y="4724400"/>
            <a:ext cx="9144000" cy="2133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eaLnBrk="1" hangingPunct="1">
              <a:buFontTx/>
              <a:buNone/>
            </a:pPr>
            <a:r>
              <a:rPr lang="en-US" altLang="zh-CN" sz="2400" dirty="0">
                <a:latin typeface="Arial" panose="020B0604020202020204" pitchFamily="34" charset="0"/>
              </a:rPr>
              <a:t>Figure 1-6. Some of the components </a:t>
            </a:r>
            <a:br>
              <a:rPr lang="en-US" altLang="zh-CN" sz="2400" dirty="0">
                <a:latin typeface="Arial" panose="020B0604020202020204" pitchFamily="34" charset="0"/>
              </a:rPr>
            </a:br>
            <a:r>
              <a:rPr lang="en-US" altLang="zh-CN" sz="2400" dirty="0">
                <a:latin typeface="Arial" panose="020B0604020202020204" pitchFamily="34" charset="0"/>
              </a:rPr>
              <a:t>of a simple personal computer.</a:t>
            </a:r>
          </a:p>
          <a:p>
            <a:pPr marL="609600" lvl="0" indent="-609600" algn="ctr" eaLnBrk="1" hangingPunct="1">
              <a:buFontTx/>
              <a:buNone/>
            </a:pPr>
            <a:endParaRPr lang="en-US" altLang="zh-CN" sz="2400" dirty="0">
              <a:latin typeface="Arial" panose="020B0604020202020204" pitchFamily="34" charset="0"/>
            </a:endParaRPr>
          </a:p>
          <a:p>
            <a:pPr marL="609600" lvl="0" indent="-609600" algn="ctr" eaLnBrk="1" hangingPunct="1">
              <a:buFontTx/>
              <a:buNone/>
            </a:pPr>
            <a:r>
              <a:rPr lang="en-US" altLang="zh-CN" sz="2400" dirty="0">
                <a:latin typeface="Arial" panose="020B0604020202020204" pitchFamily="34" charset="0"/>
              </a:rPr>
              <a:t>CPU</a:t>
            </a:r>
            <a:r>
              <a:rPr lang="zh-CN" altLang="en-US" sz="2400" dirty="0">
                <a:latin typeface="Arial" panose="020B0604020202020204" pitchFamily="34" charset="0"/>
              </a:rPr>
              <a:t>、内存以及</a:t>
            </a:r>
            <a:r>
              <a:rPr lang="en-US" altLang="zh-CN" sz="2400" dirty="0">
                <a:latin typeface="Arial" panose="020B0604020202020204" pitchFamily="34" charset="0"/>
              </a:rPr>
              <a:t>I/O</a:t>
            </a:r>
            <a:r>
              <a:rPr lang="zh-CN" altLang="en-US" sz="2400" dirty="0">
                <a:latin typeface="Arial" panose="020B0604020202020204" pitchFamily="34" charset="0"/>
              </a:rPr>
              <a:t>设备都由一条系统总线连接起来并通过总线与其他设备通信</a:t>
            </a:r>
            <a:endParaRPr lang="en-US" altLang="zh-CN" sz="2400" dirty="0">
              <a:latin typeface="Arial" panose="020B0604020202020204" pitchFamily="34" charset="0"/>
            </a:endParaRPr>
          </a:p>
        </p:txBody>
      </p:sp>
      <p:pic>
        <p:nvPicPr>
          <p:cNvPr id="52228" name="Picture 5" descr="01-06"/>
          <p:cNvPicPr>
            <a:picLocks noChangeAspect="1"/>
          </p:cNvPicPr>
          <p:nvPr/>
        </p:nvPicPr>
        <p:blipFill>
          <a:blip r:embed="rId3"/>
          <a:stretch>
            <a:fillRect/>
          </a:stretch>
        </p:blipFill>
        <p:spPr>
          <a:xfrm>
            <a:off x="539750" y="1125538"/>
            <a:ext cx="9086850" cy="349885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57225" y="0"/>
            <a:ext cx="8235950" cy="1125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tx1"/>
                </a:solidFill>
                <a:effectLst/>
                <a:uLnTx/>
                <a:uFillTx/>
                <a:latin typeface="+mj-lt"/>
                <a:ea typeface="+mj-ea"/>
                <a:cs typeface="+mj-cs"/>
              </a:rPr>
              <a:t>CPU</a:t>
            </a:r>
            <a:r>
              <a:rPr kumimoji="0" lang="zh-CN" altLang="en-US" sz="4000" b="1" i="0" u="none" strike="noStrike" kern="1200" cap="none" spc="0" normalizeH="0" baseline="0" noProof="0" dirty="0">
                <a:ln>
                  <a:noFill/>
                </a:ln>
                <a:solidFill>
                  <a:schemeClr val="tx1"/>
                </a:solidFill>
                <a:effectLst/>
                <a:uLnTx/>
                <a:uFillTx/>
                <a:latin typeface="+mj-lt"/>
                <a:ea typeface="+mj-ea"/>
                <a:cs typeface="+mj-cs"/>
              </a:rPr>
              <a:t>（计算机的大脑）</a:t>
            </a:r>
            <a:br>
              <a:rPr kumimoji="0" lang="en-US" altLang="zh-CN" sz="4000" b="1" i="0" u="none" strike="noStrike" kern="1200" cap="none" spc="0" normalizeH="0" baseline="0" noProof="0" dirty="0">
                <a:ln>
                  <a:noFill/>
                </a:ln>
                <a:solidFill>
                  <a:schemeClr val="tx1"/>
                </a:solidFill>
                <a:effectLst/>
                <a:uLnTx/>
                <a:uFillTx/>
                <a:latin typeface="+mj-lt"/>
                <a:ea typeface="+mj-ea"/>
                <a:cs typeface="+mj-cs"/>
              </a:rPr>
            </a:br>
            <a:r>
              <a:rPr kumimoji="0" lang="en-US" altLang="zh-CN" sz="2800" b="1" i="0" u="none" strike="noStrike" kern="1200" cap="none" spc="0" normalizeH="0" baseline="0" noProof="0" dirty="0">
                <a:ln>
                  <a:noFill/>
                </a:ln>
                <a:solidFill>
                  <a:schemeClr val="tx1"/>
                </a:solidFill>
                <a:effectLst/>
                <a:uLnTx/>
                <a:uFillTx/>
                <a:latin typeface="+mj-lt"/>
                <a:ea typeface="+mj-ea"/>
                <a:cs typeface="+mj-cs"/>
              </a:rPr>
              <a:t>      ----</a:t>
            </a:r>
            <a:r>
              <a:rPr kumimoji="0" lang="zh-CN" altLang="en-US" sz="2800" b="1" i="0" u="none" strike="noStrike" kern="1200" cap="none" spc="0" normalizeH="0" baseline="0" noProof="0" dirty="0">
                <a:ln>
                  <a:noFill/>
                </a:ln>
                <a:solidFill>
                  <a:schemeClr val="tx1"/>
                </a:solidFill>
                <a:effectLst/>
                <a:uLnTx/>
                <a:uFillTx/>
                <a:latin typeface="+mj-lt"/>
                <a:ea typeface="+mj-ea"/>
                <a:cs typeface="+mj-cs"/>
              </a:rPr>
              <a:t>从内存中读出指令、解码并执行之）</a:t>
            </a:r>
          </a:p>
        </p:txBody>
      </p:sp>
      <p:sp>
        <p:nvSpPr>
          <p:cNvPr id="54275" name="Rectangle 3"/>
          <p:cNvSpPr>
            <a:spLocks noGrp="1"/>
          </p:cNvSpPr>
          <p:nvPr>
            <p:ph idx="1"/>
          </p:nvPr>
        </p:nvSpPr>
        <p:spPr>
          <a:xfrm>
            <a:off x="0" y="5805488"/>
            <a:ext cx="9144000" cy="1628775"/>
          </a:xfrm>
        </p:spPr>
        <p:txBody>
          <a:bodyPr vert="horz" wrap="square" lIns="91440" tIns="45720" rIns="91440" bIns="45720" anchor="t" anchorCtr="0"/>
          <a:lstStyle/>
          <a:p>
            <a:pPr eaLnBrk="1" hangingPunct="1">
              <a:lnSpc>
                <a:spcPct val="80000"/>
              </a:lnSpc>
              <a:buFontTx/>
              <a:buNone/>
            </a:pPr>
            <a:r>
              <a:rPr lang="en-US" altLang="zh-CN" sz="2000" dirty="0"/>
              <a:t>(a) A three-stage pipeline(</a:t>
            </a:r>
            <a:r>
              <a:rPr lang="zh-CN" altLang="en-US" sz="2000" dirty="0"/>
              <a:t>三阶段的流水线“取指，解码，执行”</a:t>
            </a:r>
            <a:r>
              <a:rPr lang="en-US" altLang="zh-CN" sz="2000" dirty="0"/>
              <a:t>)</a:t>
            </a:r>
          </a:p>
          <a:p>
            <a:pPr eaLnBrk="1" hangingPunct="1">
              <a:lnSpc>
                <a:spcPct val="80000"/>
              </a:lnSpc>
              <a:buFontTx/>
              <a:buNone/>
            </a:pPr>
            <a:r>
              <a:rPr lang="en-US" altLang="zh-CN" sz="2000" dirty="0"/>
              <a:t>(b) A superscalar CPU(</a:t>
            </a:r>
            <a:r>
              <a:rPr lang="zh-CN" altLang="en-US" sz="2000" dirty="0"/>
              <a:t>一个超标量</a:t>
            </a:r>
            <a:r>
              <a:rPr lang="en-US" altLang="zh-CN" sz="2000" dirty="0"/>
              <a:t>CPU)</a:t>
            </a:r>
            <a:r>
              <a:rPr lang="zh-CN" altLang="en-US" sz="2000" dirty="0"/>
              <a:t>：有多个执行单元（如一个</a:t>
            </a:r>
            <a:r>
              <a:rPr lang="en-US" altLang="zh-CN" sz="2000" dirty="0"/>
              <a:t>CPU</a:t>
            </a:r>
            <a:r>
              <a:rPr lang="zh-CN" altLang="en-US" sz="2000" dirty="0"/>
              <a:t>用于整数算术运算、一个用于浮点算术运算、另一个用于布尔运算）</a:t>
            </a:r>
            <a:endParaRPr lang="en-US" altLang="zh-CN" sz="2000" dirty="0"/>
          </a:p>
          <a:p>
            <a:pPr eaLnBrk="1" hangingPunct="1">
              <a:lnSpc>
                <a:spcPct val="80000"/>
              </a:lnSpc>
              <a:buFontTx/>
              <a:buNone/>
            </a:pPr>
            <a:endParaRPr lang="en-US" altLang="zh-CN" sz="2000" dirty="0"/>
          </a:p>
        </p:txBody>
      </p:sp>
      <p:sp>
        <p:nvSpPr>
          <p:cNvPr id="54276"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33</a:t>
            </a:fld>
            <a:r>
              <a:rPr lang="en-US" altLang="zh-CN" sz="1200" dirty="0">
                <a:solidFill>
                  <a:srgbClr val="898989"/>
                </a:solidFill>
                <a:latin typeface="Times New Roman" panose="02020603050405020304" pitchFamily="18" charset="0"/>
              </a:rPr>
              <a:t>/75</a:t>
            </a:r>
          </a:p>
        </p:txBody>
      </p:sp>
      <p:pic>
        <p:nvPicPr>
          <p:cNvPr id="54277" name="Picture 4"/>
          <p:cNvPicPr>
            <a:picLocks noChangeAspect="1"/>
          </p:cNvPicPr>
          <p:nvPr/>
        </p:nvPicPr>
        <p:blipFill>
          <a:blip r:embed="rId3"/>
          <a:stretch>
            <a:fillRect/>
          </a:stretch>
        </p:blipFill>
        <p:spPr>
          <a:xfrm>
            <a:off x="0" y="3087688"/>
            <a:ext cx="9144000" cy="2719387"/>
          </a:xfrm>
          <a:prstGeom prst="rect">
            <a:avLst/>
          </a:prstGeom>
          <a:noFill/>
          <a:ln w="9525">
            <a:noFill/>
          </a:ln>
        </p:spPr>
      </p:pic>
      <p:sp>
        <p:nvSpPr>
          <p:cNvPr id="6" name="Rectangle 3"/>
          <p:cNvSpPr txBox="1">
            <a:spLocks noChangeArrowheads="1"/>
          </p:cNvSpPr>
          <p:nvPr/>
        </p:nvSpPr>
        <p:spPr bwMode="auto">
          <a:xfrm>
            <a:off x="0" y="1196975"/>
            <a:ext cx="9144000" cy="1366838"/>
          </a:xfrm>
          <a:prstGeom prst="rect">
            <a:avLst/>
          </a:prstGeom>
          <a:noFill/>
          <a:ln w="9525">
            <a:noFill/>
            <a:miter lim="800000"/>
          </a:ln>
        </p:spPr>
        <p:txBody>
          <a:bodyPr/>
          <a:lstStyle/>
          <a:p>
            <a:pPr marL="342900" marR="0" indent="-342900" defTabSz="914400" eaLnBrk="1" hangingPunct="1">
              <a:lnSpc>
                <a:spcPct val="80000"/>
              </a:lnSpc>
              <a:spcBef>
                <a:spcPct val="20000"/>
              </a:spcBef>
              <a:buClrTx/>
              <a:buSzTx/>
              <a:buFontTx/>
              <a:buNone/>
              <a:defRPr/>
            </a:pPr>
            <a:r>
              <a:rPr kumimoji="1" lang="en-US" altLang="zh-CN" sz="2000" kern="0" cap="none" spc="0" normalizeH="0" baseline="0" noProof="0" dirty="0">
                <a:latin typeface="+mn-lt"/>
                <a:ea typeface="+mn-ea"/>
                <a:cs typeface="+mn-cs"/>
              </a:rPr>
              <a:t>*</a:t>
            </a:r>
            <a:r>
              <a:rPr kumimoji="1" lang="zh-CN" altLang="en-US" sz="2000" kern="0" cap="none" spc="0" normalizeH="0" baseline="0" noProof="0" dirty="0">
                <a:latin typeface="+mn-lt"/>
                <a:ea typeface="+mn-ea"/>
                <a:cs typeface="+mn-cs"/>
              </a:rPr>
              <a:t>每个</a:t>
            </a:r>
            <a:r>
              <a:rPr kumimoji="1" lang="en-US" altLang="zh-CN" sz="2000" kern="0" cap="none" spc="0" normalizeH="0" baseline="0" noProof="0" dirty="0">
                <a:latin typeface="+mn-lt"/>
                <a:ea typeface="+mn-ea"/>
                <a:cs typeface="+mn-cs"/>
              </a:rPr>
              <a:t>CPU</a:t>
            </a:r>
            <a:r>
              <a:rPr kumimoji="1" lang="zh-CN" altLang="en-US" sz="2000" kern="0" cap="none" spc="0" normalizeH="0" baseline="0" noProof="0" dirty="0">
                <a:latin typeface="+mn-lt"/>
                <a:ea typeface="+mn-ea"/>
                <a:cs typeface="+mn-cs"/>
              </a:rPr>
              <a:t>都有其一套可执行的专门指令集。</a:t>
            </a:r>
          </a:p>
          <a:p>
            <a:pPr marL="342900" marR="0" indent="-342900" defTabSz="914400" eaLnBrk="1" hangingPunct="1">
              <a:lnSpc>
                <a:spcPct val="80000"/>
              </a:lnSpc>
              <a:spcBef>
                <a:spcPct val="20000"/>
              </a:spcBef>
              <a:buClrTx/>
              <a:buSzTx/>
              <a:buFontTx/>
              <a:buNone/>
              <a:defRPr/>
            </a:pPr>
            <a:r>
              <a:rPr kumimoji="1" lang="zh-CN" altLang="en-US" sz="2000" kern="0" cap="none" spc="0" normalizeH="0" baseline="0" noProof="0" dirty="0">
                <a:latin typeface="+mn-lt"/>
                <a:ea typeface="+mn-ea"/>
                <a:cs typeface="+mn-cs"/>
              </a:rPr>
              <a:t>*</a:t>
            </a:r>
            <a:r>
              <a:rPr kumimoji="1" lang="en-US" altLang="zh-CN" sz="2000" kern="0" cap="none" spc="0" normalizeH="0" baseline="0" noProof="0" dirty="0">
                <a:latin typeface="+mn-lt"/>
                <a:ea typeface="+mn-ea"/>
                <a:cs typeface="+mn-cs"/>
              </a:rPr>
              <a:t>CPU</a:t>
            </a:r>
            <a:r>
              <a:rPr kumimoji="1" lang="zh-CN" altLang="en-US" sz="2000" kern="0" cap="none" spc="0" normalizeH="0" baseline="0" noProof="0" dirty="0">
                <a:latin typeface="+mn-lt"/>
                <a:ea typeface="+mn-ea"/>
                <a:cs typeface="+mn-cs"/>
              </a:rPr>
              <a:t>有保存变量和临时结果的通用寄存器；还有专用寄存器：程序计数器</a:t>
            </a:r>
            <a:r>
              <a:rPr kumimoji="1" lang="en-US" altLang="zh-CN" sz="2000" kern="0" cap="none" spc="0" normalizeH="0" baseline="0" noProof="0" dirty="0">
                <a:latin typeface="+mn-lt"/>
                <a:ea typeface="+mn-ea"/>
                <a:cs typeface="+mn-cs"/>
              </a:rPr>
              <a:t>(</a:t>
            </a:r>
            <a:r>
              <a:rPr kumimoji="1" lang="zh-CN" altLang="en-US" sz="2000" kern="0" cap="none" spc="0" normalizeH="0" baseline="0" noProof="0" dirty="0">
                <a:latin typeface="+mn-lt"/>
                <a:ea typeface="+mn-ea"/>
                <a:cs typeface="+mn-cs"/>
              </a:rPr>
              <a:t>下一条指令的内存地址）、堆栈指针（指向内存中当前栈的顶端）、</a:t>
            </a:r>
            <a:r>
              <a:rPr kumimoji="1" lang="en-US" altLang="zh-CN" sz="2000" kern="0" cap="none" spc="0" normalizeH="0" baseline="0" noProof="0" dirty="0">
                <a:latin typeface="+mn-lt"/>
                <a:ea typeface="+mn-ea"/>
                <a:cs typeface="+mn-cs"/>
              </a:rPr>
              <a:t>PSW</a:t>
            </a:r>
            <a:r>
              <a:rPr kumimoji="1" lang="zh-CN" altLang="en-US" sz="2000" kern="0" cap="none" spc="0" normalizeH="0" baseline="0" noProof="0" dirty="0">
                <a:latin typeface="+mn-lt"/>
                <a:ea typeface="+mn-ea"/>
                <a:cs typeface="+mn-cs"/>
              </a:rPr>
              <a:t>（程序状态字：包含了条件码位、</a:t>
            </a:r>
            <a:r>
              <a:rPr kumimoji="1" lang="en-US" altLang="zh-CN" sz="2000" kern="0" cap="none" spc="0" normalizeH="0" baseline="0" noProof="0" dirty="0">
                <a:latin typeface="+mn-lt"/>
                <a:ea typeface="+mn-ea"/>
                <a:cs typeface="+mn-cs"/>
              </a:rPr>
              <a:t>CPU</a:t>
            </a:r>
            <a:r>
              <a:rPr kumimoji="1" lang="zh-CN" altLang="en-US" sz="2000" kern="0" cap="none" spc="0" normalizeH="0" baseline="0" noProof="0" dirty="0">
                <a:latin typeface="+mn-lt"/>
                <a:ea typeface="+mn-ea"/>
                <a:cs typeface="+mn-cs"/>
              </a:rPr>
              <a:t>优先级、</a:t>
            </a:r>
            <a:r>
              <a:rPr kumimoji="1" lang="en-US" altLang="zh-CN" sz="2000" kern="0" cap="none" spc="0" normalizeH="0" baseline="0" noProof="0" dirty="0">
                <a:latin typeface="+mn-lt"/>
                <a:ea typeface="+mn-ea"/>
                <a:cs typeface="+mn-cs"/>
              </a:rPr>
              <a:t>CPU</a:t>
            </a:r>
            <a:r>
              <a:rPr kumimoji="1" lang="zh-CN" altLang="en-US" sz="2000" kern="0" cap="none" spc="0" normalizeH="0" baseline="0" noProof="0" dirty="0">
                <a:latin typeface="+mn-lt"/>
                <a:ea typeface="+mn-ea"/>
                <a:cs typeface="+mn-cs"/>
              </a:rPr>
              <a:t>模式（</a:t>
            </a:r>
            <a:r>
              <a:rPr kumimoji="1" lang="zh-CN" altLang="en-US" sz="2000" b="1" kern="0" cap="none" spc="0" normalizeH="0" baseline="0" noProof="0" dirty="0">
                <a:solidFill>
                  <a:srgbClr val="FF0000"/>
                </a:solidFill>
                <a:latin typeface="+mn-lt"/>
                <a:ea typeface="+mn-ea"/>
                <a:cs typeface="+mn-cs"/>
              </a:rPr>
              <a:t>用户态或内核态</a:t>
            </a:r>
            <a:r>
              <a:rPr kumimoji="1" lang="zh-CN" altLang="en-US" sz="2000" kern="0" cap="none" spc="0" normalizeH="0" baseline="0" noProof="0" dirty="0">
                <a:latin typeface="+mn-lt"/>
                <a:ea typeface="+mn-ea"/>
                <a:cs typeface="+mn-cs"/>
              </a:rPr>
              <a:t>）、以及各种其他控制位）等</a:t>
            </a:r>
            <a:endParaRPr kumimoji="1" lang="en-US" altLang="zh-CN" sz="2000" kern="0" cap="none" spc="0" normalizeH="0" baseline="0" noProof="0" dirty="0">
              <a:latin typeface="+mn-lt"/>
              <a:ea typeface="+mn-ea"/>
              <a:cs typeface="+mn-cs"/>
            </a:endParaRPr>
          </a:p>
          <a:p>
            <a:pPr marL="342900" marR="0" indent="-342900" defTabSz="914400" eaLnBrk="1" hangingPunct="1">
              <a:lnSpc>
                <a:spcPct val="80000"/>
              </a:lnSpc>
              <a:spcBef>
                <a:spcPct val="20000"/>
              </a:spcBef>
              <a:buClrTx/>
              <a:buSzTx/>
              <a:buFontTx/>
              <a:buNone/>
              <a:defRPr/>
            </a:pPr>
            <a:r>
              <a:rPr kumimoji="1" lang="zh-CN" altLang="en-US" sz="2000" kern="1200" cap="none" spc="0" normalizeH="0" baseline="0" noProof="0" dirty="0">
                <a:highlight>
                  <a:srgbClr val="FFFF00"/>
                </a:highlight>
                <a:latin typeface="Times New Roman" panose="02020603050405020304" pitchFamily="18" charset="0"/>
                <a:ea typeface="宋体" panose="02010600030101010101" pitchFamily="2" charset="-122"/>
                <a:cs typeface="+mn-cs"/>
              </a:rPr>
              <a:t>用户程序从</a:t>
            </a:r>
            <a:r>
              <a:rPr kumimoji="1" lang="en-US" altLang="zh-CN" sz="2000" kern="1200" cap="none" spc="0" normalizeH="0" baseline="0" noProof="0" dirty="0">
                <a:highlight>
                  <a:srgbClr val="FFFF00"/>
                </a:highlight>
                <a:latin typeface="Times New Roman" panose="02020603050405020304" pitchFamily="18" charset="0"/>
                <a:ea typeface="宋体" panose="02010600030101010101" pitchFamily="2" charset="-122"/>
                <a:cs typeface="+mn-cs"/>
              </a:rPr>
              <a:t>OS</a:t>
            </a:r>
            <a:r>
              <a:rPr kumimoji="1" lang="zh-CN" altLang="en-US" sz="2000" kern="1200" cap="none" spc="0" normalizeH="0" baseline="0" noProof="0" dirty="0">
                <a:highlight>
                  <a:srgbClr val="FFFF00"/>
                </a:highlight>
                <a:latin typeface="Times New Roman" panose="02020603050405020304" pitchFamily="18" charset="0"/>
                <a:ea typeface="宋体" panose="02010600030101010101" pitchFamily="2" charset="-122"/>
                <a:cs typeface="+mn-cs"/>
              </a:rPr>
              <a:t>获得服务，必须使用系统调用（</a:t>
            </a:r>
            <a:r>
              <a:rPr kumimoji="1" lang="en-US" altLang="zh-CN" sz="2000" kern="1200" cap="none" spc="0" normalizeH="0" baseline="0" noProof="0" dirty="0">
                <a:highlight>
                  <a:srgbClr val="FFFF00"/>
                </a:highlight>
                <a:latin typeface="Times New Roman" panose="02020603050405020304" pitchFamily="18" charset="0"/>
                <a:ea typeface="宋体" panose="02010600030101010101" pitchFamily="2" charset="-122"/>
                <a:cs typeface="+mn-cs"/>
              </a:rPr>
              <a:t>system call</a:t>
            </a:r>
            <a:r>
              <a:rPr kumimoji="1" lang="zh-CN" altLang="en-US" sz="2000" kern="1200" cap="none" spc="0" normalizeH="0" baseline="0" noProof="0" dirty="0">
                <a:highlight>
                  <a:srgbClr val="FFFF00"/>
                </a:highlight>
                <a:latin typeface="Times New Roman" panose="02020603050405020304" pitchFamily="18" charset="0"/>
                <a:ea typeface="宋体" panose="02010600030101010101" pitchFamily="2" charset="-122"/>
                <a:cs typeface="+mn-cs"/>
              </a:rPr>
              <a:t>）陷入内核并调用</a:t>
            </a:r>
            <a:r>
              <a:rPr kumimoji="1" lang="en-US" altLang="zh-CN" sz="2000" kern="1200" cap="none" spc="0" normalizeH="0" baseline="0" noProof="0" dirty="0">
                <a:highlight>
                  <a:srgbClr val="FFFF00"/>
                </a:highlight>
                <a:latin typeface="Times New Roman" panose="02020603050405020304" pitchFamily="18" charset="0"/>
                <a:ea typeface="宋体" panose="02010600030101010101" pitchFamily="2" charset="-122"/>
                <a:cs typeface="+mn-cs"/>
              </a:rPr>
              <a:t>OS.TRAP</a:t>
            </a:r>
            <a:r>
              <a:rPr kumimoji="1" lang="zh-CN" altLang="en-US" sz="2000" kern="1200" cap="none" spc="0" normalizeH="0" baseline="0" noProof="0" dirty="0">
                <a:highlight>
                  <a:srgbClr val="FFFF00"/>
                </a:highlight>
                <a:latin typeface="Times New Roman" panose="02020603050405020304" pitchFamily="18" charset="0"/>
                <a:ea typeface="宋体" panose="02010600030101010101" pitchFamily="2" charset="-122"/>
                <a:cs typeface="+mn-cs"/>
              </a:rPr>
              <a:t>指令把用户态切换成内核态，并启动</a:t>
            </a:r>
            <a:r>
              <a:rPr kumimoji="1" lang="en-US" altLang="zh-CN" sz="2000" kern="1200" cap="none" spc="0" normalizeH="0" baseline="0" noProof="0" dirty="0">
                <a:highlight>
                  <a:srgbClr val="FFFF00"/>
                </a:highlight>
                <a:latin typeface="Times New Roman" panose="02020603050405020304" pitchFamily="18" charset="0"/>
                <a:ea typeface="宋体" panose="02010600030101010101" pitchFamily="2" charset="-122"/>
                <a:cs typeface="+mn-cs"/>
              </a:rPr>
              <a:t>OS.</a:t>
            </a:r>
          </a:p>
          <a:p>
            <a:pPr marL="342900" marR="0" indent="-342900" defTabSz="914400" eaLnBrk="1" hangingPunct="1">
              <a:lnSpc>
                <a:spcPct val="80000"/>
              </a:lnSpc>
              <a:spcBef>
                <a:spcPct val="20000"/>
              </a:spcBef>
              <a:buClrTx/>
              <a:buSzTx/>
              <a:buFontTx/>
              <a:buNone/>
              <a:defRPr/>
            </a:pPr>
            <a:endParaRPr kumimoji="1" lang="zh-CN" altLang="en-US" sz="2000" kern="0" cap="none" spc="0" normalizeH="0" baseline="0" noProof="0" dirty="0">
              <a:latin typeface="+mn-lt"/>
              <a:ea typeface="+mn-ea"/>
              <a:cs typeface="+mn-cs"/>
            </a:endParaRPr>
          </a:p>
        </p:txBody>
      </p:sp>
      <p:sp>
        <p:nvSpPr>
          <p:cNvPr id="54279" name="TextBox 6"/>
          <p:cNvSpPr txBox="1"/>
          <p:nvPr/>
        </p:nvSpPr>
        <p:spPr>
          <a:xfrm>
            <a:off x="0" y="4941888"/>
            <a:ext cx="1042988" cy="260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100" dirty="0">
                <a:latin typeface="Times New Roman" panose="02020603050405020304" pitchFamily="18" charset="0"/>
              </a:rPr>
              <a:t>读取指令</a:t>
            </a:r>
            <a:r>
              <a:rPr lang="en-US" altLang="zh-CN" sz="1100" dirty="0">
                <a:latin typeface="Times New Roman" panose="02020603050405020304" pitchFamily="18" charset="0"/>
              </a:rPr>
              <a:t>n+2</a:t>
            </a:r>
            <a:endParaRPr lang="zh-CN" altLang="en-US" sz="1100" dirty="0">
              <a:latin typeface="Times New Roman" panose="02020603050405020304" pitchFamily="18" charset="0"/>
            </a:endParaRPr>
          </a:p>
        </p:txBody>
      </p:sp>
      <p:sp>
        <p:nvSpPr>
          <p:cNvPr id="54280" name="TextBox 7"/>
          <p:cNvSpPr txBox="1"/>
          <p:nvPr/>
        </p:nvSpPr>
        <p:spPr>
          <a:xfrm>
            <a:off x="1116013" y="4941888"/>
            <a:ext cx="1042987" cy="260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100" dirty="0">
                <a:latin typeface="Times New Roman" panose="02020603050405020304" pitchFamily="18" charset="0"/>
              </a:rPr>
              <a:t>指令</a:t>
            </a:r>
            <a:r>
              <a:rPr lang="en-US" altLang="zh-CN" sz="1100" dirty="0">
                <a:latin typeface="Times New Roman" panose="02020603050405020304" pitchFamily="18" charset="0"/>
              </a:rPr>
              <a:t>n+1</a:t>
            </a:r>
            <a:r>
              <a:rPr lang="zh-CN" altLang="en-US" sz="1100" dirty="0">
                <a:latin typeface="Times New Roman" panose="02020603050405020304" pitchFamily="18" charset="0"/>
              </a:rPr>
              <a:t>解码</a:t>
            </a:r>
          </a:p>
        </p:txBody>
      </p:sp>
      <p:sp>
        <p:nvSpPr>
          <p:cNvPr id="54281" name="TextBox 6"/>
          <p:cNvSpPr txBox="1"/>
          <p:nvPr/>
        </p:nvSpPr>
        <p:spPr>
          <a:xfrm>
            <a:off x="2339975" y="4941888"/>
            <a:ext cx="1042988" cy="260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100" dirty="0">
                <a:latin typeface="Times New Roman" panose="02020603050405020304" pitchFamily="18" charset="0"/>
              </a:rPr>
              <a:t>执行指令</a:t>
            </a:r>
            <a:r>
              <a:rPr lang="en-US" altLang="zh-CN" sz="1100" dirty="0">
                <a:latin typeface="Times New Roman" panose="02020603050405020304" pitchFamily="18" charset="0"/>
              </a:rPr>
              <a:t>n</a:t>
            </a:r>
            <a:endParaRPr lang="zh-CN" altLang="en-US" sz="1100"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p:nvPr/>
        </p:nvSpPr>
        <p:spPr>
          <a:xfrm>
            <a:off x="0" y="4065588"/>
            <a:ext cx="9144000" cy="2792412"/>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en-US" altLang="zh-CN" sz="2400" dirty="0">
                <a:latin typeface="Arial" panose="020B0604020202020204" pitchFamily="34" charset="0"/>
              </a:rPr>
              <a:t>Figure 1-8. (a) A quad-core chip with a shared L2 cache</a:t>
            </a:r>
            <a:r>
              <a:rPr lang="zh-CN" altLang="en-US" sz="2400" dirty="0">
                <a:latin typeface="Arial" panose="020B0604020202020204" pitchFamily="34" charset="0"/>
              </a:rPr>
              <a:t>（带有共享</a:t>
            </a:r>
            <a:r>
              <a:rPr lang="en-US" altLang="zh-CN" sz="2400" dirty="0">
                <a:latin typeface="Arial" panose="020B0604020202020204" pitchFamily="34" charset="0"/>
              </a:rPr>
              <a:t>L2</a:t>
            </a:r>
            <a:r>
              <a:rPr lang="zh-CN" altLang="en-US" sz="2400" dirty="0">
                <a:latin typeface="Arial" panose="020B0604020202020204" pitchFamily="34" charset="0"/>
              </a:rPr>
              <a:t>缓存的</a:t>
            </a:r>
            <a:r>
              <a:rPr lang="en-US" altLang="zh-CN" sz="2400" dirty="0">
                <a:latin typeface="Arial" panose="020B0604020202020204" pitchFamily="34" charset="0"/>
              </a:rPr>
              <a:t>4</a:t>
            </a:r>
            <a:r>
              <a:rPr lang="zh-CN" altLang="en-US" sz="2400" dirty="0">
                <a:latin typeface="Arial" panose="020B0604020202020204" pitchFamily="34" charset="0"/>
              </a:rPr>
              <a:t>核芯片）（</a:t>
            </a:r>
            <a:r>
              <a:rPr lang="en-US" altLang="zh-CN" sz="2400" dirty="0">
                <a:latin typeface="Arial" panose="020B0604020202020204" pitchFamily="34" charset="0"/>
              </a:rPr>
              <a:t>Intel</a:t>
            </a:r>
            <a:r>
              <a:rPr lang="zh-CN" altLang="en-US" sz="2400" dirty="0">
                <a:latin typeface="Arial" panose="020B0604020202020204" pitchFamily="34" charset="0"/>
              </a:rPr>
              <a:t>多核芯片）</a:t>
            </a:r>
            <a:r>
              <a:rPr lang="en-US" altLang="zh-CN" sz="2400" dirty="0">
                <a:latin typeface="Arial" panose="020B0604020202020204" pitchFamily="34" charset="0"/>
              </a:rPr>
              <a:t>. </a:t>
            </a:r>
            <a:br>
              <a:rPr lang="en-US" altLang="zh-CN" sz="2400" dirty="0">
                <a:latin typeface="Arial" panose="020B0604020202020204" pitchFamily="34" charset="0"/>
              </a:rPr>
            </a:br>
            <a:r>
              <a:rPr lang="en-US" altLang="zh-CN" sz="2400" dirty="0">
                <a:latin typeface="Arial" panose="020B0604020202020204" pitchFamily="34" charset="0"/>
              </a:rPr>
              <a:t>(b) A quad-core chip with separate L2 caches.</a:t>
            </a:r>
            <a:r>
              <a:rPr lang="zh-CN" altLang="en-US" sz="2400" dirty="0">
                <a:latin typeface="Arial" panose="020B0604020202020204" pitchFamily="34" charset="0"/>
              </a:rPr>
              <a:t>（带</a:t>
            </a:r>
            <a:r>
              <a:rPr lang="zh-CN" altLang="en-US" sz="2400" dirty="0">
                <a:latin typeface="Times New Roman" panose="02020603050405020304" pitchFamily="18" charset="0"/>
              </a:rPr>
              <a:t>有分离</a:t>
            </a:r>
            <a:r>
              <a:rPr lang="en-US" altLang="zh-CN" sz="2400" dirty="0">
                <a:latin typeface="Times New Roman" panose="02020603050405020304" pitchFamily="18" charset="0"/>
              </a:rPr>
              <a:t>L2</a:t>
            </a:r>
            <a:r>
              <a:rPr lang="zh-CN" altLang="en-US" sz="2400" dirty="0">
                <a:latin typeface="Times New Roman" panose="02020603050405020304" pitchFamily="18" charset="0"/>
              </a:rPr>
              <a:t>缓存的</a:t>
            </a:r>
            <a:r>
              <a:rPr lang="en-US" altLang="zh-CN" sz="2400" dirty="0">
                <a:latin typeface="Times New Roman" panose="02020603050405020304" pitchFamily="18" charset="0"/>
              </a:rPr>
              <a:t>4</a:t>
            </a:r>
            <a:r>
              <a:rPr lang="zh-CN" altLang="en-US" sz="2400" dirty="0">
                <a:latin typeface="Times New Roman" panose="02020603050405020304" pitchFamily="18" charset="0"/>
              </a:rPr>
              <a:t>核芯片（</a:t>
            </a:r>
            <a:r>
              <a:rPr lang="en-US" altLang="zh-CN" sz="2400" dirty="0">
                <a:latin typeface="Times New Roman" panose="02020603050405020304" pitchFamily="18" charset="0"/>
              </a:rPr>
              <a:t>AMD</a:t>
            </a:r>
            <a:r>
              <a:rPr lang="zh-CN" altLang="en-US" sz="2400" dirty="0">
                <a:latin typeface="Times New Roman" panose="02020603050405020304" pitchFamily="18" charset="0"/>
              </a:rPr>
              <a:t>多核芯片）</a:t>
            </a:r>
            <a:endParaRPr lang="en-US" altLang="zh-CN" sz="2400" dirty="0">
              <a:latin typeface="Times New Roman" panose="02020603050405020304" pitchFamily="18" charset="0"/>
            </a:endParaRPr>
          </a:p>
          <a:p>
            <a:pPr marL="609600" lvl="0" indent="-609600">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多核需要多处理机操作系统</a:t>
            </a:r>
            <a:endParaRPr lang="en-US" altLang="zh-CN" sz="2400" dirty="0">
              <a:latin typeface="Times New Roman" panose="02020603050405020304" pitchFamily="18" charset="0"/>
            </a:endParaRPr>
          </a:p>
          <a:p>
            <a:pPr marL="609600" lvl="0" indent="-609600">
              <a:buFontTx/>
              <a:buNone/>
            </a:pPr>
            <a:r>
              <a:rPr lang="zh-CN" altLang="en-US" sz="2400" dirty="0">
                <a:highlight>
                  <a:srgbClr val="FFFF00"/>
                </a:highlight>
                <a:latin typeface="Arial" panose="020B0604020202020204" pitchFamily="34" charset="0"/>
              </a:rPr>
              <a:t>二级</a:t>
            </a:r>
            <a:r>
              <a:rPr lang="en-US" altLang="zh-CN" sz="2400" dirty="0">
                <a:highlight>
                  <a:srgbClr val="FFFF00"/>
                </a:highlight>
                <a:latin typeface="Arial" panose="020B0604020202020204" pitchFamily="34" charset="0"/>
              </a:rPr>
              <a:t>L2</a:t>
            </a:r>
            <a:r>
              <a:rPr lang="zh-CN" altLang="en-US" sz="2400" dirty="0">
                <a:highlight>
                  <a:srgbClr val="FFFF00"/>
                </a:highlight>
                <a:latin typeface="Arial" panose="020B0604020202020204" pitchFamily="34" charset="0"/>
              </a:rPr>
              <a:t>缓存，访问存在</a:t>
            </a:r>
            <a:r>
              <a:rPr lang="en-US" altLang="zh-CN" sz="2400" dirty="0">
                <a:highlight>
                  <a:srgbClr val="FFFF00"/>
                </a:highlight>
                <a:latin typeface="Arial" panose="020B0604020202020204" pitchFamily="34" charset="0"/>
              </a:rPr>
              <a:t>1</a:t>
            </a:r>
            <a:r>
              <a:rPr lang="zh-CN" altLang="en-US" sz="2400" dirty="0">
                <a:highlight>
                  <a:srgbClr val="FFFF00"/>
                </a:highlight>
                <a:latin typeface="Arial" panose="020B0604020202020204" pitchFamily="34" charset="0"/>
              </a:rPr>
              <a:t>或</a:t>
            </a:r>
            <a:r>
              <a:rPr lang="en-US" altLang="zh-CN" sz="2400" dirty="0">
                <a:highlight>
                  <a:srgbClr val="FFFF00"/>
                </a:highlight>
                <a:latin typeface="Arial" panose="020B0604020202020204" pitchFamily="34" charset="0"/>
              </a:rPr>
              <a:t>2</a:t>
            </a:r>
            <a:r>
              <a:rPr lang="zh-CN" altLang="en-US" sz="2400" dirty="0">
                <a:highlight>
                  <a:srgbClr val="FFFF00"/>
                </a:highlight>
                <a:latin typeface="Arial" panose="020B0604020202020204" pitchFamily="34" charset="0"/>
              </a:rPr>
              <a:t>个时钟周期延时</a:t>
            </a:r>
            <a:endParaRPr lang="en-US" altLang="zh-CN" sz="2400" dirty="0">
              <a:highlight>
                <a:srgbClr val="FFFF00"/>
              </a:highlight>
              <a:latin typeface="Times New Roman" panose="02020603050405020304" pitchFamily="18" charset="0"/>
            </a:endParaRPr>
          </a:p>
          <a:p>
            <a:pPr marL="609600" lvl="0" indent="-609600">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多线程（</a:t>
            </a:r>
            <a:r>
              <a:rPr lang="en-US" altLang="zh-CN" sz="2400" dirty="0">
                <a:solidFill>
                  <a:srgbClr val="FF0000"/>
                </a:solidFill>
                <a:latin typeface="Arial" panose="020B0604020202020204" pitchFamily="34" charset="0"/>
              </a:rPr>
              <a:t>Multithreaded</a:t>
            </a:r>
            <a:r>
              <a:rPr lang="zh-CN" altLang="en-US" sz="2400" dirty="0">
                <a:solidFill>
                  <a:srgbClr val="FF0000"/>
                </a:solidFill>
                <a:latin typeface="Arial" panose="020B0604020202020204" pitchFamily="34" charset="0"/>
              </a:rPr>
              <a:t>）或超线程（</a:t>
            </a:r>
            <a:r>
              <a:rPr lang="en-US" altLang="zh-CN" sz="2400" dirty="0">
                <a:solidFill>
                  <a:srgbClr val="FF0000"/>
                </a:solidFill>
                <a:latin typeface="Arial" panose="020B0604020202020204" pitchFamily="34" charset="0"/>
              </a:rPr>
              <a:t>hyperthreading</a:t>
            </a:r>
            <a:r>
              <a:rPr lang="zh-CN" altLang="en-US" sz="2400" dirty="0">
                <a:solidFill>
                  <a:srgbClr val="FF0000"/>
                </a:solidFill>
                <a:latin typeface="Arial" panose="020B0604020202020204" pitchFamily="34" charset="0"/>
              </a:rPr>
              <a:t>）</a:t>
            </a:r>
            <a:endParaRPr lang="en-US" altLang="zh-CN" sz="2400" dirty="0">
              <a:latin typeface="Times New Roman" panose="02020603050405020304" pitchFamily="18" charset="0"/>
            </a:endParaRPr>
          </a:p>
          <a:p>
            <a:pPr marL="609600" lvl="0" indent="-609600">
              <a:buFontTx/>
              <a:buNone/>
            </a:pPr>
            <a:endParaRPr lang="en-US" altLang="zh-CN" sz="2400" dirty="0">
              <a:latin typeface="Times New Roman" panose="02020603050405020304" pitchFamily="18" charset="0"/>
            </a:endParaRPr>
          </a:p>
        </p:txBody>
      </p:sp>
      <p:sp>
        <p:nvSpPr>
          <p:cNvPr id="56323"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Multithreaded and Multicore Chips</a:t>
            </a:r>
          </a:p>
        </p:txBody>
      </p:sp>
      <p:pic>
        <p:nvPicPr>
          <p:cNvPr id="56324" name="Picture 5" descr="01-08"/>
          <p:cNvPicPr>
            <a:picLocks noChangeAspect="1"/>
          </p:cNvPicPr>
          <p:nvPr/>
        </p:nvPicPr>
        <p:blipFill>
          <a:blip r:embed="rId3"/>
          <a:stretch>
            <a:fillRect/>
          </a:stretch>
        </p:blipFill>
        <p:spPr>
          <a:xfrm>
            <a:off x="2019300" y="836613"/>
            <a:ext cx="5105400" cy="322897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p:nvPr/>
        </p:nvSpPr>
        <p:spPr>
          <a:xfrm>
            <a:off x="0" y="4857750"/>
            <a:ext cx="9144000" cy="178593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a:buFontTx/>
              <a:buNone/>
            </a:pPr>
            <a:r>
              <a:rPr lang="en-US" altLang="zh-CN" sz="2400" dirty="0">
                <a:latin typeface="Arial" panose="020B0604020202020204" pitchFamily="34" charset="0"/>
              </a:rPr>
              <a:t>Figure 1-9. A typical memory hierarchy. </a:t>
            </a:r>
            <a:br>
              <a:rPr lang="en-US" altLang="zh-CN" sz="2400" dirty="0">
                <a:latin typeface="Arial" panose="020B0604020202020204" pitchFamily="34" charset="0"/>
              </a:rPr>
            </a:br>
            <a:r>
              <a:rPr lang="en-US" altLang="zh-CN" sz="2400" dirty="0">
                <a:latin typeface="Arial" panose="020B0604020202020204" pitchFamily="34" charset="0"/>
              </a:rPr>
              <a:t>The numbers are very rough approximations.</a:t>
            </a:r>
          </a:p>
          <a:p>
            <a:pPr marL="609600" lvl="0" indent="-609600">
              <a:buFontTx/>
              <a:buNone/>
            </a:pPr>
            <a:r>
              <a:rPr lang="zh-CN" altLang="en-US" sz="2400" dirty="0">
                <a:latin typeface="Arial" panose="020B0604020202020204" pitchFamily="34" charset="0"/>
              </a:rPr>
              <a:t>       现代</a:t>
            </a:r>
            <a:r>
              <a:rPr lang="en-US" altLang="zh-CN" sz="2400" dirty="0">
                <a:latin typeface="Arial" panose="020B0604020202020204" pitchFamily="34" charset="0"/>
              </a:rPr>
              <a:t>CPU</a:t>
            </a:r>
            <a:r>
              <a:rPr lang="zh-CN" altLang="en-US" sz="2400" dirty="0">
                <a:latin typeface="Arial" panose="020B0604020202020204" pitchFamily="34" charset="0"/>
              </a:rPr>
              <a:t>设计中设计了两个缓存：</a:t>
            </a:r>
            <a:r>
              <a:rPr lang="zh-CN" altLang="en-US" sz="2400" dirty="0">
                <a:highlight>
                  <a:srgbClr val="FFFF00"/>
                </a:highlight>
                <a:latin typeface="Arial" panose="020B0604020202020204" pitchFamily="34" charset="0"/>
              </a:rPr>
              <a:t>第一级</a:t>
            </a:r>
            <a:r>
              <a:rPr lang="en-US" altLang="zh-CN" sz="2400" dirty="0">
                <a:highlight>
                  <a:srgbClr val="FFFF00"/>
                </a:highlight>
                <a:latin typeface="Arial" panose="020B0604020202020204" pitchFamily="34" charset="0"/>
              </a:rPr>
              <a:t>L1</a:t>
            </a:r>
            <a:r>
              <a:rPr lang="zh-CN" altLang="en-US" sz="2400" dirty="0">
                <a:highlight>
                  <a:srgbClr val="FFFF00"/>
                </a:highlight>
                <a:latin typeface="Arial" panose="020B0604020202020204" pitchFamily="34" charset="0"/>
              </a:rPr>
              <a:t>缓存在</a:t>
            </a:r>
            <a:r>
              <a:rPr lang="en-US" altLang="zh-CN" sz="2400" dirty="0">
                <a:highlight>
                  <a:srgbClr val="FFFF00"/>
                </a:highlight>
                <a:latin typeface="Arial" panose="020B0604020202020204" pitchFamily="34" charset="0"/>
              </a:rPr>
              <a:t>CPU</a:t>
            </a:r>
            <a:r>
              <a:rPr lang="zh-CN" altLang="en-US" sz="2400" dirty="0">
                <a:highlight>
                  <a:srgbClr val="FFFF00"/>
                </a:highlight>
                <a:latin typeface="Arial" panose="020B0604020202020204" pitchFamily="34" charset="0"/>
              </a:rPr>
              <a:t>中，访问不存在延时；二级</a:t>
            </a:r>
            <a:r>
              <a:rPr lang="en-US" altLang="zh-CN" sz="2400" dirty="0">
                <a:highlight>
                  <a:srgbClr val="FFFF00"/>
                </a:highlight>
                <a:latin typeface="Arial" panose="020B0604020202020204" pitchFamily="34" charset="0"/>
              </a:rPr>
              <a:t>L2</a:t>
            </a:r>
            <a:r>
              <a:rPr lang="zh-CN" altLang="en-US" sz="2400" dirty="0">
                <a:highlight>
                  <a:srgbClr val="FFFF00"/>
                </a:highlight>
                <a:latin typeface="Arial" panose="020B0604020202020204" pitchFamily="34" charset="0"/>
              </a:rPr>
              <a:t>缓存，访问存在</a:t>
            </a:r>
            <a:r>
              <a:rPr lang="en-US" altLang="zh-CN" sz="2400" dirty="0">
                <a:highlight>
                  <a:srgbClr val="FFFF00"/>
                </a:highlight>
                <a:latin typeface="Arial" panose="020B0604020202020204" pitchFamily="34" charset="0"/>
              </a:rPr>
              <a:t>1</a:t>
            </a:r>
            <a:r>
              <a:rPr lang="zh-CN" altLang="en-US" sz="2400" dirty="0">
                <a:highlight>
                  <a:srgbClr val="FFFF00"/>
                </a:highlight>
                <a:latin typeface="Arial" panose="020B0604020202020204" pitchFamily="34" charset="0"/>
              </a:rPr>
              <a:t>或</a:t>
            </a:r>
            <a:r>
              <a:rPr lang="en-US" altLang="zh-CN" sz="2400" dirty="0">
                <a:highlight>
                  <a:srgbClr val="FFFF00"/>
                </a:highlight>
                <a:latin typeface="Arial" panose="020B0604020202020204" pitchFamily="34" charset="0"/>
              </a:rPr>
              <a:t>2</a:t>
            </a:r>
            <a:r>
              <a:rPr lang="zh-CN" altLang="en-US" sz="2400" dirty="0">
                <a:highlight>
                  <a:srgbClr val="FFFF00"/>
                </a:highlight>
                <a:latin typeface="Arial" panose="020B0604020202020204" pitchFamily="34" charset="0"/>
              </a:rPr>
              <a:t>个时钟周期延时</a:t>
            </a:r>
            <a:r>
              <a:rPr lang="zh-CN" altLang="en-US" sz="2400" dirty="0">
                <a:latin typeface="Arial" panose="020B0604020202020204" pitchFamily="34" charset="0"/>
              </a:rPr>
              <a:t>。</a:t>
            </a:r>
          </a:p>
        </p:txBody>
      </p:sp>
      <p:sp>
        <p:nvSpPr>
          <p:cNvPr id="58371"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Memory (1)</a:t>
            </a:r>
          </a:p>
        </p:txBody>
      </p:sp>
      <p:pic>
        <p:nvPicPr>
          <p:cNvPr id="58372" name="Picture 5" descr="01-09"/>
          <p:cNvPicPr>
            <a:picLocks noChangeAspect="1"/>
          </p:cNvPicPr>
          <p:nvPr/>
        </p:nvPicPr>
        <p:blipFill>
          <a:blip r:embed="rId3"/>
          <a:stretch>
            <a:fillRect/>
          </a:stretch>
        </p:blipFill>
        <p:spPr>
          <a:xfrm>
            <a:off x="539750" y="1166813"/>
            <a:ext cx="8305800" cy="3362325"/>
          </a:xfrm>
          <a:prstGeom prst="rect">
            <a:avLst/>
          </a:prstGeom>
          <a:noFill/>
          <a:ln w="9525">
            <a:noFill/>
          </a:ln>
        </p:spPr>
      </p:pic>
      <p:sp>
        <p:nvSpPr>
          <p:cNvPr id="3" name="矩形 2"/>
          <p:cNvSpPr/>
          <p:nvPr/>
        </p:nvSpPr>
        <p:spPr>
          <a:xfrm>
            <a:off x="7275513" y="3162300"/>
            <a:ext cx="1538288" cy="392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lt1"/>
                </a:solidFill>
                <a:effectLst/>
                <a:uLnTx/>
                <a:uFillTx/>
                <a:latin typeface="+mn-lt"/>
                <a:ea typeface="+mn-ea"/>
                <a:cs typeface="+mn-cs"/>
              </a:rPr>
              <a:t>1~8GB</a:t>
            </a:r>
            <a:endParaRPr kumimoji="1" lang="zh-CN" alt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矩形 3"/>
          <p:cNvSpPr/>
          <p:nvPr/>
        </p:nvSpPr>
        <p:spPr>
          <a:xfrm>
            <a:off x="7308850" y="3613150"/>
            <a:ext cx="1536700" cy="392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lt1"/>
                </a:solidFill>
                <a:effectLst/>
                <a:uLnTx/>
                <a:uFillTx/>
                <a:latin typeface="+mn-lt"/>
                <a:ea typeface="+mn-ea"/>
                <a:cs typeface="+mn-cs"/>
              </a:rPr>
              <a:t>1~4TB</a:t>
            </a:r>
            <a:endParaRPr kumimoji="1" lang="zh-CN" altLang="en-US" sz="20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矩形 4"/>
          <p:cNvSpPr/>
          <p:nvPr/>
        </p:nvSpPr>
        <p:spPr>
          <a:xfrm>
            <a:off x="539750" y="4005263"/>
            <a:ext cx="8424863" cy="547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p:nvPr/>
        </p:nvSpPr>
        <p:spPr>
          <a:xfrm>
            <a:off x="558800" y="1501775"/>
            <a:ext cx="8585200" cy="50514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en-US" altLang="zh-CN" sz="2800" dirty="0">
                <a:latin typeface="Arial" panose="020B0604020202020204" pitchFamily="34" charset="0"/>
              </a:rPr>
              <a:t>Questions when dealing with cache:</a:t>
            </a:r>
          </a:p>
          <a:p>
            <a:pPr marL="609600" lvl="0" indent="-609600">
              <a:buFontTx/>
              <a:buNone/>
            </a:pPr>
            <a:endParaRPr lang="en-US" altLang="zh-CN" sz="2800" dirty="0">
              <a:latin typeface="Arial" panose="020B0604020202020204" pitchFamily="34" charset="0"/>
            </a:endParaRPr>
          </a:p>
          <a:p>
            <a:pPr marL="609600" lvl="0" indent="-609600">
              <a:buClr>
                <a:schemeClr val="accent2"/>
              </a:buClr>
              <a:buFontTx/>
              <a:buChar char="•"/>
            </a:pPr>
            <a:r>
              <a:rPr lang="en-US" altLang="zh-CN" sz="2800" dirty="0">
                <a:latin typeface="Arial" panose="020B0604020202020204" pitchFamily="34" charset="0"/>
              </a:rPr>
              <a:t>When to put a new item into the cache.</a:t>
            </a:r>
          </a:p>
          <a:p>
            <a:pPr marL="609600" lvl="0" indent="-609600">
              <a:buClr>
                <a:schemeClr val="accent2"/>
              </a:buClr>
              <a:buFontTx/>
              <a:buChar char="•"/>
            </a:pPr>
            <a:r>
              <a:rPr lang="en-US" altLang="zh-CN" sz="2800" dirty="0">
                <a:latin typeface="Arial" panose="020B0604020202020204" pitchFamily="34" charset="0"/>
              </a:rPr>
              <a:t>Which cache line to put the new item in.</a:t>
            </a:r>
          </a:p>
          <a:p>
            <a:pPr marL="609600" lvl="0" indent="-609600">
              <a:buClr>
                <a:schemeClr val="accent2"/>
              </a:buClr>
              <a:buFontTx/>
              <a:buChar char="•"/>
            </a:pPr>
            <a:r>
              <a:rPr lang="en-US" altLang="zh-CN" sz="2800" dirty="0">
                <a:latin typeface="Arial" panose="020B0604020202020204" pitchFamily="34" charset="0"/>
              </a:rPr>
              <a:t>Which item to remove from the cache when a slot is needed.</a:t>
            </a:r>
          </a:p>
          <a:p>
            <a:pPr marL="609600" lvl="0" indent="-609600">
              <a:buClr>
                <a:schemeClr val="accent2"/>
              </a:buClr>
              <a:buFontTx/>
              <a:buChar char="•"/>
            </a:pPr>
            <a:r>
              <a:rPr lang="en-US" altLang="zh-CN" sz="2800" dirty="0">
                <a:latin typeface="Arial" panose="020B0604020202020204" pitchFamily="34" charset="0"/>
              </a:rPr>
              <a:t>Where to put a newly evicted item in the larger memory.</a:t>
            </a:r>
          </a:p>
        </p:txBody>
      </p:sp>
      <p:sp>
        <p:nvSpPr>
          <p:cNvPr id="60419"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Memory (2)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600075" y="0"/>
            <a:ext cx="7772400" cy="1143000"/>
          </a:xfrm>
        </p:spPr>
        <p:txBody>
          <a:bodyPr vert="horz" wrap="square" lIns="91440" tIns="45720" rIns="91440" bIns="45720" anchor="ctr" anchorCtr="0"/>
          <a:lstStyle/>
          <a:p>
            <a:pPr eaLnBrk="1" hangingPunct="1"/>
            <a:r>
              <a:rPr lang="en-US" altLang="zh-CN" dirty="0"/>
              <a:t>Structure of a disk drive</a:t>
            </a:r>
          </a:p>
        </p:txBody>
      </p:sp>
      <p:sp>
        <p:nvSpPr>
          <p:cNvPr id="62467" name="Rectangle 3"/>
          <p:cNvSpPr>
            <a:spLocks noGrp="1"/>
          </p:cNvSpPr>
          <p:nvPr>
            <p:ph idx="1"/>
          </p:nvPr>
        </p:nvSpPr>
        <p:spPr>
          <a:xfrm>
            <a:off x="0" y="5189538"/>
            <a:ext cx="8893175" cy="1531937"/>
          </a:xfrm>
        </p:spPr>
        <p:txBody>
          <a:bodyPr vert="horz" wrap="square" lIns="91440" tIns="45720" rIns="91440" bIns="45720" anchor="t" anchorCtr="0"/>
          <a:lstStyle/>
          <a:p>
            <a:pPr algn="ctr" eaLnBrk="1" hangingPunct="1">
              <a:buFontTx/>
              <a:buNone/>
            </a:pPr>
            <a:r>
              <a:rPr lang="en-US" altLang="zh-CN" dirty="0"/>
              <a:t>Track</a:t>
            </a:r>
            <a:r>
              <a:rPr lang="zh-CN" altLang="en-US" dirty="0"/>
              <a:t>磁道、</a:t>
            </a:r>
            <a:r>
              <a:rPr lang="en-US" altLang="zh-CN" dirty="0"/>
              <a:t>cylinder</a:t>
            </a:r>
            <a:r>
              <a:rPr lang="zh-CN" altLang="en-US" dirty="0"/>
              <a:t>柱面、</a:t>
            </a:r>
            <a:r>
              <a:rPr lang="en-US" altLang="zh-CN" dirty="0"/>
              <a:t>sector</a:t>
            </a:r>
            <a:r>
              <a:rPr lang="zh-CN" altLang="en-US" dirty="0"/>
              <a:t>扇区</a:t>
            </a:r>
            <a:endParaRPr lang="en-US" altLang="zh-CN" dirty="0"/>
          </a:p>
          <a:p>
            <a:pPr algn="ctr" eaLnBrk="1" hangingPunct="1">
              <a:buFontTx/>
              <a:buNone/>
            </a:pPr>
            <a:endParaRPr lang="en-US" altLang="zh-CN" sz="1400" dirty="0"/>
          </a:p>
          <a:p>
            <a:pPr algn="ctr" eaLnBrk="1" hangingPunct="1">
              <a:buFontTx/>
              <a:buNone/>
            </a:pPr>
            <a:r>
              <a:rPr lang="zh-CN" altLang="en-US" sz="2400" dirty="0"/>
              <a:t>附：固态硬盘</a:t>
            </a:r>
            <a:r>
              <a:rPr lang="en-US" altLang="zh-CN" sz="2400" dirty="0"/>
              <a:t>(</a:t>
            </a:r>
            <a:r>
              <a:rPr lang="zh-CN" altLang="en-US" sz="2400" dirty="0"/>
              <a:t>闪存</a:t>
            </a:r>
            <a:r>
              <a:rPr lang="en-US" altLang="zh-CN" sz="2400" dirty="0"/>
              <a:t>)</a:t>
            </a:r>
            <a:r>
              <a:rPr lang="zh-CN" altLang="en-US" sz="2400" dirty="0"/>
              <a:t>、虚拟内存、地址映射、存储管理单元</a:t>
            </a:r>
            <a:r>
              <a:rPr lang="en-US" altLang="zh-CN" sz="2400" dirty="0"/>
              <a:t>MMU</a:t>
            </a:r>
            <a:endParaRPr lang="zh-CN" altLang="zh-CN" sz="2400" dirty="0"/>
          </a:p>
        </p:txBody>
      </p:sp>
      <p:sp>
        <p:nvSpPr>
          <p:cNvPr id="62468"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37</a:t>
            </a:fld>
            <a:r>
              <a:rPr lang="en-US" altLang="zh-CN" sz="1200" dirty="0">
                <a:solidFill>
                  <a:srgbClr val="898989"/>
                </a:solidFill>
                <a:latin typeface="Times New Roman" panose="02020603050405020304" pitchFamily="18" charset="0"/>
              </a:rPr>
              <a:t>/75</a:t>
            </a:r>
          </a:p>
        </p:txBody>
      </p:sp>
      <p:pic>
        <p:nvPicPr>
          <p:cNvPr id="62469" name="Picture 4" descr="1-8"/>
          <p:cNvPicPr>
            <a:picLocks noChangeAspect="1"/>
          </p:cNvPicPr>
          <p:nvPr/>
        </p:nvPicPr>
        <p:blipFill>
          <a:blip r:embed="rId3"/>
          <a:stretch>
            <a:fillRect/>
          </a:stretch>
        </p:blipFill>
        <p:spPr>
          <a:xfrm>
            <a:off x="1466850" y="1327150"/>
            <a:ext cx="6375400" cy="366871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657225" y="0"/>
            <a:ext cx="7772400" cy="1143000"/>
          </a:xfrm>
        </p:spPr>
        <p:txBody>
          <a:bodyPr vert="horz" wrap="square" lIns="91440" tIns="45720" rIns="91440" bIns="45720" anchor="ctr" anchorCtr="0"/>
          <a:lstStyle/>
          <a:p>
            <a:pPr eaLnBrk="1" hangingPunct="1"/>
            <a:r>
              <a:rPr lang="en-US" altLang="zh-CN" sz="4700" dirty="0"/>
              <a:t>I/O device and interrupt</a:t>
            </a:r>
          </a:p>
        </p:txBody>
      </p:sp>
      <p:sp>
        <p:nvSpPr>
          <p:cNvPr id="64515" name="Rectangle 3"/>
          <p:cNvSpPr>
            <a:spLocks noGrp="1"/>
          </p:cNvSpPr>
          <p:nvPr>
            <p:ph idx="1"/>
          </p:nvPr>
        </p:nvSpPr>
        <p:spPr>
          <a:xfrm>
            <a:off x="177800" y="5556250"/>
            <a:ext cx="8715375" cy="1041400"/>
          </a:xfrm>
        </p:spPr>
        <p:txBody>
          <a:bodyPr vert="horz" wrap="square" lIns="91440" tIns="45720" rIns="91440" bIns="45720" anchor="t" anchorCtr="0"/>
          <a:lstStyle/>
          <a:p>
            <a:pPr eaLnBrk="1" hangingPunct="1">
              <a:lnSpc>
                <a:spcPct val="90000"/>
              </a:lnSpc>
              <a:buFontTx/>
              <a:buNone/>
            </a:pPr>
            <a:r>
              <a:rPr lang="en-US" altLang="zh-CN" sz="3000" dirty="0"/>
              <a:t>(a) Steps in starting an I/O device and getting interrupt</a:t>
            </a:r>
          </a:p>
          <a:p>
            <a:pPr eaLnBrk="1" hangingPunct="1">
              <a:lnSpc>
                <a:spcPct val="90000"/>
              </a:lnSpc>
              <a:buFontTx/>
              <a:buNone/>
            </a:pPr>
            <a:r>
              <a:rPr lang="en-US" altLang="zh-CN" sz="3000" dirty="0"/>
              <a:t>(b) How the CPU is interrupted</a:t>
            </a:r>
            <a:endParaRPr lang="en-US" altLang="zh-CN" sz="2800" dirty="0"/>
          </a:p>
        </p:txBody>
      </p:sp>
      <p:sp>
        <p:nvSpPr>
          <p:cNvPr id="64516"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38</a:t>
            </a:fld>
            <a:r>
              <a:rPr lang="en-US" altLang="zh-CN" sz="1200" dirty="0">
                <a:solidFill>
                  <a:srgbClr val="898989"/>
                </a:solidFill>
                <a:latin typeface="Times New Roman" panose="02020603050405020304" pitchFamily="18" charset="0"/>
              </a:rPr>
              <a:t>/75</a:t>
            </a:r>
          </a:p>
        </p:txBody>
      </p:sp>
      <p:pic>
        <p:nvPicPr>
          <p:cNvPr id="64517" name="Picture 4" descr="1-10"/>
          <p:cNvPicPr>
            <a:picLocks noChangeAspect="1"/>
          </p:cNvPicPr>
          <p:nvPr/>
        </p:nvPicPr>
        <p:blipFill>
          <a:blip r:embed="rId2"/>
          <a:stretch>
            <a:fillRect/>
          </a:stretch>
        </p:blipFill>
        <p:spPr>
          <a:xfrm>
            <a:off x="468313" y="1989138"/>
            <a:ext cx="7831137" cy="3473450"/>
          </a:xfrm>
          <a:prstGeom prst="rect">
            <a:avLst/>
          </a:prstGeom>
          <a:noFill/>
          <a:ln w="9525">
            <a:noFill/>
          </a:ln>
        </p:spPr>
      </p:pic>
      <p:sp>
        <p:nvSpPr>
          <p:cNvPr id="64518" name="Rectangle 5"/>
          <p:cNvSpPr/>
          <p:nvPr/>
        </p:nvSpPr>
        <p:spPr>
          <a:xfrm>
            <a:off x="2311400" y="4787900"/>
            <a:ext cx="584200" cy="520700"/>
          </a:xfrm>
          <a:prstGeom prst="rect">
            <a:avLst/>
          </a:prstGeom>
          <a:solidFill>
            <a:schemeClr val="bg1"/>
          </a:soli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64519" name="Text Box 7"/>
          <p:cNvSpPr txBox="1"/>
          <p:nvPr/>
        </p:nvSpPr>
        <p:spPr>
          <a:xfrm>
            <a:off x="1908175" y="5229225"/>
            <a:ext cx="433388"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600" dirty="0">
                <a:latin typeface="Helvetica" pitchFamily="2" charset="0"/>
              </a:rPr>
              <a:t>(a)</a:t>
            </a:r>
          </a:p>
        </p:txBody>
      </p:sp>
      <p:sp>
        <p:nvSpPr>
          <p:cNvPr id="64520" name="Text Box 8"/>
          <p:cNvSpPr txBox="1"/>
          <p:nvPr/>
        </p:nvSpPr>
        <p:spPr>
          <a:xfrm>
            <a:off x="7164388" y="5300663"/>
            <a:ext cx="433387"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600" dirty="0">
                <a:latin typeface="Helvetica" pitchFamily="2" charset="0"/>
              </a:rPr>
              <a:t>(b)</a:t>
            </a:r>
          </a:p>
        </p:txBody>
      </p:sp>
      <p:sp>
        <p:nvSpPr>
          <p:cNvPr id="64521" name="Rectangle 3"/>
          <p:cNvSpPr/>
          <p:nvPr/>
        </p:nvSpPr>
        <p:spPr>
          <a:xfrm>
            <a:off x="179388" y="1052513"/>
            <a:ext cx="8713787" cy="12969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90000"/>
              </a:lnSpc>
              <a:buFontTx/>
              <a:buChar char="•"/>
            </a:pPr>
            <a:r>
              <a:rPr lang="en-US" altLang="zh-CN" sz="2800" dirty="0">
                <a:latin typeface="Times New Roman" panose="02020603050405020304" pitchFamily="18" charset="0"/>
              </a:rPr>
              <a:t>I/O device</a:t>
            </a:r>
            <a:r>
              <a:rPr lang="zh-CN" altLang="en-US" sz="2800" dirty="0">
                <a:latin typeface="Times New Roman" panose="02020603050405020304" pitchFamily="18" charset="0"/>
              </a:rPr>
              <a:t>一般包含设备控制器和设备本身。</a:t>
            </a:r>
          </a:p>
          <a:p>
            <a:pPr marL="342900" lvl="0" indent="-342900" eaLnBrk="1" hangingPunct="1">
              <a:lnSpc>
                <a:spcPct val="90000"/>
              </a:lnSpc>
              <a:buFontTx/>
              <a:buChar char="•"/>
            </a:pPr>
            <a:r>
              <a:rPr lang="en-US" altLang="zh-CN" sz="2800" dirty="0">
                <a:latin typeface="Times New Roman" panose="02020603050405020304" pitchFamily="18" charset="0"/>
              </a:rPr>
              <a:t>OS</a:t>
            </a:r>
            <a:r>
              <a:rPr lang="zh-CN" altLang="en-US" sz="2800" dirty="0">
                <a:latin typeface="Times New Roman" panose="02020603050405020304" pitchFamily="18" charset="0"/>
              </a:rPr>
              <a:t>需要使用设备驱动程序来控制设备控制器 </a:t>
            </a:r>
            <a:endParaRPr lang="en-US" altLang="zh-CN" sz="2800" dirty="0">
              <a:latin typeface="Times New Roman" panose="02020603050405020304" pitchFamily="18" charset="0"/>
            </a:endParaRPr>
          </a:p>
        </p:txBody>
      </p:sp>
      <p:sp>
        <p:nvSpPr>
          <p:cNvPr id="64522" name="TextBox 10"/>
          <p:cNvSpPr txBox="1"/>
          <p:nvPr/>
        </p:nvSpPr>
        <p:spPr>
          <a:xfrm>
            <a:off x="468313" y="2133600"/>
            <a:ext cx="2087562" cy="9540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dirty="0">
                <a:latin typeface="Times New Roman" panose="02020603050405020304" pitchFamily="18" charset="0"/>
              </a:rPr>
              <a:t>Step3</a:t>
            </a:r>
            <a:r>
              <a:rPr lang="zh-CN" altLang="en-US" sz="1400" dirty="0">
                <a:latin typeface="Times New Roman" panose="02020603050405020304" pitchFamily="18" charset="0"/>
              </a:rPr>
              <a:t>：如果中断控制器正忙于一更高级的中断，可能不接受，会在</a:t>
            </a:r>
            <a:r>
              <a:rPr lang="en-US" altLang="zh-CN" sz="1400" dirty="0">
                <a:latin typeface="Times New Roman" panose="02020603050405020304" pitchFamily="18" charset="0"/>
              </a:rPr>
              <a:t>CPU</a:t>
            </a:r>
            <a:r>
              <a:rPr lang="zh-CN" altLang="en-US" sz="1400" dirty="0">
                <a:latin typeface="Times New Roman" panose="02020603050405020304" pitchFamily="18" charset="0"/>
              </a:rPr>
              <a:t>芯片的一个管脚上申明</a:t>
            </a:r>
          </a:p>
        </p:txBody>
      </p:sp>
      <p:sp>
        <p:nvSpPr>
          <p:cNvPr id="64523" name="TextBox 11"/>
          <p:cNvSpPr txBox="1"/>
          <p:nvPr/>
        </p:nvSpPr>
        <p:spPr>
          <a:xfrm>
            <a:off x="684213" y="4508500"/>
            <a:ext cx="2592387" cy="9540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dirty="0">
                <a:latin typeface="Times New Roman" panose="02020603050405020304" pitchFamily="18" charset="0"/>
              </a:rPr>
              <a:t>Step4:</a:t>
            </a:r>
            <a:r>
              <a:rPr lang="zh-CN" altLang="en-US" sz="1400" dirty="0">
                <a:latin typeface="Times New Roman" panose="02020603050405020304" pitchFamily="18" charset="0"/>
              </a:rPr>
              <a:t>中断控制器将发中断的设备的编号放到总线上，这样</a:t>
            </a:r>
            <a:r>
              <a:rPr lang="en-US" altLang="zh-CN" sz="1400" dirty="0">
                <a:latin typeface="Times New Roman" panose="02020603050405020304" pitchFamily="18" charset="0"/>
              </a:rPr>
              <a:t>CPU</a:t>
            </a:r>
            <a:r>
              <a:rPr lang="zh-CN" altLang="en-US" sz="1400" dirty="0">
                <a:latin typeface="Times New Roman" panose="02020603050405020304" pitchFamily="18" charset="0"/>
              </a:rPr>
              <a:t>可以读总线，获取哪个设备刚完成了操作</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p:nvPr/>
        </p:nvSpPr>
        <p:spPr>
          <a:xfrm>
            <a:off x="0" y="5667375"/>
            <a:ext cx="9144000" cy="1143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en-US" altLang="zh-CN" sz="2400" dirty="0">
                <a:latin typeface="Arial" panose="020B0604020202020204" pitchFamily="34" charset="0"/>
              </a:rPr>
              <a:t> </a:t>
            </a:r>
            <a:r>
              <a:rPr lang="zh-CN" altLang="en-US" sz="2400" dirty="0">
                <a:latin typeface="Arial" panose="020B0604020202020204" pitchFamily="34" charset="0"/>
              </a:rPr>
              <a:t>图中有很多总线（如高速缓存、内存、</a:t>
            </a:r>
            <a:r>
              <a:rPr lang="en-US" altLang="zh-CN" sz="2400" dirty="0">
                <a:latin typeface="Arial" panose="020B0604020202020204" pitchFamily="34" charset="0"/>
              </a:rPr>
              <a:t>PCIe</a:t>
            </a:r>
            <a:r>
              <a:rPr lang="zh-CN" altLang="en-US" sz="2400" dirty="0">
                <a:latin typeface="Arial" panose="020B0604020202020204" pitchFamily="34" charset="0"/>
              </a:rPr>
              <a:t>、</a:t>
            </a:r>
            <a:r>
              <a:rPr lang="en-US" altLang="zh-CN" sz="2400" dirty="0">
                <a:latin typeface="Arial" panose="020B0604020202020204" pitchFamily="34" charset="0"/>
              </a:rPr>
              <a:t>PCI</a:t>
            </a:r>
            <a:r>
              <a:rPr lang="zh-CN" altLang="en-US" sz="2400" dirty="0">
                <a:latin typeface="Arial" panose="020B0604020202020204" pitchFamily="34" charset="0"/>
              </a:rPr>
              <a:t>、</a:t>
            </a:r>
            <a:r>
              <a:rPr lang="en-US" altLang="zh-CN" sz="2400" dirty="0">
                <a:latin typeface="Arial" panose="020B0604020202020204" pitchFamily="34" charset="0"/>
              </a:rPr>
              <a:t>USB</a:t>
            </a:r>
            <a:r>
              <a:rPr lang="zh-CN" altLang="en-US" sz="2400" dirty="0">
                <a:latin typeface="Arial" panose="020B0604020202020204" pitchFamily="34" charset="0"/>
              </a:rPr>
              <a:t>、</a:t>
            </a:r>
            <a:r>
              <a:rPr lang="en-US" altLang="zh-CN" sz="2400" dirty="0">
                <a:latin typeface="Arial" panose="020B0604020202020204" pitchFamily="34" charset="0"/>
              </a:rPr>
              <a:t>SATA</a:t>
            </a:r>
            <a:r>
              <a:rPr lang="zh-CN" altLang="en-US" sz="2400" dirty="0">
                <a:latin typeface="Arial" panose="020B0604020202020204" pitchFamily="34" charset="0"/>
              </a:rPr>
              <a:t>，</a:t>
            </a:r>
            <a:r>
              <a:rPr lang="en-US" altLang="zh-CN" sz="2400" dirty="0">
                <a:latin typeface="Arial" panose="020B0604020202020204" pitchFamily="34" charset="0"/>
              </a:rPr>
              <a:t>MDI</a:t>
            </a:r>
            <a:r>
              <a:rPr lang="zh-CN" altLang="en-US" sz="2400" dirty="0">
                <a:latin typeface="Arial" panose="020B0604020202020204" pitchFamily="34" charset="0"/>
              </a:rPr>
              <a:t>）每条总线的传输速度和功能都不同，</a:t>
            </a:r>
            <a:r>
              <a:rPr lang="en-US" altLang="zh-CN" sz="2400" dirty="0">
                <a:latin typeface="Arial" panose="020B0604020202020204" pitchFamily="34" charset="0"/>
              </a:rPr>
              <a:t>OS</a:t>
            </a:r>
            <a:r>
              <a:rPr lang="zh-CN" altLang="en-US" sz="2400" dirty="0">
                <a:latin typeface="Arial" panose="020B0604020202020204" pitchFamily="34" charset="0"/>
              </a:rPr>
              <a:t>必须了解所有总线的配置与管理。其中主要的总线是</a:t>
            </a:r>
            <a:r>
              <a:rPr lang="en-US" altLang="zh-CN" sz="2400" b="1" dirty="0">
                <a:latin typeface="Arial" panose="020B0604020202020204" pitchFamily="34" charset="0"/>
              </a:rPr>
              <a:t>PCIe</a:t>
            </a:r>
            <a:r>
              <a:rPr lang="zh-CN" altLang="en-US" sz="2400" dirty="0">
                <a:latin typeface="Arial" panose="020B0604020202020204" pitchFamily="34" charset="0"/>
              </a:rPr>
              <a:t>总线）</a:t>
            </a:r>
          </a:p>
        </p:txBody>
      </p:sp>
      <p:sp>
        <p:nvSpPr>
          <p:cNvPr id="65539"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Buses</a:t>
            </a:r>
          </a:p>
        </p:txBody>
      </p:sp>
      <p:pic>
        <p:nvPicPr>
          <p:cNvPr id="65540" name="图片 4" descr="微信图片_20200908130820.jpg"/>
          <p:cNvPicPr>
            <a:picLocks noChangeAspect="1"/>
          </p:cNvPicPr>
          <p:nvPr/>
        </p:nvPicPr>
        <p:blipFill>
          <a:blip r:embed="rId3"/>
          <a:stretch>
            <a:fillRect/>
          </a:stretch>
        </p:blipFill>
        <p:spPr>
          <a:xfrm>
            <a:off x="468313" y="836613"/>
            <a:ext cx="7942262" cy="480853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rgbClr val="FF0000"/>
                </a:solidFill>
                <a:effectLst/>
                <a:uLnTx/>
                <a:uFillTx/>
                <a:latin typeface="+mj-lt"/>
                <a:ea typeface="+mj-ea"/>
                <a:cs typeface="+mj-cs"/>
              </a:rPr>
              <a:t>Course Outline</a:t>
            </a:r>
          </a:p>
        </p:txBody>
      </p:sp>
      <p:sp>
        <p:nvSpPr>
          <p:cNvPr id="5124" name="Rectangle 3"/>
          <p:cNvSpPr>
            <a:spLocks noGrp="1" noChangeArrowheads="1"/>
          </p:cNvSpPr>
          <p:nvPr>
            <p:ph idx="1"/>
          </p:nvPr>
        </p:nvSpPr>
        <p:spPr>
          <a:xfrm>
            <a:off x="323850" y="990600"/>
            <a:ext cx="8640763" cy="5334000"/>
          </a:xfrm>
        </p:spPr>
        <p:txBody>
          <a:bodyPr vert="horz" wrap="square" lIns="91440" tIns="45720" rIns="91440" bIns="45720" numCol="1" rtlCol="0" anchor="t" anchorCtr="0" compatLnSpc="1">
            <a:normAutofit/>
          </a:bodyPr>
          <a:lstStyle/>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Char char="l"/>
              <a:defRPr/>
            </a:pPr>
            <a:r>
              <a:rPr kumimoji="0" lang="en-US" altLang="zh-CN" sz="2000" b="1" i="0" u="none" strike="noStrike" kern="1200" cap="none" spc="0" normalizeH="0" baseline="0" noProof="0" dirty="0">
                <a:ln>
                  <a:noFill/>
                </a:ln>
                <a:solidFill>
                  <a:schemeClr val="tx1"/>
                </a:solidFill>
                <a:effectLst/>
                <a:uLnTx/>
                <a:uFillTx/>
                <a:latin typeface="Arial Unicode MS" pitchFamily="34" charset="-122"/>
                <a:ea typeface="+mn-ea"/>
                <a:cs typeface="+mn-cs"/>
              </a:rPr>
              <a:t>Time-line of lectures and assignments</a:t>
            </a:r>
            <a:r>
              <a:rPr kumimoji="0" lang="en-US" altLang="zh-CN" sz="2000" b="0" i="0" u="none" strike="noStrike" kern="1200" cap="none" spc="0" normalizeH="0" baseline="0" noProof="0" dirty="0">
                <a:ln>
                  <a:noFill/>
                </a:ln>
                <a:solidFill>
                  <a:schemeClr val="tx1"/>
                </a:solidFill>
                <a:effectLst/>
                <a:uLnTx/>
                <a:uFillTx/>
                <a:latin typeface="Arial Unicode MS" pitchFamily="34" charset="-122"/>
                <a:ea typeface="+mn-ea"/>
                <a:cs typeface="+mn-cs"/>
              </a:rPr>
              <a:t> </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Char char="l"/>
              <a:defRPr/>
            </a:pPr>
            <a:endParaRPr kumimoji="0" lang="en-US" altLang="zh-CN" sz="2000" b="0" i="0" u="none" strike="noStrike" kern="1200" cap="none" spc="0" normalizeH="0" baseline="0" noProof="0" dirty="0">
              <a:ln>
                <a:noFill/>
              </a:ln>
              <a:solidFill>
                <a:schemeClr val="tx1"/>
              </a:solidFill>
              <a:effectLst/>
              <a:uLnTx/>
              <a:uFillTx/>
              <a:latin typeface="Arial Unicode MS" pitchFamily="34" charset="-122"/>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Time-Due  Topic                        Material                        Assignments       </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3-4:  Introduction, Overview         Ch.1 Reading                         Homework 1</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5:  Processes/Threads                 Ch.2.1,2.2,         </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6:  CPU scheduling                      Ch.2.4                  </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7:  Process Synchronization        Ch.2.3, 2.5                               Homework 2</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8:  Deadlock                                 Ch.6             Lab 1 &amp; Test1     Homework 3</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9:  Memory Management             Ch.3.1,2,3,    </a:t>
            </a:r>
            <a:endParaRPr kumimoji="0" lang="en-US" altLang="zh-CN" sz="1800" b="1" i="0" u="none" strike="noStrike" kern="1200" cap="none" spc="0" normalizeH="0" baseline="0" noProof="0" dirty="0">
              <a:ln>
                <a:noFill/>
              </a:ln>
              <a:solidFill>
                <a:srgbClr val="FF0000"/>
              </a:solidFill>
              <a:effectLst/>
              <a:uLnTx/>
              <a:uFillTx/>
              <a:latin typeface="Arial Unicode MS" pitchFamily="34" charset="-122"/>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9~11 Virtual Memory                    Ch.3.4~8        Lab2                   Homework 4 </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12~13File Systems                      Ch.4                                          Homework 5 </a:t>
            </a:r>
            <a:endParaRPr kumimoji="0" lang="en-US" altLang="zh-CN" sz="1800" b="1" i="0" u="none" strike="noStrike" kern="1200" cap="none" spc="0" normalizeH="0" baseline="0" noProof="0" dirty="0">
              <a:ln>
                <a:noFill/>
              </a:ln>
              <a:solidFill>
                <a:srgbClr val="FF0000"/>
              </a:solidFill>
              <a:effectLst/>
              <a:uLnTx/>
              <a:uFillTx/>
              <a:latin typeface="Arial Unicode MS" pitchFamily="34" charset="-122"/>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14~15:I/O Systems                      Ch.5              Lab3 &amp; Test2       Homework 6</a:t>
            </a:r>
            <a:endParaRPr kumimoji="0" lang="en-US" altLang="zh-CN" sz="1800" b="1" i="0" u="none" strike="noStrike" kern="1200" cap="none" spc="0" normalizeH="0" baseline="0" noProof="0" dirty="0">
              <a:ln>
                <a:noFill/>
              </a:ln>
              <a:solidFill>
                <a:srgbClr val="FF0000"/>
              </a:solidFill>
              <a:effectLst/>
              <a:uLnTx/>
              <a:uFillTx/>
              <a:latin typeface="Arial Unicode MS" pitchFamily="34" charset="-122"/>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16-17: Security                            Ch.9              Lab4</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17-18</a:t>
            </a:r>
            <a:r>
              <a:rPr kumimoji="0" lang="zh-CN" altLang="en-US" sz="1800" b="1" i="0" u="none" strike="noStrike" kern="1200" cap="none" spc="0" normalizeH="0" baseline="0" noProof="0" dirty="0">
                <a:ln>
                  <a:noFill/>
                </a:ln>
                <a:solidFill>
                  <a:schemeClr val="tx1"/>
                </a:solidFill>
                <a:effectLst/>
                <a:uLnTx/>
                <a:uFillTx/>
                <a:latin typeface="Arial Unicode MS" pitchFamily="34" charset="-122"/>
                <a:ea typeface="+mn-ea"/>
                <a:cs typeface="+mn-cs"/>
              </a:rPr>
              <a:t>：</a:t>
            </a:r>
            <a:r>
              <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rPr>
              <a:t>Case Study                     Ch. 10                                     </a:t>
            </a:r>
            <a:endParaRPr kumimoji="0" lang="en-US" altLang="zh-CN" sz="1800" b="1" i="0" u="none" strike="noStrike" kern="1200" cap="none" spc="0" normalizeH="0" baseline="0" noProof="0" dirty="0">
              <a:ln>
                <a:noFill/>
              </a:ln>
              <a:solidFill>
                <a:srgbClr val="FF0000"/>
              </a:solidFill>
              <a:effectLst/>
              <a:uLnTx/>
              <a:uFillTx/>
              <a:latin typeface="Arial Unicode MS" pitchFamily="34" charset="-122"/>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rgbClr val="FF0000"/>
                </a:solidFill>
                <a:effectLst/>
                <a:uLnTx/>
                <a:uFillTx/>
                <a:latin typeface="Arial Unicode MS" pitchFamily="34" charset="-122"/>
                <a:ea typeface="+mn-ea"/>
                <a:cs typeface="+mn-cs"/>
              </a:rPr>
              <a:t>19:EXAM</a:t>
            </a: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endPar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endParaRPr kumimoji="0" lang="en-US" altLang="zh-CN" sz="1800" b="1" i="0" u="none" strike="noStrike" kern="1200" cap="none" spc="0" normalizeH="0" baseline="0" noProof="0" dirty="0">
              <a:ln>
                <a:noFill/>
              </a:ln>
              <a:solidFill>
                <a:schemeClr val="tx1"/>
              </a:solidFill>
              <a:effectLst/>
              <a:uLnTx/>
              <a:uFillTx/>
              <a:latin typeface="Arial Unicode MS" pitchFamily="34" charset="-122"/>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 typeface="Wingdings" panose="05000000000000000000" pitchFamily="2" charset="2"/>
              <a:buNone/>
              <a:defRPr/>
            </a:pPr>
            <a:endParaRPr kumimoji="0"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anose="020B0604020202020204" pitchFamily="34" charset="0"/>
              <a:buChar char="•"/>
              <a:defRPr/>
            </a:pPr>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7172"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4</a:t>
            </a:fld>
            <a:r>
              <a:rPr lang="en-US" altLang="zh-CN" sz="1200" dirty="0">
                <a:solidFill>
                  <a:srgbClr val="898989"/>
                </a:solidFill>
                <a:latin typeface="Times New Roman" panose="02020603050405020304" pitchFamily="18" charset="0"/>
              </a:rPr>
              <a:t>/75</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0" y="0"/>
            <a:ext cx="7772400" cy="1143000"/>
          </a:xfrm>
        </p:spPr>
        <p:txBody>
          <a:bodyPr vert="horz" wrap="square" lIns="91440" tIns="45720" rIns="91440" bIns="45720" anchor="ctr" anchorCtr="0"/>
          <a:lstStyle/>
          <a:p>
            <a:pPr eaLnBrk="1" hangingPunct="1"/>
            <a:r>
              <a:rPr lang="en-US" altLang="zh-CN" dirty="0"/>
              <a:t>Bootstrapping</a:t>
            </a:r>
          </a:p>
        </p:txBody>
      </p:sp>
      <p:sp>
        <p:nvSpPr>
          <p:cNvPr id="67587" name="Rectangle 3"/>
          <p:cNvSpPr>
            <a:spLocks noGrp="1"/>
          </p:cNvSpPr>
          <p:nvPr>
            <p:ph type="body" idx="4294967295"/>
          </p:nvPr>
        </p:nvSpPr>
        <p:spPr>
          <a:xfrm>
            <a:off x="0" y="1454150"/>
            <a:ext cx="3773488" cy="4246563"/>
          </a:xfrm>
        </p:spPr>
        <p:txBody>
          <a:bodyPr vert="horz" wrap="square" lIns="91440" tIns="45720" rIns="91440" bIns="45720" anchor="t" anchorCtr="0"/>
          <a:lstStyle/>
          <a:p>
            <a:pPr eaLnBrk="1" hangingPunct="1">
              <a:lnSpc>
                <a:spcPct val="90000"/>
              </a:lnSpc>
            </a:pPr>
            <a:r>
              <a:rPr lang="en-US" altLang="zh-CN" sz="2400" dirty="0"/>
              <a:t>Power up a computer</a:t>
            </a:r>
          </a:p>
          <a:p>
            <a:pPr eaLnBrk="1" hangingPunct="1">
              <a:lnSpc>
                <a:spcPct val="90000"/>
              </a:lnSpc>
            </a:pPr>
            <a:r>
              <a:rPr lang="en-US" altLang="zh-CN" sz="2400" dirty="0"/>
              <a:t>Processor reset</a:t>
            </a:r>
          </a:p>
          <a:p>
            <a:pPr lvl="1" eaLnBrk="1" hangingPunct="1">
              <a:lnSpc>
                <a:spcPct val="90000"/>
              </a:lnSpc>
            </a:pPr>
            <a:r>
              <a:rPr lang="en-US" altLang="zh-CN" sz="2400" dirty="0"/>
              <a:t>Set to known state</a:t>
            </a:r>
          </a:p>
          <a:p>
            <a:pPr lvl="1" eaLnBrk="1" hangingPunct="1">
              <a:lnSpc>
                <a:spcPct val="90000"/>
              </a:lnSpc>
            </a:pPr>
            <a:r>
              <a:rPr lang="en-US" altLang="zh-CN" sz="2400" dirty="0"/>
              <a:t>Jump to ROM code</a:t>
            </a:r>
          </a:p>
          <a:p>
            <a:pPr eaLnBrk="1" hangingPunct="1">
              <a:lnSpc>
                <a:spcPct val="90000"/>
              </a:lnSpc>
            </a:pPr>
            <a:r>
              <a:rPr lang="en-US" altLang="zh-CN" sz="2400" dirty="0"/>
              <a:t>Load in the boot loader from stable storage</a:t>
            </a:r>
          </a:p>
          <a:p>
            <a:pPr eaLnBrk="1" hangingPunct="1">
              <a:lnSpc>
                <a:spcPct val="90000"/>
              </a:lnSpc>
            </a:pPr>
            <a:r>
              <a:rPr lang="en-US" altLang="zh-CN" sz="2400" dirty="0"/>
              <a:t>Jump to the boot loader</a:t>
            </a:r>
          </a:p>
          <a:p>
            <a:pPr eaLnBrk="1" hangingPunct="1">
              <a:lnSpc>
                <a:spcPct val="90000"/>
              </a:lnSpc>
            </a:pPr>
            <a:r>
              <a:rPr lang="en-US" altLang="zh-CN" sz="2400" dirty="0"/>
              <a:t>Load the rest of the operating system</a:t>
            </a:r>
          </a:p>
          <a:p>
            <a:pPr eaLnBrk="1" hangingPunct="1">
              <a:lnSpc>
                <a:spcPct val="90000"/>
              </a:lnSpc>
            </a:pPr>
            <a:r>
              <a:rPr lang="en-US" altLang="zh-CN" sz="2400" dirty="0"/>
              <a:t>Initialize and run</a:t>
            </a:r>
          </a:p>
        </p:txBody>
      </p:sp>
      <p:sp>
        <p:nvSpPr>
          <p:cNvPr id="67588" name="Rectangle 4"/>
          <p:cNvSpPr/>
          <p:nvPr/>
        </p:nvSpPr>
        <p:spPr>
          <a:xfrm>
            <a:off x="7004050" y="2057400"/>
            <a:ext cx="1447800" cy="685800"/>
          </a:xfrm>
          <a:prstGeom prst="rect">
            <a:avLst/>
          </a:prstGeom>
          <a:solidFill>
            <a:srgbClr val="EAEAEA"/>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2400" dirty="0">
                <a:latin typeface="Times New Roman" panose="02020603050405020304" pitchFamily="18" charset="0"/>
              </a:rPr>
              <a:t>Boot</a:t>
            </a:r>
          </a:p>
          <a:p>
            <a:pPr marL="0" lvl="0" indent="0" algn="ctr">
              <a:spcBef>
                <a:spcPct val="0"/>
              </a:spcBef>
              <a:buFontTx/>
              <a:buNone/>
            </a:pPr>
            <a:r>
              <a:rPr lang="en-US" altLang="zh-CN" sz="2400" dirty="0">
                <a:latin typeface="Times New Roman" panose="02020603050405020304" pitchFamily="18" charset="0"/>
              </a:rPr>
              <a:t>loader</a:t>
            </a:r>
          </a:p>
        </p:txBody>
      </p:sp>
      <p:sp>
        <p:nvSpPr>
          <p:cNvPr id="67589" name="Rectangle 5"/>
          <p:cNvSpPr/>
          <p:nvPr/>
        </p:nvSpPr>
        <p:spPr>
          <a:xfrm>
            <a:off x="7004050" y="2743200"/>
            <a:ext cx="1447800" cy="685800"/>
          </a:xfrm>
          <a:prstGeom prst="rect">
            <a:avLst/>
          </a:prstGeom>
          <a:solidFill>
            <a:srgbClr val="EAEAEA"/>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2400" dirty="0">
                <a:latin typeface="Times New Roman" panose="02020603050405020304" pitchFamily="18" charset="0"/>
              </a:rPr>
              <a:t>OS</a:t>
            </a:r>
          </a:p>
          <a:p>
            <a:pPr marL="0" lvl="0" indent="0" algn="ctr">
              <a:spcBef>
                <a:spcPct val="0"/>
              </a:spcBef>
              <a:buFontTx/>
              <a:buNone/>
            </a:pPr>
            <a:r>
              <a:rPr lang="en-US" altLang="zh-CN" sz="2400" dirty="0">
                <a:latin typeface="Times New Roman" panose="02020603050405020304" pitchFamily="18" charset="0"/>
              </a:rPr>
              <a:t>sector 1</a:t>
            </a:r>
          </a:p>
        </p:txBody>
      </p:sp>
      <p:sp>
        <p:nvSpPr>
          <p:cNvPr id="67590" name="Rectangle 6"/>
          <p:cNvSpPr/>
          <p:nvPr/>
        </p:nvSpPr>
        <p:spPr>
          <a:xfrm>
            <a:off x="7004050" y="3429000"/>
            <a:ext cx="1447800" cy="685800"/>
          </a:xfrm>
          <a:prstGeom prst="rect">
            <a:avLst/>
          </a:prstGeom>
          <a:solidFill>
            <a:srgbClr val="EAEAEA"/>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2400" dirty="0">
                <a:latin typeface="Times New Roman" panose="02020603050405020304" pitchFamily="18" charset="0"/>
              </a:rPr>
              <a:t>OS</a:t>
            </a:r>
          </a:p>
          <a:p>
            <a:pPr marL="0" lvl="0" indent="0" algn="ctr">
              <a:spcBef>
                <a:spcPct val="0"/>
              </a:spcBef>
              <a:buFontTx/>
              <a:buNone/>
            </a:pPr>
            <a:r>
              <a:rPr lang="en-US" altLang="zh-CN" sz="2400" dirty="0">
                <a:latin typeface="Times New Roman" panose="02020603050405020304" pitchFamily="18" charset="0"/>
              </a:rPr>
              <a:t>sector 2</a:t>
            </a:r>
          </a:p>
        </p:txBody>
      </p:sp>
      <p:sp>
        <p:nvSpPr>
          <p:cNvPr id="67591" name="Rectangle 7"/>
          <p:cNvSpPr/>
          <p:nvPr/>
        </p:nvSpPr>
        <p:spPr>
          <a:xfrm>
            <a:off x="7004050" y="4953000"/>
            <a:ext cx="1447800" cy="685800"/>
          </a:xfrm>
          <a:prstGeom prst="rect">
            <a:avLst/>
          </a:prstGeom>
          <a:solidFill>
            <a:srgbClr val="EAEAEA"/>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2400" dirty="0">
                <a:latin typeface="Times New Roman" panose="02020603050405020304" pitchFamily="18" charset="0"/>
              </a:rPr>
              <a:t>OS</a:t>
            </a:r>
          </a:p>
          <a:p>
            <a:pPr marL="0" lvl="0" indent="0" algn="ctr">
              <a:spcBef>
                <a:spcPct val="0"/>
              </a:spcBef>
              <a:buFontTx/>
              <a:buNone/>
            </a:pPr>
            <a:r>
              <a:rPr lang="en-US" altLang="zh-CN" sz="2400" dirty="0">
                <a:latin typeface="Times New Roman" panose="02020603050405020304" pitchFamily="18" charset="0"/>
              </a:rPr>
              <a:t>sector n</a:t>
            </a:r>
          </a:p>
        </p:txBody>
      </p:sp>
      <p:sp>
        <p:nvSpPr>
          <p:cNvPr id="67592" name="Text Box 8"/>
          <p:cNvSpPr txBox="1"/>
          <p:nvPr/>
        </p:nvSpPr>
        <p:spPr>
          <a:xfrm>
            <a:off x="7613650" y="4191000"/>
            <a:ext cx="260350" cy="63976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50000"/>
              </a:lnSpc>
              <a:spcBef>
                <a:spcPct val="0"/>
              </a:spcBef>
              <a:buFontTx/>
              <a:buNone/>
            </a:pPr>
            <a:r>
              <a:rPr lang="en-US" altLang="zh-CN" sz="2400" b="1" dirty="0">
                <a:latin typeface="Times New Roman" panose="02020603050405020304" pitchFamily="18" charset="0"/>
              </a:rPr>
              <a:t>.</a:t>
            </a:r>
          </a:p>
          <a:p>
            <a:pPr marL="0" lvl="0" indent="0">
              <a:lnSpc>
                <a:spcPct val="50000"/>
              </a:lnSpc>
              <a:spcBef>
                <a:spcPct val="0"/>
              </a:spcBef>
              <a:buFontTx/>
              <a:buNone/>
            </a:pPr>
            <a:r>
              <a:rPr lang="en-US" altLang="zh-CN" sz="2400" b="1" dirty="0">
                <a:latin typeface="Times New Roman" panose="02020603050405020304" pitchFamily="18" charset="0"/>
              </a:rPr>
              <a:t>.</a:t>
            </a:r>
          </a:p>
          <a:p>
            <a:pPr marL="0" lvl="0" indent="0">
              <a:lnSpc>
                <a:spcPct val="50000"/>
              </a:lnSpc>
              <a:spcBef>
                <a:spcPct val="0"/>
              </a:spcBef>
              <a:buFontTx/>
              <a:buNone/>
            </a:pPr>
            <a:r>
              <a:rPr lang="en-US" altLang="zh-CN" sz="2400" b="1" dirty="0">
                <a:latin typeface="Times New Roman" panose="02020603050405020304" pitchFamily="18" charset="0"/>
              </a:rPr>
              <a:t>.</a:t>
            </a:r>
          </a:p>
        </p:txBody>
      </p:sp>
      <p:sp>
        <p:nvSpPr>
          <p:cNvPr id="67593" name="Rectangle 9"/>
          <p:cNvSpPr/>
          <p:nvPr/>
        </p:nvSpPr>
        <p:spPr>
          <a:xfrm>
            <a:off x="4718050" y="1752600"/>
            <a:ext cx="1447800" cy="4191000"/>
          </a:xfrm>
          <a:prstGeom prst="rect">
            <a:avLst/>
          </a:prstGeom>
          <a:solidFill>
            <a:schemeClr val="bg1"/>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67594" name="Rectangle 10"/>
          <p:cNvSpPr/>
          <p:nvPr/>
        </p:nvSpPr>
        <p:spPr>
          <a:xfrm>
            <a:off x="4718050" y="2133600"/>
            <a:ext cx="1447800" cy="685800"/>
          </a:xfrm>
          <a:prstGeom prst="rect">
            <a:avLst/>
          </a:prstGeom>
          <a:solidFill>
            <a:schemeClr val="bg1"/>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2400" dirty="0">
                <a:latin typeface="Times New Roman" panose="02020603050405020304" pitchFamily="18" charset="0"/>
              </a:rPr>
              <a:t>Boot</a:t>
            </a:r>
          </a:p>
          <a:p>
            <a:pPr marL="0" lvl="0" indent="0" algn="ctr">
              <a:spcBef>
                <a:spcPct val="0"/>
              </a:spcBef>
              <a:buFontTx/>
              <a:buNone/>
            </a:pPr>
            <a:r>
              <a:rPr lang="en-US" altLang="zh-CN" sz="2400" dirty="0">
                <a:latin typeface="Times New Roman" panose="02020603050405020304" pitchFamily="18" charset="0"/>
              </a:rPr>
              <a:t>loader</a:t>
            </a:r>
          </a:p>
        </p:txBody>
      </p:sp>
      <p:cxnSp>
        <p:nvCxnSpPr>
          <p:cNvPr id="67595" name="AutoShape 11"/>
          <p:cNvCxnSpPr>
            <a:stCxn id="67588" idx="1"/>
            <a:endCxn id="67594" idx="3"/>
          </p:cNvCxnSpPr>
          <p:nvPr/>
        </p:nvCxnSpPr>
        <p:spPr>
          <a:xfrm rot="-10800000" flipV="1">
            <a:off x="6165850" y="2400300"/>
            <a:ext cx="838200" cy="76200"/>
          </a:xfrm>
          <a:prstGeom prst="curvedConnector3">
            <a:avLst>
              <a:gd name="adj1" fmla="val 50000"/>
            </a:avLst>
          </a:prstGeom>
          <a:ln w="12700" cap="flat" cmpd="sng">
            <a:solidFill>
              <a:schemeClr val="tx1"/>
            </a:solidFill>
            <a:prstDash val="solid"/>
            <a:headEnd type="none" w="sm" len="sm"/>
            <a:tailEnd type="triangle" w="med" len="med"/>
          </a:ln>
        </p:spPr>
      </p:cxnSp>
      <p:sp>
        <p:nvSpPr>
          <p:cNvPr id="67596" name="Text Box 14"/>
          <p:cNvSpPr txBox="1"/>
          <p:nvPr/>
        </p:nvSpPr>
        <p:spPr>
          <a:xfrm>
            <a:off x="323850" y="6021388"/>
            <a:ext cx="8569325" cy="7080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000" dirty="0">
                <a:latin typeface="Times New Roman" panose="02020603050405020304" pitchFamily="18" charset="0"/>
              </a:rPr>
              <a:t>Pentium</a:t>
            </a:r>
            <a:r>
              <a:rPr lang="zh-CN" altLang="en-US" sz="2000" dirty="0">
                <a:latin typeface="Times New Roman" panose="02020603050405020304" pitchFamily="18" charset="0"/>
              </a:rPr>
              <a:t>的简要启动过程：母版上</a:t>
            </a:r>
            <a:r>
              <a:rPr lang="en-US" altLang="zh-CN" sz="2000" dirty="0">
                <a:latin typeface="Times New Roman" panose="02020603050405020304" pitchFamily="18" charset="0"/>
              </a:rPr>
              <a:t>BIOS</a:t>
            </a:r>
            <a:r>
              <a:rPr lang="zh-CN" altLang="en-US" sz="2000" dirty="0">
                <a:latin typeface="Times New Roman" panose="02020603050405020304" pitchFamily="18" charset="0"/>
              </a:rPr>
              <a:t>运行、检查设备、通过</a:t>
            </a:r>
            <a:r>
              <a:rPr lang="en-US" altLang="zh-CN" sz="2000" dirty="0">
                <a:latin typeface="Times New Roman" panose="02020603050405020304" pitchFamily="18" charset="0"/>
              </a:rPr>
              <a:t>CMOS</a:t>
            </a:r>
            <a:r>
              <a:rPr lang="zh-CN" altLang="en-US" sz="2000" dirty="0">
                <a:latin typeface="Times New Roman" panose="02020603050405020304" pitchFamily="18" charset="0"/>
              </a:rPr>
              <a:t>存储器中的设备清单决定启动设备、启动设备的一个扇区被读入并执行</a:t>
            </a:r>
            <a:r>
              <a:rPr lang="en-US" altLang="zh-CN" sz="2000" dirty="0">
                <a:latin typeface="Times New Roman" panose="02020603050405020304" pitchFamily="18"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spcBef>
                <a:spcPct val="0"/>
              </a:spcBef>
              <a:buFontTx/>
              <a:buNone/>
            </a:pPr>
            <a:fld id="{9A0DB2DC-4C9A-4742-B13C-FB6460FD3503}" type="slidenum">
              <a:rPr lang="en-US" altLang="zh-CN" sz="1400" dirty="0">
                <a:latin typeface="Times New Roman" panose="02020603050405020304" pitchFamily="18" charset="0"/>
              </a:rPr>
              <a:t>41</a:t>
            </a:fld>
            <a:r>
              <a:rPr lang="en-US" altLang="zh-CN" sz="1400" dirty="0">
                <a:latin typeface="Times New Roman" panose="02020603050405020304" pitchFamily="18" charset="0"/>
              </a:rPr>
              <a:t>/75</a:t>
            </a:r>
          </a:p>
        </p:txBody>
      </p:sp>
      <p:sp>
        <p:nvSpPr>
          <p:cNvPr id="69635" name="Rectangle 2"/>
          <p:cNvSpPr>
            <a:spLocks noGrp="1"/>
          </p:cNvSpPr>
          <p:nvPr>
            <p:ph type="title" idx="4294967295"/>
          </p:nvPr>
        </p:nvSpPr>
        <p:spPr>
          <a:xfrm>
            <a:off x="0" y="0"/>
            <a:ext cx="7772400" cy="1143000"/>
          </a:xfrm>
        </p:spPr>
        <p:txBody>
          <a:bodyPr vert="horz" wrap="square" lIns="91440" tIns="45720" rIns="91440" bIns="45720" anchor="ctr" anchorCtr="0"/>
          <a:lstStyle/>
          <a:p>
            <a:pPr eaLnBrk="1" hangingPunct="1"/>
            <a:r>
              <a:rPr lang="en-US" altLang="zh-CN" dirty="0"/>
              <a:t> Chapter Outline</a:t>
            </a:r>
          </a:p>
        </p:txBody>
      </p:sp>
      <p:sp>
        <p:nvSpPr>
          <p:cNvPr id="69636" name="Rectangle 3"/>
          <p:cNvSpPr>
            <a:spLocks noGrp="1"/>
          </p:cNvSpPr>
          <p:nvPr>
            <p:ph type="body" idx="4294967295"/>
          </p:nvPr>
        </p:nvSpPr>
        <p:spPr>
          <a:xfrm>
            <a:off x="755650" y="1268413"/>
            <a:ext cx="7772400" cy="4876800"/>
          </a:xfrm>
        </p:spPr>
        <p:txBody>
          <a:bodyPr vert="horz" wrap="square" lIns="91440" tIns="45720" rIns="91440" bIns="45720" anchor="t" anchorCtr="0"/>
          <a:lstStyle/>
          <a:p>
            <a:pPr eaLnBrk="1" hangingPunct="1"/>
            <a:r>
              <a:rPr lang="en-US" altLang="zh-CN" dirty="0"/>
              <a:t>What is OS? What does it do?</a:t>
            </a:r>
          </a:p>
          <a:p>
            <a:pPr eaLnBrk="1" hangingPunct="1"/>
            <a:r>
              <a:rPr lang="en-US" altLang="zh-CN" dirty="0"/>
              <a:t>History of OS</a:t>
            </a:r>
          </a:p>
          <a:p>
            <a:pPr eaLnBrk="1" hangingPunct="1"/>
            <a:r>
              <a:rPr lang="en-US" altLang="zh-CN" dirty="0"/>
              <a:t>The Operating System Zoo</a:t>
            </a:r>
          </a:p>
          <a:p>
            <a:pPr eaLnBrk="1" hangingPunct="1"/>
            <a:r>
              <a:rPr lang="en-US" altLang="zh-CN" dirty="0"/>
              <a:t>Computer Hardware overview</a:t>
            </a:r>
          </a:p>
          <a:p>
            <a:pPr eaLnBrk="1" hangingPunct="1"/>
            <a:r>
              <a:rPr lang="en-US" altLang="zh-CN" b="1" u="sng" dirty="0"/>
              <a:t>Operating System Concepts</a:t>
            </a:r>
          </a:p>
          <a:p>
            <a:pPr eaLnBrk="1" hangingPunct="1"/>
            <a:r>
              <a:rPr lang="en-US" altLang="zh-CN" dirty="0"/>
              <a:t>System Calls</a:t>
            </a:r>
          </a:p>
          <a:p>
            <a:pPr eaLnBrk="1" hangingPunct="1"/>
            <a:r>
              <a:rPr lang="en-US" altLang="zh-CN" dirty="0"/>
              <a:t>Operating Systems Structure</a:t>
            </a:r>
          </a:p>
          <a:p>
            <a:pPr eaLnBrk="1" hangingPunct="1"/>
            <a:r>
              <a:rPr lang="en-US" altLang="zh-CN" dirty="0"/>
              <a:t>Summary</a:t>
            </a:r>
          </a:p>
          <a:p>
            <a:pPr eaLnBrk="1" hangingPunct="1"/>
            <a:endParaRPr lang="en-US" altLang="zh-CN" dirty="0"/>
          </a:p>
          <a:p>
            <a:pPr eaLnBrk="1" hangingPunct="1"/>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p:nvPr/>
        </p:nvSpPr>
        <p:spPr>
          <a:xfrm>
            <a:off x="750888" y="1228725"/>
            <a:ext cx="8393112" cy="53244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Clr>
                <a:schemeClr val="accent2"/>
              </a:buClr>
              <a:buFontTx/>
              <a:buChar char="•"/>
            </a:pPr>
            <a:r>
              <a:rPr lang="en-US" altLang="zh-CN" sz="2800" dirty="0">
                <a:latin typeface="Arial" panose="020B0604020202020204" pitchFamily="34" charset="0"/>
              </a:rPr>
              <a:t>Processes</a:t>
            </a:r>
          </a:p>
          <a:p>
            <a:pPr marL="609600" lvl="0" indent="-609600">
              <a:buClr>
                <a:schemeClr val="accent2"/>
              </a:buClr>
              <a:buFontTx/>
              <a:buChar char="•"/>
            </a:pPr>
            <a:r>
              <a:rPr lang="en-US" altLang="zh-CN" sz="2800" dirty="0">
                <a:latin typeface="Arial" panose="020B0604020202020204" pitchFamily="34" charset="0"/>
              </a:rPr>
              <a:t>Address spaces</a:t>
            </a:r>
          </a:p>
          <a:p>
            <a:pPr marL="609600" lvl="0" indent="-609600">
              <a:buClr>
                <a:schemeClr val="accent2"/>
              </a:buClr>
              <a:buFontTx/>
              <a:buChar char="•"/>
            </a:pPr>
            <a:r>
              <a:rPr lang="en-US" altLang="zh-CN" sz="2800" dirty="0">
                <a:latin typeface="Arial" panose="020B0604020202020204" pitchFamily="34" charset="0"/>
              </a:rPr>
              <a:t>Files</a:t>
            </a:r>
          </a:p>
          <a:p>
            <a:pPr marL="609600" lvl="0" indent="-609600">
              <a:buClr>
                <a:schemeClr val="accent2"/>
              </a:buClr>
              <a:buFontTx/>
              <a:buChar char="•"/>
            </a:pPr>
            <a:r>
              <a:rPr lang="en-US" altLang="zh-CN" sz="2800" dirty="0">
                <a:latin typeface="Arial" panose="020B0604020202020204" pitchFamily="34" charset="0"/>
              </a:rPr>
              <a:t>Input/Output</a:t>
            </a:r>
          </a:p>
          <a:p>
            <a:pPr marL="609600" lvl="0" indent="-609600">
              <a:buClr>
                <a:schemeClr val="accent2"/>
              </a:buClr>
              <a:buFontTx/>
              <a:buChar char="•"/>
            </a:pPr>
            <a:r>
              <a:rPr lang="en-US" altLang="zh-CN" sz="2800" dirty="0">
                <a:latin typeface="Arial" panose="020B0604020202020204" pitchFamily="34" charset="0"/>
              </a:rPr>
              <a:t>Protection</a:t>
            </a:r>
          </a:p>
          <a:p>
            <a:pPr marL="609600" lvl="0" indent="-609600">
              <a:buClr>
                <a:schemeClr val="accent2"/>
              </a:buClr>
              <a:buFontTx/>
              <a:buChar char="•"/>
            </a:pPr>
            <a:r>
              <a:rPr lang="en-US" altLang="zh-CN" sz="2800" dirty="0">
                <a:latin typeface="Arial" panose="020B0604020202020204" pitchFamily="34" charset="0"/>
              </a:rPr>
              <a:t>The shell</a:t>
            </a:r>
          </a:p>
          <a:p>
            <a:pPr marL="609600" lvl="0" indent="-609600">
              <a:buClr>
                <a:schemeClr val="accent2"/>
              </a:buClr>
              <a:buFontTx/>
              <a:buChar char="•"/>
            </a:pPr>
            <a:r>
              <a:rPr lang="en-US" altLang="zh-CN" sz="2800" dirty="0">
                <a:latin typeface="Arial" panose="020B0604020202020204" pitchFamily="34" charset="0"/>
              </a:rPr>
              <a:t>Ontogeny recapitulates phylogeny</a:t>
            </a:r>
            <a:r>
              <a:rPr lang="zh-CN" altLang="en-US" sz="2800" dirty="0">
                <a:solidFill>
                  <a:srgbClr val="FF0000"/>
                </a:solidFill>
                <a:latin typeface="Arial" panose="020B0604020202020204" pitchFamily="34" charset="0"/>
              </a:rPr>
              <a:t>（个体重复系统发展）</a:t>
            </a:r>
          </a:p>
          <a:p>
            <a:pPr marL="990600" lvl="1" indent="-266700">
              <a:buClr>
                <a:schemeClr val="accent2"/>
              </a:buClr>
              <a:buFont typeface="Arial" panose="020B0604020202020204" pitchFamily="34" charset="0"/>
              <a:buChar char="•"/>
            </a:pPr>
            <a:r>
              <a:rPr lang="en-US" altLang="zh-CN" sz="2000" dirty="0">
                <a:latin typeface="Arial" panose="020B0604020202020204" pitchFamily="34" charset="0"/>
              </a:rPr>
              <a:t>Large memories</a:t>
            </a:r>
          </a:p>
          <a:p>
            <a:pPr marL="990600" lvl="1" indent="-266700">
              <a:buClr>
                <a:schemeClr val="accent2"/>
              </a:buClr>
              <a:buFont typeface="Arial" panose="020B0604020202020204" pitchFamily="34" charset="0"/>
              <a:buChar char="•"/>
            </a:pPr>
            <a:r>
              <a:rPr lang="en-US" altLang="zh-CN" sz="2000" dirty="0">
                <a:latin typeface="Arial" panose="020B0604020202020204" pitchFamily="34" charset="0"/>
              </a:rPr>
              <a:t>Protection hardware</a:t>
            </a:r>
          </a:p>
          <a:p>
            <a:pPr marL="990600" lvl="1" indent="-266700">
              <a:buClr>
                <a:schemeClr val="accent2"/>
              </a:buClr>
              <a:buFont typeface="Arial" panose="020B0604020202020204" pitchFamily="34" charset="0"/>
              <a:buChar char="•"/>
            </a:pPr>
            <a:r>
              <a:rPr lang="en-US" altLang="zh-CN" sz="2000" dirty="0">
                <a:latin typeface="Arial" panose="020B0604020202020204" pitchFamily="34" charset="0"/>
              </a:rPr>
              <a:t>Disks</a:t>
            </a:r>
          </a:p>
          <a:p>
            <a:pPr marL="990600" lvl="1" indent="-266700">
              <a:buClr>
                <a:schemeClr val="accent2"/>
              </a:buClr>
              <a:buFont typeface="Arial" panose="020B0604020202020204" pitchFamily="34" charset="0"/>
              <a:buChar char="•"/>
            </a:pPr>
            <a:r>
              <a:rPr lang="en-US" altLang="zh-CN" sz="2000" dirty="0">
                <a:latin typeface="Arial" panose="020B0604020202020204" pitchFamily="34" charset="0"/>
              </a:rPr>
              <a:t>Virtual memory</a:t>
            </a:r>
          </a:p>
        </p:txBody>
      </p:sp>
      <p:sp>
        <p:nvSpPr>
          <p:cNvPr id="70659"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Operating System Concepts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vert="horz" wrap="square" lIns="91440" tIns="45720" rIns="91440" bIns="45720" anchor="ctr" anchorCtr="0"/>
          <a:lstStyle/>
          <a:p>
            <a:pPr eaLnBrk="1" hangingPunct="1"/>
            <a:r>
              <a:rPr lang="en-US" altLang="zh-CN" dirty="0"/>
              <a:t>Process: a running program</a:t>
            </a:r>
          </a:p>
        </p:txBody>
      </p:sp>
      <p:sp>
        <p:nvSpPr>
          <p:cNvPr id="72707" name="Rectangle 3"/>
          <p:cNvSpPr>
            <a:spLocks noGrp="1"/>
          </p:cNvSpPr>
          <p:nvPr>
            <p:ph idx="1"/>
          </p:nvPr>
        </p:nvSpPr>
        <p:spPr>
          <a:xfrm>
            <a:off x="457200" y="1600200"/>
            <a:ext cx="5338763" cy="4492625"/>
          </a:xfrm>
        </p:spPr>
        <p:txBody>
          <a:bodyPr vert="horz" wrap="square" lIns="91440" tIns="45720" rIns="91440" bIns="45720" anchor="t" anchorCtr="0"/>
          <a:lstStyle/>
          <a:p>
            <a:pPr eaLnBrk="1" hangingPunct="1"/>
            <a:r>
              <a:rPr lang="en-US" altLang="zh-CN" dirty="0"/>
              <a:t>A process includes</a:t>
            </a:r>
          </a:p>
          <a:p>
            <a:pPr lvl="1" eaLnBrk="1" hangingPunct="1"/>
            <a:r>
              <a:rPr lang="en-US" altLang="zh-CN" dirty="0"/>
              <a:t>Address space</a:t>
            </a:r>
          </a:p>
          <a:p>
            <a:pPr lvl="1" eaLnBrk="1" hangingPunct="1"/>
            <a:r>
              <a:rPr lang="en-US" altLang="zh-CN" dirty="0"/>
              <a:t>Process table entries (state, registers)</a:t>
            </a:r>
          </a:p>
          <a:p>
            <a:pPr eaLnBrk="1" hangingPunct="1"/>
            <a:r>
              <a:rPr lang="en-US" altLang="zh-CN" dirty="0"/>
              <a:t>A process tree</a:t>
            </a:r>
          </a:p>
          <a:p>
            <a:pPr lvl="1" eaLnBrk="1" hangingPunct="1"/>
            <a:r>
              <a:rPr lang="en-US" altLang="zh-CN" dirty="0"/>
              <a:t>A created two child processes, B and C</a:t>
            </a:r>
          </a:p>
          <a:p>
            <a:pPr lvl="1" eaLnBrk="1" hangingPunct="1"/>
            <a:r>
              <a:rPr lang="en-US" altLang="zh-CN" dirty="0"/>
              <a:t>B created three child processes, D, E, and F</a:t>
            </a:r>
          </a:p>
        </p:txBody>
      </p:sp>
      <p:sp>
        <p:nvSpPr>
          <p:cNvPr id="72708"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43</a:t>
            </a:fld>
            <a:r>
              <a:rPr lang="en-US" altLang="zh-CN" sz="1200" dirty="0">
                <a:solidFill>
                  <a:srgbClr val="898989"/>
                </a:solidFill>
                <a:latin typeface="Times New Roman" panose="02020603050405020304" pitchFamily="18" charset="0"/>
              </a:rPr>
              <a:t>/75</a:t>
            </a:r>
          </a:p>
        </p:txBody>
      </p:sp>
      <p:pic>
        <p:nvPicPr>
          <p:cNvPr id="72709" name="Picture 4" descr="1-12"/>
          <p:cNvPicPr>
            <a:picLocks noChangeAspect="1"/>
          </p:cNvPicPr>
          <p:nvPr/>
        </p:nvPicPr>
        <p:blipFill>
          <a:blip r:embed="rId2"/>
          <a:stretch>
            <a:fillRect/>
          </a:stretch>
        </p:blipFill>
        <p:spPr>
          <a:xfrm>
            <a:off x="5651500" y="4221163"/>
            <a:ext cx="2895600" cy="2138362"/>
          </a:xfrm>
          <a:prstGeom prst="rect">
            <a:avLst/>
          </a:prstGeom>
          <a:noFill/>
          <a:ln w="9525">
            <a:noFill/>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vert="horz" wrap="square" lIns="91440" tIns="45720" rIns="91440" bIns="45720" anchor="ctr" anchorCtr="0"/>
          <a:lstStyle/>
          <a:p>
            <a:pPr eaLnBrk="1" hangingPunct="1"/>
            <a:r>
              <a:rPr lang="en-US" altLang="zh-CN" dirty="0"/>
              <a:t>Processor (CPU) Management</a:t>
            </a:r>
          </a:p>
        </p:txBody>
      </p:sp>
      <p:sp>
        <p:nvSpPr>
          <p:cNvPr id="73731" name="Rectangle 3"/>
          <p:cNvSpPr>
            <a:spLocks noGrp="1"/>
          </p:cNvSpPr>
          <p:nvPr>
            <p:ph idx="1"/>
          </p:nvPr>
        </p:nvSpPr>
        <p:spPr>
          <a:xfrm>
            <a:off x="685800" y="1530350"/>
            <a:ext cx="4851400" cy="4562475"/>
          </a:xfrm>
        </p:spPr>
        <p:txBody>
          <a:bodyPr vert="horz" wrap="square" lIns="91440" tIns="45720" rIns="91440" bIns="45720" anchor="t" anchorCtr="0"/>
          <a:lstStyle/>
          <a:p>
            <a:pPr eaLnBrk="1" hangingPunct="1">
              <a:lnSpc>
                <a:spcPct val="90000"/>
              </a:lnSpc>
            </a:pPr>
            <a:r>
              <a:rPr lang="en-US" altLang="zh-CN" sz="2800" dirty="0"/>
              <a:t>Goals</a:t>
            </a:r>
          </a:p>
          <a:p>
            <a:pPr lvl="1" eaLnBrk="1" hangingPunct="1">
              <a:lnSpc>
                <a:spcPct val="90000"/>
              </a:lnSpc>
            </a:pPr>
            <a:r>
              <a:rPr lang="en-US" altLang="zh-CN" sz="2400" dirty="0"/>
              <a:t>Time sharing</a:t>
            </a:r>
          </a:p>
          <a:p>
            <a:pPr lvl="1" eaLnBrk="1" hangingPunct="1">
              <a:lnSpc>
                <a:spcPct val="90000"/>
              </a:lnSpc>
            </a:pPr>
            <a:r>
              <a:rPr lang="en-US" altLang="zh-CN" sz="2400" dirty="0"/>
              <a:t>Multiple CPU allocations</a:t>
            </a:r>
          </a:p>
          <a:p>
            <a:pPr eaLnBrk="1" hangingPunct="1">
              <a:lnSpc>
                <a:spcPct val="90000"/>
              </a:lnSpc>
            </a:pPr>
            <a:r>
              <a:rPr lang="en-US" altLang="zh-CN" sz="2800" dirty="0"/>
              <a:t>Issues</a:t>
            </a:r>
          </a:p>
          <a:p>
            <a:pPr lvl="1" eaLnBrk="1" hangingPunct="1">
              <a:lnSpc>
                <a:spcPct val="90000"/>
              </a:lnSpc>
            </a:pPr>
            <a:r>
              <a:rPr lang="en-US" altLang="zh-CN" sz="2400" dirty="0"/>
              <a:t>Do not waste CPU resources</a:t>
            </a:r>
          </a:p>
          <a:p>
            <a:pPr lvl="1" eaLnBrk="1" hangingPunct="1">
              <a:lnSpc>
                <a:spcPct val="90000"/>
              </a:lnSpc>
            </a:pPr>
            <a:r>
              <a:rPr lang="en-US" altLang="zh-CN" sz="2400" dirty="0"/>
              <a:t>Synchronization and mutual exclusion</a:t>
            </a:r>
          </a:p>
          <a:p>
            <a:pPr lvl="1" eaLnBrk="1" hangingPunct="1">
              <a:lnSpc>
                <a:spcPct val="90000"/>
              </a:lnSpc>
            </a:pPr>
            <a:r>
              <a:rPr lang="en-US" altLang="zh-CN" sz="2400" dirty="0"/>
              <a:t>Fairness</a:t>
            </a:r>
          </a:p>
          <a:p>
            <a:pPr lvl="1" eaLnBrk="1" hangingPunct="1">
              <a:lnSpc>
                <a:spcPct val="90000"/>
              </a:lnSpc>
            </a:pPr>
            <a:r>
              <a:rPr lang="en-US" altLang="zh-CN" sz="2400" dirty="0"/>
              <a:t>deadlock free</a:t>
            </a:r>
          </a:p>
          <a:p>
            <a:pPr eaLnBrk="1" hangingPunct="1">
              <a:lnSpc>
                <a:spcPct val="90000"/>
              </a:lnSpc>
            </a:pPr>
            <a:endParaRPr lang="en-US" altLang="zh-CN" sz="2800" dirty="0"/>
          </a:p>
        </p:txBody>
      </p:sp>
      <p:sp>
        <p:nvSpPr>
          <p:cNvPr id="73732"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44</a:t>
            </a:fld>
            <a:r>
              <a:rPr lang="en-US" altLang="zh-CN" sz="1200" dirty="0">
                <a:solidFill>
                  <a:srgbClr val="898989"/>
                </a:solidFill>
                <a:latin typeface="Times New Roman" panose="02020603050405020304" pitchFamily="18" charset="0"/>
              </a:rPr>
              <a:t>/75</a:t>
            </a:r>
          </a:p>
        </p:txBody>
      </p:sp>
      <p:sp>
        <p:nvSpPr>
          <p:cNvPr id="73733" name="AutoShape 4"/>
          <p:cNvSpPr>
            <a:spLocks noChangeAspect="1" noTextEdit="1"/>
          </p:cNvSpPr>
          <p:nvPr/>
        </p:nvSpPr>
        <p:spPr>
          <a:xfrm>
            <a:off x="5257800" y="1447800"/>
            <a:ext cx="2743200" cy="2166938"/>
          </a:xfrm>
          <a:prstGeom prst="rect">
            <a:avLst/>
          </a:prstGeom>
          <a:noFill/>
          <a:ln w="9525">
            <a:noFill/>
          </a:ln>
        </p:spPr>
        <p:txBody>
          <a:bodyPr/>
          <a:lstStyle/>
          <a:p>
            <a:endParaRPr lang="zh-CN" altLang="en-US"/>
          </a:p>
        </p:txBody>
      </p:sp>
      <p:sp>
        <p:nvSpPr>
          <p:cNvPr id="73734" name="Freeform 5"/>
          <p:cNvSpPr/>
          <p:nvPr/>
        </p:nvSpPr>
        <p:spPr>
          <a:xfrm>
            <a:off x="5330825" y="3062288"/>
            <a:ext cx="2697163" cy="563562"/>
          </a:xfrm>
          <a:custGeom>
            <a:avLst/>
            <a:gdLst>
              <a:gd name="txL" fmla="*/ 0 w 3398"/>
              <a:gd name="txT" fmla="*/ 0 h 710"/>
              <a:gd name="txR" fmla="*/ 3398 w 3398"/>
              <a:gd name="txB" fmla="*/ 710 h 710"/>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3398" h="710">
                <a:moveTo>
                  <a:pt x="1699" y="0"/>
                </a:moveTo>
                <a:lnTo>
                  <a:pt x="2039" y="6"/>
                </a:lnTo>
                <a:lnTo>
                  <a:pt x="2358" y="27"/>
                </a:lnTo>
                <a:lnTo>
                  <a:pt x="2647" y="60"/>
                </a:lnTo>
                <a:lnTo>
                  <a:pt x="2899" y="103"/>
                </a:lnTo>
                <a:lnTo>
                  <a:pt x="3106" y="155"/>
                </a:lnTo>
                <a:lnTo>
                  <a:pt x="3263" y="216"/>
                </a:lnTo>
                <a:lnTo>
                  <a:pt x="3362" y="283"/>
                </a:lnTo>
                <a:lnTo>
                  <a:pt x="3398" y="355"/>
                </a:lnTo>
                <a:lnTo>
                  <a:pt x="3362" y="424"/>
                </a:lnTo>
                <a:lnTo>
                  <a:pt x="3263" y="491"/>
                </a:lnTo>
                <a:lnTo>
                  <a:pt x="3106" y="551"/>
                </a:lnTo>
                <a:lnTo>
                  <a:pt x="2899" y="605"/>
                </a:lnTo>
                <a:lnTo>
                  <a:pt x="2647" y="648"/>
                </a:lnTo>
                <a:lnTo>
                  <a:pt x="2358" y="681"/>
                </a:lnTo>
                <a:lnTo>
                  <a:pt x="2039" y="702"/>
                </a:lnTo>
                <a:lnTo>
                  <a:pt x="1699" y="710"/>
                </a:lnTo>
                <a:lnTo>
                  <a:pt x="1356" y="702"/>
                </a:lnTo>
                <a:lnTo>
                  <a:pt x="1037" y="681"/>
                </a:lnTo>
                <a:lnTo>
                  <a:pt x="748" y="648"/>
                </a:lnTo>
                <a:lnTo>
                  <a:pt x="497" y="605"/>
                </a:lnTo>
                <a:lnTo>
                  <a:pt x="289" y="551"/>
                </a:lnTo>
                <a:lnTo>
                  <a:pt x="133" y="491"/>
                </a:lnTo>
                <a:lnTo>
                  <a:pt x="34" y="424"/>
                </a:lnTo>
                <a:lnTo>
                  <a:pt x="0" y="355"/>
                </a:lnTo>
                <a:lnTo>
                  <a:pt x="34" y="283"/>
                </a:lnTo>
                <a:lnTo>
                  <a:pt x="133" y="216"/>
                </a:lnTo>
                <a:lnTo>
                  <a:pt x="289" y="155"/>
                </a:lnTo>
                <a:lnTo>
                  <a:pt x="497" y="103"/>
                </a:lnTo>
                <a:lnTo>
                  <a:pt x="748" y="60"/>
                </a:lnTo>
                <a:lnTo>
                  <a:pt x="1037" y="27"/>
                </a:lnTo>
                <a:lnTo>
                  <a:pt x="1356" y="6"/>
                </a:lnTo>
                <a:lnTo>
                  <a:pt x="1699" y="0"/>
                </a:lnTo>
                <a:close/>
              </a:path>
            </a:pathLst>
          </a:custGeom>
          <a:solidFill>
            <a:srgbClr val="99CCCC">
              <a:alpha val="100000"/>
            </a:srgbClr>
          </a:solidFill>
          <a:ln w="9525">
            <a:noFill/>
          </a:ln>
        </p:spPr>
        <p:txBody>
          <a:bodyPr/>
          <a:lstStyle/>
          <a:p>
            <a:endParaRPr lang="zh-CN" altLang="en-US"/>
          </a:p>
        </p:txBody>
      </p:sp>
      <p:sp>
        <p:nvSpPr>
          <p:cNvPr id="73735" name="Freeform 6"/>
          <p:cNvSpPr>
            <a:spLocks noEditPoints="1"/>
          </p:cNvSpPr>
          <p:nvPr/>
        </p:nvSpPr>
        <p:spPr>
          <a:xfrm>
            <a:off x="5451475" y="1520825"/>
            <a:ext cx="2414588" cy="1925638"/>
          </a:xfrm>
          <a:custGeom>
            <a:avLst/>
            <a:gdLst>
              <a:gd name="txL" fmla="*/ 0 w 3043"/>
              <a:gd name="txT" fmla="*/ 0 h 2426"/>
              <a:gd name="txR" fmla="*/ 3043 w 3043"/>
              <a:gd name="txB" fmla="*/ 2426 h 242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43" h="2426">
                <a:moveTo>
                  <a:pt x="2419" y="2426"/>
                </a:moveTo>
                <a:lnTo>
                  <a:pt x="2415" y="2424"/>
                </a:lnTo>
                <a:lnTo>
                  <a:pt x="2412" y="2423"/>
                </a:lnTo>
                <a:lnTo>
                  <a:pt x="2421" y="2420"/>
                </a:lnTo>
                <a:lnTo>
                  <a:pt x="2436" y="2416"/>
                </a:lnTo>
                <a:lnTo>
                  <a:pt x="2452" y="2412"/>
                </a:lnTo>
                <a:lnTo>
                  <a:pt x="2471" y="2408"/>
                </a:lnTo>
                <a:lnTo>
                  <a:pt x="2487" y="2404"/>
                </a:lnTo>
                <a:lnTo>
                  <a:pt x="2501" y="2399"/>
                </a:lnTo>
                <a:lnTo>
                  <a:pt x="2511" y="2396"/>
                </a:lnTo>
                <a:lnTo>
                  <a:pt x="2517" y="2394"/>
                </a:lnTo>
                <a:lnTo>
                  <a:pt x="2497" y="2391"/>
                </a:lnTo>
                <a:lnTo>
                  <a:pt x="2478" y="2391"/>
                </a:lnTo>
                <a:lnTo>
                  <a:pt x="2459" y="2392"/>
                </a:lnTo>
                <a:lnTo>
                  <a:pt x="2439" y="2396"/>
                </a:lnTo>
                <a:lnTo>
                  <a:pt x="2419" y="2397"/>
                </a:lnTo>
                <a:lnTo>
                  <a:pt x="2400" y="2399"/>
                </a:lnTo>
                <a:lnTo>
                  <a:pt x="2383" y="2398"/>
                </a:lnTo>
                <a:lnTo>
                  <a:pt x="2370" y="2396"/>
                </a:lnTo>
                <a:lnTo>
                  <a:pt x="2369" y="2392"/>
                </a:lnTo>
                <a:lnTo>
                  <a:pt x="2369" y="2390"/>
                </a:lnTo>
                <a:lnTo>
                  <a:pt x="2377" y="2387"/>
                </a:lnTo>
                <a:lnTo>
                  <a:pt x="2387" y="2384"/>
                </a:lnTo>
                <a:lnTo>
                  <a:pt x="2396" y="2382"/>
                </a:lnTo>
                <a:lnTo>
                  <a:pt x="2405" y="2381"/>
                </a:lnTo>
                <a:lnTo>
                  <a:pt x="2412" y="2379"/>
                </a:lnTo>
                <a:lnTo>
                  <a:pt x="2420" y="2377"/>
                </a:lnTo>
                <a:lnTo>
                  <a:pt x="2424" y="2375"/>
                </a:lnTo>
                <a:lnTo>
                  <a:pt x="2428" y="2375"/>
                </a:lnTo>
                <a:lnTo>
                  <a:pt x="2414" y="2375"/>
                </a:lnTo>
                <a:lnTo>
                  <a:pt x="2402" y="2376"/>
                </a:lnTo>
                <a:lnTo>
                  <a:pt x="2387" y="2376"/>
                </a:lnTo>
                <a:lnTo>
                  <a:pt x="2373" y="2377"/>
                </a:lnTo>
                <a:lnTo>
                  <a:pt x="2359" y="2377"/>
                </a:lnTo>
                <a:lnTo>
                  <a:pt x="2346" y="2377"/>
                </a:lnTo>
                <a:lnTo>
                  <a:pt x="2333" y="2376"/>
                </a:lnTo>
                <a:lnTo>
                  <a:pt x="2324" y="2376"/>
                </a:lnTo>
                <a:lnTo>
                  <a:pt x="2324" y="2372"/>
                </a:lnTo>
                <a:lnTo>
                  <a:pt x="2326" y="2371"/>
                </a:lnTo>
                <a:lnTo>
                  <a:pt x="2337" y="2366"/>
                </a:lnTo>
                <a:lnTo>
                  <a:pt x="2349" y="2363"/>
                </a:lnTo>
                <a:lnTo>
                  <a:pt x="2363" y="2360"/>
                </a:lnTo>
                <a:lnTo>
                  <a:pt x="2377" y="2360"/>
                </a:lnTo>
                <a:lnTo>
                  <a:pt x="2389" y="2359"/>
                </a:lnTo>
                <a:lnTo>
                  <a:pt x="2402" y="2358"/>
                </a:lnTo>
                <a:lnTo>
                  <a:pt x="2414" y="2355"/>
                </a:lnTo>
                <a:lnTo>
                  <a:pt x="2428" y="2352"/>
                </a:lnTo>
                <a:lnTo>
                  <a:pt x="2419" y="2348"/>
                </a:lnTo>
                <a:lnTo>
                  <a:pt x="2404" y="2348"/>
                </a:lnTo>
                <a:lnTo>
                  <a:pt x="2385" y="2349"/>
                </a:lnTo>
                <a:lnTo>
                  <a:pt x="2364" y="2351"/>
                </a:lnTo>
                <a:lnTo>
                  <a:pt x="2341" y="2354"/>
                </a:lnTo>
                <a:lnTo>
                  <a:pt x="2322" y="2356"/>
                </a:lnTo>
                <a:lnTo>
                  <a:pt x="2305" y="2356"/>
                </a:lnTo>
                <a:lnTo>
                  <a:pt x="2295" y="2357"/>
                </a:lnTo>
                <a:lnTo>
                  <a:pt x="2295" y="2350"/>
                </a:lnTo>
                <a:lnTo>
                  <a:pt x="2295" y="2343"/>
                </a:lnTo>
                <a:lnTo>
                  <a:pt x="2304" y="2341"/>
                </a:lnTo>
                <a:lnTo>
                  <a:pt x="2313" y="2340"/>
                </a:lnTo>
                <a:lnTo>
                  <a:pt x="2322" y="2339"/>
                </a:lnTo>
                <a:lnTo>
                  <a:pt x="2332" y="2339"/>
                </a:lnTo>
                <a:lnTo>
                  <a:pt x="2341" y="2336"/>
                </a:lnTo>
                <a:lnTo>
                  <a:pt x="2351" y="2335"/>
                </a:lnTo>
                <a:lnTo>
                  <a:pt x="2361" y="2334"/>
                </a:lnTo>
                <a:lnTo>
                  <a:pt x="2371" y="2334"/>
                </a:lnTo>
                <a:lnTo>
                  <a:pt x="2372" y="2332"/>
                </a:lnTo>
                <a:lnTo>
                  <a:pt x="2374" y="2331"/>
                </a:lnTo>
                <a:lnTo>
                  <a:pt x="2362" y="2331"/>
                </a:lnTo>
                <a:lnTo>
                  <a:pt x="2351" y="2331"/>
                </a:lnTo>
                <a:lnTo>
                  <a:pt x="2339" y="2331"/>
                </a:lnTo>
                <a:lnTo>
                  <a:pt x="2328" y="2332"/>
                </a:lnTo>
                <a:lnTo>
                  <a:pt x="2313" y="2332"/>
                </a:lnTo>
                <a:lnTo>
                  <a:pt x="2297" y="2332"/>
                </a:lnTo>
                <a:lnTo>
                  <a:pt x="2276" y="2333"/>
                </a:lnTo>
                <a:lnTo>
                  <a:pt x="2254" y="2334"/>
                </a:lnTo>
                <a:lnTo>
                  <a:pt x="2257" y="2324"/>
                </a:lnTo>
                <a:lnTo>
                  <a:pt x="2269" y="2318"/>
                </a:lnTo>
                <a:lnTo>
                  <a:pt x="2287" y="2314"/>
                </a:lnTo>
                <a:lnTo>
                  <a:pt x="2307" y="2311"/>
                </a:lnTo>
                <a:lnTo>
                  <a:pt x="2328" y="2309"/>
                </a:lnTo>
                <a:lnTo>
                  <a:pt x="2349" y="2308"/>
                </a:lnTo>
                <a:lnTo>
                  <a:pt x="2366" y="2308"/>
                </a:lnTo>
                <a:lnTo>
                  <a:pt x="2379" y="2308"/>
                </a:lnTo>
                <a:lnTo>
                  <a:pt x="2379" y="2306"/>
                </a:lnTo>
                <a:lnTo>
                  <a:pt x="2380" y="2306"/>
                </a:lnTo>
                <a:lnTo>
                  <a:pt x="2361" y="2306"/>
                </a:lnTo>
                <a:lnTo>
                  <a:pt x="2341" y="2307"/>
                </a:lnTo>
                <a:lnTo>
                  <a:pt x="2322" y="2308"/>
                </a:lnTo>
                <a:lnTo>
                  <a:pt x="2304" y="2310"/>
                </a:lnTo>
                <a:lnTo>
                  <a:pt x="2284" y="2311"/>
                </a:lnTo>
                <a:lnTo>
                  <a:pt x="2267" y="2313"/>
                </a:lnTo>
                <a:lnTo>
                  <a:pt x="2249" y="2314"/>
                </a:lnTo>
                <a:lnTo>
                  <a:pt x="2234" y="2315"/>
                </a:lnTo>
                <a:lnTo>
                  <a:pt x="2234" y="2309"/>
                </a:lnTo>
                <a:lnTo>
                  <a:pt x="2234" y="2306"/>
                </a:lnTo>
                <a:lnTo>
                  <a:pt x="2239" y="2301"/>
                </a:lnTo>
                <a:lnTo>
                  <a:pt x="2244" y="2299"/>
                </a:lnTo>
                <a:lnTo>
                  <a:pt x="2244" y="2295"/>
                </a:lnTo>
                <a:lnTo>
                  <a:pt x="2246" y="2293"/>
                </a:lnTo>
                <a:lnTo>
                  <a:pt x="2240" y="2288"/>
                </a:lnTo>
                <a:lnTo>
                  <a:pt x="2239" y="2284"/>
                </a:lnTo>
                <a:lnTo>
                  <a:pt x="2238" y="2280"/>
                </a:lnTo>
                <a:lnTo>
                  <a:pt x="2238" y="2276"/>
                </a:lnTo>
                <a:lnTo>
                  <a:pt x="2240" y="2274"/>
                </a:lnTo>
                <a:lnTo>
                  <a:pt x="2242" y="2273"/>
                </a:lnTo>
                <a:lnTo>
                  <a:pt x="2208" y="2272"/>
                </a:lnTo>
                <a:lnTo>
                  <a:pt x="2176" y="2272"/>
                </a:lnTo>
                <a:lnTo>
                  <a:pt x="2144" y="2272"/>
                </a:lnTo>
                <a:lnTo>
                  <a:pt x="2112" y="2272"/>
                </a:lnTo>
                <a:lnTo>
                  <a:pt x="2080" y="2272"/>
                </a:lnTo>
                <a:lnTo>
                  <a:pt x="2050" y="2273"/>
                </a:lnTo>
                <a:lnTo>
                  <a:pt x="2018" y="2273"/>
                </a:lnTo>
                <a:lnTo>
                  <a:pt x="1987" y="2274"/>
                </a:lnTo>
                <a:lnTo>
                  <a:pt x="1977" y="2273"/>
                </a:lnTo>
                <a:lnTo>
                  <a:pt x="1954" y="2274"/>
                </a:lnTo>
                <a:lnTo>
                  <a:pt x="1922" y="2277"/>
                </a:lnTo>
                <a:lnTo>
                  <a:pt x="1888" y="2281"/>
                </a:lnTo>
                <a:lnTo>
                  <a:pt x="1852" y="2284"/>
                </a:lnTo>
                <a:lnTo>
                  <a:pt x="1820" y="2289"/>
                </a:lnTo>
                <a:lnTo>
                  <a:pt x="1795" y="2291"/>
                </a:lnTo>
                <a:lnTo>
                  <a:pt x="1783" y="2293"/>
                </a:lnTo>
                <a:lnTo>
                  <a:pt x="1782" y="2291"/>
                </a:lnTo>
                <a:lnTo>
                  <a:pt x="1781" y="2290"/>
                </a:lnTo>
                <a:lnTo>
                  <a:pt x="1770" y="2290"/>
                </a:lnTo>
                <a:lnTo>
                  <a:pt x="1759" y="2291"/>
                </a:lnTo>
                <a:lnTo>
                  <a:pt x="1749" y="2292"/>
                </a:lnTo>
                <a:lnTo>
                  <a:pt x="1739" y="2293"/>
                </a:lnTo>
                <a:lnTo>
                  <a:pt x="1740" y="2289"/>
                </a:lnTo>
                <a:lnTo>
                  <a:pt x="1742" y="2288"/>
                </a:lnTo>
                <a:lnTo>
                  <a:pt x="1759" y="2281"/>
                </a:lnTo>
                <a:lnTo>
                  <a:pt x="1778" y="2276"/>
                </a:lnTo>
                <a:lnTo>
                  <a:pt x="1796" y="2270"/>
                </a:lnTo>
                <a:lnTo>
                  <a:pt x="1815" y="2267"/>
                </a:lnTo>
                <a:lnTo>
                  <a:pt x="1833" y="2264"/>
                </a:lnTo>
                <a:lnTo>
                  <a:pt x="1853" y="2260"/>
                </a:lnTo>
                <a:lnTo>
                  <a:pt x="1873" y="2257"/>
                </a:lnTo>
                <a:lnTo>
                  <a:pt x="1895" y="2255"/>
                </a:lnTo>
                <a:lnTo>
                  <a:pt x="1895" y="2251"/>
                </a:lnTo>
                <a:lnTo>
                  <a:pt x="1895" y="2250"/>
                </a:lnTo>
                <a:lnTo>
                  <a:pt x="1878" y="2250"/>
                </a:lnTo>
                <a:lnTo>
                  <a:pt x="1857" y="2251"/>
                </a:lnTo>
                <a:lnTo>
                  <a:pt x="1833" y="2253"/>
                </a:lnTo>
                <a:lnTo>
                  <a:pt x="1809" y="2256"/>
                </a:lnTo>
                <a:lnTo>
                  <a:pt x="1786" y="2257"/>
                </a:lnTo>
                <a:lnTo>
                  <a:pt x="1764" y="2258"/>
                </a:lnTo>
                <a:lnTo>
                  <a:pt x="1746" y="2258"/>
                </a:lnTo>
                <a:lnTo>
                  <a:pt x="1734" y="2257"/>
                </a:lnTo>
                <a:lnTo>
                  <a:pt x="1734" y="2251"/>
                </a:lnTo>
                <a:lnTo>
                  <a:pt x="1735" y="2249"/>
                </a:lnTo>
                <a:lnTo>
                  <a:pt x="1737" y="2247"/>
                </a:lnTo>
                <a:lnTo>
                  <a:pt x="1739" y="2245"/>
                </a:lnTo>
                <a:lnTo>
                  <a:pt x="1733" y="2242"/>
                </a:lnTo>
                <a:lnTo>
                  <a:pt x="1730" y="2241"/>
                </a:lnTo>
                <a:lnTo>
                  <a:pt x="1729" y="2239"/>
                </a:lnTo>
                <a:lnTo>
                  <a:pt x="1729" y="2237"/>
                </a:lnTo>
                <a:lnTo>
                  <a:pt x="1731" y="2234"/>
                </a:lnTo>
                <a:lnTo>
                  <a:pt x="1733" y="2232"/>
                </a:lnTo>
                <a:lnTo>
                  <a:pt x="1725" y="2229"/>
                </a:lnTo>
                <a:lnTo>
                  <a:pt x="1712" y="2231"/>
                </a:lnTo>
                <a:lnTo>
                  <a:pt x="1692" y="2233"/>
                </a:lnTo>
                <a:lnTo>
                  <a:pt x="1671" y="2237"/>
                </a:lnTo>
                <a:lnTo>
                  <a:pt x="1647" y="2241"/>
                </a:lnTo>
                <a:lnTo>
                  <a:pt x="1627" y="2244"/>
                </a:lnTo>
                <a:lnTo>
                  <a:pt x="1610" y="2247"/>
                </a:lnTo>
                <a:lnTo>
                  <a:pt x="1601" y="2250"/>
                </a:lnTo>
                <a:lnTo>
                  <a:pt x="1601" y="2244"/>
                </a:lnTo>
                <a:lnTo>
                  <a:pt x="1603" y="2242"/>
                </a:lnTo>
                <a:lnTo>
                  <a:pt x="1640" y="2225"/>
                </a:lnTo>
                <a:lnTo>
                  <a:pt x="1682" y="2214"/>
                </a:lnTo>
                <a:lnTo>
                  <a:pt x="1725" y="2207"/>
                </a:lnTo>
                <a:lnTo>
                  <a:pt x="1773" y="2203"/>
                </a:lnTo>
                <a:lnTo>
                  <a:pt x="1819" y="2199"/>
                </a:lnTo>
                <a:lnTo>
                  <a:pt x="1865" y="2195"/>
                </a:lnTo>
                <a:lnTo>
                  <a:pt x="1910" y="2190"/>
                </a:lnTo>
                <a:lnTo>
                  <a:pt x="1951" y="2182"/>
                </a:lnTo>
                <a:lnTo>
                  <a:pt x="1953" y="2133"/>
                </a:lnTo>
                <a:lnTo>
                  <a:pt x="1967" y="2091"/>
                </a:lnTo>
                <a:lnTo>
                  <a:pt x="1989" y="2054"/>
                </a:lnTo>
                <a:lnTo>
                  <a:pt x="2020" y="2025"/>
                </a:lnTo>
                <a:lnTo>
                  <a:pt x="2055" y="2001"/>
                </a:lnTo>
                <a:lnTo>
                  <a:pt x="2099" y="1985"/>
                </a:lnTo>
                <a:lnTo>
                  <a:pt x="2145" y="1978"/>
                </a:lnTo>
                <a:lnTo>
                  <a:pt x="2195" y="1980"/>
                </a:lnTo>
                <a:lnTo>
                  <a:pt x="2210" y="1992"/>
                </a:lnTo>
                <a:lnTo>
                  <a:pt x="2232" y="2001"/>
                </a:lnTo>
                <a:lnTo>
                  <a:pt x="2256" y="2004"/>
                </a:lnTo>
                <a:lnTo>
                  <a:pt x="2282" y="2005"/>
                </a:lnTo>
                <a:lnTo>
                  <a:pt x="2306" y="2000"/>
                </a:lnTo>
                <a:lnTo>
                  <a:pt x="2325" y="1990"/>
                </a:lnTo>
                <a:lnTo>
                  <a:pt x="2338" y="1976"/>
                </a:lnTo>
                <a:lnTo>
                  <a:pt x="2341" y="1957"/>
                </a:lnTo>
                <a:lnTo>
                  <a:pt x="2325" y="1919"/>
                </a:lnTo>
                <a:lnTo>
                  <a:pt x="2307" y="1884"/>
                </a:lnTo>
                <a:lnTo>
                  <a:pt x="2283" y="1849"/>
                </a:lnTo>
                <a:lnTo>
                  <a:pt x="2260" y="1816"/>
                </a:lnTo>
                <a:lnTo>
                  <a:pt x="2235" y="1782"/>
                </a:lnTo>
                <a:lnTo>
                  <a:pt x="2213" y="1748"/>
                </a:lnTo>
                <a:lnTo>
                  <a:pt x="2190" y="1712"/>
                </a:lnTo>
                <a:lnTo>
                  <a:pt x="2173" y="1676"/>
                </a:lnTo>
                <a:lnTo>
                  <a:pt x="2164" y="1676"/>
                </a:lnTo>
                <a:lnTo>
                  <a:pt x="2154" y="1679"/>
                </a:lnTo>
                <a:lnTo>
                  <a:pt x="2148" y="1672"/>
                </a:lnTo>
                <a:lnTo>
                  <a:pt x="2142" y="1667"/>
                </a:lnTo>
                <a:lnTo>
                  <a:pt x="2135" y="1664"/>
                </a:lnTo>
                <a:lnTo>
                  <a:pt x="2129" y="1660"/>
                </a:lnTo>
                <a:lnTo>
                  <a:pt x="2123" y="1657"/>
                </a:lnTo>
                <a:lnTo>
                  <a:pt x="2116" y="1654"/>
                </a:lnTo>
                <a:lnTo>
                  <a:pt x="2110" y="1650"/>
                </a:lnTo>
                <a:lnTo>
                  <a:pt x="2106" y="1647"/>
                </a:lnTo>
                <a:lnTo>
                  <a:pt x="2085" y="1606"/>
                </a:lnTo>
                <a:lnTo>
                  <a:pt x="2086" y="1566"/>
                </a:lnTo>
                <a:lnTo>
                  <a:pt x="2100" y="1525"/>
                </a:lnTo>
                <a:lnTo>
                  <a:pt x="2120" y="1488"/>
                </a:lnTo>
                <a:lnTo>
                  <a:pt x="2136" y="1451"/>
                </a:lnTo>
                <a:lnTo>
                  <a:pt x="2142" y="1419"/>
                </a:lnTo>
                <a:lnTo>
                  <a:pt x="2129" y="1392"/>
                </a:lnTo>
                <a:lnTo>
                  <a:pt x="2092" y="1373"/>
                </a:lnTo>
                <a:lnTo>
                  <a:pt x="2085" y="1367"/>
                </a:lnTo>
                <a:lnTo>
                  <a:pt x="2072" y="1359"/>
                </a:lnTo>
                <a:lnTo>
                  <a:pt x="2054" y="1349"/>
                </a:lnTo>
                <a:lnTo>
                  <a:pt x="2036" y="1337"/>
                </a:lnTo>
                <a:lnTo>
                  <a:pt x="2016" y="1326"/>
                </a:lnTo>
                <a:lnTo>
                  <a:pt x="2000" y="1317"/>
                </a:lnTo>
                <a:lnTo>
                  <a:pt x="1988" y="1310"/>
                </a:lnTo>
                <a:lnTo>
                  <a:pt x="1984" y="1308"/>
                </a:lnTo>
                <a:lnTo>
                  <a:pt x="1952" y="1334"/>
                </a:lnTo>
                <a:lnTo>
                  <a:pt x="1928" y="1353"/>
                </a:lnTo>
                <a:lnTo>
                  <a:pt x="1907" y="1363"/>
                </a:lnTo>
                <a:lnTo>
                  <a:pt x="1890" y="1369"/>
                </a:lnTo>
                <a:lnTo>
                  <a:pt x="1871" y="1370"/>
                </a:lnTo>
                <a:lnTo>
                  <a:pt x="1850" y="1369"/>
                </a:lnTo>
                <a:lnTo>
                  <a:pt x="1825" y="1367"/>
                </a:lnTo>
                <a:lnTo>
                  <a:pt x="1794" y="1367"/>
                </a:lnTo>
                <a:lnTo>
                  <a:pt x="1764" y="1381"/>
                </a:lnTo>
                <a:lnTo>
                  <a:pt x="1746" y="1389"/>
                </a:lnTo>
                <a:lnTo>
                  <a:pt x="1733" y="1389"/>
                </a:lnTo>
                <a:lnTo>
                  <a:pt x="1725" y="1386"/>
                </a:lnTo>
                <a:lnTo>
                  <a:pt x="1717" y="1379"/>
                </a:lnTo>
                <a:lnTo>
                  <a:pt x="1709" y="1373"/>
                </a:lnTo>
                <a:lnTo>
                  <a:pt x="1697" y="1366"/>
                </a:lnTo>
                <a:lnTo>
                  <a:pt x="1680" y="1361"/>
                </a:lnTo>
                <a:lnTo>
                  <a:pt x="1663" y="1367"/>
                </a:lnTo>
                <a:lnTo>
                  <a:pt x="1640" y="1366"/>
                </a:lnTo>
                <a:lnTo>
                  <a:pt x="1612" y="1359"/>
                </a:lnTo>
                <a:lnTo>
                  <a:pt x="1585" y="1349"/>
                </a:lnTo>
                <a:lnTo>
                  <a:pt x="1557" y="1335"/>
                </a:lnTo>
                <a:lnTo>
                  <a:pt x="1533" y="1321"/>
                </a:lnTo>
                <a:lnTo>
                  <a:pt x="1513" y="1308"/>
                </a:lnTo>
                <a:lnTo>
                  <a:pt x="1502" y="1297"/>
                </a:lnTo>
                <a:lnTo>
                  <a:pt x="1496" y="1277"/>
                </a:lnTo>
                <a:lnTo>
                  <a:pt x="1492" y="1260"/>
                </a:lnTo>
                <a:lnTo>
                  <a:pt x="1486" y="1245"/>
                </a:lnTo>
                <a:lnTo>
                  <a:pt x="1480" y="1233"/>
                </a:lnTo>
                <a:lnTo>
                  <a:pt x="1474" y="1220"/>
                </a:lnTo>
                <a:lnTo>
                  <a:pt x="1469" y="1209"/>
                </a:lnTo>
                <a:lnTo>
                  <a:pt x="1464" y="1195"/>
                </a:lnTo>
                <a:lnTo>
                  <a:pt x="1461" y="1183"/>
                </a:lnTo>
                <a:lnTo>
                  <a:pt x="1442" y="1188"/>
                </a:lnTo>
                <a:lnTo>
                  <a:pt x="1427" y="1202"/>
                </a:lnTo>
                <a:lnTo>
                  <a:pt x="1414" y="1218"/>
                </a:lnTo>
                <a:lnTo>
                  <a:pt x="1405" y="1238"/>
                </a:lnTo>
                <a:lnTo>
                  <a:pt x="1396" y="1259"/>
                </a:lnTo>
                <a:lnTo>
                  <a:pt x="1390" y="1280"/>
                </a:lnTo>
                <a:lnTo>
                  <a:pt x="1386" y="1300"/>
                </a:lnTo>
                <a:lnTo>
                  <a:pt x="1385" y="1317"/>
                </a:lnTo>
                <a:lnTo>
                  <a:pt x="1396" y="1439"/>
                </a:lnTo>
                <a:lnTo>
                  <a:pt x="1422" y="1558"/>
                </a:lnTo>
                <a:lnTo>
                  <a:pt x="1453" y="1674"/>
                </a:lnTo>
                <a:lnTo>
                  <a:pt x="1480" y="1790"/>
                </a:lnTo>
                <a:lnTo>
                  <a:pt x="1494" y="1904"/>
                </a:lnTo>
                <a:lnTo>
                  <a:pt x="1488" y="2019"/>
                </a:lnTo>
                <a:lnTo>
                  <a:pt x="1453" y="2135"/>
                </a:lnTo>
                <a:lnTo>
                  <a:pt x="1380" y="2255"/>
                </a:lnTo>
                <a:lnTo>
                  <a:pt x="1380" y="2256"/>
                </a:lnTo>
                <a:lnTo>
                  <a:pt x="1380" y="2260"/>
                </a:lnTo>
                <a:lnTo>
                  <a:pt x="1386" y="2260"/>
                </a:lnTo>
                <a:lnTo>
                  <a:pt x="1392" y="2260"/>
                </a:lnTo>
                <a:lnTo>
                  <a:pt x="1398" y="2260"/>
                </a:lnTo>
                <a:lnTo>
                  <a:pt x="1406" y="2260"/>
                </a:lnTo>
                <a:lnTo>
                  <a:pt x="1413" y="2260"/>
                </a:lnTo>
                <a:lnTo>
                  <a:pt x="1420" y="2260"/>
                </a:lnTo>
                <a:lnTo>
                  <a:pt x="1428" y="2261"/>
                </a:lnTo>
                <a:lnTo>
                  <a:pt x="1437" y="2264"/>
                </a:lnTo>
                <a:lnTo>
                  <a:pt x="1431" y="2264"/>
                </a:lnTo>
                <a:lnTo>
                  <a:pt x="1423" y="2264"/>
                </a:lnTo>
                <a:lnTo>
                  <a:pt x="1411" y="2265"/>
                </a:lnTo>
                <a:lnTo>
                  <a:pt x="1398" y="2267"/>
                </a:lnTo>
                <a:lnTo>
                  <a:pt x="1385" y="2267"/>
                </a:lnTo>
                <a:lnTo>
                  <a:pt x="1372" y="2269"/>
                </a:lnTo>
                <a:lnTo>
                  <a:pt x="1363" y="2270"/>
                </a:lnTo>
                <a:lnTo>
                  <a:pt x="1359" y="2273"/>
                </a:lnTo>
                <a:lnTo>
                  <a:pt x="1357" y="2275"/>
                </a:lnTo>
                <a:lnTo>
                  <a:pt x="1356" y="2278"/>
                </a:lnTo>
                <a:lnTo>
                  <a:pt x="1360" y="2280"/>
                </a:lnTo>
                <a:lnTo>
                  <a:pt x="1364" y="2281"/>
                </a:lnTo>
                <a:lnTo>
                  <a:pt x="1364" y="2284"/>
                </a:lnTo>
                <a:lnTo>
                  <a:pt x="1364" y="2289"/>
                </a:lnTo>
                <a:lnTo>
                  <a:pt x="1348" y="2289"/>
                </a:lnTo>
                <a:lnTo>
                  <a:pt x="1335" y="2292"/>
                </a:lnTo>
                <a:lnTo>
                  <a:pt x="1321" y="2295"/>
                </a:lnTo>
                <a:lnTo>
                  <a:pt x="1310" y="2301"/>
                </a:lnTo>
                <a:lnTo>
                  <a:pt x="1296" y="2307"/>
                </a:lnTo>
                <a:lnTo>
                  <a:pt x="1283" y="2314"/>
                </a:lnTo>
                <a:lnTo>
                  <a:pt x="1271" y="2319"/>
                </a:lnTo>
                <a:lnTo>
                  <a:pt x="1258" y="2326"/>
                </a:lnTo>
                <a:lnTo>
                  <a:pt x="1258" y="2327"/>
                </a:lnTo>
                <a:lnTo>
                  <a:pt x="1259" y="2328"/>
                </a:lnTo>
                <a:lnTo>
                  <a:pt x="1271" y="2330"/>
                </a:lnTo>
                <a:lnTo>
                  <a:pt x="1283" y="2331"/>
                </a:lnTo>
                <a:lnTo>
                  <a:pt x="1295" y="2332"/>
                </a:lnTo>
                <a:lnTo>
                  <a:pt x="1308" y="2333"/>
                </a:lnTo>
                <a:lnTo>
                  <a:pt x="1321" y="2333"/>
                </a:lnTo>
                <a:lnTo>
                  <a:pt x="1335" y="2334"/>
                </a:lnTo>
                <a:lnTo>
                  <a:pt x="1348" y="2334"/>
                </a:lnTo>
                <a:lnTo>
                  <a:pt x="1363" y="2335"/>
                </a:lnTo>
                <a:lnTo>
                  <a:pt x="1372" y="2348"/>
                </a:lnTo>
                <a:lnTo>
                  <a:pt x="1357" y="2356"/>
                </a:lnTo>
                <a:lnTo>
                  <a:pt x="1323" y="2359"/>
                </a:lnTo>
                <a:lnTo>
                  <a:pt x="1280" y="2359"/>
                </a:lnTo>
                <a:lnTo>
                  <a:pt x="1231" y="2356"/>
                </a:lnTo>
                <a:lnTo>
                  <a:pt x="1185" y="2352"/>
                </a:lnTo>
                <a:lnTo>
                  <a:pt x="1149" y="2349"/>
                </a:lnTo>
                <a:lnTo>
                  <a:pt x="1130" y="2348"/>
                </a:lnTo>
                <a:lnTo>
                  <a:pt x="1130" y="2350"/>
                </a:lnTo>
                <a:lnTo>
                  <a:pt x="1130" y="2352"/>
                </a:lnTo>
                <a:lnTo>
                  <a:pt x="1136" y="2352"/>
                </a:lnTo>
                <a:lnTo>
                  <a:pt x="1150" y="2354"/>
                </a:lnTo>
                <a:lnTo>
                  <a:pt x="1166" y="2355"/>
                </a:lnTo>
                <a:lnTo>
                  <a:pt x="1185" y="2358"/>
                </a:lnTo>
                <a:lnTo>
                  <a:pt x="1203" y="2361"/>
                </a:lnTo>
                <a:lnTo>
                  <a:pt x="1217" y="2367"/>
                </a:lnTo>
                <a:lnTo>
                  <a:pt x="1224" y="2374"/>
                </a:lnTo>
                <a:lnTo>
                  <a:pt x="1225" y="2385"/>
                </a:lnTo>
                <a:lnTo>
                  <a:pt x="1205" y="2384"/>
                </a:lnTo>
                <a:lnTo>
                  <a:pt x="1185" y="2382"/>
                </a:lnTo>
                <a:lnTo>
                  <a:pt x="1166" y="2379"/>
                </a:lnTo>
                <a:lnTo>
                  <a:pt x="1147" y="2375"/>
                </a:lnTo>
                <a:lnTo>
                  <a:pt x="1127" y="2371"/>
                </a:lnTo>
                <a:lnTo>
                  <a:pt x="1108" y="2366"/>
                </a:lnTo>
                <a:lnTo>
                  <a:pt x="1090" y="2363"/>
                </a:lnTo>
                <a:lnTo>
                  <a:pt x="1073" y="2361"/>
                </a:lnTo>
                <a:lnTo>
                  <a:pt x="1074" y="2366"/>
                </a:lnTo>
                <a:lnTo>
                  <a:pt x="1075" y="2369"/>
                </a:lnTo>
                <a:lnTo>
                  <a:pt x="1075" y="2372"/>
                </a:lnTo>
                <a:lnTo>
                  <a:pt x="1076" y="2376"/>
                </a:lnTo>
                <a:lnTo>
                  <a:pt x="1061" y="2375"/>
                </a:lnTo>
                <a:lnTo>
                  <a:pt x="1026" y="2373"/>
                </a:lnTo>
                <a:lnTo>
                  <a:pt x="975" y="2368"/>
                </a:lnTo>
                <a:lnTo>
                  <a:pt x="917" y="2365"/>
                </a:lnTo>
                <a:lnTo>
                  <a:pt x="855" y="2359"/>
                </a:lnTo>
                <a:lnTo>
                  <a:pt x="798" y="2355"/>
                </a:lnTo>
                <a:lnTo>
                  <a:pt x="750" y="2350"/>
                </a:lnTo>
                <a:lnTo>
                  <a:pt x="721" y="2349"/>
                </a:lnTo>
                <a:lnTo>
                  <a:pt x="721" y="2351"/>
                </a:lnTo>
                <a:lnTo>
                  <a:pt x="721" y="2356"/>
                </a:lnTo>
                <a:lnTo>
                  <a:pt x="728" y="2356"/>
                </a:lnTo>
                <a:lnTo>
                  <a:pt x="737" y="2356"/>
                </a:lnTo>
                <a:lnTo>
                  <a:pt x="744" y="2356"/>
                </a:lnTo>
                <a:lnTo>
                  <a:pt x="753" y="2356"/>
                </a:lnTo>
                <a:lnTo>
                  <a:pt x="760" y="2356"/>
                </a:lnTo>
                <a:lnTo>
                  <a:pt x="769" y="2356"/>
                </a:lnTo>
                <a:lnTo>
                  <a:pt x="775" y="2356"/>
                </a:lnTo>
                <a:lnTo>
                  <a:pt x="785" y="2357"/>
                </a:lnTo>
                <a:lnTo>
                  <a:pt x="781" y="2360"/>
                </a:lnTo>
                <a:lnTo>
                  <a:pt x="769" y="2363"/>
                </a:lnTo>
                <a:lnTo>
                  <a:pt x="748" y="2364"/>
                </a:lnTo>
                <a:lnTo>
                  <a:pt x="725" y="2365"/>
                </a:lnTo>
                <a:lnTo>
                  <a:pt x="699" y="2364"/>
                </a:lnTo>
                <a:lnTo>
                  <a:pt x="678" y="2364"/>
                </a:lnTo>
                <a:lnTo>
                  <a:pt x="659" y="2363"/>
                </a:lnTo>
                <a:lnTo>
                  <a:pt x="651" y="2363"/>
                </a:lnTo>
                <a:lnTo>
                  <a:pt x="651" y="2366"/>
                </a:lnTo>
                <a:lnTo>
                  <a:pt x="651" y="2369"/>
                </a:lnTo>
                <a:lnTo>
                  <a:pt x="662" y="2369"/>
                </a:lnTo>
                <a:lnTo>
                  <a:pt x="672" y="2371"/>
                </a:lnTo>
                <a:lnTo>
                  <a:pt x="683" y="2372"/>
                </a:lnTo>
                <a:lnTo>
                  <a:pt x="695" y="2373"/>
                </a:lnTo>
                <a:lnTo>
                  <a:pt x="705" y="2373"/>
                </a:lnTo>
                <a:lnTo>
                  <a:pt x="716" y="2373"/>
                </a:lnTo>
                <a:lnTo>
                  <a:pt x="728" y="2373"/>
                </a:lnTo>
                <a:lnTo>
                  <a:pt x="739" y="2373"/>
                </a:lnTo>
                <a:lnTo>
                  <a:pt x="723" y="2377"/>
                </a:lnTo>
                <a:lnTo>
                  <a:pt x="686" y="2379"/>
                </a:lnTo>
                <a:lnTo>
                  <a:pt x="632" y="2375"/>
                </a:lnTo>
                <a:lnTo>
                  <a:pt x="572" y="2371"/>
                </a:lnTo>
                <a:lnTo>
                  <a:pt x="510" y="2364"/>
                </a:lnTo>
                <a:lnTo>
                  <a:pt x="457" y="2358"/>
                </a:lnTo>
                <a:lnTo>
                  <a:pt x="419" y="2351"/>
                </a:lnTo>
                <a:lnTo>
                  <a:pt x="405" y="2348"/>
                </a:lnTo>
                <a:lnTo>
                  <a:pt x="392" y="2346"/>
                </a:lnTo>
                <a:lnTo>
                  <a:pt x="382" y="2346"/>
                </a:lnTo>
                <a:lnTo>
                  <a:pt x="371" y="2344"/>
                </a:lnTo>
                <a:lnTo>
                  <a:pt x="364" y="2343"/>
                </a:lnTo>
                <a:lnTo>
                  <a:pt x="358" y="2340"/>
                </a:lnTo>
                <a:lnTo>
                  <a:pt x="354" y="2336"/>
                </a:lnTo>
                <a:lnTo>
                  <a:pt x="351" y="2328"/>
                </a:lnTo>
                <a:lnTo>
                  <a:pt x="352" y="2319"/>
                </a:lnTo>
                <a:lnTo>
                  <a:pt x="355" y="2319"/>
                </a:lnTo>
                <a:lnTo>
                  <a:pt x="363" y="2321"/>
                </a:lnTo>
                <a:lnTo>
                  <a:pt x="367" y="2321"/>
                </a:lnTo>
                <a:lnTo>
                  <a:pt x="372" y="2322"/>
                </a:lnTo>
                <a:lnTo>
                  <a:pt x="379" y="2323"/>
                </a:lnTo>
                <a:lnTo>
                  <a:pt x="386" y="2325"/>
                </a:lnTo>
                <a:lnTo>
                  <a:pt x="374" y="2288"/>
                </a:lnTo>
                <a:lnTo>
                  <a:pt x="361" y="2256"/>
                </a:lnTo>
                <a:lnTo>
                  <a:pt x="345" y="2227"/>
                </a:lnTo>
                <a:lnTo>
                  <a:pt x="330" y="2203"/>
                </a:lnTo>
                <a:lnTo>
                  <a:pt x="313" y="2178"/>
                </a:lnTo>
                <a:lnTo>
                  <a:pt x="296" y="2154"/>
                </a:lnTo>
                <a:lnTo>
                  <a:pt x="279" y="2127"/>
                </a:lnTo>
                <a:lnTo>
                  <a:pt x="263" y="2099"/>
                </a:lnTo>
                <a:lnTo>
                  <a:pt x="251" y="2063"/>
                </a:lnTo>
                <a:lnTo>
                  <a:pt x="241" y="2028"/>
                </a:lnTo>
                <a:lnTo>
                  <a:pt x="231" y="1992"/>
                </a:lnTo>
                <a:lnTo>
                  <a:pt x="223" y="1956"/>
                </a:lnTo>
                <a:lnTo>
                  <a:pt x="213" y="1921"/>
                </a:lnTo>
                <a:lnTo>
                  <a:pt x="203" y="1888"/>
                </a:lnTo>
                <a:lnTo>
                  <a:pt x="189" y="1855"/>
                </a:lnTo>
                <a:lnTo>
                  <a:pt x="174" y="1827"/>
                </a:lnTo>
                <a:lnTo>
                  <a:pt x="129" y="1770"/>
                </a:lnTo>
                <a:lnTo>
                  <a:pt x="90" y="1722"/>
                </a:lnTo>
                <a:lnTo>
                  <a:pt x="57" y="1676"/>
                </a:lnTo>
                <a:lnTo>
                  <a:pt x="31" y="1633"/>
                </a:lnTo>
                <a:lnTo>
                  <a:pt x="11" y="1587"/>
                </a:lnTo>
                <a:lnTo>
                  <a:pt x="2" y="1534"/>
                </a:lnTo>
                <a:lnTo>
                  <a:pt x="0" y="1473"/>
                </a:lnTo>
                <a:lnTo>
                  <a:pt x="8" y="1400"/>
                </a:lnTo>
                <a:lnTo>
                  <a:pt x="14" y="1369"/>
                </a:lnTo>
                <a:lnTo>
                  <a:pt x="21" y="1342"/>
                </a:lnTo>
                <a:lnTo>
                  <a:pt x="26" y="1313"/>
                </a:lnTo>
                <a:lnTo>
                  <a:pt x="32" y="1287"/>
                </a:lnTo>
                <a:lnTo>
                  <a:pt x="35" y="1260"/>
                </a:lnTo>
                <a:lnTo>
                  <a:pt x="39" y="1233"/>
                </a:lnTo>
                <a:lnTo>
                  <a:pt x="40" y="1205"/>
                </a:lnTo>
                <a:lnTo>
                  <a:pt x="41" y="1178"/>
                </a:lnTo>
                <a:lnTo>
                  <a:pt x="34" y="1090"/>
                </a:lnTo>
                <a:lnTo>
                  <a:pt x="41" y="1020"/>
                </a:lnTo>
                <a:lnTo>
                  <a:pt x="57" y="963"/>
                </a:lnTo>
                <a:lnTo>
                  <a:pt x="87" y="917"/>
                </a:lnTo>
                <a:lnTo>
                  <a:pt x="125" y="878"/>
                </a:lnTo>
                <a:lnTo>
                  <a:pt x="177" y="841"/>
                </a:lnTo>
                <a:lnTo>
                  <a:pt x="238" y="805"/>
                </a:lnTo>
                <a:lnTo>
                  <a:pt x="313" y="765"/>
                </a:lnTo>
                <a:lnTo>
                  <a:pt x="318" y="759"/>
                </a:lnTo>
                <a:lnTo>
                  <a:pt x="331" y="748"/>
                </a:lnTo>
                <a:lnTo>
                  <a:pt x="351" y="732"/>
                </a:lnTo>
                <a:lnTo>
                  <a:pt x="374" y="715"/>
                </a:lnTo>
                <a:lnTo>
                  <a:pt x="396" y="695"/>
                </a:lnTo>
                <a:lnTo>
                  <a:pt x="419" y="680"/>
                </a:lnTo>
                <a:lnTo>
                  <a:pt x="438" y="667"/>
                </a:lnTo>
                <a:lnTo>
                  <a:pt x="451" y="662"/>
                </a:lnTo>
                <a:lnTo>
                  <a:pt x="487" y="658"/>
                </a:lnTo>
                <a:lnTo>
                  <a:pt x="508" y="655"/>
                </a:lnTo>
                <a:lnTo>
                  <a:pt x="514" y="649"/>
                </a:lnTo>
                <a:lnTo>
                  <a:pt x="514" y="643"/>
                </a:lnTo>
                <a:lnTo>
                  <a:pt x="507" y="634"/>
                </a:lnTo>
                <a:lnTo>
                  <a:pt x="502" y="624"/>
                </a:lnTo>
                <a:lnTo>
                  <a:pt x="502" y="612"/>
                </a:lnTo>
                <a:lnTo>
                  <a:pt x="512" y="599"/>
                </a:lnTo>
                <a:lnTo>
                  <a:pt x="567" y="590"/>
                </a:lnTo>
                <a:lnTo>
                  <a:pt x="624" y="578"/>
                </a:lnTo>
                <a:lnTo>
                  <a:pt x="682" y="563"/>
                </a:lnTo>
                <a:lnTo>
                  <a:pt x="740" y="549"/>
                </a:lnTo>
                <a:lnTo>
                  <a:pt x="798" y="532"/>
                </a:lnTo>
                <a:lnTo>
                  <a:pt x="856" y="517"/>
                </a:lnTo>
                <a:lnTo>
                  <a:pt x="914" y="502"/>
                </a:lnTo>
                <a:lnTo>
                  <a:pt x="972" y="492"/>
                </a:lnTo>
                <a:lnTo>
                  <a:pt x="979" y="494"/>
                </a:lnTo>
                <a:lnTo>
                  <a:pt x="984" y="496"/>
                </a:lnTo>
                <a:lnTo>
                  <a:pt x="986" y="500"/>
                </a:lnTo>
                <a:lnTo>
                  <a:pt x="988" y="505"/>
                </a:lnTo>
                <a:lnTo>
                  <a:pt x="988" y="509"/>
                </a:lnTo>
                <a:lnTo>
                  <a:pt x="990" y="516"/>
                </a:lnTo>
                <a:lnTo>
                  <a:pt x="990" y="524"/>
                </a:lnTo>
                <a:lnTo>
                  <a:pt x="991" y="534"/>
                </a:lnTo>
                <a:lnTo>
                  <a:pt x="1006" y="541"/>
                </a:lnTo>
                <a:lnTo>
                  <a:pt x="1018" y="550"/>
                </a:lnTo>
                <a:lnTo>
                  <a:pt x="1026" y="560"/>
                </a:lnTo>
                <a:lnTo>
                  <a:pt x="1031" y="570"/>
                </a:lnTo>
                <a:lnTo>
                  <a:pt x="1029" y="581"/>
                </a:lnTo>
                <a:lnTo>
                  <a:pt x="1024" y="591"/>
                </a:lnTo>
                <a:lnTo>
                  <a:pt x="1012" y="600"/>
                </a:lnTo>
                <a:lnTo>
                  <a:pt x="996" y="610"/>
                </a:lnTo>
                <a:lnTo>
                  <a:pt x="996" y="624"/>
                </a:lnTo>
                <a:lnTo>
                  <a:pt x="1000" y="636"/>
                </a:lnTo>
                <a:lnTo>
                  <a:pt x="1003" y="647"/>
                </a:lnTo>
                <a:lnTo>
                  <a:pt x="1009" y="658"/>
                </a:lnTo>
                <a:lnTo>
                  <a:pt x="1013" y="668"/>
                </a:lnTo>
                <a:lnTo>
                  <a:pt x="1021" y="678"/>
                </a:lnTo>
                <a:lnTo>
                  <a:pt x="1028" y="690"/>
                </a:lnTo>
                <a:lnTo>
                  <a:pt x="1039" y="703"/>
                </a:lnTo>
                <a:lnTo>
                  <a:pt x="1045" y="744"/>
                </a:lnTo>
                <a:lnTo>
                  <a:pt x="1059" y="785"/>
                </a:lnTo>
                <a:lnTo>
                  <a:pt x="1077" y="827"/>
                </a:lnTo>
                <a:lnTo>
                  <a:pt x="1098" y="871"/>
                </a:lnTo>
                <a:lnTo>
                  <a:pt x="1116" y="914"/>
                </a:lnTo>
                <a:lnTo>
                  <a:pt x="1134" y="957"/>
                </a:lnTo>
                <a:lnTo>
                  <a:pt x="1149" y="1002"/>
                </a:lnTo>
                <a:lnTo>
                  <a:pt x="1158" y="1048"/>
                </a:lnTo>
                <a:lnTo>
                  <a:pt x="1182" y="1128"/>
                </a:lnTo>
                <a:lnTo>
                  <a:pt x="1201" y="1212"/>
                </a:lnTo>
                <a:lnTo>
                  <a:pt x="1214" y="1299"/>
                </a:lnTo>
                <a:lnTo>
                  <a:pt x="1224" y="1389"/>
                </a:lnTo>
                <a:lnTo>
                  <a:pt x="1229" y="1477"/>
                </a:lnTo>
                <a:lnTo>
                  <a:pt x="1230" y="1567"/>
                </a:lnTo>
                <a:lnTo>
                  <a:pt x="1229" y="1655"/>
                </a:lnTo>
                <a:lnTo>
                  <a:pt x="1225" y="1741"/>
                </a:lnTo>
                <a:lnTo>
                  <a:pt x="1223" y="1750"/>
                </a:lnTo>
                <a:lnTo>
                  <a:pt x="1222" y="1759"/>
                </a:lnTo>
                <a:lnTo>
                  <a:pt x="1220" y="1767"/>
                </a:lnTo>
                <a:lnTo>
                  <a:pt x="1218" y="1777"/>
                </a:lnTo>
                <a:lnTo>
                  <a:pt x="1215" y="1785"/>
                </a:lnTo>
                <a:lnTo>
                  <a:pt x="1212" y="1792"/>
                </a:lnTo>
                <a:lnTo>
                  <a:pt x="1206" y="1798"/>
                </a:lnTo>
                <a:lnTo>
                  <a:pt x="1199" y="1805"/>
                </a:lnTo>
                <a:lnTo>
                  <a:pt x="1197" y="1851"/>
                </a:lnTo>
                <a:lnTo>
                  <a:pt x="1197" y="1884"/>
                </a:lnTo>
                <a:lnTo>
                  <a:pt x="1197" y="1905"/>
                </a:lnTo>
                <a:lnTo>
                  <a:pt x="1196" y="1921"/>
                </a:lnTo>
                <a:lnTo>
                  <a:pt x="1188" y="1932"/>
                </a:lnTo>
                <a:lnTo>
                  <a:pt x="1174" y="1945"/>
                </a:lnTo>
                <a:lnTo>
                  <a:pt x="1150" y="1960"/>
                </a:lnTo>
                <a:lnTo>
                  <a:pt x="1116" y="1983"/>
                </a:lnTo>
                <a:lnTo>
                  <a:pt x="1116" y="1984"/>
                </a:lnTo>
                <a:lnTo>
                  <a:pt x="1116" y="1988"/>
                </a:lnTo>
                <a:lnTo>
                  <a:pt x="1140" y="2000"/>
                </a:lnTo>
                <a:lnTo>
                  <a:pt x="1155" y="2018"/>
                </a:lnTo>
                <a:lnTo>
                  <a:pt x="1160" y="2039"/>
                </a:lnTo>
                <a:lnTo>
                  <a:pt x="1159" y="2064"/>
                </a:lnTo>
                <a:lnTo>
                  <a:pt x="1152" y="2091"/>
                </a:lnTo>
                <a:lnTo>
                  <a:pt x="1143" y="2117"/>
                </a:lnTo>
                <a:lnTo>
                  <a:pt x="1133" y="2142"/>
                </a:lnTo>
                <a:lnTo>
                  <a:pt x="1124" y="2165"/>
                </a:lnTo>
                <a:lnTo>
                  <a:pt x="1117" y="2171"/>
                </a:lnTo>
                <a:lnTo>
                  <a:pt x="1113" y="2183"/>
                </a:lnTo>
                <a:lnTo>
                  <a:pt x="1108" y="2195"/>
                </a:lnTo>
                <a:lnTo>
                  <a:pt x="1106" y="2209"/>
                </a:lnTo>
                <a:lnTo>
                  <a:pt x="1102" y="2223"/>
                </a:lnTo>
                <a:lnTo>
                  <a:pt x="1100" y="2236"/>
                </a:lnTo>
                <a:lnTo>
                  <a:pt x="1099" y="2249"/>
                </a:lnTo>
                <a:lnTo>
                  <a:pt x="1098" y="2261"/>
                </a:lnTo>
                <a:lnTo>
                  <a:pt x="1125" y="2260"/>
                </a:lnTo>
                <a:lnTo>
                  <a:pt x="1154" y="2260"/>
                </a:lnTo>
                <a:lnTo>
                  <a:pt x="1182" y="2259"/>
                </a:lnTo>
                <a:lnTo>
                  <a:pt x="1210" y="2259"/>
                </a:lnTo>
                <a:lnTo>
                  <a:pt x="1239" y="2259"/>
                </a:lnTo>
                <a:lnTo>
                  <a:pt x="1269" y="2259"/>
                </a:lnTo>
                <a:lnTo>
                  <a:pt x="1297" y="2259"/>
                </a:lnTo>
                <a:lnTo>
                  <a:pt x="1327" y="2259"/>
                </a:lnTo>
                <a:lnTo>
                  <a:pt x="1380" y="2208"/>
                </a:lnTo>
                <a:lnTo>
                  <a:pt x="1420" y="2146"/>
                </a:lnTo>
                <a:lnTo>
                  <a:pt x="1446" y="2076"/>
                </a:lnTo>
                <a:lnTo>
                  <a:pt x="1463" y="2001"/>
                </a:lnTo>
                <a:lnTo>
                  <a:pt x="1468" y="1921"/>
                </a:lnTo>
                <a:lnTo>
                  <a:pt x="1467" y="1844"/>
                </a:lnTo>
                <a:lnTo>
                  <a:pt x="1458" y="1769"/>
                </a:lnTo>
                <a:lnTo>
                  <a:pt x="1446" y="1700"/>
                </a:lnTo>
                <a:lnTo>
                  <a:pt x="1426" y="1638"/>
                </a:lnTo>
                <a:lnTo>
                  <a:pt x="1402" y="1566"/>
                </a:lnTo>
                <a:lnTo>
                  <a:pt x="1379" y="1486"/>
                </a:lnTo>
                <a:lnTo>
                  <a:pt x="1364" y="1404"/>
                </a:lnTo>
                <a:lnTo>
                  <a:pt x="1357" y="1325"/>
                </a:lnTo>
                <a:lnTo>
                  <a:pt x="1369" y="1253"/>
                </a:lnTo>
                <a:lnTo>
                  <a:pt x="1401" y="1192"/>
                </a:lnTo>
                <a:lnTo>
                  <a:pt x="1460" y="1147"/>
                </a:lnTo>
                <a:lnTo>
                  <a:pt x="1469" y="1124"/>
                </a:lnTo>
                <a:lnTo>
                  <a:pt x="1483" y="1110"/>
                </a:lnTo>
                <a:lnTo>
                  <a:pt x="1497" y="1102"/>
                </a:lnTo>
                <a:lnTo>
                  <a:pt x="1516" y="1097"/>
                </a:lnTo>
                <a:lnTo>
                  <a:pt x="1533" y="1094"/>
                </a:lnTo>
                <a:lnTo>
                  <a:pt x="1552" y="1091"/>
                </a:lnTo>
                <a:lnTo>
                  <a:pt x="1568" y="1087"/>
                </a:lnTo>
                <a:lnTo>
                  <a:pt x="1585" y="1080"/>
                </a:lnTo>
                <a:lnTo>
                  <a:pt x="1559" y="1045"/>
                </a:lnTo>
                <a:lnTo>
                  <a:pt x="1551" y="1010"/>
                </a:lnTo>
                <a:lnTo>
                  <a:pt x="1556" y="975"/>
                </a:lnTo>
                <a:lnTo>
                  <a:pt x="1571" y="947"/>
                </a:lnTo>
                <a:lnTo>
                  <a:pt x="1592" y="925"/>
                </a:lnTo>
                <a:lnTo>
                  <a:pt x="1616" y="916"/>
                </a:lnTo>
                <a:lnTo>
                  <a:pt x="1639" y="922"/>
                </a:lnTo>
                <a:lnTo>
                  <a:pt x="1659" y="949"/>
                </a:lnTo>
                <a:lnTo>
                  <a:pt x="1658" y="958"/>
                </a:lnTo>
                <a:lnTo>
                  <a:pt x="1659" y="974"/>
                </a:lnTo>
                <a:lnTo>
                  <a:pt x="1659" y="991"/>
                </a:lnTo>
                <a:lnTo>
                  <a:pt x="1664" y="1011"/>
                </a:lnTo>
                <a:lnTo>
                  <a:pt x="1668" y="1027"/>
                </a:lnTo>
                <a:lnTo>
                  <a:pt x="1677" y="1039"/>
                </a:lnTo>
                <a:lnTo>
                  <a:pt x="1691" y="1047"/>
                </a:lnTo>
                <a:lnTo>
                  <a:pt x="1709" y="1048"/>
                </a:lnTo>
                <a:lnTo>
                  <a:pt x="1712" y="1036"/>
                </a:lnTo>
                <a:lnTo>
                  <a:pt x="1717" y="1025"/>
                </a:lnTo>
                <a:lnTo>
                  <a:pt x="1723" y="1015"/>
                </a:lnTo>
                <a:lnTo>
                  <a:pt x="1732" y="1010"/>
                </a:lnTo>
                <a:lnTo>
                  <a:pt x="1741" y="1003"/>
                </a:lnTo>
                <a:lnTo>
                  <a:pt x="1753" y="1000"/>
                </a:lnTo>
                <a:lnTo>
                  <a:pt x="1763" y="999"/>
                </a:lnTo>
                <a:lnTo>
                  <a:pt x="1776" y="1002"/>
                </a:lnTo>
                <a:lnTo>
                  <a:pt x="1789" y="1029"/>
                </a:lnTo>
                <a:lnTo>
                  <a:pt x="1801" y="1049"/>
                </a:lnTo>
                <a:lnTo>
                  <a:pt x="1814" y="1064"/>
                </a:lnTo>
                <a:lnTo>
                  <a:pt x="1829" y="1076"/>
                </a:lnTo>
                <a:lnTo>
                  <a:pt x="1845" y="1082"/>
                </a:lnTo>
                <a:lnTo>
                  <a:pt x="1866" y="1089"/>
                </a:lnTo>
                <a:lnTo>
                  <a:pt x="1893" y="1095"/>
                </a:lnTo>
                <a:lnTo>
                  <a:pt x="1928" y="1103"/>
                </a:lnTo>
                <a:lnTo>
                  <a:pt x="1940" y="1114"/>
                </a:lnTo>
                <a:lnTo>
                  <a:pt x="1967" y="1140"/>
                </a:lnTo>
                <a:lnTo>
                  <a:pt x="1998" y="1173"/>
                </a:lnTo>
                <a:lnTo>
                  <a:pt x="2036" y="1206"/>
                </a:lnTo>
                <a:lnTo>
                  <a:pt x="2072" y="1231"/>
                </a:lnTo>
                <a:lnTo>
                  <a:pt x="2107" y="1244"/>
                </a:lnTo>
                <a:lnTo>
                  <a:pt x="2133" y="1235"/>
                </a:lnTo>
                <a:lnTo>
                  <a:pt x="2150" y="1200"/>
                </a:lnTo>
                <a:lnTo>
                  <a:pt x="2143" y="1188"/>
                </a:lnTo>
                <a:lnTo>
                  <a:pt x="2140" y="1180"/>
                </a:lnTo>
                <a:lnTo>
                  <a:pt x="2137" y="1171"/>
                </a:lnTo>
                <a:lnTo>
                  <a:pt x="2137" y="1164"/>
                </a:lnTo>
                <a:lnTo>
                  <a:pt x="2136" y="1156"/>
                </a:lnTo>
                <a:lnTo>
                  <a:pt x="2136" y="1150"/>
                </a:lnTo>
                <a:lnTo>
                  <a:pt x="2137" y="1142"/>
                </a:lnTo>
                <a:lnTo>
                  <a:pt x="2139" y="1134"/>
                </a:lnTo>
                <a:lnTo>
                  <a:pt x="2164" y="1120"/>
                </a:lnTo>
                <a:lnTo>
                  <a:pt x="2186" y="1104"/>
                </a:lnTo>
                <a:lnTo>
                  <a:pt x="2206" y="1085"/>
                </a:lnTo>
                <a:lnTo>
                  <a:pt x="2224" y="1065"/>
                </a:lnTo>
                <a:lnTo>
                  <a:pt x="2241" y="1043"/>
                </a:lnTo>
                <a:lnTo>
                  <a:pt x="2258" y="1020"/>
                </a:lnTo>
                <a:lnTo>
                  <a:pt x="2275" y="998"/>
                </a:lnTo>
                <a:lnTo>
                  <a:pt x="2297" y="979"/>
                </a:lnTo>
                <a:lnTo>
                  <a:pt x="2282" y="938"/>
                </a:lnTo>
                <a:lnTo>
                  <a:pt x="2262" y="897"/>
                </a:lnTo>
                <a:lnTo>
                  <a:pt x="2238" y="855"/>
                </a:lnTo>
                <a:lnTo>
                  <a:pt x="2214" y="813"/>
                </a:lnTo>
                <a:lnTo>
                  <a:pt x="2189" y="769"/>
                </a:lnTo>
                <a:lnTo>
                  <a:pt x="2168" y="727"/>
                </a:lnTo>
                <a:lnTo>
                  <a:pt x="2152" y="684"/>
                </a:lnTo>
                <a:lnTo>
                  <a:pt x="2144" y="643"/>
                </a:lnTo>
                <a:lnTo>
                  <a:pt x="2124" y="636"/>
                </a:lnTo>
                <a:lnTo>
                  <a:pt x="2109" y="631"/>
                </a:lnTo>
                <a:lnTo>
                  <a:pt x="2095" y="623"/>
                </a:lnTo>
                <a:lnTo>
                  <a:pt x="2086" y="615"/>
                </a:lnTo>
                <a:lnTo>
                  <a:pt x="2077" y="603"/>
                </a:lnTo>
                <a:lnTo>
                  <a:pt x="2070" y="592"/>
                </a:lnTo>
                <a:lnTo>
                  <a:pt x="2063" y="577"/>
                </a:lnTo>
                <a:lnTo>
                  <a:pt x="2058" y="560"/>
                </a:lnTo>
                <a:lnTo>
                  <a:pt x="2059" y="542"/>
                </a:lnTo>
                <a:lnTo>
                  <a:pt x="2065" y="528"/>
                </a:lnTo>
                <a:lnTo>
                  <a:pt x="2071" y="516"/>
                </a:lnTo>
                <a:lnTo>
                  <a:pt x="2083" y="508"/>
                </a:lnTo>
                <a:lnTo>
                  <a:pt x="2093" y="497"/>
                </a:lnTo>
                <a:lnTo>
                  <a:pt x="2107" y="490"/>
                </a:lnTo>
                <a:lnTo>
                  <a:pt x="2118" y="479"/>
                </a:lnTo>
                <a:lnTo>
                  <a:pt x="2131" y="469"/>
                </a:lnTo>
                <a:lnTo>
                  <a:pt x="2123" y="464"/>
                </a:lnTo>
                <a:lnTo>
                  <a:pt x="2117" y="463"/>
                </a:lnTo>
                <a:lnTo>
                  <a:pt x="2117" y="457"/>
                </a:lnTo>
                <a:lnTo>
                  <a:pt x="2117" y="450"/>
                </a:lnTo>
                <a:lnTo>
                  <a:pt x="2117" y="444"/>
                </a:lnTo>
                <a:lnTo>
                  <a:pt x="2117" y="438"/>
                </a:lnTo>
                <a:lnTo>
                  <a:pt x="2119" y="435"/>
                </a:lnTo>
                <a:lnTo>
                  <a:pt x="2126" y="435"/>
                </a:lnTo>
                <a:lnTo>
                  <a:pt x="2129" y="439"/>
                </a:lnTo>
                <a:lnTo>
                  <a:pt x="2133" y="446"/>
                </a:lnTo>
                <a:lnTo>
                  <a:pt x="2136" y="453"/>
                </a:lnTo>
                <a:lnTo>
                  <a:pt x="2140" y="461"/>
                </a:lnTo>
                <a:lnTo>
                  <a:pt x="2143" y="458"/>
                </a:lnTo>
                <a:lnTo>
                  <a:pt x="2145" y="455"/>
                </a:lnTo>
                <a:lnTo>
                  <a:pt x="2142" y="438"/>
                </a:lnTo>
                <a:lnTo>
                  <a:pt x="2140" y="425"/>
                </a:lnTo>
                <a:lnTo>
                  <a:pt x="2137" y="411"/>
                </a:lnTo>
                <a:lnTo>
                  <a:pt x="2135" y="398"/>
                </a:lnTo>
                <a:lnTo>
                  <a:pt x="2131" y="385"/>
                </a:lnTo>
                <a:lnTo>
                  <a:pt x="2127" y="373"/>
                </a:lnTo>
                <a:lnTo>
                  <a:pt x="2124" y="360"/>
                </a:lnTo>
                <a:lnTo>
                  <a:pt x="2120" y="348"/>
                </a:lnTo>
                <a:lnTo>
                  <a:pt x="2116" y="346"/>
                </a:lnTo>
                <a:lnTo>
                  <a:pt x="2115" y="346"/>
                </a:lnTo>
                <a:lnTo>
                  <a:pt x="2108" y="356"/>
                </a:lnTo>
                <a:lnTo>
                  <a:pt x="2106" y="371"/>
                </a:lnTo>
                <a:lnTo>
                  <a:pt x="2103" y="388"/>
                </a:lnTo>
                <a:lnTo>
                  <a:pt x="2104" y="408"/>
                </a:lnTo>
                <a:lnTo>
                  <a:pt x="2104" y="426"/>
                </a:lnTo>
                <a:lnTo>
                  <a:pt x="2108" y="445"/>
                </a:lnTo>
                <a:lnTo>
                  <a:pt x="2111" y="462"/>
                </a:lnTo>
                <a:lnTo>
                  <a:pt x="2115" y="477"/>
                </a:lnTo>
                <a:lnTo>
                  <a:pt x="2110" y="480"/>
                </a:lnTo>
                <a:lnTo>
                  <a:pt x="2106" y="482"/>
                </a:lnTo>
                <a:lnTo>
                  <a:pt x="2098" y="469"/>
                </a:lnTo>
                <a:lnTo>
                  <a:pt x="2094" y="455"/>
                </a:lnTo>
                <a:lnTo>
                  <a:pt x="2091" y="438"/>
                </a:lnTo>
                <a:lnTo>
                  <a:pt x="2091" y="422"/>
                </a:lnTo>
                <a:lnTo>
                  <a:pt x="2090" y="405"/>
                </a:lnTo>
                <a:lnTo>
                  <a:pt x="2091" y="391"/>
                </a:lnTo>
                <a:lnTo>
                  <a:pt x="2091" y="377"/>
                </a:lnTo>
                <a:lnTo>
                  <a:pt x="2092" y="368"/>
                </a:lnTo>
                <a:lnTo>
                  <a:pt x="2085" y="367"/>
                </a:lnTo>
                <a:lnTo>
                  <a:pt x="2080" y="367"/>
                </a:lnTo>
                <a:lnTo>
                  <a:pt x="2077" y="367"/>
                </a:lnTo>
                <a:lnTo>
                  <a:pt x="2075" y="367"/>
                </a:lnTo>
                <a:lnTo>
                  <a:pt x="2070" y="365"/>
                </a:lnTo>
                <a:lnTo>
                  <a:pt x="2066" y="362"/>
                </a:lnTo>
                <a:lnTo>
                  <a:pt x="2066" y="354"/>
                </a:lnTo>
                <a:lnTo>
                  <a:pt x="2066" y="347"/>
                </a:lnTo>
                <a:lnTo>
                  <a:pt x="2066" y="342"/>
                </a:lnTo>
                <a:lnTo>
                  <a:pt x="2067" y="336"/>
                </a:lnTo>
                <a:lnTo>
                  <a:pt x="2069" y="326"/>
                </a:lnTo>
                <a:lnTo>
                  <a:pt x="2071" y="317"/>
                </a:lnTo>
                <a:lnTo>
                  <a:pt x="2054" y="323"/>
                </a:lnTo>
                <a:lnTo>
                  <a:pt x="2041" y="335"/>
                </a:lnTo>
                <a:lnTo>
                  <a:pt x="2026" y="347"/>
                </a:lnTo>
                <a:lnTo>
                  <a:pt x="2013" y="360"/>
                </a:lnTo>
                <a:lnTo>
                  <a:pt x="2000" y="369"/>
                </a:lnTo>
                <a:lnTo>
                  <a:pt x="1986" y="376"/>
                </a:lnTo>
                <a:lnTo>
                  <a:pt x="1971" y="377"/>
                </a:lnTo>
                <a:lnTo>
                  <a:pt x="1955" y="371"/>
                </a:lnTo>
                <a:lnTo>
                  <a:pt x="1955" y="350"/>
                </a:lnTo>
                <a:lnTo>
                  <a:pt x="1962" y="330"/>
                </a:lnTo>
                <a:lnTo>
                  <a:pt x="1971" y="312"/>
                </a:lnTo>
                <a:lnTo>
                  <a:pt x="1985" y="296"/>
                </a:lnTo>
                <a:lnTo>
                  <a:pt x="2000" y="280"/>
                </a:lnTo>
                <a:lnTo>
                  <a:pt x="2017" y="268"/>
                </a:lnTo>
                <a:lnTo>
                  <a:pt x="2033" y="254"/>
                </a:lnTo>
                <a:lnTo>
                  <a:pt x="2049" y="244"/>
                </a:lnTo>
                <a:lnTo>
                  <a:pt x="2030" y="246"/>
                </a:lnTo>
                <a:lnTo>
                  <a:pt x="2008" y="253"/>
                </a:lnTo>
                <a:lnTo>
                  <a:pt x="1981" y="262"/>
                </a:lnTo>
                <a:lnTo>
                  <a:pt x="1956" y="272"/>
                </a:lnTo>
                <a:lnTo>
                  <a:pt x="1929" y="280"/>
                </a:lnTo>
                <a:lnTo>
                  <a:pt x="1906" y="285"/>
                </a:lnTo>
                <a:lnTo>
                  <a:pt x="1887" y="282"/>
                </a:lnTo>
                <a:lnTo>
                  <a:pt x="1875" y="274"/>
                </a:lnTo>
                <a:lnTo>
                  <a:pt x="1875" y="261"/>
                </a:lnTo>
                <a:lnTo>
                  <a:pt x="1880" y="251"/>
                </a:lnTo>
                <a:lnTo>
                  <a:pt x="1886" y="240"/>
                </a:lnTo>
                <a:lnTo>
                  <a:pt x="1895" y="233"/>
                </a:lnTo>
                <a:lnTo>
                  <a:pt x="1903" y="225"/>
                </a:lnTo>
                <a:lnTo>
                  <a:pt x="1913" y="219"/>
                </a:lnTo>
                <a:lnTo>
                  <a:pt x="1923" y="212"/>
                </a:lnTo>
                <a:lnTo>
                  <a:pt x="1935" y="206"/>
                </a:lnTo>
                <a:lnTo>
                  <a:pt x="1930" y="198"/>
                </a:lnTo>
                <a:lnTo>
                  <a:pt x="1926" y="195"/>
                </a:lnTo>
                <a:lnTo>
                  <a:pt x="1920" y="194"/>
                </a:lnTo>
                <a:lnTo>
                  <a:pt x="1915" y="194"/>
                </a:lnTo>
                <a:lnTo>
                  <a:pt x="1909" y="192"/>
                </a:lnTo>
                <a:lnTo>
                  <a:pt x="1904" y="192"/>
                </a:lnTo>
                <a:lnTo>
                  <a:pt x="1898" y="189"/>
                </a:lnTo>
                <a:lnTo>
                  <a:pt x="1896" y="185"/>
                </a:lnTo>
                <a:lnTo>
                  <a:pt x="1869" y="177"/>
                </a:lnTo>
                <a:lnTo>
                  <a:pt x="1845" y="169"/>
                </a:lnTo>
                <a:lnTo>
                  <a:pt x="1824" y="159"/>
                </a:lnTo>
                <a:lnTo>
                  <a:pt x="1808" y="149"/>
                </a:lnTo>
                <a:lnTo>
                  <a:pt x="1795" y="134"/>
                </a:lnTo>
                <a:lnTo>
                  <a:pt x="1787" y="117"/>
                </a:lnTo>
                <a:lnTo>
                  <a:pt x="1781" y="95"/>
                </a:lnTo>
                <a:lnTo>
                  <a:pt x="1780" y="70"/>
                </a:lnTo>
                <a:lnTo>
                  <a:pt x="1832" y="41"/>
                </a:lnTo>
                <a:lnTo>
                  <a:pt x="1894" y="30"/>
                </a:lnTo>
                <a:lnTo>
                  <a:pt x="1961" y="32"/>
                </a:lnTo>
                <a:lnTo>
                  <a:pt x="2033" y="46"/>
                </a:lnTo>
                <a:lnTo>
                  <a:pt x="2103" y="65"/>
                </a:lnTo>
                <a:lnTo>
                  <a:pt x="2172" y="89"/>
                </a:lnTo>
                <a:lnTo>
                  <a:pt x="2234" y="114"/>
                </a:lnTo>
                <a:lnTo>
                  <a:pt x="2291" y="137"/>
                </a:lnTo>
                <a:lnTo>
                  <a:pt x="2298" y="121"/>
                </a:lnTo>
                <a:lnTo>
                  <a:pt x="2312" y="104"/>
                </a:lnTo>
                <a:lnTo>
                  <a:pt x="2328" y="84"/>
                </a:lnTo>
                <a:lnTo>
                  <a:pt x="2348" y="65"/>
                </a:lnTo>
                <a:lnTo>
                  <a:pt x="2369" y="47"/>
                </a:lnTo>
                <a:lnTo>
                  <a:pt x="2390" y="32"/>
                </a:lnTo>
                <a:lnTo>
                  <a:pt x="2411" y="21"/>
                </a:lnTo>
                <a:lnTo>
                  <a:pt x="2430" y="16"/>
                </a:lnTo>
                <a:lnTo>
                  <a:pt x="2430" y="13"/>
                </a:lnTo>
                <a:lnTo>
                  <a:pt x="2431" y="12"/>
                </a:lnTo>
                <a:lnTo>
                  <a:pt x="2455" y="9"/>
                </a:lnTo>
                <a:lnTo>
                  <a:pt x="2479" y="8"/>
                </a:lnTo>
                <a:lnTo>
                  <a:pt x="2503" y="5"/>
                </a:lnTo>
                <a:lnTo>
                  <a:pt x="2528" y="4"/>
                </a:lnTo>
                <a:lnTo>
                  <a:pt x="2553" y="0"/>
                </a:lnTo>
                <a:lnTo>
                  <a:pt x="2580" y="1"/>
                </a:lnTo>
                <a:lnTo>
                  <a:pt x="2608" y="4"/>
                </a:lnTo>
                <a:lnTo>
                  <a:pt x="2637" y="9"/>
                </a:lnTo>
                <a:lnTo>
                  <a:pt x="2649" y="14"/>
                </a:lnTo>
                <a:lnTo>
                  <a:pt x="2660" y="20"/>
                </a:lnTo>
                <a:lnTo>
                  <a:pt x="2669" y="23"/>
                </a:lnTo>
                <a:lnTo>
                  <a:pt x="2678" y="27"/>
                </a:lnTo>
                <a:lnTo>
                  <a:pt x="2684" y="30"/>
                </a:lnTo>
                <a:lnTo>
                  <a:pt x="2691" y="33"/>
                </a:lnTo>
                <a:lnTo>
                  <a:pt x="2695" y="34"/>
                </a:lnTo>
                <a:lnTo>
                  <a:pt x="2700" y="37"/>
                </a:lnTo>
                <a:lnTo>
                  <a:pt x="2715" y="17"/>
                </a:lnTo>
                <a:lnTo>
                  <a:pt x="2736" y="8"/>
                </a:lnTo>
                <a:lnTo>
                  <a:pt x="2757" y="8"/>
                </a:lnTo>
                <a:lnTo>
                  <a:pt x="2777" y="15"/>
                </a:lnTo>
                <a:lnTo>
                  <a:pt x="2790" y="26"/>
                </a:lnTo>
                <a:lnTo>
                  <a:pt x="2794" y="41"/>
                </a:lnTo>
                <a:lnTo>
                  <a:pt x="2786" y="59"/>
                </a:lnTo>
                <a:lnTo>
                  <a:pt x="2765" y="79"/>
                </a:lnTo>
                <a:lnTo>
                  <a:pt x="2763" y="82"/>
                </a:lnTo>
                <a:lnTo>
                  <a:pt x="2763" y="86"/>
                </a:lnTo>
                <a:lnTo>
                  <a:pt x="2805" y="136"/>
                </a:lnTo>
                <a:lnTo>
                  <a:pt x="2837" y="195"/>
                </a:lnTo>
                <a:lnTo>
                  <a:pt x="2857" y="257"/>
                </a:lnTo>
                <a:lnTo>
                  <a:pt x="2865" y="324"/>
                </a:lnTo>
                <a:lnTo>
                  <a:pt x="2858" y="388"/>
                </a:lnTo>
                <a:lnTo>
                  <a:pt x="2839" y="451"/>
                </a:lnTo>
                <a:lnTo>
                  <a:pt x="2804" y="508"/>
                </a:lnTo>
                <a:lnTo>
                  <a:pt x="2752" y="558"/>
                </a:lnTo>
                <a:lnTo>
                  <a:pt x="2755" y="568"/>
                </a:lnTo>
                <a:lnTo>
                  <a:pt x="2765" y="583"/>
                </a:lnTo>
                <a:lnTo>
                  <a:pt x="2776" y="600"/>
                </a:lnTo>
                <a:lnTo>
                  <a:pt x="2789" y="620"/>
                </a:lnTo>
                <a:lnTo>
                  <a:pt x="2797" y="640"/>
                </a:lnTo>
                <a:lnTo>
                  <a:pt x="2800" y="659"/>
                </a:lnTo>
                <a:lnTo>
                  <a:pt x="2794" y="677"/>
                </a:lnTo>
                <a:lnTo>
                  <a:pt x="2778" y="693"/>
                </a:lnTo>
                <a:lnTo>
                  <a:pt x="2768" y="690"/>
                </a:lnTo>
                <a:lnTo>
                  <a:pt x="2760" y="688"/>
                </a:lnTo>
                <a:lnTo>
                  <a:pt x="2752" y="684"/>
                </a:lnTo>
                <a:lnTo>
                  <a:pt x="2745" y="681"/>
                </a:lnTo>
                <a:lnTo>
                  <a:pt x="2738" y="676"/>
                </a:lnTo>
                <a:lnTo>
                  <a:pt x="2731" y="673"/>
                </a:lnTo>
                <a:lnTo>
                  <a:pt x="2725" y="669"/>
                </a:lnTo>
                <a:lnTo>
                  <a:pt x="2720" y="668"/>
                </a:lnTo>
                <a:lnTo>
                  <a:pt x="2718" y="692"/>
                </a:lnTo>
                <a:lnTo>
                  <a:pt x="2715" y="709"/>
                </a:lnTo>
                <a:lnTo>
                  <a:pt x="2709" y="718"/>
                </a:lnTo>
                <a:lnTo>
                  <a:pt x="2702" y="723"/>
                </a:lnTo>
                <a:lnTo>
                  <a:pt x="2691" y="722"/>
                </a:lnTo>
                <a:lnTo>
                  <a:pt x="2679" y="719"/>
                </a:lnTo>
                <a:lnTo>
                  <a:pt x="2666" y="715"/>
                </a:lnTo>
                <a:lnTo>
                  <a:pt x="2651" y="711"/>
                </a:lnTo>
                <a:lnTo>
                  <a:pt x="2636" y="736"/>
                </a:lnTo>
                <a:lnTo>
                  <a:pt x="2622" y="764"/>
                </a:lnTo>
                <a:lnTo>
                  <a:pt x="2610" y="789"/>
                </a:lnTo>
                <a:lnTo>
                  <a:pt x="2599" y="816"/>
                </a:lnTo>
                <a:lnTo>
                  <a:pt x="2588" y="842"/>
                </a:lnTo>
                <a:lnTo>
                  <a:pt x="2581" y="870"/>
                </a:lnTo>
                <a:lnTo>
                  <a:pt x="2578" y="898"/>
                </a:lnTo>
                <a:lnTo>
                  <a:pt x="2578" y="930"/>
                </a:lnTo>
                <a:lnTo>
                  <a:pt x="2617" y="946"/>
                </a:lnTo>
                <a:lnTo>
                  <a:pt x="2645" y="973"/>
                </a:lnTo>
                <a:lnTo>
                  <a:pt x="2663" y="1007"/>
                </a:lnTo>
                <a:lnTo>
                  <a:pt x="2673" y="1047"/>
                </a:lnTo>
                <a:lnTo>
                  <a:pt x="2673" y="1088"/>
                </a:lnTo>
                <a:lnTo>
                  <a:pt x="2666" y="1131"/>
                </a:lnTo>
                <a:lnTo>
                  <a:pt x="2652" y="1171"/>
                </a:lnTo>
                <a:lnTo>
                  <a:pt x="2633" y="1209"/>
                </a:lnTo>
                <a:lnTo>
                  <a:pt x="2633" y="1210"/>
                </a:lnTo>
                <a:lnTo>
                  <a:pt x="2633" y="1214"/>
                </a:lnTo>
                <a:lnTo>
                  <a:pt x="2646" y="1227"/>
                </a:lnTo>
                <a:lnTo>
                  <a:pt x="2658" y="1253"/>
                </a:lnTo>
                <a:lnTo>
                  <a:pt x="2668" y="1288"/>
                </a:lnTo>
                <a:lnTo>
                  <a:pt x="2677" y="1330"/>
                </a:lnTo>
                <a:lnTo>
                  <a:pt x="2684" y="1374"/>
                </a:lnTo>
                <a:lnTo>
                  <a:pt x="2691" y="1416"/>
                </a:lnTo>
                <a:lnTo>
                  <a:pt x="2697" y="1451"/>
                </a:lnTo>
                <a:lnTo>
                  <a:pt x="2702" y="1478"/>
                </a:lnTo>
                <a:lnTo>
                  <a:pt x="2711" y="1501"/>
                </a:lnTo>
                <a:lnTo>
                  <a:pt x="2724" y="1528"/>
                </a:lnTo>
                <a:lnTo>
                  <a:pt x="2734" y="1557"/>
                </a:lnTo>
                <a:lnTo>
                  <a:pt x="2742" y="1587"/>
                </a:lnTo>
                <a:lnTo>
                  <a:pt x="2742" y="1613"/>
                </a:lnTo>
                <a:lnTo>
                  <a:pt x="2735" y="1637"/>
                </a:lnTo>
                <a:lnTo>
                  <a:pt x="2718" y="1654"/>
                </a:lnTo>
                <a:lnTo>
                  <a:pt x="2689" y="1665"/>
                </a:lnTo>
                <a:lnTo>
                  <a:pt x="2686" y="1693"/>
                </a:lnTo>
                <a:lnTo>
                  <a:pt x="2681" y="1722"/>
                </a:lnTo>
                <a:lnTo>
                  <a:pt x="2671" y="1749"/>
                </a:lnTo>
                <a:lnTo>
                  <a:pt x="2662" y="1778"/>
                </a:lnTo>
                <a:lnTo>
                  <a:pt x="2650" y="1804"/>
                </a:lnTo>
                <a:lnTo>
                  <a:pt x="2638" y="1831"/>
                </a:lnTo>
                <a:lnTo>
                  <a:pt x="2626" y="1858"/>
                </a:lnTo>
                <a:lnTo>
                  <a:pt x="2617" y="1887"/>
                </a:lnTo>
                <a:lnTo>
                  <a:pt x="2615" y="1897"/>
                </a:lnTo>
                <a:lnTo>
                  <a:pt x="2616" y="1909"/>
                </a:lnTo>
                <a:lnTo>
                  <a:pt x="2616" y="1920"/>
                </a:lnTo>
                <a:lnTo>
                  <a:pt x="2618" y="1931"/>
                </a:lnTo>
                <a:lnTo>
                  <a:pt x="2619" y="1942"/>
                </a:lnTo>
                <a:lnTo>
                  <a:pt x="2620" y="1953"/>
                </a:lnTo>
                <a:lnTo>
                  <a:pt x="2621" y="1965"/>
                </a:lnTo>
                <a:lnTo>
                  <a:pt x="2622" y="1979"/>
                </a:lnTo>
                <a:lnTo>
                  <a:pt x="2629" y="1987"/>
                </a:lnTo>
                <a:lnTo>
                  <a:pt x="2634" y="1995"/>
                </a:lnTo>
                <a:lnTo>
                  <a:pt x="2636" y="2003"/>
                </a:lnTo>
                <a:lnTo>
                  <a:pt x="2637" y="2012"/>
                </a:lnTo>
                <a:lnTo>
                  <a:pt x="2637" y="2021"/>
                </a:lnTo>
                <a:lnTo>
                  <a:pt x="2637" y="2031"/>
                </a:lnTo>
                <a:lnTo>
                  <a:pt x="2638" y="2044"/>
                </a:lnTo>
                <a:lnTo>
                  <a:pt x="2642" y="2059"/>
                </a:lnTo>
                <a:lnTo>
                  <a:pt x="2654" y="2060"/>
                </a:lnTo>
                <a:lnTo>
                  <a:pt x="2662" y="2063"/>
                </a:lnTo>
                <a:lnTo>
                  <a:pt x="2665" y="2067"/>
                </a:lnTo>
                <a:lnTo>
                  <a:pt x="2666" y="2074"/>
                </a:lnTo>
                <a:lnTo>
                  <a:pt x="2665" y="2080"/>
                </a:lnTo>
                <a:lnTo>
                  <a:pt x="2665" y="2089"/>
                </a:lnTo>
                <a:lnTo>
                  <a:pt x="2667" y="2100"/>
                </a:lnTo>
                <a:lnTo>
                  <a:pt x="2674" y="2112"/>
                </a:lnTo>
                <a:lnTo>
                  <a:pt x="2719" y="2112"/>
                </a:lnTo>
                <a:lnTo>
                  <a:pt x="2766" y="2113"/>
                </a:lnTo>
                <a:lnTo>
                  <a:pt x="2812" y="2115"/>
                </a:lnTo>
                <a:lnTo>
                  <a:pt x="2858" y="2118"/>
                </a:lnTo>
                <a:lnTo>
                  <a:pt x="2904" y="2121"/>
                </a:lnTo>
                <a:lnTo>
                  <a:pt x="2950" y="2126"/>
                </a:lnTo>
                <a:lnTo>
                  <a:pt x="2996" y="2133"/>
                </a:lnTo>
                <a:lnTo>
                  <a:pt x="3043" y="2141"/>
                </a:lnTo>
                <a:lnTo>
                  <a:pt x="3042" y="2142"/>
                </a:lnTo>
                <a:lnTo>
                  <a:pt x="3042" y="2144"/>
                </a:lnTo>
                <a:lnTo>
                  <a:pt x="3019" y="2144"/>
                </a:lnTo>
                <a:lnTo>
                  <a:pt x="2998" y="2145"/>
                </a:lnTo>
                <a:lnTo>
                  <a:pt x="2975" y="2145"/>
                </a:lnTo>
                <a:lnTo>
                  <a:pt x="2955" y="2146"/>
                </a:lnTo>
                <a:lnTo>
                  <a:pt x="2932" y="2146"/>
                </a:lnTo>
                <a:lnTo>
                  <a:pt x="2912" y="2149"/>
                </a:lnTo>
                <a:lnTo>
                  <a:pt x="2892" y="2151"/>
                </a:lnTo>
                <a:lnTo>
                  <a:pt x="2875" y="2155"/>
                </a:lnTo>
                <a:lnTo>
                  <a:pt x="2891" y="2157"/>
                </a:lnTo>
                <a:lnTo>
                  <a:pt x="2908" y="2159"/>
                </a:lnTo>
                <a:lnTo>
                  <a:pt x="2925" y="2159"/>
                </a:lnTo>
                <a:lnTo>
                  <a:pt x="2942" y="2160"/>
                </a:lnTo>
                <a:lnTo>
                  <a:pt x="2960" y="2160"/>
                </a:lnTo>
                <a:lnTo>
                  <a:pt x="2978" y="2161"/>
                </a:lnTo>
                <a:lnTo>
                  <a:pt x="2996" y="2161"/>
                </a:lnTo>
                <a:lnTo>
                  <a:pt x="3015" y="2163"/>
                </a:lnTo>
                <a:lnTo>
                  <a:pt x="2999" y="2170"/>
                </a:lnTo>
                <a:lnTo>
                  <a:pt x="2971" y="2174"/>
                </a:lnTo>
                <a:lnTo>
                  <a:pt x="2931" y="2176"/>
                </a:lnTo>
                <a:lnTo>
                  <a:pt x="2888" y="2177"/>
                </a:lnTo>
                <a:lnTo>
                  <a:pt x="2843" y="2177"/>
                </a:lnTo>
                <a:lnTo>
                  <a:pt x="2804" y="2177"/>
                </a:lnTo>
                <a:lnTo>
                  <a:pt x="2772" y="2177"/>
                </a:lnTo>
                <a:lnTo>
                  <a:pt x="2753" y="2178"/>
                </a:lnTo>
                <a:lnTo>
                  <a:pt x="2753" y="2181"/>
                </a:lnTo>
                <a:lnTo>
                  <a:pt x="2753" y="2183"/>
                </a:lnTo>
                <a:lnTo>
                  <a:pt x="2783" y="2181"/>
                </a:lnTo>
                <a:lnTo>
                  <a:pt x="2814" y="2179"/>
                </a:lnTo>
                <a:lnTo>
                  <a:pt x="2846" y="2179"/>
                </a:lnTo>
                <a:lnTo>
                  <a:pt x="2879" y="2181"/>
                </a:lnTo>
                <a:lnTo>
                  <a:pt x="2912" y="2181"/>
                </a:lnTo>
                <a:lnTo>
                  <a:pt x="2945" y="2182"/>
                </a:lnTo>
                <a:lnTo>
                  <a:pt x="2977" y="2184"/>
                </a:lnTo>
                <a:lnTo>
                  <a:pt x="3009" y="2189"/>
                </a:lnTo>
                <a:lnTo>
                  <a:pt x="2996" y="2192"/>
                </a:lnTo>
                <a:lnTo>
                  <a:pt x="2982" y="2196"/>
                </a:lnTo>
                <a:lnTo>
                  <a:pt x="2966" y="2198"/>
                </a:lnTo>
                <a:lnTo>
                  <a:pt x="2950" y="2200"/>
                </a:lnTo>
                <a:lnTo>
                  <a:pt x="2933" y="2200"/>
                </a:lnTo>
                <a:lnTo>
                  <a:pt x="2917" y="2200"/>
                </a:lnTo>
                <a:lnTo>
                  <a:pt x="2904" y="2200"/>
                </a:lnTo>
                <a:lnTo>
                  <a:pt x="2894" y="2201"/>
                </a:lnTo>
                <a:lnTo>
                  <a:pt x="2894" y="2203"/>
                </a:lnTo>
                <a:lnTo>
                  <a:pt x="2894" y="2207"/>
                </a:lnTo>
                <a:lnTo>
                  <a:pt x="2900" y="2207"/>
                </a:lnTo>
                <a:lnTo>
                  <a:pt x="2908" y="2207"/>
                </a:lnTo>
                <a:lnTo>
                  <a:pt x="2914" y="2207"/>
                </a:lnTo>
                <a:lnTo>
                  <a:pt x="2921" y="2208"/>
                </a:lnTo>
                <a:lnTo>
                  <a:pt x="2927" y="2208"/>
                </a:lnTo>
                <a:lnTo>
                  <a:pt x="2933" y="2208"/>
                </a:lnTo>
                <a:lnTo>
                  <a:pt x="2942" y="2209"/>
                </a:lnTo>
                <a:lnTo>
                  <a:pt x="2954" y="2210"/>
                </a:lnTo>
                <a:lnTo>
                  <a:pt x="2954" y="2211"/>
                </a:lnTo>
                <a:lnTo>
                  <a:pt x="2955" y="2214"/>
                </a:lnTo>
                <a:lnTo>
                  <a:pt x="2940" y="2215"/>
                </a:lnTo>
                <a:lnTo>
                  <a:pt x="2927" y="2216"/>
                </a:lnTo>
                <a:lnTo>
                  <a:pt x="2913" y="2217"/>
                </a:lnTo>
                <a:lnTo>
                  <a:pt x="2900" y="2219"/>
                </a:lnTo>
                <a:lnTo>
                  <a:pt x="2887" y="2219"/>
                </a:lnTo>
                <a:lnTo>
                  <a:pt x="2873" y="2220"/>
                </a:lnTo>
                <a:lnTo>
                  <a:pt x="2860" y="2222"/>
                </a:lnTo>
                <a:lnTo>
                  <a:pt x="2849" y="2223"/>
                </a:lnTo>
                <a:lnTo>
                  <a:pt x="2849" y="2224"/>
                </a:lnTo>
                <a:lnTo>
                  <a:pt x="2849" y="2228"/>
                </a:lnTo>
                <a:lnTo>
                  <a:pt x="2856" y="2228"/>
                </a:lnTo>
                <a:lnTo>
                  <a:pt x="2868" y="2228"/>
                </a:lnTo>
                <a:lnTo>
                  <a:pt x="2883" y="2228"/>
                </a:lnTo>
                <a:lnTo>
                  <a:pt x="2900" y="2229"/>
                </a:lnTo>
                <a:lnTo>
                  <a:pt x="2915" y="2229"/>
                </a:lnTo>
                <a:lnTo>
                  <a:pt x="2931" y="2232"/>
                </a:lnTo>
                <a:lnTo>
                  <a:pt x="2942" y="2234"/>
                </a:lnTo>
                <a:lnTo>
                  <a:pt x="2952" y="2237"/>
                </a:lnTo>
                <a:lnTo>
                  <a:pt x="2940" y="2241"/>
                </a:lnTo>
                <a:lnTo>
                  <a:pt x="2930" y="2244"/>
                </a:lnTo>
                <a:lnTo>
                  <a:pt x="2920" y="2245"/>
                </a:lnTo>
                <a:lnTo>
                  <a:pt x="2912" y="2247"/>
                </a:lnTo>
                <a:lnTo>
                  <a:pt x="2912" y="2249"/>
                </a:lnTo>
                <a:lnTo>
                  <a:pt x="2912" y="2252"/>
                </a:lnTo>
                <a:lnTo>
                  <a:pt x="2919" y="2253"/>
                </a:lnTo>
                <a:lnTo>
                  <a:pt x="2922" y="2255"/>
                </a:lnTo>
                <a:lnTo>
                  <a:pt x="2924" y="2256"/>
                </a:lnTo>
                <a:lnTo>
                  <a:pt x="2927" y="2257"/>
                </a:lnTo>
                <a:lnTo>
                  <a:pt x="2917" y="2261"/>
                </a:lnTo>
                <a:lnTo>
                  <a:pt x="2905" y="2265"/>
                </a:lnTo>
                <a:lnTo>
                  <a:pt x="2889" y="2267"/>
                </a:lnTo>
                <a:lnTo>
                  <a:pt x="2873" y="2270"/>
                </a:lnTo>
                <a:lnTo>
                  <a:pt x="2856" y="2272"/>
                </a:lnTo>
                <a:lnTo>
                  <a:pt x="2841" y="2273"/>
                </a:lnTo>
                <a:lnTo>
                  <a:pt x="2829" y="2274"/>
                </a:lnTo>
                <a:lnTo>
                  <a:pt x="2821" y="2275"/>
                </a:lnTo>
                <a:lnTo>
                  <a:pt x="2821" y="2277"/>
                </a:lnTo>
                <a:lnTo>
                  <a:pt x="2821" y="2281"/>
                </a:lnTo>
                <a:lnTo>
                  <a:pt x="2841" y="2282"/>
                </a:lnTo>
                <a:lnTo>
                  <a:pt x="2857" y="2284"/>
                </a:lnTo>
                <a:lnTo>
                  <a:pt x="2868" y="2285"/>
                </a:lnTo>
                <a:lnTo>
                  <a:pt x="2879" y="2286"/>
                </a:lnTo>
                <a:lnTo>
                  <a:pt x="2884" y="2286"/>
                </a:lnTo>
                <a:lnTo>
                  <a:pt x="2890" y="2288"/>
                </a:lnTo>
                <a:lnTo>
                  <a:pt x="2894" y="2288"/>
                </a:lnTo>
                <a:lnTo>
                  <a:pt x="2899" y="2289"/>
                </a:lnTo>
                <a:lnTo>
                  <a:pt x="2886" y="2290"/>
                </a:lnTo>
                <a:lnTo>
                  <a:pt x="2873" y="2292"/>
                </a:lnTo>
                <a:lnTo>
                  <a:pt x="2860" y="2294"/>
                </a:lnTo>
                <a:lnTo>
                  <a:pt x="2848" y="2297"/>
                </a:lnTo>
                <a:lnTo>
                  <a:pt x="2835" y="2297"/>
                </a:lnTo>
                <a:lnTo>
                  <a:pt x="2824" y="2298"/>
                </a:lnTo>
                <a:lnTo>
                  <a:pt x="2812" y="2299"/>
                </a:lnTo>
                <a:lnTo>
                  <a:pt x="2801" y="2301"/>
                </a:lnTo>
                <a:lnTo>
                  <a:pt x="2781" y="2331"/>
                </a:lnTo>
                <a:lnTo>
                  <a:pt x="2764" y="2356"/>
                </a:lnTo>
                <a:lnTo>
                  <a:pt x="2748" y="2373"/>
                </a:lnTo>
                <a:lnTo>
                  <a:pt x="2732" y="2388"/>
                </a:lnTo>
                <a:lnTo>
                  <a:pt x="2711" y="2396"/>
                </a:lnTo>
                <a:lnTo>
                  <a:pt x="2687" y="2402"/>
                </a:lnTo>
                <a:lnTo>
                  <a:pt x="2657" y="2407"/>
                </a:lnTo>
                <a:lnTo>
                  <a:pt x="2619" y="2412"/>
                </a:lnTo>
                <a:lnTo>
                  <a:pt x="2609" y="2413"/>
                </a:lnTo>
                <a:lnTo>
                  <a:pt x="2588" y="2415"/>
                </a:lnTo>
                <a:lnTo>
                  <a:pt x="2559" y="2417"/>
                </a:lnTo>
                <a:lnTo>
                  <a:pt x="2526" y="2420"/>
                </a:lnTo>
                <a:lnTo>
                  <a:pt x="2490" y="2421"/>
                </a:lnTo>
                <a:lnTo>
                  <a:pt x="2460" y="2423"/>
                </a:lnTo>
                <a:lnTo>
                  <a:pt x="2433" y="2424"/>
                </a:lnTo>
                <a:lnTo>
                  <a:pt x="2419" y="2426"/>
                </a:lnTo>
                <a:close/>
                <a:moveTo>
                  <a:pt x="1056" y="2308"/>
                </a:moveTo>
                <a:lnTo>
                  <a:pt x="1059" y="2306"/>
                </a:lnTo>
                <a:lnTo>
                  <a:pt x="1061" y="2303"/>
                </a:lnTo>
                <a:lnTo>
                  <a:pt x="1061" y="2299"/>
                </a:lnTo>
                <a:lnTo>
                  <a:pt x="1061" y="2293"/>
                </a:lnTo>
                <a:lnTo>
                  <a:pt x="1058" y="2295"/>
                </a:lnTo>
                <a:lnTo>
                  <a:pt x="1057" y="2299"/>
                </a:lnTo>
                <a:lnTo>
                  <a:pt x="1056" y="2301"/>
                </a:lnTo>
                <a:lnTo>
                  <a:pt x="1056" y="2308"/>
                </a:lnTo>
                <a:close/>
                <a:moveTo>
                  <a:pt x="941" y="2356"/>
                </a:moveTo>
                <a:lnTo>
                  <a:pt x="941" y="2355"/>
                </a:lnTo>
                <a:lnTo>
                  <a:pt x="944" y="2354"/>
                </a:lnTo>
                <a:lnTo>
                  <a:pt x="942" y="2352"/>
                </a:lnTo>
                <a:lnTo>
                  <a:pt x="936" y="2352"/>
                </a:lnTo>
                <a:lnTo>
                  <a:pt x="932" y="2352"/>
                </a:lnTo>
                <a:lnTo>
                  <a:pt x="934" y="2354"/>
                </a:lnTo>
                <a:lnTo>
                  <a:pt x="941" y="2356"/>
                </a:lnTo>
                <a:close/>
                <a:moveTo>
                  <a:pt x="1004" y="2363"/>
                </a:moveTo>
                <a:lnTo>
                  <a:pt x="1007" y="2363"/>
                </a:lnTo>
                <a:lnTo>
                  <a:pt x="1011" y="2363"/>
                </a:lnTo>
                <a:lnTo>
                  <a:pt x="1015" y="2358"/>
                </a:lnTo>
                <a:lnTo>
                  <a:pt x="1015" y="2356"/>
                </a:lnTo>
                <a:lnTo>
                  <a:pt x="1003" y="2354"/>
                </a:lnTo>
                <a:lnTo>
                  <a:pt x="993" y="2352"/>
                </a:lnTo>
                <a:lnTo>
                  <a:pt x="983" y="2352"/>
                </a:lnTo>
                <a:lnTo>
                  <a:pt x="972" y="2352"/>
                </a:lnTo>
                <a:lnTo>
                  <a:pt x="974" y="2354"/>
                </a:lnTo>
                <a:lnTo>
                  <a:pt x="969" y="2355"/>
                </a:lnTo>
                <a:lnTo>
                  <a:pt x="965" y="2357"/>
                </a:lnTo>
                <a:lnTo>
                  <a:pt x="972" y="2358"/>
                </a:lnTo>
                <a:lnTo>
                  <a:pt x="977" y="2359"/>
                </a:lnTo>
                <a:lnTo>
                  <a:pt x="982" y="2358"/>
                </a:lnTo>
                <a:lnTo>
                  <a:pt x="988" y="2356"/>
                </a:lnTo>
                <a:lnTo>
                  <a:pt x="991" y="2358"/>
                </a:lnTo>
                <a:lnTo>
                  <a:pt x="988" y="2360"/>
                </a:lnTo>
                <a:lnTo>
                  <a:pt x="994" y="2359"/>
                </a:lnTo>
                <a:lnTo>
                  <a:pt x="998" y="2359"/>
                </a:lnTo>
                <a:lnTo>
                  <a:pt x="999" y="2358"/>
                </a:lnTo>
                <a:lnTo>
                  <a:pt x="1001" y="2358"/>
                </a:lnTo>
                <a:lnTo>
                  <a:pt x="1002" y="2360"/>
                </a:lnTo>
                <a:lnTo>
                  <a:pt x="1004" y="2363"/>
                </a:lnTo>
                <a:close/>
                <a:moveTo>
                  <a:pt x="1126" y="2319"/>
                </a:moveTo>
                <a:lnTo>
                  <a:pt x="1141" y="2318"/>
                </a:lnTo>
                <a:lnTo>
                  <a:pt x="1158" y="2317"/>
                </a:lnTo>
                <a:lnTo>
                  <a:pt x="1175" y="2314"/>
                </a:lnTo>
                <a:lnTo>
                  <a:pt x="1193" y="2311"/>
                </a:lnTo>
                <a:lnTo>
                  <a:pt x="1210" y="2307"/>
                </a:lnTo>
                <a:lnTo>
                  <a:pt x="1229" y="2302"/>
                </a:lnTo>
                <a:lnTo>
                  <a:pt x="1246" y="2295"/>
                </a:lnTo>
                <a:lnTo>
                  <a:pt x="1262" y="2290"/>
                </a:lnTo>
                <a:lnTo>
                  <a:pt x="1245" y="2289"/>
                </a:lnTo>
                <a:lnTo>
                  <a:pt x="1228" y="2289"/>
                </a:lnTo>
                <a:lnTo>
                  <a:pt x="1208" y="2288"/>
                </a:lnTo>
                <a:lnTo>
                  <a:pt x="1190" y="2288"/>
                </a:lnTo>
                <a:lnTo>
                  <a:pt x="1171" y="2288"/>
                </a:lnTo>
                <a:lnTo>
                  <a:pt x="1154" y="2289"/>
                </a:lnTo>
                <a:lnTo>
                  <a:pt x="1136" y="2290"/>
                </a:lnTo>
                <a:lnTo>
                  <a:pt x="1124" y="2293"/>
                </a:lnTo>
                <a:lnTo>
                  <a:pt x="1128" y="2295"/>
                </a:lnTo>
                <a:lnTo>
                  <a:pt x="1138" y="2298"/>
                </a:lnTo>
                <a:lnTo>
                  <a:pt x="1143" y="2298"/>
                </a:lnTo>
                <a:lnTo>
                  <a:pt x="1150" y="2300"/>
                </a:lnTo>
                <a:lnTo>
                  <a:pt x="1156" y="2302"/>
                </a:lnTo>
                <a:lnTo>
                  <a:pt x="1163" y="2307"/>
                </a:lnTo>
                <a:lnTo>
                  <a:pt x="1159" y="2307"/>
                </a:lnTo>
                <a:lnTo>
                  <a:pt x="1154" y="2308"/>
                </a:lnTo>
                <a:lnTo>
                  <a:pt x="1146" y="2309"/>
                </a:lnTo>
                <a:lnTo>
                  <a:pt x="1138" y="2310"/>
                </a:lnTo>
                <a:lnTo>
                  <a:pt x="1128" y="2310"/>
                </a:lnTo>
                <a:lnTo>
                  <a:pt x="1121" y="2311"/>
                </a:lnTo>
                <a:lnTo>
                  <a:pt x="1113" y="2313"/>
                </a:lnTo>
                <a:lnTo>
                  <a:pt x="1108" y="2315"/>
                </a:lnTo>
                <a:lnTo>
                  <a:pt x="1110" y="2315"/>
                </a:lnTo>
                <a:lnTo>
                  <a:pt x="1114" y="2316"/>
                </a:lnTo>
                <a:lnTo>
                  <a:pt x="1118" y="2316"/>
                </a:lnTo>
                <a:lnTo>
                  <a:pt x="1126" y="2319"/>
                </a:lnTo>
                <a:close/>
                <a:moveTo>
                  <a:pt x="972" y="2281"/>
                </a:moveTo>
                <a:lnTo>
                  <a:pt x="974" y="2282"/>
                </a:lnTo>
                <a:lnTo>
                  <a:pt x="976" y="2281"/>
                </a:lnTo>
                <a:lnTo>
                  <a:pt x="976" y="2277"/>
                </a:lnTo>
                <a:lnTo>
                  <a:pt x="976" y="2275"/>
                </a:lnTo>
                <a:lnTo>
                  <a:pt x="976" y="2272"/>
                </a:lnTo>
                <a:lnTo>
                  <a:pt x="977" y="2267"/>
                </a:lnTo>
                <a:lnTo>
                  <a:pt x="977" y="2259"/>
                </a:lnTo>
                <a:lnTo>
                  <a:pt x="977" y="2248"/>
                </a:lnTo>
                <a:lnTo>
                  <a:pt x="978" y="2232"/>
                </a:lnTo>
                <a:lnTo>
                  <a:pt x="979" y="2211"/>
                </a:lnTo>
                <a:lnTo>
                  <a:pt x="959" y="2208"/>
                </a:lnTo>
                <a:lnTo>
                  <a:pt x="939" y="2207"/>
                </a:lnTo>
                <a:lnTo>
                  <a:pt x="919" y="2206"/>
                </a:lnTo>
                <a:lnTo>
                  <a:pt x="901" y="2206"/>
                </a:lnTo>
                <a:lnTo>
                  <a:pt x="881" y="2206"/>
                </a:lnTo>
                <a:lnTo>
                  <a:pt x="863" y="2206"/>
                </a:lnTo>
                <a:lnTo>
                  <a:pt x="844" y="2207"/>
                </a:lnTo>
                <a:lnTo>
                  <a:pt x="826" y="2209"/>
                </a:lnTo>
                <a:lnTo>
                  <a:pt x="843" y="2216"/>
                </a:lnTo>
                <a:lnTo>
                  <a:pt x="860" y="2224"/>
                </a:lnTo>
                <a:lnTo>
                  <a:pt x="878" y="2232"/>
                </a:lnTo>
                <a:lnTo>
                  <a:pt x="897" y="2242"/>
                </a:lnTo>
                <a:lnTo>
                  <a:pt x="914" y="2251"/>
                </a:lnTo>
                <a:lnTo>
                  <a:pt x="934" y="2261"/>
                </a:lnTo>
                <a:lnTo>
                  <a:pt x="952" y="2270"/>
                </a:lnTo>
                <a:lnTo>
                  <a:pt x="972" y="2281"/>
                </a:lnTo>
                <a:close/>
                <a:moveTo>
                  <a:pt x="622" y="2328"/>
                </a:moveTo>
                <a:lnTo>
                  <a:pt x="639" y="2327"/>
                </a:lnTo>
                <a:lnTo>
                  <a:pt x="659" y="2326"/>
                </a:lnTo>
                <a:lnTo>
                  <a:pt x="679" y="2325"/>
                </a:lnTo>
                <a:lnTo>
                  <a:pt x="700" y="2324"/>
                </a:lnTo>
                <a:lnTo>
                  <a:pt x="721" y="2322"/>
                </a:lnTo>
                <a:lnTo>
                  <a:pt x="742" y="2321"/>
                </a:lnTo>
                <a:lnTo>
                  <a:pt x="763" y="2319"/>
                </a:lnTo>
                <a:lnTo>
                  <a:pt x="785" y="2321"/>
                </a:lnTo>
                <a:lnTo>
                  <a:pt x="786" y="2316"/>
                </a:lnTo>
                <a:lnTo>
                  <a:pt x="788" y="2313"/>
                </a:lnTo>
                <a:lnTo>
                  <a:pt x="809" y="2311"/>
                </a:lnTo>
                <a:lnTo>
                  <a:pt x="829" y="2311"/>
                </a:lnTo>
                <a:lnTo>
                  <a:pt x="850" y="2310"/>
                </a:lnTo>
                <a:lnTo>
                  <a:pt x="871" y="2310"/>
                </a:lnTo>
                <a:lnTo>
                  <a:pt x="892" y="2310"/>
                </a:lnTo>
                <a:lnTo>
                  <a:pt x="913" y="2310"/>
                </a:lnTo>
                <a:lnTo>
                  <a:pt x="934" y="2310"/>
                </a:lnTo>
                <a:lnTo>
                  <a:pt x="955" y="2310"/>
                </a:lnTo>
                <a:lnTo>
                  <a:pt x="957" y="2307"/>
                </a:lnTo>
                <a:lnTo>
                  <a:pt x="958" y="2307"/>
                </a:lnTo>
                <a:lnTo>
                  <a:pt x="952" y="2301"/>
                </a:lnTo>
                <a:lnTo>
                  <a:pt x="943" y="2295"/>
                </a:lnTo>
                <a:lnTo>
                  <a:pt x="929" y="2288"/>
                </a:lnTo>
                <a:lnTo>
                  <a:pt x="916" y="2281"/>
                </a:lnTo>
                <a:lnTo>
                  <a:pt x="900" y="2273"/>
                </a:lnTo>
                <a:lnTo>
                  <a:pt x="887" y="2266"/>
                </a:lnTo>
                <a:lnTo>
                  <a:pt x="877" y="2261"/>
                </a:lnTo>
                <a:lnTo>
                  <a:pt x="872" y="2259"/>
                </a:lnTo>
                <a:lnTo>
                  <a:pt x="824" y="2241"/>
                </a:lnTo>
                <a:lnTo>
                  <a:pt x="778" y="2232"/>
                </a:lnTo>
                <a:lnTo>
                  <a:pt x="730" y="2227"/>
                </a:lnTo>
                <a:lnTo>
                  <a:pt x="683" y="2229"/>
                </a:lnTo>
                <a:lnTo>
                  <a:pt x="635" y="2234"/>
                </a:lnTo>
                <a:lnTo>
                  <a:pt x="589" y="2242"/>
                </a:lnTo>
                <a:lnTo>
                  <a:pt x="541" y="2251"/>
                </a:lnTo>
                <a:lnTo>
                  <a:pt x="495" y="2260"/>
                </a:lnTo>
                <a:lnTo>
                  <a:pt x="494" y="2267"/>
                </a:lnTo>
                <a:lnTo>
                  <a:pt x="494" y="2275"/>
                </a:lnTo>
                <a:lnTo>
                  <a:pt x="493" y="2283"/>
                </a:lnTo>
                <a:lnTo>
                  <a:pt x="493" y="2291"/>
                </a:lnTo>
                <a:lnTo>
                  <a:pt x="492" y="2299"/>
                </a:lnTo>
                <a:lnTo>
                  <a:pt x="492" y="2308"/>
                </a:lnTo>
                <a:lnTo>
                  <a:pt x="492" y="2316"/>
                </a:lnTo>
                <a:lnTo>
                  <a:pt x="492" y="2325"/>
                </a:lnTo>
                <a:lnTo>
                  <a:pt x="507" y="2324"/>
                </a:lnTo>
                <a:lnTo>
                  <a:pt x="523" y="2324"/>
                </a:lnTo>
                <a:lnTo>
                  <a:pt x="539" y="2324"/>
                </a:lnTo>
                <a:lnTo>
                  <a:pt x="555" y="2325"/>
                </a:lnTo>
                <a:lnTo>
                  <a:pt x="571" y="2325"/>
                </a:lnTo>
                <a:lnTo>
                  <a:pt x="588" y="2325"/>
                </a:lnTo>
                <a:lnTo>
                  <a:pt x="605" y="2326"/>
                </a:lnTo>
                <a:lnTo>
                  <a:pt x="622" y="2328"/>
                </a:lnTo>
                <a:close/>
                <a:moveTo>
                  <a:pt x="325" y="2155"/>
                </a:moveTo>
                <a:lnTo>
                  <a:pt x="326" y="2155"/>
                </a:lnTo>
                <a:lnTo>
                  <a:pt x="328" y="2155"/>
                </a:lnTo>
                <a:lnTo>
                  <a:pt x="325" y="2141"/>
                </a:lnTo>
                <a:lnTo>
                  <a:pt x="323" y="2126"/>
                </a:lnTo>
                <a:lnTo>
                  <a:pt x="322" y="2111"/>
                </a:lnTo>
                <a:lnTo>
                  <a:pt x="323" y="2097"/>
                </a:lnTo>
                <a:lnTo>
                  <a:pt x="325" y="2083"/>
                </a:lnTo>
                <a:lnTo>
                  <a:pt x="329" y="2070"/>
                </a:lnTo>
                <a:lnTo>
                  <a:pt x="336" y="2059"/>
                </a:lnTo>
                <a:lnTo>
                  <a:pt x="346" y="2050"/>
                </a:lnTo>
                <a:lnTo>
                  <a:pt x="353" y="2031"/>
                </a:lnTo>
                <a:lnTo>
                  <a:pt x="367" y="2023"/>
                </a:lnTo>
                <a:lnTo>
                  <a:pt x="384" y="2021"/>
                </a:lnTo>
                <a:lnTo>
                  <a:pt x="405" y="2023"/>
                </a:lnTo>
                <a:lnTo>
                  <a:pt x="426" y="2025"/>
                </a:lnTo>
                <a:lnTo>
                  <a:pt x="446" y="2026"/>
                </a:lnTo>
                <a:lnTo>
                  <a:pt x="467" y="2022"/>
                </a:lnTo>
                <a:lnTo>
                  <a:pt x="485" y="2012"/>
                </a:lnTo>
                <a:lnTo>
                  <a:pt x="483" y="2005"/>
                </a:lnTo>
                <a:lnTo>
                  <a:pt x="482" y="1998"/>
                </a:lnTo>
                <a:lnTo>
                  <a:pt x="479" y="1993"/>
                </a:lnTo>
                <a:lnTo>
                  <a:pt x="479" y="1987"/>
                </a:lnTo>
                <a:lnTo>
                  <a:pt x="476" y="1975"/>
                </a:lnTo>
                <a:lnTo>
                  <a:pt x="475" y="1964"/>
                </a:lnTo>
                <a:lnTo>
                  <a:pt x="419" y="1951"/>
                </a:lnTo>
                <a:lnTo>
                  <a:pt x="377" y="1935"/>
                </a:lnTo>
                <a:lnTo>
                  <a:pt x="347" y="1915"/>
                </a:lnTo>
                <a:lnTo>
                  <a:pt x="328" y="1893"/>
                </a:lnTo>
                <a:lnTo>
                  <a:pt x="313" y="1862"/>
                </a:lnTo>
                <a:lnTo>
                  <a:pt x="304" y="1827"/>
                </a:lnTo>
                <a:lnTo>
                  <a:pt x="296" y="1781"/>
                </a:lnTo>
                <a:lnTo>
                  <a:pt x="289" y="1730"/>
                </a:lnTo>
                <a:lnTo>
                  <a:pt x="272" y="1730"/>
                </a:lnTo>
                <a:lnTo>
                  <a:pt x="256" y="1728"/>
                </a:lnTo>
                <a:lnTo>
                  <a:pt x="240" y="1724"/>
                </a:lnTo>
                <a:lnTo>
                  <a:pt x="224" y="1720"/>
                </a:lnTo>
                <a:lnTo>
                  <a:pt x="208" y="1713"/>
                </a:lnTo>
                <a:lnTo>
                  <a:pt x="194" y="1706"/>
                </a:lnTo>
                <a:lnTo>
                  <a:pt x="180" y="1699"/>
                </a:lnTo>
                <a:lnTo>
                  <a:pt x="170" y="1695"/>
                </a:lnTo>
                <a:lnTo>
                  <a:pt x="163" y="1672"/>
                </a:lnTo>
                <a:lnTo>
                  <a:pt x="150" y="1618"/>
                </a:lnTo>
                <a:lnTo>
                  <a:pt x="133" y="1542"/>
                </a:lnTo>
                <a:lnTo>
                  <a:pt x="117" y="1456"/>
                </a:lnTo>
                <a:lnTo>
                  <a:pt x="101" y="1366"/>
                </a:lnTo>
                <a:lnTo>
                  <a:pt x="91" y="1287"/>
                </a:lnTo>
                <a:lnTo>
                  <a:pt x="87" y="1226"/>
                </a:lnTo>
                <a:lnTo>
                  <a:pt x="92" y="1196"/>
                </a:lnTo>
                <a:lnTo>
                  <a:pt x="104" y="1184"/>
                </a:lnTo>
                <a:lnTo>
                  <a:pt x="116" y="1173"/>
                </a:lnTo>
                <a:lnTo>
                  <a:pt x="123" y="1167"/>
                </a:lnTo>
                <a:lnTo>
                  <a:pt x="130" y="1161"/>
                </a:lnTo>
                <a:lnTo>
                  <a:pt x="137" y="1155"/>
                </a:lnTo>
                <a:lnTo>
                  <a:pt x="144" y="1151"/>
                </a:lnTo>
                <a:lnTo>
                  <a:pt x="166" y="1132"/>
                </a:lnTo>
                <a:lnTo>
                  <a:pt x="182" y="1115"/>
                </a:lnTo>
                <a:lnTo>
                  <a:pt x="190" y="1098"/>
                </a:lnTo>
                <a:lnTo>
                  <a:pt x="195" y="1081"/>
                </a:lnTo>
                <a:lnTo>
                  <a:pt x="195" y="1063"/>
                </a:lnTo>
                <a:lnTo>
                  <a:pt x="196" y="1044"/>
                </a:lnTo>
                <a:lnTo>
                  <a:pt x="197" y="1022"/>
                </a:lnTo>
                <a:lnTo>
                  <a:pt x="202" y="999"/>
                </a:lnTo>
                <a:lnTo>
                  <a:pt x="200" y="997"/>
                </a:lnTo>
                <a:lnTo>
                  <a:pt x="199" y="997"/>
                </a:lnTo>
                <a:lnTo>
                  <a:pt x="221" y="971"/>
                </a:lnTo>
                <a:lnTo>
                  <a:pt x="259" y="944"/>
                </a:lnTo>
                <a:lnTo>
                  <a:pt x="304" y="914"/>
                </a:lnTo>
                <a:lnTo>
                  <a:pt x="355" y="888"/>
                </a:lnTo>
                <a:lnTo>
                  <a:pt x="405" y="862"/>
                </a:lnTo>
                <a:lnTo>
                  <a:pt x="451" y="841"/>
                </a:lnTo>
                <a:lnTo>
                  <a:pt x="487" y="825"/>
                </a:lnTo>
                <a:lnTo>
                  <a:pt x="511" y="820"/>
                </a:lnTo>
                <a:lnTo>
                  <a:pt x="509" y="810"/>
                </a:lnTo>
                <a:lnTo>
                  <a:pt x="508" y="804"/>
                </a:lnTo>
                <a:lnTo>
                  <a:pt x="508" y="798"/>
                </a:lnTo>
                <a:lnTo>
                  <a:pt x="508" y="793"/>
                </a:lnTo>
                <a:lnTo>
                  <a:pt x="508" y="788"/>
                </a:lnTo>
                <a:lnTo>
                  <a:pt x="508" y="783"/>
                </a:lnTo>
                <a:lnTo>
                  <a:pt x="508" y="775"/>
                </a:lnTo>
                <a:lnTo>
                  <a:pt x="509" y="768"/>
                </a:lnTo>
                <a:lnTo>
                  <a:pt x="515" y="764"/>
                </a:lnTo>
                <a:lnTo>
                  <a:pt x="522" y="761"/>
                </a:lnTo>
                <a:lnTo>
                  <a:pt x="524" y="759"/>
                </a:lnTo>
                <a:lnTo>
                  <a:pt x="528" y="758"/>
                </a:lnTo>
                <a:lnTo>
                  <a:pt x="533" y="756"/>
                </a:lnTo>
                <a:lnTo>
                  <a:pt x="541" y="755"/>
                </a:lnTo>
                <a:lnTo>
                  <a:pt x="540" y="748"/>
                </a:lnTo>
                <a:lnTo>
                  <a:pt x="540" y="741"/>
                </a:lnTo>
                <a:lnTo>
                  <a:pt x="539" y="735"/>
                </a:lnTo>
                <a:lnTo>
                  <a:pt x="538" y="731"/>
                </a:lnTo>
                <a:lnTo>
                  <a:pt x="534" y="719"/>
                </a:lnTo>
                <a:lnTo>
                  <a:pt x="532" y="711"/>
                </a:lnTo>
                <a:lnTo>
                  <a:pt x="502" y="714"/>
                </a:lnTo>
                <a:lnTo>
                  <a:pt x="477" y="716"/>
                </a:lnTo>
                <a:lnTo>
                  <a:pt x="454" y="719"/>
                </a:lnTo>
                <a:lnTo>
                  <a:pt x="435" y="725"/>
                </a:lnTo>
                <a:lnTo>
                  <a:pt x="415" y="731"/>
                </a:lnTo>
                <a:lnTo>
                  <a:pt x="395" y="741"/>
                </a:lnTo>
                <a:lnTo>
                  <a:pt x="374" y="755"/>
                </a:lnTo>
                <a:lnTo>
                  <a:pt x="351" y="774"/>
                </a:lnTo>
                <a:lnTo>
                  <a:pt x="270" y="815"/>
                </a:lnTo>
                <a:lnTo>
                  <a:pt x="204" y="853"/>
                </a:lnTo>
                <a:lnTo>
                  <a:pt x="151" y="888"/>
                </a:lnTo>
                <a:lnTo>
                  <a:pt x="113" y="926"/>
                </a:lnTo>
                <a:lnTo>
                  <a:pt x="84" y="971"/>
                </a:lnTo>
                <a:lnTo>
                  <a:pt x="68" y="1028"/>
                </a:lnTo>
                <a:lnTo>
                  <a:pt x="63" y="1099"/>
                </a:lnTo>
                <a:lnTo>
                  <a:pt x="68" y="1192"/>
                </a:lnTo>
                <a:lnTo>
                  <a:pt x="66" y="1221"/>
                </a:lnTo>
                <a:lnTo>
                  <a:pt x="64" y="1251"/>
                </a:lnTo>
                <a:lnTo>
                  <a:pt x="59" y="1280"/>
                </a:lnTo>
                <a:lnTo>
                  <a:pt x="55" y="1310"/>
                </a:lnTo>
                <a:lnTo>
                  <a:pt x="48" y="1338"/>
                </a:lnTo>
                <a:lnTo>
                  <a:pt x="42" y="1369"/>
                </a:lnTo>
                <a:lnTo>
                  <a:pt x="35" y="1399"/>
                </a:lnTo>
                <a:lnTo>
                  <a:pt x="29" y="1432"/>
                </a:lnTo>
                <a:lnTo>
                  <a:pt x="25" y="1497"/>
                </a:lnTo>
                <a:lnTo>
                  <a:pt x="31" y="1552"/>
                </a:lnTo>
                <a:lnTo>
                  <a:pt x="43" y="1600"/>
                </a:lnTo>
                <a:lnTo>
                  <a:pt x="64" y="1643"/>
                </a:lnTo>
                <a:lnTo>
                  <a:pt x="90" y="1683"/>
                </a:lnTo>
                <a:lnTo>
                  <a:pt x="123" y="1726"/>
                </a:lnTo>
                <a:lnTo>
                  <a:pt x="161" y="1773"/>
                </a:lnTo>
                <a:lnTo>
                  <a:pt x="205" y="1827"/>
                </a:lnTo>
                <a:lnTo>
                  <a:pt x="222" y="1864"/>
                </a:lnTo>
                <a:lnTo>
                  <a:pt x="236" y="1906"/>
                </a:lnTo>
                <a:lnTo>
                  <a:pt x="246" y="1948"/>
                </a:lnTo>
                <a:lnTo>
                  <a:pt x="257" y="1992"/>
                </a:lnTo>
                <a:lnTo>
                  <a:pt x="268" y="2034"/>
                </a:lnTo>
                <a:lnTo>
                  <a:pt x="281" y="2076"/>
                </a:lnTo>
                <a:lnTo>
                  <a:pt x="300" y="2116"/>
                </a:lnTo>
                <a:lnTo>
                  <a:pt x="325" y="2155"/>
                </a:lnTo>
                <a:close/>
                <a:moveTo>
                  <a:pt x="632" y="725"/>
                </a:moveTo>
                <a:lnTo>
                  <a:pt x="656" y="719"/>
                </a:lnTo>
                <a:lnTo>
                  <a:pt x="682" y="715"/>
                </a:lnTo>
                <a:lnTo>
                  <a:pt x="708" y="709"/>
                </a:lnTo>
                <a:lnTo>
                  <a:pt x="736" y="705"/>
                </a:lnTo>
                <a:lnTo>
                  <a:pt x="762" y="699"/>
                </a:lnTo>
                <a:lnTo>
                  <a:pt x="788" y="693"/>
                </a:lnTo>
                <a:lnTo>
                  <a:pt x="814" y="688"/>
                </a:lnTo>
                <a:lnTo>
                  <a:pt x="840" y="682"/>
                </a:lnTo>
                <a:lnTo>
                  <a:pt x="852" y="681"/>
                </a:lnTo>
                <a:lnTo>
                  <a:pt x="865" y="680"/>
                </a:lnTo>
                <a:lnTo>
                  <a:pt x="878" y="678"/>
                </a:lnTo>
                <a:lnTo>
                  <a:pt x="892" y="677"/>
                </a:lnTo>
                <a:lnTo>
                  <a:pt x="902" y="675"/>
                </a:lnTo>
                <a:lnTo>
                  <a:pt x="912" y="675"/>
                </a:lnTo>
                <a:lnTo>
                  <a:pt x="918" y="673"/>
                </a:lnTo>
                <a:lnTo>
                  <a:pt x="922" y="673"/>
                </a:lnTo>
                <a:lnTo>
                  <a:pt x="920" y="662"/>
                </a:lnTo>
                <a:lnTo>
                  <a:pt x="919" y="653"/>
                </a:lnTo>
                <a:lnTo>
                  <a:pt x="888" y="656"/>
                </a:lnTo>
                <a:lnTo>
                  <a:pt x="853" y="660"/>
                </a:lnTo>
                <a:lnTo>
                  <a:pt x="813" y="666"/>
                </a:lnTo>
                <a:lnTo>
                  <a:pt x="773" y="674"/>
                </a:lnTo>
                <a:lnTo>
                  <a:pt x="732" y="682"/>
                </a:lnTo>
                <a:lnTo>
                  <a:pt x="695" y="692"/>
                </a:lnTo>
                <a:lnTo>
                  <a:pt x="660" y="702"/>
                </a:lnTo>
                <a:lnTo>
                  <a:pt x="633" y="714"/>
                </a:lnTo>
                <a:lnTo>
                  <a:pt x="632" y="718"/>
                </a:lnTo>
                <a:lnTo>
                  <a:pt x="632" y="725"/>
                </a:lnTo>
                <a:close/>
                <a:moveTo>
                  <a:pt x="1873" y="2211"/>
                </a:moveTo>
                <a:lnTo>
                  <a:pt x="1880" y="2210"/>
                </a:lnTo>
                <a:lnTo>
                  <a:pt x="1886" y="2209"/>
                </a:lnTo>
                <a:lnTo>
                  <a:pt x="1889" y="2208"/>
                </a:lnTo>
                <a:lnTo>
                  <a:pt x="1893" y="2208"/>
                </a:lnTo>
                <a:lnTo>
                  <a:pt x="1897" y="2207"/>
                </a:lnTo>
                <a:lnTo>
                  <a:pt x="1904" y="2206"/>
                </a:lnTo>
                <a:lnTo>
                  <a:pt x="1896" y="2206"/>
                </a:lnTo>
                <a:lnTo>
                  <a:pt x="1888" y="2206"/>
                </a:lnTo>
                <a:lnTo>
                  <a:pt x="1880" y="2206"/>
                </a:lnTo>
                <a:lnTo>
                  <a:pt x="1873" y="2207"/>
                </a:lnTo>
                <a:lnTo>
                  <a:pt x="1873" y="2209"/>
                </a:lnTo>
                <a:lnTo>
                  <a:pt x="1873" y="2211"/>
                </a:lnTo>
                <a:close/>
              </a:path>
            </a:pathLst>
          </a:custGeom>
          <a:solidFill>
            <a:srgbClr val="000000">
              <a:alpha val="100000"/>
            </a:srgbClr>
          </a:solidFill>
          <a:ln w="9525">
            <a:noFill/>
          </a:ln>
        </p:spPr>
        <p:txBody>
          <a:bodyPr/>
          <a:lstStyle/>
          <a:p>
            <a:endParaRPr lang="zh-CN" altLang="en-US"/>
          </a:p>
        </p:txBody>
      </p:sp>
      <p:sp>
        <p:nvSpPr>
          <p:cNvPr id="73736" name="Freeform 7"/>
          <p:cNvSpPr>
            <a:spLocks noEditPoints="1"/>
          </p:cNvSpPr>
          <p:nvPr/>
        </p:nvSpPr>
        <p:spPr>
          <a:xfrm>
            <a:off x="6872288" y="3227388"/>
            <a:ext cx="858837" cy="180975"/>
          </a:xfrm>
          <a:custGeom>
            <a:avLst/>
            <a:gdLst>
              <a:gd name="txL" fmla="*/ 0 w 1082"/>
              <a:gd name="txT" fmla="*/ 0 h 226"/>
              <a:gd name="txR" fmla="*/ 1082 w 1082"/>
              <a:gd name="txB" fmla="*/ 226 h 22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82" h="226">
                <a:moveTo>
                  <a:pt x="50" y="63"/>
                </a:moveTo>
                <a:lnTo>
                  <a:pt x="55" y="63"/>
                </a:lnTo>
                <a:lnTo>
                  <a:pt x="63" y="63"/>
                </a:lnTo>
                <a:lnTo>
                  <a:pt x="71" y="61"/>
                </a:lnTo>
                <a:lnTo>
                  <a:pt x="78" y="59"/>
                </a:lnTo>
                <a:lnTo>
                  <a:pt x="68" y="58"/>
                </a:lnTo>
                <a:lnTo>
                  <a:pt x="62" y="59"/>
                </a:lnTo>
                <a:lnTo>
                  <a:pt x="56" y="59"/>
                </a:lnTo>
                <a:lnTo>
                  <a:pt x="50" y="63"/>
                </a:lnTo>
                <a:close/>
                <a:moveTo>
                  <a:pt x="35" y="64"/>
                </a:moveTo>
                <a:lnTo>
                  <a:pt x="40" y="64"/>
                </a:lnTo>
                <a:lnTo>
                  <a:pt x="43" y="64"/>
                </a:lnTo>
                <a:lnTo>
                  <a:pt x="45" y="63"/>
                </a:lnTo>
                <a:lnTo>
                  <a:pt x="48" y="63"/>
                </a:lnTo>
                <a:lnTo>
                  <a:pt x="41" y="63"/>
                </a:lnTo>
                <a:lnTo>
                  <a:pt x="35" y="64"/>
                </a:lnTo>
                <a:close/>
                <a:moveTo>
                  <a:pt x="0" y="72"/>
                </a:moveTo>
                <a:lnTo>
                  <a:pt x="5" y="69"/>
                </a:lnTo>
                <a:lnTo>
                  <a:pt x="8" y="69"/>
                </a:lnTo>
                <a:lnTo>
                  <a:pt x="9" y="68"/>
                </a:lnTo>
                <a:lnTo>
                  <a:pt x="13" y="68"/>
                </a:lnTo>
                <a:lnTo>
                  <a:pt x="6" y="67"/>
                </a:lnTo>
                <a:lnTo>
                  <a:pt x="0" y="67"/>
                </a:lnTo>
                <a:lnTo>
                  <a:pt x="0" y="68"/>
                </a:lnTo>
                <a:lnTo>
                  <a:pt x="0" y="72"/>
                </a:lnTo>
                <a:close/>
                <a:moveTo>
                  <a:pt x="126" y="74"/>
                </a:moveTo>
                <a:lnTo>
                  <a:pt x="134" y="74"/>
                </a:lnTo>
                <a:lnTo>
                  <a:pt x="145" y="74"/>
                </a:lnTo>
                <a:lnTo>
                  <a:pt x="138" y="72"/>
                </a:lnTo>
                <a:lnTo>
                  <a:pt x="133" y="72"/>
                </a:lnTo>
                <a:lnTo>
                  <a:pt x="130" y="73"/>
                </a:lnTo>
                <a:lnTo>
                  <a:pt x="126" y="74"/>
                </a:lnTo>
                <a:close/>
                <a:moveTo>
                  <a:pt x="111" y="78"/>
                </a:moveTo>
                <a:lnTo>
                  <a:pt x="114" y="77"/>
                </a:lnTo>
                <a:lnTo>
                  <a:pt x="119" y="76"/>
                </a:lnTo>
                <a:lnTo>
                  <a:pt x="114" y="76"/>
                </a:lnTo>
                <a:lnTo>
                  <a:pt x="109" y="76"/>
                </a:lnTo>
                <a:lnTo>
                  <a:pt x="109" y="77"/>
                </a:lnTo>
                <a:lnTo>
                  <a:pt x="111" y="78"/>
                </a:lnTo>
                <a:close/>
                <a:moveTo>
                  <a:pt x="111" y="100"/>
                </a:moveTo>
                <a:lnTo>
                  <a:pt x="114" y="100"/>
                </a:lnTo>
                <a:lnTo>
                  <a:pt x="119" y="100"/>
                </a:lnTo>
                <a:lnTo>
                  <a:pt x="113" y="99"/>
                </a:lnTo>
                <a:lnTo>
                  <a:pt x="111" y="99"/>
                </a:lnTo>
                <a:lnTo>
                  <a:pt x="109" y="99"/>
                </a:lnTo>
                <a:lnTo>
                  <a:pt x="111" y="100"/>
                </a:lnTo>
                <a:close/>
                <a:moveTo>
                  <a:pt x="165" y="74"/>
                </a:moveTo>
                <a:lnTo>
                  <a:pt x="173" y="73"/>
                </a:lnTo>
                <a:lnTo>
                  <a:pt x="178" y="73"/>
                </a:lnTo>
                <a:lnTo>
                  <a:pt x="177" y="72"/>
                </a:lnTo>
                <a:lnTo>
                  <a:pt x="175" y="71"/>
                </a:lnTo>
                <a:lnTo>
                  <a:pt x="172" y="69"/>
                </a:lnTo>
                <a:lnTo>
                  <a:pt x="165" y="69"/>
                </a:lnTo>
                <a:lnTo>
                  <a:pt x="165" y="72"/>
                </a:lnTo>
                <a:lnTo>
                  <a:pt x="165" y="74"/>
                </a:lnTo>
                <a:close/>
                <a:moveTo>
                  <a:pt x="936" y="16"/>
                </a:moveTo>
                <a:lnTo>
                  <a:pt x="938" y="16"/>
                </a:lnTo>
                <a:lnTo>
                  <a:pt x="943" y="16"/>
                </a:lnTo>
                <a:lnTo>
                  <a:pt x="946" y="8"/>
                </a:lnTo>
                <a:lnTo>
                  <a:pt x="954" y="3"/>
                </a:lnTo>
                <a:lnTo>
                  <a:pt x="948" y="3"/>
                </a:lnTo>
                <a:lnTo>
                  <a:pt x="942" y="3"/>
                </a:lnTo>
                <a:lnTo>
                  <a:pt x="935" y="3"/>
                </a:lnTo>
                <a:lnTo>
                  <a:pt x="930" y="3"/>
                </a:lnTo>
                <a:lnTo>
                  <a:pt x="932" y="10"/>
                </a:lnTo>
                <a:lnTo>
                  <a:pt x="936" y="16"/>
                </a:lnTo>
                <a:close/>
                <a:moveTo>
                  <a:pt x="597" y="64"/>
                </a:moveTo>
                <a:lnTo>
                  <a:pt x="604" y="63"/>
                </a:lnTo>
                <a:lnTo>
                  <a:pt x="610" y="63"/>
                </a:lnTo>
                <a:lnTo>
                  <a:pt x="610" y="56"/>
                </a:lnTo>
                <a:lnTo>
                  <a:pt x="612" y="49"/>
                </a:lnTo>
                <a:lnTo>
                  <a:pt x="600" y="53"/>
                </a:lnTo>
                <a:lnTo>
                  <a:pt x="597" y="64"/>
                </a:lnTo>
                <a:close/>
                <a:moveTo>
                  <a:pt x="533" y="114"/>
                </a:moveTo>
                <a:lnTo>
                  <a:pt x="539" y="113"/>
                </a:lnTo>
                <a:lnTo>
                  <a:pt x="548" y="113"/>
                </a:lnTo>
                <a:lnTo>
                  <a:pt x="558" y="111"/>
                </a:lnTo>
                <a:lnTo>
                  <a:pt x="571" y="111"/>
                </a:lnTo>
                <a:lnTo>
                  <a:pt x="581" y="110"/>
                </a:lnTo>
                <a:lnTo>
                  <a:pt x="591" y="109"/>
                </a:lnTo>
                <a:lnTo>
                  <a:pt x="600" y="107"/>
                </a:lnTo>
                <a:lnTo>
                  <a:pt x="608" y="105"/>
                </a:lnTo>
                <a:lnTo>
                  <a:pt x="598" y="104"/>
                </a:lnTo>
                <a:lnTo>
                  <a:pt x="588" y="102"/>
                </a:lnTo>
                <a:lnTo>
                  <a:pt x="575" y="102"/>
                </a:lnTo>
                <a:lnTo>
                  <a:pt x="565" y="102"/>
                </a:lnTo>
                <a:lnTo>
                  <a:pt x="554" y="102"/>
                </a:lnTo>
                <a:lnTo>
                  <a:pt x="543" y="105"/>
                </a:lnTo>
                <a:lnTo>
                  <a:pt x="534" y="106"/>
                </a:lnTo>
                <a:lnTo>
                  <a:pt x="528" y="110"/>
                </a:lnTo>
                <a:lnTo>
                  <a:pt x="531" y="111"/>
                </a:lnTo>
                <a:lnTo>
                  <a:pt x="533" y="114"/>
                </a:lnTo>
                <a:close/>
                <a:moveTo>
                  <a:pt x="478" y="122"/>
                </a:moveTo>
                <a:lnTo>
                  <a:pt x="481" y="121"/>
                </a:lnTo>
                <a:lnTo>
                  <a:pt x="486" y="119"/>
                </a:lnTo>
                <a:lnTo>
                  <a:pt x="493" y="118"/>
                </a:lnTo>
                <a:lnTo>
                  <a:pt x="502" y="117"/>
                </a:lnTo>
                <a:lnTo>
                  <a:pt x="509" y="116"/>
                </a:lnTo>
                <a:lnTo>
                  <a:pt x="517" y="115"/>
                </a:lnTo>
                <a:lnTo>
                  <a:pt x="522" y="114"/>
                </a:lnTo>
                <a:lnTo>
                  <a:pt x="525" y="113"/>
                </a:lnTo>
                <a:lnTo>
                  <a:pt x="518" y="111"/>
                </a:lnTo>
                <a:lnTo>
                  <a:pt x="511" y="111"/>
                </a:lnTo>
                <a:lnTo>
                  <a:pt x="506" y="111"/>
                </a:lnTo>
                <a:lnTo>
                  <a:pt x="500" y="111"/>
                </a:lnTo>
                <a:lnTo>
                  <a:pt x="489" y="113"/>
                </a:lnTo>
                <a:lnTo>
                  <a:pt x="478" y="115"/>
                </a:lnTo>
                <a:lnTo>
                  <a:pt x="478" y="117"/>
                </a:lnTo>
                <a:lnTo>
                  <a:pt x="478" y="122"/>
                </a:lnTo>
                <a:close/>
                <a:moveTo>
                  <a:pt x="1072" y="4"/>
                </a:moveTo>
                <a:lnTo>
                  <a:pt x="1076" y="4"/>
                </a:lnTo>
                <a:lnTo>
                  <a:pt x="1082" y="7"/>
                </a:lnTo>
                <a:lnTo>
                  <a:pt x="1082" y="2"/>
                </a:lnTo>
                <a:lnTo>
                  <a:pt x="1082" y="0"/>
                </a:lnTo>
                <a:lnTo>
                  <a:pt x="1070" y="1"/>
                </a:lnTo>
                <a:lnTo>
                  <a:pt x="1059" y="2"/>
                </a:lnTo>
                <a:lnTo>
                  <a:pt x="1065" y="3"/>
                </a:lnTo>
                <a:lnTo>
                  <a:pt x="1072" y="4"/>
                </a:lnTo>
                <a:close/>
                <a:moveTo>
                  <a:pt x="795" y="226"/>
                </a:moveTo>
                <a:lnTo>
                  <a:pt x="778" y="222"/>
                </a:lnTo>
                <a:lnTo>
                  <a:pt x="764" y="218"/>
                </a:lnTo>
                <a:lnTo>
                  <a:pt x="751" y="214"/>
                </a:lnTo>
                <a:lnTo>
                  <a:pt x="739" y="209"/>
                </a:lnTo>
                <a:lnTo>
                  <a:pt x="728" y="204"/>
                </a:lnTo>
                <a:lnTo>
                  <a:pt x="716" y="198"/>
                </a:lnTo>
                <a:lnTo>
                  <a:pt x="705" y="192"/>
                </a:lnTo>
                <a:lnTo>
                  <a:pt x="695" y="188"/>
                </a:lnTo>
                <a:lnTo>
                  <a:pt x="715" y="119"/>
                </a:lnTo>
                <a:lnTo>
                  <a:pt x="758" y="72"/>
                </a:lnTo>
                <a:lnTo>
                  <a:pt x="814" y="43"/>
                </a:lnTo>
                <a:lnTo>
                  <a:pt x="873" y="35"/>
                </a:lnTo>
                <a:lnTo>
                  <a:pt x="926" y="44"/>
                </a:lnTo>
                <a:lnTo>
                  <a:pt x="965" y="73"/>
                </a:lnTo>
                <a:lnTo>
                  <a:pt x="977" y="118"/>
                </a:lnTo>
                <a:lnTo>
                  <a:pt x="958" y="183"/>
                </a:lnTo>
                <a:lnTo>
                  <a:pt x="938" y="198"/>
                </a:lnTo>
                <a:lnTo>
                  <a:pt x="920" y="210"/>
                </a:lnTo>
                <a:lnTo>
                  <a:pt x="901" y="217"/>
                </a:lnTo>
                <a:lnTo>
                  <a:pt x="881" y="223"/>
                </a:lnTo>
                <a:lnTo>
                  <a:pt x="860" y="224"/>
                </a:lnTo>
                <a:lnTo>
                  <a:pt x="839" y="225"/>
                </a:lnTo>
                <a:lnTo>
                  <a:pt x="817" y="225"/>
                </a:lnTo>
                <a:lnTo>
                  <a:pt x="795" y="226"/>
                </a:lnTo>
                <a:close/>
              </a:path>
            </a:pathLst>
          </a:custGeom>
          <a:solidFill>
            <a:srgbClr val="CCCCCC">
              <a:alpha val="100000"/>
            </a:srgbClr>
          </a:solidFill>
          <a:ln w="9525">
            <a:noFill/>
          </a:ln>
        </p:spPr>
        <p:txBody>
          <a:bodyPr/>
          <a:lstStyle/>
          <a:p>
            <a:endParaRPr lang="zh-CN" altLang="en-US"/>
          </a:p>
        </p:txBody>
      </p:sp>
      <p:sp>
        <p:nvSpPr>
          <p:cNvPr id="73737" name="Freeform 8"/>
          <p:cNvSpPr/>
          <p:nvPr/>
        </p:nvSpPr>
        <p:spPr>
          <a:xfrm>
            <a:off x="5799138" y="3311525"/>
            <a:ext cx="25400" cy="44450"/>
          </a:xfrm>
          <a:custGeom>
            <a:avLst/>
            <a:gdLst>
              <a:gd name="txL" fmla="*/ 0 w 31"/>
              <a:gd name="txT" fmla="*/ 0 h 54"/>
              <a:gd name="txR" fmla="*/ 31 w 31"/>
              <a:gd name="txB" fmla="*/ 54 h 54"/>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1" h="54">
                <a:moveTo>
                  <a:pt x="14" y="54"/>
                </a:moveTo>
                <a:lnTo>
                  <a:pt x="7" y="52"/>
                </a:lnTo>
                <a:lnTo>
                  <a:pt x="0" y="50"/>
                </a:lnTo>
                <a:lnTo>
                  <a:pt x="0" y="37"/>
                </a:lnTo>
                <a:lnTo>
                  <a:pt x="2" y="29"/>
                </a:lnTo>
                <a:lnTo>
                  <a:pt x="2" y="23"/>
                </a:lnTo>
                <a:lnTo>
                  <a:pt x="3" y="18"/>
                </a:lnTo>
                <a:lnTo>
                  <a:pt x="2" y="9"/>
                </a:lnTo>
                <a:lnTo>
                  <a:pt x="2" y="0"/>
                </a:lnTo>
                <a:lnTo>
                  <a:pt x="8" y="0"/>
                </a:lnTo>
                <a:lnTo>
                  <a:pt x="15" y="1"/>
                </a:lnTo>
                <a:lnTo>
                  <a:pt x="22" y="2"/>
                </a:lnTo>
                <a:lnTo>
                  <a:pt x="31" y="3"/>
                </a:lnTo>
                <a:lnTo>
                  <a:pt x="30" y="7"/>
                </a:lnTo>
                <a:lnTo>
                  <a:pt x="30" y="15"/>
                </a:lnTo>
                <a:lnTo>
                  <a:pt x="29" y="23"/>
                </a:lnTo>
                <a:lnTo>
                  <a:pt x="29" y="32"/>
                </a:lnTo>
                <a:lnTo>
                  <a:pt x="27" y="40"/>
                </a:lnTo>
                <a:lnTo>
                  <a:pt x="24" y="48"/>
                </a:lnTo>
                <a:lnTo>
                  <a:pt x="20" y="52"/>
                </a:lnTo>
                <a:lnTo>
                  <a:pt x="14" y="54"/>
                </a:lnTo>
                <a:close/>
              </a:path>
            </a:pathLst>
          </a:custGeom>
          <a:solidFill>
            <a:srgbClr val="990000">
              <a:alpha val="100000"/>
            </a:srgbClr>
          </a:solidFill>
          <a:ln w="9525">
            <a:noFill/>
          </a:ln>
        </p:spPr>
        <p:txBody>
          <a:bodyPr/>
          <a:lstStyle/>
          <a:p>
            <a:endParaRPr lang="zh-CN" altLang="en-US"/>
          </a:p>
        </p:txBody>
      </p:sp>
      <p:sp>
        <p:nvSpPr>
          <p:cNvPr id="73738" name="Freeform 9"/>
          <p:cNvSpPr/>
          <p:nvPr/>
        </p:nvSpPr>
        <p:spPr>
          <a:xfrm>
            <a:off x="7378700" y="3281363"/>
            <a:ext cx="36513" cy="71437"/>
          </a:xfrm>
          <a:custGeom>
            <a:avLst/>
            <a:gdLst>
              <a:gd name="txL" fmla="*/ 0 w 46"/>
              <a:gd name="txT" fmla="*/ 0 h 90"/>
              <a:gd name="txR" fmla="*/ 46 w 46"/>
              <a:gd name="txB" fmla="*/ 90 h 90"/>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6" h="90">
                <a:moveTo>
                  <a:pt x="24" y="90"/>
                </a:moveTo>
                <a:lnTo>
                  <a:pt x="16" y="76"/>
                </a:lnTo>
                <a:lnTo>
                  <a:pt x="10" y="66"/>
                </a:lnTo>
                <a:lnTo>
                  <a:pt x="5" y="55"/>
                </a:lnTo>
                <a:lnTo>
                  <a:pt x="3" y="44"/>
                </a:lnTo>
                <a:lnTo>
                  <a:pt x="0" y="33"/>
                </a:lnTo>
                <a:lnTo>
                  <a:pt x="0" y="23"/>
                </a:lnTo>
                <a:lnTo>
                  <a:pt x="0" y="11"/>
                </a:lnTo>
                <a:lnTo>
                  <a:pt x="1" y="0"/>
                </a:lnTo>
                <a:lnTo>
                  <a:pt x="3" y="1"/>
                </a:lnTo>
                <a:lnTo>
                  <a:pt x="8" y="6"/>
                </a:lnTo>
                <a:lnTo>
                  <a:pt x="15" y="11"/>
                </a:lnTo>
                <a:lnTo>
                  <a:pt x="21" y="21"/>
                </a:lnTo>
                <a:lnTo>
                  <a:pt x="28" y="27"/>
                </a:lnTo>
                <a:lnTo>
                  <a:pt x="35" y="35"/>
                </a:lnTo>
                <a:lnTo>
                  <a:pt x="41" y="42"/>
                </a:lnTo>
                <a:lnTo>
                  <a:pt x="46" y="48"/>
                </a:lnTo>
                <a:lnTo>
                  <a:pt x="41" y="56"/>
                </a:lnTo>
                <a:lnTo>
                  <a:pt x="37" y="64"/>
                </a:lnTo>
                <a:lnTo>
                  <a:pt x="34" y="70"/>
                </a:lnTo>
                <a:lnTo>
                  <a:pt x="32" y="76"/>
                </a:lnTo>
                <a:lnTo>
                  <a:pt x="27" y="84"/>
                </a:lnTo>
                <a:lnTo>
                  <a:pt x="25" y="90"/>
                </a:lnTo>
                <a:lnTo>
                  <a:pt x="24" y="90"/>
                </a:lnTo>
                <a:close/>
              </a:path>
            </a:pathLst>
          </a:custGeom>
          <a:solidFill>
            <a:srgbClr val="CCCCCC">
              <a:alpha val="100000"/>
            </a:srgbClr>
          </a:solidFill>
          <a:ln w="9525">
            <a:noFill/>
          </a:ln>
        </p:spPr>
        <p:txBody>
          <a:bodyPr/>
          <a:lstStyle/>
          <a:p>
            <a:endParaRPr lang="zh-CN" altLang="en-US"/>
          </a:p>
        </p:txBody>
      </p:sp>
      <p:sp>
        <p:nvSpPr>
          <p:cNvPr id="73739" name="Freeform 10"/>
          <p:cNvSpPr/>
          <p:nvPr/>
        </p:nvSpPr>
        <p:spPr>
          <a:xfrm>
            <a:off x="5784850" y="3113088"/>
            <a:ext cx="523875" cy="236537"/>
          </a:xfrm>
          <a:custGeom>
            <a:avLst/>
            <a:gdLst>
              <a:gd name="txL" fmla="*/ 0 w 661"/>
              <a:gd name="txT" fmla="*/ 0 h 297"/>
              <a:gd name="txR" fmla="*/ 661 w 661"/>
              <a:gd name="txB" fmla="*/ 297 h 29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61" h="297">
                <a:moveTo>
                  <a:pt x="618" y="297"/>
                </a:moveTo>
                <a:lnTo>
                  <a:pt x="596" y="287"/>
                </a:lnTo>
                <a:lnTo>
                  <a:pt x="585" y="274"/>
                </a:lnTo>
                <a:lnTo>
                  <a:pt x="583" y="259"/>
                </a:lnTo>
                <a:lnTo>
                  <a:pt x="587" y="244"/>
                </a:lnTo>
                <a:lnTo>
                  <a:pt x="590" y="227"/>
                </a:lnTo>
                <a:lnTo>
                  <a:pt x="593" y="210"/>
                </a:lnTo>
                <a:lnTo>
                  <a:pt x="592" y="194"/>
                </a:lnTo>
                <a:lnTo>
                  <a:pt x="585" y="180"/>
                </a:lnTo>
                <a:lnTo>
                  <a:pt x="547" y="173"/>
                </a:lnTo>
                <a:lnTo>
                  <a:pt x="484" y="170"/>
                </a:lnTo>
                <a:lnTo>
                  <a:pt x="402" y="169"/>
                </a:lnTo>
                <a:lnTo>
                  <a:pt x="313" y="171"/>
                </a:lnTo>
                <a:lnTo>
                  <a:pt x="222" y="175"/>
                </a:lnTo>
                <a:lnTo>
                  <a:pt x="142" y="183"/>
                </a:lnTo>
                <a:lnTo>
                  <a:pt x="80" y="194"/>
                </a:lnTo>
                <a:lnTo>
                  <a:pt x="46" y="209"/>
                </a:lnTo>
                <a:lnTo>
                  <a:pt x="48" y="216"/>
                </a:lnTo>
                <a:lnTo>
                  <a:pt x="47" y="223"/>
                </a:lnTo>
                <a:lnTo>
                  <a:pt x="40" y="222"/>
                </a:lnTo>
                <a:lnTo>
                  <a:pt x="33" y="222"/>
                </a:lnTo>
                <a:lnTo>
                  <a:pt x="26" y="222"/>
                </a:lnTo>
                <a:lnTo>
                  <a:pt x="21" y="222"/>
                </a:lnTo>
                <a:lnTo>
                  <a:pt x="13" y="204"/>
                </a:lnTo>
                <a:lnTo>
                  <a:pt x="7" y="183"/>
                </a:lnTo>
                <a:lnTo>
                  <a:pt x="2" y="159"/>
                </a:lnTo>
                <a:lnTo>
                  <a:pt x="1" y="134"/>
                </a:lnTo>
                <a:lnTo>
                  <a:pt x="0" y="107"/>
                </a:lnTo>
                <a:lnTo>
                  <a:pt x="0" y="82"/>
                </a:lnTo>
                <a:lnTo>
                  <a:pt x="0" y="60"/>
                </a:lnTo>
                <a:lnTo>
                  <a:pt x="0" y="41"/>
                </a:lnTo>
                <a:lnTo>
                  <a:pt x="7" y="41"/>
                </a:lnTo>
                <a:lnTo>
                  <a:pt x="14" y="41"/>
                </a:lnTo>
                <a:lnTo>
                  <a:pt x="17" y="56"/>
                </a:lnTo>
                <a:lnTo>
                  <a:pt x="18" y="78"/>
                </a:lnTo>
                <a:lnTo>
                  <a:pt x="17" y="103"/>
                </a:lnTo>
                <a:lnTo>
                  <a:pt x="17" y="129"/>
                </a:lnTo>
                <a:lnTo>
                  <a:pt x="18" y="153"/>
                </a:lnTo>
                <a:lnTo>
                  <a:pt x="23" y="173"/>
                </a:lnTo>
                <a:lnTo>
                  <a:pt x="33" y="186"/>
                </a:lnTo>
                <a:lnTo>
                  <a:pt x="50" y="190"/>
                </a:lnTo>
                <a:lnTo>
                  <a:pt x="48" y="170"/>
                </a:lnTo>
                <a:lnTo>
                  <a:pt x="46" y="149"/>
                </a:lnTo>
                <a:lnTo>
                  <a:pt x="42" y="130"/>
                </a:lnTo>
                <a:lnTo>
                  <a:pt x="41" y="111"/>
                </a:lnTo>
                <a:lnTo>
                  <a:pt x="39" y="91"/>
                </a:lnTo>
                <a:lnTo>
                  <a:pt x="39" y="73"/>
                </a:lnTo>
                <a:lnTo>
                  <a:pt x="39" y="54"/>
                </a:lnTo>
                <a:lnTo>
                  <a:pt x="41" y="37"/>
                </a:lnTo>
                <a:lnTo>
                  <a:pt x="62" y="30"/>
                </a:lnTo>
                <a:lnTo>
                  <a:pt x="95" y="24"/>
                </a:lnTo>
                <a:lnTo>
                  <a:pt x="137" y="20"/>
                </a:lnTo>
                <a:lnTo>
                  <a:pt x="182" y="16"/>
                </a:lnTo>
                <a:lnTo>
                  <a:pt x="228" y="13"/>
                </a:lnTo>
                <a:lnTo>
                  <a:pt x="270" y="11"/>
                </a:lnTo>
                <a:lnTo>
                  <a:pt x="304" y="11"/>
                </a:lnTo>
                <a:lnTo>
                  <a:pt x="328" y="12"/>
                </a:lnTo>
                <a:lnTo>
                  <a:pt x="347" y="21"/>
                </a:lnTo>
                <a:lnTo>
                  <a:pt x="368" y="27"/>
                </a:lnTo>
                <a:lnTo>
                  <a:pt x="390" y="29"/>
                </a:lnTo>
                <a:lnTo>
                  <a:pt x="413" y="30"/>
                </a:lnTo>
                <a:lnTo>
                  <a:pt x="437" y="28"/>
                </a:lnTo>
                <a:lnTo>
                  <a:pt x="461" y="27"/>
                </a:lnTo>
                <a:lnTo>
                  <a:pt x="485" y="24"/>
                </a:lnTo>
                <a:lnTo>
                  <a:pt x="509" y="25"/>
                </a:lnTo>
                <a:lnTo>
                  <a:pt x="509" y="32"/>
                </a:lnTo>
                <a:lnTo>
                  <a:pt x="510" y="41"/>
                </a:lnTo>
                <a:lnTo>
                  <a:pt x="510" y="52"/>
                </a:lnTo>
                <a:lnTo>
                  <a:pt x="513" y="62"/>
                </a:lnTo>
                <a:lnTo>
                  <a:pt x="514" y="71"/>
                </a:lnTo>
                <a:lnTo>
                  <a:pt x="517" y="81"/>
                </a:lnTo>
                <a:lnTo>
                  <a:pt x="520" y="90"/>
                </a:lnTo>
                <a:lnTo>
                  <a:pt x="526" y="99"/>
                </a:lnTo>
                <a:lnTo>
                  <a:pt x="530" y="97"/>
                </a:lnTo>
                <a:lnTo>
                  <a:pt x="535" y="97"/>
                </a:lnTo>
                <a:lnTo>
                  <a:pt x="534" y="102"/>
                </a:lnTo>
                <a:lnTo>
                  <a:pt x="535" y="107"/>
                </a:lnTo>
                <a:lnTo>
                  <a:pt x="538" y="112"/>
                </a:lnTo>
                <a:lnTo>
                  <a:pt x="546" y="116"/>
                </a:lnTo>
                <a:lnTo>
                  <a:pt x="547" y="104"/>
                </a:lnTo>
                <a:lnTo>
                  <a:pt x="548" y="89"/>
                </a:lnTo>
                <a:lnTo>
                  <a:pt x="549" y="72"/>
                </a:lnTo>
                <a:lnTo>
                  <a:pt x="550" y="55"/>
                </a:lnTo>
                <a:lnTo>
                  <a:pt x="551" y="39"/>
                </a:lnTo>
                <a:lnTo>
                  <a:pt x="555" y="28"/>
                </a:lnTo>
                <a:lnTo>
                  <a:pt x="559" y="20"/>
                </a:lnTo>
                <a:lnTo>
                  <a:pt x="567" y="19"/>
                </a:lnTo>
                <a:lnTo>
                  <a:pt x="566" y="30"/>
                </a:lnTo>
                <a:lnTo>
                  <a:pt x="566" y="44"/>
                </a:lnTo>
                <a:lnTo>
                  <a:pt x="566" y="58"/>
                </a:lnTo>
                <a:lnTo>
                  <a:pt x="567" y="73"/>
                </a:lnTo>
                <a:lnTo>
                  <a:pt x="567" y="87"/>
                </a:lnTo>
                <a:lnTo>
                  <a:pt x="569" y="102"/>
                </a:lnTo>
                <a:lnTo>
                  <a:pt x="573" y="115"/>
                </a:lnTo>
                <a:lnTo>
                  <a:pt x="579" y="129"/>
                </a:lnTo>
                <a:lnTo>
                  <a:pt x="584" y="114"/>
                </a:lnTo>
                <a:lnTo>
                  <a:pt x="588" y="99"/>
                </a:lnTo>
                <a:lnTo>
                  <a:pt x="589" y="85"/>
                </a:lnTo>
                <a:lnTo>
                  <a:pt x="590" y="70"/>
                </a:lnTo>
                <a:lnTo>
                  <a:pt x="589" y="54"/>
                </a:lnTo>
                <a:lnTo>
                  <a:pt x="589" y="40"/>
                </a:lnTo>
                <a:lnTo>
                  <a:pt x="590" y="25"/>
                </a:lnTo>
                <a:lnTo>
                  <a:pt x="592" y="14"/>
                </a:lnTo>
                <a:lnTo>
                  <a:pt x="597" y="11"/>
                </a:lnTo>
                <a:lnTo>
                  <a:pt x="604" y="12"/>
                </a:lnTo>
                <a:lnTo>
                  <a:pt x="605" y="35"/>
                </a:lnTo>
                <a:lnTo>
                  <a:pt x="608" y="63"/>
                </a:lnTo>
                <a:lnTo>
                  <a:pt x="610" y="93"/>
                </a:lnTo>
                <a:lnTo>
                  <a:pt x="614" y="122"/>
                </a:lnTo>
                <a:lnTo>
                  <a:pt x="616" y="148"/>
                </a:lnTo>
                <a:lnTo>
                  <a:pt x="618" y="172"/>
                </a:lnTo>
                <a:lnTo>
                  <a:pt x="621" y="187"/>
                </a:lnTo>
                <a:lnTo>
                  <a:pt x="623" y="195"/>
                </a:lnTo>
                <a:lnTo>
                  <a:pt x="626" y="171"/>
                </a:lnTo>
                <a:lnTo>
                  <a:pt x="630" y="147"/>
                </a:lnTo>
                <a:lnTo>
                  <a:pt x="630" y="123"/>
                </a:lnTo>
                <a:lnTo>
                  <a:pt x="631" y="99"/>
                </a:lnTo>
                <a:lnTo>
                  <a:pt x="629" y="74"/>
                </a:lnTo>
                <a:lnTo>
                  <a:pt x="628" y="50"/>
                </a:lnTo>
                <a:lnTo>
                  <a:pt x="626" y="27"/>
                </a:lnTo>
                <a:lnTo>
                  <a:pt x="626" y="5"/>
                </a:lnTo>
                <a:lnTo>
                  <a:pt x="632" y="0"/>
                </a:lnTo>
                <a:lnTo>
                  <a:pt x="639" y="3"/>
                </a:lnTo>
                <a:lnTo>
                  <a:pt x="643" y="11"/>
                </a:lnTo>
                <a:lnTo>
                  <a:pt x="649" y="23"/>
                </a:lnTo>
                <a:lnTo>
                  <a:pt x="653" y="36"/>
                </a:lnTo>
                <a:lnTo>
                  <a:pt x="656" y="49"/>
                </a:lnTo>
                <a:lnTo>
                  <a:pt x="658" y="61"/>
                </a:lnTo>
                <a:lnTo>
                  <a:pt x="661" y="69"/>
                </a:lnTo>
                <a:lnTo>
                  <a:pt x="657" y="96"/>
                </a:lnTo>
                <a:lnTo>
                  <a:pt x="654" y="126"/>
                </a:lnTo>
                <a:lnTo>
                  <a:pt x="648" y="153"/>
                </a:lnTo>
                <a:lnTo>
                  <a:pt x="643" y="183"/>
                </a:lnTo>
                <a:lnTo>
                  <a:pt x="637" y="211"/>
                </a:lnTo>
                <a:lnTo>
                  <a:pt x="631" y="239"/>
                </a:lnTo>
                <a:lnTo>
                  <a:pt x="625" y="268"/>
                </a:lnTo>
                <a:lnTo>
                  <a:pt x="620" y="297"/>
                </a:lnTo>
                <a:lnTo>
                  <a:pt x="618" y="297"/>
                </a:lnTo>
                <a:close/>
              </a:path>
            </a:pathLst>
          </a:custGeom>
          <a:solidFill>
            <a:srgbClr val="990000">
              <a:alpha val="100000"/>
            </a:srgbClr>
          </a:solidFill>
          <a:ln w="9525">
            <a:noFill/>
          </a:ln>
        </p:spPr>
        <p:txBody>
          <a:bodyPr/>
          <a:lstStyle/>
          <a:p>
            <a:endParaRPr lang="zh-CN" altLang="en-US"/>
          </a:p>
        </p:txBody>
      </p:sp>
      <p:sp>
        <p:nvSpPr>
          <p:cNvPr id="73740" name="Freeform 11"/>
          <p:cNvSpPr/>
          <p:nvPr/>
        </p:nvSpPr>
        <p:spPr>
          <a:xfrm>
            <a:off x="5778500" y="3308350"/>
            <a:ext cx="9525" cy="39688"/>
          </a:xfrm>
          <a:custGeom>
            <a:avLst/>
            <a:gdLst>
              <a:gd name="txL" fmla="*/ 0 w 13"/>
              <a:gd name="txT" fmla="*/ 0 h 51"/>
              <a:gd name="txR" fmla="*/ 13 w 13"/>
              <a:gd name="txB" fmla="*/ 51 h 51"/>
            </a:gdLst>
            <a:ahLst/>
            <a:cxnLst>
              <a:cxn ang="0">
                <a:pos x="2147483646" y="2147483646"/>
              </a:cxn>
              <a:cxn ang="0">
                <a:pos x="2147483646" y="2147483646"/>
              </a:cxn>
              <a:cxn ang="0">
                <a:pos x="2147483646" y="2147483646"/>
              </a:cxn>
              <a:cxn ang="0">
                <a:pos x="0" y="2147483646"/>
              </a:cxn>
              <a:cxn ang="0">
                <a:pos x="0"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 h="51">
                <a:moveTo>
                  <a:pt x="5" y="51"/>
                </a:moveTo>
                <a:lnTo>
                  <a:pt x="1" y="50"/>
                </a:lnTo>
                <a:lnTo>
                  <a:pt x="1" y="44"/>
                </a:lnTo>
                <a:lnTo>
                  <a:pt x="0" y="38"/>
                </a:lnTo>
                <a:lnTo>
                  <a:pt x="0" y="29"/>
                </a:lnTo>
                <a:lnTo>
                  <a:pt x="0" y="16"/>
                </a:lnTo>
                <a:lnTo>
                  <a:pt x="0" y="0"/>
                </a:lnTo>
                <a:lnTo>
                  <a:pt x="4" y="0"/>
                </a:lnTo>
                <a:lnTo>
                  <a:pt x="8" y="1"/>
                </a:lnTo>
                <a:lnTo>
                  <a:pt x="8" y="10"/>
                </a:lnTo>
                <a:lnTo>
                  <a:pt x="10" y="21"/>
                </a:lnTo>
                <a:lnTo>
                  <a:pt x="10" y="26"/>
                </a:lnTo>
                <a:lnTo>
                  <a:pt x="11" y="33"/>
                </a:lnTo>
                <a:lnTo>
                  <a:pt x="11" y="40"/>
                </a:lnTo>
                <a:lnTo>
                  <a:pt x="13" y="48"/>
                </a:lnTo>
                <a:lnTo>
                  <a:pt x="8" y="50"/>
                </a:lnTo>
                <a:lnTo>
                  <a:pt x="5" y="51"/>
                </a:lnTo>
                <a:close/>
              </a:path>
            </a:pathLst>
          </a:custGeom>
          <a:solidFill>
            <a:srgbClr val="990000">
              <a:alpha val="100000"/>
            </a:srgbClr>
          </a:solidFill>
          <a:ln w="9525">
            <a:noFill/>
          </a:ln>
        </p:spPr>
        <p:txBody>
          <a:bodyPr/>
          <a:lstStyle/>
          <a:p>
            <a:endParaRPr lang="zh-CN" altLang="en-US"/>
          </a:p>
        </p:txBody>
      </p:sp>
      <p:sp>
        <p:nvSpPr>
          <p:cNvPr id="73741" name="Freeform 12"/>
          <p:cNvSpPr/>
          <p:nvPr/>
        </p:nvSpPr>
        <p:spPr>
          <a:xfrm>
            <a:off x="7392988" y="3170238"/>
            <a:ext cx="177800" cy="127000"/>
          </a:xfrm>
          <a:custGeom>
            <a:avLst/>
            <a:gdLst>
              <a:gd name="txL" fmla="*/ 0 w 224"/>
              <a:gd name="txT" fmla="*/ 0 h 161"/>
              <a:gd name="txR" fmla="*/ 224 w 224"/>
              <a:gd name="txB" fmla="*/ 161 h 161"/>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4" h="161">
                <a:moveTo>
                  <a:pt x="40" y="161"/>
                </a:moveTo>
                <a:lnTo>
                  <a:pt x="17" y="134"/>
                </a:lnTo>
                <a:lnTo>
                  <a:pt x="5" y="116"/>
                </a:lnTo>
                <a:lnTo>
                  <a:pt x="0" y="100"/>
                </a:lnTo>
                <a:lnTo>
                  <a:pt x="3" y="88"/>
                </a:lnTo>
                <a:lnTo>
                  <a:pt x="8" y="75"/>
                </a:lnTo>
                <a:lnTo>
                  <a:pt x="17" y="63"/>
                </a:lnTo>
                <a:lnTo>
                  <a:pt x="25" y="48"/>
                </a:lnTo>
                <a:lnTo>
                  <a:pt x="33" y="31"/>
                </a:lnTo>
                <a:lnTo>
                  <a:pt x="41" y="25"/>
                </a:lnTo>
                <a:lnTo>
                  <a:pt x="51" y="21"/>
                </a:lnTo>
                <a:lnTo>
                  <a:pt x="56" y="18"/>
                </a:lnTo>
                <a:lnTo>
                  <a:pt x="61" y="17"/>
                </a:lnTo>
                <a:lnTo>
                  <a:pt x="68" y="16"/>
                </a:lnTo>
                <a:lnTo>
                  <a:pt x="75" y="16"/>
                </a:lnTo>
                <a:lnTo>
                  <a:pt x="77" y="19"/>
                </a:lnTo>
                <a:lnTo>
                  <a:pt x="80" y="23"/>
                </a:lnTo>
                <a:lnTo>
                  <a:pt x="93" y="19"/>
                </a:lnTo>
                <a:lnTo>
                  <a:pt x="108" y="17"/>
                </a:lnTo>
                <a:lnTo>
                  <a:pt x="122" y="14"/>
                </a:lnTo>
                <a:lnTo>
                  <a:pt x="137" y="10"/>
                </a:lnTo>
                <a:lnTo>
                  <a:pt x="150" y="6"/>
                </a:lnTo>
                <a:lnTo>
                  <a:pt x="166" y="2"/>
                </a:lnTo>
                <a:lnTo>
                  <a:pt x="182" y="0"/>
                </a:lnTo>
                <a:lnTo>
                  <a:pt x="199" y="1"/>
                </a:lnTo>
                <a:lnTo>
                  <a:pt x="199" y="9"/>
                </a:lnTo>
                <a:lnTo>
                  <a:pt x="200" y="17"/>
                </a:lnTo>
                <a:lnTo>
                  <a:pt x="190" y="19"/>
                </a:lnTo>
                <a:lnTo>
                  <a:pt x="170" y="23"/>
                </a:lnTo>
                <a:lnTo>
                  <a:pt x="143" y="27"/>
                </a:lnTo>
                <a:lnTo>
                  <a:pt x="116" y="33"/>
                </a:lnTo>
                <a:lnTo>
                  <a:pt x="89" y="39"/>
                </a:lnTo>
                <a:lnTo>
                  <a:pt x="69" y="48"/>
                </a:lnTo>
                <a:lnTo>
                  <a:pt x="60" y="58"/>
                </a:lnTo>
                <a:lnTo>
                  <a:pt x="67" y="72"/>
                </a:lnTo>
                <a:lnTo>
                  <a:pt x="82" y="70"/>
                </a:lnTo>
                <a:lnTo>
                  <a:pt x="98" y="66"/>
                </a:lnTo>
                <a:lnTo>
                  <a:pt x="113" y="62"/>
                </a:lnTo>
                <a:lnTo>
                  <a:pt x="130" y="57"/>
                </a:lnTo>
                <a:lnTo>
                  <a:pt x="146" y="51"/>
                </a:lnTo>
                <a:lnTo>
                  <a:pt x="163" y="47"/>
                </a:lnTo>
                <a:lnTo>
                  <a:pt x="180" y="43"/>
                </a:lnTo>
                <a:lnTo>
                  <a:pt x="199" y="43"/>
                </a:lnTo>
                <a:lnTo>
                  <a:pt x="205" y="49"/>
                </a:lnTo>
                <a:lnTo>
                  <a:pt x="214" y="59"/>
                </a:lnTo>
                <a:lnTo>
                  <a:pt x="221" y="70"/>
                </a:lnTo>
                <a:lnTo>
                  <a:pt x="224" y="76"/>
                </a:lnTo>
                <a:lnTo>
                  <a:pt x="196" y="80"/>
                </a:lnTo>
                <a:lnTo>
                  <a:pt x="171" y="85"/>
                </a:lnTo>
                <a:lnTo>
                  <a:pt x="147" y="92"/>
                </a:lnTo>
                <a:lnTo>
                  <a:pt x="126" y="101"/>
                </a:lnTo>
                <a:lnTo>
                  <a:pt x="106" y="111"/>
                </a:lnTo>
                <a:lnTo>
                  <a:pt x="87" y="124"/>
                </a:lnTo>
                <a:lnTo>
                  <a:pt x="67" y="140"/>
                </a:lnTo>
                <a:lnTo>
                  <a:pt x="49" y="161"/>
                </a:lnTo>
                <a:lnTo>
                  <a:pt x="44" y="161"/>
                </a:lnTo>
                <a:lnTo>
                  <a:pt x="40" y="161"/>
                </a:lnTo>
                <a:close/>
              </a:path>
            </a:pathLst>
          </a:custGeom>
          <a:solidFill>
            <a:srgbClr val="CCCCCC">
              <a:alpha val="100000"/>
            </a:srgbClr>
          </a:solidFill>
          <a:ln w="9525">
            <a:noFill/>
          </a:ln>
        </p:spPr>
        <p:txBody>
          <a:bodyPr/>
          <a:lstStyle/>
          <a:p>
            <a:endParaRPr lang="zh-CN" altLang="en-US"/>
          </a:p>
        </p:txBody>
      </p:sp>
      <p:sp>
        <p:nvSpPr>
          <p:cNvPr id="73742" name="Freeform 13"/>
          <p:cNvSpPr/>
          <p:nvPr/>
        </p:nvSpPr>
        <p:spPr>
          <a:xfrm>
            <a:off x="7018338" y="3114675"/>
            <a:ext cx="190500" cy="176213"/>
          </a:xfrm>
          <a:custGeom>
            <a:avLst/>
            <a:gdLst>
              <a:gd name="txL" fmla="*/ 0 w 239"/>
              <a:gd name="txT" fmla="*/ 0 h 221"/>
              <a:gd name="txR" fmla="*/ 239 w 239"/>
              <a:gd name="txB" fmla="*/ 221 h 2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9" h="221">
                <a:moveTo>
                  <a:pt x="195" y="221"/>
                </a:moveTo>
                <a:lnTo>
                  <a:pt x="152" y="217"/>
                </a:lnTo>
                <a:lnTo>
                  <a:pt x="110" y="214"/>
                </a:lnTo>
                <a:lnTo>
                  <a:pt x="69" y="204"/>
                </a:lnTo>
                <a:lnTo>
                  <a:pt x="36" y="192"/>
                </a:lnTo>
                <a:lnTo>
                  <a:pt x="11" y="173"/>
                </a:lnTo>
                <a:lnTo>
                  <a:pt x="0" y="146"/>
                </a:lnTo>
                <a:lnTo>
                  <a:pt x="3" y="111"/>
                </a:lnTo>
                <a:lnTo>
                  <a:pt x="27" y="67"/>
                </a:lnTo>
                <a:lnTo>
                  <a:pt x="49" y="47"/>
                </a:lnTo>
                <a:lnTo>
                  <a:pt x="69" y="31"/>
                </a:lnTo>
                <a:lnTo>
                  <a:pt x="87" y="19"/>
                </a:lnTo>
                <a:lnTo>
                  <a:pt x="108" y="11"/>
                </a:lnTo>
                <a:lnTo>
                  <a:pt x="128" y="4"/>
                </a:lnTo>
                <a:lnTo>
                  <a:pt x="152" y="1"/>
                </a:lnTo>
                <a:lnTo>
                  <a:pt x="178" y="0"/>
                </a:lnTo>
                <a:lnTo>
                  <a:pt x="210" y="1"/>
                </a:lnTo>
                <a:lnTo>
                  <a:pt x="223" y="25"/>
                </a:lnTo>
                <a:lnTo>
                  <a:pt x="232" y="52"/>
                </a:lnTo>
                <a:lnTo>
                  <a:pt x="236" y="79"/>
                </a:lnTo>
                <a:lnTo>
                  <a:pt x="239" y="109"/>
                </a:lnTo>
                <a:lnTo>
                  <a:pt x="238" y="136"/>
                </a:lnTo>
                <a:lnTo>
                  <a:pt x="236" y="165"/>
                </a:lnTo>
                <a:lnTo>
                  <a:pt x="234" y="193"/>
                </a:lnTo>
                <a:lnTo>
                  <a:pt x="234" y="221"/>
                </a:lnTo>
                <a:lnTo>
                  <a:pt x="224" y="221"/>
                </a:lnTo>
                <a:lnTo>
                  <a:pt x="215" y="221"/>
                </a:lnTo>
                <a:lnTo>
                  <a:pt x="205" y="221"/>
                </a:lnTo>
                <a:lnTo>
                  <a:pt x="195" y="221"/>
                </a:lnTo>
                <a:close/>
              </a:path>
            </a:pathLst>
          </a:custGeom>
          <a:solidFill>
            <a:srgbClr val="CCCCCC">
              <a:alpha val="100000"/>
            </a:srgbClr>
          </a:solidFill>
          <a:ln w="9525">
            <a:noFill/>
          </a:ln>
        </p:spPr>
        <p:txBody>
          <a:bodyPr/>
          <a:lstStyle/>
          <a:p>
            <a:endParaRPr lang="zh-CN" altLang="en-US"/>
          </a:p>
        </p:txBody>
      </p:sp>
      <p:sp>
        <p:nvSpPr>
          <p:cNvPr id="73743" name="Freeform 14"/>
          <p:cNvSpPr/>
          <p:nvPr/>
        </p:nvSpPr>
        <p:spPr>
          <a:xfrm>
            <a:off x="7213600" y="3128963"/>
            <a:ext cx="158750" cy="163512"/>
          </a:xfrm>
          <a:custGeom>
            <a:avLst/>
            <a:gdLst>
              <a:gd name="txL" fmla="*/ 0 w 201"/>
              <a:gd name="txT" fmla="*/ 0 h 205"/>
              <a:gd name="txR" fmla="*/ 201 w 201"/>
              <a:gd name="txB" fmla="*/ 205 h 20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1" h="205">
                <a:moveTo>
                  <a:pt x="15" y="205"/>
                </a:moveTo>
                <a:lnTo>
                  <a:pt x="16" y="196"/>
                </a:lnTo>
                <a:lnTo>
                  <a:pt x="17" y="188"/>
                </a:lnTo>
                <a:lnTo>
                  <a:pt x="19" y="180"/>
                </a:lnTo>
                <a:lnTo>
                  <a:pt x="21" y="173"/>
                </a:lnTo>
                <a:lnTo>
                  <a:pt x="22" y="166"/>
                </a:lnTo>
                <a:lnTo>
                  <a:pt x="23" y="159"/>
                </a:lnTo>
                <a:lnTo>
                  <a:pt x="24" y="152"/>
                </a:lnTo>
                <a:lnTo>
                  <a:pt x="25" y="146"/>
                </a:lnTo>
                <a:lnTo>
                  <a:pt x="33" y="144"/>
                </a:lnTo>
                <a:lnTo>
                  <a:pt x="55" y="142"/>
                </a:lnTo>
                <a:lnTo>
                  <a:pt x="82" y="139"/>
                </a:lnTo>
                <a:lnTo>
                  <a:pt x="114" y="135"/>
                </a:lnTo>
                <a:lnTo>
                  <a:pt x="142" y="127"/>
                </a:lnTo>
                <a:lnTo>
                  <a:pt x="162" y="119"/>
                </a:lnTo>
                <a:lnTo>
                  <a:pt x="169" y="109"/>
                </a:lnTo>
                <a:lnTo>
                  <a:pt x="160" y="97"/>
                </a:lnTo>
                <a:lnTo>
                  <a:pt x="143" y="98"/>
                </a:lnTo>
                <a:lnTo>
                  <a:pt x="126" y="101"/>
                </a:lnTo>
                <a:lnTo>
                  <a:pt x="107" y="107"/>
                </a:lnTo>
                <a:lnTo>
                  <a:pt x="89" y="113"/>
                </a:lnTo>
                <a:lnTo>
                  <a:pt x="71" y="116"/>
                </a:lnTo>
                <a:lnTo>
                  <a:pt x="54" y="119"/>
                </a:lnTo>
                <a:lnTo>
                  <a:pt x="37" y="117"/>
                </a:lnTo>
                <a:lnTo>
                  <a:pt x="23" y="113"/>
                </a:lnTo>
                <a:lnTo>
                  <a:pt x="20" y="101"/>
                </a:lnTo>
                <a:lnTo>
                  <a:pt x="16" y="88"/>
                </a:lnTo>
                <a:lnTo>
                  <a:pt x="12" y="72"/>
                </a:lnTo>
                <a:lnTo>
                  <a:pt x="8" y="57"/>
                </a:lnTo>
                <a:lnTo>
                  <a:pt x="4" y="40"/>
                </a:lnTo>
                <a:lnTo>
                  <a:pt x="2" y="25"/>
                </a:lnTo>
                <a:lnTo>
                  <a:pt x="0" y="12"/>
                </a:lnTo>
                <a:lnTo>
                  <a:pt x="2" y="3"/>
                </a:lnTo>
                <a:lnTo>
                  <a:pt x="7" y="0"/>
                </a:lnTo>
                <a:lnTo>
                  <a:pt x="13" y="0"/>
                </a:lnTo>
                <a:lnTo>
                  <a:pt x="14" y="1"/>
                </a:lnTo>
                <a:lnTo>
                  <a:pt x="16" y="7"/>
                </a:lnTo>
                <a:lnTo>
                  <a:pt x="20" y="12"/>
                </a:lnTo>
                <a:lnTo>
                  <a:pt x="24" y="22"/>
                </a:lnTo>
                <a:lnTo>
                  <a:pt x="28" y="29"/>
                </a:lnTo>
                <a:lnTo>
                  <a:pt x="33" y="40"/>
                </a:lnTo>
                <a:lnTo>
                  <a:pt x="38" y="49"/>
                </a:lnTo>
                <a:lnTo>
                  <a:pt x="44" y="59"/>
                </a:lnTo>
                <a:lnTo>
                  <a:pt x="47" y="59"/>
                </a:lnTo>
                <a:lnTo>
                  <a:pt x="53" y="62"/>
                </a:lnTo>
                <a:lnTo>
                  <a:pt x="56" y="56"/>
                </a:lnTo>
                <a:lnTo>
                  <a:pt x="58" y="50"/>
                </a:lnTo>
                <a:lnTo>
                  <a:pt x="57" y="44"/>
                </a:lnTo>
                <a:lnTo>
                  <a:pt x="57" y="41"/>
                </a:lnTo>
                <a:lnTo>
                  <a:pt x="53" y="33"/>
                </a:lnTo>
                <a:lnTo>
                  <a:pt x="49" y="25"/>
                </a:lnTo>
                <a:lnTo>
                  <a:pt x="53" y="25"/>
                </a:lnTo>
                <a:lnTo>
                  <a:pt x="60" y="28"/>
                </a:lnTo>
                <a:lnTo>
                  <a:pt x="66" y="31"/>
                </a:lnTo>
                <a:lnTo>
                  <a:pt x="76" y="35"/>
                </a:lnTo>
                <a:lnTo>
                  <a:pt x="82" y="36"/>
                </a:lnTo>
                <a:lnTo>
                  <a:pt x="89" y="39"/>
                </a:lnTo>
                <a:lnTo>
                  <a:pt x="95" y="39"/>
                </a:lnTo>
                <a:lnTo>
                  <a:pt x="99" y="36"/>
                </a:lnTo>
                <a:lnTo>
                  <a:pt x="90" y="26"/>
                </a:lnTo>
                <a:lnTo>
                  <a:pt x="81" y="16"/>
                </a:lnTo>
                <a:lnTo>
                  <a:pt x="73" y="7"/>
                </a:lnTo>
                <a:lnTo>
                  <a:pt x="71" y="0"/>
                </a:lnTo>
                <a:lnTo>
                  <a:pt x="86" y="6"/>
                </a:lnTo>
                <a:lnTo>
                  <a:pt x="103" y="19"/>
                </a:lnTo>
                <a:lnTo>
                  <a:pt x="118" y="37"/>
                </a:lnTo>
                <a:lnTo>
                  <a:pt x="135" y="58"/>
                </a:lnTo>
                <a:lnTo>
                  <a:pt x="151" y="78"/>
                </a:lnTo>
                <a:lnTo>
                  <a:pt x="167" y="98"/>
                </a:lnTo>
                <a:lnTo>
                  <a:pt x="184" y="113"/>
                </a:lnTo>
                <a:lnTo>
                  <a:pt x="201" y="122"/>
                </a:lnTo>
                <a:lnTo>
                  <a:pt x="197" y="128"/>
                </a:lnTo>
                <a:lnTo>
                  <a:pt x="194" y="136"/>
                </a:lnTo>
                <a:lnTo>
                  <a:pt x="189" y="143"/>
                </a:lnTo>
                <a:lnTo>
                  <a:pt x="186" y="151"/>
                </a:lnTo>
                <a:lnTo>
                  <a:pt x="176" y="148"/>
                </a:lnTo>
                <a:lnTo>
                  <a:pt x="166" y="150"/>
                </a:lnTo>
                <a:lnTo>
                  <a:pt x="156" y="155"/>
                </a:lnTo>
                <a:lnTo>
                  <a:pt x="150" y="160"/>
                </a:lnTo>
                <a:lnTo>
                  <a:pt x="142" y="171"/>
                </a:lnTo>
                <a:lnTo>
                  <a:pt x="129" y="180"/>
                </a:lnTo>
                <a:lnTo>
                  <a:pt x="110" y="187"/>
                </a:lnTo>
                <a:lnTo>
                  <a:pt x="89" y="192"/>
                </a:lnTo>
                <a:lnTo>
                  <a:pt x="66" y="196"/>
                </a:lnTo>
                <a:lnTo>
                  <a:pt x="45" y="200"/>
                </a:lnTo>
                <a:lnTo>
                  <a:pt x="27" y="202"/>
                </a:lnTo>
                <a:lnTo>
                  <a:pt x="15" y="205"/>
                </a:lnTo>
                <a:close/>
              </a:path>
            </a:pathLst>
          </a:custGeom>
          <a:solidFill>
            <a:srgbClr val="CCCCCC">
              <a:alpha val="100000"/>
            </a:srgbClr>
          </a:solidFill>
          <a:ln w="9525">
            <a:noFill/>
          </a:ln>
        </p:spPr>
        <p:txBody>
          <a:bodyPr/>
          <a:lstStyle/>
          <a:p>
            <a:endParaRPr lang="zh-CN" altLang="en-US"/>
          </a:p>
        </p:txBody>
      </p:sp>
      <p:sp>
        <p:nvSpPr>
          <p:cNvPr id="73744" name="Freeform 15"/>
          <p:cNvSpPr/>
          <p:nvPr/>
        </p:nvSpPr>
        <p:spPr>
          <a:xfrm>
            <a:off x="6988175" y="3282950"/>
            <a:ext cx="12700" cy="6350"/>
          </a:xfrm>
          <a:custGeom>
            <a:avLst/>
            <a:gdLst>
              <a:gd name="txL" fmla="*/ 0 w 15"/>
              <a:gd name="txT" fmla="*/ 0 h 7"/>
              <a:gd name="txR" fmla="*/ 15 w 15"/>
              <a:gd name="txB" fmla="*/ 7 h 7"/>
            </a:gdLst>
            <a:ahLst/>
            <a:cxnLst>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5" h="7">
                <a:moveTo>
                  <a:pt x="3" y="7"/>
                </a:moveTo>
                <a:lnTo>
                  <a:pt x="0" y="4"/>
                </a:lnTo>
                <a:lnTo>
                  <a:pt x="3" y="0"/>
                </a:lnTo>
                <a:lnTo>
                  <a:pt x="8" y="0"/>
                </a:lnTo>
                <a:lnTo>
                  <a:pt x="15" y="3"/>
                </a:lnTo>
                <a:lnTo>
                  <a:pt x="14" y="4"/>
                </a:lnTo>
                <a:lnTo>
                  <a:pt x="13" y="5"/>
                </a:lnTo>
                <a:lnTo>
                  <a:pt x="8" y="5"/>
                </a:lnTo>
                <a:lnTo>
                  <a:pt x="3" y="7"/>
                </a:lnTo>
                <a:close/>
              </a:path>
            </a:pathLst>
          </a:custGeom>
          <a:solidFill>
            <a:srgbClr val="FFFFFF">
              <a:alpha val="100000"/>
            </a:srgbClr>
          </a:solidFill>
          <a:ln w="9525">
            <a:noFill/>
          </a:ln>
        </p:spPr>
        <p:txBody>
          <a:bodyPr/>
          <a:lstStyle/>
          <a:p>
            <a:endParaRPr lang="zh-CN" altLang="en-US"/>
          </a:p>
        </p:txBody>
      </p:sp>
      <p:sp>
        <p:nvSpPr>
          <p:cNvPr id="73745" name="Freeform 16"/>
          <p:cNvSpPr/>
          <p:nvPr/>
        </p:nvSpPr>
        <p:spPr>
          <a:xfrm>
            <a:off x="5754688" y="3151188"/>
            <a:ext cx="20637" cy="127000"/>
          </a:xfrm>
          <a:custGeom>
            <a:avLst/>
            <a:gdLst>
              <a:gd name="txL" fmla="*/ 0 w 26"/>
              <a:gd name="txT" fmla="*/ 0 h 162"/>
              <a:gd name="txR" fmla="*/ 26 w 26"/>
              <a:gd name="txB" fmla="*/ 162 h 16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6" h="162">
                <a:moveTo>
                  <a:pt x="25" y="162"/>
                </a:moveTo>
                <a:lnTo>
                  <a:pt x="20" y="153"/>
                </a:lnTo>
                <a:lnTo>
                  <a:pt x="17" y="134"/>
                </a:lnTo>
                <a:lnTo>
                  <a:pt x="12" y="110"/>
                </a:lnTo>
                <a:lnTo>
                  <a:pt x="9" y="84"/>
                </a:lnTo>
                <a:lnTo>
                  <a:pt x="5" y="56"/>
                </a:lnTo>
                <a:lnTo>
                  <a:pt x="2" y="32"/>
                </a:lnTo>
                <a:lnTo>
                  <a:pt x="0" y="13"/>
                </a:lnTo>
                <a:lnTo>
                  <a:pt x="1" y="1"/>
                </a:lnTo>
                <a:lnTo>
                  <a:pt x="6" y="0"/>
                </a:lnTo>
                <a:lnTo>
                  <a:pt x="13" y="0"/>
                </a:lnTo>
                <a:lnTo>
                  <a:pt x="13" y="11"/>
                </a:lnTo>
                <a:lnTo>
                  <a:pt x="16" y="33"/>
                </a:lnTo>
                <a:lnTo>
                  <a:pt x="19" y="58"/>
                </a:lnTo>
                <a:lnTo>
                  <a:pt x="22" y="88"/>
                </a:lnTo>
                <a:lnTo>
                  <a:pt x="24" y="114"/>
                </a:lnTo>
                <a:lnTo>
                  <a:pt x="26" y="138"/>
                </a:lnTo>
                <a:lnTo>
                  <a:pt x="25" y="155"/>
                </a:lnTo>
                <a:lnTo>
                  <a:pt x="25" y="162"/>
                </a:lnTo>
                <a:close/>
              </a:path>
            </a:pathLst>
          </a:custGeom>
          <a:solidFill>
            <a:srgbClr val="990000">
              <a:alpha val="100000"/>
            </a:srgbClr>
          </a:solidFill>
          <a:ln w="9525">
            <a:noFill/>
          </a:ln>
        </p:spPr>
        <p:txBody>
          <a:bodyPr/>
          <a:lstStyle/>
          <a:p>
            <a:endParaRPr lang="zh-CN" altLang="en-US"/>
          </a:p>
        </p:txBody>
      </p:sp>
      <p:sp>
        <p:nvSpPr>
          <p:cNvPr id="73746" name="Freeform 17"/>
          <p:cNvSpPr/>
          <p:nvPr/>
        </p:nvSpPr>
        <p:spPr>
          <a:xfrm>
            <a:off x="5729288" y="3173413"/>
            <a:ext cx="22225" cy="92075"/>
          </a:xfrm>
          <a:custGeom>
            <a:avLst/>
            <a:gdLst>
              <a:gd name="txL" fmla="*/ 0 w 28"/>
              <a:gd name="txT" fmla="*/ 0 h 116"/>
              <a:gd name="txR" fmla="*/ 28 w 28"/>
              <a:gd name="txB" fmla="*/ 116 h 116"/>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 h="116">
                <a:moveTo>
                  <a:pt x="24" y="115"/>
                </a:moveTo>
                <a:lnTo>
                  <a:pt x="16" y="100"/>
                </a:lnTo>
                <a:lnTo>
                  <a:pt x="9" y="86"/>
                </a:lnTo>
                <a:lnTo>
                  <a:pt x="4" y="70"/>
                </a:lnTo>
                <a:lnTo>
                  <a:pt x="2" y="55"/>
                </a:lnTo>
                <a:lnTo>
                  <a:pt x="0" y="39"/>
                </a:lnTo>
                <a:lnTo>
                  <a:pt x="1" y="25"/>
                </a:lnTo>
                <a:lnTo>
                  <a:pt x="2" y="11"/>
                </a:lnTo>
                <a:lnTo>
                  <a:pt x="6" y="0"/>
                </a:lnTo>
                <a:lnTo>
                  <a:pt x="9" y="4"/>
                </a:lnTo>
                <a:lnTo>
                  <a:pt x="12" y="16"/>
                </a:lnTo>
                <a:lnTo>
                  <a:pt x="16" y="30"/>
                </a:lnTo>
                <a:lnTo>
                  <a:pt x="19" y="49"/>
                </a:lnTo>
                <a:lnTo>
                  <a:pt x="21" y="66"/>
                </a:lnTo>
                <a:lnTo>
                  <a:pt x="24" y="85"/>
                </a:lnTo>
                <a:lnTo>
                  <a:pt x="26" y="101"/>
                </a:lnTo>
                <a:lnTo>
                  <a:pt x="28" y="115"/>
                </a:lnTo>
                <a:lnTo>
                  <a:pt x="25" y="116"/>
                </a:lnTo>
                <a:lnTo>
                  <a:pt x="24" y="115"/>
                </a:lnTo>
                <a:close/>
              </a:path>
            </a:pathLst>
          </a:custGeom>
          <a:solidFill>
            <a:srgbClr val="990000">
              <a:alpha val="100000"/>
            </a:srgbClr>
          </a:solidFill>
          <a:ln w="9525">
            <a:noFill/>
          </a:ln>
        </p:spPr>
        <p:txBody>
          <a:bodyPr/>
          <a:lstStyle/>
          <a:p>
            <a:endParaRPr lang="zh-CN" altLang="en-US"/>
          </a:p>
        </p:txBody>
      </p:sp>
      <p:sp>
        <p:nvSpPr>
          <p:cNvPr id="73747" name="Freeform 18"/>
          <p:cNvSpPr/>
          <p:nvPr/>
        </p:nvSpPr>
        <p:spPr>
          <a:xfrm>
            <a:off x="5829300" y="3162300"/>
            <a:ext cx="23813" cy="71438"/>
          </a:xfrm>
          <a:custGeom>
            <a:avLst/>
            <a:gdLst>
              <a:gd name="txL" fmla="*/ 0 w 31"/>
              <a:gd name="txT" fmla="*/ 0 h 91"/>
              <a:gd name="txR" fmla="*/ 31 w 31"/>
              <a:gd name="txB" fmla="*/ 91 h 91"/>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1" h="91">
                <a:moveTo>
                  <a:pt x="23" y="91"/>
                </a:moveTo>
                <a:lnTo>
                  <a:pt x="14" y="84"/>
                </a:lnTo>
                <a:lnTo>
                  <a:pt x="8" y="74"/>
                </a:lnTo>
                <a:lnTo>
                  <a:pt x="3" y="60"/>
                </a:lnTo>
                <a:lnTo>
                  <a:pt x="1" y="47"/>
                </a:lnTo>
                <a:lnTo>
                  <a:pt x="0" y="31"/>
                </a:lnTo>
                <a:lnTo>
                  <a:pt x="1" y="18"/>
                </a:lnTo>
                <a:lnTo>
                  <a:pt x="3" y="7"/>
                </a:lnTo>
                <a:lnTo>
                  <a:pt x="9" y="0"/>
                </a:lnTo>
                <a:lnTo>
                  <a:pt x="16" y="1"/>
                </a:lnTo>
                <a:lnTo>
                  <a:pt x="23" y="2"/>
                </a:lnTo>
                <a:lnTo>
                  <a:pt x="23" y="12"/>
                </a:lnTo>
                <a:lnTo>
                  <a:pt x="23" y="23"/>
                </a:lnTo>
                <a:lnTo>
                  <a:pt x="24" y="33"/>
                </a:lnTo>
                <a:lnTo>
                  <a:pt x="25" y="44"/>
                </a:lnTo>
                <a:lnTo>
                  <a:pt x="26" y="54"/>
                </a:lnTo>
                <a:lnTo>
                  <a:pt x="27" y="66"/>
                </a:lnTo>
                <a:lnTo>
                  <a:pt x="28" y="77"/>
                </a:lnTo>
                <a:lnTo>
                  <a:pt x="31" y="90"/>
                </a:lnTo>
                <a:lnTo>
                  <a:pt x="26" y="90"/>
                </a:lnTo>
                <a:lnTo>
                  <a:pt x="23" y="91"/>
                </a:lnTo>
                <a:close/>
              </a:path>
            </a:pathLst>
          </a:custGeom>
          <a:solidFill>
            <a:srgbClr val="000000">
              <a:alpha val="100000"/>
            </a:srgbClr>
          </a:solidFill>
          <a:ln w="9525">
            <a:noFill/>
          </a:ln>
        </p:spPr>
        <p:txBody>
          <a:bodyPr/>
          <a:lstStyle/>
          <a:p>
            <a:endParaRPr lang="zh-CN" altLang="en-US"/>
          </a:p>
        </p:txBody>
      </p:sp>
      <p:sp>
        <p:nvSpPr>
          <p:cNvPr id="73748" name="Freeform 19"/>
          <p:cNvSpPr/>
          <p:nvPr/>
        </p:nvSpPr>
        <p:spPr>
          <a:xfrm>
            <a:off x="5864225" y="3171825"/>
            <a:ext cx="19050" cy="46038"/>
          </a:xfrm>
          <a:custGeom>
            <a:avLst/>
            <a:gdLst>
              <a:gd name="txL" fmla="*/ 0 w 24"/>
              <a:gd name="txT" fmla="*/ 0 h 58"/>
              <a:gd name="txR" fmla="*/ 24 w 24"/>
              <a:gd name="txB" fmla="*/ 58 h 58"/>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58">
                <a:moveTo>
                  <a:pt x="16" y="58"/>
                </a:moveTo>
                <a:lnTo>
                  <a:pt x="8" y="51"/>
                </a:lnTo>
                <a:lnTo>
                  <a:pt x="5" y="45"/>
                </a:lnTo>
                <a:lnTo>
                  <a:pt x="2" y="37"/>
                </a:lnTo>
                <a:lnTo>
                  <a:pt x="2" y="29"/>
                </a:lnTo>
                <a:lnTo>
                  <a:pt x="0" y="20"/>
                </a:lnTo>
                <a:lnTo>
                  <a:pt x="3" y="13"/>
                </a:lnTo>
                <a:lnTo>
                  <a:pt x="4" y="6"/>
                </a:lnTo>
                <a:lnTo>
                  <a:pt x="7" y="0"/>
                </a:lnTo>
                <a:lnTo>
                  <a:pt x="14" y="0"/>
                </a:lnTo>
                <a:lnTo>
                  <a:pt x="19" y="5"/>
                </a:lnTo>
                <a:lnTo>
                  <a:pt x="21" y="10"/>
                </a:lnTo>
                <a:lnTo>
                  <a:pt x="24" y="18"/>
                </a:lnTo>
                <a:lnTo>
                  <a:pt x="24" y="26"/>
                </a:lnTo>
                <a:lnTo>
                  <a:pt x="24" y="37"/>
                </a:lnTo>
                <a:lnTo>
                  <a:pt x="24" y="47"/>
                </a:lnTo>
                <a:lnTo>
                  <a:pt x="24" y="57"/>
                </a:lnTo>
                <a:lnTo>
                  <a:pt x="22" y="57"/>
                </a:lnTo>
                <a:lnTo>
                  <a:pt x="16" y="58"/>
                </a:lnTo>
                <a:close/>
              </a:path>
            </a:pathLst>
          </a:custGeom>
          <a:solidFill>
            <a:srgbClr val="000000">
              <a:alpha val="100000"/>
            </a:srgbClr>
          </a:solidFill>
          <a:ln w="9525">
            <a:noFill/>
          </a:ln>
        </p:spPr>
        <p:txBody>
          <a:bodyPr/>
          <a:lstStyle/>
          <a:p>
            <a:endParaRPr lang="zh-CN" altLang="en-US"/>
          </a:p>
        </p:txBody>
      </p:sp>
      <p:sp>
        <p:nvSpPr>
          <p:cNvPr id="73749" name="Freeform 20"/>
          <p:cNvSpPr/>
          <p:nvPr/>
        </p:nvSpPr>
        <p:spPr>
          <a:xfrm>
            <a:off x="6315075" y="3111500"/>
            <a:ext cx="30163" cy="96838"/>
          </a:xfrm>
          <a:custGeom>
            <a:avLst/>
            <a:gdLst>
              <a:gd name="txL" fmla="*/ 0 w 37"/>
              <a:gd name="txT" fmla="*/ 0 h 122"/>
              <a:gd name="txR" fmla="*/ 37 w 37"/>
              <a:gd name="txB" fmla="*/ 122 h 12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7" h="122">
                <a:moveTo>
                  <a:pt x="13" y="122"/>
                </a:moveTo>
                <a:lnTo>
                  <a:pt x="12" y="100"/>
                </a:lnTo>
                <a:lnTo>
                  <a:pt x="12" y="83"/>
                </a:lnTo>
                <a:lnTo>
                  <a:pt x="10" y="68"/>
                </a:lnTo>
                <a:lnTo>
                  <a:pt x="7" y="55"/>
                </a:lnTo>
                <a:lnTo>
                  <a:pt x="4" y="41"/>
                </a:lnTo>
                <a:lnTo>
                  <a:pt x="2" y="29"/>
                </a:lnTo>
                <a:lnTo>
                  <a:pt x="0" y="14"/>
                </a:lnTo>
                <a:lnTo>
                  <a:pt x="0" y="0"/>
                </a:lnTo>
                <a:lnTo>
                  <a:pt x="17" y="5"/>
                </a:lnTo>
                <a:lnTo>
                  <a:pt x="28" y="17"/>
                </a:lnTo>
                <a:lnTo>
                  <a:pt x="34" y="33"/>
                </a:lnTo>
                <a:lnTo>
                  <a:pt x="37" y="52"/>
                </a:lnTo>
                <a:lnTo>
                  <a:pt x="35" y="71"/>
                </a:lnTo>
                <a:lnTo>
                  <a:pt x="30" y="90"/>
                </a:lnTo>
                <a:lnTo>
                  <a:pt x="22" y="107"/>
                </a:lnTo>
                <a:lnTo>
                  <a:pt x="13" y="122"/>
                </a:lnTo>
                <a:close/>
              </a:path>
            </a:pathLst>
          </a:custGeom>
          <a:solidFill>
            <a:srgbClr val="990000">
              <a:alpha val="100000"/>
            </a:srgbClr>
          </a:solidFill>
          <a:ln w="9525">
            <a:noFill/>
          </a:ln>
        </p:spPr>
        <p:txBody>
          <a:bodyPr/>
          <a:lstStyle/>
          <a:p>
            <a:endParaRPr lang="zh-CN" altLang="en-US"/>
          </a:p>
        </p:txBody>
      </p:sp>
      <p:sp>
        <p:nvSpPr>
          <p:cNvPr id="73750" name="Freeform 21"/>
          <p:cNvSpPr/>
          <p:nvPr/>
        </p:nvSpPr>
        <p:spPr>
          <a:xfrm>
            <a:off x="7185025" y="2833688"/>
            <a:ext cx="381000" cy="365125"/>
          </a:xfrm>
          <a:custGeom>
            <a:avLst/>
            <a:gdLst>
              <a:gd name="txL" fmla="*/ 0 w 479"/>
              <a:gd name="txT" fmla="*/ 0 h 459"/>
              <a:gd name="txR" fmla="*/ 479 w 479"/>
              <a:gd name="txB" fmla="*/ 459 h 45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9" h="459">
                <a:moveTo>
                  <a:pt x="236" y="459"/>
                </a:moveTo>
                <a:lnTo>
                  <a:pt x="235" y="443"/>
                </a:lnTo>
                <a:lnTo>
                  <a:pt x="236" y="428"/>
                </a:lnTo>
                <a:lnTo>
                  <a:pt x="238" y="412"/>
                </a:lnTo>
                <a:lnTo>
                  <a:pt x="243" y="396"/>
                </a:lnTo>
                <a:lnTo>
                  <a:pt x="246" y="379"/>
                </a:lnTo>
                <a:lnTo>
                  <a:pt x="251" y="363"/>
                </a:lnTo>
                <a:lnTo>
                  <a:pt x="254" y="348"/>
                </a:lnTo>
                <a:lnTo>
                  <a:pt x="259" y="334"/>
                </a:lnTo>
                <a:lnTo>
                  <a:pt x="252" y="318"/>
                </a:lnTo>
                <a:lnTo>
                  <a:pt x="241" y="294"/>
                </a:lnTo>
                <a:lnTo>
                  <a:pt x="230" y="265"/>
                </a:lnTo>
                <a:lnTo>
                  <a:pt x="218" y="235"/>
                </a:lnTo>
                <a:lnTo>
                  <a:pt x="203" y="206"/>
                </a:lnTo>
                <a:lnTo>
                  <a:pt x="189" y="183"/>
                </a:lnTo>
                <a:lnTo>
                  <a:pt x="175" y="168"/>
                </a:lnTo>
                <a:lnTo>
                  <a:pt x="164" y="166"/>
                </a:lnTo>
                <a:lnTo>
                  <a:pt x="165" y="178"/>
                </a:lnTo>
                <a:lnTo>
                  <a:pt x="171" y="195"/>
                </a:lnTo>
                <a:lnTo>
                  <a:pt x="179" y="215"/>
                </a:lnTo>
                <a:lnTo>
                  <a:pt x="190" y="236"/>
                </a:lnTo>
                <a:lnTo>
                  <a:pt x="201" y="257"/>
                </a:lnTo>
                <a:lnTo>
                  <a:pt x="212" y="278"/>
                </a:lnTo>
                <a:lnTo>
                  <a:pt x="221" y="298"/>
                </a:lnTo>
                <a:lnTo>
                  <a:pt x="230" y="315"/>
                </a:lnTo>
                <a:lnTo>
                  <a:pt x="228" y="324"/>
                </a:lnTo>
                <a:lnTo>
                  <a:pt x="227" y="340"/>
                </a:lnTo>
                <a:lnTo>
                  <a:pt x="223" y="357"/>
                </a:lnTo>
                <a:lnTo>
                  <a:pt x="221" y="377"/>
                </a:lnTo>
                <a:lnTo>
                  <a:pt x="216" y="396"/>
                </a:lnTo>
                <a:lnTo>
                  <a:pt x="212" y="414"/>
                </a:lnTo>
                <a:lnTo>
                  <a:pt x="207" y="426"/>
                </a:lnTo>
                <a:lnTo>
                  <a:pt x="203" y="437"/>
                </a:lnTo>
                <a:lnTo>
                  <a:pt x="194" y="428"/>
                </a:lnTo>
                <a:lnTo>
                  <a:pt x="185" y="420"/>
                </a:lnTo>
                <a:lnTo>
                  <a:pt x="174" y="409"/>
                </a:lnTo>
                <a:lnTo>
                  <a:pt x="166" y="400"/>
                </a:lnTo>
                <a:lnTo>
                  <a:pt x="158" y="390"/>
                </a:lnTo>
                <a:lnTo>
                  <a:pt x="153" y="381"/>
                </a:lnTo>
                <a:lnTo>
                  <a:pt x="148" y="372"/>
                </a:lnTo>
                <a:lnTo>
                  <a:pt x="148" y="364"/>
                </a:lnTo>
                <a:lnTo>
                  <a:pt x="171" y="335"/>
                </a:lnTo>
                <a:lnTo>
                  <a:pt x="177" y="306"/>
                </a:lnTo>
                <a:lnTo>
                  <a:pt x="170" y="275"/>
                </a:lnTo>
                <a:lnTo>
                  <a:pt x="155" y="244"/>
                </a:lnTo>
                <a:lnTo>
                  <a:pt x="133" y="214"/>
                </a:lnTo>
                <a:lnTo>
                  <a:pt x="109" y="185"/>
                </a:lnTo>
                <a:lnTo>
                  <a:pt x="85" y="159"/>
                </a:lnTo>
                <a:lnTo>
                  <a:pt x="67" y="138"/>
                </a:lnTo>
                <a:lnTo>
                  <a:pt x="56" y="121"/>
                </a:lnTo>
                <a:lnTo>
                  <a:pt x="46" y="104"/>
                </a:lnTo>
                <a:lnTo>
                  <a:pt x="35" y="86"/>
                </a:lnTo>
                <a:lnTo>
                  <a:pt x="25" y="69"/>
                </a:lnTo>
                <a:lnTo>
                  <a:pt x="15" y="51"/>
                </a:lnTo>
                <a:lnTo>
                  <a:pt x="8" y="33"/>
                </a:lnTo>
                <a:lnTo>
                  <a:pt x="2" y="16"/>
                </a:lnTo>
                <a:lnTo>
                  <a:pt x="0" y="0"/>
                </a:lnTo>
                <a:lnTo>
                  <a:pt x="15" y="1"/>
                </a:lnTo>
                <a:lnTo>
                  <a:pt x="31" y="6"/>
                </a:lnTo>
                <a:lnTo>
                  <a:pt x="46" y="13"/>
                </a:lnTo>
                <a:lnTo>
                  <a:pt x="63" y="24"/>
                </a:lnTo>
                <a:lnTo>
                  <a:pt x="79" y="33"/>
                </a:lnTo>
                <a:lnTo>
                  <a:pt x="95" y="42"/>
                </a:lnTo>
                <a:lnTo>
                  <a:pt x="112" y="50"/>
                </a:lnTo>
                <a:lnTo>
                  <a:pt x="129" y="58"/>
                </a:lnTo>
                <a:lnTo>
                  <a:pt x="165" y="74"/>
                </a:lnTo>
                <a:lnTo>
                  <a:pt x="207" y="79"/>
                </a:lnTo>
                <a:lnTo>
                  <a:pt x="253" y="75"/>
                </a:lnTo>
                <a:lnTo>
                  <a:pt x="301" y="66"/>
                </a:lnTo>
                <a:lnTo>
                  <a:pt x="347" y="51"/>
                </a:lnTo>
                <a:lnTo>
                  <a:pt x="395" y="36"/>
                </a:lnTo>
                <a:lnTo>
                  <a:pt x="438" y="21"/>
                </a:lnTo>
                <a:lnTo>
                  <a:pt x="479" y="13"/>
                </a:lnTo>
                <a:lnTo>
                  <a:pt x="476" y="44"/>
                </a:lnTo>
                <a:lnTo>
                  <a:pt x="468" y="75"/>
                </a:lnTo>
                <a:lnTo>
                  <a:pt x="456" y="105"/>
                </a:lnTo>
                <a:lnTo>
                  <a:pt x="443" y="136"/>
                </a:lnTo>
                <a:lnTo>
                  <a:pt x="428" y="167"/>
                </a:lnTo>
                <a:lnTo>
                  <a:pt x="417" y="200"/>
                </a:lnTo>
                <a:lnTo>
                  <a:pt x="407" y="232"/>
                </a:lnTo>
                <a:lnTo>
                  <a:pt x="402" y="267"/>
                </a:lnTo>
                <a:lnTo>
                  <a:pt x="394" y="266"/>
                </a:lnTo>
                <a:lnTo>
                  <a:pt x="385" y="266"/>
                </a:lnTo>
                <a:lnTo>
                  <a:pt x="376" y="266"/>
                </a:lnTo>
                <a:lnTo>
                  <a:pt x="367" y="267"/>
                </a:lnTo>
                <a:lnTo>
                  <a:pt x="357" y="267"/>
                </a:lnTo>
                <a:lnTo>
                  <a:pt x="350" y="269"/>
                </a:lnTo>
                <a:lnTo>
                  <a:pt x="343" y="272"/>
                </a:lnTo>
                <a:lnTo>
                  <a:pt x="341" y="276"/>
                </a:lnTo>
                <a:lnTo>
                  <a:pt x="345" y="278"/>
                </a:lnTo>
                <a:lnTo>
                  <a:pt x="357" y="281"/>
                </a:lnTo>
                <a:lnTo>
                  <a:pt x="370" y="282"/>
                </a:lnTo>
                <a:lnTo>
                  <a:pt x="385" y="284"/>
                </a:lnTo>
                <a:lnTo>
                  <a:pt x="397" y="286"/>
                </a:lnTo>
                <a:lnTo>
                  <a:pt x="408" y="292"/>
                </a:lnTo>
                <a:lnTo>
                  <a:pt x="412" y="301"/>
                </a:lnTo>
                <a:lnTo>
                  <a:pt x="410" y="315"/>
                </a:lnTo>
                <a:lnTo>
                  <a:pt x="388" y="316"/>
                </a:lnTo>
                <a:lnTo>
                  <a:pt x="370" y="317"/>
                </a:lnTo>
                <a:lnTo>
                  <a:pt x="352" y="319"/>
                </a:lnTo>
                <a:lnTo>
                  <a:pt x="338" y="324"/>
                </a:lnTo>
                <a:lnTo>
                  <a:pt x="322" y="330"/>
                </a:lnTo>
                <a:lnTo>
                  <a:pt x="309" y="339"/>
                </a:lnTo>
                <a:lnTo>
                  <a:pt x="295" y="350"/>
                </a:lnTo>
                <a:lnTo>
                  <a:pt x="282" y="367"/>
                </a:lnTo>
                <a:lnTo>
                  <a:pt x="284" y="369"/>
                </a:lnTo>
                <a:lnTo>
                  <a:pt x="286" y="373"/>
                </a:lnTo>
                <a:lnTo>
                  <a:pt x="294" y="368"/>
                </a:lnTo>
                <a:lnTo>
                  <a:pt x="316" y="358"/>
                </a:lnTo>
                <a:lnTo>
                  <a:pt x="343" y="346"/>
                </a:lnTo>
                <a:lnTo>
                  <a:pt x="375" y="336"/>
                </a:lnTo>
                <a:lnTo>
                  <a:pt x="403" y="332"/>
                </a:lnTo>
                <a:lnTo>
                  <a:pt x="425" y="338"/>
                </a:lnTo>
                <a:lnTo>
                  <a:pt x="435" y="357"/>
                </a:lnTo>
                <a:lnTo>
                  <a:pt x="429" y="395"/>
                </a:lnTo>
                <a:lnTo>
                  <a:pt x="405" y="396"/>
                </a:lnTo>
                <a:lnTo>
                  <a:pt x="383" y="398"/>
                </a:lnTo>
                <a:lnTo>
                  <a:pt x="360" y="401"/>
                </a:lnTo>
                <a:lnTo>
                  <a:pt x="339" y="406"/>
                </a:lnTo>
                <a:lnTo>
                  <a:pt x="318" y="412"/>
                </a:lnTo>
                <a:lnTo>
                  <a:pt x="298" y="421"/>
                </a:lnTo>
                <a:lnTo>
                  <a:pt x="280" y="432"/>
                </a:lnTo>
                <a:lnTo>
                  <a:pt x="264" y="447"/>
                </a:lnTo>
                <a:lnTo>
                  <a:pt x="256" y="449"/>
                </a:lnTo>
                <a:lnTo>
                  <a:pt x="252" y="453"/>
                </a:lnTo>
                <a:lnTo>
                  <a:pt x="248" y="454"/>
                </a:lnTo>
                <a:lnTo>
                  <a:pt x="246" y="456"/>
                </a:lnTo>
                <a:lnTo>
                  <a:pt x="240" y="457"/>
                </a:lnTo>
                <a:lnTo>
                  <a:pt x="236" y="459"/>
                </a:lnTo>
                <a:close/>
              </a:path>
            </a:pathLst>
          </a:custGeom>
          <a:solidFill>
            <a:srgbClr val="6699FF">
              <a:alpha val="100000"/>
            </a:srgbClr>
          </a:solidFill>
          <a:ln w="9525">
            <a:noFill/>
          </a:ln>
        </p:spPr>
        <p:txBody>
          <a:bodyPr/>
          <a:lstStyle/>
          <a:p>
            <a:endParaRPr lang="zh-CN" altLang="en-US"/>
          </a:p>
        </p:txBody>
      </p:sp>
      <p:sp>
        <p:nvSpPr>
          <p:cNvPr id="73751" name="Freeform 22"/>
          <p:cNvSpPr/>
          <p:nvPr/>
        </p:nvSpPr>
        <p:spPr>
          <a:xfrm>
            <a:off x="5878513" y="2079625"/>
            <a:ext cx="501650" cy="1033463"/>
          </a:xfrm>
          <a:custGeom>
            <a:avLst/>
            <a:gdLst>
              <a:gd name="txL" fmla="*/ 0 w 630"/>
              <a:gd name="txT" fmla="*/ 0 h 1303"/>
              <a:gd name="txR" fmla="*/ 630 w 630"/>
              <a:gd name="txB" fmla="*/ 1303 h 130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30" h="1303">
                <a:moveTo>
                  <a:pt x="277" y="1303"/>
                </a:moveTo>
                <a:lnTo>
                  <a:pt x="255" y="1297"/>
                </a:lnTo>
                <a:lnTo>
                  <a:pt x="238" y="1291"/>
                </a:lnTo>
                <a:lnTo>
                  <a:pt x="224" y="1283"/>
                </a:lnTo>
                <a:lnTo>
                  <a:pt x="215" y="1274"/>
                </a:lnTo>
                <a:lnTo>
                  <a:pt x="207" y="1261"/>
                </a:lnTo>
                <a:lnTo>
                  <a:pt x="201" y="1249"/>
                </a:lnTo>
                <a:lnTo>
                  <a:pt x="196" y="1232"/>
                </a:lnTo>
                <a:lnTo>
                  <a:pt x="190" y="1214"/>
                </a:lnTo>
                <a:lnTo>
                  <a:pt x="159" y="1084"/>
                </a:lnTo>
                <a:lnTo>
                  <a:pt x="133" y="957"/>
                </a:lnTo>
                <a:lnTo>
                  <a:pt x="108" y="830"/>
                </a:lnTo>
                <a:lnTo>
                  <a:pt x="86" y="704"/>
                </a:lnTo>
                <a:lnTo>
                  <a:pt x="65" y="576"/>
                </a:lnTo>
                <a:lnTo>
                  <a:pt x="46" y="450"/>
                </a:lnTo>
                <a:lnTo>
                  <a:pt x="28" y="322"/>
                </a:lnTo>
                <a:lnTo>
                  <a:pt x="11" y="194"/>
                </a:lnTo>
                <a:lnTo>
                  <a:pt x="9" y="188"/>
                </a:lnTo>
                <a:lnTo>
                  <a:pt x="8" y="176"/>
                </a:lnTo>
                <a:lnTo>
                  <a:pt x="5" y="159"/>
                </a:lnTo>
                <a:lnTo>
                  <a:pt x="4" y="140"/>
                </a:lnTo>
                <a:lnTo>
                  <a:pt x="2" y="120"/>
                </a:lnTo>
                <a:lnTo>
                  <a:pt x="1" y="103"/>
                </a:lnTo>
                <a:lnTo>
                  <a:pt x="0" y="89"/>
                </a:lnTo>
                <a:lnTo>
                  <a:pt x="0" y="84"/>
                </a:lnTo>
                <a:lnTo>
                  <a:pt x="38" y="70"/>
                </a:lnTo>
                <a:lnTo>
                  <a:pt x="95" y="54"/>
                </a:lnTo>
                <a:lnTo>
                  <a:pt x="162" y="36"/>
                </a:lnTo>
                <a:lnTo>
                  <a:pt x="236" y="20"/>
                </a:lnTo>
                <a:lnTo>
                  <a:pt x="308" y="6"/>
                </a:lnTo>
                <a:lnTo>
                  <a:pt x="375" y="0"/>
                </a:lnTo>
                <a:lnTo>
                  <a:pt x="429" y="2"/>
                </a:lnTo>
                <a:lnTo>
                  <a:pt x="467" y="15"/>
                </a:lnTo>
                <a:lnTo>
                  <a:pt x="500" y="156"/>
                </a:lnTo>
                <a:lnTo>
                  <a:pt x="530" y="302"/>
                </a:lnTo>
                <a:lnTo>
                  <a:pt x="558" y="448"/>
                </a:lnTo>
                <a:lnTo>
                  <a:pt x="582" y="598"/>
                </a:lnTo>
                <a:lnTo>
                  <a:pt x="600" y="746"/>
                </a:lnTo>
                <a:lnTo>
                  <a:pt x="615" y="896"/>
                </a:lnTo>
                <a:lnTo>
                  <a:pt x="625" y="1045"/>
                </a:lnTo>
                <a:lnTo>
                  <a:pt x="630" y="1194"/>
                </a:lnTo>
                <a:lnTo>
                  <a:pt x="611" y="1225"/>
                </a:lnTo>
                <a:lnTo>
                  <a:pt x="575" y="1249"/>
                </a:lnTo>
                <a:lnTo>
                  <a:pt x="525" y="1268"/>
                </a:lnTo>
                <a:lnTo>
                  <a:pt x="469" y="1283"/>
                </a:lnTo>
                <a:lnTo>
                  <a:pt x="410" y="1292"/>
                </a:lnTo>
                <a:lnTo>
                  <a:pt x="355" y="1299"/>
                </a:lnTo>
                <a:lnTo>
                  <a:pt x="308" y="1302"/>
                </a:lnTo>
                <a:lnTo>
                  <a:pt x="277" y="1303"/>
                </a:lnTo>
                <a:close/>
              </a:path>
            </a:pathLst>
          </a:custGeom>
          <a:solidFill>
            <a:srgbClr val="996633">
              <a:alpha val="100000"/>
            </a:srgbClr>
          </a:solidFill>
          <a:ln w="9525">
            <a:noFill/>
          </a:ln>
        </p:spPr>
        <p:txBody>
          <a:bodyPr/>
          <a:lstStyle/>
          <a:p>
            <a:endParaRPr lang="zh-CN" altLang="en-US"/>
          </a:p>
        </p:txBody>
      </p:sp>
      <p:sp>
        <p:nvSpPr>
          <p:cNvPr id="73752" name="Freeform 23"/>
          <p:cNvSpPr/>
          <p:nvPr/>
        </p:nvSpPr>
        <p:spPr>
          <a:xfrm>
            <a:off x="5846763" y="3079750"/>
            <a:ext cx="182562" cy="30163"/>
          </a:xfrm>
          <a:custGeom>
            <a:avLst/>
            <a:gdLst>
              <a:gd name="txL" fmla="*/ 0 w 230"/>
              <a:gd name="txT" fmla="*/ 0 h 38"/>
              <a:gd name="txR" fmla="*/ 230 w 230"/>
              <a:gd name="txB" fmla="*/ 38 h 38"/>
            </a:gdLst>
            <a:ahLst/>
            <a:cxnLst>
              <a:cxn ang="0">
                <a:pos x="2147483646" y="2147483646"/>
              </a:cxn>
              <a:cxn ang="0">
                <a:pos x="2147483646" y="2147483646"/>
              </a:cxn>
              <a:cxn ang="0">
                <a:pos x="2147483646" y="2147483646"/>
              </a:cxn>
              <a:cxn ang="0">
                <a:pos x="0" y="2147483646"/>
              </a:cxn>
              <a:cxn ang="0">
                <a:pos x="0" y="2147483646"/>
              </a:cxn>
              <a:cxn ang="0">
                <a:pos x="0" y="2147483646"/>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0" h="38">
                <a:moveTo>
                  <a:pt x="13" y="38"/>
                </a:moveTo>
                <a:lnTo>
                  <a:pt x="7" y="33"/>
                </a:lnTo>
                <a:lnTo>
                  <a:pt x="3" y="29"/>
                </a:lnTo>
                <a:lnTo>
                  <a:pt x="0" y="24"/>
                </a:lnTo>
                <a:lnTo>
                  <a:pt x="0" y="20"/>
                </a:lnTo>
                <a:lnTo>
                  <a:pt x="0" y="9"/>
                </a:lnTo>
                <a:lnTo>
                  <a:pt x="1" y="0"/>
                </a:lnTo>
                <a:lnTo>
                  <a:pt x="27" y="0"/>
                </a:lnTo>
                <a:lnTo>
                  <a:pt x="54" y="0"/>
                </a:lnTo>
                <a:lnTo>
                  <a:pt x="81" y="0"/>
                </a:lnTo>
                <a:lnTo>
                  <a:pt x="108" y="0"/>
                </a:lnTo>
                <a:lnTo>
                  <a:pt x="134" y="0"/>
                </a:lnTo>
                <a:lnTo>
                  <a:pt x="161" y="0"/>
                </a:lnTo>
                <a:lnTo>
                  <a:pt x="189" y="0"/>
                </a:lnTo>
                <a:lnTo>
                  <a:pt x="216" y="1"/>
                </a:lnTo>
                <a:lnTo>
                  <a:pt x="220" y="5"/>
                </a:lnTo>
                <a:lnTo>
                  <a:pt x="224" y="9"/>
                </a:lnTo>
                <a:lnTo>
                  <a:pt x="225" y="11"/>
                </a:lnTo>
                <a:lnTo>
                  <a:pt x="226" y="14"/>
                </a:lnTo>
                <a:lnTo>
                  <a:pt x="228" y="17"/>
                </a:lnTo>
                <a:lnTo>
                  <a:pt x="230" y="24"/>
                </a:lnTo>
                <a:lnTo>
                  <a:pt x="206" y="28"/>
                </a:lnTo>
                <a:lnTo>
                  <a:pt x="180" y="31"/>
                </a:lnTo>
                <a:lnTo>
                  <a:pt x="149" y="33"/>
                </a:lnTo>
                <a:lnTo>
                  <a:pt x="119" y="36"/>
                </a:lnTo>
                <a:lnTo>
                  <a:pt x="89" y="36"/>
                </a:lnTo>
                <a:lnTo>
                  <a:pt x="60" y="37"/>
                </a:lnTo>
                <a:lnTo>
                  <a:pt x="34" y="37"/>
                </a:lnTo>
                <a:lnTo>
                  <a:pt x="13" y="38"/>
                </a:lnTo>
                <a:close/>
              </a:path>
            </a:pathLst>
          </a:custGeom>
          <a:solidFill>
            <a:srgbClr val="666666">
              <a:alpha val="100000"/>
            </a:srgbClr>
          </a:solidFill>
          <a:ln w="9525">
            <a:noFill/>
          </a:ln>
        </p:spPr>
        <p:txBody>
          <a:bodyPr/>
          <a:lstStyle/>
          <a:p>
            <a:endParaRPr lang="zh-CN" altLang="en-US"/>
          </a:p>
        </p:txBody>
      </p:sp>
      <p:sp>
        <p:nvSpPr>
          <p:cNvPr id="73753" name="Freeform 24"/>
          <p:cNvSpPr/>
          <p:nvPr/>
        </p:nvSpPr>
        <p:spPr>
          <a:xfrm>
            <a:off x="5630863" y="2192338"/>
            <a:ext cx="381000" cy="869950"/>
          </a:xfrm>
          <a:custGeom>
            <a:avLst/>
            <a:gdLst>
              <a:gd name="txL" fmla="*/ 0 w 481"/>
              <a:gd name="txT" fmla="*/ 0 h 1096"/>
              <a:gd name="txR" fmla="*/ 481 w 481"/>
              <a:gd name="txB" fmla="*/ 1096 h 10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81" h="1096">
                <a:moveTo>
                  <a:pt x="458" y="1096"/>
                </a:moveTo>
                <a:lnTo>
                  <a:pt x="421" y="1090"/>
                </a:lnTo>
                <a:lnTo>
                  <a:pt x="383" y="1087"/>
                </a:lnTo>
                <a:lnTo>
                  <a:pt x="347" y="1085"/>
                </a:lnTo>
                <a:lnTo>
                  <a:pt x="310" y="1085"/>
                </a:lnTo>
                <a:lnTo>
                  <a:pt x="274" y="1083"/>
                </a:lnTo>
                <a:lnTo>
                  <a:pt x="237" y="1081"/>
                </a:lnTo>
                <a:lnTo>
                  <a:pt x="200" y="1076"/>
                </a:lnTo>
                <a:lnTo>
                  <a:pt x="163" y="1068"/>
                </a:lnTo>
                <a:lnTo>
                  <a:pt x="130" y="1026"/>
                </a:lnTo>
                <a:lnTo>
                  <a:pt x="109" y="977"/>
                </a:lnTo>
                <a:lnTo>
                  <a:pt x="93" y="922"/>
                </a:lnTo>
                <a:lnTo>
                  <a:pt x="84" y="864"/>
                </a:lnTo>
                <a:lnTo>
                  <a:pt x="76" y="803"/>
                </a:lnTo>
                <a:lnTo>
                  <a:pt x="70" y="746"/>
                </a:lnTo>
                <a:lnTo>
                  <a:pt x="63" y="691"/>
                </a:lnTo>
                <a:lnTo>
                  <a:pt x="53" y="643"/>
                </a:lnTo>
                <a:lnTo>
                  <a:pt x="44" y="584"/>
                </a:lnTo>
                <a:lnTo>
                  <a:pt x="35" y="524"/>
                </a:lnTo>
                <a:lnTo>
                  <a:pt x="24" y="464"/>
                </a:lnTo>
                <a:lnTo>
                  <a:pt x="18" y="404"/>
                </a:lnTo>
                <a:lnTo>
                  <a:pt x="10" y="342"/>
                </a:lnTo>
                <a:lnTo>
                  <a:pt x="5" y="283"/>
                </a:lnTo>
                <a:lnTo>
                  <a:pt x="0" y="225"/>
                </a:lnTo>
                <a:lnTo>
                  <a:pt x="0" y="169"/>
                </a:lnTo>
                <a:lnTo>
                  <a:pt x="14" y="144"/>
                </a:lnTo>
                <a:lnTo>
                  <a:pt x="46" y="118"/>
                </a:lnTo>
                <a:lnTo>
                  <a:pt x="90" y="90"/>
                </a:lnTo>
                <a:lnTo>
                  <a:pt x="142" y="64"/>
                </a:lnTo>
                <a:lnTo>
                  <a:pt x="192" y="39"/>
                </a:lnTo>
                <a:lnTo>
                  <a:pt x="238" y="19"/>
                </a:lnTo>
                <a:lnTo>
                  <a:pt x="273" y="4"/>
                </a:lnTo>
                <a:lnTo>
                  <a:pt x="292" y="0"/>
                </a:lnTo>
                <a:lnTo>
                  <a:pt x="306" y="136"/>
                </a:lnTo>
                <a:lnTo>
                  <a:pt x="323" y="273"/>
                </a:lnTo>
                <a:lnTo>
                  <a:pt x="342" y="411"/>
                </a:lnTo>
                <a:lnTo>
                  <a:pt x="364" y="549"/>
                </a:lnTo>
                <a:lnTo>
                  <a:pt x="388" y="686"/>
                </a:lnTo>
                <a:lnTo>
                  <a:pt x="415" y="824"/>
                </a:lnTo>
                <a:lnTo>
                  <a:pt x="446" y="959"/>
                </a:lnTo>
                <a:lnTo>
                  <a:pt x="481" y="1096"/>
                </a:lnTo>
                <a:lnTo>
                  <a:pt x="470" y="1096"/>
                </a:lnTo>
                <a:lnTo>
                  <a:pt x="458" y="1096"/>
                </a:lnTo>
                <a:close/>
              </a:path>
            </a:pathLst>
          </a:custGeom>
          <a:solidFill>
            <a:srgbClr val="666666">
              <a:alpha val="100000"/>
            </a:srgbClr>
          </a:solidFill>
          <a:ln w="9525">
            <a:noFill/>
          </a:ln>
        </p:spPr>
        <p:txBody>
          <a:bodyPr/>
          <a:lstStyle/>
          <a:p>
            <a:endParaRPr lang="zh-CN" altLang="en-US"/>
          </a:p>
        </p:txBody>
      </p:sp>
      <p:sp>
        <p:nvSpPr>
          <p:cNvPr id="73754" name="Freeform 25"/>
          <p:cNvSpPr/>
          <p:nvPr/>
        </p:nvSpPr>
        <p:spPr>
          <a:xfrm>
            <a:off x="5540375" y="2411413"/>
            <a:ext cx="130175" cy="461962"/>
          </a:xfrm>
          <a:custGeom>
            <a:avLst/>
            <a:gdLst>
              <a:gd name="txL" fmla="*/ 0 w 164"/>
              <a:gd name="txT" fmla="*/ 0 h 582"/>
              <a:gd name="txR" fmla="*/ 164 w 164"/>
              <a:gd name="txB" fmla="*/ 582 h 58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4" h="582">
                <a:moveTo>
                  <a:pt x="164" y="582"/>
                </a:moveTo>
                <a:lnTo>
                  <a:pt x="153" y="575"/>
                </a:lnTo>
                <a:lnTo>
                  <a:pt x="143" y="571"/>
                </a:lnTo>
                <a:lnTo>
                  <a:pt x="132" y="568"/>
                </a:lnTo>
                <a:lnTo>
                  <a:pt x="121" y="566"/>
                </a:lnTo>
                <a:lnTo>
                  <a:pt x="109" y="562"/>
                </a:lnTo>
                <a:lnTo>
                  <a:pt x="99" y="559"/>
                </a:lnTo>
                <a:lnTo>
                  <a:pt x="88" y="556"/>
                </a:lnTo>
                <a:lnTo>
                  <a:pt x="80" y="553"/>
                </a:lnTo>
                <a:lnTo>
                  <a:pt x="70" y="520"/>
                </a:lnTo>
                <a:lnTo>
                  <a:pt x="58" y="463"/>
                </a:lnTo>
                <a:lnTo>
                  <a:pt x="42" y="391"/>
                </a:lnTo>
                <a:lnTo>
                  <a:pt x="26" y="312"/>
                </a:lnTo>
                <a:lnTo>
                  <a:pt x="12" y="231"/>
                </a:lnTo>
                <a:lnTo>
                  <a:pt x="3" y="160"/>
                </a:lnTo>
                <a:lnTo>
                  <a:pt x="0" y="104"/>
                </a:lnTo>
                <a:lnTo>
                  <a:pt x="8" y="74"/>
                </a:lnTo>
                <a:lnTo>
                  <a:pt x="12" y="67"/>
                </a:lnTo>
                <a:lnTo>
                  <a:pt x="21" y="58"/>
                </a:lnTo>
                <a:lnTo>
                  <a:pt x="33" y="47"/>
                </a:lnTo>
                <a:lnTo>
                  <a:pt x="46" y="35"/>
                </a:lnTo>
                <a:lnTo>
                  <a:pt x="59" y="22"/>
                </a:lnTo>
                <a:lnTo>
                  <a:pt x="71" y="12"/>
                </a:lnTo>
                <a:lnTo>
                  <a:pt x="83" y="4"/>
                </a:lnTo>
                <a:lnTo>
                  <a:pt x="92" y="0"/>
                </a:lnTo>
                <a:lnTo>
                  <a:pt x="100" y="72"/>
                </a:lnTo>
                <a:lnTo>
                  <a:pt x="109" y="145"/>
                </a:lnTo>
                <a:lnTo>
                  <a:pt x="118" y="218"/>
                </a:lnTo>
                <a:lnTo>
                  <a:pt x="127" y="290"/>
                </a:lnTo>
                <a:lnTo>
                  <a:pt x="136" y="362"/>
                </a:lnTo>
                <a:lnTo>
                  <a:pt x="145" y="435"/>
                </a:lnTo>
                <a:lnTo>
                  <a:pt x="154" y="508"/>
                </a:lnTo>
                <a:lnTo>
                  <a:pt x="164" y="582"/>
                </a:lnTo>
                <a:close/>
              </a:path>
            </a:pathLst>
          </a:custGeom>
          <a:solidFill>
            <a:srgbClr val="666666">
              <a:alpha val="100000"/>
            </a:srgbClr>
          </a:solidFill>
          <a:ln w="9525">
            <a:noFill/>
          </a:ln>
        </p:spPr>
        <p:txBody>
          <a:bodyPr/>
          <a:lstStyle/>
          <a:p>
            <a:endParaRPr lang="zh-CN" altLang="en-US"/>
          </a:p>
        </p:txBody>
      </p:sp>
      <p:sp>
        <p:nvSpPr>
          <p:cNvPr id="73755" name="Freeform 26"/>
          <p:cNvSpPr/>
          <p:nvPr/>
        </p:nvSpPr>
        <p:spPr>
          <a:xfrm>
            <a:off x="7131050" y="2492375"/>
            <a:ext cx="474663" cy="381000"/>
          </a:xfrm>
          <a:custGeom>
            <a:avLst/>
            <a:gdLst>
              <a:gd name="txL" fmla="*/ 0 w 598"/>
              <a:gd name="txT" fmla="*/ 0 h 479"/>
              <a:gd name="txR" fmla="*/ 598 w 598"/>
              <a:gd name="txB" fmla="*/ 479 h 47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98" h="479">
                <a:moveTo>
                  <a:pt x="285" y="479"/>
                </a:moveTo>
                <a:lnTo>
                  <a:pt x="256" y="473"/>
                </a:lnTo>
                <a:lnTo>
                  <a:pt x="227" y="466"/>
                </a:lnTo>
                <a:lnTo>
                  <a:pt x="196" y="457"/>
                </a:lnTo>
                <a:lnTo>
                  <a:pt x="166" y="448"/>
                </a:lnTo>
                <a:lnTo>
                  <a:pt x="135" y="435"/>
                </a:lnTo>
                <a:lnTo>
                  <a:pt x="108" y="423"/>
                </a:lnTo>
                <a:lnTo>
                  <a:pt x="82" y="409"/>
                </a:lnTo>
                <a:lnTo>
                  <a:pt x="60" y="396"/>
                </a:lnTo>
                <a:lnTo>
                  <a:pt x="52" y="392"/>
                </a:lnTo>
                <a:lnTo>
                  <a:pt x="45" y="389"/>
                </a:lnTo>
                <a:lnTo>
                  <a:pt x="36" y="387"/>
                </a:lnTo>
                <a:lnTo>
                  <a:pt x="28" y="384"/>
                </a:lnTo>
                <a:lnTo>
                  <a:pt x="19" y="381"/>
                </a:lnTo>
                <a:lnTo>
                  <a:pt x="11" y="379"/>
                </a:lnTo>
                <a:lnTo>
                  <a:pt x="4" y="376"/>
                </a:lnTo>
                <a:lnTo>
                  <a:pt x="0" y="374"/>
                </a:lnTo>
                <a:lnTo>
                  <a:pt x="0" y="350"/>
                </a:lnTo>
                <a:lnTo>
                  <a:pt x="4" y="326"/>
                </a:lnTo>
                <a:lnTo>
                  <a:pt x="10" y="303"/>
                </a:lnTo>
                <a:lnTo>
                  <a:pt x="18" y="282"/>
                </a:lnTo>
                <a:lnTo>
                  <a:pt x="25" y="258"/>
                </a:lnTo>
                <a:lnTo>
                  <a:pt x="34" y="236"/>
                </a:lnTo>
                <a:lnTo>
                  <a:pt x="41" y="215"/>
                </a:lnTo>
                <a:lnTo>
                  <a:pt x="49" y="194"/>
                </a:lnTo>
                <a:lnTo>
                  <a:pt x="65" y="189"/>
                </a:lnTo>
                <a:lnTo>
                  <a:pt x="83" y="181"/>
                </a:lnTo>
                <a:lnTo>
                  <a:pt x="102" y="168"/>
                </a:lnTo>
                <a:lnTo>
                  <a:pt x="124" y="157"/>
                </a:lnTo>
                <a:lnTo>
                  <a:pt x="146" y="143"/>
                </a:lnTo>
                <a:lnTo>
                  <a:pt x="170" y="132"/>
                </a:lnTo>
                <a:lnTo>
                  <a:pt x="193" y="123"/>
                </a:lnTo>
                <a:lnTo>
                  <a:pt x="220" y="119"/>
                </a:lnTo>
                <a:lnTo>
                  <a:pt x="238" y="136"/>
                </a:lnTo>
                <a:lnTo>
                  <a:pt x="255" y="148"/>
                </a:lnTo>
                <a:lnTo>
                  <a:pt x="269" y="153"/>
                </a:lnTo>
                <a:lnTo>
                  <a:pt x="283" y="154"/>
                </a:lnTo>
                <a:lnTo>
                  <a:pt x="297" y="150"/>
                </a:lnTo>
                <a:lnTo>
                  <a:pt x="313" y="144"/>
                </a:lnTo>
                <a:lnTo>
                  <a:pt x="330" y="134"/>
                </a:lnTo>
                <a:lnTo>
                  <a:pt x="353" y="124"/>
                </a:lnTo>
                <a:lnTo>
                  <a:pt x="370" y="107"/>
                </a:lnTo>
                <a:lnTo>
                  <a:pt x="389" y="92"/>
                </a:lnTo>
                <a:lnTo>
                  <a:pt x="409" y="77"/>
                </a:lnTo>
                <a:lnTo>
                  <a:pt x="429" y="63"/>
                </a:lnTo>
                <a:lnTo>
                  <a:pt x="449" y="47"/>
                </a:lnTo>
                <a:lnTo>
                  <a:pt x="468" y="33"/>
                </a:lnTo>
                <a:lnTo>
                  <a:pt x="486" y="17"/>
                </a:lnTo>
                <a:lnTo>
                  <a:pt x="504" y="0"/>
                </a:lnTo>
                <a:lnTo>
                  <a:pt x="507" y="0"/>
                </a:lnTo>
                <a:lnTo>
                  <a:pt x="511" y="0"/>
                </a:lnTo>
                <a:lnTo>
                  <a:pt x="517" y="29"/>
                </a:lnTo>
                <a:lnTo>
                  <a:pt x="524" y="60"/>
                </a:lnTo>
                <a:lnTo>
                  <a:pt x="529" y="91"/>
                </a:lnTo>
                <a:lnTo>
                  <a:pt x="535" y="123"/>
                </a:lnTo>
                <a:lnTo>
                  <a:pt x="540" y="153"/>
                </a:lnTo>
                <a:lnTo>
                  <a:pt x="546" y="186"/>
                </a:lnTo>
                <a:lnTo>
                  <a:pt x="552" y="218"/>
                </a:lnTo>
                <a:lnTo>
                  <a:pt x="560" y="252"/>
                </a:lnTo>
                <a:lnTo>
                  <a:pt x="582" y="310"/>
                </a:lnTo>
                <a:lnTo>
                  <a:pt x="594" y="352"/>
                </a:lnTo>
                <a:lnTo>
                  <a:pt x="598" y="380"/>
                </a:lnTo>
                <a:lnTo>
                  <a:pt x="591" y="398"/>
                </a:lnTo>
                <a:lnTo>
                  <a:pt x="573" y="408"/>
                </a:lnTo>
                <a:lnTo>
                  <a:pt x="543" y="416"/>
                </a:lnTo>
                <a:lnTo>
                  <a:pt x="500" y="424"/>
                </a:lnTo>
                <a:lnTo>
                  <a:pt x="445" y="438"/>
                </a:lnTo>
                <a:lnTo>
                  <a:pt x="433" y="447"/>
                </a:lnTo>
                <a:lnTo>
                  <a:pt x="414" y="456"/>
                </a:lnTo>
                <a:lnTo>
                  <a:pt x="392" y="463"/>
                </a:lnTo>
                <a:lnTo>
                  <a:pt x="368" y="468"/>
                </a:lnTo>
                <a:lnTo>
                  <a:pt x="342" y="472"/>
                </a:lnTo>
                <a:lnTo>
                  <a:pt x="319" y="475"/>
                </a:lnTo>
                <a:lnTo>
                  <a:pt x="298" y="478"/>
                </a:lnTo>
                <a:lnTo>
                  <a:pt x="285" y="479"/>
                </a:lnTo>
                <a:close/>
              </a:path>
            </a:pathLst>
          </a:custGeom>
          <a:solidFill>
            <a:srgbClr val="CCCCFF">
              <a:alpha val="100000"/>
            </a:srgbClr>
          </a:solidFill>
          <a:ln w="9525">
            <a:noFill/>
          </a:ln>
        </p:spPr>
        <p:txBody>
          <a:bodyPr/>
          <a:lstStyle/>
          <a:p>
            <a:endParaRPr lang="zh-CN" altLang="en-US"/>
          </a:p>
        </p:txBody>
      </p:sp>
      <p:sp>
        <p:nvSpPr>
          <p:cNvPr id="73756" name="Freeform 27"/>
          <p:cNvSpPr/>
          <p:nvPr/>
        </p:nvSpPr>
        <p:spPr>
          <a:xfrm>
            <a:off x="6316663" y="2266950"/>
            <a:ext cx="85725" cy="603250"/>
          </a:xfrm>
          <a:custGeom>
            <a:avLst/>
            <a:gdLst>
              <a:gd name="txL" fmla="*/ 0 w 108"/>
              <a:gd name="txT" fmla="*/ 0 h 759"/>
              <a:gd name="txR" fmla="*/ 108 w 108"/>
              <a:gd name="txB" fmla="*/ 759 h 75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8" h="759">
                <a:moveTo>
                  <a:pt x="103" y="759"/>
                </a:moveTo>
                <a:lnTo>
                  <a:pt x="93" y="664"/>
                </a:lnTo>
                <a:lnTo>
                  <a:pt x="83" y="568"/>
                </a:lnTo>
                <a:lnTo>
                  <a:pt x="69" y="472"/>
                </a:lnTo>
                <a:lnTo>
                  <a:pt x="57" y="378"/>
                </a:lnTo>
                <a:lnTo>
                  <a:pt x="42" y="282"/>
                </a:lnTo>
                <a:lnTo>
                  <a:pt x="28" y="188"/>
                </a:lnTo>
                <a:lnTo>
                  <a:pt x="13" y="93"/>
                </a:lnTo>
                <a:lnTo>
                  <a:pt x="0" y="0"/>
                </a:lnTo>
                <a:lnTo>
                  <a:pt x="11" y="16"/>
                </a:lnTo>
                <a:lnTo>
                  <a:pt x="25" y="52"/>
                </a:lnTo>
                <a:lnTo>
                  <a:pt x="38" y="100"/>
                </a:lnTo>
                <a:lnTo>
                  <a:pt x="52" y="156"/>
                </a:lnTo>
                <a:lnTo>
                  <a:pt x="65" y="212"/>
                </a:lnTo>
                <a:lnTo>
                  <a:pt x="76" y="265"/>
                </a:lnTo>
                <a:lnTo>
                  <a:pt x="85" y="309"/>
                </a:lnTo>
                <a:lnTo>
                  <a:pt x="91" y="338"/>
                </a:lnTo>
                <a:lnTo>
                  <a:pt x="94" y="389"/>
                </a:lnTo>
                <a:lnTo>
                  <a:pt x="98" y="442"/>
                </a:lnTo>
                <a:lnTo>
                  <a:pt x="100" y="494"/>
                </a:lnTo>
                <a:lnTo>
                  <a:pt x="103" y="546"/>
                </a:lnTo>
                <a:lnTo>
                  <a:pt x="105" y="598"/>
                </a:lnTo>
                <a:lnTo>
                  <a:pt x="107" y="651"/>
                </a:lnTo>
                <a:lnTo>
                  <a:pt x="107" y="703"/>
                </a:lnTo>
                <a:lnTo>
                  <a:pt x="108" y="758"/>
                </a:lnTo>
                <a:lnTo>
                  <a:pt x="105" y="758"/>
                </a:lnTo>
                <a:lnTo>
                  <a:pt x="103" y="759"/>
                </a:lnTo>
                <a:close/>
              </a:path>
            </a:pathLst>
          </a:custGeom>
          <a:solidFill>
            <a:srgbClr val="99FFFF">
              <a:alpha val="100000"/>
            </a:srgbClr>
          </a:solidFill>
          <a:ln w="9525">
            <a:noFill/>
          </a:ln>
        </p:spPr>
        <p:txBody>
          <a:bodyPr/>
          <a:lstStyle/>
          <a:p>
            <a:endParaRPr lang="zh-CN" altLang="en-US"/>
          </a:p>
        </p:txBody>
      </p:sp>
      <p:sp>
        <p:nvSpPr>
          <p:cNvPr id="73757" name="Freeform 28"/>
          <p:cNvSpPr/>
          <p:nvPr/>
        </p:nvSpPr>
        <p:spPr>
          <a:xfrm>
            <a:off x="7145338" y="2817813"/>
            <a:ext cx="17462" cy="14287"/>
          </a:xfrm>
          <a:custGeom>
            <a:avLst/>
            <a:gdLst>
              <a:gd name="txL" fmla="*/ 0 w 23"/>
              <a:gd name="txT" fmla="*/ 0 h 19"/>
              <a:gd name="txR" fmla="*/ 23 w 23"/>
              <a:gd name="txB" fmla="*/ 19 h 19"/>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 h="19">
                <a:moveTo>
                  <a:pt x="14" y="15"/>
                </a:moveTo>
                <a:lnTo>
                  <a:pt x="7" y="9"/>
                </a:lnTo>
                <a:lnTo>
                  <a:pt x="3" y="6"/>
                </a:lnTo>
                <a:lnTo>
                  <a:pt x="0" y="3"/>
                </a:lnTo>
                <a:lnTo>
                  <a:pt x="0" y="0"/>
                </a:lnTo>
                <a:lnTo>
                  <a:pt x="10" y="0"/>
                </a:lnTo>
                <a:lnTo>
                  <a:pt x="23" y="4"/>
                </a:lnTo>
                <a:lnTo>
                  <a:pt x="23" y="11"/>
                </a:lnTo>
                <a:lnTo>
                  <a:pt x="23" y="15"/>
                </a:lnTo>
                <a:lnTo>
                  <a:pt x="22" y="16"/>
                </a:lnTo>
                <a:lnTo>
                  <a:pt x="20" y="19"/>
                </a:lnTo>
                <a:lnTo>
                  <a:pt x="17" y="17"/>
                </a:lnTo>
                <a:lnTo>
                  <a:pt x="14" y="15"/>
                </a:lnTo>
                <a:close/>
              </a:path>
            </a:pathLst>
          </a:custGeom>
          <a:solidFill>
            <a:srgbClr val="CCCCFF">
              <a:alpha val="100000"/>
            </a:srgbClr>
          </a:solidFill>
          <a:ln w="9525">
            <a:noFill/>
          </a:ln>
        </p:spPr>
        <p:txBody>
          <a:bodyPr/>
          <a:lstStyle/>
          <a:p>
            <a:endParaRPr lang="zh-CN" altLang="en-US"/>
          </a:p>
        </p:txBody>
      </p:sp>
      <p:sp>
        <p:nvSpPr>
          <p:cNvPr id="73758" name="Freeform 29"/>
          <p:cNvSpPr/>
          <p:nvPr/>
        </p:nvSpPr>
        <p:spPr>
          <a:xfrm>
            <a:off x="6811963" y="2338388"/>
            <a:ext cx="520700" cy="284162"/>
          </a:xfrm>
          <a:custGeom>
            <a:avLst/>
            <a:gdLst>
              <a:gd name="txL" fmla="*/ 0 w 657"/>
              <a:gd name="txT" fmla="*/ 0 h 359"/>
              <a:gd name="txR" fmla="*/ 657 w 657"/>
              <a:gd name="txB" fmla="*/ 359 h 35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57" h="359">
                <a:moveTo>
                  <a:pt x="459" y="359"/>
                </a:moveTo>
                <a:lnTo>
                  <a:pt x="438" y="341"/>
                </a:lnTo>
                <a:lnTo>
                  <a:pt x="414" y="328"/>
                </a:lnTo>
                <a:lnTo>
                  <a:pt x="387" y="316"/>
                </a:lnTo>
                <a:lnTo>
                  <a:pt x="361" y="305"/>
                </a:lnTo>
                <a:lnTo>
                  <a:pt x="335" y="293"/>
                </a:lnTo>
                <a:lnTo>
                  <a:pt x="313" y="278"/>
                </a:lnTo>
                <a:lnTo>
                  <a:pt x="296" y="260"/>
                </a:lnTo>
                <a:lnTo>
                  <a:pt x="288" y="236"/>
                </a:lnTo>
                <a:lnTo>
                  <a:pt x="275" y="234"/>
                </a:lnTo>
                <a:lnTo>
                  <a:pt x="264" y="242"/>
                </a:lnTo>
                <a:lnTo>
                  <a:pt x="258" y="247"/>
                </a:lnTo>
                <a:lnTo>
                  <a:pt x="254" y="253"/>
                </a:lnTo>
                <a:lnTo>
                  <a:pt x="249" y="258"/>
                </a:lnTo>
                <a:lnTo>
                  <a:pt x="246" y="264"/>
                </a:lnTo>
                <a:lnTo>
                  <a:pt x="216" y="286"/>
                </a:lnTo>
                <a:lnTo>
                  <a:pt x="195" y="302"/>
                </a:lnTo>
                <a:lnTo>
                  <a:pt x="175" y="312"/>
                </a:lnTo>
                <a:lnTo>
                  <a:pt x="158" y="316"/>
                </a:lnTo>
                <a:lnTo>
                  <a:pt x="139" y="315"/>
                </a:lnTo>
                <a:lnTo>
                  <a:pt x="119" y="312"/>
                </a:lnTo>
                <a:lnTo>
                  <a:pt x="95" y="305"/>
                </a:lnTo>
                <a:lnTo>
                  <a:pt x="67" y="297"/>
                </a:lnTo>
                <a:lnTo>
                  <a:pt x="61" y="304"/>
                </a:lnTo>
                <a:lnTo>
                  <a:pt x="58" y="311"/>
                </a:lnTo>
                <a:lnTo>
                  <a:pt x="54" y="315"/>
                </a:lnTo>
                <a:lnTo>
                  <a:pt x="52" y="321"/>
                </a:lnTo>
                <a:lnTo>
                  <a:pt x="48" y="324"/>
                </a:lnTo>
                <a:lnTo>
                  <a:pt x="43" y="328"/>
                </a:lnTo>
                <a:lnTo>
                  <a:pt x="36" y="331"/>
                </a:lnTo>
                <a:lnTo>
                  <a:pt x="28" y="336"/>
                </a:lnTo>
                <a:lnTo>
                  <a:pt x="5" y="328"/>
                </a:lnTo>
                <a:lnTo>
                  <a:pt x="0" y="310"/>
                </a:lnTo>
                <a:lnTo>
                  <a:pt x="8" y="283"/>
                </a:lnTo>
                <a:lnTo>
                  <a:pt x="26" y="254"/>
                </a:lnTo>
                <a:lnTo>
                  <a:pt x="48" y="222"/>
                </a:lnTo>
                <a:lnTo>
                  <a:pt x="70" y="193"/>
                </a:lnTo>
                <a:lnTo>
                  <a:pt x="90" y="172"/>
                </a:lnTo>
                <a:lnTo>
                  <a:pt x="102" y="160"/>
                </a:lnTo>
                <a:lnTo>
                  <a:pt x="97" y="146"/>
                </a:lnTo>
                <a:lnTo>
                  <a:pt x="83" y="135"/>
                </a:lnTo>
                <a:lnTo>
                  <a:pt x="65" y="126"/>
                </a:lnTo>
                <a:lnTo>
                  <a:pt x="45" y="116"/>
                </a:lnTo>
                <a:lnTo>
                  <a:pt x="27" y="101"/>
                </a:lnTo>
                <a:lnTo>
                  <a:pt x="16" y="83"/>
                </a:lnTo>
                <a:lnTo>
                  <a:pt x="13" y="56"/>
                </a:lnTo>
                <a:lnTo>
                  <a:pt x="24" y="21"/>
                </a:lnTo>
                <a:lnTo>
                  <a:pt x="28" y="10"/>
                </a:lnTo>
                <a:lnTo>
                  <a:pt x="32" y="5"/>
                </a:lnTo>
                <a:lnTo>
                  <a:pt x="33" y="1"/>
                </a:lnTo>
                <a:lnTo>
                  <a:pt x="36" y="1"/>
                </a:lnTo>
                <a:lnTo>
                  <a:pt x="40" y="0"/>
                </a:lnTo>
                <a:lnTo>
                  <a:pt x="48" y="1"/>
                </a:lnTo>
                <a:lnTo>
                  <a:pt x="61" y="25"/>
                </a:lnTo>
                <a:lnTo>
                  <a:pt x="75" y="43"/>
                </a:lnTo>
                <a:lnTo>
                  <a:pt x="89" y="57"/>
                </a:lnTo>
                <a:lnTo>
                  <a:pt x="103" y="68"/>
                </a:lnTo>
                <a:lnTo>
                  <a:pt x="121" y="75"/>
                </a:lnTo>
                <a:lnTo>
                  <a:pt x="141" y="82"/>
                </a:lnTo>
                <a:lnTo>
                  <a:pt x="166" y="87"/>
                </a:lnTo>
                <a:lnTo>
                  <a:pt x="198" y="92"/>
                </a:lnTo>
                <a:lnTo>
                  <a:pt x="222" y="112"/>
                </a:lnTo>
                <a:lnTo>
                  <a:pt x="257" y="143"/>
                </a:lnTo>
                <a:lnTo>
                  <a:pt x="299" y="181"/>
                </a:lnTo>
                <a:lnTo>
                  <a:pt x="346" y="220"/>
                </a:lnTo>
                <a:lnTo>
                  <a:pt x="392" y="252"/>
                </a:lnTo>
                <a:lnTo>
                  <a:pt x="435" y="274"/>
                </a:lnTo>
                <a:lnTo>
                  <a:pt x="471" y="279"/>
                </a:lnTo>
                <a:lnTo>
                  <a:pt x="499" y="262"/>
                </a:lnTo>
                <a:lnTo>
                  <a:pt x="512" y="252"/>
                </a:lnTo>
                <a:lnTo>
                  <a:pt x="527" y="241"/>
                </a:lnTo>
                <a:lnTo>
                  <a:pt x="542" y="231"/>
                </a:lnTo>
                <a:lnTo>
                  <a:pt x="558" y="222"/>
                </a:lnTo>
                <a:lnTo>
                  <a:pt x="573" y="211"/>
                </a:lnTo>
                <a:lnTo>
                  <a:pt x="587" y="199"/>
                </a:lnTo>
                <a:lnTo>
                  <a:pt x="600" y="188"/>
                </a:lnTo>
                <a:lnTo>
                  <a:pt x="614" y="176"/>
                </a:lnTo>
                <a:lnTo>
                  <a:pt x="617" y="179"/>
                </a:lnTo>
                <a:lnTo>
                  <a:pt x="624" y="184"/>
                </a:lnTo>
                <a:lnTo>
                  <a:pt x="631" y="193"/>
                </a:lnTo>
                <a:lnTo>
                  <a:pt x="639" y="206"/>
                </a:lnTo>
                <a:lnTo>
                  <a:pt x="644" y="219"/>
                </a:lnTo>
                <a:lnTo>
                  <a:pt x="651" y="231"/>
                </a:lnTo>
                <a:lnTo>
                  <a:pt x="655" y="242"/>
                </a:lnTo>
                <a:lnTo>
                  <a:pt x="657" y="253"/>
                </a:lnTo>
                <a:lnTo>
                  <a:pt x="637" y="263"/>
                </a:lnTo>
                <a:lnTo>
                  <a:pt x="620" y="274"/>
                </a:lnTo>
                <a:lnTo>
                  <a:pt x="603" y="282"/>
                </a:lnTo>
                <a:lnTo>
                  <a:pt x="589" y="291"/>
                </a:lnTo>
                <a:lnTo>
                  <a:pt x="571" y="299"/>
                </a:lnTo>
                <a:lnTo>
                  <a:pt x="554" y="307"/>
                </a:lnTo>
                <a:lnTo>
                  <a:pt x="535" y="314"/>
                </a:lnTo>
                <a:lnTo>
                  <a:pt x="516" y="323"/>
                </a:lnTo>
                <a:lnTo>
                  <a:pt x="504" y="324"/>
                </a:lnTo>
                <a:lnTo>
                  <a:pt x="495" y="329"/>
                </a:lnTo>
                <a:lnTo>
                  <a:pt x="485" y="335"/>
                </a:lnTo>
                <a:lnTo>
                  <a:pt x="478" y="341"/>
                </a:lnTo>
                <a:lnTo>
                  <a:pt x="471" y="347"/>
                </a:lnTo>
                <a:lnTo>
                  <a:pt x="466" y="353"/>
                </a:lnTo>
                <a:lnTo>
                  <a:pt x="461" y="356"/>
                </a:lnTo>
                <a:lnTo>
                  <a:pt x="459" y="359"/>
                </a:lnTo>
                <a:close/>
              </a:path>
            </a:pathLst>
          </a:custGeom>
          <a:solidFill>
            <a:srgbClr val="FFCC99">
              <a:alpha val="100000"/>
            </a:srgbClr>
          </a:solidFill>
          <a:ln w="9525">
            <a:noFill/>
          </a:ln>
        </p:spPr>
        <p:txBody>
          <a:bodyPr/>
          <a:lstStyle/>
          <a:p>
            <a:endParaRPr lang="zh-CN" altLang="en-US"/>
          </a:p>
        </p:txBody>
      </p:sp>
      <p:sp>
        <p:nvSpPr>
          <p:cNvPr id="73759" name="Freeform 30"/>
          <p:cNvSpPr/>
          <p:nvPr/>
        </p:nvSpPr>
        <p:spPr>
          <a:xfrm>
            <a:off x="7221538" y="2284413"/>
            <a:ext cx="327025" cy="311150"/>
          </a:xfrm>
          <a:custGeom>
            <a:avLst/>
            <a:gdLst>
              <a:gd name="txL" fmla="*/ 0 w 412"/>
              <a:gd name="txT" fmla="*/ 0 h 390"/>
              <a:gd name="txR" fmla="*/ 412 w 412"/>
              <a:gd name="txB" fmla="*/ 390 h 39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12" h="390">
                <a:moveTo>
                  <a:pt x="169" y="390"/>
                </a:moveTo>
                <a:lnTo>
                  <a:pt x="169" y="361"/>
                </a:lnTo>
                <a:lnTo>
                  <a:pt x="168" y="334"/>
                </a:lnTo>
                <a:lnTo>
                  <a:pt x="163" y="309"/>
                </a:lnTo>
                <a:lnTo>
                  <a:pt x="156" y="289"/>
                </a:lnTo>
                <a:lnTo>
                  <a:pt x="146" y="267"/>
                </a:lnTo>
                <a:lnTo>
                  <a:pt x="133" y="248"/>
                </a:lnTo>
                <a:lnTo>
                  <a:pt x="118" y="227"/>
                </a:lnTo>
                <a:lnTo>
                  <a:pt x="101" y="207"/>
                </a:lnTo>
                <a:lnTo>
                  <a:pt x="93" y="206"/>
                </a:lnTo>
                <a:lnTo>
                  <a:pt x="89" y="206"/>
                </a:lnTo>
                <a:lnTo>
                  <a:pt x="85" y="208"/>
                </a:lnTo>
                <a:lnTo>
                  <a:pt x="84" y="212"/>
                </a:lnTo>
                <a:lnTo>
                  <a:pt x="79" y="220"/>
                </a:lnTo>
                <a:lnTo>
                  <a:pt x="75" y="227"/>
                </a:lnTo>
                <a:lnTo>
                  <a:pt x="69" y="217"/>
                </a:lnTo>
                <a:lnTo>
                  <a:pt x="68" y="209"/>
                </a:lnTo>
                <a:lnTo>
                  <a:pt x="68" y="201"/>
                </a:lnTo>
                <a:lnTo>
                  <a:pt x="69" y="193"/>
                </a:lnTo>
                <a:lnTo>
                  <a:pt x="82" y="181"/>
                </a:lnTo>
                <a:lnTo>
                  <a:pt x="101" y="168"/>
                </a:lnTo>
                <a:lnTo>
                  <a:pt x="123" y="154"/>
                </a:lnTo>
                <a:lnTo>
                  <a:pt x="147" y="140"/>
                </a:lnTo>
                <a:lnTo>
                  <a:pt x="168" y="124"/>
                </a:lnTo>
                <a:lnTo>
                  <a:pt x="187" y="108"/>
                </a:lnTo>
                <a:lnTo>
                  <a:pt x="200" y="92"/>
                </a:lnTo>
                <a:lnTo>
                  <a:pt x="207" y="76"/>
                </a:lnTo>
                <a:lnTo>
                  <a:pt x="200" y="76"/>
                </a:lnTo>
                <a:lnTo>
                  <a:pt x="193" y="76"/>
                </a:lnTo>
                <a:lnTo>
                  <a:pt x="174" y="97"/>
                </a:lnTo>
                <a:lnTo>
                  <a:pt x="151" y="114"/>
                </a:lnTo>
                <a:lnTo>
                  <a:pt x="125" y="130"/>
                </a:lnTo>
                <a:lnTo>
                  <a:pt x="99" y="146"/>
                </a:lnTo>
                <a:lnTo>
                  <a:pt x="74" y="160"/>
                </a:lnTo>
                <a:lnTo>
                  <a:pt x="56" y="179"/>
                </a:lnTo>
                <a:lnTo>
                  <a:pt x="43" y="199"/>
                </a:lnTo>
                <a:lnTo>
                  <a:pt x="42" y="224"/>
                </a:lnTo>
                <a:lnTo>
                  <a:pt x="48" y="227"/>
                </a:lnTo>
                <a:lnTo>
                  <a:pt x="54" y="233"/>
                </a:lnTo>
                <a:lnTo>
                  <a:pt x="60" y="237"/>
                </a:lnTo>
                <a:lnTo>
                  <a:pt x="66" y="242"/>
                </a:lnTo>
                <a:lnTo>
                  <a:pt x="58" y="249"/>
                </a:lnTo>
                <a:lnTo>
                  <a:pt x="50" y="256"/>
                </a:lnTo>
                <a:lnTo>
                  <a:pt x="42" y="263"/>
                </a:lnTo>
                <a:lnTo>
                  <a:pt x="34" y="271"/>
                </a:lnTo>
                <a:lnTo>
                  <a:pt x="25" y="276"/>
                </a:lnTo>
                <a:lnTo>
                  <a:pt x="17" y="283"/>
                </a:lnTo>
                <a:lnTo>
                  <a:pt x="8" y="289"/>
                </a:lnTo>
                <a:lnTo>
                  <a:pt x="0" y="295"/>
                </a:lnTo>
                <a:lnTo>
                  <a:pt x="2" y="278"/>
                </a:lnTo>
                <a:lnTo>
                  <a:pt x="8" y="251"/>
                </a:lnTo>
                <a:lnTo>
                  <a:pt x="17" y="217"/>
                </a:lnTo>
                <a:lnTo>
                  <a:pt x="29" y="182"/>
                </a:lnTo>
                <a:lnTo>
                  <a:pt x="41" y="147"/>
                </a:lnTo>
                <a:lnTo>
                  <a:pt x="53" y="117"/>
                </a:lnTo>
                <a:lnTo>
                  <a:pt x="64" y="97"/>
                </a:lnTo>
                <a:lnTo>
                  <a:pt x="73" y="91"/>
                </a:lnTo>
                <a:lnTo>
                  <a:pt x="98" y="110"/>
                </a:lnTo>
                <a:lnTo>
                  <a:pt x="132" y="103"/>
                </a:lnTo>
                <a:lnTo>
                  <a:pt x="172" y="78"/>
                </a:lnTo>
                <a:lnTo>
                  <a:pt x="216" y="48"/>
                </a:lnTo>
                <a:lnTo>
                  <a:pt x="263" y="17"/>
                </a:lnTo>
                <a:lnTo>
                  <a:pt x="311" y="0"/>
                </a:lnTo>
                <a:lnTo>
                  <a:pt x="356" y="3"/>
                </a:lnTo>
                <a:lnTo>
                  <a:pt x="398" y="39"/>
                </a:lnTo>
                <a:lnTo>
                  <a:pt x="412" y="85"/>
                </a:lnTo>
                <a:lnTo>
                  <a:pt x="412" y="133"/>
                </a:lnTo>
                <a:lnTo>
                  <a:pt x="401" y="179"/>
                </a:lnTo>
                <a:lnTo>
                  <a:pt x="381" y="224"/>
                </a:lnTo>
                <a:lnTo>
                  <a:pt x="352" y="264"/>
                </a:lnTo>
                <a:lnTo>
                  <a:pt x="315" y="300"/>
                </a:lnTo>
                <a:lnTo>
                  <a:pt x="275" y="329"/>
                </a:lnTo>
                <a:lnTo>
                  <a:pt x="232" y="350"/>
                </a:lnTo>
                <a:lnTo>
                  <a:pt x="231" y="340"/>
                </a:lnTo>
                <a:lnTo>
                  <a:pt x="231" y="333"/>
                </a:lnTo>
                <a:lnTo>
                  <a:pt x="230" y="327"/>
                </a:lnTo>
                <a:lnTo>
                  <a:pt x="230" y="321"/>
                </a:lnTo>
                <a:lnTo>
                  <a:pt x="226" y="309"/>
                </a:lnTo>
                <a:lnTo>
                  <a:pt x="222" y="299"/>
                </a:lnTo>
                <a:lnTo>
                  <a:pt x="214" y="306"/>
                </a:lnTo>
                <a:lnTo>
                  <a:pt x="209" y="319"/>
                </a:lnTo>
                <a:lnTo>
                  <a:pt x="206" y="331"/>
                </a:lnTo>
                <a:lnTo>
                  <a:pt x="204" y="347"/>
                </a:lnTo>
                <a:lnTo>
                  <a:pt x="199" y="361"/>
                </a:lnTo>
                <a:lnTo>
                  <a:pt x="193" y="373"/>
                </a:lnTo>
                <a:lnTo>
                  <a:pt x="183" y="383"/>
                </a:lnTo>
                <a:lnTo>
                  <a:pt x="169" y="390"/>
                </a:lnTo>
                <a:close/>
              </a:path>
            </a:pathLst>
          </a:custGeom>
          <a:solidFill>
            <a:srgbClr val="CCCCFF">
              <a:alpha val="100000"/>
            </a:srgbClr>
          </a:solidFill>
          <a:ln w="9525">
            <a:noFill/>
          </a:ln>
        </p:spPr>
        <p:txBody>
          <a:bodyPr/>
          <a:lstStyle/>
          <a:p>
            <a:endParaRPr lang="zh-CN" altLang="en-US"/>
          </a:p>
        </p:txBody>
      </p:sp>
      <p:sp>
        <p:nvSpPr>
          <p:cNvPr id="73760" name="Freeform 31"/>
          <p:cNvSpPr/>
          <p:nvPr/>
        </p:nvSpPr>
        <p:spPr>
          <a:xfrm>
            <a:off x="6753225" y="2579688"/>
            <a:ext cx="19050" cy="11112"/>
          </a:xfrm>
          <a:custGeom>
            <a:avLst/>
            <a:gdLst>
              <a:gd name="txL" fmla="*/ 0 w 24"/>
              <a:gd name="txT" fmla="*/ 0 h 14"/>
              <a:gd name="txR" fmla="*/ 24 w 24"/>
              <a:gd name="txB" fmla="*/ 14 h 14"/>
            </a:gdLst>
            <a:ahLst/>
            <a:cxnLst>
              <a:cxn ang="0">
                <a:pos x="2147483646" y="2147483646"/>
              </a:cxn>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14">
                <a:moveTo>
                  <a:pt x="9" y="14"/>
                </a:moveTo>
                <a:lnTo>
                  <a:pt x="3" y="10"/>
                </a:lnTo>
                <a:lnTo>
                  <a:pt x="1" y="7"/>
                </a:lnTo>
                <a:lnTo>
                  <a:pt x="0" y="2"/>
                </a:lnTo>
                <a:lnTo>
                  <a:pt x="1" y="0"/>
                </a:lnTo>
                <a:lnTo>
                  <a:pt x="9" y="0"/>
                </a:lnTo>
                <a:lnTo>
                  <a:pt x="14" y="1"/>
                </a:lnTo>
                <a:lnTo>
                  <a:pt x="18" y="1"/>
                </a:lnTo>
                <a:lnTo>
                  <a:pt x="24" y="4"/>
                </a:lnTo>
                <a:lnTo>
                  <a:pt x="23" y="8"/>
                </a:lnTo>
                <a:lnTo>
                  <a:pt x="20" y="11"/>
                </a:lnTo>
                <a:lnTo>
                  <a:pt x="15" y="12"/>
                </a:lnTo>
                <a:lnTo>
                  <a:pt x="9" y="14"/>
                </a:lnTo>
                <a:close/>
              </a:path>
            </a:pathLst>
          </a:custGeom>
          <a:solidFill>
            <a:srgbClr val="FFCC99">
              <a:alpha val="100000"/>
            </a:srgbClr>
          </a:solidFill>
          <a:ln w="9525">
            <a:noFill/>
          </a:ln>
        </p:spPr>
        <p:txBody>
          <a:bodyPr/>
          <a:lstStyle/>
          <a:p>
            <a:endParaRPr lang="zh-CN" altLang="en-US"/>
          </a:p>
        </p:txBody>
      </p:sp>
      <p:sp>
        <p:nvSpPr>
          <p:cNvPr id="73761" name="Freeform 32"/>
          <p:cNvSpPr/>
          <p:nvPr/>
        </p:nvSpPr>
        <p:spPr>
          <a:xfrm>
            <a:off x="6710363" y="2559050"/>
            <a:ext cx="25400" cy="20638"/>
          </a:xfrm>
          <a:custGeom>
            <a:avLst/>
            <a:gdLst>
              <a:gd name="txL" fmla="*/ 0 w 31"/>
              <a:gd name="txT" fmla="*/ 0 h 25"/>
              <a:gd name="txR" fmla="*/ 31 w 31"/>
              <a:gd name="txB" fmla="*/ 25 h 25"/>
            </a:gdLst>
            <a:ahLst/>
            <a:cxnLst>
              <a:cxn ang="0">
                <a:pos x="2147483646" y="2147483646"/>
              </a:cxn>
              <a:cxn ang="0">
                <a:pos x="2147483646" y="2147483646"/>
              </a:cxn>
              <a:cxn ang="0">
                <a:pos x="2147483646" y="2147483646"/>
              </a:cxn>
              <a:cxn ang="0">
                <a:pos x="0"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1" h="25">
                <a:moveTo>
                  <a:pt x="11" y="25"/>
                </a:moveTo>
                <a:lnTo>
                  <a:pt x="4" y="18"/>
                </a:lnTo>
                <a:lnTo>
                  <a:pt x="1" y="11"/>
                </a:lnTo>
                <a:lnTo>
                  <a:pt x="0" y="4"/>
                </a:lnTo>
                <a:lnTo>
                  <a:pt x="0" y="0"/>
                </a:lnTo>
                <a:lnTo>
                  <a:pt x="9" y="1"/>
                </a:lnTo>
                <a:lnTo>
                  <a:pt x="18" y="3"/>
                </a:lnTo>
                <a:lnTo>
                  <a:pt x="22" y="4"/>
                </a:lnTo>
                <a:lnTo>
                  <a:pt x="25" y="8"/>
                </a:lnTo>
                <a:lnTo>
                  <a:pt x="28" y="12"/>
                </a:lnTo>
                <a:lnTo>
                  <a:pt x="31" y="20"/>
                </a:lnTo>
                <a:lnTo>
                  <a:pt x="25" y="23"/>
                </a:lnTo>
                <a:lnTo>
                  <a:pt x="20" y="24"/>
                </a:lnTo>
                <a:lnTo>
                  <a:pt x="14" y="24"/>
                </a:lnTo>
                <a:lnTo>
                  <a:pt x="11" y="25"/>
                </a:lnTo>
                <a:close/>
              </a:path>
            </a:pathLst>
          </a:custGeom>
          <a:solidFill>
            <a:srgbClr val="FFCC99">
              <a:alpha val="100000"/>
            </a:srgbClr>
          </a:solidFill>
          <a:ln w="9525">
            <a:noFill/>
          </a:ln>
        </p:spPr>
        <p:txBody>
          <a:bodyPr/>
          <a:lstStyle/>
          <a:p>
            <a:endParaRPr lang="zh-CN" altLang="en-US"/>
          </a:p>
        </p:txBody>
      </p:sp>
      <p:sp>
        <p:nvSpPr>
          <p:cNvPr id="73762" name="Freeform 33"/>
          <p:cNvSpPr/>
          <p:nvPr/>
        </p:nvSpPr>
        <p:spPr>
          <a:xfrm>
            <a:off x="7324725" y="2568575"/>
            <a:ext cx="11113" cy="7938"/>
          </a:xfrm>
          <a:custGeom>
            <a:avLst/>
            <a:gdLst>
              <a:gd name="txL" fmla="*/ 0 w 13"/>
              <a:gd name="txT" fmla="*/ 0 h 9"/>
              <a:gd name="txR" fmla="*/ 13 w 13"/>
              <a:gd name="txB" fmla="*/ 9 h 9"/>
            </a:gdLst>
            <a:ahLst/>
            <a:cxnLst>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13" h="9">
                <a:moveTo>
                  <a:pt x="3" y="9"/>
                </a:moveTo>
                <a:lnTo>
                  <a:pt x="1" y="5"/>
                </a:lnTo>
                <a:lnTo>
                  <a:pt x="0" y="1"/>
                </a:lnTo>
                <a:lnTo>
                  <a:pt x="6" y="0"/>
                </a:lnTo>
                <a:lnTo>
                  <a:pt x="13" y="0"/>
                </a:lnTo>
                <a:lnTo>
                  <a:pt x="11" y="4"/>
                </a:lnTo>
                <a:lnTo>
                  <a:pt x="10" y="9"/>
                </a:lnTo>
                <a:lnTo>
                  <a:pt x="6" y="9"/>
                </a:lnTo>
                <a:lnTo>
                  <a:pt x="3" y="9"/>
                </a:lnTo>
                <a:close/>
              </a:path>
            </a:pathLst>
          </a:custGeom>
          <a:solidFill>
            <a:srgbClr val="FFFFFF">
              <a:alpha val="100000"/>
            </a:srgbClr>
          </a:solidFill>
          <a:ln w="9525">
            <a:noFill/>
          </a:ln>
        </p:spPr>
        <p:txBody>
          <a:bodyPr/>
          <a:lstStyle/>
          <a:p>
            <a:endParaRPr lang="zh-CN" altLang="en-US"/>
          </a:p>
        </p:txBody>
      </p:sp>
      <p:sp>
        <p:nvSpPr>
          <p:cNvPr id="73763" name="Freeform 34"/>
          <p:cNvSpPr/>
          <p:nvPr/>
        </p:nvSpPr>
        <p:spPr>
          <a:xfrm>
            <a:off x="6634163" y="2400300"/>
            <a:ext cx="233362" cy="165100"/>
          </a:xfrm>
          <a:custGeom>
            <a:avLst/>
            <a:gdLst>
              <a:gd name="txL" fmla="*/ 0 w 294"/>
              <a:gd name="txT" fmla="*/ 0 h 208"/>
              <a:gd name="txR" fmla="*/ 294 w 294"/>
              <a:gd name="txB" fmla="*/ 208 h 20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94" h="208">
                <a:moveTo>
                  <a:pt x="202" y="208"/>
                </a:moveTo>
                <a:lnTo>
                  <a:pt x="175" y="198"/>
                </a:lnTo>
                <a:lnTo>
                  <a:pt x="144" y="185"/>
                </a:lnTo>
                <a:lnTo>
                  <a:pt x="112" y="169"/>
                </a:lnTo>
                <a:lnTo>
                  <a:pt x="81" y="153"/>
                </a:lnTo>
                <a:lnTo>
                  <a:pt x="52" y="133"/>
                </a:lnTo>
                <a:lnTo>
                  <a:pt x="27" y="113"/>
                </a:lnTo>
                <a:lnTo>
                  <a:pt x="8" y="91"/>
                </a:lnTo>
                <a:lnTo>
                  <a:pt x="0" y="68"/>
                </a:lnTo>
                <a:lnTo>
                  <a:pt x="6" y="67"/>
                </a:lnTo>
                <a:lnTo>
                  <a:pt x="12" y="66"/>
                </a:lnTo>
                <a:lnTo>
                  <a:pt x="19" y="64"/>
                </a:lnTo>
                <a:lnTo>
                  <a:pt x="26" y="64"/>
                </a:lnTo>
                <a:lnTo>
                  <a:pt x="31" y="64"/>
                </a:lnTo>
                <a:lnTo>
                  <a:pt x="38" y="64"/>
                </a:lnTo>
                <a:lnTo>
                  <a:pt x="45" y="66"/>
                </a:lnTo>
                <a:lnTo>
                  <a:pt x="54" y="69"/>
                </a:lnTo>
                <a:lnTo>
                  <a:pt x="61" y="76"/>
                </a:lnTo>
                <a:lnTo>
                  <a:pt x="71" y="81"/>
                </a:lnTo>
                <a:lnTo>
                  <a:pt x="79" y="84"/>
                </a:lnTo>
                <a:lnTo>
                  <a:pt x="88" y="84"/>
                </a:lnTo>
                <a:lnTo>
                  <a:pt x="94" y="80"/>
                </a:lnTo>
                <a:lnTo>
                  <a:pt x="97" y="76"/>
                </a:lnTo>
                <a:lnTo>
                  <a:pt x="96" y="67"/>
                </a:lnTo>
                <a:lnTo>
                  <a:pt x="93" y="55"/>
                </a:lnTo>
                <a:lnTo>
                  <a:pt x="78" y="53"/>
                </a:lnTo>
                <a:lnTo>
                  <a:pt x="68" y="51"/>
                </a:lnTo>
                <a:lnTo>
                  <a:pt x="57" y="47"/>
                </a:lnTo>
                <a:lnTo>
                  <a:pt x="48" y="46"/>
                </a:lnTo>
                <a:lnTo>
                  <a:pt x="37" y="43"/>
                </a:lnTo>
                <a:lnTo>
                  <a:pt x="27" y="42"/>
                </a:lnTo>
                <a:lnTo>
                  <a:pt x="15" y="41"/>
                </a:lnTo>
                <a:lnTo>
                  <a:pt x="2" y="41"/>
                </a:lnTo>
                <a:lnTo>
                  <a:pt x="7" y="25"/>
                </a:lnTo>
                <a:lnTo>
                  <a:pt x="20" y="14"/>
                </a:lnTo>
                <a:lnTo>
                  <a:pt x="36" y="6"/>
                </a:lnTo>
                <a:lnTo>
                  <a:pt x="56" y="3"/>
                </a:lnTo>
                <a:lnTo>
                  <a:pt x="77" y="0"/>
                </a:lnTo>
                <a:lnTo>
                  <a:pt x="98" y="0"/>
                </a:lnTo>
                <a:lnTo>
                  <a:pt x="117" y="0"/>
                </a:lnTo>
                <a:lnTo>
                  <a:pt x="133" y="1"/>
                </a:lnTo>
                <a:lnTo>
                  <a:pt x="136" y="8"/>
                </a:lnTo>
                <a:lnTo>
                  <a:pt x="146" y="14"/>
                </a:lnTo>
                <a:lnTo>
                  <a:pt x="158" y="20"/>
                </a:lnTo>
                <a:lnTo>
                  <a:pt x="174" y="26"/>
                </a:lnTo>
                <a:lnTo>
                  <a:pt x="188" y="29"/>
                </a:lnTo>
                <a:lnTo>
                  <a:pt x="204" y="33"/>
                </a:lnTo>
                <a:lnTo>
                  <a:pt x="217" y="35"/>
                </a:lnTo>
                <a:lnTo>
                  <a:pt x="229" y="36"/>
                </a:lnTo>
                <a:lnTo>
                  <a:pt x="235" y="43"/>
                </a:lnTo>
                <a:lnTo>
                  <a:pt x="242" y="50"/>
                </a:lnTo>
                <a:lnTo>
                  <a:pt x="249" y="54"/>
                </a:lnTo>
                <a:lnTo>
                  <a:pt x="257" y="60"/>
                </a:lnTo>
                <a:lnTo>
                  <a:pt x="264" y="64"/>
                </a:lnTo>
                <a:lnTo>
                  <a:pt x="271" y="69"/>
                </a:lnTo>
                <a:lnTo>
                  <a:pt x="282" y="72"/>
                </a:lnTo>
                <a:lnTo>
                  <a:pt x="294" y="79"/>
                </a:lnTo>
                <a:lnTo>
                  <a:pt x="292" y="83"/>
                </a:lnTo>
                <a:lnTo>
                  <a:pt x="290" y="89"/>
                </a:lnTo>
                <a:lnTo>
                  <a:pt x="284" y="96"/>
                </a:lnTo>
                <a:lnTo>
                  <a:pt x="279" y="103"/>
                </a:lnTo>
                <a:lnTo>
                  <a:pt x="273" y="109"/>
                </a:lnTo>
                <a:lnTo>
                  <a:pt x="267" y="116"/>
                </a:lnTo>
                <a:lnTo>
                  <a:pt x="261" y="120"/>
                </a:lnTo>
                <a:lnTo>
                  <a:pt x="258" y="126"/>
                </a:lnTo>
                <a:lnTo>
                  <a:pt x="256" y="118"/>
                </a:lnTo>
                <a:lnTo>
                  <a:pt x="256" y="111"/>
                </a:lnTo>
                <a:lnTo>
                  <a:pt x="256" y="105"/>
                </a:lnTo>
                <a:lnTo>
                  <a:pt x="256" y="101"/>
                </a:lnTo>
                <a:lnTo>
                  <a:pt x="253" y="89"/>
                </a:lnTo>
                <a:lnTo>
                  <a:pt x="249" y="79"/>
                </a:lnTo>
                <a:lnTo>
                  <a:pt x="215" y="61"/>
                </a:lnTo>
                <a:lnTo>
                  <a:pt x="191" y="62"/>
                </a:lnTo>
                <a:lnTo>
                  <a:pt x="175" y="75"/>
                </a:lnTo>
                <a:lnTo>
                  <a:pt x="170" y="96"/>
                </a:lnTo>
                <a:lnTo>
                  <a:pt x="174" y="118"/>
                </a:lnTo>
                <a:lnTo>
                  <a:pt x="187" y="138"/>
                </a:lnTo>
                <a:lnTo>
                  <a:pt x="208" y="151"/>
                </a:lnTo>
                <a:lnTo>
                  <a:pt x="240" y="151"/>
                </a:lnTo>
                <a:lnTo>
                  <a:pt x="235" y="158"/>
                </a:lnTo>
                <a:lnTo>
                  <a:pt x="230" y="165"/>
                </a:lnTo>
                <a:lnTo>
                  <a:pt x="227" y="171"/>
                </a:lnTo>
                <a:lnTo>
                  <a:pt x="224" y="179"/>
                </a:lnTo>
                <a:lnTo>
                  <a:pt x="219" y="186"/>
                </a:lnTo>
                <a:lnTo>
                  <a:pt x="216" y="193"/>
                </a:lnTo>
                <a:lnTo>
                  <a:pt x="212" y="200"/>
                </a:lnTo>
                <a:lnTo>
                  <a:pt x="209" y="208"/>
                </a:lnTo>
                <a:lnTo>
                  <a:pt x="204" y="208"/>
                </a:lnTo>
                <a:lnTo>
                  <a:pt x="202" y="208"/>
                </a:lnTo>
                <a:close/>
              </a:path>
            </a:pathLst>
          </a:custGeom>
          <a:solidFill>
            <a:srgbClr val="666666">
              <a:alpha val="100000"/>
            </a:srgbClr>
          </a:solidFill>
          <a:ln w="9525">
            <a:noFill/>
          </a:ln>
        </p:spPr>
        <p:txBody>
          <a:bodyPr/>
          <a:lstStyle/>
          <a:p>
            <a:endParaRPr lang="zh-CN" altLang="en-US"/>
          </a:p>
        </p:txBody>
      </p:sp>
      <p:sp>
        <p:nvSpPr>
          <p:cNvPr id="73764" name="Freeform 35"/>
          <p:cNvSpPr/>
          <p:nvPr/>
        </p:nvSpPr>
        <p:spPr>
          <a:xfrm>
            <a:off x="6656388" y="2524125"/>
            <a:ext cx="36512" cy="38100"/>
          </a:xfrm>
          <a:custGeom>
            <a:avLst/>
            <a:gdLst>
              <a:gd name="txL" fmla="*/ 0 w 45"/>
              <a:gd name="txT" fmla="*/ 0 h 47"/>
              <a:gd name="txR" fmla="*/ 45 w 45"/>
              <a:gd name="txB" fmla="*/ 47 h 4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5" h="47">
                <a:moveTo>
                  <a:pt x="27" y="47"/>
                </a:moveTo>
                <a:lnTo>
                  <a:pt x="18" y="40"/>
                </a:lnTo>
                <a:lnTo>
                  <a:pt x="12" y="35"/>
                </a:lnTo>
                <a:lnTo>
                  <a:pt x="7" y="30"/>
                </a:lnTo>
                <a:lnTo>
                  <a:pt x="4" y="26"/>
                </a:lnTo>
                <a:lnTo>
                  <a:pt x="1" y="20"/>
                </a:lnTo>
                <a:lnTo>
                  <a:pt x="1" y="14"/>
                </a:lnTo>
                <a:lnTo>
                  <a:pt x="0" y="7"/>
                </a:lnTo>
                <a:lnTo>
                  <a:pt x="0" y="0"/>
                </a:lnTo>
                <a:lnTo>
                  <a:pt x="10" y="4"/>
                </a:lnTo>
                <a:lnTo>
                  <a:pt x="22" y="11"/>
                </a:lnTo>
                <a:lnTo>
                  <a:pt x="33" y="20"/>
                </a:lnTo>
                <a:lnTo>
                  <a:pt x="45" y="29"/>
                </a:lnTo>
                <a:lnTo>
                  <a:pt x="43" y="37"/>
                </a:lnTo>
                <a:lnTo>
                  <a:pt x="40" y="41"/>
                </a:lnTo>
                <a:lnTo>
                  <a:pt x="34" y="45"/>
                </a:lnTo>
                <a:lnTo>
                  <a:pt x="27" y="47"/>
                </a:lnTo>
                <a:close/>
              </a:path>
            </a:pathLst>
          </a:custGeom>
          <a:solidFill>
            <a:srgbClr val="FFCC99">
              <a:alpha val="100000"/>
            </a:srgbClr>
          </a:solidFill>
          <a:ln w="9525">
            <a:noFill/>
          </a:ln>
        </p:spPr>
        <p:txBody>
          <a:bodyPr/>
          <a:lstStyle/>
          <a:p>
            <a:endParaRPr lang="zh-CN" altLang="en-US"/>
          </a:p>
        </p:txBody>
      </p:sp>
      <p:sp>
        <p:nvSpPr>
          <p:cNvPr id="73765" name="Freeform 36"/>
          <p:cNvSpPr/>
          <p:nvPr/>
        </p:nvSpPr>
        <p:spPr>
          <a:xfrm>
            <a:off x="7137400" y="2479675"/>
            <a:ext cx="63500" cy="58738"/>
          </a:xfrm>
          <a:custGeom>
            <a:avLst/>
            <a:gdLst>
              <a:gd name="txL" fmla="*/ 0 w 79"/>
              <a:gd name="txT" fmla="*/ 0 h 74"/>
              <a:gd name="txR" fmla="*/ 79 w 79"/>
              <a:gd name="txB" fmla="*/ 74 h 7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9" h="74">
                <a:moveTo>
                  <a:pt x="49" y="74"/>
                </a:moveTo>
                <a:lnTo>
                  <a:pt x="41" y="70"/>
                </a:lnTo>
                <a:lnTo>
                  <a:pt x="33" y="68"/>
                </a:lnTo>
                <a:lnTo>
                  <a:pt x="26" y="66"/>
                </a:lnTo>
                <a:lnTo>
                  <a:pt x="20" y="63"/>
                </a:lnTo>
                <a:lnTo>
                  <a:pt x="9" y="58"/>
                </a:lnTo>
                <a:lnTo>
                  <a:pt x="0" y="53"/>
                </a:lnTo>
                <a:lnTo>
                  <a:pt x="0" y="47"/>
                </a:lnTo>
                <a:lnTo>
                  <a:pt x="0" y="44"/>
                </a:lnTo>
                <a:lnTo>
                  <a:pt x="5" y="38"/>
                </a:lnTo>
                <a:lnTo>
                  <a:pt x="13" y="34"/>
                </a:lnTo>
                <a:lnTo>
                  <a:pt x="23" y="29"/>
                </a:lnTo>
                <a:lnTo>
                  <a:pt x="32" y="25"/>
                </a:lnTo>
                <a:lnTo>
                  <a:pt x="40" y="18"/>
                </a:lnTo>
                <a:lnTo>
                  <a:pt x="48" y="12"/>
                </a:lnTo>
                <a:lnTo>
                  <a:pt x="54" y="5"/>
                </a:lnTo>
                <a:lnTo>
                  <a:pt x="61" y="0"/>
                </a:lnTo>
                <a:lnTo>
                  <a:pt x="69" y="1"/>
                </a:lnTo>
                <a:lnTo>
                  <a:pt x="75" y="8"/>
                </a:lnTo>
                <a:lnTo>
                  <a:pt x="78" y="16"/>
                </a:lnTo>
                <a:lnTo>
                  <a:pt x="79" y="28"/>
                </a:lnTo>
                <a:lnTo>
                  <a:pt x="77" y="40"/>
                </a:lnTo>
                <a:lnTo>
                  <a:pt x="75" y="51"/>
                </a:lnTo>
                <a:lnTo>
                  <a:pt x="71" y="61"/>
                </a:lnTo>
                <a:lnTo>
                  <a:pt x="70" y="70"/>
                </a:lnTo>
                <a:lnTo>
                  <a:pt x="59" y="71"/>
                </a:lnTo>
                <a:lnTo>
                  <a:pt x="49" y="74"/>
                </a:lnTo>
                <a:close/>
              </a:path>
            </a:pathLst>
          </a:custGeom>
          <a:solidFill>
            <a:srgbClr val="FFCC99">
              <a:alpha val="100000"/>
            </a:srgbClr>
          </a:solidFill>
          <a:ln w="9525">
            <a:noFill/>
          </a:ln>
        </p:spPr>
        <p:txBody>
          <a:bodyPr/>
          <a:lstStyle/>
          <a:p>
            <a:endParaRPr lang="zh-CN" altLang="en-US"/>
          </a:p>
        </p:txBody>
      </p:sp>
      <p:sp>
        <p:nvSpPr>
          <p:cNvPr id="73766" name="Freeform 37"/>
          <p:cNvSpPr/>
          <p:nvPr/>
        </p:nvSpPr>
        <p:spPr>
          <a:xfrm>
            <a:off x="6784975" y="2465388"/>
            <a:ext cx="34925" cy="41275"/>
          </a:xfrm>
          <a:custGeom>
            <a:avLst/>
            <a:gdLst>
              <a:gd name="txL" fmla="*/ 0 w 43"/>
              <a:gd name="txT" fmla="*/ 0 h 52"/>
              <a:gd name="txR" fmla="*/ 43 w 43"/>
              <a:gd name="txB" fmla="*/ 52 h 52"/>
            </a:gdLst>
            <a:ahLst/>
            <a:cxnLst>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43" h="52">
                <a:moveTo>
                  <a:pt x="29" y="52"/>
                </a:moveTo>
                <a:lnTo>
                  <a:pt x="5" y="35"/>
                </a:lnTo>
                <a:lnTo>
                  <a:pt x="0" y="20"/>
                </a:lnTo>
                <a:lnTo>
                  <a:pt x="3" y="8"/>
                </a:lnTo>
                <a:lnTo>
                  <a:pt x="15" y="3"/>
                </a:lnTo>
                <a:lnTo>
                  <a:pt x="27" y="0"/>
                </a:lnTo>
                <a:lnTo>
                  <a:pt x="38" y="7"/>
                </a:lnTo>
                <a:lnTo>
                  <a:pt x="43" y="23"/>
                </a:lnTo>
                <a:lnTo>
                  <a:pt x="38" y="49"/>
                </a:lnTo>
                <a:lnTo>
                  <a:pt x="34" y="49"/>
                </a:lnTo>
                <a:lnTo>
                  <a:pt x="29" y="52"/>
                </a:lnTo>
                <a:close/>
              </a:path>
            </a:pathLst>
          </a:custGeom>
          <a:solidFill>
            <a:srgbClr val="FF0000">
              <a:alpha val="100000"/>
            </a:srgbClr>
          </a:solidFill>
          <a:ln w="9525">
            <a:noFill/>
          </a:ln>
        </p:spPr>
        <p:txBody>
          <a:bodyPr/>
          <a:lstStyle/>
          <a:p>
            <a:endParaRPr lang="zh-CN" altLang="en-US"/>
          </a:p>
        </p:txBody>
      </p:sp>
      <p:sp>
        <p:nvSpPr>
          <p:cNvPr id="73767" name="Freeform 38"/>
          <p:cNvSpPr/>
          <p:nvPr/>
        </p:nvSpPr>
        <p:spPr>
          <a:xfrm>
            <a:off x="7170738" y="2336800"/>
            <a:ext cx="92075" cy="136525"/>
          </a:xfrm>
          <a:custGeom>
            <a:avLst/>
            <a:gdLst>
              <a:gd name="txL" fmla="*/ 0 w 116"/>
              <a:gd name="txT" fmla="*/ 0 h 172"/>
              <a:gd name="txR" fmla="*/ 116 w 116"/>
              <a:gd name="txB" fmla="*/ 172 h 17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6" h="172">
                <a:moveTo>
                  <a:pt x="50" y="172"/>
                </a:moveTo>
                <a:lnTo>
                  <a:pt x="42" y="161"/>
                </a:lnTo>
                <a:lnTo>
                  <a:pt x="36" y="153"/>
                </a:lnTo>
                <a:lnTo>
                  <a:pt x="31" y="145"/>
                </a:lnTo>
                <a:lnTo>
                  <a:pt x="26" y="141"/>
                </a:lnTo>
                <a:lnTo>
                  <a:pt x="20" y="136"/>
                </a:lnTo>
                <a:lnTo>
                  <a:pt x="15" y="134"/>
                </a:lnTo>
                <a:lnTo>
                  <a:pt x="7" y="132"/>
                </a:lnTo>
                <a:lnTo>
                  <a:pt x="0" y="132"/>
                </a:lnTo>
                <a:lnTo>
                  <a:pt x="3" y="124"/>
                </a:lnTo>
                <a:lnTo>
                  <a:pt x="15" y="109"/>
                </a:lnTo>
                <a:lnTo>
                  <a:pt x="32" y="87"/>
                </a:lnTo>
                <a:lnTo>
                  <a:pt x="53" y="65"/>
                </a:lnTo>
                <a:lnTo>
                  <a:pt x="74" y="41"/>
                </a:lnTo>
                <a:lnTo>
                  <a:pt x="93" y="20"/>
                </a:lnTo>
                <a:lnTo>
                  <a:pt x="108" y="4"/>
                </a:lnTo>
                <a:lnTo>
                  <a:pt x="116" y="0"/>
                </a:lnTo>
                <a:lnTo>
                  <a:pt x="109" y="20"/>
                </a:lnTo>
                <a:lnTo>
                  <a:pt x="102" y="41"/>
                </a:lnTo>
                <a:lnTo>
                  <a:pt x="94" y="61"/>
                </a:lnTo>
                <a:lnTo>
                  <a:pt x="88" y="84"/>
                </a:lnTo>
                <a:lnTo>
                  <a:pt x="78" y="104"/>
                </a:lnTo>
                <a:lnTo>
                  <a:pt x="70" y="127"/>
                </a:lnTo>
                <a:lnTo>
                  <a:pt x="62" y="149"/>
                </a:lnTo>
                <a:lnTo>
                  <a:pt x="56" y="172"/>
                </a:lnTo>
                <a:lnTo>
                  <a:pt x="51" y="172"/>
                </a:lnTo>
                <a:lnTo>
                  <a:pt x="50" y="172"/>
                </a:lnTo>
                <a:close/>
              </a:path>
            </a:pathLst>
          </a:custGeom>
          <a:solidFill>
            <a:srgbClr val="CCCCFF">
              <a:alpha val="100000"/>
            </a:srgbClr>
          </a:solidFill>
          <a:ln w="9525">
            <a:noFill/>
          </a:ln>
        </p:spPr>
        <p:txBody>
          <a:bodyPr/>
          <a:lstStyle/>
          <a:p>
            <a:endParaRPr lang="zh-CN" altLang="en-US"/>
          </a:p>
        </p:txBody>
      </p:sp>
      <p:sp>
        <p:nvSpPr>
          <p:cNvPr id="73768" name="Freeform 39"/>
          <p:cNvSpPr/>
          <p:nvPr/>
        </p:nvSpPr>
        <p:spPr>
          <a:xfrm>
            <a:off x="6765925" y="2379663"/>
            <a:ext cx="38100" cy="28575"/>
          </a:xfrm>
          <a:custGeom>
            <a:avLst/>
            <a:gdLst>
              <a:gd name="txL" fmla="*/ 0 w 48"/>
              <a:gd name="txT" fmla="*/ 0 h 37"/>
              <a:gd name="txR" fmla="*/ 48 w 48"/>
              <a:gd name="txB" fmla="*/ 37 h 3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8" h="37">
                <a:moveTo>
                  <a:pt x="32" y="37"/>
                </a:moveTo>
                <a:lnTo>
                  <a:pt x="25" y="35"/>
                </a:lnTo>
                <a:lnTo>
                  <a:pt x="20" y="32"/>
                </a:lnTo>
                <a:lnTo>
                  <a:pt x="16" y="30"/>
                </a:lnTo>
                <a:lnTo>
                  <a:pt x="12" y="29"/>
                </a:lnTo>
                <a:lnTo>
                  <a:pt x="4" y="24"/>
                </a:lnTo>
                <a:lnTo>
                  <a:pt x="0" y="21"/>
                </a:lnTo>
                <a:lnTo>
                  <a:pt x="0" y="9"/>
                </a:lnTo>
                <a:lnTo>
                  <a:pt x="0" y="0"/>
                </a:lnTo>
                <a:lnTo>
                  <a:pt x="8" y="0"/>
                </a:lnTo>
                <a:lnTo>
                  <a:pt x="18" y="3"/>
                </a:lnTo>
                <a:lnTo>
                  <a:pt x="29" y="6"/>
                </a:lnTo>
                <a:lnTo>
                  <a:pt x="40" y="13"/>
                </a:lnTo>
                <a:lnTo>
                  <a:pt x="45" y="17"/>
                </a:lnTo>
                <a:lnTo>
                  <a:pt x="48" y="24"/>
                </a:lnTo>
                <a:lnTo>
                  <a:pt x="43" y="30"/>
                </a:lnTo>
                <a:lnTo>
                  <a:pt x="32" y="37"/>
                </a:lnTo>
                <a:close/>
              </a:path>
            </a:pathLst>
          </a:custGeom>
          <a:solidFill>
            <a:srgbClr val="FF0000">
              <a:alpha val="100000"/>
            </a:srgbClr>
          </a:solidFill>
          <a:ln w="9525">
            <a:noFill/>
          </a:ln>
        </p:spPr>
        <p:txBody>
          <a:bodyPr/>
          <a:lstStyle/>
          <a:p>
            <a:endParaRPr lang="zh-CN" altLang="en-US"/>
          </a:p>
        </p:txBody>
      </p:sp>
      <p:sp>
        <p:nvSpPr>
          <p:cNvPr id="73769" name="Freeform 40"/>
          <p:cNvSpPr/>
          <p:nvPr/>
        </p:nvSpPr>
        <p:spPr>
          <a:xfrm>
            <a:off x="6699250" y="2266950"/>
            <a:ext cx="69850" cy="112713"/>
          </a:xfrm>
          <a:custGeom>
            <a:avLst/>
            <a:gdLst>
              <a:gd name="txL" fmla="*/ 0 w 89"/>
              <a:gd name="txT" fmla="*/ 0 h 142"/>
              <a:gd name="txR" fmla="*/ 89 w 89"/>
              <a:gd name="txB" fmla="*/ 142 h 14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9" h="142">
                <a:moveTo>
                  <a:pt x="52" y="142"/>
                </a:moveTo>
                <a:lnTo>
                  <a:pt x="40" y="131"/>
                </a:lnTo>
                <a:lnTo>
                  <a:pt x="31" y="123"/>
                </a:lnTo>
                <a:lnTo>
                  <a:pt x="23" y="115"/>
                </a:lnTo>
                <a:lnTo>
                  <a:pt x="18" y="111"/>
                </a:lnTo>
                <a:lnTo>
                  <a:pt x="11" y="104"/>
                </a:lnTo>
                <a:lnTo>
                  <a:pt x="7" y="97"/>
                </a:lnTo>
                <a:lnTo>
                  <a:pt x="4" y="88"/>
                </a:lnTo>
                <a:lnTo>
                  <a:pt x="0" y="76"/>
                </a:lnTo>
                <a:lnTo>
                  <a:pt x="0" y="62"/>
                </a:lnTo>
                <a:lnTo>
                  <a:pt x="4" y="48"/>
                </a:lnTo>
                <a:lnTo>
                  <a:pt x="7" y="34"/>
                </a:lnTo>
                <a:lnTo>
                  <a:pt x="14" y="23"/>
                </a:lnTo>
                <a:lnTo>
                  <a:pt x="21" y="13"/>
                </a:lnTo>
                <a:lnTo>
                  <a:pt x="32" y="6"/>
                </a:lnTo>
                <a:lnTo>
                  <a:pt x="45" y="0"/>
                </a:lnTo>
                <a:lnTo>
                  <a:pt x="61" y="0"/>
                </a:lnTo>
                <a:lnTo>
                  <a:pt x="65" y="13"/>
                </a:lnTo>
                <a:lnTo>
                  <a:pt x="69" y="26"/>
                </a:lnTo>
                <a:lnTo>
                  <a:pt x="71" y="41"/>
                </a:lnTo>
                <a:lnTo>
                  <a:pt x="73" y="56"/>
                </a:lnTo>
                <a:lnTo>
                  <a:pt x="73" y="71"/>
                </a:lnTo>
                <a:lnTo>
                  <a:pt x="77" y="87"/>
                </a:lnTo>
                <a:lnTo>
                  <a:pt x="81" y="103"/>
                </a:lnTo>
                <a:lnTo>
                  <a:pt x="89" y="120"/>
                </a:lnTo>
                <a:lnTo>
                  <a:pt x="78" y="120"/>
                </a:lnTo>
                <a:lnTo>
                  <a:pt x="67" y="120"/>
                </a:lnTo>
                <a:lnTo>
                  <a:pt x="63" y="123"/>
                </a:lnTo>
                <a:lnTo>
                  <a:pt x="62" y="128"/>
                </a:lnTo>
                <a:lnTo>
                  <a:pt x="61" y="132"/>
                </a:lnTo>
                <a:lnTo>
                  <a:pt x="60" y="142"/>
                </a:lnTo>
                <a:lnTo>
                  <a:pt x="55" y="142"/>
                </a:lnTo>
                <a:lnTo>
                  <a:pt x="52" y="142"/>
                </a:lnTo>
                <a:close/>
              </a:path>
            </a:pathLst>
          </a:custGeom>
          <a:solidFill>
            <a:srgbClr val="FFCC99">
              <a:alpha val="100000"/>
            </a:srgbClr>
          </a:solidFill>
          <a:ln w="9525">
            <a:noFill/>
          </a:ln>
        </p:spPr>
        <p:txBody>
          <a:bodyPr/>
          <a:lstStyle/>
          <a:p>
            <a:endParaRPr lang="zh-CN" altLang="en-US"/>
          </a:p>
        </p:txBody>
      </p:sp>
      <p:sp>
        <p:nvSpPr>
          <p:cNvPr id="73770" name="Freeform 41"/>
          <p:cNvSpPr/>
          <p:nvPr/>
        </p:nvSpPr>
        <p:spPr>
          <a:xfrm>
            <a:off x="7104063" y="1665288"/>
            <a:ext cx="465137" cy="685800"/>
          </a:xfrm>
          <a:custGeom>
            <a:avLst/>
            <a:gdLst>
              <a:gd name="txL" fmla="*/ 0 w 585"/>
              <a:gd name="txT" fmla="*/ 0 h 864"/>
              <a:gd name="txR" fmla="*/ 585 w 585"/>
              <a:gd name="txB" fmla="*/ 864 h 86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85" h="864">
                <a:moveTo>
                  <a:pt x="256" y="864"/>
                </a:moveTo>
                <a:lnTo>
                  <a:pt x="248" y="859"/>
                </a:lnTo>
                <a:lnTo>
                  <a:pt x="245" y="854"/>
                </a:lnTo>
                <a:lnTo>
                  <a:pt x="240" y="845"/>
                </a:lnTo>
                <a:lnTo>
                  <a:pt x="240" y="837"/>
                </a:lnTo>
                <a:lnTo>
                  <a:pt x="239" y="826"/>
                </a:lnTo>
                <a:lnTo>
                  <a:pt x="240" y="818"/>
                </a:lnTo>
                <a:lnTo>
                  <a:pt x="240" y="810"/>
                </a:lnTo>
                <a:lnTo>
                  <a:pt x="241" y="806"/>
                </a:lnTo>
                <a:lnTo>
                  <a:pt x="248" y="806"/>
                </a:lnTo>
                <a:lnTo>
                  <a:pt x="255" y="806"/>
                </a:lnTo>
                <a:lnTo>
                  <a:pt x="262" y="806"/>
                </a:lnTo>
                <a:lnTo>
                  <a:pt x="270" y="807"/>
                </a:lnTo>
                <a:lnTo>
                  <a:pt x="276" y="806"/>
                </a:lnTo>
                <a:lnTo>
                  <a:pt x="283" y="805"/>
                </a:lnTo>
                <a:lnTo>
                  <a:pt x="291" y="800"/>
                </a:lnTo>
                <a:lnTo>
                  <a:pt x="299" y="797"/>
                </a:lnTo>
                <a:lnTo>
                  <a:pt x="297" y="791"/>
                </a:lnTo>
                <a:lnTo>
                  <a:pt x="297" y="788"/>
                </a:lnTo>
                <a:lnTo>
                  <a:pt x="271" y="781"/>
                </a:lnTo>
                <a:lnTo>
                  <a:pt x="251" y="775"/>
                </a:lnTo>
                <a:lnTo>
                  <a:pt x="235" y="768"/>
                </a:lnTo>
                <a:lnTo>
                  <a:pt x="224" y="763"/>
                </a:lnTo>
                <a:lnTo>
                  <a:pt x="213" y="752"/>
                </a:lnTo>
                <a:lnTo>
                  <a:pt x="202" y="741"/>
                </a:lnTo>
                <a:lnTo>
                  <a:pt x="191" y="725"/>
                </a:lnTo>
                <a:lnTo>
                  <a:pt x="177" y="706"/>
                </a:lnTo>
                <a:lnTo>
                  <a:pt x="166" y="683"/>
                </a:lnTo>
                <a:lnTo>
                  <a:pt x="151" y="653"/>
                </a:lnTo>
                <a:lnTo>
                  <a:pt x="134" y="618"/>
                </a:lnTo>
                <a:lnTo>
                  <a:pt x="117" y="582"/>
                </a:lnTo>
                <a:lnTo>
                  <a:pt x="101" y="544"/>
                </a:lnTo>
                <a:lnTo>
                  <a:pt x="90" y="510"/>
                </a:lnTo>
                <a:lnTo>
                  <a:pt x="83" y="482"/>
                </a:lnTo>
                <a:lnTo>
                  <a:pt x="84" y="462"/>
                </a:lnTo>
                <a:lnTo>
                  <a:pt x="93" y="459"/>
                </a:lnTo>
                <a:lnTo>
                  <a:pt x="101" y="457"/>
                </a:lnTo>
                <a:lnTo>
                  <a:pt x="106" y="452"/>
                </a:lnTo>
                <a:lnTo>
                  <a:pt x="111" y="444"/>
                </a:lnTo>
                <a:lnTo>
                  <a:pt x="89" y="440"/>
                </a:lnTo>
                <a:lnTo>
                  <a:pt x="68" y="435"/>
                </a:lnTo>
                <a:lnTo>
                  <a:pt x="48" y="428"/>
                </a:lnTo>
                <a:lnTo>
                  <a:pt x="30" y="420"/>
                </a:lnTo>
                <a:lnTo>
                  <a:pt x="16" y="407"/>
                </a:lnTo>
                <a:lnTo>
                  <a:pt x="5" y="392"/>
                </a:lnTo>
                <a:lnTo>
                  <a:pt x="0" y="372"/>
                </a:lnTo>
                <a:lnTo>
                  <a:pt x="2" y="350"/>
                </a:lnTo>
                <a:lnTo>
                  <a:pt x="7" y="343"/>
                </a:lnTo>
                <a:lnTo>
                  <a:pt x="17" y="331"/>
                </a:lnTo>
                <a:lnTo>
                  <a:pt x="30" y="318"/>
                </a:lnTo>
                <a:lnTo>
                  <a:pt x="48" y="303"/>
                </a:lnTo>
                <a:lnTo>
                  <a:pt x="62" y="287"/>
                </a:lnTo>
                <a:lnTo>
                  <a:pt x="77" y="275"/>
                </a:lnTo>
                <a:lnTo>
                  <a:pt x="87" y="265"/>
                </a:lnTo>
                <a:lnTo>
                  <a:pt x="93" y="263"/>
                </a:lnTo>
                <a:lnTo>
                  <a:pt x="95" y="284"/>
                </a:lnTo>
                <a:lnTo>
                  <a:pt x="105" y="312"/>
                </a:lnTo>
                <a:lnTo>
                  <a:pt x="118" y="344"/>
                </a:lnTo>
                <a:lnTo>
                  <a:pt x="136" y="378"/>
                </a:lnTo>
                <a:lnTo>
                  <a:pt x="156" y="409"/>
                </a:lnTo>
                <a:lnTo>
                  <a:pt x="176" y="436"/>
                </a:lnTo>
                <a:lnTo>
                  <a:pt x="197" y="455"/>
                </a:lnTo>
                <a:lnTo>
                  <a:pt x="217" y="467"/>
                </a:lnTo>
                <a:lnTo>
                  <a:pt x="220" y="463"/>
                </a:lnTo>
                <a:lnTo>
                  <a:pt x="225" y="461"/>
                </a:lnTo>
                <a:lnTo>
                  <a:pt x="223" y="457"/>
                </a:lnTo>
                <a:lnTo>
                  <a:pt x="223" y="454"/>
                </a:lnTo>
                <a:lnTo>
                  <a:pt x="214" y="451"/>
                </a:lnTo>
                <a:lnTo>
                  <a:pt x="207" y="447"/>
                </a:lnTo>
                <a:lnTo>
                  <a:pt x="202" y="443"/>
                </a:lnTo>
                <a:lnTo>
                  <a:pt x="199" y="440"/>
                </a:lnTo>
                <a:lnTo>
                  <a:pt x="192" y="429"/>
                </a:lnTo>
                <a:lnTo>
                  <a:pt x="189" y="419"/>
                </a:lnTo>
                <a:lnTo>
                  <a:pt x="196" y="419"/>
                </a:lnTo>
                <a:lnTo>
                  <a:pt x="204" y="419"/>
                </a:lnTo>
                <a:lnTo>
                  <a:pt x="212" y="419"/>
                </a:lnTo>
                <a:lnTo>
                  <a:pt x="222" y="419"/>
                </a:lnTo>
                <a:lnTo>
                  <a:pt x="230" y="417"/>
                </a:lnTo>
                <a:lnTo>
                  <a:pt x="239" y="416"/>
                </a:lnTo>
                <a:lnTo>
                  <a:pt x="247" y="411"/>
                </a:lnTo>
                <a:lnTo>
                  <a:pt x="256" y="408"/>
                </a:lnTo>
                <a:lnTo>
                  <a:pt x="257" y="402"/>
                </a:lnTo>
                <a:lnTo>
                  <a:pt x="258" y="397"/>
                </a:lnTo>
                <a:lnTo>
                  <a:pt x="248" y="397"/>
                </a:lnTo>
                <a:lnTo>
                  <a:pt x="239" y="397"/>
                </a:lnTo>
                <a:lnTo>
                  <a:pt x="230" y="397"/>
                </a:lnTo>
                <a:lnTo>
                  <a:pt x="223" y="399"/>
                </a:lnTo>
                <a:lnTo>
                  <a:pt x="214" y="399"/>
                </a:lnTo>
                <a:lnTo>
                  <a:pt x="206" y="399"/>
                </a:lnTo>
                <a:lnTo>
                  <a:pt x="197" y="399"/>
                </a:lnTo>
                <a:lnTo>
                  <a:pt x="189" y="399"/>
                </a:lnTo>
                <a:lnTo>
                  <a:pt x="186" y="396"/>
                </a:lnTo>
                <a:lnTo>
                  <a:pt x="221" y="375"/>
                </a:lnTo>
                <a:lnTo>
                  <a:pt x="241" y="342"/>
                </a:lnTo>
                <a:lnTo>
                  <a:pt x="249" y="300"/>
                </a:lnTo>
                <a:lnTo>
                  <a:pt x="249" y="253"/>
                </a:lnTo>
                <a:lnTo>
                  <a:pt x="239" y="203"/>
                </a:lnTo>
                <a:lnTo>
                  <a:pt x="226" y="155"/>
                </a:lnTo>
                <a:lnTo>
                  <a:pt x="210" y="112"/>
                </a:lnTo>
                <a:lnTo>
                  <a:pt x="196" y="79"/>
                </a:lnTo>
                <a:lnTo>
                  <a:pt x="164" y="54"/>
                </a:lnTo>
                <a:lnTo>
                  <a:pt x="139" y="54"/>
                </a:lnTo>
                <a:lnTo>
                  <a:pt x="117" y="71"/>
                </a:lnTo>
                <a:lnTo>
                  <a:pt x="102" y="102"/>
                </a:lnTo>
                <a:lnTo>
                  <a:pt x="91" y="139"/>
                </a:lnTo>
                <a:lnTo>
                  <a:pt x="86" y="180"/>
                </a:lnTo>
                <a:lnTo>
                  <a:pt x="85" y="218"/>
                </a:lnTo>
                <a:lnTo>
                  <a:pt x="89" y="248"/>
                </a:lnTo>
                <a:lnTo>
                  <a:pt x="86" y="248"/>
                </a:lnTo>
                <a:lnTo>
                  <a:pt x="84" y="251"/>
                </a:lnTo>
                <a:lnTo>
                  <a:pt x="81" y="245"/>
                </a:lnTo>
                <a:lnTo>
                  <a:pt x="75" y="234"/>
                </a:lnTo>
                <a:lnTo>
                  <a:pt x="67" y="216"/>
                </a:lnTo>
                <a:lnTo>
                  <a:pt x="59" y="197"/>
                </a:lnTo>
                <a:lnTo>
                  <a:pt x="51" y="177"/>
                </a:lnTo>
                <a:lnTo>
                  <a:pt x="44" y="158"/>
                </a:lnTo>
                <a:lnTo>
                  <a:pt x="40" y="145"/>
                </a:lnTo>
                <a:lnTo>
                  <a:pt x="38" y="138"/>
                </a:lnTo>
                <a:lnTo>
                  <a:pt x="74" y="82"/>
                </a:lnTo>
                <a:lnTo>
                  <a:pt x="110" y="41"/>
                </a:lnTo>
                <a:lnTo>
                  <a:pt x="145" y="14"/>
                </a:lnTo>
                <a:lnTo>
                  <a:pt x="183" y="0"/>
                </a:lnTo>
                <a:lnTo>
                  <a:pt x="222" y="0"/>
                </a:lnTo>
                <a:lnTo>
                  <a:pt x="265" y="15"/>
                </a:lnTo>
                <a:lnTo>
                  <a:pt x="312" y="43"/>
                </a:lnTo>
                <a:lnTo>
                  <a:pt x="365" y="88"/>
                </a:lnTo>
                <a:lnTo>
                  <a:pt x="370" y="88"/>
                </a:lnTo>
                <a:lnTo>
                  <a:pt x="374" y="89"/>
                </a:lnTo>
                <a:lnTo>
                  <a:pt x="376" y="89"/>
                </a:lnTo>
                <a:lnTo>
                  <a:pt x="378" y="92"/>
                </a:lnTo>
                <a:lnTo>
                  <a:pt x="366" y="102"/>
                </a:lnTo>
                <a:lnTo>
                  <a:pt x="353" y="115"/>
                </a:lnTo>
                <a:lnTo>
                  <a:pt x="338" y="129"/>
                </a:lnTo>
                <a:lnTo>
                  <a:pt x="325" y="146"/>
                </a:lnTo>
                <a:lnTo>
                  <a:pt x="313" y="163"/>
                </a:lnTo>
                <a:lnTo>
                  <a:pt x="307" y="181"/>
                </a:lnTo>
                <a:lnTo>
                  <a:pt x="306" y="198"/>
                </a:lnTo>
                <a:lnTo>
                  <a:pt x="315" y="218"/>
                </a:lnTo>
                <a:lnTo>
                  <a:pt x="323" y="216"/>
                </a:lnTo>
                <a:lnTo>
                  <a:pt x="331" y="214"/>
                </a:lnTo>
                <a:lnTo>
                  <a:pt x="339" y="211"/>
                </a:lnTo>
                <a:lnTo>
                  <a:pt x="347" y="207"/>
                </a:lnTo>
                <a:lnTo>
                  <a:pt x="354" y="203"/>
                </a:lnTo>
                <a:lnTo>
                  <a:pt x="362" y="199"/>
                </a:lnTo>
                <a:lnTo>
                  <a:pt x="370" y="196"/>
                </a:lnTo>
                <a:lnTo>
                  <a:pt x="379" y="195"/>
                </a:lnTo>
                <a:lnTo>
                  <a:pt x="371" y="209"/>
                </a:lnTo>
                <a:lnTo>
                  <a:pt x="364" y="224"/>
                </a:lnTo>
                <a:lnTo>
                  <a:pt x="357" y="242"/>
                </a:lnTo>
                <a:lnTo>
                  <a:pt x="352" y="259"/>
                </a:lnTo>
                <a:lnTo>
                  <a:pt x="346" y="276"/>
                </a:lnTo>
                <a:lnTo>
                  <a:pt x="345" y="293"/>
                </a:lnTo>
                <a:lnTo>
                  <a:pt x="345" y="310"/>
                </a:lnTo>
                <a:lnTo>
                  <a:pt x="350" y="328"/>
                </a:lnTo>
                <a:lnTo>
                  <a:pt x="361" y="335"/>
                </a:lnTo>
                <a:lnTo>
                  <a:pt x="370" y="338"/>
                </a:lnTo>
                <a:lnTo>
                  <a:pt x="378" y="336"/>
                </a:lnTo>
                <a:lnTo>
                  <a:pt x="386" y="333"/>
                </a:lnTo>
                <a:lnTo>
                  <a:pt x="393" y="326"/>
                </a:lnTo>
                <a:lnTo>
                  <a:pt x="399" y="318"/>
                </a:lnTo>
                <a:lnTo>
                  <a:pt x="407" y="309"/>
                </a:lnTo>
                <a:lnTo>
                  <a:pt x="419" y="301"/>
                </a:lnTo>
                <a:lnTo>
                  <a:pt x="419" y="308"/>
                </a:lnTo>
                <a:lnTo>
                  <a:pt x="420" y="314"/>
                </a:lnTo>
                <a:lnTo>
                  <a:pt x="420" y="321"/>
                </a:lnTo>
                <a:lnTo>
                  <a:pt x="422" y="328"/>
                </a:lnTo>
                <a:lnTo>
                  <a:pt x="423" y="334"/>
                </a:lnTo>
                <a:lnTo>
                  <a:pt x="427" y="339"/>
                </a:lnTo>
                <a:lnTo>
                  <a:pt x="431" y="345"/>
                </a:lnTo>
                <a:lnTo>
                  <a:pt x="439" y="352"/>
                </a:lnTo>
                <a:lnTo>
                  <a:pt x="455" y="342"/>
                </a:lnTo>
                <a:lnTo>
                  <a:pt x="465" y="327"/>
                </a:lnTo>
                <a:lnTo>
                  <a:pt x="472" y="308"/>
                </a:lnTo>
                <a:lnTo>
                  <a:pt x="479" y="288"/>
                </a:lnTo>
                <a:lnTo>
                  <a:pt x="487" y="268"/>
                </a:lnTo>
                <a:lnTo>
                  <a:pt x="500" y="252"/>
                </a:lnTo>
                <a:lnTo>
                  <a:pt x="519" y="240"/>
                </a:lnTo>
                <a:lnTo>
                  <a:pt x="550" y="237"/>
                </a:lnTo>
                <a:lnTo>
                  <a:pt x="571" y="263"/>
                </a:lnTo>
                <a:lnTo>
                  <a:pt x="583" y="304"/>
                </a:lnTo>
                <a:lnTo>
                  <a:pt x="585" y="353"/>
                </a:lnTo>
                <a:lnTo>
                  <a:pt x="579" y="405"/>
                </a:lnTo>
                <a:lnTo>
                  <a:pt x="563" y="453"/>
                </a:lnTo>
                <a:lnTo>
                  <a:pt x="541" y="493"/>
                </a:lnTo>
                <a:lnTo>
                  <a:pt x="510" y="517"/>
                </a:lnTo>
                <a:lnTo>
                  <a:pt x="472" y="520"/>
                </a:lnTo>
                <a:lnTo>
                  <a:pt x="463" y="511"/>
                </a:lnTo>
                <a:lnTo>
                  <a:pt x="454" y="503"/>
                </a:lnTo>
                <a:lnTo>
                  <a:pt x="445" y="496"/>
                </a:lnTo>
                <a:lnTo>
                  <a:pt x="438" y="493"/>
                </a:lnTo>
                <a:lnTo>
                  <a:pt x="442" y="515"/>
                </a:lnTo>
                <a:lnTo>
                  <a:pt x="450" y="529"/>
                </a:lnTo>
                <a:lnTo>
                  <a:pt x="460" y="537"/>
                </a:lnTo>
                <a:lnTo>
                  <a:pt x="472" y="542"/>
                </a:lnTo>
                <a:lnTo>
                  <a:pt x="486" y="542"/>
                </a:lnTo>
                <a:lnTo>
                  <a:pt x="502" y="540"/>
                </a:lnTo>
                <a:lnTo>
                  <a:pt x="518" y="537"/>
                </a:lnTo>
                <a:lnTo>
                  <a:pt x="536" y="536"/>
                </a:lnTo>
                <a:lnTo>
                  <a:pt x="530" y="562"/>
                </a:lnTo>
                <a:lnTo>
                  <a:pt x="524" y="587"/>
                </a:lnTo>
                <a:lnTo>
                  <a:pt x="513" y="612"/>
                </a:lnTo>
                <a:lnTo>
                  <a:pt x="503" y="639"/>
                </a:lnTo>
                <a:lnTo>
                  <a:pt x="491" y="663"/>
                </a:lnTo>
                <a:lnTo>
                  <a:pt x="481" y="690"/>
                </a:lnTo>
                <a:lnTo>
                  <a:pt x="473" y="717"/>
                </a:lnTo>
                <a:lnTo>
                  <a:pt x="470" y="749"/>
                </a:lnTo>
                <a:lnTo>
                  <a:pt x="443" y="757"/>
                </a:lnTo>
                <a:lnTo>
                  <a:pt x="415" y="772"/>
                </a:lnTo>
                <a:lnTo>
                  <a:pt x="387" y="790"/>
                </a:lnTo>
                <a:lnTo>
                  <a:pt x="358" y="812"/>
                </a:lnTo>
                <a:lnTo>
                  <a:pt x="329" y="830"/>
                </a:lnTo>
                <a:lnTo>
                  <a:pt x="303" y="847"/>
                </a:lnTo>
                <a:lnTo>
                  <a:pt x="278" y="858"/>
                </a:lnTo>
                <a:lnTo>
                  <a:pt x="256" y="864"/>
                </a:lnTo>
                <a:close/>
              </a:path>
            </a:pathLst>
          </a:custGeom>
          <a:solidFill>
            <a:srgbClr val="FFCC99">
              <a:alpha val="100000"/>
            </a:srgbClr>
          </a:solidFill>
          <a:ln w="9525">
            <a:noFill/>
          </a:ln>
        </p:spPr>
        <p:txBody>
          <a:bodyPr/>
          <a:lstStyle/>
          <a:p>
            <a:endParaRPr lang="zh-CN" altLang="en-US"/>
          </a:p>
        </p:txBody>
      </p:sp>
      <p:sp>
        <p:nvSpPr>
          <p:cNvPr id="73771" name="Freeform 42"/>
          <p:cNvSpPr/>
          <p:nvPr/>
        </p:nvSpPr>
        <p:spPr>
          <a:xfrm>
            <a:off x="7272338" y="2233613"/>
            <a:ext cx="66675" cy="36512"/>
          </a:xfrm>
          <a:custGeom>
            <a:avLst/>
            <a:gdLst>
              <a:gd name="txL" fmla="*/ 0 w 84"/>
              <a:gd name="txT" fmla="*/ 0 h 46"/>
              <a:gd name="txR" fmla="*/ 84 w 84"/>
              <a:gd name="txB" fmla="*/ 46 h 4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4" h="46">
                <a:moveTo>
                  <a:pt x="31" y="46"/>
                </a:moveTo>
                <a:lnTo>
                  <a:pt x="25" y="41"/>
                </a:lnTo>
                <a:lnTo>
                  <a:pt x="18" y="36"/>
                </a:lnTo>
                <a:lnTo>
                  <a:pt x="11" y="30"/>
                </a:lnTo>
                <a:lnTo>
                  <a:pt x="8" y="24"/>
                </a:lnTo>
                <a:lnTo>
                  <a:pt x="3" y="17"/>
                </a:lnTo>
                <a:lnTo>
                  <a:pt x="1" y="10"/>
                </a:lnTo>
                <a:lnTo>
                  <a:pt x="0" y="3"/>
                </a:lnTo>
                <a:lnTo>
                  <a:pt x="2" y="0"/>
                </a:lnTo>
                <a:lnTo>
                  <a:pt x="4" y="0"/>
                </a:lnTo>
                <a:lnTo>
                  <a:pt x="9" y="0"/>
                </a:lnTo>
                <a:lnTo>
                  <a:pt x="21" y="17"/>
                </a:lnTo>
                <a:lnTo>
                  <a:pt x="33" y="26"/>
                </a:lnTo>
                <a:lnTo>
                  <a:pt x="42" y="27"/>
                </a:lnTo>
                <a:lnTo>
                  <a:pt x="51" y="25"/>
                </a:lnTo>
                <a:lnTo>
                  <a:pt x="58" y="18"/>
                </a:lnTo>
                <a:lnTo>
                  <a:pt x="66" y="13"/>
                </a:lnTo>
                <a:lnTo>
                  <a:pt x="74" y="7"/>
                </a:lnTo>
                <a:lnTo>
                  <a:pt x="84" y="8"/>
                </a:lnTo>
                <a:lnTo>
                  <a:pt x="82" y="17"/>
                </a:lnTo>
                <a:lnTo>
                  <a:pt x="77" y="25"/>
                </a:lnTo>
                <a:lnTo>
                  <a:pt x="70" y="31"/>
                </a:lnTo>
                <a:lnTo>
                  <a:pt x="64" y="36"/>
                </a:lnTo>
                <a:lnTo>
                  <a:pt x="55" y="39"/>
                </a:lnTo>
                <a:lnTo>
                  <a:pt x="47" y="42"/>
                </a:lnTo>
                <a:lnTo>
                  <a:pt x="38" y="43"/>
                </a:lnTo>
                <a:lnTo>
                  <a:pt x="31" y="46"/>
                </a:lnTo>
                <a:close/>
              </a:path>
            </a:pathLst>
          </a:custGeom>
          <a:solidFill>
            <a:srgbClr val="000000">
              <a:alpha val="100000"/>
            </a:srgbClr>
          </a:solidFill>
          <a:ln w="9525">
            <a:noFill/>
          </a:ln>
        </p:spPr>
        <p:txBody>
          <a:bodyPr/>
          <a:lstStyle/>
          <a:p>
            <a:endParaRPr lang="zh-CN" altLang="en-US"/>
          </a:p>
        </p:txBody>
      </p:sp>
      <p:sp>
        <p:nvSpPr>
          <p:cNvPr id="73772" name="Freeform 43"/>
          <p:cNvSpPr/>
          <p:nvPr/>
        </p:nvSpPr>
        <p:spPr>
          <a:xfrm>
            <a:off x="7227888" y="2079625"/>
            <a:ext cx="92075" cy="146050"/>
          </a:xfrm>
          <a:custGeom>
            <a:avLst/>
            <a:gdLst>
              <a:gd name="txL" fmla="*/ 0 w 116"/>
              <a:gd name="txT" fmla="*/ 0 h 186"/>
              <a:gd name="txR" fmla="*/ 116 w 116"/>
              <a:gd name="txB" fmla="*/ 186 h 18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6" h="186">
                <a:moveTo>
                  <a:pt x="85" y="186"/>
                </a:moveTo>
                <a:lnTo>
                  <a:pt x="80" y="179"/>
                </a:lnTo>
                <a:lnTo>
                  <a:pt x="80" y="176"/>
                </a:lnTo>
                <a:lnTo>
                  <a:pt x="79" y="172"/>
                </a:lnTo>
                <a:lnTo>
                  <a:pt x="80" y="170"/>
                </a:lnTo>
                <a:lnTo>
                  <a:pt x="83" y="167"/>
                </a:lnTo>
                <a:lnTo>
                  <a:pt x="85" y="163"/>
                </a:lnTo>
                <a:lnTo>
                  <a:pt x="80" y="151"/>
                </a:lnTo>
                <a:lnTo>
                  <a:pt x="77" y="138"/>
                </a:lnTo>
                <a:lnTo>
                  <a:pt x="72" y="124"/>
                </a:lnTo>
                <a:lnTo>
                  <a:pt x="69" y="111"/>
                </a:lnTo>
                <a:lnTo>
                  <a:pt x="65" y="97"/>
                </a:lnTo>
                <a:lnTo>
                  <a:pt x="61" y="85"/>
                </a:lnTo>
                <a:lnTo>
                  <a:pt x="58" y="73"/>
                </a:lnTo>
                <a:lnTo>
                  <a:pt x="58" y="64"/>
                </a:lnTo>
                <a:lnTo>
                  <a:pt x="47" y="64"/>
                </a:lnTo>
                <a:lnTo>
                  <a:pt x="42" y="64"/>
                </a:lnTo>
                <a:lnTo>
                  <a:pt x="36" y="64"/>
                </a:lnTo>
                <a:lnTo>
                  <a:pt x="34" y="64"/>
                </a:lnTo>
                <a:lnTo>
                  <a:pt x="28" y="64"/>
                </a:lnTo>
                <a:lnTo>
                  <a:pt x="25" y="64"/>
                </a:lnTo>
                <a:lnTo>
                  <a:pt x="24" y="57"/>
                </a:lnTo>
                <a:lnTo>
                  <a:pt x="22" y="52"/>
                </a:lnTo>
                <a:lnTo>
                  <a:pt x="21" y="46"/>
                </a:lnTo>
                <a:lnTo>
                  <a:pt x="21" y="43"/>
                </a:lnTo>
                <a:lnTo>
                  <a:pt x="21" y="33"/>
                </a:lnTo>
                <a:lnTo>
                  <a:pt x="22" y="24"/>
                </a:lnTo>
                <a:lnTo>
                  <a:pt x="16" y="19"/>
                </a:lnTo>
                <a:lnTo>
                  <a:pt x="10" y="16"/>
                </a:lnTo>
                <a:lnTo>
                  <a:pt x="4" y="14"/>
                </a:lnTo>
                <a:lnTo>
                  <a:pt x="0" y="13"/>
                </a:lnTo>
                <a:lnTo>
                  <a:pt x="6" y="0"/>
                </a:lnTo>
                <a:lnTo>
                  <a:pt x="26" y="3"/>
                </a:lnTo>
                <a:lnTo>
                  <a:pt x="51" y="16"/>
                </a:lnTo>
                <a:lnTo>
                  <a:pt x="78" y="40"/>
                </a:lnTo>
                <a:lnTo>
                  <a:pt x="101" y="71"/>
                </a:lnTo>
                <a:lnTo>
                  <a:pt x="116" y="107"/>
                </a:lnTo>
                <a:lnTo>
                  <a:pt x="116" y="145"/>
                </a:lnTo>
                <a:lnTo>
                  <a:pt x="99" y="185"/>
                </a:lnTo>
                <a:lnTo>
                  <a:pt x="92" y="185"/>
                </a:lnTo>
                <a:lnTo>
                  <a:pt x="85" y="186"/>
                </a:lnTo>
                <a:close/>
              </a:path>
            </a:pathLst>
          </a:custGeom>
          <a:solidFill>
            <a:srgbClr val="000000">
              <a:alpha val="100000"/>
            </a:srgbClr>
          </a:solidFill>
          <a:ln w="9525">
            <a:noFill/>
          </a:ln>
        </p:spPr>
        <p:txBody>
          <a:bodyPr/>
          <a:lstStyle/>
          <a:p>
            <a:endParaRPr lang="zh-CN" altLang="en-US"/>
          </a:p>
        </p:txBody>
      </p:sp>
      <p:sp>
        <p:nvSpPr>
          <p:cNvPr id="73773" name="Freeform 44"/>
          <p:cNvSpPr/>
          <p:nvPr/>
        </p:nvSpPr>
        <p:spPr>
          <a:xfrm>
            <a:off x="7253288" y="2105025"/>
            <a:ext cx="20637" cy="15875"/>
          </a:xfrm>
          <a:custGeom>
            <a:avLst/>
            <a:gdLst>
              <a:gd name="txL" fmla="*/ 0 w 28"/>
              <a:gd name="txT" fmla="*/ 0 h 21"/>
              <a:gd name="txR" fmla="*/ 28 w 28"/>
              <a:gd name="txB" fmla="*/ 21 h 21"/>
            </a:gdLst>
            <a:ahLst/>
            <a:cxnLst>
              <a:cxn ang="0">
                <a:pos x="2147483646" y="2147483646"/>
              </a:cxn>
              <a:cxn ang="0">
                <a:pos x="0"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 h="21">
                <a:moveTo>
                  <a:pt x="3" y="21"/>
                </a:moveTo>
                <a:lnTo>
                  <a:pt x="0" y="9"/>
                </a:lnTo>
                <a:lnTo>
                  <a:pt x="0" y="0"/>
                </a:lnTo>
                <a:lnTo>
                  <a:pt x="12" y="3"/>
                </a:lnTo>
                <a:lnTo>
                  <a:pt x="21" y="5"/>
                </a:lnTo>
                <a:lnTo>
                  <a:pt x="26" y="7"/>
                </a:lnTo>
                <a:lnTo>
                  <a:pt x="28" y="11"/>
                </a:lnTo>
                <a:lnTo>
                  <a:pt x="26" y="13"/>
                </a:lnTo>
                <a:lnTo>
                  <a:pt x="21" y="16"/>
                </a:lnTo>
                <a:lnTo>
                  <a:pt x="13" y="19"/>
                </a:lnTo>
                <a:lnTo>
                  <a:pt x="3" y="21"/>
                </a:lnTo>
                <a:close/>
              </a:path>
            </a:pathLst>
          </a:custGeom>
          <a:solidFill>
            <a:srgbClr val="FFFFFF">
              <a:alpha val="100000"/>
            </a:srgbClr>
          </a:solidFill>
          <a:ln w="9525">
            <a:noFill/>
          </a:ln>
        </p:spPr>
        <p:txBody>
          <a:bodyPr/>
          <a:lstStyle/>
          <a:p>
            <a:endParaRPr lang="zh-CN" altLang="en-US"/>
          </a:p>
        </p:txBody>
      </p:sp>
      <p:sp>
        <p:nvSpPr>
          <p:cNvPr id="73774" name="Freeform 45"/>
          <p:cNvSpPr/>
          <p:nvPr/>
        </p:nvSpPr>
        <p:spPr>
          <a:xfrm>
            <a:off x="5873750" y="1939925"/>
            <a:ext cx="357188" cy="173038"/>
          </a:xfrm>
          <a:custGeom>
            <a:avLst/>
            <a:gdLst>
              <a:gd name="txL" fmla="*/ 0 w 449"/>
              <a:gd name="txT" fmla="*/ 0 h 218"/>
              <a:gd name="txR" fmla="*/ 449 w 449"/>
              <a:gd name="txB" fmla="*/ 218 h 21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49" h="218">
                <a:moveTo>
                  <a:pt x="35" y="218"/>
                </a:moveTo>
                <a:lnTo>
                  <a:pt x="28" y="206"/>
                </a:lnTo>
                <a:lnTo>
                  <a:pt x="23" y="193"/>
                </a:lnTo>
                <a:lnTo>
                  <a:pt x="16" y="175"/>
                </a:lnTo>
                <a:lnTo>
                  <a:pt x="10" y="157"/>
                </a:lnTo>
                <a:lnTo>
                  <a:pt x="5" y="138"/>
                </a:lnTo>
                <a:lnTo>
                  <a:pt x="2" y="121"/>
                </a:lnTo>
                <a:lnTo>
                  <a:pt x="0" y="107"/>
                </a:lnTo>
                <a:lnTo>
                  <a:pt x="2" y="98"/>
                </a:lnTo>
                <a:lnTo>
                  <a:pt x="53" y="82"/>
                </a:lnTo>
                <a:lnTo>
                  <a:pt x="106" y="70"/>
                </a:lnTo>
                <a:lnTo>
                  <a:pt x="157" y="56"/>
                </a:lnTo>
                <a:lnTo>
                  <a:pt x="211" y="45"/>
                </a:lnTo>
                <a:lnTo>
                  <a:pt x="262" y="32"/>
                </a:lnTo>
                <a:lnTo>
                  <a:pt x="315" y="22"/>
                </a:lnTo>
                <a:lnTo>
                  <a:pt x="368" y="10"/>
                </a:lnTo>
                <a:lnTo>
                  <a:pt x="422" y="0"/>
                </a:lnTo>
                <a:lnTo>
                  <a:pt x="424" y="16"/>
                </a:lnTo>
                <a:lnTo>
                  <a:pt x="426" y="32"/>
                </a:lnTo>
                <a:lnTo>
                  <a:pt x="428" y="48"/>
                </a:lnTo>
                <a:lnTo>
                  <a:pt x="432" y="64"/>
                </a:lnTo>
                <a:lnTo>
                  <a:pt x="434" y="79"/>
                </a:lnTo>
                <a:lnTo>
                  <a:pt x="438" y="96"/>
                </a:lnTo>
                <a:lnTo>
                  <a:pt x="442" y="112"/>
                </a:lnTo>
                <a:lnTo>
                  <a:pt x="449" y="130"/>
                </a:lnTo>
                <a:lnTo>
                  <a:pt x="446" y="132"/>
                </a:lnTo>
                <a:lnTo>
                  <a:pt x="446" y="134"/>
                </a:lnTo>
                <a:lnTo>
                  <a:pt x="441" y="134"/>
                </a:lnTo>
                <a:lnTo>
                  <a:pt x="436" y="134"/>
                </a:lnTo>
                <a:lnTo>
                  <a:pt x="432" y="134"/>
                </a:lnTo>
                <a:lnTo>
                  <a:pt x="428" y="134"/>
                </a:lnTo>
                <a:lnTo>
                  <a:pt x="422" y="134"/>
                </a:lnTo>
                <a:lnTo>
                  <a:pt x="416" y="136"/>
                </a:lnTo>
                <a:lnTo>
                  <a:pt x="410" y="127"/>
                </a:lnTo>
                <a:lnTo>
                  <a:pt x="406" y="120"/>
                </a:lnTo>
                <a:lnTo>
                  <a:pt x="403" y="112"/>
                </a:lnTo>
                <a:lnTo>
                  <a:pt x="402" y="107"/>
                </a:lnTo>
                <a:lnTo>
                  <a:pt x="399" y="101"/>
                </a:lnTo>
                <a:lnTo>
                  <a:pt x="395" y="99"/>
                </a:lnTo>
                <a:lnTo>
                  <a:pt x="388" y="96"/>
                </a:lnTo>
                <a:lnTo>
                  <a:pt x="381" y="96"/>
                </a:lnTo>
                <a:lnTo>
                  <a:pt x="350" y="108"/>
                </a:lnTo>
                <a:lnTo>
                  <a:pt x="307" y="119"/>
                </a:lnTo>
                <a:lnTo>
                  <a:pt x="260" y="125"/>
                </a:lnTo>
                <a:lnTo>
                  <a:pt x="211" y="133"/>
                </a:lnTo>
                <a:lnTo>
                  <a:pt x="162" y="139"/>
                </a:lnTo>
                <a:lnTo>
                  <a:pt x="121" y="147"/>
                </a:lnTo>
                <a:lnTo>
                  <a:pt x="88" y="155"/>
                </a:lnTo>
                <a:lnTo>
                  <a:pt x="68" y="166"/>
                </a:lnTo>
                <a:lnTo>
                  <a:pt x="68" y="174"/>
                </a:lnTo>
                <a:lnTo>
                  <a:pt x="69" y="181"/>
                </a:lnTo>
                <a:lnTo>
                  <a:pt x="69" y="185"/>
                </a:lnTo>
                <a:lnTo>
                  <a:pt x="69" y="190"/>
                </a:lnTo>
                <a:lnTo>
                  <a:pt x="69" y="197"/>
                </a:lnTo>
                <a:lnTo>
                  <a:pt x="71" y="207"/>
                </a:lnTo>
                <a:lnTo>
                  <a:pt x="60" y="210"/>
                </a:lnTo>
                <a:lnTo>
                  <a:pt x="53" y="212"/>
                </a:lnTo>
                <a:lnTo>
                  <a:pt x="48" y="213"/>
                </a:lnTo>
                <a:lnTo>
                  <a:pt x="44" y="215"/>
                </a:lnTo>
                <a:lnTo>
                  <a:pt x="39" y="216"/>
                </a:lnTo>
                <a:lnTo>
                  <a:pt x="35" y="218"/>
                </a:lnTo>
                <a:close/>
              </a:path>
            </a:pathLst>
          </a:custGeom>
          <a:solidFill>
            <a:srgbClr val="4D4D4D">
              <a:alpha val="100000"/>
            </a:srgbClr>
          </a:solidFill>
          <a:ln w="9525">
            <a:noFill/>
          </a:ln>
        </p:spPr>
        <p:txBody>
          <a:bodyPr/>
          <a:lstStyle/>
          <a:p>
            <a:endParaRPr lang="zh-CN" altLang="en-US"/>
          </a:p>
        </p:txBody>
      </p:sp>
      <p:sp>
        <p:nvSpPr>
          <p:cNvPr id="73775" name="Freeform 46"/>
          <p:cNvSpPr/>
          <p:nvPr/>
        </p:nvSpPr>
        <p:spPr>
          <a:xfrm>
            <a:off x="7558088" y="1882775"/>
            <a:ext cx="96837" cy="200025"/>
          </a:xfrm>
          <a:custGeom>
            <a:avLst/>
            <a:gdLst>
              <a:gd name="txL" fmla="*/ 0 w 121"/>
              <a:gd name="txT" fmla="*/ 0 h 251"/>
              <a:gd name="txR" fmla="*/ 121 w 121"/>
              <a:gd name="txB" fmla="*/ 251 h 251"/>
            </a:gdLst>
            <a:ahLst/>
            <a:cxnLst>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1" h="251">
                <a:moveTo>
                  <a:pt x="33" y="251"/>
                </a:moveTo>
                <a:lnTo>
                  <a:pt x="24" y="244"/>
                </a:lnTo>
                <a:lnTo>
                  <a:pt x="16" y="240"/>
                </a:lnTo>
                <a:lnTo>
                  <a:pt x="7" y="234"/>
                </a:lnTo>
                <a:lnTo>
                  <a:pt x="0" y="229"/>
                </a:lnTo>
                <a:lnTo>
                  <a:pt x="0" y="220"/>
                </a:lnTo>
                <a:lnTo>
                  <a:pt x="4" y="215"/>
                </a:lnTo>
                <a:lnTo>
                  <a:pt x="7" y="209"/>
                </a:lnTo>
                <a:lnTo>
                  <a:pt x="14" y="204"/>
                </a:lnTo>
                <a:lnTo>
                  <a:pt x="21" y="178"/>
                </a:lnTo>
                <a:lnTo>
                  <a:pt x="29" y="153"/>
                </a:lnTo>
                <a:lnTo>
                  <a:pt x="32" y="127"/>
                </a:lnTo>
                <a:lnTo>
                  <a:pt x="37" y="102"/>
                </a:lnTo>
                <a:lnTo>
                  <a:pt x="38" y="75"/>
                </a:lnTo>
                <a:lnTo>
                  <a:pt x="39" y="50"/>
                </a:lnTo>
                <a:lnTo>
                  <a:pt x="38" y="23"/>
                </a:lnTo>
                <a:lnTo>
                  <a:pt x="37" y="0"/>
                </a:lnTo>
                <a:lnTo>
                  <a:pt x="44" y="3"/>
                </a:lnTo>
                <a:lnTo>
                  <a:pt x="50" y="13"/>
                </a:lnTo>
                <a:lnTo>
                  <a:pt x="56" y="27"/>
                </a:lnTo>
                <a:lnTo>
                  <a:pt x="63" y="44"/>
                </a:lnTo>
                <a:lnTo>
                  <a:pt x="65" y="61"/>
                </a:lnTo>
                <a:lnTo>
                  <a:pt x="68" y="78"/>
                </a:lnTo>
                <a:lnTo>
                  <a:pt x="65" y="93"/>
                </a:lnTo>
                <a:lnTo>
                  <a:pt x="62" y="105"/>
                </a:lnTo>
                <a:lnTo>
                  <a:pt x="66" y="117"/>
                </a:lnTo>
                <a:lnTo>
                  <a:pt x="76" y="126"/>
                </a:lnTo>
                <a:lnTo>
                  <a:pt x="85" y="134"/>
                </a:lnTo>
                <a:lnTo>
                  <a:pt x="96" y="143"/>
                </a:lnTo>
                <a:lnTo>
                  <a:pt x="104" y="153"/>
                </a:lnTo>
                <a:lnTo>
                  <a:pt x="113" y="167"/>
                </a:lnTo>
                <a:lnTo>
                  <a:pt x="119" y="184"/>
                </a:lnTo>
                <a:lnTo>
                  <a:pt x="121" y="209"/>
                </a:lnTo>
                <a:lnTo>
                  <a:pt x="111" y="211"/>
                </a:lnTo>
                <a:lnTo>
                  <a:pt x="101" y="209"/>
                </a:lnTo>
                <a:lnTo>
                  <a:pt x="89" y="201"/>
                </a:lnTo>
                <a:lnTo>
                  <a:pt x="78" y="193"/>
                </a:lnTo>
                <a:lnTo>
                  <a:pt x="65" y="183"/>
                </a:lnTo>
                <a:lnTo>
                  <a:pt x="54" y="177"/>
                </a:lnTo>
                <a:lnTo>
                  <a:pt x="43" y="176"/>
                </a:lnTo>
                <a:lnTo>
                  <a:pt x="33" y="183"/>
                </a:lnTo>
                <a:lnTo>
                  <a:pt x="35" y="187"/>
                </a:lnTo>
                <a:lnTo>
                  <a:pt x="37" y="196"/>
                </a:lnTo>
                <a:lnTo>
                  <a:pt x="39" y="205"/>
                </a:lnTo>
                <a:lnTo>
                  <a:pt x="43" y="218"/>
                </a:lnTo>
                <a:lnTo>
                  <a:pt x="43" y="228"/>
                </a:lnTo>
                <a:lnTo>
                  <a:pt x="43" y="240"/>
                </a:lnTo>
                <a:lnTo>
                  <a:pt x="39" y="246"/>
                </a:lnTo>
                <a:lnTo>
                  <a:pt x="33" y="251"/>
                </a:lnTo>
                <a:close/>
              </a:path>
            </a:pathLst>
          </a:custGeom>
          <a:solidFill>
            <a:srgbClr val="996633">
              <a:alpha val="100000"/>
            </a:srgbClr>
          </a:solidFill>
          <a:ln w="9525">
            <a:noFill/>
          </a:ln>
        </p:spPr>
        <p:txBody>
          <a:bodyPr/>
          <a:lstStyle/>
          <a:p>
            <a:endParaRPr lang="zh-CN" altLang="en-US"/>
          </a:p>
        </p:txBody>
      </p:sp>
      <p:sp>
        <p:nvSpPr>
          <p:cNvPr id="73776" name="Freeform 47"/>
          <p:cNvSpPr/>
          <p:nvPr/>
        </p:nvSpPr>
        <p:spPr>
          <a:xfrm>
            <a:off x="7323138" y="2060575"/>
            <a:ext cx="14287" cy="14288"/>
          </a:xfrm>
          <a:custGeom>
            <a:avLst/>
            <a:gdLst>
              <a:gd name="txL" fmla="*/ 0 w 17"/>
              <a:gd name="txT" fmla="*/ 0 h 18"/>
              <a:gd name="txR" fmla="*/ 17 w 17"/>
              <a:gd name="txB" fmla="*/ 18 h 18"/>
            </a:gdLst>
            <a:ahLst/>
            <a:cxnLst>
              <a:cxn ang="0">
                <a:pos x="2147483646" y="2147483646"/>
              </a:cxn>
              <a:cxn ang="0">
                <a:pos x="2147483646" y="2147483646"/>
              </a:cxn>
              <a:cxn ang="0">
                <a:pos x="0"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18">
                <a:moveTo>
                  <a:pt x="7" y="18"/>
                </a:moveTo>
                <a:lnTo>
                  <a:pt x="1" y="11"/>
                </a:lnTo>
                <a:lnTo>
                  <a:pt x="0" y="8"/>
                </a:lnTo>
                <a:lnTo>
                  <a:pt x="0" y="4"/>
                </a:lnTo>
                <a:lnTo>
                  <a:pt x="1" y="1"/>
                </a:lnTo>
                <a:lnTo>
                  <a:pt x="5" y="0"/>
                </a:lnTo>
                <a:lnTo>
                  <a:pt x="7" y="0"/>
                </a:lnTo>
                <a:lnTo>
                  <a:pt x="11" y="1"/>
                </a:lnTo>
                <a:lnTo>
                  <a:pt x="17" y="3"/>
                </a:lnTo>
                <a:lnTo>
                  <a:pt x="16" y="8"/>
                </a:lnTo>
                <a:lnTo>
                  <a:pt x="16" y="12"/>
                </a:lnTo>
                <a:lnTo>
                  <a:pt x="16" y="14"/>
                </a:lnTo>
                <a:lnTo>
                  <a:pt x="16" y="18"/>
                </a:lnTo>
                <a:lnTo>
                  <a:pt x="12" y="18"/>
                </a:lnTo>
                <a:lnTo>
                  <a:pt x="7" y="18"/>
                </a:lnTo>
                <a:close/>
              </a:path>
            </a:pathLst>
          </a:custGeom>
          <a:solidFill>
            <a:srgbClr val="000000">
              <a:alpha val="100000"/>
            </a:srgbClr>
          </a:solidFill>
          <a:ln w="9525">
            <a:noFill/>
          </a:ln>
        </p:spPr>
        <p:txBody>
          <a:bodyPr/>
          <a:lstStyle/>
          <a:p>
            <a:endParaRPr lang="zh-CN" altLang="en-US"/>
          </a:p>
        </p:txBody>
      </p:sp>
      <p:sp>
        <p:nvSpPr>
          <p:cNvPr id="73777" name="Freeform 48"/>
          <p:cNvSpPr/>
          <p:nvPr/>
        </p:nvSpPr>
        <p:spPr>
          <a:xfrm>
            <a:off x="5815013" y="2062163"/>
            <a:ext cx="50800" cy="9525"/>
          </a:xfrm>
          <a:custGeom>
            <a:avLst/>
            <a:gdLst>
              <a:gd name="txL" fmla="*/ 0 w 65"/>
              <a:gd name="txT" fmla="*/ 0 h 12"/>
              <a:gd name="txR" fmla="*/ 65 w 65"/>
              <a:gd name="txB" fmla="*/ 12 h 12"/>
            </a:gdLst>
            <a:ahLst/>
            <a:cxnLst>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txL" t="txT" r="txR" b="txB"/>
            <a:pathLst>
              <a:path w="65" h="12">
                <a:moveTo>
                  <a:pt x="0" y="12"/>
                </a:moveTo>
                <a:lnTo>
                  <a:pt x="0" y="7"/>
                </a:lnTo>
                <a:lnTo>
                  <a:pt x="0" y="2"/>
                </a:lnTo>
                <a:lnTo>
                  <a:pt x="7" y="1"/>
                </a:lnTo>
                <a:lnTo>
                  <a:pt x="15" y="1"/>
                </a:lnTo>
                <a:lnTo>
                  <a:pt x="23" y="1"/>
                </a:lnTo>
                <a:lnTo>
                  <a:pt x="32" y="1"/>
                </a:lnTo>
                <a:lnTo>
                  <a:pt x="39" y="0"/>
                </a:lnTo>
                <a:lnTo>
                  <a:pt x="48" y="0"/>
                </a:lnTo>
                <a:lnTo>
                  <a:pt x="56" y="0"/>
                </a:lnTo>
                <a:lnTo>
                  <a:pt x="65" y="0"/>
                </a:lnTo>
                <a:lnTo>
                  <a:pt x="54" y="3"/>
                </a:lnTo>
                <a:lnTo>
                  <a:pt x="46" y="7"/>
                </a:lnTo>
                <a:lnTo>
                  <a:pt x="39" y="8"/>
                </a:lnTo>
                <a:lnTo>
                  <a:pt x="32" y="10"/>
                </a:lnTo>
                <a:lnTo>
                  <a:pt x="24" y="10"/>
                </a:lnTo>
                <a:lnTo>
                  <a:pt x="16" y="11"/>
                </a:lnTo>
                <a:lnTo>
                  <a:pt x="8" y="11"/>
                </a:lnTo>
                <a:lnTo>
                  <a:pt x="0" y="12"/>
                </a:lnTo>
                <a:close/>
              </a:path>
            </a:pathLst>
          </a:custGeom>
          <a:solidFill>
            <a:srgbClr val="B3B3B3">
              <a:alpha val="100000"/>
            </a:srgbClr>
          </a:solidFill>
          <a:ln w="9525">
            <a:noFill/>
          </a:ln>
        </p:spPr>
        <p:txBody>
          <a:bodyPr/>
          <a:lstStyle/>
          <a:p>
            <a:endParaRPr lang="zh-CN" altLang="en-US"/>
          </a:p>
        </p:txBody>
      </p:sp>
      <p:sp>
        <p:nvSpPr>
          <p:cNvPr id="73778" name="Freeform 49"/>
          <p:cNvSpPr/>
          <p:nvPr/>
        </p:nvSpPr>
        <p:spPr>
          <a:xfrm>
            <a:off x="7280275" y="2043113"/>
            <a:ext cx="14288" cy="17462"/>
          </a:xfrm>
          <a:custGeom>
            <a:avLst/>
            <a:gdLst>
              <a:gd name="txL" fmla="*/ 0 w 18"/>
              <a:gd name="txT" fmla="*/ 0 h 22"/>
              <a:gd name="txR" fmla="*/ 18 w 18"/>
              <a:gd name="txB" fmla="*/ 22 h 22"/>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2">
                <a:moveTo>
                  <a:pt x="6" y="22"/>
                </a:moveTo>
                <a:lnTo>
                  <a:pt x="1" y="16"/>
                </a:lnTo>
                <a:lnTo>
                  <a:pt x="0" y="11"/>
                </a:lnTo>
                <a:lnTo>
                  <a:pt x="0" y="8"/>
                </a:lnTo>
                <a:lnTo>
                  <a:pt x="1" y="6"/>
                </a:lnTo>
                <a:lnTo>
                  <a:pt x="2" y="2"/>
                </a:lnTo>
                <a:lnTo>
                  <a:pt x="4" y="1"/>
                </a:lnTo>
                <a:lnTo>
                  <a:pt x="8" y="0"/>
                </a:lnTo>
                <a:lnTo>
                  <a:pt x="13" y="0"/>
                </a:lnTo>
                <a:lnTo>
                  <a:pt x="14" y="0"/>
                </a:lnTo>
                <a:lnTo>
                  <a:pt x="18" y="3"/>
                </a:lnTo>
                <a:lnTo>
                  <a:pt x="18" y="9"/>
                </a:lnTo>
                <a:lnTo>
                  <a:pt x="18" y="17"/>
                </a:lnTo>
                <a:lnTo>
                  <a:pt x="12" y="19"/>
                </a:lnTo>
                <a:lnTo>
                  <a:pt x="6" y="22"/>
                </a:lnTo>
                <a:close/>
              </a:path>
            </a:pathLst>
          </a:custGeom>
          <a:solidFill>
            <a:srgbClr val="000000">
              <a:alpha val="100000"/>
            </a:srgbClr>
          </a:solidFill>
          <a:ln w="9525">
            <a:noFill/>
          </a:ln>
        </p:spPr>
        <p:txBody>
          <a:bodyPr/>
          <a:lstStyle/>
          <a:p>
            <a:endParaRPr lang="zh-CN" altLang="en-US"/>
          </a:p>
        </p:txBody>
      </p:sp>
      <p:sp>
        <p:nvSpPr>
          <p:cNvPr id="73779" name="Freeform 50"/>
          <p:cNvSpPr/>
          <p:nvPr/>
        </p:nvSpPr>
        <p:spPr>
          <a:xfrm>
            <a:off x="7304088" y="2027238"/>
            <a:ext cx="11112" cy="14287"/>
          </a:xfrm>
          <a:custGeom>
            <a:avLst/>
            <a:gdLst>
              <a:gd name="txL" fmla="*/ 0 w 14"/>
              <a:gd name="txT" fmla="*/ 0 h 20"/>
              <a:gd name="txR" fmla="*/ 14 w 14"/>
              <a:gd name="txB" fmla="*/ 20 h 20"/>
            </a:gdLst>
            <a:ahLst/>
            <a:cxnLst>
              <a:cxn ang="0">
                <a:pos x="2147483646" y="2147483646"/>
              </a:cxn>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20">
                <a:moveTo>
                  <a:pt x="3" y="20"/>
                </a:moveTo>
                <a:lnTo>
                  <a:pt x="0" y="8"/>
                </a:lnTo>
                <a:lnTo>
                  <a:pt x="5" y="2"/>
                </a:lnTo>
                <a:lnTo>
                  <a:pt x="7" y="0"/>
                </a:lnTo>
                <a:lnTo>
                  <a:pt x="11" y="3"/>
                </a:lnTo>
                <a:lnTo>
                  <a:pt x="12" y="7"/>
                </a:lnTo>
                <a:lnTo>
                  <a:pt x="14" y="15"/>
                </a:lnTo>
                <a:lnTo>
                  <a:pt x="8" y="18"/>
                </a:lnTo>
                <a:lnTo>
                  <a:pt x="3" y="20"/>
                </a:lnTo>
                <a:close/>
              </a:path>
            </a:pathLst>
          </a:custGeom>
          <a:solidFill>
            <a:srgbClr val="000000">
              <a:alpha val="100000"/>
            </a:srgbClr>
          </a:solidFill>
          <a:ln w="9525">
            <a:noFill/>
          </a:ln>
        </p:spPr>
        <p:txBody>
          <a:bodyPr/>
          <a:lstStyle/>
          <a:p>
            <a:endParaRPr lang="zh-CN" altLang="en-US"/>
          </a:p>
        </p:txBody>
      </p:sp>
      <p:sp>
        <p:nvSpPr>
          <p:cNvPr id="73780" name="Freeform 51"/>
          <p:cNvSpPr/>
          <p:nvPr/>
        </p:nvSpPr>
        <p:spPr>
          <a:xfrm>
            <a:off x="7478713" y="1898650"/>
            <a:ext cx="68262" cy="120650"/>
          </a:xfrm>
          <a:custGeom>
            <a:avLst/>
            <a:gdLst>
              <a:gd name="txL" fmla="*/ 0 w 87"/>
              <a:gd name="txT" fmla="*/ 0 h 151"/>
              <a:gd name="txR" fmla="*/ 87 w 87"/>
              <a:gd name="txB" fmla="*/ 151 h 151"/>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7" h="151">
                <a:moveTo>
                  <a:pt x="6" y="151"/>
                </a:moveTo>
                <a:lnTo>
                  <a:pt x="1" y="145"/>
                </a:lnTo>
                <a:lnTo>
                  <a:pt x="0" y="138"/>
                </a:lnTo>
                <a:lnTo>
                  <a:pt x="13" y="117"/>
                </a:lnTo>
                <a:lnTo>
                  <a:pt x="19" y="100"/>
                </a:lnTo>
                <a:lnTo>
                  <a:pt x="21" y="85"/>
                </a:lnTo>
                <a:lnTo>
                  <a:pt x="22" y="72"/>
                </a:lnTo>
                <a:lnTo>
                  <a:pt x="19" y="57"/>
                </a:lnTo>
                <a:lnTo>
                  <a:pt x="18" y="43"/>
                </a:lnTo>
                <a:lnTo>
                  <a:pt x="21" y="28"/>
                </a:lnTo>
                <a:lnTo>
                  <a:pt x="30" y="11"/>
                </a:lnTo>
                <a:lnTo>
                  <a:pt x="50" y="0"/>
                </a:lnTo>
                <a:lnTo>
                  <a:pt x="67" y="3"/>
                </a:lnTo>
                <a:lnTo>
                  <a:pt x="77" y="17"/>
                </a:lnTo>
                <a:lnTo>
                  <a:pt x="85" y="39"/>
                </a:lnTo>
                <a:lnTo>
                  <a:pt x="87" y="60"/>
                </a:lnTo>
                <a:lnTo>
                  <a:pt x="83" y="82"/>
                </a:lnTo>
                <a:lnTo>
                  <a:pt x="75" y="96"/>
                </a:lnTo>
                <a:lnTo>
                  <a:pt x="65" y="101"/>
                </a:lnTo>
                <a:lnTo>
                  <a:pt x="66" y="89"/>
                </a:lnTo>
                <a:lnTo>
                  <a:pt x="68" y="77"/>
                </a:lnTo>
                <a:lnTo>
                  <a:pt x="68" y="64"/>
                </a:lnTo>
                <a:lnTo>
                  <a:pt x="69" y="51"/>
                </a:lnTo>
                <a:lnTo>
                  <a:pt x="67" y="39"/>
                </a:lnTo>
                <a:lnTo>
                  <a:pt x="64" y="30"/>
                </a:lnTo>
                <a:lnTo>
                  <a:pt x="57" y="22"/>
                </a:lnTo>
                <a:lnTo>
                  <a:pt x="48" y="18"/>
                </a:lnTo>
                <a:lnTo>
                  <a:pt x="41" y="34"/>
                </a:lnTo>
                <a:lnTo>
                  <a:pt x="40" y="53"/>
                </a:lnTo>
                <a:lnTo>
                  <a:pt x="41" y="73"/>
                </a:lnTo>
                <a:lnTo>
                  <a:pt x="42" y="93"/>
                </a:lnTo>
                <a:lnTo>
                  <a:pt x="40" y="112"/>
                </a:lnTo>
                <a:lnTo>
                  <a:pt x="35" y="129"/>
                </a:lnTo>
                <a:lnTo>
                  <a:pt x="24" y="141"/>
                </a:lnTo>
                <a:lnTo>
                  <a:pt x="6" y="151"/>
                </a:lnTo>
                <a:close/>
              </a:path>
            </a:pathLst>
          </a:custGeom>
          <a:solidFill>
            <a:srgbClr val="000000">
              <a:alpha val="100000"/>
            </a:srgbClr>
          </a:solidFill>
          <a:ln w="9525">
            <a:noFill/>
          </a:ln>
        </p:spPr>
        <p:txBody>
          <a:bodyPr/>
          <a:lstStyle/>
          <a:p>
            <a:endParaRPr lang="zh-CN" altLang="en-US"/>
          </a:p>
        </p:txBody>
      </p:sp>
      <p:sp>
        <p:nvSpPr>
          <p:cNvPr id="73781" name="Freeform 52"/>
          <p:cNvSpPr/>
          <p:nvPr/>
        </p:nvSpPr>
        <p:spPr>
          <a:xfrm>
            <a:off x="6235700" y="1966913"/>
            <a:ext cx="14288" cy="20637"/>
          </a:xfrm>
          <a:custGeom>
            <a:avLst/>
            <a:gdLst>
              <a:gd name="txL" fmla="*/ 0 w 19"/>
              <a:gd name="txT" fmla="*/ 0 h 26"/>
              <a:gd name="txR" fmla="*/ 19 w 19"/>
              <a:gd name="txB" fmla="*/ 26 h 26"/>
            </a:gdLst>
            <a:ahLst/>
            <a:cxnLst>
              <a:cxn ang="0">
                <a:pos x="2147483646" y="2147483646"/>
              </a:cxn>
              <a:cxn ang="0">
                <a:pos x="0" y="2147483646"/>
              </a:cxn>
              <a:cxn ang="0">
                <a:pos x="0" y="2147483646"/>
              </a:cxn>
              <a:cxn ang="0">
                <a:pos x="2147483646"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26">
                <a:moveTo>
                  <a:pt x="1" y="26"/>
                </a:moveTo>
                <a:lnTo>
                  <a:pt x="0" y="14"/>
                </a:lnTo>
                <a:lnTo>
                  <a:pt x="0" y="5"/>
                </a:lnTo>
                <a:lnTo>
                  <a:pt x="3" y="1"/>
                </a:lnTo>
                <a:lnTo>
                  <a:pt x="5" y="0"/>
                </a:lnTo>
                <a:lnTo>
                  <a:pt x="8" y="0"/>
                </a:lnTo>
                <a:lnTo>
                  <a:pt x="15" y="0"/>
                </a:lnTo>
                <a:lnTo>
                  <a:pt x="16" y="2"/>
                </a:lnTo>
                <a:lnTo>
                  <a:pt x="17" y="6"/>
                </a:lnTo>
                <a:lnTo>
                  <a:pt x="17" y="9"/>
                </a:lnTo>
                <a:lnTo>
                  <a:pt x="19" y="17"/>
                </a:lnTo>
                <a:lnTo>
                  <a:pt x="13" y="20"/>
                </a:lnTo>
                <a:lnTo>
                  <a:pt x="9" y="22"/>
                </a:lnTo>
                <a:lnTo>
                  <a:pt x="5" y="23"/>
                </a:lnTo>
                <a:lnTo>
                  <a:pt x="1" y="26"/>
                </a:lnTo>
                <a:close/>
              </a:path>
            </a:pathLst>
          </a:custGeom>
          <a:solidFill>
            <a:srgbClr val="FF0000">
              <a:alpha val="100000"/>
            </a:srgbClr>
          </a:solidFill>
          <a:ln w="9525">
            <a:noFill/>
          </a:ln>
        </p:spPr>
        <p:txBody>
          <a:bodyPr/>
          <a:lstStyle/>
          <a:p>
            <a:endParaRPr lang="zh-CN" altLang="en-US"/>
          </a:p>
        </p:txBody>
      </p:sp>
      <p:sp>
        <p:nvSpPr>
          <p:cNvPr id="73782" name="Freeform 53"/>
          <p:cNvSpPr/>
          <p:nvPr/>
        </p:nvSpPr>
        <p:spPr>
          <a:xfrm>
            <a:off x="7185025" y="1725613"/>
            <a:ext cx="100013" cy="234950"/>
          </a:xfrm>
          <a:custGeom>
            <a:avLst/>
            <a:gdLst>
              <a:gd name="txL" fmla="*/ 0 w 125"/>
              <a:gd name="txT" fmla="*/ 0 h 295"/>
              <a:gd name="txR" fmla="*/ 125 w 125"/>
              <a:gd name="txB" fmla="*/ 295 h 295"/>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5" h="295">
                <a:moveTo>
                  <a:pt x="90" y="295"/>
                </a:moveTo>
                <a:lnTo>
                  <a:pt x="54" y="272"/>
                </a:lnTo>
                <a:lnTo>
                  <a:pt x="27" y="235"/>
                </a:lnTo>
                <a:lnTo>
                  <a:pt x="9" y="187"/>
                </a:lnTo>
                <a:lnTo>
                  <a:pt x="1" y="136"/>
                </a:lnTo>
                <a:lnTo>
                  <a:pt x="0" y="85"/>
                </a:lnTo>
                <a:lnTo>
                  <a:pt x="10" y="41"/>
                </a:lnTo>
                <a:lnTo>
                  <a:pt x="27" y="11"/>
                </a:lnTo>
                <a:lnTo>
                  <a:pt x="56" y="0"/>
                </a:lnTo>
                <a:lnTo>
                  <a:pt x="74" y="18"/>
                </a:lnTo>
                <a:lnTo>
                  <a:pt x="92" y="52"/>
                </a:lnTo>
                <a:lnTo>
                  <a:pt x="108" y="96"/>
                </a:lnTo>
                <a:lnTo>
                  <a:pt x="121" y="147"/>
                </a:lnTo>
                <a:lnTo>
                  <a:pt x="125" y="197"/>
                </a:lnTo>
                <a:lnTo>
                  <a:pt x="124" y="243"/>
                </a:lnTo>
                <a:lnTo>
                  <a:pt x="113" y="277"/>
                </a:lnTo>
                <a:lnTo>
                  <a:pt x="90" y="295"/>
                </a:lnTo>
                <a:close/>
              </a:path>
            </a:pathLst>
          </a:custGeom>
          <a:solidFill>
            <a:srgbClr val="FFFFFF">
              <a:alpha val="100000"/>
            </a:srgbClr>
          </a:solidFill>
          <a:ln w="9525">
            <a:noFill/>
          </a:ln>
        </p:spPr>
        <p:txBody>
          <a:bodyPr/>
          <a:lstStyle/>
          <a:p>
            <a:endParaRPr lang="zh-CN" altLang="en-US"/>
          </a:p>
        </p:txBody>
      </p:sp>
      <p:sp>
        <p:nvSpPr>
          <p:cNvPr id="73783" name="Freeform 54"/>
          <p:cNvSpPr/>
          <p:nvPr/>
        </p:nvSpPr>
        <p:spPr>
          <a:xfrm>
            <a:off x="7537450" y="1576388"/>
            <a:ext cx="160338" cy="360362"/>
          </a:xfrm>
          <a:custGeom>
            <a:avLst/>
            <a:gdLst>
              <a:gd name="txL" fmla="*/ 0 w 204"/>
              <a:gd name="txT" fmla="*/ 0 h 454"/>
              <a:gd name="txR" fmla="*/ 204 w 204"/>
              <a:gd name="txB" fmla="*/ 454 h 45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4" h="454">
                <a:moveTo>
                  <a:pt x="124" y="454"/>
                </a:moveTo>
                <a:lnTo>
                  <a:pt x="114" y="425"/>
                </a:lnTo>
                <a:lnTo>
                  <a:pt x="103" y="398"/>
                </a:lnTo>
                <a:lnTo>
                  <a:pt x="89" y="373"/>
                </a:lnTo>
                <a:lnTo>
                  <a:pt x="74" y="350"/>
                </a:lnTo>
                <a:lnTo>
                  <a:pt x="57" y="327"/>
                </a:lnTo>
                <a:lnTo>
                  <a:pt x="40" y="308"/>
                </a:lnTo>
                <a:lnTo>
                  <a:pt x="21" y="290"/>
                </a:lnTo>
                <a:lnTo>
                  <a:pt x="1" y="274"/>
                </a:lnTo>
                <a:lnTo>
                  <a:pt x="0" y="266"/>
                </a:lnTo>
                <a:lnTo>
                  <a:pt x="1" y="259"/>
                </a:lnTo>
                <a:lnTo>
                  <a:pt x="3" y="253"/>
                </a:lnTo>
                <a:lnTo>
                  <a:pt x="7" y="249"/>
                </a:lnTo>
                <a:lnTo>
                  <a:pt x="14" y="237"/>
                </a:lnTo>
                <a:lnTo>
                  <a:pt x="21" y="228"/>
                </a:lnTo>
                <a:lnTo>
                  <a:pt x="30" y="200"/>
                </a:lnTo>
                <a:lnTo>
                  <a:pt x="40" y="171"/>
                </a:lnTo>
                <a:lnTo>
                  <a:pt x="49" y="143"/>
                </a:lnTo>
                <a:lnTo>
                  <a:pt x="57" y="115"/>
                </a:lnTo>
                <a:lnTo>
                  <a:pt x="62" y="85"/>
                </a:lnTo>
                <a:lnTo>
                  <a:pt x="66" y="56"/>
                </a:lnTo>
                <a:lnTo>
                  <a:pt x="66" y="27"/>
                </a:lnTo>
                <a:lnTo>
                  <a:pt x="66" y="0"/>
                </a:lnTo>
                <a:lnTo>
                  <a:pt x="117" y="22"/>
                </a:lnTo>
                <a:lnTo>
                  <a:pt x="158" y="70"/>
                </a:lnTo>
                <a:lnTo>
                  <a:pt x="187" y="134"/>
                </a:lnTo>
                <a:lnTo>
                  <a:pt x="203" y="208"/>
                </a:lnTo>
                <a:lnTo>
                  <a:pt x="204" y="282"/>
                </a:lnTo>
                <a:lnTo>
                  <a:pt x="192" y="354"/>
                </a:lnTo>
                <a:lnTo>
                  <a:pt x="165" y="413"/>
                </a:lnTo>
                <a:lnTo>
                  <a:pt x="124" y="454"/>
                </a:lnTo>
                <a:close/>
              </a:path>
            </a:pathLst>
          </a:custGeom>
          <a:solidFill>
            <a:srgbClr val="9999FF">
              <a:alpha val="100000"/>
            </a:srgbClr>
          </a:solidFill>
          <a:ln w="9525">
            <a:noFill/>
          </a:ln>
        </p:spPr>
        <p:txBody>
          <a:bodyPr/>
          <a:lstStyle/>
          <a:p>
            <a:endParaRPr lang="zh-CN" altLang="en-US"/>
          </a:p>
        </p:txBody>
      </p:sp>
      <p:sp>
        <p:nvSpPr>
          <p:cNvPr id="73784" name="Freeform 55"/>
          <p:cNvSpPr/>
          <p:nvPr/>
        </p:nvSpPr>
        <p:spPr>
          <a:xfrm>
            <a:off x="7358063" y="1743075"/>
            <a:ext cx="195262" cy="179388"/>
          </a:xfrm>
          <a:custGeom>
            <a:avLst/>
            <a:gdLst>
              <a:gd name="txL" fmla="*/ 0 w 245"/>
              <a:gd name="txT" fmla="*/ 0 h 225"/>
              <a:gd name="txR" fmla="*/ 245 w 245"/>
              <a:gd name="txB" fmla="*/ 225 h 2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5" h="225">
                <a:moveTo>
                  <a:pt x="122" y="225"/>
                </a:moveTo>
                <a:lnTo>
                  <a:pt x="116" y="215"/>
                </a:lnTo>
                <a:lnTo>
                  <a:pt x="115" y="205"/>
                </a:lnTo>
                <a:lnTo>
                  <a:pt x="114" y="194"/>
                </a:lnTo>
                <a:lnTo>
                  <a:pt x="116" y="183"/>
                </a:lnTo>
                <a:lnTo>
                  <a:pt x="118" y="172"/>
                </a:lnTo>
                <a:lnTo>
                  <a:pt x="120" y="161"/>
                </a:lnTo>
                <a:lnTo>
                  <a:pt x="123" y="150"/>
                </a:lnTo>
                <a:lnTo>
                  <a:pt x="124" y="142"/>
                </a:lnTo>
                <a:lnTo>
                  <a:pt x="118" y="139"/>
                </a:lnTo>
                <a:lnTo>
                  <a:pt x="115" y="139"/>
                </a:lnTo>
                <a:lnTo>
                  <a:pt x="111" y="138"/>
                </a:lnTo>
                <a:lnTo>
                  <a:pt x="109" y="139"/>
                </a:lnTo>
                <a:lnTo>
                  <a:pt x="103" y="149"/>
                </a:lnTo>
                <a:lnTo>
                  <a:pt x="98" y="162"/>
                </a:lnTo>
                <a:lnTo>
                  <a:pt x="91" y="175"/>
                </a:lnTo>
                <a:lnTo>
                  <a:pt x="84" y="189"/>
                </a:lnTo>
                <a:lnTo>
                  <a:pt x="76" y="200"/>
                </a:lnTo>
                <a:lnTo>
                  <a:pt x="67" y="212"/>
                </a:lnTo>
                <a:lnTo>
                  <a:pt x="57" y="219"/>
                </a:lnTo>
                <a:lnTo>
                  <a:pt x="46" y="224"/>
                </a:lnTo>
                <a:lnTo>
                  <a:pt x="36" y="207"/>
                </a:lnTo>
                <a:lnTo>
                  <a:pt x="36" y="186"/>
                </a:lnTo>
                <a:lnTo>
                  <a:pt x="44" y="161"/>
                </a:lnTo>
                <a:lnTo>
                  <a:pt x="58" y="136"/>
                </a:lnTo>
                <a:lnTo>
                  <a:pt x="70" y="111"/>
                </a:lnTo>
                <a:lnTo>
                  <a:pt x="83" y="89"/>
                </a:lnTo>
                <a:lnTo>
                  <a:pt x="91" y="73"/>
                </a:lnTo>
                <a:lnTo>
                  <a:pt x="92" y="65"/>
                </a:lnTo>
                <a:lnTo>
                  <a:pt x="81" y="65"/>
                </a:lnTo>
                <a:lnTo>
                  <a:pt x="69" y="70"/>
                </a:lnTo>
                <a:lnTo>
                  <a:pt x="58" y="74"/>
                </a:lnTo>
                <a:lnTo>
                  <a:pt x="46" y="81"/>
                </a:lnTo>
                <a:lnTo>
                  <a:pt x="34" y="87"/>
                </a:lnTo>
                <a:lnTo>
                  <a:pt x="22" y="93"/>
                </a:lnTo>
                <a:lnTo>
                  <a:pt x="11" y="98"/>
                </a:lnTo>
                <a:lnTo>
                  <a:pt x="0" y="101"/>
                </a:lnTo>
                <a:lnTo>
                  <a:pt x="5" y="84"/>
                </a:lnTo>
                <a:lnTo>
                  <a:pt x="16" y="70"/>
                </a:lnTo>
                <a:lnTo>
                  <a:pt x="26" y="55"/>
                </a:lnTo>
                <a:lnTo>
                  <a:pt x="38" y="41"/>
                </a:lnTo>
                <a:lnTo>
                  <a:pt x="49" y="27"/>
                </a:lnTo>
                <a:lnTo>
                  <a:pt x="60" y="16"/>
                </a:lnTo>
                <a:lnTo>
                  <a:pt x="67" y="6"/>
                </a:lnTo>
                <a:lnTo>
                  <a:pt x="71" y="0"/>
                </a:lnTo>
                <a:lnTo>
                  <a:pt x="92" y="5"/>
                </a:lnTo>
                <a:lnTo>
                  <a:pt x="116" y="15"/>
                </a:lnTo>
                <a:lnTo>
                  <a:pt x="142" y="27"/>
                </a:lnTo>
                <a:lnTo>
                  <a:pt x="168" y="43"/>
                </a:lnTo>
                <a:lnTo>
                  <a:pt x="192" y="59"/>
                </a:lnTo>
                <a:lnTo>
                  <a:pt x="215" y="77"/>
                </a:lnTo>
                <a:lnTo>
                  <a:pt x="232" y="96"/>
                </a:lnTo>
                <a:lnTo>
                  <a:pt x="245" y="115"/>
                </a:lnTo>
                <a:lnTo>
                  <a:pt x="214" y="116"/>
                </a:lnTo>
                <a:lnTo>
                  <a:pt x="192" y="121"/>
                </a:lnTo>
                <a:lnTo>
                  <a:pt x="174" y="129"/>
                </a:lnTo>
                <a:lnTo>
                  <a:pt x="161" y="140"/>
                </a:lnTo>
                <a:lnTo>
                  <a:pt x="150" y="154"/>
                </a:lnTo>
                <a:lnTo>
                  <a:pt x="143" y="172"/>
                </a:lnTo>
                <a:lnTo>
                  <a:pt x="135" y="196"/>
                </a:lnTo>
                <a:lnTo>
                  <a:pt x="127" y="224"/>
                </a:lnTo>
                <a:lnTo>
                  <a:pt x="123" y="225"/>
                </a:lnTo>
                <a:lnTo>
                  <a:pt x="122" y="225"/>
                </a:lnTo>
                <a:close/>
              </a:path>
            </a:pathLst>
          </a:custGeom>
          <a:solidFill>
            <a:srgbClr val="996633">
              <a:alpha val="100000"/>
            </a:srgbClr>
          </a:solidFill>
          <a:ln w="9525">
            <a:noFill/>
          </a:ln>
        </p:spPr>
        <p:txBody>
          <a:bodyPr/>
          <a:lstStyle/>
          <a:p>
            <a:endParaRPr lang="zh-CN" altLang="en-US"/>
          </a:p>
        </p:txBody>
      </p:sp>
      <p:sp>
        <p:nvSpPr>
          <p:cNvPr id="73785" name="Freeform 56"/>
          <p:cNvSpPr/>
          <p:nvPr/>
        </p:nvSpPr>
        <p:spPr>
          <a:xfrm>
            <a:off x="7215188" y="1863725"/>
            <a:ext cx="31750" cy="53975"/>
          </a:xfrm>
          <a:custGeom>
            <a:avLst/>
            <a:gdLst>
              <a:gd name="txL" fmla="*/ 0 w 40"/>
              <a:gd name="txT" fmla="*/ 0 h 70"/>
              <a:gd name="txR" fmla="*/ 40 w 40"/>
              <a:gd name="txB" fmla="*/ 70 h 70"/>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0" h="70">
                <a:moveTo>
                  <a:pt x="20" y="70"/>
                </a:moveTo>
                <a:lnTo>
                  <a:pt x="10" y="56"/>
                </a:lnTo>
                <a:lnTo>
                  <a:pt x="3" y="43"/>
                </a:lnTo>
                <a:lnTo>
                  <a:pt x="0" y="28"/>
                </a:lnTo>
                <a:lnTo>
                  <a:pt x="1" y="15"/>
                </a:lnTo>
                <a:lnTo>
                  <a:pt x="3" y="5"/>
                </a:lnTo>
                <a:lnTo>
                  <a:pt x="10" y="0"/>
                </a:lnTo>
                <a:lnTo>
                  <a:pt x="19" y="2"/>
                </a:lnTo>
                <a:lnTo>
                  <a:pt x="33" y="12"/>
                </a:lnTo>
                <a:lnTo>
                  <a:pt x="34" y="16"/>
                </a:lnTo>
                <a:lnTo>
                  <a:pt x="36" y="26"/>
                </a:lnTo>
                <a:lnTo>
                  <a:pt x="38" y="35"/>
                </a:lnTo>
                <a:lnTo>
                  <a:pt x="40" y="45"/>
                </a:lnTo>
                <a:lnTo>
                  <a:pt x="38" y="54"/>
                </a:lnTo>
                <a:lnTo>
                  <a:pt x="35" y="62"/>
                </a:lnTo>
                <a:lnTo>
                  <a:pt x="28" y="68"/>
                </a:lnTo>
                <a:lnTo>
                  <a:pt x="20" y="70"/>
                </a:lnTo>
                <a:close/>
              </a:path>
            </a:pathLst>
          </a:custGeom>
          <a:solidFill>
            <a:srgbClr val="000000">
              <a:alpha val="100000"/>
            </a:srgbClr>
          </a:solidFill>
          <a:ln w="9525">
            <a:noFill/>
          </a:ln>
        </p:spPr>
        <p:txBody>
          <a:bodyPr/>
          <a:lstStyle/>
          <a:p>
            <a:endParaRPr lang="zh-CN" altLang="en-US"/>
          </a:p>
        </p:txBody>
      </p:sp>
      <p:sp>
        <p:nvSpPr>
          <p:cNvPr id="73786" name="Freeform 57"/>
          <p:cNvSpPr/>
          <p:nvPr/>
        </p:nvSpPr>
        <p:spPr>
          <a:xfrm>
            <a:off x="7229475" y="1889125"/>
            <a:ext cx="4763" cy="7938"/>
          </a:xfrm>
          <a:custGeom>
            <a:avLst/>
            <a:gdLst>
              <a:gd name="txL" fmla="*/ 0 w 7"/>
              <a:gd name="txT" fmla="*/ 0 h 11"/>
              <a:gd name="txR" fmla="*/ 7 w 7"/>
              <a:gd name="txB" fmla="*/ 11 h 11"/>
            </a:gdLst>
            <a:ahLst/>
            <a:cxnLst>
              <a:cxn ang="0">
                <a:pos x="2147483646" y="2147483646"/>
              </a:cxn>
              <a:cxn ang="0">
                <a:pos x="0" y="2147483646"/>
              </a:cxn>
              <a:cxn ang="0">
                <a:pos x="0" y="0"/>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7" h="11">
                <a:moveTo>
                  <a:pt x="1" y="11"/>
                </a:moveTo>
                <a:lnTo>
                  <a:pt x="0" y="5"/>
                </a:lnTo>
                <a:lnTo>
                  <a:pt x="0" y="0"/>
                </a:lnTo>
                <a:lnTo>
                  <a:pt x="2" y="0"/>
                </a:lnTo>
                <a:lnTo>
                  <a:pt x="7" y="0"/>
                </a:lnTo>
                <a:lnTo>
                  <a:pt x="6" y="5"/>
                </a:lnTo>
                <a:lnTo>
                  <a:pt x="6" y="10"/>
                </a:lnTo>
                <a:lnTo>
                  <a:pt x="3" y="10"/>
                </a:lnTo>
                <a:lnTo>
                  <a:pt x="1" y="11"/>
                </a:lnTo>
                <a:close/>
              </a:path>
            </a:pathLst>
          </a:custGeom>
          <a:solidFill>
            <a:srgbClr val="FFFFFF">
              <a:alpha val="100000"/>
            </a:srgbClr>
          </a:solidFill>
          <a:ln w="9525">
            <a:noFill/>
          </a:ln>
        </p:spPr>
        <p:txBody>
          <a:bodyPr/>
          <a:lstStyle/>
          <a:p>
            <a:endParaRPr lang="zh-CN" altLang="en-US"/>
          </a:p>
        </p:txBody>
      </p:sp>
      <p:sp>
        <p:nvSpPr>
          <p:cNvPr id="73787" name="Freeform 58"/>
          <p:cNvSpPr/>
          <p:nvPr/>
        </p:nvSpPr>
        <p:spPr>
          <a:xfrm>
            <a:off x="6953250" y="1658938"/>
            <a:ext cx="228600" cy="150812"/>
          </a:xfrm>
          <a:custGeom>
            <a:avLst/>
            <a:gdLst>
              <a:gd name="txL" fmla="*/ 0 w 290"/>
              <a:gd name="txT" fmla="*/ 0 h 190"/>
              <a:gd name="txR" fmla="*/ 290 w 290"/>
              <a:gd name="txB" fmla="*/ 190 h 19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90" h="190">
                <a:moveTo>
                  <a:pt x="84" y="190"/>
                </a:moveTo>
                <a:lnTo>
                  <a:pt x="78" y="175"/>
                </a:lnTo>
                <a:lnTo>
                  <a:pt x="87" y="157"/>
                </a:lnTo>
                <a:lnTo>
                  <a:pt x="104" y="136"/>
                </a:lnTo>
                <a:lnTo>
                  <a:pt x="128" y="115"/>
                </a:lnTo>
                <a:lnTo>
                  <a:pt x="152" y="92"/>
                </a:lnTo>
                <a:lnTo>
                  <a:pt x="174" y="74"/>
                </a:lnTo>
                <a:lnTo>
                  <a:pt x="189" y="59"/>
                </a:lnTo>
                <a:lnTo>
                  <a:pt x="197" y="50"/>
                </a:lnTo>
                <a:lnTo>
                  <a:pt x="187" y="48"/>
                </a:lnTo>
                <a:lnTo>
                  <a:pt x="168" y="51"/>
                </a:lnTo>
                <a:lnTo>
                  <a:pt x="142" y="57"/>
                </a:lnTo>
                <a:lnTo>
                  <a:pt x="111" y="67"/>
                </a:lnTo>
                <a:lnTo>
                  <a:pt x="78" y="76"/>
                </a:lnTo>
                <a:lnTo>
                  <a:pt x="46" y="87"/>
                </a:lnTo>
                <a:lnTo>
                  <a:pt x="19" y="93"/>
                </a:lnTo>
                <a:lnTo>
                  <a:pt x="0" y="97"/>
                </a:lnTo>
                <a:lnTo>
                  <a:pt x="7" y="74"/>
                </a:lnTo>
                <a:lnTo>
                  <a:pt x="36" y="52"/>
                </a:lnTo>
                <a:lnTo>
                  <a:pt x="76" y="31"/>
                </a:lnTo>
                <a:lnTo>
                  <a:pt x="126" y="15"/>
                </a:lnTo>
                <a:lnTo>
                  <a:pt x="177" y="2"/>
                </a:lnTo>
                <a:lnTo>
                  <a:pt x="225" y="0"/>
                </a:lnTo>
                <a:lnTo>
                  <a:pt x="263" y="7"/>
                </a:lnTo>
                <a:lnTo>
                  <a:pt x="290" y="29"/>
                </a:lnTo>
                <a:lnTo>
                  <a:pt x="277" y="41"/>
                </a:lnTo>
                <a:lnTo>
                  <a:pt x="266" y="60"/>
                </a:lnTo>
                <a:lnTo>
                  <a:pt x="253" y="81"/>
                </a:lnTo>
                <a:lnTo>
                  <a:pt x="241" y="104"/>
                </a:lnTo>
                <a:lnTo>
                  <a:pt x="227" y="123"/>
                </a:lnTo>
                <a:lnTo>
                  <a:pt x="215" y="142"/>
                </a:lnTo>
                <a:lnTo>
                  <a:pt x="203" y="156"/>
                </a:lnTo>
                <a:lnTo>
                  <a:pt x="193" y="165"/>
                </a:lnTo>
                <a:lnTo>
                  <a:pt x="194" y="157"/>
                </a:lnTo>
                <a:lnTo>
                  <a:pt x="197" y="149"/>
                </a:lnTo>
                <a:lnTo>
                  <a:pt x="201" y="141"/>
                </a:lnTo>
                <a:lnTo>
                  <a:pt x="204" y="133"/>
                </a:lnTo>
                <a:lnTo>
                  <a:pt x="205" y="125"/>
                </a:lnTo>
                <a:lnTo>
                  <a:pt x="208" y="117"/>
                </a:lnTo>
                <a:lnTo>
                  <a:pt x="208" y="111"/>
                </a:lnTo>
                <a:lnTo>
                  <a:pt x="208" y="106"/>
                </a:lnTo>
                <a:lnTo>
                  <a:pt x="193" y="108"/>
                </a:lnTo>
                <a:lnTo>
                  <a:pt x="179" y="118"/>
                </a:lnTo>
                <a:lnTo>
                  <a:pt x="163" y="131"/>
                </a:lnTo>
                <a:lnTo>
                  <a:pt x="147" y="148"/>
                </a:lnTo>
                <a:lnTo>
                  <a:pt x="130" y="163"/>
                </a:lnTo>
                <a:lnTo>
                  <a:pt x="113" y="177"/>
                </a:lnTo>
                <a:lnTo>
                  <a:pt x="97" y="186"/>
                </a:lnTo>
                <a:lnTo>
                  <a:pt x="84" y="190"/>
                </a:lnTo>
                <a:close/>
              </a:path>
            </a:pathLst>
          </a:custGeom>
          <a:solidFill>
            <a:srgbClr val="996633">
              <a:alpha val="100000"/>
            </a:srgbClr>
          </a:solidFill>
          <a:ln w="9525">
            <a:noFill/>
          </a:ln>
        </p:spPr>
        <p:txBody>
          <a:bodyPr/>
          <a:lstStyle/>
          <a:p>
            <a:endParaRPr lang="zh-CN" altLang="en-US"/>
          </a:p>
        </p:txBody>
      </p:sp>
      <p:sp>
        <p:nvSpPr>
          <p:cNvPr id="73788" name="Freeform 59"/>
          <p:cNvSpPr/>
          <p:nvPr/>
        </p:nvSpPr>
        <p:spPr>
          <a:xfrm>
            <a:off x="7285038" y="1543050"/>
            <a:ext cx="287337" cy="233363"/>
          </a:xfrm>
          <a:custGeom>
            <a:avLst/>
            <a:gdLst>
              <a:gd name="txL" fmla="*/ 0 w 362"/>
              <a:gd name="txT" fmla="*/ 0 h 294"/>
              <a:gd name="txR" fmla="*/ 362 w 362"/>
              <a:gd name="txB" fmla="*/ 294 h 29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62" h="294">
                <a:moveTo>
                  <a:pt x="295" y="294"/>
                </a:moveTo>
                <a:lnTo>
                  <a:pt x="278" y="277"/>
                </a:lnTo>
                <a:lnTo>
                  <a:pt x="261" y="263"/>
                </a:lnTo>
                <a:lnTo>
                  <a:pt x="244" y="252"/>
                </a:lnTo>
                <a:lnTo>
                  <a:pt x="227" y="245"/>
                </a:lnTo>
                <a:lnTo>
                  <a:pt x="209" y="238"/>
                </a:lnTo>
                <a:lnTo>
                  <a:pt x="191" y="235"/>
                </a:lnTo>
                <a:lnTo>
                  <a:pt x="171" y="231"/>
                </a:lnTo>
                <a:lnTo>
                  <a:pt x="152" y="230"/>
                </a:lnTo>
                <a:lnTo>
                  <a:pt x="143" y="217"/>
                </a:lnTo>
                <a:lnTo>
                  <a:pt x="128" y="202"/>
                </a:lnTo>
                <a:lnTo>
                  <a:pt x="105" y="185"/>
                </a:lnTo>
                <a:lnTo>
                  <a:pt x="81" y="169"/>
                </a:lnTo>
                <a:lnTo>
                  <a:pt x="55" y="152"/>
                </a:lnTo>
                <a:lnTo>
                  <a:pt x="32" y="138"/>
                </a:lnTo>
                <a:lnTo>
                  <a:pt x="13" y="127"/>
                </a:lnTo>
                <a:lnTo>
                  <a:pt x="1" y="121"/>
                </a:lnTo>
                <a:lnTo>
                  <a:pt x="0" y="119"/>
                </a:lnTo>
                <a:lnTo>
                  <a:pt x="0" y="115"/>
                </a:lnTo>
                <a:lnTo>
                  <a:pt x="40" y="77"/>
                </a:lnTo>
                <a:lnTo>
                  <a:pt x="79" y="47"/>
                </a:lnTo>
                <a:lnTo>
                  <a:pt x="118" y="23"/>
                </a:lnTo>
                <a:lnTo>
                  <a:pt x="159" y="10"/>
                </a:lnTo>
                <a:lnTo>
                  <a:pt x="200" y="0"/>
                </a:lnTo>
                <a:lnTo>
                  <a:pt x="245" y="0"/>
                </a:lnTo>
                <a:lnTo>
                  <a:pt x="295" y="7"/>
                </a:lnTo>
                <a:lnTo>
                  <a:pt x="352" y="22"/>
                </a:lnTo>
                <a:lnTo>
                  <a:pt x="359" y="47"/>
                </a:lnTo>
                <a:lnTo>
                  <a:pt x="362" y="84"/>
                </a:lnTo>
                <a:lnTo>
                  <a:pt x="360" y="127"/>
                </a:lnTo>
                <a:lnTo>
                  <a:pt x="356" y="173"/>
                </a:lnTo>
                <a:lnTo>
                  <a:pt x="344" y="217"/>
                </a:lnTo>
                <a:lnTo>
                  <a:pt x="331" y="254"/>
                </a:lnTo>
                <a:lnTo>
                  <a:pt x="313" y="280"/>
                </a:lnTo>
                <a:lnTo>
                  <a:pt x="295" y="294"/>
                </a:lnTo>
                <a:close/>
              </a:path>
            </a:pathLst>
          </a:custGeom>
          <a:solidFill>
            <a:srgbClr val="9999FF">
              <a:alpha val="100000"/>
            </a:srgbClr>
          </a:solidFill>
          <a:ln w="9525">
            <a:noFill/>
          </a:ln>
        </p:spPr>
        <p:txBody>
          <a:bodyPr/>
          <a:lstStyle/>
          <a:p>
            <a:endParaRPr lang="zh-CN" altLang="en-US"/>
          </a:p>
        </p:txBody>
      </p:sp>
      <p:sp>
        <p:nvSpPr>
          <p:cNvPr id="73789" name="Freeform 60"/>
          <p:cNvSpPr/>
          <p:nvPr/>
        </p:nvSpPr>
        <p:spPr>
          <a:xfrm>
            <a:off x="6883400" y="1579563"/>
            <a:ext cx="244475" cy="95250"/>
          </a:xfrm>
          <a:custGeom>
            <a:avLst/>
            <a:gdLst>
              <a:gd name="txL" fmla="*/ 0 w 307"/>
              <a:gd name="txT" fmla="*/ 0 h 120"/>
              <a:gd name="txR" fmla="*/ 307 w 307"/>
              <a:gd name="txB" fmla="*/ 120 h 12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7" h="120">
                <a:moveTo>
                  <a:pt x="147" y="120"/>
                </a:moveTo>
                <a:lnTo>
                  <a:pt x="124" y="107"/>
                </a:lnTo>
                <a:lnTo>
                  <a:pt x="102" y="96"/>
                </a:lnTo>
                <a:lnTo>
                  <a:pt x="78" y="85"/>
                </a:lnTo>
                <a:lnTo>
                  <a:pt x="58" y="75"/>
                </a:lnTo>
                <a:lnTo>
                  <a:pt x="37" y="63"/>
                </a:lnTo>
                <a:lnTo>
                  <a:pt x="20" y="49"/>
                </a:lnTo>
                <a:lnTo>
                  <a:pt x="7" y="32"/>
                </a:lnTo>
                <a:lnTo>
                  <a:pt x="0" y="13"/>
                </a:lnTo>
                <a:lnTo>
                  <a:pt x="2" y="9"/>
                </a:lnTo>
                <a:lnTo>
                  <a:pt x="4" y="7"/>
                </a:lnTo>
                <a:lnTo>
                  <a:pt x="15" y="6"/>
                </a:lnTo>
                <a:lnTo>
                  <a:pt x="25" y="6"/>
                </a:lnTo>
                <a:lnTo>
                  <a:pt x="32" y="5"/>
                </a:lnTo>
                <a:lnTo>
                  <a:pt x="42" y="4"/>
                </a:lnTo>
                <a:lnTo>
                  <a:pt x="54" y="1"/>
                </a:lnTo>
                <a:lnTo>
                  <a:pt x="73" y="0"/>
                </a:lnTo>
                <a:lnTo>
                  <a:pt x="68" y="5"/>
                </a:lnTo>
                <a:lnTo>
                  <a:pt x="67" y="13"/>
                </a:lnTo>
                <a:lnTo>
                  <a:pt x="70" y="13"/>
                </a:lnTo>
                <a:lnTo>
                  <a:pt x="76" y="14"/>
                </a:lnTo>
                <a:lnTo>
                  <a:pt x="83" y="14"/>
                </a:lnTo>
                <a:lnTo>
                  <a:pt x="90" y="15"/>
                </a:lnTo>
                <a:lnTo>
                  <a:pt x="97" y="14"/>
                </a:lnTo>
                <a:lnTo>
                  <a:pt x="103" y="14"/>
                </a:lnTo>
                <a:lnTo>
                  <a:pt x="110" y="14"/>
                </a:lnTo>
                <a:lnTo>
                  <a:pt x="118" y="14"/>
                </a:lnTo>
                <a:lnTo>
                  <a:pt x="118" y="18"/>
                </a:lnTo>
                <a:lnTo>
                  <a:pt x="119" y="23"/>
                </a:lnTo>
                <a:lnTo>
                  <a:pt x="127" y="22"/>
                </a:lnTo>
                <a:lnTo>
                  <a:pt x="135" y="22"/>
                </a:lnTo>
                <a:lnTo>
                  <a:pt x="142" y="22"/>
                </a:lnTo>
                <a:lnTo>
                  <a:pt x="149" y="22"/>
                </a:lnTo>
                <a:lnTo>
                  <a:pt x="159" y="22"/>
                </a:lnTo>
                <a:lnTo>
                  <a:pt x="168" y="23"/>
                </a:lnTo>
                <a:lnTo>
                  <a:pt x="163" y="25"/>
                </a:lnTo>
                <a:lnTo>
                  <a:pt x="159" y="27"/>
                </a:lnTo>
                <a:lnTo>
                  <a:pt x="159" y="32"/>
                </a:lnTo>
                <a:lnTo>
                  <a:pt x="159" y="35"/>
                </a:lnTo>
                <a:lnTo>
                  <a:pt x="163" y="38"/>
                </a:lnTo>
                <a:lnTo>
                  <a:pt x="166" y="41"/>
                </a:lnTo>
                <a:lnTo>
                  <a:pt x="177" y="38"/>
                </a:lnTo>
                <a:lnTo>
                  <a:pt x="190" y="35"/>
                </a:lnTo>
                <a:lnTo>
                  <a:pt x="197" y="34"/>
                </a:lnTo>
                <a:lnTo>
                  <a:pt x="204" y="34"/>
                </a:lnTo>
                <a:lnTo>
                  <a:pt x="210" y="34"/>
                </a:lnTo>
                <a:lnTo>
                  <a:pt x="218" y="35"/>
                </a:lnTo>
                <a:lnTo>
                  <a:pt x="213" y="40"/>
                </a:lnTo>
                <a:lnTo>
                  <a:pt x="210" y="46"/>
                </a:lnTo>
                <a:lnTo>
                  <a:pt x="213" y="50"/>
                </a:lnTo>
                <a:lnTo>
                  <a:pt x="215" y="55"/>
                </a:lnTo>
                <a:lnTo>
                  <a:pt x="222" y="54"/>
                </a:lnTo>
                <a:lnTo>
                  <a:pt x="229" y="52"/>
                </a:lnTo>
                <a:lnTo>
                  <a:pt x="235" y="50"/>
                </a:lnTo>
                <a:lnTo>
                  <a:pt x="243" y="49"/>
                </a:lnTo>
                <a:lnTo>
                  <a:pt x="243" y="51"/>
                </a:lnTo>
                <a:lnTo>
                  <a:pt x="245" y="55"/>
                </a:lnTo>
                <a:lnTo>
                  <a:pt x="242" y="57"/>
                </a:lnTo>
                <a:lnTo>
                  <a:pt x="239" y="59"/>
                </a:lnTo>
                <a:lnTo>
                  <a:pt x="241" y="65"/>
                </a:lnTo>
                <a:lnTo>
                  <a:pt x="248" y="68"/>
                </a:lnTo>
                <a:lnTo>
                  <a:pt x="255" y="68"/>
                </a:lnTo>
                <a:lnTo>
                  <a:pt x="265" y="68"/>
                </a:lnTo>
                <a:lnTo>
                  <a:pt x="274" y="67"/>
                </a:lnTo>
                <a:lnTo>
                  <a:pt x="286" y="68"/>
                </a:lnTo>
                <a:lnTo>
                  <a:pt x="296" y="73"/>
                </a:lnTo>
                <a:lnTo>
                  <a:pt x="307" y="83"/>
                </a:lnTo>
                <a:lnTo>
                  <a:pt x="299" y="84"/>
                </a:lnTo>
                <a:lnTo>
                  <a:pt x="281" y="89"/>
                </a:lnTo>
                <a:lnTo>
                  <a:pt x="256" y="95"/>
                </a:lnTo>
                <a:lnTo>
                  <a:pt x="228" y="101"/>
                </a:lnTo>
                <a:lnTo>
                  <a:pt x="198" y="107"/>
                </a:lnTo>
                <a:lnTo>
                  <a:pt x="172" y="114"/>
                </a:lnTo>
                <a:lnTo>
                  <a:pt x="153" y="117"/>
                </a:lnTo>
                <a:lnTo>
                  <a:pt x="147" y="120"/>
                </a:lnTo>
                <a:close/>
              </a:path>
            </a:pathLst>
          </a:custGeom>
          <a:solidFill>
            <a:srgbClr val="9999FF">
              <a:alpha val="100000"/>
            </a:srgbClr>
          </a:solidFill>
          <a:ln w="9525">
            <a:noFill/>
          </a:ln>
        </p:spPr>
        <p:txBody>
          <a:bodyPr/>
          <a:lstStyle/>
          <a:p>
            <a:endParaRPr lang="zh-CN" altLang="en-US"/>
          </a:p>
        </p:txBody>
      </p:sp>
      <p:sp>
        <p:nvSpPr>
          <p:cNvPr id="73790" name="Freeform 61"/>
          <p:cNvSpPr/>
          <p:nvPr/>
        </p:nvSpPr>
        <p:spPr>
          <a:xfrm>
            <a:off x="7080250" y="1579563"/>
            <a:ext cx="173038" cy="68262"/>
          </a:xfrm>
          <a:custGeom>
            <a:avLst/>
            <a:gdLst>
              <a:gd name="txL" fmla="*/ 0 w 217"/>
              <a:gd name="txT" fmla="*/ 0 h 85"/>
              <a:gd name="txR" fmla="*/ 217 w 217"/>
              <a:gd name="txB" fmla="*/ 85 h 8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7" h="85">
                <a:moveTo>
                  <a:pt x="148" y="85"/>
                </a:moveTo>
                <a:lnTo>
                  <a:pt x="128" y="80"/>
                </a:lnTo>
                <a:lnTo>
                  <a:pt x="107" y="73"/>
                </a:lnTo>
                <a:lnTo>
                  <a:pt x="85" y="63"/>
                </a:lnTo>
                <a:lnTo>
                  <a:pt x="66" y="52"/>
                </a:lnTo>
                <a:lnTo>
                  <a:pt x="46" y="39"/>
                </a:lnTo>
                <a:lnTo>
                  <a:pt x="27" y="26"/>
                </a:lnTo>
                <a:lnTo>
                  <a:pt x="11" y="13"/>
                </a:lnTo>
                <a:lnTo>
                  <a:pt x="0" y="0"/>
                </a:lnTo>
                <a:lnTo>
                  <a:pt x="25" y="1"/>
                </a:lnTo>
                <a:lnTo>
                  <a:pt x="52" y="7"/>
                </a:lnTo>
                <a:lnTo>
                  <a:pt x="81" y="15"/>
                </a:lnTo>
                <a:lnTo>
                  <a:pt x="109" y="26"/>
                </a:lnTo>
                <a:lnTo>
                  <a:pt x="137" y="38"/>
                </a:lnTo>
                <a:lnTo>
                  <a:pt x="165" y="50"/>
                </a:lnTo>
                <a:lnTo>
                  <a:pt x="191" y="64"/>
                </a:lnTo>
                <a:lnTo>
                  <a:pt x="217" y="78"/>
                </a:lnTo>
                <a:lnTo>
                  <a:pt x="212" y="80"/>
                </a:lnTo>
                <a:lnTo>
                  <a:pt x="204" y="82"/>
                </a:lnTo>
                <a:lnTo>
                  <a:pt x="194" y="83"/>
                </a:lnTo>
                <a:lnTo>
                  <a:pt x="183" y="84"/>
                </a:lnTo>
                <a:lnTo>
                  <a:pt x="172" y="84"/>
                </a:lnTo>
                <a:lnTo>
                  <a:pt x="162" y="84"/>
                </a:lnTo>
                <a:lnTo>
                  <a:pt x="153" y="84"/>
                </a:lnTo>
                <a:lnTo>
                  <a:pt x="148" y="85"/>
                </a:lnTo>
                <a:close/>
              </a:path>
            </a:pathLst>
          </a:custGeom>
          <a:solidFill>
            <a:srgbClr val="9999FF">
              <a:alpha val="100000"/>
            </a:srgbClr>
          </a:solidFill>
          <a:ln w="9525">
            <a:noFill/>
          </a:ln>
        </p:spPr>
        <p:txBody>
          <a:bodyPr/>
          <a:lstStyle/>
          <a:p>
            <a:endParaRPr lang="zh-CN" altLang="en-US"/>
          </a:p>
        </p:txBody>
      </p:sp>
      <p:sp>
        <p:nvSpPr>
          <p:cNvPr id="73791" name="Freeform 62"/>
          <p:cNvSpPr/>
          <p:nvPr/>
        </p:nvSpPr>
        <p:spPr>
          <a:xfrm>
            <a:off x="7086600" y="1617663"/>
            <a:ext cx="7938" cy="4762"/>
          </a:xfrm>
          <a:custGeom>
            <a:avLst/>
            <a:gdLst>
              <a:gd name="txL" fmla="*/ 0 w 10"/>
              <a:gd name="txT" fmla="*/ 0 h 6"/>
              <a:gd name="txR" fmla="*/ 10 w 10"/>
              <a:gd name="txB" fmla="*/ 6 h 6"/>
            </a:gdLst>
            <a:ahLst/>
            <a:cxnLst>
              <a:cxn ang="0">
                <a:pos x="0" y="2147483646"/>
              </a:cxn>
              <a:cxn ang="0">
                <a:pos x="0" y="2147483646"/>
              </a:cxn>
              <a:cxn ang="0">
                <a:pos x="2147483646" y="0"/>
              </a:cxn>
              <a:cxn ang="0">
                <a:pos x="2147483646" y="0"/>
              </a:cxn>
              <a:cxn ang="0">
                <a:pos x="2147483646" y="0"/>
              </a:cxn>
              <a:cxn ang="0">
                <a:pos x="2147483646" y="2147483646"/>
              </a:cxn>
              <a:cxn ang="0">
                <a:pos x="0" y="2147483646"/>
              </a:cxn>
            </a:cxnLst>
            <a:rect l="txL" t="txT" r="txR" b="txB"/>
            <a:pathLst>
              <a:path w="10" h="6">
                <a:moveTo>
                  <a:pt x="0" y="6"/>
                </a:moveTo>
                <a:lnTo>
                  <a:pt x="0" y="2"/>
                </a:lnTo>
                <a:lnTo>
                  <a:pt x="1" y="0"/>
                </a:lnTo>
                <a:lnTo>
                  <a:pt x="6" y="0"/>
                </a:lnTo>
                <a:lnTo>
                  <a:pt x="10" y="0"/>
                </a:lnTo>
                <a:lnTo>
                  <a:pt x="5" y="3"/>
                </a:lnTo>
                <a:lnTo>
                  <a:pt x="0" y="6"/>
                </a:lnTo>
                <a:close/>
              </a:path>
            </a:pathLst>
          </a:custGeom>
          <a:solidFill>
            <a:srgbClr val="9999FF">
              <a:alpha val="100000"/>
            </a:srgbClr>
          </a:solidFill>
          <a:ln w="9525">
            <a:noFill/>
          </a:ln>
        </p:spPr>
        <p:txBody>
          <a:bodyPr/>
          <a:lstStyle/>
          <a:p>
            <a:endParaRPr lang="zh-CN" altLang="en-US"/>
          </a:p>
        </p:txBody>
      </p:sp>
      <p:sp>
        <p:nvSpPr>
          <p:cNvPr id="73792" name="Freeform 63"/>
          <p:cNvSpPr/>
          <p:nvPr/>
        </p:nvSpPr>
        <p:spPr>
          <a:xfrm>
            <a:off x="7616825" y="1543050"/>
            <a:ext cx="38100" cy="31750"/>
          </a:xfrm>
          <a:custGeom>
            <a:avLst/>
            <a:gdLst>
              <a:gd name="txL" fmla="*/ 0 w 47"/>
              <a:gd name="txT" fmla="*/ 0 h 41"/>
              <a:gd name="txR" fmla="*/ 47 w 47"/>
              <a:gd name="txB" fmla="*/ 41 h 41"/>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 h="41">
                <a:moveTo>
                  <a:pt x="16" y="41"/>
                </a:moveTo>
                <a:lnTo>
                  <a:pt x="6" y="33"/>
                </a:lnTo>
                <a:lnTo>
                  <a:pt x="2" y="26"/>
                </a:lnTo>
                <a:lnTo>
                  <a:pt x="0" y="16"/>
                </a:lnTo>
                <a:lnTo>
                  <a:pt x="0" y="8"/>
                </a:lnTo>
                <a:lnTo>
                  <a:pt x="8" y="3"/>
                </a:lnTo>
                <a:lnTo>
                  <a:pt x="20" y="0"/>
                </a:lnTo>
                <a:lnTo>
                  <a:pt x="27" y="0"/>
                </a:lnTo>
                <a:lnTo>
                  <a:pt x="33" y="2"/>
                </a:lnTo>
                <a:lnTo>
                  <a:pt x="40" y="4"/>
                </a:lnTo>
                <a:lnTo>
                  <a:pt x="47" y="7"/>
                </a:lnTo>
                <a:lnTo>
                  <a:pt x="44" y="16"/>
                </a:lnTo>
                <a:lnTo>
                  <a:pt x="37" y="28"/>
                </a:lnTo>
                <a:lnTo>
                  <a:pt x="27" y="37"/>
                </a:lnTo>
                <a:lnTo>
                  <a:pt x="16" y="41"/>
                </a:lnTo>
                <a:close/>
              </a:path>
            </a:pathLst>
          </a:custGeom>
          <a:solidFill>
            <a:srgbClr val="9999FF">
              <a:alpha val="100000"/>
            </a:srgbClr>
          </a:solidFill>
          <a:ln w="9525">
            <a:noFill/>
          </a:ln>
        </p:spPr>
        <p:txBody>
          <a:bodyPr/>
          <a:lstStyle/>
          <a:p>
            <a:endParaRPr lang="zh-CN" altLang="en-US"/>
          </a:p>
        </p:txBody>
      </p:sp>
      <p:sp>
        <p:nvSpPr>
          <p:cNvPr id="73793" name="Freeform 64"/>
          <p:cNvSpPr/>
          <p:nvPr/>
        </p:nvSpPr>
        <p:spPr>
          <a:xfrm>
            <a:off x="7116763" y="1792288"/>
            <a:ext cx="39687" cy="115887"/>
          </a:xfrm>
          <a:custGeom>
            <a:avLst/>
            <a:gdLst>
              <a:gd name="txL" fmla="*/ 0 w 50"/>
              <a:gd name="txT" fmla="*/ 0 h 145"/>
              <a:gd name="txR" fmla="*/ 50 w 50"/>
              <a:gd name="txB" fmla="*/ 145 h 145"/>
            </a:gdLst>
            <a:ahLst/>
            <a:cxnLst>
              <a:cxn ang="0">
                <a:pos x="2147483646" y="2147483646"/>
              </a:cxn>
              <a:cxn ang="0">
                <a:pos x="2147483646"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0" h="145">
                <a:moveTo>
                  <a:pt x="17" y="145"/>
                </a:moveTo>
                <a:lnTo>
                  <a:pt x="7" y="103"/>
                </a:lnTo>
                <a:lnTo>
                  <a:pt x="0" y="53"/>
                </a:lnTo>
                <a:lnTo>
                  <a:pt x="4" y="18"/>
                </a:lnTo>
                <a:lnTo>
                  <a:pt x="9" y="0"/>
                </a:lnTo>
                <a:lnTo>
                  <a:pt x="21" y="0"/>
                </a:lnTo>
                <a:lnTo>
                  <a:pt x="34" y="35"/>
                </a:lnTo>
                <a:lnTo>
                  <a:pt x="45" y="76"/>
                </a:lnTo>
                <a:lnTo>
                  <a:pt x="50" y="117"/>
                </a:lnTo>
                <a:lnTo>
                  <a:pt x="45" y="124"/>
                </a:lnTo>
                <a:lnTo>
                  <a:pt x="17" y="145"/>
                </a:lnTo>
                <a:close/>
              </a:path>
            </a:pathLst>
          </a:custGeom>
          <a:solidFill>
            <a:srgbClr val="FFFFF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73794" name="Freeform 65"/>
          <p:cNvSpPr/>
          <p:nvPr/>
        </p:nvSpPr>
        <p:spPr>
          <a:xfrm>
            <a:off x="7131050" y="1865313"/>
            <a:ext cx="19050" cy="36512"/>
          </a:xfrm>
          <a:custGeom>
            <a:avLst/>
            <a:gdLst>
              <a:gd name="txL" fmla="*/ 0 w 24"/>
              <a:gd name="txT" fmla="*/ 0 h 44"/>
              <a:gd name="txR" fmla="*/ 24 w 24"/>
              <a:gd name="txB" fmla="*/ 44 h 44"/>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Lst>
            <a:rect l="txL" t="txT" r="txR" b="txB"/>
            <a:pathLst>
              <a:path w="24" h="44">
                <a:moveTo>
                  <a:pt x="8" y="0"/>
                </a:moveTo>
                <a:lnTo>
                  <a:pt x="11" y="0"/>
                </a:lnTo>
                <a:lnTo>
                  <a:pt x="17" y="3"/>
                </a:lnTo>
                <a:lnTo>
                  <a:pt x="19" y="9"/>
                </a:lnTo>
                <a:lnTo>
                  <a:pt x="23" y="19"/>
                </a:lnTo>
                <a:lnTo>
                  <a:pt x="23" y="28"/>
                </a:lnTo>
                <a:lnTo>
                  <a:pt x="24" y="36"/>
                </a:lnTo>
                <a:lnTo>
                  <a:pt x="20" y="41"/>
                </a:lnTo>
                <a:lnTo>
                  <a:pt x="18" y="44"/>
                </a:lnTo>
                <a:lnTo>
                  <a:pt x="12" y="43"/>
                </a:lnTo>
                <a:lnTo>
                  <a:pt x="8" y="40"/>
                </a:lnTo>
                <a:lnTo>
                  <a:pt x="4" y="33"/>
                </a:lnTo>
                <a:lnTo>
                  <a:pt x="2" y="25"/>
                </a:lnTo>
                <a:lnTo>
                  <a:pt x="0" y="15"/>
                </a:lnTo>
                <a:lnTo>
                  <a:pt x="1" y="7"/>
                </a:lnTo>
                <a:lnTo>
                  <a:pt x="3" y="1"/>
                </a:lnTo>
                <a:lnTo>
                  <a:pt x="8" y="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73795" name="Freeform 66"/>
          <p:cNvSpPr>
            <a:spLocks noEditPoints="1"/>
          </p:cNvSpPr>
          <p:nvPr/>
        </p:nvSpPr>
        <p:spPr>
          <a:xfrm>
            <a:off x="7742238" y="3249613"/>
            <a:ext cx="858837" cy="180975"/>
          </a:xfrm>
          <a:custGeom>
            <a:avLst/>
            <a:gdLst>
              <a:gd name="txL" fmla="*/ 0 w 1082"/>
              <a:gd name="txT" fmla="*/ 0 h 226"/>
              <a:gd name="txR" fmla="*/ 1082 w 1082"/>
              <a:gd name="txB" fmla="*/ 226 h 22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82" h="226">
                <a:moveTo>
                  <a:pt x="50" y="63"/>
                </a:moveTo>
                <a:lnTo>
                  <a:pt x="55" y="63"/>
                </a:lnTo>
                <a:lnTo>
                  <a:pt x="63" y="63"/>
                </a:lnTo>
                <a:lnTo>
                  <a:pt x="71" y="61"/>
                </a:lnTo>
                <a:lnTo>
                  <a:pt x="78" y="59"/>
                </a:lnTo>
                <a:lnTo>
                  <a:pt x="68" y="58"/>
                </a:lnTo>
                <a:lnTo>
                  <a:pt x="62" y="59"/>
                </a:lnTo>
                <a:lnTo>
                  <a:pt x="56" y="59"/>
                </a:lnTo>
                <a:lnTo>
                  <a:pt x="50" y="63"/>
                </a:lnTo>
                <a:close/>
                <a:moveTo>
                  <a:pt x="35" y="64"/>
                </a:moveTo>
                <a:lnTo>
                  <a:pt x="40" y="64"/>
                </a:lnTo>
                <a:lnTo>
                  <a:pt x="43" y="64"/>
                </a:lnTo>
                <a:lnTo>
                  <a:pt x="45" y="63"/>
                </a:lnTo>
                <a:lnTo>
                  <a:pt x="48" y="63"/>
                </a:lnTo>
                <a:lnTo>
                  <a:pt x="41" y="63"/>
                </a:lnTo>
                <a:lnTo>
                  <a:pt x="35" y="64"/>
                </a:lnTo>
                <a:close/>
                <a:moveTo>
                  <a:pt x="0" y="72"/>
                </a:moveTo>
                <a:lnTo>
                  <a:pt x="5" y="69"/>
                </a:lnTo>
                <a:lnTo>
                  <a:pt x="8" y="69"/>
                </a:lnTo>
                <a:lnTo>
                  <a:pt x="9" y="68"/>
                </a:lnTo>
                <a:lnTo>
                  <a:pt x="13" y="68"/>
                </a:lnTo>
                <a:lnTo>
                  <a:pt x="6" y="67"/>
                </a:lnTo>
                <a:lnTo>
                  <a:pt x="0" y="67"/>
                </a:lnTo>
                <a:lnTo>
                  <a:pt x="0" y="68"/>
                </a:lnTo>
                <a:lnTo>
                  <a:pt x="0" y="72"/>
                </a:lnTo>
                <a:close/>
                <a:moveTo>
                  <a:pt x="126" y="74"/>
                </a:moveTo>
                <a:lnTo>
                  <a:pt x="134" y="74"/>
                </a:lnTo>
                <a:lnTo>
                  <a:pt x="145" y="74"/>
                </a:lnTo>
                <a:lnTo>
                  <a:pt x="138" y="72"/>
                </a:lnTo>
                <a:lnTo>
                  <a:pt x="133" y="72"/>
                </a:lnTo>
                <a:lnTo>
                  <a:pt x="130" y="73"/>
                </a:lnTo>
                <a:lnTo>
                  <a:pt x="126" y="74"/>
                </a:lnTo>
                <a:close/>
                <a:moveTo>
                  <a:pt x="111" y="78"/>
                </a:moveTo>
                <a:lnTo>
                  <a:pt x="114" y="77"/>
                </a:lnTo>
                <a:lnTo>
                  <a:pt x="119" y="76"/>
                </a:lnTo>
                <a:lnTo>
                  <a:pt x="114" y="76"/>
                </a:lnTo>
                <a:lnTo>
                  <a:pt x="109" y="76"/>
                </a:lnTo>
                <a:lnTo>
                  <a:pt x="109" y="77"/>
                </a:lnTo>
                <a:lnTo>
                  <a:pt x="111" y="78"/>
                </a:lnTo>
                <a:close/>
                <a:moveTo>
                  <a:pt x="111" y="100"/>
                </a:moveTo>
                <a:lnTo>
                  <a:pt x="114" y="100"/>
                </a:lnTo>
                <a:lnTo>
                  <a:pt x="119" y="100"/>
                </a:lnTo>
                <a:lnTo>
                  <a:pt x="113" y="99"/>
                </a:lnTo>
                <a:lnTo>
                  <a:pt x="111" y="99"/>
                </a:lnTo>
                <a:lnTo>
                  <a:pt x="109" y="99"/>
                </a:lnTo>
                <a:lnTo>
                  <a:pt x="111" y="100"/>
                </a:lnTo>
                <a:close/>
                <a:moveTo>
                  <a:pt x="165" y="74"/>
                </a:moveTo>
                <a:lnTo>
                  <a:pt x="173" y="73"/>
                </a:lnTo>
                <a:lnTo>
                  <a:pt x="178" y="73"/>
                </a:lnTo>
                <a:lnTo>
                  <a:pt x="177" y="72"/>
                </a:lnTo>
                <a:lnTo>
                  <a:pt x="175" y="71"/>
                </a:lnTo>
                <a:lnTo>
                  <a:pt x="172" y="69"/>
                </a:lnTo>
                <a:lnTo>
                  <a:pt x="165" y="69"/>
                </a:lnTo>
                <a:lnTo>
                  <a:pt x="165" y="72"/>
                </a:lnTo>
                <a:lnTo>
                  <a:pt x="165" y="74"/>
                </a:lnTo>
                <a:close/>
                <a:moveTo>
                  <a:pt x="936" y="16"/>
                </a:moveTo>
                <a:lnTo>
                  <a:pt x="938" y="16"/>
                </a:lnTo>
                <a:lnTo>
                  <a:pt x="943" y="16"/>
                </a:lnTo>
                <a:lnTo>
                  <a:pt x="946" y="8"/>
                </a:lnTo>
                <a:lnTo>
                  <a:pt x="954" y="3"/>
                </a:lnTo>
                <a:lnTo>
                  <a:pt x="948" y="3"/>
                </a:lnTo>
                <a:lnTo>
                  <a:pt x="942" y="3"/>
                </a:lnTo>
                <a:lnTo>
                  <a:pt x="935" y="3"/>
                </a:lnTo>
                <a:lnTo>
                  <a:pt x="930" y="3"/>
                </a:lnTo>
                <a:lnTo>
                  <a:pt x="932" y="10"/>
                </a:lnTo>
                <a:lnTo>
                  <a:pt x="936" y="16"/>
                </a:lnTo>
                <a:close/>
                <a:moveTo>
                  <a:pt x="597" y="64"/>
                </a:moveTo>
                <a:lnTo>
                  <a:pt x="604" y="63"/>
                </a:lnTo>
                <a:lnTo>
                  <a:pt x="610" y="63"/>
                </a:lnTo>
                <a:lnTo>
                  <a:pt x="610" y="56"/>
                </a:lnTo>
                <a:lnTo>
                  <a:pt x="612" y="49"/>
                </a:lnTo>
                <a:lnTo>
                  <a:pt x="600" y="53"/>
                </a:lnTo>
                <a:lnTo>
                  <a:pt x="597" y="64"/>
                </a:lnTo>
                <a:close/>
                <a:moveTo>
                  <a:pt x="533" y="114"/>
                </a:moveTo>
                <a:lnTo>
                  <a:pt x="539" y="113"/>
                </a:lnTo>
                <a:lnTo>
                  <a:pt x="548" y="113"/>
                </a:lnTo>
                <a:lnTo>
                  <a:pt x="558" y="111"/>
                </a:lnTo>
                <a:lnTo>
                  <a:pt x="571" y="111"/>
                </a:lnTo>
                <a:lnTo>
                  <a:pt x="581" y="110"/>
                </a:lnTo>
                <a:lnTo>
                  <a:pt x="591" y="109"/>
                </a:lnTo>
                <a:lnTo>
                  <a:pt x="600" y="107"/>
                </a:lnTo>
                <a:lnTo>
                  <a:pt x="608" y="105"/>
                </a:lnTo>
                <a:lnTo>
                  <a:pt x="598" y="104"/>
                </a:lnTo>
                <a:lnTo>
                  <a:pt x="588" y="102"/>
                </a:lnTo>
                <a:lnTo>
                  <a:pt x="575" y="102"/>
                </a:lnTo>
                <a:lnTo>
                  <a:pt x="565" y="102"/>
                </a:lnTo>
                <a:lnTo>
                  <a:pt x="554" y="102"/>
                </a:lnTo>
                <a:lnTo>
                  <a:pt x="543" y="105"/>
                </a:lnTo>
                <a:lnTo>
                  <a:pt x="534" y="106"/>
                </a:lnTo>
                <a:lnTo>
                  <a:pt x="528" y="110"/>
                </a:lnTo>
                <a:lnTo>
                  <a:pt x="531" y="111"/>
                </a:lnTo>
                <a:lnTo>
                  <a:pt x="533" y="114"/>
                </a:lnTo>
                <a:close/>
                <a:moveTo>
                  <a:pt x="478" y="122"/>
                </a:moveTo>
                <a:lnTo>
                  <a:pt x="481" y="121"/>
                </a:lnTo>
                <a:lnTo>
                  <a:pt x="486" y="119"/>
                </a:lnTo>
                <a:lnTo>
                  <a:pt x="493" y="118"/>
                </a:lnTo>
                <a:lnTo>
                  <a:pt x="502" y="117"/>
                </a:lnTo>
                <a:lnTo>
                  <a:pt x="509" y="116"/>
                </a:lnTo>
                <a:lnTo>
                  <a:pt x="517" y="115"/>
                </a:lnTo>
                <a:lnTo>
                  <a:pt x="522" y="114"/>
                </a:lnTo>
                <a:lnTo>
                  <a:pt x="525" y="113"/>
                </a:lnTo>
                <a:lnTo>
                  <a:pt x="518" y="111"/>
                </a:lnTo>
                <a:lnTo>
                  <a:pt x="511" y="111"/>
                </a:lnTo>
                <a:lnTo>
                  <a:pt x="506" y="111"/>
                </a:lnTo>
                <a:lnTo>
                  <a:pt x="500" y="111"/>
                </a:lnTo>
                <a:lnTo>
                  <a:pt x="489" y="113"/>
                </a:lnTo>
                <a:lnTo>
                  <a:pt x="478" y="115"/>
                </a:lnTo>
                <a:lnTo>
                  <a:pt x="478" y="117"/>
                </a:lnTo>
                <a:lnTo>
                  <a:pt x="478" y="122"/>
                </a:lnTo>
                <a:close/>
                <a:moveTo>
                  <a:pt x="1072" y="4"/>
                </a:moveTo>
                <a:lnTo>
                  <a:pt x="1076" y="4"/>
                </a:lnTo>
                <a:lnTo>
                  <a:pt x="1082" y="7"/>
                </a:lnTo>
                <a:lnTo>
                  <a:pt x="1082" y="2"/>
                </a:lnTo>
                <a:lnTo>
                  <a:pt x="1082" y="0"/>
                </a:lnTo>
                <a:lnTo>
                  <a:pt x="1070" y="1"/>
                </a:lnTo>
                <a:lnTo>
                  <a:pt x="1059" y="2"/>
                </a:lnTo>
                <a:lnTo>
                  <a:pt x="1065" y="3"/>
                </a:lnTo>
                <a:lnTo>
                  <a:pt x="1072" y="4"/>
                </a:lnTo>
                <a:close/>
                <a:moveTo>
                  <a:pt x="795" y="226"/>
                </a:moveTo>
                <a:lnTo>
                  <a:pt x="778" y="222"/>
                </a:lnTo>
                <a:lnTo>
                  <a:pt x="764" y="218"/>
                </a:lnTo>
                <a:lnTo>
                  <a:pt x="751" y="214"/>
                </a:lnTo>
                <a:lnTo>
                  <a:pt x="739" y="209"/>
                </a:lnTo>
                <a:lnTo>
                  <a:pt x="728" y="204"/>
                </a:lnTo>
                <a:lnTo>
                  <a:pt x="716" y="198"/>
                </a:lnTo>
                <a:lnTo>
                  <a:pt x="705" y="192"/>
                </a:lnTo>
                <a:lnTo>
                  <a:pt x="695" y="188"/>
                </a:lnTo>
                <a:lnTo>
                  <a:pt x="715" y="119"/>
                </a:lnTo>
                <a:lnTo>
                  <a:pt x="758" y="72"/>
                </a:lnTo>
                <a:lnTo>
                  <a:pt x="814" y="43"/>
                </a:lnTo>
                <a:lnTo>
                  <a:pt x="873" y="35"/>
                </a:lnTo>
                <a:lnTo>
                  <a:pt x="926" y="44"/>
                </a:lnTo>
                <a:lnTo>
                  <a:pt x="965" y="73"/>
                </a:lnTo>
                <a:lnTo>
                  <a:pt x="977" y="118"/>
                </a:lnTo>
                <a:lnTo>
                  <a:pt x="958" y="183"/>
                </a:lnTo>
                <a:lnTo>
                  <a:pt x="938" y="198"/>
                </a:lnTo>
                <a:lnTo>
                  <a:pt x="920" y="210"/>
                </a:lnTo>
                <a:lnTo>
                  <a:pt x="901" y="217"/>
                </a:lnTo>
                <a:lnTo>
                  <a:pt x="881" y="223"/>
                </a:lnTo>
                <a:lnTo>
                  <a:pt x="860" y="224"/>
                </a:lnTo>
                <a:lnTo>
                  <a:pt x="839" y="225"/>
                </a:lnTo>
                <a:lnTo>
                  <a:pt x="817" y="225"/>
                </a:lnTo>
                <a:lnTo>
                  <a:pt x="795" y="226"/>
                </a:lnTo>
                <a:close/>
              </a:path>
            </a:pathLst>
          </a:custGeom>
          <a:solidFill>
            <a:srgbClr val="CCCCCC">
              <a:alpha val="100000"/>
            </a:srgbClr>
          </a:solidFill>
          <a:ln w="9525">
            <a:noFill/>
          </a:ln>
        </p:spPr>
        <p:txBody>
          <a:bodyPr/>
          <a:lstStyle/>
          <a:p>
            <a:endParaRPr lang="zh-CN" altLang="en-US"/>
          </a:p>
        </p:txBody>
      </p:sp>
      <p:sp>
        <p:nvSpPr>
          <p:cNvPr id="73796" name="Freeform 67"/>
          <p:cNvSpPr/>
          <p:nvPr/>
        </p:nvSpPr>
        <p:spPr>
          <a:xfrm>
            <a:off x="8248650" y="3303588"/>
            <a:ext cx="36513" cy="71437"/>
          </a:xfrm>
          <a:custGeom>
            <a:avLst/>
            <a:gdLst>
              <a:gd name="txL" fmla="*/ 0 w 46"/>
              <a:gd name="txT" fmla="*/ 0 h 90"/>
              <a:gd name="txR" fmla="*/ 46 w 46"/>
              <a:gd name="txB" fmla="*/ 90 h 90"/>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6" h="90">
                <a:moveTo>
                  <a:pt x="24" y="90"/>
                </a:moveTo>
                <a:lnTo>
                  <a:pt x="16" y="76"/>
                </a:lnTo>
                <a:lnTo>
                  <a:pt x="10" y="66"/>
                </a:lnTo>
                <a:lnTo>
                  <a:pt x="5" y="55"/>
                </a:lnTo>
                <a:lnTo>
                  <a:pt x="3" y="44"/>
                </a:lnTo>
                <a:lnTo>
                  <a:pt x="0" y="33"/>
                </a:lnTo>
                <a:lnTo>
                  <a:pt x="0" y="23"/>
                </a:lnTo>
                <a:lnTo>
                  <a:pt x="0" y="11"/>
                </a:lnTo>
                <a:lnTo>
                  <a:pt x="1" y="0"/>
                </a:lnTo>
                <a:lnTo>
                  <a:pt x="3" y="1"/>
                </a:lnTo>
                <a:lnTo>
                  <a:pt x="8" y="6"/>
                </a:lnTo>
                <a:lnTo>
                  <a:pt x="15" y="11"/>
                </a:lnTo>
                <a:lnTo>
                  <a:pt x="21" y="21"/>
                </a:lnTo>
                <a:lnTo>
                  <a:pt x="28" y="27"/>
                </a:lnTo>
                <a:lnTo>
                  <a:pt x="35" y="35"/>
                </a:lnTo>
                <a:lnTo>
                  <a:pt x="41" y="42"/>
                </a:lnTo>
                <a:lnTo>
                  <a:pt x="46" y="48"/>
                </a:lnTo>
                <a:lnTo>
                  <a:pt x="41" y="56"/>
                </a:lnTo>
                <a:lnTo>
                  <a:pt x="37" y="64"/>
                </a:lnTo>
                <a:lnTo>
                  <a:pt x="34" y="70"/>
                </a:lnTo>
                <a:lnTo>
                  <a:pt x="32" y="76"/>
                </a:lnTo>
                <a:lnTo>
                  <a:pt x="27" y="84"/>
                </a:lnTo>
                <a:lnTo>
                  <a:pt x="25" y="90"/>
                </a:lnTo>
                <a:lnTo>
                  <a:pt x="24" y="90"/>
                </a:lnTo>
                <a:close/>
              </a:path>
            </a:pathLst>
          </a:custGeom>
          <a:solidFill>
            <a:srgbClr val="CCCCCC">
              <a:alpha val="100000"/>
            </a:srgbClr>
          </a:solidFill>
          <a:ln w="9525">
            <a:noFill/>
          </a:ln>
        </p:spPr>
        <p:txBody>
          <a:bodyPr/>
          <a:lstStyle/>
          <a:p>
            <a:endParaRPr lang="zh-CN" altLang="en-US"/>
          </a:p>
        </p:txBody>
      </p:sp>
      <p:sp>
        <p:nvSpPr>
          <p:cNvPr id="73797" name="Freeform 68"/>
          <p:cNvSpPr/>
          <p:nvPr/>
        </p:nvSpPr>
        <p:spPr>
          <a:xfrm>
            <a:off x="8262938" y="3192463"/>
            <a:ext cx="177800" cy="127000"/>
          </a:xfrm>
          <a:custGeom>
            <a:avLst/>
            <a:gdLst>
              <a:gd name="txL" fmla="*/ 0 w 224"/>
              <a:gd name="txT" fmla="*/ 0 h 161"/>
              <a:gd name="txR" fmla="*/ 224 w 224"/>
              <a:gd name="txB" fmla="*/ 161 h 161"/>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4" h="161">
                <a:moveTo>
                  <a:pt x="40" y="161"/>
                </a:moveTo>
                <a:lnTo>
                  <a:pt x="17" y="134"/>
                </a:lnTo>
                <a:lnTo>
                  <a:pt x="5" y="116"/>
                </a:lnTo>
                <a:lnTo>
                  <a:pt x="0" y="100"/>
                </a:lnTo>
                <a:lnTo>
                  <a:pt x="3" y="88"/>
                </a:lnTo>
                <a:lnTo>
                  <a:pt x="8" y="75"/>
                </a:lnTo>
                <a:lnTo>
                  <a:pt x="17" y="63"/>
                </a:lnTo>
                <a:lnTo>
                  <a:pt x="25" y="48"/>
                </a:lnTo>
                <a:lnTo>
                  <a:pt x="33" y="31"/>
                </a:lnTo>
                <a:lnTo>
                  <a:pt x="41" y="25"/>
                </a:lnTo>
                <a:lnTo>
                  <a:pt x="51" y="21"/>
                </a:lnTo>
                <a:lnTo>
                  <a:pt x="56" y="18"/>
                </a:lnTo>
                <a:lnTo>
                  <a:pt x="61" y="17"/>
                </a:lnTo>
                <a:lnTo>
                  <a:pt x="68" y="16"/>
                </a:lnTo>
                <a:lnTo>
                  <a:pt x="75" y="16"/>
                </a:lnTo>
                <a:lnTo>
                  <a:pt x="77" y="19"/>
                </a:lnTo>
                <a:lnTo>
                  <a:pt x="80" y="23"/>
                </a:lnTo>
                <a:lnTo>
                  <a:pt x="93" y="19"/>
                </a:lnTo>
                <a:lnTo>
                  <a:pt x="108" y="17"/>
                </a:lnTo>
                <a:lnTo>
                  <a:pt x="122" y="14"/>
                </a:lnTo>
                <a:lnTo>
                  <a:pt x="137" y="10"/>
                </a:lnTo>
                <a:lnTo>
                  <a:pt x="150" y="6"/>
                </a:lnTo>
                <a:lnTo>
                  <a:pt x="166" y="2"/>
                </a:lnTo>
                <a:lnTo>
                  <a:pt x="182" y="0"/>
                </a:lnTo>
                <a:lnTo>
                  <a:pt x="199" y="1"/>
                </a:lnTo>
                <a:lnTo>
                  <a:pt x="199" y="9"/>
                </a:lnTo>
                <a:lnTo>
                  <a:pt x="200" y="17"/>
                </a:lnTo>
                <a:lnTo>
                  <a:pt x="190" y="19"/>
                </a:lnTo>
                <a:lnTo>
                  <a:pt x="170" y="23"/>
                </a:lnTo>
                <a:lnTo>
                  <a:pt x="143" y="27"/>
                </a:lnTo>
                <a:lnTo>
                  <a:pt x="116" y="33"/>
                </a:lnTo>
                <a:lnTo>
                  <a:pt x="89" y="39"/>
                </a:lnTo>
                <a:lnTo>
                  <a:pt x="69" y="48"/>
                </a:lnTo>
                <a:lnTo>
                  <a:pt x="60" y="58"/>
                </a:lnTo>
                <a:lnTo>
                  <a:pt x="67" y="72"/>
                </a:lnTo>
                <a:lnTo>
                  <a:pt x="82" y="70"/>
                </a:lnTo>
                <a:lnTo>
                  <a:pt x="98" y="66"/>
                </a:lnTo>
                <a:lnTo>
                  <a:pt x="113" y="62"/>
                </a:lnTo>
                <a:lnTo>
                  <a:pt x="130" y="57"/>
                </a:lnTo>
                <a:lnTo>
                  <a:pt x="146" y="51"/>
                </a:lnTo>
                <a:lnTo>
                  <a:pt x="163" y="47"/>
                </a:lnTo>
                <a:lnTo>
                  <a:pt x="180" y="43"/>
                </a:lnTo>
                <a:lnTo>
                  <a:pt x="199" y="43"/>
                </a:lnTo>
                <a:lnTo>
                  <a:pt x="205" y="49"/>
                </a:lnTo>
                <a:lnTo>
                  <a:pt x="214" y="59"/>
                </a:lnTo>
                <a:lnTo>
                  <a:pt x="221" y="70"/>
                </a:lnTo>
                <a:lnTo>
                  <a:pt x="224" y="76"/>
                </a:lnTo>
                <a:lnTo>
                  <a:pt x="196" y="80"/>
                </a:lnTo>
                <a:lnTo>
                  <a:pt x="171" y="85"/>
                </a:lnTo>
                <a:lnTo>
                  <a:pt x="147" y="92"/>
                </a:lnTo>
                <a:lnTo>
                  <a:pt x="126" y="101"/>
                </a:lnTo>
                <a:lnTo>
                  <a:pt x="106" y="111"/>
                </a:lnTo>
                <a:lnTo>
                  <a:pt x="87" y="124"/>
                </a:lnTo>
                <a:lnTo>
                  <a:pt x="67" y="140"/>
                </a:lnTo>
                <a:lnTo>
                  <a:pt x="49" y="161"/>
                </a:lnTo>
                <a:lnTo>
                  <a:pt x="44" y="161"/>
                </a:lnTo>
                <a:lnTo>
                  <a:pt x="40" y="161"/>
                </a:lnTo>
                <a:close/>
              </a:path>
            </a:pathLst>
          </a:custGeom>
          <a:solidFill>
            <a:srgbClr val="CCCCCC">
              <a:alpha val="100000"/>
            </a:srgbClr>
          </a:solidFill>
          <a:ln w="9525">
            <a:noFill/>
          </a:ln>
        </p:spPr>
        <p:txBody>
          <a:bodyPr/>
          <a:lstStyle/>
          <a:p>
            <a:endParaRPr lang="zh-CN" altLang="en-US"/>
          </a:p>
        </p:txBody>
      </p:sp>
      <p:sp>
        <p:nvSpPr>
          <p:cNvPr id="73798" name="Freeform 69"/>
          <p:cNvSpPr/>
          <p:nvPr/>
        </p:nvSpPr>
        <p:spPr>
          <a:xfrm>
            <a:off x="7888288" y="3136900"/>
            <a:ext cx="190500" cy="176213"/>
          </a:xfrm>
          <a:custGeom>
            <a:avLst/>
            <a:gdLst>
              <a:gd name="txL" fmla="*/ 0 w 239"/>
              <a:gd name="txT" fmla="*/ 0 h 221"/>
              <a:gd name="txR" fmla="*/ 239 w 239"/>
              <a:gd name="txB" fmla="*/ 221 h 2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9" h="221">
                <a:moveTo>
                  <a:pt x="195" y="221"/>
                </a:moveTo>
                <a:lnTo>
                  <a:pt x="152" y="217"/>
                </a:lnTo>
                <a:lnTo>
                  <a:pt x="110" y="214"/>
                </a:lnTo>
                <a:lnTo>
                  <a:pt x="69" y="204"/>
                </a:lnTo>
                <a:lnTo>
                  <a:pt x="36" y="192"/>
                </a:lnTo>
                <a:lnTo>
                  <a:pt x="11" y="173"/>
                </a:lnTo>
                <a:lnTo>
                  <a:pt x="0" y="146"/>
                </a:lnTo>
                <a:lnTo>
                  <a:pt x="3" y="111"/>
                </a:lnTo>
                <a:lnTo>
                  <a:pt x="27" y="67"/>
                </a:lnTo>
                <a:lnTo>
                  <a:pt x="49" y="47"/>
                </a:lnTo>
                <a:lnTo>
                  <a:pt x="69" y="31"/>
                </a:lnTo>
                <a:lnTo>
                  <a:pt x="87" y="19"/>
                </a:lnTo>
                <a:lnTo>
                  <a:pt x="108" y="11"/>
                </a:lnTo>
                <a:lnTo>
                  <a:pt x="128" y="4"/>
                </a:lnTo>
                <a:lnTo>
                  <a:pt x="152" y="1"/>
                </a:lnTo>
                <a:lnTo>
                  <a:pt x="178" y="0"/>
                </a:lnTo>
                <a:lnTo>
                  <a:pt x="210" y="1"/>
                </a:lnTo>
                <a:lnTo>
                  <a:pt x="223" y="25"/>
                </a:lnTo>
                <a:lnTo>
                  <a:pt x="232" y="52"/>
                </a:lnTo>
                <a:lnTo>
                  <a:pt x="236" y="79"/>
                </a:lnTo>
                <a:lnTo>
                  <a:pt x="239" y="109"/>
                </a:lnTo>
                <a:lnTo>
                  <a:pt x="238" y="136"/>
                </a:lnTo>
                <a:lnTo>
                  <a:pt x="236" y="165"/>
                </a:lnTo>
                <a:lnTo>
                  <a:pt x="234" y="193"/>
                </a:lnTo>
                <a:lnTo>
                  <a:pt x="234" y="221"/>
                </a:lnTo>
                <a:lnTo>
                  <a:pt x="224" y="221"/>
                </a:lnTo>
                <a:lnTo>
                  <a:pt x="215" y="221"/>
                </a:lnTo>
                <a:lnTo>
                  <a:pt x="205" y="221"/>
                </a:lnTo>
                <a:lnTo>
                  <a:pt x="195" y="221"/>
                </a:lnTo>
                <a:close/>
              </a:path>
            </a:pathLst>
          </a:custGeom>
          <a:solidFill>
            <a:srgbClr val="CCCCCC">
              <a:alpha val="100000"/>
            </a:srgbClr>
          </a:solidFill>
          <a:ln w="9525">
            <a:noFill/>
          </a:ln>
        </p:spPr>
        <p:txBody>
          <a:bodyPr/>
          <a:lstStyle/>
          <a:p>
            <a:endParaRPr lang="zh-CN" altLang="en-US"/>
          </a:p>
        </p:txBody>
      </p:sp>
      <p:sp>
        <p:nvSpPr>
          <p:cNvPr id="73799" name="Freeform 70"/>
          <p:cNvSpPr/>
          <p:nvPr/>
        </p:nvSpPr>
        <p:spPr>
          <a:xfrm>
            <a:off x="8083550" y="3151188"/>
            <a:ext cx="158750" cy="163512"/>
          </a:xfrm>
          <a:custGeom>
            <a:avLst/>
            <a:gdLst>
              <a:gd name="txL" fmla="*/ 0 w 201"/>
              <a:gd name="txT" fmla="*/ 0 h 205"/>
              <a:gd name="txR" fmla="*/ 201 w 201"/>
              <a:gd name="txB" fmla="*/ 205 h 20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1" h="205">
                <a:moveTo>
                  <a:pt x="15" y="205"/>
                </a:moveTo>
                <a:lnTo>
                  <a:pt x="16" y="196"/>
                </a:lnTo>
                <a:lnTo>
                  <a:pt x="17" y="188"/>
                </a:lnTo>
                <a:lnTo>
                  <a:pt x="19" y="180"/>
                </a:lnTo>
                <a:lnTo>
                  <a:pt x="21" y="173"/>
                </a:lnTo>
                <a:lnTo>
                  <a:pt x="22" y="166"/>
                </a:lnTo>
                <a:lnTo>
                  <a:pt x="23" y="159"/>
                </a:lnTo>
                <a:lnTo>
                  <a:pt x="24" y="152"/>
                </a:lnTo>
                <a:lnTo>
                  <a:pt x="25" y="146"/>
                </a:lnTo>
                <a:lnTo>
                  <a:pt x="33" y="144"/>
                </a:lnTo>
                <a:lnTo>
                  <a:pt x="55" y="142"/>
                </a:lnTo>
                <a:lnTo>
                  <a:pt x="82" y="139"/>
                </a:lnTo>
                <a:lnTo>
                  <a:pt x="114" y="135"/>
                </a:lnTo>
                <a:lnTo>
                  <a:pt x="142" y="127"/>
                </a:lnTo>
                <a:lnTo>
                  <a:pt x="162" y="119"/>
                </a:lnTo>
                <a:lnTo>
                  <a:pt x="169" y="109"/>
                </a:lnTo>
                <a:lnTo>
                  <a:pt x="160" y="97"/>
                </a:lnTo>
                <a:lnTo>
                  <a:pt x="143" y="98"/>
                </a:lnTo>
                <a:lnTo>
                  <a:pt x="126" y="101"/>
                </a:lnTo>
                <a:lnTo>
                  <a:pt x="107" y="107"/>
                </a:lnTo>
                <a:lnTo>
                  <a:pt x="89" y="113"/>
                </a:lnTo>
                <a:lnTo>
                  <a:pt x="71" y="116"/>
                </a:lnTo>
                <a:lnTo>
                  <a:pt x="54" y="119"/>
                </a:lnTo>
                <a:lnTo>
                  <a:pt x="37" y="117"/>
                </a:lnTo>
                <a:lnTo>
                  <a:pt x="23" y="113"/>
                </a:lnTo>
                <a:lnTo>
                  <a:pt x="20" y="101"/>
                </a:lnTo>
                <a:lnTo>
                  <a:pt x="16" y="88"/>
                </a:lnTo>
                <a:lnTo>
                  <a:pt x="12" y="72"/>
                </a:lnTo>
                <a:lnTo>
                  <a:pt x="8" y="57"/>
                </a:lnTo>
                <a:lnTo>
                  <a:pt x="4" y="40"/>
                </a:lnTo>
                <a:lnTo>
                  <a:pt x="2" y="25"/>
                </a:lnTo>
                <a:lnTo>
                  <a:pt x="0" y="12"/>
                </a:lnTo>
                <a:lnTo>
                  <a:pt x="2" y="3"/>
                </a:lnTo>
                <a:lnTo>
                  <a:pt x="7" y="0"/>
                </a:lnTo>
                <a:lnTo>
                  <a:pt x="13" y="0"/>
                </a:lnTo>
                <a:lnTo>
                  <a:pt x="14" y="1"/>
                </a:lnTo>
                <a:lnTo>
                  <a:pt x="16" y="7"/>
                </a:lnTo>
                <a:lnTo>
                  <a:pt x="20" y="12"/>
                </a:lnTo>
                <a:lnTo>
                  <a:pt x="24" y="22"/>
                </a:lnTo>
                <a:lnTo>
                  <a:pt x="28" y="29"/>
                </a:lnTo>
                <a:lnTo>
                  <a:pt x="33" y="40"/>
                </a:lnTo>
                <a:lnTo>
                  <a:pt x="38" y="49"/>
                </a:lnTo>
                <a:lnTo>
                  <a:pt x="44" y="59"/>
                </a:lnTo>
                <a:lnTo>
                  <a:pt x="47" y="59"/>
                </a:lnTo>
                <a:lnTo>
                  <a:pt x="53" y="62"/>
                </a:lnTo>
                <a:lnTo>
                  <a:pt x="56" y="56"/>
                </a:lnTo>
                <a:lnTo>
                  <a:pt x="58" y="50"/>
                </a:lnTo>
                <a:lnTo>
                  <a:pt x="57" y="44"/>
                </a:lnTo>
                <a:lnTo>
                  <a:pt x="57" y="41"/>
                </a:lnTo>
                <a:lnTo>
                  <a:pt x="53" y="33"/>
                </a:lnTo>
                <a:lnTo>
                  <a:pt x="49" y="25"/>
                </a:lnTo>
                <a:lnTo>
                  <a:pt x="53" y="25"/>
                </a:lnTo>
                <a:lnTo>
                  <a:pt x="60" y="28"/>
                </a:lnTo>
                <a:lnTo>
                  <a:pt x="66" y="31"/>
                </a:lnTo>
                <a:lnTo>
                  <a:pt x="76" y="35"/>
                </a:lnTo>
                <a:lnTo>
                  <a:pt x="82" y="36"/>
                </a:lnTo>
                <a:lnTo>
                  <a:pt x="89" y="39"/>
                </a:lnTo>
                <a:lnTo>
                  <a:pt x="95" y="39"/>
                </a:lnTo>
                <a:lnTo>
                  <a:pt x="99" y="36"/>
                </a:lnTo>
                <a:lnTo>
                  <a:pt x="90" y="26"/>
                </a:lnTo>
                <a:lnTo>
                  <a:pt x="81" y="16"/>
                </a:lnTo>
                <a:lnTo>
                  <a:pt x="73" y="7"/>
                </a:lnTo>
                <a:lnTo>
                  <a:pt x="71" y="0"/>
                </a:lnTo>
                <a:lnTo>
                  <a:pt x="86" y="6"/>
                </a:lnTo>
                <a:lnTo>
                  <a:pt x="103" y="19"/>
                </a:lnTo>
                <a:lnTo>
                  <a:pt x="118" y="37"/>
                </a:lnTo>
                <a:lnTo>
                  <a:pt x="135" y="58"/>
                </a:lnTo>
                <a:lnTo>
                  <a:pt x="151" y="78"/>
                </a:lnTo>
                <a:lnTo>
                  <a:pt x="167" y="98"/>
                </a:lnTo>
                <a:lnTo>
                  <a:pt x="184" y="113"/>
                </a:lnTo>
                <a:lnTo>
                  <a:pt x="201" y="122"/>
                </a:lnTo>
                <a:lnTo>
                  <a:pt x="197" y="128"/>
                </a:lnTo>
                <a:lnTo>
                  <a:pt x="194" y="136"/>
                </a:lnTo>
                <a:lnTo>
                  <a:pt x="189" y="143"/>
                </a:lnTo>
                <a:lnTo>
                  <a:pt x="186" y="151"/>
                </a:lnTo>
                <a:lnTo>
                  <a:pt x="176" y="148"/>
                </a:lnTo>
                <a:lnTo>
                  <a:pt x="166" y="150"/>
                </a:lnTo>
                <a:lnTo>
                  <a:pt x="156" y="155"/>
                </a:lnTo>
                <a:lnTo>
                  <a:pt x="150" y="160"/>
                </a:lnTo>
                <a:lnTo>
                  <a:pt x="142" y="171"/>
                </a:lnTo>
                <a:lnTo>
                  <a:pt x="129" y="180"/>
                </a:lnTo>
                <a:lnTo>
                  <a:pt x="110" y="187"/>
                </a:lnTo>
                <a:lnTo>
                  <a:pt x="89" y="192"/>
                </a:lnTo>
                <a:lnTo>
                  <a:pt x="66" y="196"/>
                </a:lnTo>
                <a:lnTo>
                  <a:pt x="45" y="200"/>
                </a:lnTo>
                <a:lnTo>
                  <a:pt x="27" y="202"/>
                </a:lnTo>
                <a:lnTo>
                  <a:pt x="15" y="205"/>
                </a:lnTo>
                <a:close/>
              </a:path>
            </a:pathLst>
          </a:custGeom>
          <a:solidFill>
            <a:srgbClr val="CCCCCC">
              <a:alpha val="100000"/>
            </a:srgbClr>
          </a:solidFill>
          <a:ln w="9525">
            <a:noFill/>
          </a:ln>
        </p:spPr>
        <p:txBody>
          <a:bodyPr/>
          <a:lstStyle/>
          <a:p>
            <a:endParaRPr lang="zh-CN" altLang="en-US"/>
          </a:p>
        </p:txBody>
      </p:sp>
      <p:sp>
        <p:nvSpPr>
          <p:cNvPr id="73800" name="Freeform 71"/>
          <p:cNvSpPr/>
          <p:nvPr/>
        </p:nvSpPr>
        <p:spPr>
          <a:xfrm>
            <a:off x="7858125" y="3305175"/>
            <a:ext cx="12700" cy="6350"/>
          </a:xfrm>
          <a:custGeom>
            <a:avLst/>
            <a:gdLst>
              <a:gd name="txL" fmla="*/ 0 w 15"/>
              <a:gd name="txT" fmla="*/ 0 h 7"/>
              <a:gd name="txR" fmla="*/ 15 w 15"/>
              <a:gd name="txB" fmla="*/ 7 h 7"/>
            </a:gdLst>
            <a:ahLst/>
            <a:cxnLst>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5" h="7">
                <a:moveTo>
                  <a:pt x="3" y="7"/>
                </a:moveTo>
                <a:lnTo>
                  <a:pt x="0" y="4"/>
                </a:lnTo>
                <a:lnTo>
                  <a:pt x="3" y="0"/>
                </a:lnTo>
                <a:lnTo>
                  <a:pt x="8" y="0"/>
                </a:lnTo>
                <a:lnTo>
                  <a:pt x="15" y="3"/>
                </a:lnTo>
                <a:lnTo>
                  <a:pt x="14" y="4"/>
                </a:lnTo>
                <a:lnTo>
                  <a:pt x="13" y="5"/>
                </a:lnTo>
                <a:lnTo>
                  <a:pt x="8" y="5"/>
                </a:lnTo>
                <a:lnTo>
                  <a:pt x="3" y="7"/>
                </a:lnTo>
                <a:close/>
              </a:path>
            </a:pathLst>
          </a:custGeom>
          <a:solidFill>
            <a:srgbClr val="FFFFFF">
              <a:alpha val="100000"/>
            </a:srgbClr>
          </a:solidFill>
          <a:ln w="9525">
            <a:noFill/>
          </a:ln>
        </p:spPr>
        <p:txBody>
          <a:bodyPr/>
          <a:lstStyle/>
          <a:p>
            <a:endParaRPr lang="zh-CN" altLang="en-US"/>
          </a:p>
        </p:txBody>
      </p:sp>
      <p:sp>
        <p:nvSpPr>
          <p:cNvPr id="73801" name="Freeform 72"/>
          <p:cNvSpPr/>
          <p:nvPr/>
        </p:nvSpPr>
        <p:spPr>
          <a:xfrm>
            <a:off x="8054975" y="2855913"/>
            <a:ext cx="381000" cy="365125"/>
          </a:xfrm>
          <a:custGeom>
            <a:avLst/>
            <a:gdLst>
              <a:gd name="txL" fmla="*/ 0 w 479"/>
              <a:gd name="txT" fmla="*/ 0 h 459"/>
              <a:gd name="txR" fmla="*/ 479 w 479"/>
              <a:gd name="txB" fmla="*/ 459 h 45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9" h="459">
                <a:moveTo>
                  <a:pt x="236" y="459"/>
                </a:moveTo>
                <a:lnTo>
                  <a:pt x="235" y="443"/>
                </a:lnTo>
                <a:lnTo>
                  <a:pt x="236" y="428"/>
                </a:lnTo>
                <a:lnTo>
                  <a:pt x="238" y="412"/>
                </a:lnTo>
                <a:lnTo>
                  <a:pt x="243" y="396"/>
                </a:lnTo>
                <a:lnTo>
                  <a:pt x="246" y="379"/>
                </a:lnTo>
                <a:lnTo>
                  <a:pt x="251" y="363"/>
                </a:lnTo>
                <a:lnTo>
                  <a:pt x="254" y="348"/>
                </a:lnTo>
                <a:lnTo>
                  <a:pt x="259" y="334"/>
                </a:lnTo>
                <a:lnTo>
                  <a:pt x="252" y="318"/>
                </a:lnTo>
                <a:lnTo>
                  <a:pt x="241" y="294"/>
                </a:lnTo>
                <a:lnTo>
                  <a:pt x="230" y="265"/>
                </a:lnTo>
                <a:lnTo>
                  <a:pt x="218" y="235"/>
                </a:lnTo>
                <a:lnTo>
                  <a:pt x="203" y="206"/>
                </a:lnTo>
                <a:lnTo>
                  <a:pt x="189" y="183"/>
                </a:lnTo>
                <a:lnTo>
                  <a:pt x="175" y="168"/>
                </a:lnTo>
                <a:lnTo>
                  <a:pt x="164" y="166"/>
                </a:lnTo>
                <a:lnTo>
                  <a:pt x="165" y="178"/>
                </a:lnTo>
                <a:lnTo>
                  <a:pt x="171" y="195"/>
                </a:lnTo>
                <a:lnTo>
                  <a:pt x="179" y="215"/>
                </a:lnTo>
                <a:lnTo>
                  <a:pt x="190" y="236"/>
                </a:lnTo>
                <a:lnTo>
                  <a:pt x="201" y="257"/>
                </a:lnTo>
                <a:lnTo>
                  <a:pt x="212" y="278"/>
                </a:lnTo>
                <a:lnTo>
                  <a:pt x="221" y="298"/>
                </a:lnTo>
                <a:lnTo>
                  <a:pt x="230" y="315"/>
                </a:lnTo>
                <a:lnTo>
                  <a:pt x="228" y="324"/>
                </a:lnTo>
                <a:lnTo>
                  <a:pt x="227" y="340"/>
                </a:lnTo>
                <a:lnTo>
                  <a:pt x="223" y="357"/>
                </a:lnTo>
                <a:lnTo>
                  <a:pt x="221" y="377"/>
                </a:lnTo>
                <a:lnTo>
                  <a:pt x="216" y="396"/>
                </a:lnTo>
                <a:lnTo>
                  <a:pt x="212" y="414"/>
                </a:lnTo>
                <a:lnTo>
                  <a:pt x="207" y="426"/>
                </a:lnTo>
                <a:lnTo>
                  <a:pt x="203" y="437"/>
                </a:lnTo>
                <a:lnTo>
                  <a:pt x="194" y="428"/>
                </a:lnTo>
                <a:lnTo>
                  <a:pt x="185" y="420"/>
                </a:lnTo>
                <a:lnTo>
                  <a:pt x="174" y="409"/>
                </a:lnTo>
                <a:lnTo>
                  <a:pt x="166" y="400"/>
                </a:lnTo>
                <a:lnTo>
                  <a:pt x="158" y="390"/>
                </a:lnTo>
                <a:lnTo>
                  <a:pt x="153" y="381"/>
                </a:lnTo>
                <a:lnTo>
                  <a:pt x="148" y="372"/>
                </a:lnTo>
                <a:lnTo>
                  <a:pt x="148" y="364"/>
                </a:lnTo>
                <a:lnTo>
                  <a:pt x="171" y="335"/>
                </a:lnTo>
                <a:lnTo>
                  <a:pt x="177" y="306"/>
                </a:lnTo>
                <a:lnTo>
                  <a:pt x="170" y="275"/>
                </a:lnTo>
                <a:lnTo>
                  <a:pt x="155" y="244"/>
                </a:lnTo>
                <a:lnTo>
                  <a:pt x="133" y="214"/>
                </a:lnTo>
                <a:lnTo>
                  <a:pt x="109" y="185"/>
                </a:lnTo>
                <a:lnTo>
                  <a:pt x="85" y="159"/>
                </a:lnTo>
                <a:lnTo>
                  <a:pt x="67" y="138"/>
                </a:lnTo>
                <a:lnTo>
                  <a:pt x="56" y="121"/>
                </a:lnTo>
                <a:lnTo>
                  <a:pt x="46" y="104"/>
                </a:lnTo>
                <a:lnTo>
                  <a:pt x="35" y="86"/>
                </a:lnTo>
                <a:lnTo>
                  <a:pt x="25" y="69"/>
                </a:lnTo>
                <a:lnTo>
                  <a:pt x="15" y="51"/>
                </a:lnTo>
                <a:lnTo>
                  <a:pt x="8" y="33"/>
                </a:lnTo>
                <a:lnTo>
                  <a:pt x="2" y="16"/>
                </a:lnTo>
                <a:lnTo>
                  <a:pt x="0" y="0"/>
                </a:lnTo>
                <a:lnTo>
                  <a:pt x="15" y="1"/>
                </a:lnTo>
                <a:lnTo>
                  <a:pt x="31" y="6"/>
                </a:lnTo>
                <a:lnTo>
                  <a:pt x="46" y="13"/>
                </a:lnTo>
                <a:lnTo>
                  <a:pt x="63" y="24"/>
                </a:lnTo>
                <a:lnTo>
                  <a:pt x="79" y="33"/>
                </a:lnTo>
                <a:lnTo>
                  <a:pt x="95" y="42"/>
                </a:lnTo>
                <a:lnTo>
                  <a:pt x="112" y="50"/>
                </a:lnTo>
                <a:lnTo>
                  <a:pt x="129" y="58"/>
                </a:lnTo>
                <a:lnTo>
                  <a:pt x="165" y="74"/>
                </a:lnTo>
                <a:lnTo>
                  <a:pt x="207" y="79"/>
                </a:lnTo>
                <a:lnTo>
                  <a:pt x="253" y="75"/>
                </a:lnTo>
                <a:lnTo>
                  <a:pt x="301" y="66"/>
                </a:lnTo>
                <a:lnTo>
                  <a:pt x="347" y="51"/>
                </a:lnTo>
                <a:lnTo>
                  <a:pt x="395" y="36"/>
                </a:lnTo>
                <a:lnTo>
                  <a:pt x="438" y="21"/>
                </a:lnTo>
                <a:lnTo>
                  <a:pt x="479" y="13"/>
                </a:lnTo>
                <a:lnTo>
                  <a:pt x="476" y="44"/>
                </a:lnTo>
                <a:lnTo>
                  <a:pt x="468" y="75"/>
                </a:lnTo>
                <a:lnTo>
                  <a:pt x="456" y="105"/>
                </a:lnTo>
                <a:lnTo>
                  <a:pt x="443" y="136"/>
                </a:lnTo>
                <a:lnTo>
                  <a:pt x="428" y="167"/>
                </a:lnTo>
                <a:lnTo>
                  <a:pt x="417" y="200"/>
                </a:lnTo>
                <a:lnTo>
                  <a:pt x="407" y="232"/>
                </a:lnTo>
                <a:lnTo>
                  <a:pt x="402" y="267"/>
                </a:lnTo>
                <a:lnTo>
                  <a:pt x="394" y="266"/>
                </a:lnTo>
                <a:lnTo>
                  <a:pt x="385" y="266"/>
                </a:lnTo>
                <a:lnTo>
                  <a:pt x="376" y="266"/>
                </a:lnTo>
                <a:lnTo>
                  <a:pt x="367" y="267"/>
                </a:lnTo>
                <a:lnTo>
                  <a:pt x="357" y="267"/>
                </a:lnTo>
                <a:lnTo>
                  <a:pt x="350" y="269"/>
                </a:lnTo>
                <a:lnTo>
                  <a:pt x="343" y="272"/>
                </a:lnTo>
                <a:lnTo>
                  <a:pt x="341" y="276"/>
                </a:lnTo>
                <a:lnTo>
                  <a:pt x="345" y="278"/>
                </a:lnTo>
                <a:lnTo>
                  <a:pt x="357" y="281"/>
                </a:lnTo>
                <a:lnTo>
                  <a:pt x="370" y="282"/>
                </a:lnTo>
                <a:lnTo>
                  <a:pt x="385" y="284"/>
                </a:lnTo>
                <a:lnTo>
                  <a:pt x="397" y="286"/>
                </a:lnTo>
                <a:lnTo>
                  <a:pt x="408" y="292"/>
                </a:lnTo>
                <a:lnTo>
                  <a:pt x="412" y="301"/>
                </a:lnTo>
                <a:lnTo>
                  <a:pt x="410" y="315"/>
                </a:lnTo>
                <a:lnTo>
                  <a:pt x="388" y="316"/>
                </a:lnTo>
                <a:lnTo>
                  <a:pt x="370" y="317"/>
                </a:lnTo>
                <a:lnTo>
                  <a:pt x="352" y="319"/>
                </a:lnTo>
                <a:lnTo>
                  <a:pt x="338" y="324"/>
                </a:lnTo>
                <a:lnTo>
                  <a:pt x="322" y="330"/>
                </a:lnTo>
                <a:lnTo>
                  <a:pt x="309" y="339"/>
                </a:lnTo>
                <a:lnTo>
                  <a:pt x="295" y="350"/>
                </a:lnTo>
                <a:lnTo>
                  <a:pt x="282" y="367"/>
                </a:lnTo>
                <a:lnTo>
                  <a:pt x="284" y="369"/>
                </a:lnTo>
                <a:lnTo>
                  <a:pt x="286" y="373"/>
                </a:lnTo>
                <a:lnTo>
                  <a:pt x="294" y="368"/>
                </a:lnTo>
                <a:lnTo>
                  <a:pt x="316" y="358"/>
                </a:lnTo>
                <a:lnTo>
                  <a:pt x="343" y="346"/>
                </a:lnTo>
                <a:lnTo>
                  <a:pt x="375" y="336"/>
                </a:lnTo>
                <a:lnTo>
                  <a:pt x="403" y="332"/>
                </a:lnTo>
                <a:lnTo>
                  <a:pt x="425" y="338"/>
                </a:lnTo>
                <a:lnTo>
                  <a:pt x="435" y="357"/>
                </a:lnTo>
                <a:lnTo>
                  <a:pt x="429" y="395"/>
                </a:lnTo>
                <a:lnTo>
                  <a:pt x="405" y="396"/>
                </a:lnTo>
                <a:lnTo>
                  <a:pt x="383" y="398"/>
                </a:lnTo>
                <a:lnTo>
                  <a:pt x="360" y="401"/>
                </a:lnTo>
                <a:lnTo>
                  <a:pt x="339" y="406"/>
                </a:lnTo>
                <a:lnTo>
                  <a:pt x="318" y="412"/>
                </a:lnTo>
                <a:lnTo>
                  <a:pt x="298" y="421"/>
                </a:lnTo>
                <a:lnTo>
                  <a:pt x="280" y="432"/>
                </a:lnTo>
                <a:lnTo>
                  <a:pt x="264" y="447"/>
                </a:lnTo>
                <a:lnTo>
                  <a:pt x="256" y="449"/>
                </a:lnTo>
                <a:lnTo>
                  <a:pt x="252" y="453"/>
                </a:lnTo>
                <a:lnTo>
                  <a:pt x="248" y="454"/>
                </a:lnTo>
                <a:lnTo>
                  <a:pt x="246" y="456"/>
                </a:lnTo>
                <a:lnTo>
                  <a:pt x="240" y="457"/>
                </a:lnTo>
                <a:lnTo>
                  <a:pt x="236" y="459"/>
                </a:lnTo>
                <a:close/>
              </a:path>
            </a:pathLst>
          </a:custGeom>
          <a:solidFill>
            <a:srgbClr val="6699FF">
              <a:alpha val="100000"/>
            </a:srgbClr>
          </a:solidFill>
          <a:ln w="9525">
            <a:noFill/>
          </a:ln>
        </p:spPr>
        <p:txBody>
          <a:bodyPr/>
          <a:lstStyle/>
          <a:p>
            <a:endParaRPr lang="zh-CN" altLang="en-US"/>
          </a:p>
        </p:txBody>
      </p:sp>
      <p:sp>
        <p:nvSpPr>
          <p:cNvPr id="73802" name="Freeform 73"/>
          <p:cNvSpPr/>
          <p:nvPr/>
        </p:nvSpPr>
        <p:spPr>
          <a:xfrm>
            <a:off x="8001000" y="2514600"/>
            <a:ext cx="474663" cy="381000"/>
          </a:xfrm>
          <a:custGeom>
            <a:avLst/>
            <a:gdLst>
              <a:gd name="txL" fmla="*/ 0 w 598"/>
              <a:gd name="txT" fmla="*/ 0 h 479"/>
              <a:gd name="txR" fmla="*/ 598 w 598"/>
              <a:gd name="txB" fmla="*/ 479 h 47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98" h="479">
                <a:moveTo>
                  <a:pt x="285" y="479"/>
                </a:moveTo>
                <a:lnTo>
                  <a:pt x="256" y="473"/>
                </a:lnTo>
                <a:lnTo>
                  <a:pt x="227" y="466"/>
                </a:lnTo>
                <a:lnTo>
                  <a:pt x="196" y="457"/>
                </a:lnTo>
                <a:lnTo>
                  <a:pt x="166" y="448"/>
                </a:lnTo>
                <a:lnTo>
                  <a:pt x="135" y="435"/>
                </a:lnTo>
                <a:lnTo>
                  <a:pt x="108" y="423"/>
                </a:lnTo>
                <a:lnTo>
                  <a:pt x="82" y="409"/>
                </a:lnTo>
                <a:lnTo>
                  <a:pt x="60" y="396"/>
                </a:lnTo>
                <a:lnTo>
                  <a:pt x="52" y="392"/>
                </a:lnTo>
                <a:lnTo>
                  <a:pt x="45" y="389"/>
                </a:lnTo>
                <a:lnTo>
                  <a:pt x="36" y="387"/>
                </a:lnTo>
                <a:lnTo>
                  <a:pt x="28" y="384"/>
                </a:lnTo>
                <a:lnTo>
                  <a:pt x="19" y="381"/>
                </a:lnTo>
                <a:lnTo>
                  <a:pt x="11" y="379"/>
                </a:lnTo>
                <a:lnTo>
                  <a:pt x="4" y="376"/>
                </a:lnTo>
                <a:lnTo>
                  <a:pt x="0" y="374"/>
                </a:lnTo>
                <a:lnTo>
                  <a:pt x="0" y="350"/>
                </a:lnTo>
                <a:lnTo>
                  <a:pt x="4" y="326"/>
                </a:lnTo>
                <a:lnTo>
                  <a:pt x="10" y="303"/>
                </a:lnTo>
                <a:lnTo>
                  <a:pt x="18" y="282"/>
                </a:lnTo>
                <a:lnTo>
                  <a:pt x="25" y="258"/>
                </a:lnTo>
                <a:lnTo>
                  <a:pt x="34" y="236"/>
                </a:lnTo>
                <a:lnTo>
                  <a:pt x="41" y="215"/>
                </a:lnTo>
                <a:lnTo>
                  <a:pt x="49" y="194"/>
                </a:lnTo>
                <a:lnTo>
                  <a:pt x="65" y="189"/>
                </a:lnTo>
                <a:lnTo>
                  <a:pt x="83" y="181"/>
                </a:lnTo>
                <a:lnTo>
                  <a:pt x="102" y="168"/>
                </a:lnTo>
                <a:lnTo>
                  <a:pt x="124" y="157"/>
                </a:lnTo>
                <a:lnTo>
                  <a:pt x="146" y="143"/>
                </a:lnTo>
                <a:lnTo>
                  <a:pt x="170" y="132"/>
                </a:lnTo>
                <a:lnTo>
                  <a:pt x="193" y="123"/>
                </a:lnTo>
                <a:lnTo>
                  <a:pt x="220" y="119"/>
                </a:lnTo>
                <a:lnTo>
                  <a:pt x="238" y="136"/>
                </a:lnTo>
                <a:lnTo>
                  <a:pt x="255" y="148"/>
                </a:lnTo>
                <a:lnTo>
                  <a:pt x="269" y="153"/>
                </a:lnTo>
                <a:lnTo>
                  <a:pt x="283" y="154"/>
                </a:lnTo>
                <a:lnTo>
                  <a:pt x="297" y="150"/>
                </a:lnTo>
                <a:lnTo>
                  <a:pt x="313" y="144"/>
                </a:lnTo>
                <a:lnTo>
                  <a:pt x="330" y="134"/>
                </a:lnTo>
                <a:lnTo>
                  <a:pt x="353" y="124"/>
                </a:lnTo>
                <a:lnTo>
                  <a:pt x="370" y="107"/>
                </a:lnTo>
                <a:lnTo>
                  <a:pt x="389" y="92"/>
                </a:lnTo>
                <a:lnTo>
                  <a:pt x="409" y="77"/>
                </a:lnTo>
                <a:lnTo>
                  <a:pt x="429" y="63"/>
                </a:lnTo>
                <a:lnTo>
                  <a:pt x="449" y="47"/>
                </a:lnTo>
                <a:lnTo>
                  <a:pt x="468" y="33"/>
                </a:lnTo>
                <a:lnTo>
                  <a:pt x="486" y="17"/>
                </a:lnTo>
                <a:lnTo>
                  <a:pt x="504" y="0"/>
                </a:lnTo>
                <a:lnTo>
                  <a:pt x="507" y="0"/>
                </a:lnTo>
                <a:lnTo>
                  <a:pt x="511" y="0"/>
                </a:lnTo>
                <a:lnTo>
                  <a:pt x="517" y="29"/>
                </a:lnTo>
                <a:lnTo>
                  <a:pt x="524" y="60"/>
                </a:lnTo>
                <a:lnTo>
                  <a:pt x="529" y="91"/>
                </a:lnTo>
                <a:lnTo>
                  <a:pt x="535" y="123"/>
                </a:lnTo>
                <a:lnTo>
                  <a:pt x="540" y="153"/>
                </a:lnTo>
                <a:lnTo>
                  <a:pt x="546" y="186"/>
                </a:lnTo>
                <a:lnTo>
                  <a:pt x="552" y="218"/>
                </a:lnTo>
                <a:lnTo>
                  <a:pt x="560" y="252"/>
                </a:lnTo>
                <a:lnTo>
                  <a:pt x="582" y="310"/>
                </a:lnTo>
                <a:lnTo>
                  <a:pt x="594" y="352"/>
                </a:lnTo>
                <a:lnTo>
                  <a:pt x="598" y="380"/>
                </a:lnTo>
                <a:lnTo>
                  <a:pt x="591" y="398"/>
                </a:lnTo>
                <a:lnTo>
                  <a:pt x="573" y="408"/>
                </a:lnTo>
                <a:lnTo>
                  <a:pt x="543" y="416"/>
                </a:lnTo>
                <a:lnTo>
                  <a:pt x="500" y="424"/>
                </a:lnTo>
                <a:lnTo>
                  <a:pt x="445" y="438"/>
                </a:lnTo>
                <a:lnTo>
                  <a:pt x="433" y="447"/>
                </a:lnTo>
                <a:lnTo>
                  <a:pt x="414" y="456"/>
                </a:lnTo>
                <a:lnTo>
                  <a:pt x="392" y="463"/>
                </a:lnTo>
                <a:lnTo>
                  <a:pt x="368" y="468"/>
                </a:lnTo>
                <a:lnTo>
                  <a:pt x="342" y="472"/>
                </a:lnTo>
                <a:lnTo>
                  <a:pt x="319" y="475"/>
                </a:lnTo>
                <a:lnTo>
                  <a:pt x="298" y="478"/>
                </a:lnTo>
                <a:lnTo>
                  <a:pt x="285" y="479"/>
                </a:lnTo>
                <a:close/>
              </a:path>
            </a:pathLst>
          </a:custGeom>
          <a:solidFill>
            <a:srgbClr val="CCCCFF">
              <a:alpha val="100000"/>
            </a:srgbClr>
          </a:solidFill>
          <a:ln w="9525">
            <a:noFill/>
          </a:ln>
        </p:spPr>
        <p:txBody>
          <a:bodyPr/>
          <a:lstStyle/>
          <a:p>
            <a:endParaRPr lang="zh-CN" altLang="en-US"/>
          </a:p>
        </p:txBody>
      </p:sp>
      <p:sp>
        <p:nvSpPr>
          <p:cNvPr id="73803" name="Freeform 74"/>
          <p:cNvSpPr/>
          <p:nvPr/>
        </p:nvSpPr>
        <p:spPr>
          <a:xfrm>
            <a:off x="8015288" y="2840038"/>
            <a:ext cx="17462" cy="14287"/>
          </a:xfrm>
          <a:custGeom>
            <a:avLst/>
            <a:gdLst>
              <a:gd name="txL" fmla="*/ 0 w 23"/>
              <a:gd name="txT" fmla="*/ 0 h 19"/>
              <a:gd name="txR" fmla="*/ 23 w 23"/>
              <a:gd name="txB" fmla="*/ 19 h 19"/>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 h="19">
                <a:moveTo>
                  <a:pt x="14" y="15"/>
                </a:moveTo>
                <a:lnTo>
                  <a:pt x="7" y="9"/>
                </a:lnTo>
                <a:lnTo>
                  <a:pt x="3" y="6"/>
                </a:lnTo>
                <a:lnTo>
                  <a:pt x="0" y="3"/>
                </a:lnTo>
                <a:lnTo>
                  <a:pt x="0" y="0"/>
                </a:lnTo>
                <a:lnTo>
                  <a:pt x="10" y="0"/>
                </a:lnTo>
                <a:lnTo>
                  <a:pt x="23" y="4"/>
                </a:lnTo>
                <a:lnTo>
                  <a:pt x="23" y="11"/>
                </a:lnTo>
                <a:lnTo>
                  <a:pt x="23" y="15"/>
                </a:lnTo>
                <a:lnTo>
                  <a:pt x="22" y="16"/>
                </a:lnTo>
                <a:lnTo>
                  <a:pt x="20" y="19"/>
                </a:lnTo>
                <a:lnTo>
                  <a:pt x="17" y="17"/>
                </a:lnTo>
                <a:lnTo>
                  <a:pt x="14" y="15"/>
                </a:lnTo>
                <a:close/>
              </a:path>
            </a:pathLst>
          </a:custGeom>
          <a:solidFill>
            <a:srgbClr val="CCCCFF">
              <a:alpha val="100000"/>
            </a:srgbClr>
          </a:solidFill>
          <a:ln w="9525">
            <a:noFill/>
          </a:ln>
        </p:spPr>
        <p:txBody>
          <a:bodyPr/>
          <a:lstStyle/>
          <a:p>
            <a:endParaRPr lang="zh-CN" altLang="en-US"/>
          </a:p>
        </p:txBody>
      </p:sp>
      <p:sp>
        <p:nvSpPr>
          <p:cNvPr id="73804" name="Freeform 75"/>
          <p:cNvSpPr/>
          <p:nvPr/>
        </p:nvSpPr>
        <p:spPr>
          <a:xfrm>
            <a:off x="8091488" y="2306638"/>
            <a:ext cx="327025" cy="311150"/>
          </a:xfrm>
          <a:custGeom>
            <a:avLst/>
            <a:gdLst>
              <a:gd name="txL" fmla="*/ 0 w 412"/>
              <a:gd name="txT" fmla="*/ 0 h 390"/>
              <a:gd name="txR" fmla="*/ 412 w 412"/>
              <a:gd name="txB" fmla="*/ 390 h 39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12" h="390">
                <a:moveTo>
                  <a:pt x="169" y="390"/>
                </a:moveTo>
                <a:lnTo>
                  <a:pt x="169" y="361"/>
                </a:lnTo>
                <a:lnTo>
                  <a:pt x="168" y="334"/>
                </a:lnTo>
                <a:lnTo>
                  <a:pt x="163" y="309"/>
                </a:lnTo>
                <a:lnTo>
                  <a:pt x="156" y="289"/>
                </a:lnTo>
                <a:lnTo>
                  <a:pt x="146" y="267"/>
                </a:lnTo>
                <a:lnTo>
                  <a:pt x="133" y="248"/>
                </a:lnTo>
                <a:lnTo>
                  <a:pt x="118" y="227"/>
                </a:lnTo>
                <a:lnTo>
                  <a:pt x="101" y="207"/>
                </a:lnTo>
                <a:lnTo>
                  <a:pt x="93" y="206"/>
                </a:lnTo>
                <a:lnTo>
                  <a:pt x="89" y="206"/>
                </a:lnTo>
                <a:lnTo>
                  <a:pt x="85" y="208"/>
                </a:lnTo>
                <a:lnTo>
                  <a:pt x="84" y="212"/>
                </a:lnTo>
                <a:lnTo>
                  <a:pt x="79" y="220"/>
                </a:lnTo>
                <a:lnTo>
                  <a:pt x="75" y="227"/>
                </a:lnTo>
                <a:lnTo>
                  <a:pt x="69" y="217"/>
                </a:lnTo>
                <a:lnTo>
                  <a:pt x="68" y="209"/>
                </a:lnTo>
                <a:lnTo>
                  <a:pt x="68" y="201"/>
                </a:lnTo>
                <a:lnTo>
                  <a:pt x="69" y="193"/>
                </a:lnTo>
                <a:lnTo>
                  <a:pt x="82" y="181"/>
                </a:lnTo>
                <a:lnTo>
                  <a:pt x="101" y="168"/>
                </a:lnTo>
                <a:lnTo>
                  <a:pt x="123" y="154"/>
                </a:lnTo>
                <a:lnTo>
                  <a:pt x="147" y="140"/>
                </a:lnTo>
                <a:lnTo>
                  <a:pt x="168" y="124"/>
                </a:lnTo>
                <a:lnTo>
                  <a:pt x="187" y="108"/>
                </a:lnTo>
                <a:lnTo>
                  <a:pt x="200" y="92"/>
                </a:lnTo>
                <a:lnTo>
                  <a:pt x="207" y="76"/>
                </a:lnTo>
                <a:lnTo>
                  <a:pt x="200" y="76"/>
                </a:lnTo>
                <a:lnTo>
                  <a:pt x="193" y="76"/>
                </a:lnTo>
                <a:lnTo>
                  <a:pt x="174" y="97"/>
                </a:lnTo>
                <a:lnTo>
                  <a:pt x="151" y="114"/>
                </a:lnTo>
                <a:lnTo>
                  <a:pt x="125" y="130"/>
                </a:lnTo>
                <a:lnTo>
                  <a:pt x="99" y="146"/>
                </a:lnTo>
                <a:lnTo>
                  <a:pt x="74" y="160"/>
                </a:lnTo>
                <a:lnTo>
                  <a:pt x="56" y="179"/>
                </a:lnTo>
                <a:lnTo>
                  <a:pt x="43" y="199"/>
                </a:lnTo>
                <a:lnTo>
                  <a:pt x="42" y="224"/>
                </a:lnTo>
                <a:lnTo>
                  <a:pt x="48" y="227"/>
                </a:lnTo>
                <a:lnTo>
                  <a:pt x="54" y="233"/>
                </a:lnTo>
                <a:lnTo>
                  <a:pt x="60" y="237"/>
                </a:lnTo>
                <a:lnTo>
                  <a:pt x="66" y="242"/>
                </a:lnTo>
                <a:lnTo>
                  <a:pt x="58" y="249"/>
                </a:lnTo>
                <a:lnTo>
                  <a:pt x="50" y="256"/>
                </a:lnTo>
                <a:lnTo>
                  <a:pt x="42" y="263"/>
                </a:lnTo>
                <a:lnTo>
                  <a:pt x="34" y="271"/>
                </a:lnTo>
                <a:lnTo>
                  <a:pt x="25" y="276"/>
                </a:lnTo>
                <a:lnTo>
                  <a:pt x="17" y="283"/>
                </a:lnTo>
                <a:lnTo>
                  <a:pt x="8" y="289"/>
                </a:lnTo>
                <a:lnTo>
                  <a:pt x="0" y="295"/>
                </a:lnTo>
                <a:lnTo>
                  <a:pt x="2" y="278"/>
                </a:lnTo>
                <a:lnTo>
                  <a:pt x="8" y="251"/>
                </a:lnTo>
                <a:lnTo>
                  <a:pt x="17" y="217"/>
                </a:lnTo>
                <a:lnTo>
                  <a:pt x="29" y="182"/>
                </a:lnTo>
                <a:lnTo>
                  <a:pt x="41" y="147"/>
                </a:lnTo>
                <a:lnTo>
                  <a:pt x="53" y="117"/>
                </a:lnTo>
                <a:lnTo>
                  <a:pt x="64" y="97"/>
                </a:lnTo>
                <a:lnTo>
                  <a:pt x="73" y="91"/>
                </a:lnTo>
                <a:lnTo>
                  <a:pt x="98" y="110"/>
                </a:lnTo>
                <a:lnTo>
                  <a:pt x="132" y="103"/>
                </a:lnTo>
                <a:lnTo>
                  <a:pt x="172" y="78"/>
                </a:lnTo>
                <a:lnTo>
                  <a:pt x="216" y="48"/>
                </a:lnTo>
                <a:lnTo>
                  <a:pt x="263" y="17"/>
                </a:lnTo>
                <a:lnTo>
                  <a:pt x="311" y="0"/>
                </a:lnTo>
                <a:lnTo>
                  <a:pt x="356" y="3"/>
                </a:lnTo>
                <a:lnTo>
                  <a:pt x="398" y="39"/>
                </a:lnTo>
                <a:lnTo>
                  <a:pt x="412" y="85"/>
                </a:lnTo>
                <a:lnTo>
                  <a:pt x="412" y="133"/>
                </a:lnTo>
                <a:lnTo>
                  <a:pt x="401" y="179"/>
                </a:lnTo>
                <a:lnTo>
                  <a:pt x="381" y="224"/>
                </a:lnTo>
                <a:lnTo>
                  <a:pt x="352" y="264"/>
                </a:lnTo>
                <a:lnTo>
                  <a:pt x="315" y="300"/>
                </a:lnTo>
                <a:lnTo>
                  <a:pt x="275" y="329"/>
                </a:lnTo>
                <a:lnTo>
                  <a:pt x="232" y="350"/>
                </a:lnTo>
                <a:lnTo>
                  <a:pt x="231" y="340"/>
                </a:lnTo>
                <a:lnTo>
                  <a:pt x="231" y="333"/>
                </a:lnTo>
                <a:lnTo>
                  <a:pt x="230" y="327"/>
                </a:lnTo>
                <a:lnTo>
                  <a:pt x="230" y="321"/>
                </a:lnTo>
                <a:lnTo>
                  <a:pt x="226" y="309"/>
                </a:lnTo>
                <a:lnTo>
                  <a:pt x="222" y="299"/>
                </a:lnTo>
                <a:lnTo>
                  <a:pt x="214" y="306"/>
                </a:lnTo>
                <a:lnTo>
                  <a:pt x="209" y="319"/>
                </a:lnTo>
                <a:lnTo>
                  <a:pt x="206" y="331"/>
                </a:lnTo>
                <a:lnTo>
                  <a:pt x="204" y="347"/>
                </a:lnTo>
                <a:lnTo>
                  <a:pt x="199" y="361"/>
                </a:lnTo>
                <a:lnTo>
                  <a:pt x="193" y="373"/>
                </a:lnTo>
                <a:lnTo>
                  <a:pt x="183" y="383"/>
                </a:lnTo>
                <a:lnTo>
                  <a:pt x="169" y="390"/>
                </a:lnTo>
                <a:close/>
              </a:path>
            </a:pathLst>
          </a:custGeom>
          <a:solidFill>
            <a:srgbClr val="CCCCFF">
              <a:alpha val="100000"/>
            </a:srgbClr>
          </a:solidFill>
          <a:ln w="9525">
            <a:noFill/>
          </a:ln>
        </p:spPr>
        <p:txBody>
          <a:bodyPr/>
          <a:lstStyle/>
          <a:p>
            <a:endParaRPr lang="zh-CN" altLang="en-US"/>
          </a:p>
        </p:txBody>
      </p:sp>
      <p:sp>
        <p:nvSpPr>
          <p:cNvPr id="73805" name="Freeform 76"/>
          <p:cNvSpPr/>
          <p:nvPr/>
        </p:nvSpPr>
        <p:spPr>
          <a:xfrm>
            <a:off x="7837488" y="2581275"/>
            <a:ext cx="19050" cy="11113"/>
          </a:xfrm>
          <a:custGeom>
            <a:avLst/>
            <a:gdLst>
              <a:gd name="txL" fmla="*/ 0 w 24"/>
              <a:gd name="txT" fmla="*/ 0 h 14"/>
              <a:gd name="txR" fmla="*/ 24 w 24"/>
              <a:gd name="txB" fmla="*/ 14 h 14"/>
            </a:gdLst>
            <a:ahLst/>
            <a:cxnLst>
              <a:cxn ang="0">
                <a:pos x="2147483646" y="2147483646"/>
              </a:cxn>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14">
                <a:moveTo>
                  <a:pt x="9" y="14"/>
                </a:moveTo>
                <a:lnTo>
                  <a:pt x="3" y="10"/>
                </a:lnTo>
                <a:lnTo>
                  <a:pt x="1" y="7"/>
                </a:lnTo>
                <a:lnTo>
                  <a:pt x="0" y="2"/>
                </a:lnTo>
                <a:lnTo>
                  <a:pt x="1" y="0"/>
                </a:lnTo>
                <a:lnTo>
                  <a:pt x="9" y="0"/>
                </a:lnTo>
                <a:lnTo>
                  <a:pt x="14" y="1"/>
                </a:lnTo>
                <a:lnTo>
                  <a:pt x="18" y="1"/>
                </a:lnTo>
                <a:lnTo>
                  <a:pt x="24" y="4"/>
                </a:lnTo>
                <a:lnTo>
                  <a:pt x="23" y="8"/>
                </a:lnTo>
                <a:lnTo>
                  <a:pt x="20" y="11"/>
                </a:lnTo>
                <a:lnTo>
                  <a:pt x="15" y="12"/>
                </a:lnTo>
                <a:lnTo>
                  <a:pt x="9" y="14"/>
                </a:lnTo>
                <a:close/>
              </a:path>
            </a:pathLst>
          </a:custGeom>
          <a:solidFill>
            <a:srgbClr val="FFCC99">
              <a:alpha val="100000"/>
            </a:srgbClr>
          </a:solidFill>
          <a:ln w="9525">
            <a:noFill/>
          </a:ln>
        </p:spPr>
        <p:txBody>
          <a:bodyPr/>
          <a:lstStyle/>
          <a:p>
            <a:endParaRPr lang="zh-CN" altLang="en-US"/>
          </a:p>
        </p:txBody>
      </p:sp>
      <p:sp>
        <p:nvSpPr>
          <p:cNvPr id="73806" name="Freeform 77"/>
          <p:cNvSpPr/>
          <p:nvPr/>
        </p:nvSpPr>
        <p:spPr>
          <a:xfrm>
            <a:off x="7794625" y="2560638"/>
            <a:ext cx="25400" cy="20637"/>
          </a:xfrm>
          <a:custGeom>
            <a:avLst/>
            <a:gdLst>
              <a:gd name="txL" fmla="*/ 0 w 31"/>
              <a:gd name="txT" fmla="*/ 0 h 25"/>
              <a:gd name="txR" fmla="*/ 31 w 31"/>
              <a:gd name="txB" fmla="*/ 25 h 25"/>
            </a:gdLst>
            <a:ahLst/>
            <a:cxnLst>
              <a:cxn ang="0">
                <a:pos x="2147483646" y="2147483646"/>
              </a:cxn>
              <a:cxn ang="0">
                <a:pos x="2147483646" y="2147483646"/>
              </a:cxn>
              <a:cxn ang="0">
                <a:pos x="2147483646" y="2147483646"/>
              </a:cxn>
              <a:cxn ang="0">
                <a:pos x="0"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1" h="25">
                <a:moveTo>
                  <a:pt x="11" y="25"/>
                </a:moveTo>
                <a:lnTo>
                  <a:pt x="4" y="18"/>
                </a:lnTo>
                <a:lnTo>
                  <a:pt x="1" y="11"/>
                </a:lnTo>
                <a:lnTo>
                  <a:pt x="0" y="4"/>
                </a:lnTo>
                <a:lnTo>
                  <a:pt x="0" y="0"/>
                </a:lnTo>
                <a:lnTo>
                  <a:pt x="9" y="1"/>
                </a:lnTo>
                <a:lnTo>
                  <a:pt x="18" y="3"/>
                </a:lnTo>
                <a:lnTo>
                  <a:pt x="22" y="4"/>
                </a:lnTo>
                <a:lnTo>
                  <a:pt x="25" y="8"/>
                </a:lnTo>
                <a:lnTo>
                  <a:pt x="28" y="12"/>
                </a:lnTo>
                <a:lnTo>
                  <a:pt x="31" y="20"/>
                </a:lnTo>
                <a:lnTo>
                  <a:pt x="25" y="23"/>
                </a:lnTo>
                <a:lnTo>
                  <a:pt x="20" y="24"/>
                </a:lnTo>
                <a:lnTo>
                  <a:pt x="14" y="24"/>
                </a:lnTo>
                <a:lnTo>
                  <a:pt x="11" y="25"/>
                </a:lnTo>
                <a:close/>
              </a:path>
            </a:pathLst>
          </a:custGeom>
          <a:solidFill>
            <a:srgbClr val="FFCC99">
              <a:alpha val="100000"/>
            </a:srgbClr>
          </a:solidFill>
          <a:ln w="9525">
            <a:noFill/>
          </a:ln>
        </p:spPr>
        <p:txBody>
          <a:bodyPr/>
          <a:lstStyle/>
          <a:p>
            <a:endParaRPr lang="zh-CN" altLang="en-US"/>
          </a:p>
        </p:txBody>
      </p:sp>
      <p:sp>
        <p:nvSpPr>
          <p:cNvPr id="73807" name="Freeform 78"/>
          <p:cNvSpPr/>
          <p:nvPr/>
        </p:nvSpPr>
        <p:spPr>
          <a:xfrm>
            <a:off x="8194675" y="2590800"/>
            <a:ext cx="11113" cy="7938"/>
          </a:xfrm>
          <a:custGeom>
            <a:avLst/>
            <a:gdLst>
              <a:gd name="txL" fmla="*/ 0 w 13"/>
              <a:gd name="txT" fmla="*/ 0 h 9"/>
              <a:gd name="txR" fmla="*/ 13 w 13"/>
              <a:gd name="txB" fmla="*/ 9 h 9"/>
            </a:gdLst>
            <a:ahLst/>
            <a:cxnLst>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13" h="9">
                <a:moveTo>
                  <a:pt x="3" y="9"/>
                </a:moveTo>
                <a:lnTo>
                  <a:pt x="1" y="5"/>
                </a:lnTo>
                <a:lnTo>
                  <a:pt x="0" y="1"/>
                </a:lnTo>
                <a:lnTo>
                  <a:pt x="6" y="0"/>
                </a:lnTo>
                <a:lnTo>
                  <a:pt x="13" y="0"/>
                </a:lnTo>
                <a:lnTo>
                  <a:pt x="11" y="4"/>
                </a:lnTo>
                <a:lnTo>
                  <a:pt x="10" y="9"/>
                </a:lnTo>
                <a:lnTo>
                  <a:pt x="6" y="9"/>
                </a:lnTo>
                <a:lnTo>
                  <a:pt x="3" y="9"/>
                </a:lnTo>
                <a:close/>
              </a:path>
            </a:pathLst>
          </a:custGeom>
          <a:solidFill>
            <a:srgbClr val="FFFFFF">
              <a:alpha val="100000"/>
            </a:srgbClr>
          </a:solidFill>
          <a:ln w="9525">
            <a:noFill/>
          </a:ln>
        </p:spPr>
        <p:txBody>
          <a:bodyPr/>
          <a:lstStyle/>
          <a:p>
            <a:endParaRPr lang="zh-CN" altLang="en-US"/>
          </a:p>
        </p:txBody>
      </p:sp>
      <p:sp>
        <p:nvSpPr>
          <p:cNvPr id="73808" name="Freeform 79"/>
          <p:cNvSpPr/>
          <p:nvPr/>
        </p:nvSpPr>
        <p:spPr>
          <a:xfrm>
            <a:off x="8007350" y="2501900"/>
            <a:ext cx="63500" cy="58738"/>
          </a:xfrm>
          <a:custGeom>
            <a:avLst/>
            <a:gdLst>
              <a:gd name="txL" fmla="*/ 0 w 79"/>
              <a:gd name="txT" fmla="*/ 0 h 74"/>
              <a:gd name="txR" fmla="*/ 79 w 79"/>
              <a:gd name="txB" fmla="*/ 74 h 7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9" h="74">
                <a:moveTo>
                  <a:pt x="49" y="74"/>
                </a:moveTo>
                <a:lnTo>
                  <a:pt x="41" y="70"/>
                </a:lnTo>
                <a:lnTo>
                  <a:pt x="33" y="68"/>
                </a:lnTo>
                <a:lnTo>
                  <a:pt x="26" y="66"/>
                </a:lnTo>
                <a:lnTo>
                  <a:pt x="20" y="63"/>
                </a:lnTo>
                <a:lnTo>
                  <a:pt x="9" y="58"/>
                </a:lnTo>
                <a:lnTo>
                  <a:pt x="0" y="53"/>
                </a:lnTo>
                <a:lnTo>
                  <a:pt x="0" y="47"/>
                </a:lnTo>
                <a:lnTo>
                  <a:pt x="0" y="44"/>
                </a:lnTo>
                <a:lnTo>
                  <a:pt x="5" y="38"/>
                </a:lnTo>
                <a:lnTo>
                  <a:pt x="13" y="34"/>
                </a:lnTo>
                <a:lnTo>
                  <a:pt x="23" y="29"/>
                </a:lnTo>
                <a:lnTo>
                  <a:pt x="32" y="25"/>
                </a:lnTo>
                <a:lnTo>
                  <a:pt x="40" y="18"/>
                </a:lnTo>
                <a:lnTo>
                  <a:pt x="48" y="12"/>
                </a:lnTo>
                <a:lnTo>
                  <a:pt x="54" y="5"/>
                </a:lnTo>
                <a:lnTo>
                  <a:pt x="61" y="0"/>
                </a:lnTo>
                <a:lnTo>
                  <a:pt x="69" y="1"/>
                </a:lnTo>
                <a:lnTo>
                  <a:pt x="75" y="8"/>
                </a:lnTo>
                <a:lnTo>
                  <a:pt x="78" y="16"/>
                </a:lnTo>
                <a:lnTo>
                  <a:pt x="79" y="28"/>
                </a:lnTo>
                <a:lnTo>
                  <a:pt x="77" y="40"/>
                </a:lnTo>
                <a:lnTo>
                  <a:pt x="75" y="51"/>
                </a:lnTo>
                <a:lnTo>
                  <a:pt x="71" y="61"/>
                </a:lnTo>
                <a:lnTo>
                  <a:pt x="70" y="70"/>
                </a:lnTo>
                <a:lnTo>
                  <a:pt x="59" y="71"/>
                </a:lnTo>
                <a:lnTo>
                  <a:pt x="49" y="74"/>
                </a:lnTo>
                <a:close/>
              </a:path>
            </a:pathLst>
          </a:custGeom>
          <a:solidFill>
            <a:srgbClr val="FFCC99">
              <a:alpha val="100000"/>
            </a:srgbClr>
          </a:solidFill>
          <a:ln w="9525">
            <a:noFill/>
          </a:ln>
        </p:spPr>
        <p:txBody>
          <a:bodyPr/>
          <a:lstStyle/>
          <a:p>
            <a:endParaRPr lang="zh-CN" altLang="en-US"/>
          </a:p>
        </p:txBody>
      </p:sp>
      <p:sp>
        <p:nvSpPr>
          <p:cNvPr id="73809" name="Freeform 80"/>
          <p:cNvSpPr/>
          <p:nvPr/>
        </p:nvSpPr>
        <p:spPr>
          <a:xfrm>
            <a:off x="7869238" y="2466975"/>
            <a:ext cx="34925" cy="41275"/>
          </a:xfrm>
          <a:custGeom>
            <a:avLst/>
            <a:gdLst>
              <a:gd name="txL" fmla="*/ 0 w 43"/>
              <a:gd name="txT" fmla="*/ 0 h 52"/>
              <a:gd name="txR" fmla="*/ 43 w 43"/>
              <a:gd name="txB" fmla="*/ 52 h 52"/>
            </a:gdLst>
            <a:ahLst/>
            <a:cxnLst>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43" h="52">
                <a:moveTo>
                  <a:pt x="29" y="52"/>
                </a:moveTo>
                <a:lnTo>
                  <a:pt x="5" y="35"/>
                </a:lnTo>
                <a:lnTo>
                  <a:pt x="0" y="20"/>
                </a:lnTo>
                <a:lnTo>
                  <a:pt x="3" y="8"/>
                </a:lnTo>
                <a:lnTo>
                  <a:pt x="15" y="3"/>
                </a:lnTo>
                <a:lnTo>
                  <a:pt x="27" y="0"/>
                </a:lnTo>
                <a:lnTo>
                  <a:pt x="38" y="7"/>
                </a:lnTo>
                <a:lnTo>
                  <a:pt x="43" y="23"/>
                </a:lnTo>
                <a:lnTo>
                  <a:pt x="38" y="49"/>
                </a:lnTo>
                <a:lnTo>
                  <a:pt x="34" y="49"/>
                </a:lnTo>
                <a:lnTo>
                  <a:pt x="29" y="52"/>
                </a:lnTo>
                <a:close/>
              </a:path>
            </a:pathLst>
          </a:custGeom>
          <a:solidFill>
            <a:srgbClr val="FF0000">
              <a:alpha val="100000"/>
            </a:srgbClr>
          </a:solidFill>
          <a:ln w="9525">
            <a:noFill/>
          </a:ln>
        </p:spPr>
        <p:txBody>
          <a:bodyPr/>
          <a:lstStyle/>
          <a:p>
            <a:endParaRPr lang="zh-CN" altLang="en-US"/>
          </a:p>
        </p:txBody>
      </p:sp>
      <p:sp>
        <p:nvSpPr>
          <p:cNvPr id="73810" name="Freeform 81"/>
          <p:cNvSpPr/>
          <p:nvPr/>
        </p:nvSpPr>
        <p:spPr>
          <a:xfrm>
            <a:off x="8040688" y="2359025"/>
            <a:ext cx="92075" cy="136525"/>
          </a:xfrm>
          <a:custGeom>
            <a:avLst/>
            <a:gdLst>
              <a:gd name="txL" fmla="*/ 0 w 116"/>
              <a:gd name="txT" fmla="*/ 0 h 172"/>
              <a:gd name="txR" fmla="*/ 116 w 116"/>
              <a:gd name="txB" fmla="*/ 172 h 17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6" h="172">
                <a:moveTo>
                  <a:pt x="50" y="172"/>
                </a:moveTo>
                <a:lnTo>
                  <a:pt x="42" y="161"/>
                </a:lnTo>
                <a:lnTo>
                  <a:pt x="36" y="153"/>
                </a:lnTo>
                <a:lnTo>
                  <a:pt x="31" y="145"/>
                </a:lnTo>
                <a:lnTo>
                  <a:pt x="26" y="141"/>
                </a:lnTo>
                <a:lnTo>
                  <a:pt x="20" y="136"/>
                </a:lnTo>
                <a:lnTo>
                  <a:pt x="15" y="134"/>
                </a:lnTo>
                <a:lnTo>
                  <a:pt x="7" y="132"/>
                </a:lnTo>
                <a:lnTo>
                  <a:pt x="0" y="132"/>
                </a:lnTo>
                <a:lnTo>
                  <a:pt x="3" y="124"/>
                </a:lnTo>
                <a:lnTo>
                  <a:pt x="15" y="109"/>
                </a:lnTo>
                <a:lnTo>
                  <a:pt x="32" y="87"/>
                </a:lnTo>
                <a:lnTo>
                  <a:pt x="53" y="65"/>
                </a:lnTo>
                <a:lnTo>
                  <a:pt x="74" y="41"/>
                </a:lnTo>
                <a:lnTo>
                  <a:pt x="93" y="20"/>
                </a:lnTo>
                <a:lnTo>
                  <a:pt x="108" y="4"/>
                </a:lnTo>
                <a:lnTo>
                  <a:pt x="116" y="0"/>
                </a:lnTo>
                <a:lnTo>
                  <a:pt x="109" y="20"/>
                </a:lnTo>
                <a:lnTo>
                  <a:pt x="102" y="41"/>
                </a:lnTo>
                <a:lnTo>
                  <a:pt x="94" y="61"/>
                </a:lnTo>
                <a:lnTo>
                  <a:pt x="88" y="84"/>
                </a:lnTo>
                <a:lnTo>
                  <a:pt x="78" y="104"/>
                </a:lnTo>
                <a:lnTo>
                  <a:pt x="70" y="127"/>
                </a:lnTo>
                <a:lnTo>
                  <a:pt x="62" y="149"/>
                </a:lnTo>
                <a:lnTo>
                  <a:pt x="56" y="172"/>
                </a:lnTo>
                <a:lnTo>
                  <a:pt x="51" y="172"/>
                </a:lnTo>
                <a:lnTo>
                  <a:pt x="50" y="172"/>
                </a:lnTo>
                <a:close/>
              </a:path>
            </a:pathLst>
          </a:custGeom>
          <a:solidFill>
            <a:srgbClr val="CCCCFF">
              <a:alpha val="100000"/>
            </a:srgbClr>
          </a:solidFill>
          <a:ln w="9525">
            <a:noFill/>
          </a:ln>
        </p:spPr>
        <p:txBody>
          <a:bodyPr/>
          <a:lstStyle/>
          <a:p>
            <a:endParaRPr lang="zh-CN" altLang="en-US"/>
          </a:p>
        </p:txBody>
      </p:sp>
      <p:sp>
        <p:nvSpPr>
          <p:cNvPr id="73811" name="Freeform 82"/>
          <p:cNvSpPr/>
          <p:nvPr/>
        </p:nvSpPr>
        <p:spPr>
          <a:xfrm>
            <a:off x="7850188" y="2381250"/>
            <a:ext cx="38100" cy="28575"/>
          </a:xfrm>
          <a:custGeom>
            <a:avLst/>
            <a:gdLst>
              <a:gd name="txL" fmla="*/ 0 w 48"/>
              <a:gd name="txT" fmla="*/ 0 h 37"/>
              <a:gd name="txR" fmla="*/ 48 w 48"/>
              <a:gd name="txB" fmla="*/ 37 h 3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8" h="37">
                <a:moveTo>
                  <a:pt x="32" y="37"/>
                </a:moveTo>
                <a:lnTo>
                  <a:pt x="25" y="35"/>
                </a:lnTo>
                <a:lnTo>
                  <a:pt x="20" y="32"/>
                </a:lnTo>
                <a:lnTo>
                  <a:pt x="16" y="30"/>
                </a:lnTo>
                <a:lnTo>
                  <a:pt x="12" y="29"/>
                </a:lnTo>
                <a:lnTo>
                  <a:pt x="4" y="24"/>
                </a:lnTo>
                <a:lnTo>
                  <a:pt x="0" y="21"/>
                </a:lnTo>
                <a:lnTo>
                  <a:pt x="0" y="9"/>
                </a:lnTo>
                <a:lnTo>
                  <a:pt x="0" y="0"/>
                </a:lnTo>
                <a:lnTo>
                  <a:pt x="8" y="0"/>
                </a:lnTo>
                <a:lnTo>
                  <a:pt x="18" y="3"/>
                </a:lnTo>
                <a:lnTo>
                  <a:pt x="29" y="6"/>
                </a:lnTo>
                <a:lnTo>
                  <a:pt x="40" y="13"/>
                </a:lnTo>
                <a:lnTo>
                  <a:pt x="45" y="17"/>
                </a:lnTo>
                <a:lnTo>
                  <a:pt x="48" y="24"/>
                </a:lnTo>
                <a:lnTo>
                  <a:pt x="43" y="30"/>
                </a:lnTo>
                <a:lnTo>
                  <a:pt x="32" y="37"/>
                </a:lnTo>
                <a:close/>
              </a:path>
            </a:pathLst>
          </a:custGeom>
          <a:solidFill>
            <a:srgbClr val="FF0000">
              <a:alpha val="100000"/>
            </a:srgbClr>
          </a:solidFill>
          <a:ln w="9525">
            <a:noFill/>
          </a:ln>
        </p:spPr>
        <p:txBody>
          <a:bodyPr/>
          <a:lstStyle/>
          <a:p>
            <a:endParaRPr lang="zh-CN" altLang="en-US"/>
          </a:p>
        </p:txBody>
      </p:sp>
      <p:sp>
        <p:nvSpPr>
          <p:cNvPr id="73812" name="Freeform 83"/>
          <p:cNvSpPr/>
          <p:nvPr/>
        </p:nvSpPr>
        <p:spPr>
          <a:xfrm>
            <a:off x="7974013" y="1687513"/>
            <a:ext cx="465137" cy="685800"/>
          </a:xfrm>
          <a:custGeom>
            <a:avLst/>
            <a:gdLst>
              <a:gd name="txL" fmla="*/ 0 w 585"/>
              <a:gd name="txT" fmla="*/ 0 h 864"/>
              <a:gd name="txR" fmla="*/ 585 w 585"/>
              <a:gd name="txB" fmla="*/ 864 h 86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85" h="864">
                <a:moveTo>
                  <a:pt x="256" y="864"/>
                </a:moveTo>
                <a:lnTo>
                  <a:pt x="248" y="859"/>
                </a:lnTo>
                <a:lnTo>
                  <a:pt x="245" y="854"/>
                </a:lnTo>
                <a:lnTo>
                  <a:pt x="240" y="845"/>
                </a:lnTo>
                <a:lnTo>
                  <a:pt x="240" y="837"/>
                </a:lnTo>
                <a:lnTo>
                  <a:pt x="239" y="826"/>
                </a:lnTo>
                <a:lnTo>
                  <a:pt x="240" y="818"/>
                </a:lnTo>
                <a:lnTo>
                  <a:pt x="240" y="810"/>
                </a:lnTo>
                <a:lnTo>
                  <a:pt x="241" y="806"/>
                </a:lnTo>
                <a:lnTo>
                  <a:pt x="248" y="806"/>
                </a:lnTo>
                <a:lnTo>
                  <a:pt x="255" y="806"/>
                </a:lnTo>
                <a:lnTo>
                  <a:pt x="262" y="806"/>
                </a:lnTo>
                <a:lnTo>
                  <a:pt x="270" y="807"/>
                </a:lnTo>
                <a:lnTo>
                  <a:pt x="276" y="806"/>
                </a:lnTo>
                <a:lnTo>
                  <a:pt x="283" y="805"/>
                </a:lnTo>
                <a:lnTo>
                  <a:pt x="291" y="800"/>
                </a:lnTo>
                <a:lnTo>
                  <a:pt x="299" y="797"/>
                </a:lnTo>
                <a:lnTo>
                  <a:pt x="297" y="791"/>
                </a:lnTo>
                <a:lnTo>
                  <a:pt x="297" y="788"/>
                </a:lnTo>
                <a:lnTo>
                  <a:pt x="271" y="781"/>
                </a:lnTo>
                <a:lnTo>
                  <a:pt x="251" y="775"/>
                </a:lnTo>
                <a:lnTo>
                  <a:pt x="235" y="768"/>
                </a:lnTo>
                <a:lnTo>
                  <a:pt x="224" y="763"/>
                </a:lnTo>
                <a:lnTo>
                  <a:pt x="213" y="752"/>
                </a:lnTo>
                <a:lnTo>
                  <a:pt x="202" y="741"/>
                </a:lnTo>
                <a:lnTo>
                  <a:pt x="191" y="725"/>
                </a:lnTo>
                <a:lnTo>
                  <a:pt x="177" y="706"/>
                </a:lnTo>
                <a:lnTo>
                  <a:pt x="166" y="683"/>
                </a:lnTo>
                <a:lnTo>
                  <a:pt x="151" y="653"/>
                </a:lnTo>
                <a:lnTo>
                  <a:pt x="134" y="618"/>
                </a:lnTo>
                <a:lnTo>
                  <a:pt x="117" y="582"/>
                </a:lnTo>
                <a:lnTo>
                  <a:pt x="101" y="544"/>
                </a:lnTo>
                <a:lnTo>
                  <a:pt x="90" y="510"/>
                </a:lnTo>
                <a:lnTo>
                  <a:pt x="83" y="482"/>
                </a:lnTo>
                <a:lnTo>
                  <a:pt x="84" y="462"/>
                </a:lnTo>
                <a:lnTo>
                  <a:pt x="93" y="459"/>
                </a:lnTo>
                <a:lnTo>
                  <a:pt x="101" y="457"/>
                </a:lnTo>
                <a:lnTo>
                  <a:pt x="106" y="452"/>
                </a:lnTo>
                <a:lnTo>
                  <a:pt x="111" y="444"/>
                </a:lnTo>
                <a:lnTo>
                  <a:pt x="89" y="440"/>
                </a:lnTo>
                <a:lnTo>
                  <a:pt x="68" y="435"/>
                </a:lnTo>
                <a:lnTo>
                  <a:pt x="48" y="428"/>
                </a:lnTo>
                <a:lnTo>
                  <a:pt x="30" y="420"/>
                </a:lnTo>
                <a:lnTo>
                  <a:pt x="16" y="407"/>
                </a:lnTo>
                <a:lnTo>
                  <a:pt x="5" y="392"/>
                </a:lnTo>
                <a:lnTo>
                  <a:pt x="0" y="372"/>
                </a:lnTo>
                <a:lnTo>
                  <a:pt x="2" y="350"/>
                </a:lnTo>
                <a:lnTo>
                  <a:pt x="7" y="343"/>
                </a:lnTo>
                <a:lnTo>
                  <a:pt x="17" y="331"/>
                </a:lnTo>
                <a:lnTo>
                  <a:pt x="30" y="318"/>
                </a:lnTo>
                <a:lnTo>
                  <a:pt x="48" y="303"/>
                </a:lnTo>
                <a:lnTo>
                  <a:pt x="62" y="287"/>
                </a:lnTo>
                <a:lnTo>
                  <a:pt x="77" y="275"/>
                </a:lnTo>
                <a:lnTo>
                  <a:pt x="87" y="265"/>
                </a:lnTo>
                <a:lnTo>
                  <a:pt x="93" y="263"/>
                </a:lnTo>
                <a:lnTo>
                  <a:pt x="95" y="284"/>
                </a:lnTo>
                <a:lnTo>
                  <a:pt x="105" y="312"/>
                </a:lnTo>
                <a:lnTo>
                  <a:pt x="118" y="344"/>
                </a:lnTo>
                <a:lnTo>
                  <a:pt x="136" y="378"/>
                </a:lnTo>
                <a:lnTo>
                  <a:pt x="156" y="409"/>
                </a:lnTo>
                <a:lnTo>
                  <a:pt x="176" y="436"/>
                </a:lnTo>
                <a:lnTo>
                  <a:pt x="197" y="455"/>
                </a:lnTo>
                <a:lnTo>
                  <a:pt x="217" y="467"/>
                </a:lnTo>
                <a:lnTo>
                  <a:pt x="220" y="463"/>
                </a:lnTo>
                <a:lnTo>
                  <a:pt x="225" y="461"/>
                </a:lnTo>
                <a:lnTo>
                  <a:pt x="223" y="457"/>
                </a:lnTo>
                <a:lnTo>
                  <a:pt x="223" y="454"/>
                </a:lnTo>
                <a:lnTo>
                  <a:pt x="214" y="451"/>
                </a:lnTo>
                <a:lnTo>
                  <a:pt x="207" y="447"/>
                </a:lnTo>
                <a:lnTo>
                  <a:pt x="202" y="443"/>
                </a:lnTo>
                <a:lnTo>
                  <a:pt x="199" y="440"/>
                </a:lnTo>
                <a:lnTo>
                  <a:pt x="192" y="429"/>
                </a:lnTo>
                <a:lnTo>
                  <a:pt x="189" y="419"/>
                </a:lnTo>
                <a:lnTo>
                  <a:pt x="196" y="419"/>
                </a:lnTo>
                <a:lnTo>
                  <a:pt x="204" y="419"/>
                </a:lnTo>
                <a:lnTo>
                  <a:pt x="212" y="419"/>
                </a:lnTo>
                <a:lnTo>
                  <a:pt x="222" y="419"/>
                </a:lnTo>
                <a:lnTo>
                  <a:pt x="230" y="417"/>
                </a:lnTo>
                <a:lnTo>
                  <a:pt x="239" y="416"/>
                </a:lnTo>
                <a:lnTo>
                  <a:pt x="247" y="411"/>
                </a:lnTo>
                <a:lnTo>
                  <a:pt x="256" y="408"/>
                </a:lnTo>
                <a:lnTo>
                  <a:pt x="257" y="402"/>
                </a:lnTo>
                <a:lnTo>
                  <a:pt x="258" y="397"/>
                </a:lnTo>
                <a:lnTo>
                  <a:pt x="248" y="397"/>
                </a:lnTo>
                <a:lnTo>
                  <a:pt x="239" y="397"/>
                </a:lnTo>
                <a:lnTo>
                  <a:pt x="230" y="397"/>
                </a:lnTo>
                <a:lnTo>
                  <a:pt x="223" y="399"/>
                </a:lnTo>
                <a:lnTo>
                  <a:pt x="214" y="399"/>
                </a:lnTo>
                <a:lnTo>
                  <a:pt x="206" y="399"/>
                </a:lnTo>
                <a:lnTo>
                  <a:pt x="197" y="399"/>
                </a:lnTo>
                <a:lnTo>
                  <a:pt x="189" y="399"/>
                </a:lnTo>
                <a:lnTo>
                  <a:pt x="186" y="396"/>
                </a:lnTo>
                <a:lnTo>
                  <a:pt x="221" y="375"/>
                </a:lnTo>
                <a:lnTo>
                  <a:pt x="241" y="342"/>
                </a:lnTo>
                <a:lnTo>
                  <a:pt x="249" y="300"/>
                </a:lnTo>
                <a:lnTo>
                  <a:pt x="249" y="253"/>
                </a:lnTo>
                <a:lnTo>
                  <a:pt x="239" y="203"/>
                </a:lnTo>
                <a:lnTo>
                  <a:pt x="226" y="155"/>
                </a:lnTo>
                <a:lnTo>
                  <a:pt x="210" y="112"/>
                </a:lnTo>
                <a:lnTo>
                  <a:pt x="196" y="79"/>
                </a:lnTo>
                <a:lnTo>
                  <a:pt x="164" y="54"/>
                </a:lnTo>
                <a:lnTo>
                  <a:pt x="139" y="54"/>
                </a:lnTo>
                <a:lnTo>
                  <a:pt x="117" y="71"/>
                </a:lnTo>
                <a:lnTo>
                  <a:pt x="102" y="102"/>
                </a:lnTo>
                <a:lnTo>
                  <a:pt x="91" y="139"/>
                </a:lnTo>
                <a:lnTo>
                  <a:pt x="86" y="180"/>
                </a:lnTo>
                <a:lnTo>
                  <a:pt x="85" y="218"/>
                </a:lnTo>
                <a:lnTo>
                  <a:pt x="89" y="248"/>
                </a:lnTo>
                <a:lnTo>
                  <a:pt x="86" y="248"/>
                </a:lnTo>
                <a:lnTo>
                  <a:pt x="84" y="251"/>
                </a:lnTo>
                <a:lnTo>
                  <a:pt x="81" y="245"/>
                </a:lnTo>
                <a:lnTo>
                  <a:pt x="75" y="234"/>
                </a:lnTo>
                <a:lnTo>
                  <a:pt x="67" y="216"/>
                </a:lnTo>
                <a:lnTo>
                  <a:pt x="59" y="197"/>
                </a:lnTo>
                <a:lnTo>
                  <a:pt x="51" y="177"/>
                </a:lnTo>
                <a:lnTo>
                  <a:pt x="44" y="158"/>
                </a:lnTo>
                <a:lnTo>
                  <a:pt x="40" y="145"/>
                </a:lnTo>
                <a:lnTo>
                  <a:pt x="38" y="138"/>
                </a:lnTo>
                <a:lnTo>
                  <a:pt x="74" y="82"/>
                </a:lnTo>
                <a:lnTo>
                  <a:pt x="110" y="41"/>
                </a:lnTo>
                <a:lnTo>
                  <a:pt x="145" y="14"/>
                </a:lnTo>
                <a:lnTo>
                  <a:pt x="183" y="0"/>
                </a:lnTo>
                <a:lnTo>
                  <a:pt x="222" y="0"/>
                </a:lnTo>
                <a:lnTo>
                  <a:pt x="265" y="15"/>
                </a:lnTo>
                <a:lnTo>
                  <a:pt x="312" y="43"/>
                </a:lnTo>
                <a:lnTo>
                  <a:pt x="365" y="88"/>
                </a:lnTo>
                <a:lnTo>
                  <a:pt x="370" y="88"/>
                </a:lnTo>
                <a:lnTo>
                  <a:pt x="374" y="89"/>
                </a:lnTo>
                <a:lnTo>
                  <a:pt x="376" y="89"/>
                </a:lnTo>
                <a:lnTo>
                  <a:pt x="378" y="92"/>
                </a:lnTo>
                <a:lnTo>
                  <a:pt x="366" y="102"/>
                </a:lnTo>
                <a:lnTo>
                  <a:pt x="353" y="115"/>
                </a:lnTo>
                <a:lnTo>
                  <a:pt x="338" y="129"/>
                </a:lnTo>
                <a:lnTo>
                  <a:pt x="325" y="146"/>
                </a:lnTo>
                <a:lnTo>
                  <a:pt x="313" y="163"/>
                </a:lnTo>
                <a:lnTo>
                  <a:pt x="307" y="181"/>
                </a:lnTo>
                <a:lnTo>
                  <a:pt x="306" y="198"/>
                </a:lnTo>
                <a:lnTo>
                  <a:pt x="315" y="218"/>
                </a:lnTo>
                <a:lnTo>
                  <a:pt x="323" y="216"/>
                </a:lnTo>
                <a:lnTo>
                  <a:pt x="331" y="214"/>
                </a:lnTo>
                <a:lnTo>
                  <a:pt x="339" y="211"/>
                </a:lnTo>
                <a:lnTo>
                  <a:pt x="347" y="207"/>
                </a:lnTo>
                <a:lnTo>
                  <a:pt x="354" y="203"/>
                </a:lnTo>
                <a:lnTo>
                  <a:pt x="362" y="199"/>
                </a:lnTo>
                <a:lnTo>
                  <a:pt x="370" y="196"/>
                </a:lnTo>
                <a:lnTo>
                  <a:pt x="379" y="195"/>
                </a:lnTo>
                <a:lnTo>
                  <a:pt x="371" y="209"/>
                </a:lnTo>
                <a:lnTo>
                  <a:pt x="364" y="224"/>
                </a:lnTo>
                <a:lnTo>
                  <a:pt x="357" y="242"/>
                </a:lnTo>
                <a:lnTo>
                  <a:pt x="352" y="259"/>
                </a:lnTo>
                <a:lnTo>
                  <a:pt x="346" y="276"/>
                </a:lnTo>
                <a:lnTo>
                  <a:pt x="345" y="293"/>
                </a:lnTo>
                <a:lnTo>
                  <a:pt x="345" y="310"/>
                </a:lnTo>
                <a:lnTo>
                  <a:pt x="350" y="328"/>
                </a:lnTo>
                <a:lnTo>
                  <a:pt x="361" y="335"/>
                </a:lnTo>
                <a:lnTo>
                  <a:pt x="370" y="338"/>
                </a:lnTo>
                <a:lnTo>
                  <a:pt x="378" y="336"/>
                </a:lnTo>
                <a:lnTo>
                  <a:pt x="386" y="333"/>
                </a:lnTo>
                <a:lnTo>
                  <a:pt x="393" y="326"/>
                </a:lnTo>
                <a:lnTo>
                  <a:pt x="399" y="318"/>
                </a:lnTo>
                <a:lnTo>
                  <a:pt x="407" y="309"/>
                </a:lnTo>
                <a:lnTo>
                  <a:pt x="419" y="301"/>
                </a:lnTo>
                <a:lnTo>
                  <a:pt x="419" y="308"/>
                </a:lnTo>
                <a:lnTo>
                  <a:pt x="420" y="314"/>
                </a:lnTo>
                <a:lnTo>
                  <a:pt x="420" y="321"/>
                </a:lnTo>
                <a:lnTo>
                  <a:pt x="422" y="328"/>
                </a:lnTo>
                <a:lnTo>
                  <a:pt x="423" y="334"/>
                </a:lnTo>
                <a:lnTo>
                  <a:pt x="427" y="339"/>
                </a:lnTo>
                <a:lnTo>
                  <a:pt x="431" y="345"/>
                </a:lnTo>
                <a:lnTo>
                  <a:pt x="439" y="352"/>
                </a:lnTo>
                <a:lnTo>
                  <a:pt x="455" y="342"/>
                </a:lnTo>
                <a:lnTo>
                  <a:pt x="465" y="327"/>
                </a:lnTo>
                <a:lnTo>
                  <a:pt x="472" y="308"/>
                </a:lnTo>
                <a:lnTo>
                  <a:pt x="479" y="288"/>
                </a:lnTo>
                <a:lnTo>
                  <a:pt x="487" y="268"/>
                </a:lnTo>
                <a:lnTo>
                  <a:pt x="500" y="252"/>
                </a:lnTo>
                <a:lnTo>
                  <a:pt x="519" y="240"/>
                </a:lnTo>
                <a:lnTo>
                  <a:pt x="550" y="237"/>
                </a:lnTo>
                <a:lnTo>
                  <a:pt x="571" y="263"/>
                </a:lnTo>
                <a:lnTo>
                  <a:pt x="583" y="304"/>
                </a:lnTo>
                <a:lnTo>
                  <a:pt x="585" y="353"/>
                </a:lnTo>
                <a:lnTo>
                  <a:pt x="579" y="405"/>
                </a:lnTo>
                <a:lnTo>
                  <a:pt x="563" y="453"/>
                </a:lnTo>
                <a:lnTo>
                  <a:pt x="541" y="493"/>
                </a:lnTo>
                <a:lnTo>
                  <a:pt x="510" y="517"/>
                </a:lnTo>
                <a:lnTo>
                  <a:pt x="472" y="520"/>
                </a:lnTo>
                <a:lnTo>
                  <a:pt x="463" y="511"/>
                </a:lnTo>
                <a:lnTo>
                  <a:pt x="454" y="503"/>
                </a:lnTo>
                <a:lnTo>
                  <a:pt x="445" y="496"/>
                </a:lnTo>
                <a:lnTo>
                  <a:pt x="438" y="493"/>
                </a:lnTo>
                <a:lnTo>
                  <a:pt x="442" y="515"/>
                </a:lnTo>
                <a:lnTo>
                  <a:pt x="450" y="529"/>
                </a:lnTo>
                <a:lnTo>
                  <a:pt x="460" y="537"/>
                </a:lnTo>
                <a:lnTo>
                  <a:pt x="472" y="542"/>
                </a:lnTo>
                <a:lnTo>
                  <a:pt x="486" y="542"/>
                </a:lnTo>
                <a:lnTo>
                  <a:pt x="502" y="540"/>
                </a:lnTo>
                <a:lnTo>
                  <a:pt x="518" y="537"/>
                </a:lnTo>
                <a:lnTo>
                  <a:pt x="536" y="536"/>
                </a:lnTo>
                <a:lnTo>
                  <a:pt x="530" y="562"/>
                </a:lnTo>
                <a:lnTo>
                  <a:pt x="524" y="587"/>
                </a:lnTo>
                <a:lnTo>
                  <a:pt x="513" y="612"/>
                </a:lnTo>
                <a:lnTo>
                  <a:pt x="503" y="639"/>
                </a:lnTo>
                <a:lnTo>
                  <a:pt x="491" y="663"/>
                </a:lnTo>
                <a:lnTo>
                  <a:pt x="481" y="690"/>
                </a:lnTo>
                <a:lnTo>
                  <a:pt x="473" y="717"/>
                </a:lnTo>
                <a:lnTo>
                  <a:pt x="470" y="749"/>
                </a:lnTo>
                <a:lnTo>
                  <a:pt x="443" y="757"/>
                </a:lnTo>
                <a:lnTo>
                  <a:pt x="415" y="772"/>
                </a:lnTo>
                <a:lnTo>
                  <a:pt x="387" y="790"/>
                </a:lnTo>
                <a:lnTo>
                  <a:pt x="358" y="812"/>
                </a:lnTo>
                <a:lnTo>
                  <a:pt x="329" y="830"/>
                </a:lnTo>
                <a:lnTo>
                  <a:pt x="303" y="847"/>
                </a:lnTo>
                <a:lnTo>
                  <a:pt x="278" y="858"/>
                </a:lnTo>
                <a:lnTo>
                  <a:pt x="256" y="864"/>
                </a:lnTo>
                <a:close/>
              </a:path>
            </a:pathLst>
          </a:custGeom>
          <a:solidFill>
            <a:srgbClr val="CC9900">
              <a:alpha val="100000"/>
            </a:srgbClr>
          </a:solidFill>
          <a:ln w="9525">
            <a:noFill/>
          </a:ln>
        </p:spPr>
        <p:txBody>
          <a:bodyPr/>
          <a:lstStyle/>
          <a:p>
            <a:endParaRPr lang="zh-CN" altLang="en-US"/>
          </a:p>
        </p:txBody>
      </p:sp>
      <p:sp>
        <p:nvSpPr>
          <p:cNvPr id="73813" name="Freeform 84"/>
          <p:cNvSpPr/>
          <p:nvPr/>
        </p:nvSpPr>
        <p:spPr>
          <a:xfrm>
            <a:off x="8142288" y="2255838"/>
            <a:ext cx="66675" cy="36512"/>
          </a:xfrm>
          <a:custGeom>
            <a:avLst/>
            <a:gdLst>
              <a:gd name="txL" fmla="*/ 0 w 84"/>
              <a:gd name="txT" fmla="*/ 0 h 46"/>
              <a:gd name="txR" fmla="*/ 84 w 84"/>
              <a:gd name="txB" fmla="*/ 46 h 4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4" h="46">
                <a:moveTo>
                  <a:pt x="31" y="46"/>
                </a:moveTo>
                <a:lnTo>
                  <a:pt x="25" y="41"/>
                </a:lnTo>
                <a:lnTo>
                  <a:pt x="18" y="36"/>
                </a:lnTo>
                <a:lnTo>
                  <a:pt x="11" y="30"/>
                </a:lnTo>
                <a:lnTo>
                  <a:pt x="8" y="24"/>
                </a:lnTo>
                <a:lnTo>
                  <a:pt x="3" y="17"/>
                </a:lnTo>
                <a:lnTo>
                  <a:pt x="1" y="10"/>
                </a:lnTo>
                <a:lnTo>
                  <a:pt x="0" y="3"/>
                </a:lnTo>
                <a:lnTo>
                  <a:pt x="2" y="0"/>
                </a:lnTo>
                <a:lnTo>
                  <a:pt x="4" y="0"/>
                </a:lnTo>
                <a:lnTo>
                  <a:pt x="9" y="0"/>
                </a:lnTo>
                <a:lnTo>
                  <a:pt x="21" y="17"/>
                </a:lnTo>
                <a:lnTo>
                  <a:pt x="33" y="26"/>
                </a:lnTo>
                <a:lnTo>
                  <a:pt x="42" y="27"/>
                </a:lnTo>
                <a:lnTo>
                  <a:pt x="51" y="25"/>
                </a:lnTo>
                <a:lnTo>
                  <a:pt x="58" y="18"/>
                </a:lnTo>
                <a:lnTo>
                  <a:pt x="66" y="13"/>
                </a:lnTo>
                <a:lnTo>
                  <a:pt x="74" y="7"/>
                </a:lnTo>
                <a:lnTo>
                  <a:pt x="84" y="8"/>
                </a:lnTo>
                <a:lnTo>
                  <a:pt x="82" y="17"/>
                </a:lnTo>
                <a:lnTo>
                  <a:pt x="77" y="25"/>
                </a:lnTo>
                <a:lnTo>
                  <a:pt x="70" y="31"/>
                </a:lnTo>
                <a:lnTo>
                  <a:pt x="64" y="36"/>
                </a:lnTo>
                <a:lnTo>
                  <a:pt x="55" y="39"/>
                </a:lnTo>
                <a:lnTo>
                  <a:pt x="47" y="42"/>
                </a:lnTo>
                <a:lnTo>
                  <a:pt x="38" y="43"/>
                </a:lnTo>
                <a:lnTo>
                  <a:pt x="31" y="46"/>
                </a:lnTo>
                <a:close/>
              </a:path>
            </a:pathLst>
          </a:custGeom>
          <a:solidFill>
            <a:srgbClr val="000000">
              <a:alpha val="100000"/>
            </a:srgbClr>
          </a:solidFill>
          <a:ln w="9525">
            <a:noFill/>
          </a:ln>
        </p:spPr>
        <p:txBody>
          <a:bodyPr/>
          <a:lstStyle/>
          <a:p>
            <a:endParaRPr lang="zh-CN" altLang="en-US"/>
          </a:p>
        </p:txBody>
      </p:sp>
      <p:sp>
        <p:nvSpPr>
          <p:cNvPr id="73814" name="Freeform 85"/>
          <p:cNvSpPr/>
          <p:nvPr/>
        </p:nvSpPr>
        <p:spPr>
          <a:xfrm>
            <a:off x="8097838" y="2101850"/>
            <a:ext cx="92075" cy="146050"/>
          </a:xfrm>
          <a:custGeom>
            <a:avLst/>
            <a:gdLst>
              <a:gd name="txL" fmla="*/ 0 w 116"/>
              <a:gd name="txT" fmla="*/ 0 h 186"/>
              <a:gd name="txR" fmla="*/ 116 w 116"/>
              <a:gd name="txB" fmla="*/ 186 h 18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6" h="186">
                <a:moveTo>
                  <a:pt x="85" y="186"/>
                </a:moveTo>
                <a:lnTo>
                  <a:pt x="80" y="179"/>
                </a:lnTo>
                <a:lnTo>
                  <a:pt x="80" y="176"/>
                </a:lnTo>
                <a:lnTo>
                  <a:pt x="79" y="172"/>
                </a:lnTo>
                <a:lnTo>
                  <a:pt x="80" y="170"/>
                </a:lnTo>
                <a:lnTo>
                  <a:pt x="83" y="167"/>
                </a:lnTo>
                <a:lnTo>
                  <a:pt x="85" y="163"/>
                </a:lnTo>
                <a:lnTo>
                  <a:pt x="80" y="151"/>
                </a:lnTo>
                <a:lnTo>
                  <a:pt x="77" y="138"/>
                </a:lnTo>
                <a:lnTo>
                  <a:pt x="72" y="124"/>
                </a:lnTo>
                <a:lnTo>
                  <a:pt x="69" y="111"/>
                </a:lnTo>
                <a:lnTo>
                  <a:pt x="65" y="97"/>
                </a:lnTo>
                <a:lnTo>
                  <a:pt x="61" y="85"/>
                </a:lnTo>
                <a:lnTo>
                  <a:pt x="58" y="73"/>
                </a:lnTo>
                <a:lnTo>
                  <a:pt x="58" y="64"/>
                </a:lnTo>
                <a:lnTo>
                  <a:pt x="47" y="64"/>
                </a:lnTo>
                <a:lnTo>
                  <a:pt x="42" y="64"/>
                </a:lnTo>
                <a:lnTo>
                  <a:pt x="36" y="64"/>
                </a:lnTo>
                <a:lnTo>
                  <a:pt x="34" y="64"/>
                </a:lnTo>
                <a:lnTo>
                  <a:pt x="28" y="64"/>
                </a:lnTo>
                <a:lnTo>
                  <a:pt x="25" y="64"/>
                </a:lnTo>
                <a:lnTo>
                  <a:pt x="24" y="57"/>
                </a:lnTo>
                <a:lnTo>
                  <a:pt x="22" y="52"/>
                </a:lnTo>
                <a:lnTo>
                  <a:pt x="21" y="46"/>
                </a:lnTo>
                <a:lnTo>
                  <a:pt x="21" y="43"/>
                </a:lnTo>
                <a:lnTo>
                  <a:pt x="21" y="33"/>
                </a:lnTo>
                <a:lnTo>
                  <a:pt x="22" y="24"/>
                </a:lnTo>
                <a:lnTo>
                  <a:pt x="16" y="19"/>
                </a:lnTo>
                <a:lnTo>
                  <a:pt x="10" y="16"/>
                </a:lnTo>
                <a:lnTo>
                  <a:pt x="4" y="14"/>
                </a:lnTo>
                <a:lnTo>
                  <a:pt x="0" y="13"/>
                </a:lnTo>
                <a:lnTo>
                  <a:pt x="6" y="0"/>
                </a:lnTo>
                <a:lnTo>
                  <a:pt x="26" y="3"/>
                </a:lnTo>
                <a:lnTo>
                  <a:pt x="51" y="16"/>
                </a:lnTo>
                <a:lnTo>
                  <a:pt x="78" y="40"/>
                </a:lnTo>
                <a:lnTo>
                  <a:pt x="101" y="71"/>
                </a:lnTo>
                <a:lnTo>
                  <a:pt x="116" y="107"/>
                </a:lnTo>
                <a:lnTo>
                  <a:pt x="116" y="145"/>
                </a:lnTo>
                <a:lnTo>
                  <a:pt x="99" y="185"/>
                </a:lnTo>
                <a:lnTo>
                  <a:pt x="92" y="185"/>
                </a:lnTo>
                <a:lnTo>
                  <a:pt x="85" y="186"/>
                </a:lnTo>
                <a:close/>
              </a:path>
            </a:pathLst>
          </a:custGeom>
          <a:solidFill>
            <a:srgbClr val="000000">
              <a:alpha val="100000"/>
            </a:srgbClr>
          </a:solidFill>
          <a:ln w="9525">
            <a:noFill/>
          </a:ln>
        </p:spPr>
        <p:txBody>
          <a:bodyPr/>
          <a:lstStyle/>
          <a:p>
            <a:endParaRPr lang="zh-CN" altLang="en-US"/>
          </a:p>
        </p:txBody>
      </p:sp>
      <p:sp>
        <p:nvSpPr>
          <p:cNvPr id="73815" name="Freeform 86"/>
          <p:cNvSpPr/>
          <p:nvPr/>
        </p:nvSpPr>
        <p:spPr>
          <a:xfrm>
            <a:off x="8123238" y="2127250"/>
            <a:ext cx="20637" cy="15875"/>
          </a:xfrm>
          <a:custGeom>
            <a:avLst/>
            <a:gdLst>
              <a:gd name="txL" fmla="*/ 0 w 28"/>
              <a:gd name="txT" fmla="*/ 0 h 21"/>
              <a:gd name="txR" fmla="*/ 28 w 28"/>
              <a:gd name="txB" fmla="*/ 21 h 21"/>
            </a:gdLst>
            <a:ahLst/>
            <a:cxnLst>
              <a:cxn ang="0">
                <a:pos x="2147483646" y="2147483646"/>
              </a:cxn>
              <a:cxn ang="0">
                <a:pos x="0"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 h="21">
                <a:moveTo>
                  <a:pt x="3" y="21"/>
                </a:moveTo>
                <a:lnTo>
                  <a:pt x="0" y="9"/>
                </a:lnTo>
                <a:lnTo>
                  <a:pt x="0" y="0"/>
                </a:lnTo>
                <a:lnTo>
                  <a:pt x="12" y="3"/>
                </a:lnTo>
                <a:lnTo>
                  <a:pt x="21" y="5"/>
                </a:lnTo>
                <a:lnTo>
                  <a:pt x="26" y="7"/>
                </a:lnTo>
                <a:lnTo>
                  <a:pt x="28" y="11"/>
                </a:lnTo>
                <a:lnTo>
                  <a:pt x="26" y="13"/>
                </a:lnTo>
                <a:lnTo>
                  <a:pt x="21" y="16"/>
                </a:lnTo>
                <a:lnTo>
                  <a:pt x="13" y="19"/>
                </a:lnTo>
                <a:lnTo>
                  <a:pt x="3" y="21"/>
                </a:lnTo>
                <a:close/>
              </a:path>
            </a:pathLst>
          </a:custGeom>
          <a:solidFill>
            <a:srgbClr val="FFFFFF">
              <a:alpha val="100000"/>
            </a:srgbClr>
          </a:solidFill>
          <a:ln w="9525">
            <a:noFill/>
          </a:ln>
        </p:spPr>
        <p:txBody>
          <a:bodyPr/>
          <a:lstStyle/>
          <a:p>
            <a:endParaRPr lang="zh-CN" altLang="en-US"/>
          </a:p>
        </p:txBody>
      </p:sp>
      <p:sp>
        <p:nvSpPr>
          <p:cNvPr id="73816" name="Freeform 87"/>
          <p:cNvSpPr/>
          <p:nvPr/>
        </p:nvSpPr>
        <p:spPr>
          <a:xfrm>
            <a:off x="8428038" y="1905000"/>
            <a:ext cx="96837" cy="200025"/>
          </a:xfrm>
          <a:custGeom>
            <a:avLst/>
            <a:gdLst>
              <a:gd name="txL" fmla="*/ 0 w 121"/>
              <a:gd name="txT" fmla="*/ 0 h 251"/>
              <a:gd name="txR" fmla="*/ 121 w 121"/>
              <a:gd name="txB" fmla="*/ 251 h 251"/>
            </a:gdLst>
            <a:ahLst/>
            <a:cxnLst>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1" h="251">
                <a:moveTo>
                  <a:pt x="33" y="251"/>
                </a:moveTo>
                <a:lnTo>
                  <a:pt x="24" y="244"/>
                </a:lnTo>
                <a:lnTo>
                  <a:pt x="16" y="240"/>
                </a:lnTo>
                <a:lnTo>
                  <a:pt x="7" y="234"/>
                </a:lnTo>
                <a:lnTo>
                  <a:pt x="0" y="229"/>
                </a:lnTo>
                <a:lnTo>
                  <a:pt x="0" y="220"/>
                </a:lnTo>
                <a:lnTo>
                  <a:pt x="4" y="215"/>
                </a:lnTo>
                <a:lnTo>
                  <a:pt x="7" y="209"/>
                </a:lnTo>
                <a:lnTo>
                  <a:pt x="14" y="204"/>
                </a:lnTo>
                <a:lnTo>
                  <a:pt x="21" y="178"/>
                </a:lnTo>
                <a:lnTo>
                  <a:pt x="29" y="153"/>
                </a:lnTo>
                <a:lnTo>
                  <a:pt x="32" y="127"/>
                </a:lnTo>
                <a:lnTo>
                  <a:pt x="37" y="102"/>
                </a:lnTo>
                <a:lnTo>
                  <a:pt x="38" y="75"/>
                </a:lnTo>
                <a:lnTo>
                  <a:pt x="39" y="50"/>
                </a:lnTo>
                <a:lnTo>
                  <a:pt x="38" y="23"/>
                </a:lnTo>
                <a:lnTo>
                  <a:pt x="37" y="0"/>
                </a:lnTo>
                <a:lnTo>
                  <a:pt x="44" y="3"/>
                </a:lnTo>
                <a:lnTo>
                  <a:pt x="50" y="13"/>
                </a:lnTo>
                <a:lnTo>
                  <a:pt x="56" y="27"/>
                </a:lnTo>
                <a:lnTo>
                  <a:pt x="63" y="44"/>
                </a:lnTo>
                <a:lnTo>
                  <a:pt x="65" y="61"/>
                </a:lnTo>
                <a:lnTo>
                  <a:pt x="68" y="78"/>
                </a:lnTo>
                <a:lnTo>
                  <a:pt x="65" y="93"/>
                </a:lnTo>
                <a:lnTo>
                  <a:pt x="62" y="105"/>
                </a:lnTo>
                <a:lnTo>
                  <a:pt x="66" y="117"/>
                </a:lnTo>
                <a:lnTo>
                  <a:pt x="76" y="126"/>
                </a:lnTo>
                <a:lnTo>
                  <a:pt x="85" y="134"/>
                </a:lnTo>
                <a:lnTo>
                  <a:pt x="96" y="143"/>
                </a:lnTo>
                <a:lnTo>
                  <a:pt x="104" y="153"/>
                </a:lnTo>
                <a:lnTo>
                  <a:pt x="113" y="167"/>
                </a:lnTo>
                <a:lnTo>
                  <a:pt x="119" y="184"/>
                </a:lnTo>
                <a:lnTo>
                  <a:pt x="121" y="209"/>
                </a:lnTo>
                <a:lnTo>
                  <a:pt x="111" y="211"/>
                </a:lnTo>
                <a:lnTo>
                  <a:pt x="101" y="209"/>
                </a:lnTo>
                <a:lnTo>
                  <a:pt x="89" y="201"/>
                </a:lnTo>
                <a:lnTo>
                  <a:pt x="78" y="193"/>
                </a:lnTo>
                <a:lnTo>
                  <a:pt x="65" y="183"/>
                </a:lnTo>
                <a:lnTo>
                  <a:pt x="54" y="177"/>
                </a:lnTo>
                <a:lnTo>
                  <a:pt x="43" y="176"/>
                </a:lnTo>
                <a:lnTo>
                  <a:pt x="33" y="183"/>
                </a:lnTo>
                <a:lnTo>
                  <a:pt x="35" y="187"/>
                </a:lnTo>
                <a:lnTo>
                  <a:pt x="37" y="196"/>
                </a:lnTo>
                <a:lnTo>
                  <a:pt x="39" y="205"/>
                </a:lnTo>
                <a:lnTo>
                  <a:pt x="43" y="218"/>
                </a:lnTo>
                <a:lnTo>
                  <a:pt x="43" y="228"/>
                </a:lnTo>
                <a:lnTo>
                  <a:pt x="43" y="240"/>
                </a:lnTo>
                <a:lnTo>
                  <a:pt x="39" y="246"/>
                </a:lnTo>
                <a:lnTo>
                  <a:pt x="33" y="251"/>
                </a:lnTo>
                <a:close/>
              </a:path>
            </a:pathLst>
          </a:custGeom>
          <a:solidFill>
            <a:srgbClr val="996633">
              <a:alpha val="100000"/>
            </a:srgbClr>
          </a:solidFill>
          <a:ln w="9525">
            <a:noFill/>
          </a:ln>
        </p:spPr>
        <p:txBody>
          <a:bodyPr/>
          <a:lstStyle/>
          <a:p>
            <a:endParaRPr lang="zh-CN" altLang="en-US"/>
          </a:p>
        </p:txBody>
      </p:sp>
      <p:sp>
        <p:nvSpPr>
          <p:cNvPr id="73817" name="Freeform 88"/>
          <p:cNvSpPr/>
          <p:nvPr/>
        </p:nvSpPr>
        <p:spPr>
          <a:xfrm>
            <a:off x="8193088" y="2082800"/>
            <a:ext cx="14287" cy="14288"/>
          </a:xfrm>
          <a:custGeom>
            <a:avLst/>
            <a:gdLst>
              <a:gd name="txL" fmla="*/ 0 w 17"/>
              <a:gd name="txT" fmla="*/ 0 h 18"/>
              <a:gd name="txR" fmla="*/ 17 w 17"/>
              <a:gd name="txB" fmla="*/ 18 h 18"/>
            </a:gdLst>
            <a:ahLst/>
            <a:cxnLst>
              <a:cxn ang="0">
                <a:pos x="2147483646" y="2147483646"/>
              </a:cxn>
              <a:cxn ang="0">
                <a:pos x="2147483646" y="2147483646"/>
              </a:cxn>
              <a:cxn ang="0">
                <a:pos x="0"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18">
                <a:moveTo>
                  <a:pt x="7" y="18"/>
                </a:moveTo>
                <a:lnTo>
                  <a:pt x="1" y="11"/>
                </a:lnTo>
                <a:lnTo>
                  <a:pt x="0" y="8"/>
                </a:lnTo>
                <a:lnTo>
                  <a:pt x="0" y="4"/>
                </a:lnTo>
                <a:lnTo>
                  <a:pt x="1" y="1"/>
                </a:lnTo>
                <a:lnTo>
                  <a:pt x="5" y="0"/>
                </a:lnTo>
                <a:lnTo>
                  <a:pt x="7" y="0"/>
                </a:lnTo>
                <a:lnTo>
                  <a:pt x="11" y="1"/>
                </a:lnTo>
                <a:lnTo>
                  <a:pt x="17" y="3"/>
                </a:lnTo>
                <a:lnTo>
                  <a:pt x="16" y="8"/>
                </a:lnTo>
                <a:lnTo>
                  <a:pt x="16" y="12"/>
                </a:lnTo>
                <a:lnTo>
                  <a:pt x="16" y="14"/>
                </a:lnTo>
                <a:lnTo>
                  <a:pt x="16" y="18"/>
                </a:lnTo>
                <a:lnTo>
                  <a:pt x="12" y="18"/>
                </a:lnTo>
                <a:lnTo>
                  <a:pt x="7" y="18"/>
                </a:lnTo>
                <a:close/>
              </a:path>
            </a:pathLst>
          </a:custGeom>
          <a:solidFill>
            <a:srgbClr val="000000">
              <a:alpha val="100000"/>
            </a:srgbClr>
          </a:solidFill>
          <a:ln w="9525">
            <a:noFill/>
          </a:ln>
        </p:spPr>
        <p:txBody>
          <a:bodyPr/>
          <a:lstStyle/>
          <a:p>
            <a:endParaRPr lang="zh-CN" altLang="en-US"/>
          </a:p>
        </p:txBody>
      </p:sp>
      <p:sp>
        <p:nvSpPr>
          <p:cNvPr id="73818" name="Freeform 89"/>
          <p:cNvSpPr/>
          <p:nvPr/>
        </p:nvSpPr>
        <p:spPr>
          <a:xfrm>
            <a:off x="8150225" y="2065338"/>
            <a:ext cx="14288" cy="17462"/>
          </a:xfrm>
          <a:custGeom>
            <a:avLst/>
            <a:gdLst>
              <a:gd name="txL" fmla="*/ 0 w 18"/>
              <a:gd name="txT" fmla="*/ 0 h 22"/>
              <a:gd name="txR" fmla="*/ 18 w 18"/>
              <a:gd name="txB" fmla="*/ 22 h 22"/>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2">
                <a:moveTo>
                  <a:pt x="6" y="22"/>
                </a:moveTo>
                <a:lnTo>
                  <a:pt x="1" y="16"/>
                </a:lnTo>
                <a:lnTo>
                  <a:pt x="0" y="11"/>
                </a:lnTo>
                <a:lnTo>
                  <a:pt x="0" y="8"/>
                </a:lnTo>
                <a:lnTo>
                  <a:pt x="1" y="6"/>
                </a:lnTo>
                <a:lnTo>
                  <a:pt x="2" y="2"/>
                </a:lnTo>
                <a:lnTo>
                  <a:pt x="4" y="1"/>
                </a:lnTo>
                <a:lnTo>
                  <a:pt x="8" y="0"/>
                </a:lnTo>
                <a:lnTo>
                  <a:pt x="13" y="0"/>
                </a:lnTo>
                <a:lnTo>
                  <a:pt x="14" y="0"/>
                </a:lnTo>
                <a:lnTo>
                  <a:pt x="18" y="3"/>
                </a:lnTo>
                <a:lnTo>
                  <a:pt x="18" y="9"/>
                </a:lnTo>
                <a:lnTo>
                  <a:pt x="18" y="17"/>
                </a:lnTo>
                <a:lnTo>
                  <a:pt x="12" y="19"/>
                </a:lnTo>
                <a:lnTo>
                  <a:pt x="6" y="22"/>
                </a:lnTo>
                <a:close/>
              </a:path>
            </a:pathLst>
          </a:custGeom>
          <a:solidFill>
            <a:srgbClr val="000000">
              <a:alpha val="100000"/>
            </a:srgbClr>
          </a:solidFill>
          <a:ln w="9525">
            <a:noFill/>
          </a:ln>
        </p:spPr>
        <p:txBody>
          <a:bodyPr/>
          <a:lstStyle/>
          <a:p>
            <a:endParaRPr lang="zh-CN" altLang="en-US"/>
          </a:p>
        </p:txBody>
      </p:sp>
      <p:sp>
        <p:nvSpPr>
          <p:cNvPr id="73819" name="Freeform 90"/>
          <p:cNvSpPr/>
          <p:nvPr/>
        </p:nvSpPr>
        <p:spPr>
          <a:xfrm>
            <a:off x="8174038" y="2049463"/>
            <a:ext cx="11112" cy="14287"/>
          </a:xfrm>
          <a:custGeom>
            <a:avLst/>
            <a:gdLst>
              <a:gd name="txL" fmla="*/ 0 w 14"/>
              <a:gd name="txT" fmla="*/ 0 h 20"/>
              <a:gd name="txR" fmla="*/ 14 w 14"/>
              <a:gd name="txB" fmla="*/ 20 h 20"/>
            </a:gdLst>
            <a:ahLst/>
            <a:cxnLst>
              <a:cxn ang="0">
                <a:pos x="2147483646" y="2147483646"/>
              </a:cxn>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20">
                <a:moveTo>
                  <a:pt x="3" y="20"/>
                </a:moveTo>
                <a:lnTo>
                  <a:pt x="0" y="8"/>
                </a:lnTo>
                <a:lnTo>
                  <a:pt x="5" y="2"/>
                </a:lnTo>
                <a:lnTo>
                  <a:pt x="7" y="0"/>
                </a:lnTo>
                <a:lnTo>
                  <a:pt x="11" y="3"/>
                </a:lnTo>
                <a:lnTo>
                  <a:pt x="12" y="7"/>
                </a:lnTo>
                <a:lnTo>
                  <a:pt x="14" y="15"/>
                </a:lnTo>
                <a:lnTo>
                  <a:pt x="8" y="18"/>
                </a:lnTo>
                <a:lnTo>
                  <a:pt x="3" y="20"/>
                </a:lnTo>
                <a:close/>
              </a:path>
            </a:pathLst>
          </a:custGeom>
          <a:solidFill>
            <a:srgbClr val="000000">
              <a:alpha val="100000"/>
            </a:srgbClr>
          </a:solidFill>
          <a:ln w="9525">
            <a:noFill/>
          </a:ln>
        </p:spPr>
        <p:txBody>
          <a:bodyPr/>
          <a:lstStyle/>
          <a:p>
            <a:endParaRPr lang="zh-CN" altLang="en-US"/>
          </a:p>
        </p:txBody>
      </p:sp>
      <p:sp>
        <p:nvSpPr>
          <p:cNvPr id="73820" name="Freeform 91"/>
          <p:cNvSpPr/>
          <p:nvPr/>
        </p:nvSpPr>
        <p:spPr>
          <a:xfrm>
            <a:off x="8348663" y="1920875"/>
            <a:ext cx="68262" cy="120650"/>
          </a:xfrm>
          <a:custGeom>
            <a:avLst/>
            <a:gdLst>
              <a:gd name="txL" fmla="*/ 0 w 87"/>
              <a:gd name="txT" fmla="*/ 0 h 151"/>
              <a:gd name="txR" fmla="*/ 87 w 87"/>
              <a:gd name="txB" fmla="*/ 151 h 151"/>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7" h="151">
                <a:moveTo>
                  <a:pt x="6" y="151"/>
                </a:moveTo>
                <a:lnTo>
                  <a:pt x="1" y="145"/>
                </a:lnTo>
                <a:lnTo>
                  <a:pt x="0" y="138"/>
                </a:lnTo>
                <a:lnTo>
                  <a:pt x="13" y="117"/>
                </a:lnTo>
                <a:lnTo>
                  <a:pt x="19" y="100"/>
                </a:lnTo>
                <a:lnTo>
                  <a:pt x="21" y="85"/>
                </a:lnTo>
                <a:lnTo>
                  <a:pt x="22" y="72"/>
                </a:lnTo>
                <a:lnTo>
                  <a:pt x="19" y="57"/>
                </a:lnTo>
                <a:lnTo>
                  <a:pt x="18" y="43"/>
                </a:lnTo>
                <a:lnTo>
                  <a:pt x="21" y="28"/>
                </a:lnTo>
                <a:lnTo>
                  <a:pt x="30" y="11"/>
                </a:lnTo>
                <a:lnTo>
                  <a:pt x="50" y="0"/>
                </a:lnTo>
                <a:lnTo>
                  <a:pt x="67" y="3"/>
                </a:lnTo>
                <a:lnTo>
                  <a:pt x="77" y="17"/>
                </a:lnTo>
                <a:lnTo>
                  <a:pt x="85" y="39"/>
                </a:lnTo>
                <a:lnTo>
                  <a:pt x="87" y="60"/>
                </a:lnTo>
                <a:lnTo>
                  <a:pt x="83" y="82"/>
                </a:lnTo>
                <a:lnTo>
                  <a:pt x="75" y="96"/>
                </a:lnTo>
                <a:lnTo>
                  <a:pt x="65" y="101"/>
                </a:lnTo>
                <a:lnTo>
                  <a:pt x="66" y="89"/>
                </a:lnTo>
                <a:lnTo>
                  <a:pt x="68" y="77"/>
                </a:lnTo>
                <a:lnTo>
                  <a:pt x="68" y="64"/>
                </a:lnTo>
                <a:lnTo>
                  <a:pt x="69" y="51"/>
                </a:lnTo>
                <a:lnTo>
                  <a:pt x="67" y="39"/>
                </a:lnTo>
                <a:lnTo>
                  <a:pt x="64" y="30"/>
                </a:lnTo>
                <a:lnTo>
                  <a:pt x="57" y="22"/>
                </a:lnTo>
                <a:lnTo>
                  <a:pt x="48" y="18"/>
                </a:lnTo>
                <a:lnTo>
                  <a:pt x="41" y="34"/>
                </a:lnTo>
                <a:lnTo>
                  <a:pt x="40" y="53"/>
                </a:lnTo>
                <a:lnTo>
                  <a:pt x="41" y="73"/>
                </a:lnTo>
                <a:lnTo>
                  <a:pt x="42" y="93"/>
                </a:lnTo>
                <a:lnTo>
                  <a:pt x="40" y="112"/>
                </a:lnTo>
                <a:lnTo>
                  <a:pt x="35" y="129"/>
                </a:lnTo>
                <a:lnTo>
                  <a:pt x="24" y="141"/>
                </a:lnTo>
                <a:lnTo>
                  <a:pt x="6" y="151"/>
                </a:lnTo>
                <a:close/>
              </a:path>
            </a:pathLst>
          </a:custGeom>
          <a:solidFill>
            <a:srgbClr val="000000">
              <a:alpha val="100000"/>
            </a:srgbClr>
          </a:solidFill>
          <a:ln w="9525">
            <a:noFill/>
          </a:ln>
        </p:spPr>
        <p:txBody>
          <a:bodyPr/>
          <a:lstStyle/>
          <a:p>
            <a:endParaRPr lang="zh-CN" altLang="en-US"/>
          </a:p>
        </p:txBody>
      </p:sp>
      <p:sp>
        <p:nvSpPr>
          <p:cNvPr id="73821" name="Freeform 92"/>
          <p:cNvSpPr/>
          <p:nvPr/>
        </p:nvSpPr>
        <p:spPr>
          <a:xfrm>
            <a:off x="8054975" y="1747838"/>
            <a:ext cx="100013" cy="234950"/>
          </a:xfrm>
          <a:custGeom>
            <a:avLst/>
            <a:gdLst>
              <a:gd name="txL" fmla="*/ 0 w 125"/>
              <a:gd name="txT" fmla="*/ 0 h 295"/>
              <a:gd name="txR" fmla="*/ 125 w 125"/>
              <a:gd name="txB" fmla="*/ 295 h 295"/>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5" h="295">
                <a:moveTo>
                  <a:pt x="90" y="295"/>
                </a:moveTo>
                <a:lnTo>
                  <a:pt x="54" y="272"/>
                </a:lnTo>
                <a:lnTo>
                  <a:pt x="27" y="235"/>
                </a:lnTo>
                <a:lnTo>
                  <a:pt x="9" y="187"/>
                </a:lnTo>
                <a:lnTo>
                  <a:pt x="1" y="136"/>
                </a:lnTo>
                <a:lnTo>
                  <a:pt x="0" y="85"/>
                </a:lnTo>
                <a:lnTo>
                  <a:pt x="10" y="41"/>
                </a:lnTo>
                <a:lnTo>
                  <a:pt x="27" y="11"/>
                </a:lnTo>
                <a:lnTo>
                  <a:pt x="56" y="0"/>
                </a:lnTo>
                <a:lnTo>
                  <a:pt x="74" y="18"/>
                </a:lnTo>
                <a:lnTo>
                  <a:pt x="92" y="52"/>
                </a:lnTo>
                <a:lnTo>
                  <a:pt x="108" y="96"/>
                </a:lnTo>
                <a:lnTo>
                  <a:pt x="121" y="147"/>
                </a:lnTo>
                <a:lnTo>
                  <a:pt x="125" y="197"/>
                </a:lnTo>
                <a:lnTo>
                  <a:pt x="124" y="243"/>
                </a:lnTo>
                <a:lnTo>
                  <a:pt x="113" y="277"/>
                </a:lnTo>
                <a:lnTo>
                  <a:pt x="90" y="295"/>
                </a:lnTo>
                <a:close/>
              </a:path>
            </a:pathLst>
          </a:custGeom>
          <a:solidFill>
            <a:srgbClr val="FFFFFF">
              <a:alpha val="100000"/>
            </a:srgbClr>
          </a:solidFill>
          <a:ln w="9525">
            <a:noFill/>
          </a:ln>
        </p:spPr>
        <p:txBody>
          <a:bodyPr/>
          <a:lstStyle/>
          <a:p>
            <a:endParaRPr lang="zh-CN" altLang="en-US"/>
          </a:p>
        </p:txBody>
      </p:sp>
      <p:sp>
        <p:nvSpPr>
          <p:cNvPr id="73822" name="Freeform 93"/>
          <p:cNvSpPr/>
          <p:nvPr/>
        </p:nvSpPr>
        <p:spPr>
          <a:xfrm>
            <a:off x="8407400" y="1598613"/>
            <a:ext cx="160338" cy="360362"/>
          </a:xfrm>
          <a:custGeom>
            <a:avLst/>
            <a:gdLst>
              <a:gd name="txL" fmla="*/ 0 w 204"/>
              <a:gd name="txT" fmla="*/ 0 h 454"/>
              <a:gd name="txR" fmla="*/ 204 w 204"/>
              <a:gd name="txB" fmla="*/ 454 h 45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4" h="454">
                <a:moveTo>
                  <a:pt x="124" y="454"/>
                </a:moveTo>
                <a:lnTo>
                  <a:pt x="114" y="425"/>
                </a:lnTo>
                <a:lnTo>
                  <a:pt x="103" y="398"/>
                </a:lnTo>
                <a:lnTo>
                  <a:pt x="89" y="373"/>
                </a:lnTo>
                <a:lnTo>
                  <a:pt x="74" y="350"/>
                </a:lnTo>
                <a:lnTo>
                  <a:pt x="57" y="327"/>
                </a:lnTo>
                <a:lnTo>
                  <a:pt x="40" y="308"/>
                </a:lnTo>
                <a:lnTo>
                  <a:pt x="21" y="290"/>
                </a:lnTo>
                <a:lnTo>
                  <a:pt x="1" y="274"/>
                </a:lnTo>
                <a:lnTo>
                  <a:pt x="0" y="266"/>
                </a:lnTo>
                <a:lnTo>
                  <a:pt x="1" y="259"/>
                </a:lnTo>
                <a:lnTo>
                  <a:pt x="3" y="253"/>
                </a:lnTo>
                <a:lnTo>
                  <a:pt x="7" y="249"/>
                </a:lnTo>
                <a:lnTo>
                  <a:pt x="14" y="237"/>
                </a:lnTo>
                <a:lnTo>
                  <a:pt x="21" y="228"/>
                </a:lnTo>
                <a:lnTo>
                  <a:pt x="30" y="200"/>
                </a:lnTo>
                <a:lnTo>
                  <a:pt x="40" y="171"/>
                </a:lnTo>
                <a:lnTo>
                  <a:pt x="49" y="143"/>
                </a:lnTo>
                <a:lnTo>
                  <a:pt x="57" y="115"/>
                </a:lnTo>
                <a:lnTo>
                  <a:pt x="62" y="85"/>
                </a:lnTo>
                <a:lnTo>
                  <a:pt x="66" y="56"/>
                </a:lnTo>
                <a:lnTo>
                  <a:pt x="66" y="27"/>
                </a:lnTo>
                <a:lnTo>
                  <a:pt x="66" y="0"/>
                </a:lnTo>
                <a:lnTo>
                  <a:pt x="117" y="22"/>
                </a:lnTo>
                <a:lnTo>
                  <a:pt x="158" y="70"/>
                </a:lnTo>
                <a:lnTo>
                  <a:pt x="187" y="134"/>
                </a:lnTo>
                <a:lnTo>
                  <a:pt x="203" y="208"/>
                </a:lnTo>
                <a:lnTo>
                  <a:pt x="204" y="282"/>
                </a:lnTo>
                <a:lnTo>
                  <a:pt x="192" y="354"/>
                </a:lnTo>
                <a:lnTo>
                  <a:pt x="165" y="413"/>
                </a:lnTo>
                <a:lnTo>
                  <a:pt x="124" y="454"/>
                </a:lnTo>
                <a:close/>
              </a:path>
            </a:pathLst>
          </a:custGeom>
          <a:solidFill>
            <a:srgbClr val="9999FF">
              <a:alpha val="100000"/>
            </a:srgbClr>
          </a:solidFill>
          <a:ln w="9525">
            <a:noFill/>
          </a:ln>
        </p:spPr>
        <p:txBody>
          <a:bodyPr/>
          <a:lstStyle/>
          <a:p>
            <a:endParaRPr lang="zh-CN" altLang="en-US"/>
          </a:p>
        </p:txBody>
      </p:sp>
      <p:sp>
        <p:nvSpPr>
          <p:cNvPr id="73823" name="Freeform 94"/>
          <p:cNvSpPr/>
          <p:nvPr/>
        </p:nvSpPr>
        <p:spPr>
          <a:xfrm>
            <a:off x="8228013" y="1765300"/>
            <a:ext cx="195262" cy="179388"/>
          </a:xfrm>
          <a:custGeom>
            <a:avLst/>
            <a:gdLst>
              <a:gd name="txL" fmla="*/ 0 w 245"/>
              <a:gd name="txT" fmla="*/ 0 h 225"/>
              <a:gd name="txR" fmla="*/ 245 w 245"/>
              <a:gd name="txB" fmla="*/ 225 h 2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5" h="225">
                <a:moveTo>
                  <a:pt x="122" y="225"/>
                </a:moveTo>
                <a:lnTo>
                  <a:pt x="116" y="215"/>
                </a:lnTo>
                <a:lnTo>
                  <a:pt x="115" y="205"/>
                </a:lnTo>
                <a:lnTo>
                  <a:pt x="114" y="194"/>
                </a:lnTo>
                <a:lnTo>
                  <a:pt x="116" y="183"/>
                </a:lnTo>
                <a:lnTo>
                  <a:pt x="118" y="172"/>
                </a:lnTo>
                <a:lnTo>
                  <a:pt x="120" y="161"/>
                </a:lnTo>
                <a:lnTo>
                  <a:pt x="123" y="150"/>
                </a:lnTo>
                <a:lnTo>
                  <a:pt x="124" y="142"/>
                </a:lnTo>
                <a:lnTo>
                  <a:pt x="118" y="139"/>
                </a:lnTo>
                <a:lnTo>
                  <a:pt x="115" y="139"/>
                </a:lnTo>
                <a:lnTo>
                  <a:pt x="111" y="138"/>
                </a:lnTo>
                <a:lnTo>
                  <a:pt x="109" y="139"/>
                </a:lnTo>
                <a:lnTo>
                  <a:pt x="103" y="149"/>
                </a:lnTo>
                <a:lnTo>
                  <a:pt x="98" y="162"/>
                </a:lnTo>
                <a:lnTo>
                  <a:pt x="91" y="175"/>
                </a:lnTo>
                <a:lnTo>
                  <a:pt x="84" y="189"/>
                </a:lnTo>
                <a:lnTo>
                  <a:pt x="76" y="200"/>
                </a:lnTo>
                <a:lnTo>
                  <a:pt x="67" y="212"/>
                </a:lnTo>
                <a:lnTo>
                  <a:pt x="57" y="219"/>
                </a:lnTo>
                <a:lnTo>
                  <a:pt x="46" y="224"/>
                </a:lnTo>
                <a:lnTo>
                  <a:pt x="36" y="207"/>
                </a:lnTo>
                <a:lnTo>
                  <a:pt x="36" y="186"/>
                </a:lnTo>
                <a:lnTo>
                  <a:pt x="44" y="161"/>
                </a:lnTo>
                <a:lnTo>
                  <a:pt x="58" y="136"/>
                </a:lnTo>
                <a:lnTo>
                  <a:pt x="70" y="111"/>
                </a:lnTo>
                <a:lnTo>
                  <a:pt x="83" y="89"/>
                </a:lnTo>
                <a:lnTo>
                  <a:pt x="91" y="73"/>
                </a:lnTo>
                <a:lnTo>
                  <a:pt x="92" y="65"/>
                </a:lnTo>
                <a:lnTo>
                  <a:pt x="81" y="65"/>
                </a:lnTo>
                <a:lnTo>
                  <a:pt x="69" y="70"/>
                </a:lnTo>
                <a:lnTo>
                  <a:pt x="58" y="74"/>
                </a:lnTo>
                <a:lnTo>
                  <a:pt x="46" y="81"/>
                </a:lnTo>
                <a:lnTo>
                  <a:pt x="34" y="87"/>
                </a:lnTo>
                <a:lnTo>
                  <a:pt x="22" y="93"/>
                </a:lnTo>
                <a:lnTo>
                  <a:pt x="11" y="98"/>
                </a:lnTo>
                <a:lnTo>
                  <a:pt x="0" y="101"/>
                </a:lnTo>
                <a:lnTo>
                  <a:pt x="5" y="84"/>
                </a:lnTo>
                <a:lnTo>
                  <a:pt x="16" y="70"/>
                </a:lnTo>
                <a:lnTo>
                  <a:pt x="26" y="55"/>
                </a:lnTo>
                <a:lnTo>
                  <a:pt x="38" y="41"/>
                </a:lnTo>
                <a:lnTo>
                  <a:pt x="49" y="27"/>
                </a:lnTo>
                <a:lnTo>
                  <a:pt x="60" y="16"/>
                </a:lnTo>
                <a:lnTo>
                  <a:pt x="67" y="6"/>
                </a:lnTo>
                <a:lnTo>
                  <a:pt x="71" y="0"/>
                </a:lnTo>
                <a:lnTo>
                  <a:pt x="92" y="5"/>
                </a:lnTo>
                <a:lnTo>
                  <a:pt x="116" y="15"/>
                </a:lnTo>
                <a:lnTo>
                  <a:pt x="142" y="27"/>
                </a:lnTo>
                <a:lnTo>
                  <a:pt x="168" y="43"/>
                </a:lnTo>
                <a:lnTo>
                  <a:pt x="192" y="59"/>
                </a:lnTo>
                <a:lnTo>
                  <a:pt x="215" y="77"/>
                </a:lnTo>
                <a:lnTo>
                  <a:pt x="232" y="96"/>
                </a:lnTo>
                <a:lnTo>
                  <a:pt x="245" y="115"/>
                </a:lnTo>
                <a:lnTo>
                  <a:pt x="214" y="116"/>
                </a:lnTo>
                <a:lnTo>
                  <a:pt x="192" y="121"/>
                </a:lnTo>
                <a:lnTo>
                  <a:pt x="174" y="129"/>
                </a:lnTo>
                <a:lnTo>
                  <a:pt x="161" y="140"/>
                </a:lnTo>
                <a:lnTo>
                  <a:pt x="150" y="154"/>
                </a:lnTo>
                <a:lnTo>
                  <a:pt x="143" y="172"/>
                </a:lnTo>
                <a:lnTo>
                  <a:pt x="135" y="196"/>
                </a:lnTo>
                <a:lnTo>
                  <a:pt x="127" y="224"/>
                </a:lnTo>
                <a:lnTo>
                  <a:pt x="123" y="225"/>
                </a:lnTo>
                <a:lnTo>
                  <a:pt x="122" y="225"/>
                </a:lnTo>
                <a:close/>
              </a:path>
            </a:pathLst>
          </a:custGeom>
          <a:solidFill>
            <a:srgbClr val="996633">
              <a:alpha val="100000"/>
            </a:srgbClr>
          </a:solidFill>
          <a:ln w="9525">
            <a:noFill/>
          </a:ln>
        </p:spPr>
        <p:txBody>
          <a:bodyPr/>
          <a:lstStyle/>
          <a:p>
            <a:endParaRPr lang="zh-CN" altLang="en-US"/>
          </a:p>
        </p:txBody>
      </p:sp>
      <p:sp>
        <p:nvSpPr>
          <p:cNvPr id="73824" name="Freeform 95"/>
          <p:cNvSpPr/>
          <p:nvPr/>
        </p:nvSpPr>
        <p:spPr>
          <a:xfrm>
            <a:off x="8085138" y="1885950"/>
            <a:ext cx="31750" cy="53975"/>
          </a:xfrm>
          <a:custGeom>
            <a:avLst/>
            <a:gdLst>
              <a:gd name="txL" fmla="*/ 0 w 40"/>
              <a:gd name="txT" fmla="*/ 0 h 70"/>
              <a:gd name="txR" fmla="*/ 40 w 40"/>
              <a:gd name="txB" fmla="*/ 70 h 70"/>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0" h="70">
                <a:moveTo>
                  <a:pt x="20" y="70"/>
                </a:moveTo>
                <a:lnTo>
                  <a:pt x="10" y="56"/>
                </a:lnTo>
                <a:lnTo>
                  <a:pt x="3" y="43"/>
                </a:lnTo>
                <a:lnTo>
                  <a:pt x="0" y="28"/>
                </a:lnTo>
                <a:lnTo>
                  <a:pt x="1" y="15"/>
                </a:lnTo>
                <a:lnTo>
                  <a:pt x="3" y="5"/>
                </a:lnTo>
                <a:lnTo>
                  <a:pt x="10" y="0"/>
                </a:lnTo>
                <a:lnTo>
                  <a:pt x="19" y="2"/>
                </a:lnTo>
                <a:lnTo>
                  <a:pt x="33" y="12"/>
                </a:lnTo>
                <a:lnTo>
                  <a:pt x="34" y="16"/>
                </a:lnTo>
                <a:lnTo>
                  <a:pt x="36" y="26"/>
                </a:lnTo>
                <a:lnTo>
                  <a:pt x="38" y="35"/>
                </a:lnTo>
                <a:lnTo>
                  <a:pt x="40" y="45"/>
                </a:lnTo>
                <a:lnTo>
                  <a:pt x="38" y="54"/>
                </a:lnTo>
                <a:lnTo>
                  <a:pt x="35" y="62"/>
                </a:lnTo>
                <a:lnTo>
                  <a:pt x="28" y="68"/>
                </a:lnTo>
                <a:lnTo>
                  <a:pt x="20" y="70"/>
                </a:lnTo>
                <a:close/>
              </a:path>
            </a:pathLst>
          </a:custGeom>
          <a:solidFill>
            <a:srgbClr val="000000">
              <a:alpha val="100000"/>
            </a:srgbClr>
          </a:solidFill>
          <a:ln w="9525">
            <a:noFill/>
          </a:ln>
        </p:spPr>
        <p:txBody>
          <a:bodyPr/>
          <a:lstStyle/>
          <a:p>
            <a:endParaRPr lang="zh-CN" altLang="en-US"/>
          </a:p>
        </p:txBody>
      </p:sp>
      <p:sp>
        <p:nvSpPr>
          <p:cNvPr id="73825" name="Freeform 96"/>
          <p:cNvSpPr/>
          <p:nvPr/>
        </p:nvSpPr>
        <p:spPr>
          <a:xfrm>
            <a:off x="8099425" y="1911350"/>
            <a:ext cx="4763" cy="7938"/>
          </a:xfrm>
          <a:custGeom>
            <a:avLst/>
            <a:gdLst>
              <a:gd name="txL" fmla="*/ 0 w 7"/>
              <a:gd name="txT" fmla="*/ 0 h 11"/>
              <a:gd name="txR" fmla="*/ 7 w 7"/>
              <a:gd name="txB" fmla="*/ 11 h 11"/>
            </a:gdLst>
            <a:ahLst/>
            <a:cxnLst>
              <a:cxn ang="0">
                <a:pos x="2147483646" y="2147483646"/>
              </a:cxn>
              <a:cxn ang="0">
                <a:pos x="0" y="2147483646"/>
              </a:cxn>
              <a:cxn ang="0">
                <a:pos x="0" y="0"/>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7" h="11">
                <a:moveTo>
                  <a:pt x="1" y="11"/>
                </a:moveTo>
                <a:lnTo>
                  <a:pt x="0" y="5"/>
                </a:lnTo>
                <a:lnTo>
                  <a:pt x="0" y="0"/>
                </a:lnTo>
                <a:lnTo>
                  <a:pt x="2" y="0"/>
                </a:lnTo>
                <a:lnTo>
                  <a:pt x="7" y="0"/>
                </a:lnTo>
                <a:lnTo>
                  <a:pt x="6" y="5"/>
                </a:lnTo>
                <a:lnTo>
                  <a:pt x="6" y="10"/>
                </a:lnTo>
                <a:lnTo>
                  <a:pt x="3" y="10"/>
                </a:lnTo>
                <a:lnTo>
                  <a:pt x="1" y="11"/>
                </a:lnTo>
                <a:close/>
              </a:path>
            </a:pathLst>
          </a:custGeom>
          <a:solidFill>
            <a:srgbClr val="FFFFFF">
              <a:alpha val="100000"/>
            </a:srgbClr>
          </a:solidFill>
          <a:ln w="9525">
            <a:noFill/>
          </a:ln>
        </p:spPr>
        <p:txBody>
          <a:bodyPr/>
          <a:lstStyle/>
          <a:p>
            <a:endParaRPr lang="zh-CN" altLang="en-US"/>
          </a:p>
        </p:txBody>
      </p:sp>
      <p:sp>
        <p:nvSpPr>
          <p:cNvPr id="73826" name="Freeform 97"/>
          <p:cNvSpPr/>
          <p:nvPr/>
        </p:nvSpPr>
        <p:spPr>
          <a:xfrm>
            <a:off x="7823200" y="1681163"/>
            <a:ext cx="228600" cy="150812"/>
          </a:xfrm>
          <a:custGeom>
            <a:avLst/>
            <a:gdLst>
              <a:gd name="txL" fmla="*/ 0 w 290"/>
              <a:gd name="txT" fmla="*/ 0 h 190"/>
              <a:gd name="txR" fmla="*/ 290 w 290"/>
              <a:gd name="txB" fmla="*/ 190 h 19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90" h="190">
                <a:moveTo>
                  <a:pt x="84" y="190"/>
                </a:moveTo>
                <a:lnTo>
                  <a:pt x="78" y="175"/>
                </a:lnTo>
                <a:lnTo>
                  <a:pt x="87" y="157"/>
                </a:lnTo>
                <a:lnTo>
                  <a:pt x="104" y="136"/>
                </a:lnTo>
                <a:lnTo>
                  <a:pt x="128" y="115"/>
                </a:lnTo>
                <a:lnTo>
                  <a:pt x="152" y="92"/>
                </a:lnTo>
                <a:lnTo>
                  <a:pt x="174" y="74"/>
                </a:lnTo>
                <a:lnTo>
                  <a:pt x="189" y="59"/>
                </a:lnTo>
                <a:lnTo>
                  <a:pt x="197" y="50"/>
                </a:lnTo>
                <a:lnTo>
                  <a:pt x="187" y="48"/>
                </a:lnTo>
                <a:lnTo>
                  <a:pt x="168" y="51"/>
                </a:lnTo>
                <a:lnTo>
                  <a:pt x="142" y="57"/>
                </a:lnTo>
                <a:lnTo>
                  <a:pt x="111" y="67"/>
                </a:lnTo>
                <a:lnTo>
                  <a:pt x="78" y="76"/>
                </a:lnTo>
                <a:lnTo>
                  <a:pt x="46" y="87"/>
                </a:lnTo>
                <a:lnTo>
                  <a:pt x="19" y="93"/>
                </a:lnTo>
                <a:lnTo>
                  <a:pt x="0" y="97"/>
                </a:lnTo>
                <a:lnTo>
                  <a:pt x="7" y="74"/>
                </a:lnTo>
                <a:lnTo>
                  <a:pt x="36" y="52"/>
                </a:lnTo>
                <a:lnTo>
                  <a:pt x="76" y="31"/>
                </a:lnTo>
                <a:lnTo>
                  <a:pt x="126" y="15"/>
                </a:lnTo>
                <a:lnTo>
                  <a:pt x="177" y="2"/>
                </a:lnTo>
                <a:lnTo>
                  <a:pt x="225" y="0"/>
                </a:lnTo>
                <a:lnTo>
                  <a:pt x="263" y="7"/>
                </a:lnTo>
                <a:lnTo>
                  <a:pt x="290" y="29"/>
                </a:lnTo>
                <a:lnTo>
                  <a:pt x="277" y="41"/>
                </a:lnTo>
                <a:lnTo>
                  <a:pt x="266" y="60"/>
                </a:lnTo>
                <a:lnTo>
                  <a:pt x="253" y="81"/>
                </a:lnTo>
                <a:lnTo>
                  <a:pt x="241" y="104"/>
                </a:lnTo>
                <a:lnTo>
                  <a:pt x="227" y="123"/>
                </a:lnTo>
                <a:lnTo>
                  <a:pt x="215" y="142"/>
                </a:lnTo>
                <a:lnTo>
                  <a:pt x="203" y="156"/>
                </a:lnTo>
                <a:lnTo>
                  <a:pt x="193" y="165"/>
                </a:lnTo>
                <a:lnTo>
                  <a:pt x="194" y="157"/>
                </a:lnTo>
                <a:lnTo>
                  <a:pt x="197" y="149"/>
                </a:lnTo>
                <a:lnTo>
                  <a:pt x="201" y="141"/>
                </a:lnTo>
                <a:lnTo>
                  <a:pt x="204" y="133"/>
                </a:lnTo>
                <a:lnTo>
                  <a:pt x="205" y="125"/>
                </a:lnTo>
                <a:lnTo>
                  <a:pt x="208" y="117"/>
                </a:lnTo>
                <a:lnTo>
                  <a:pt x="208" y="111"/>
                </a:lnTo>
                <a:lnTo>
                  <a:pt x="208" y="106"/>
                </a:lnTo>
                <a:lnTo>
                  <a:pt x="193" y="108"/>
                </a:lnTo>
                <a:lnTo>
                  <a:pt x="179" y="118"/>
                </a:lnTo>
                <a:lnTo>
                  <a:pt x="163" y="131"/>
                </a:lnTo>
                <a:lnTo>
                  <a:pt x="147" y="148"/>
                </a:lnTo>
                <a:lnTo>
                  <a:pt x="130" y="163"/>
                </a:lnTo>
                <a:lnTo>
                  <a:pt x="113" y="177"/>
                </a:lnTo>
                <a:lnTo>
                  <a:pt x="97" y="186"/>
                </a:lnTo>
                <a:lnTo>
                  <a:pt x="84" y="190"/>
                </a:lnTo>
                <a:close/>
              </a:path>
            </a:pathLst>
          </a:custGeom>
          <a:solidFill>
            <a:srgbClr val="996633">
              <a:alpha val="100000"/>
            </a:srgbClr>
          </a:solidFill>
          <a:ln w="9525">
            <a:noFill/>
          </a:ln>
        </p:spPr>
        <p:txBody>
          <a:bodyPr/>
          <a:lstStyle/>
          <a:p>
            <a:endParaRPr lang="zh-CN" altLang="en-US"/>
          </a:p>
        </p:txBody>
      </p:sp>
      <p:sp>
        <p:nvSpPr>
          <p:cNvPr id="73827" name="Freeform 98"/>
          <p:cNvSpPr/>
          <p:nvPr/>
        </p:nvSpPr>
        <p:spPr>
          <a:xfrm>
            <a:off x="8154988" y="1565275"/>
            <a:ext cx="287337" cy="233363"/>
          </a:xfrm>
          <a:custGeom>
            <a:avLst/>
            <a:gdLst>
              <a:gd name="txL" fmla="*/ 0 w 362"/>
              <a:gd name="txT" fmla="*/ 0 h 294"/>
              <a:gd name="txR" fmla="*/ 362 w 362"/>
              <a:gd name="txB" fmla="*/ 294 h 29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62" h="294">
                <a:moveTo>
                  <a:pt x="295" y="294"/>
                </a:moveTo>
                <a:lnTo>
                  <a:pt x="278" y="277"/>
                </a:lnTo>
                <a:lnTo>
                  <a:pt x="261" y="263"/>
                </a:lnTo>
                <a:lnTo>
                  <a:pt x="244" y="252"/>
                </a:lnTo>
                <a:lnTo>
                  <a:pt x="227" y="245"/>
                </a:lnTo>
                <a:lnTo>
                  <a:pt x="209" y="238"/>
                </a:lnTo>
                <a:lnTo>
                  <a:pt x="191" y="235"/>
                </a:lnTo>
                <a:lnTo>
                  <a:pt x="171" y="231"/>
                </a:lnTo>
                <a:lnTo>
                  <a:pt x="152" y="230"/>
                </a:lnTo>
                <a:lnTo>
                  <a:pt x="143" y="217"/>
                </a:lnTo>
                <a:lnTo>
                  <a:pt x="128" y="202"/>
                </a:lnTo>
                <a:lnTo>
                  <a:pt x="105" y="185"/>
                </a:lnTo>
                <a:lnTo>
                  <a:pt x="81" y="169"/>
                </a:lnTo>
                <a:lnTo>
                  <a:pt x="55" y="152"/>
                </a:lnTo>
                <a:lnTo>
                  <a:pt x="32" y="138"/>
                </a:lnTo>
                <a:lnTo>
                  <a:pt x="13" y="127"/>
                </a:lnTo>
                <a:lnTo>
                  <a:pt x="1" y="121"/>
                </a:lnTo>
                <a:lnTo>
                  <a:pt x="0" y="119"/>
                </a:lnTo>
                <a:lnTo>
                  <a:pt x="0" y="115"/>
                </a:lnTo>
                <a:lnTo>
                  <a:pt x="40" y="77"/>
                </a:lnTo>
                <a:lnTo>
                  <a:pt x="79" y="47"/>
                </a:lnTo>
                <a:lnTo>
                  <a:pt x="118" y="23"/>
                </a:lnTo>
                <a:lnTo>
                  <a:pt x="159" y="10"/>
                </a:lnTo>
                <a:lnTo>
                  <a:pt x="200" y="0"/>
                </a:lnTo>
                <a:lnTo>
                  <a:pt x="245" y="0"/>
                </a:lnTo>
                <a:lnTo>
                  <a:pt x="295" y="7"/>
                </a:lnTo>
                <a:lnTo>
                  <a:pt x="352" y="22"/>
                </a:lnTo>
                <a:lnTo>
                  <a:pt x="359" y="47"/>
                </a:lnTo>
                <a:lnTo>
                  <a:pt x="362" y="84"/>
                </a:lnTo>
                <a:lnTo>
                  <a:pt x="360" y="127"/>
                </a:lnTo>
                <a:lnTo>
                  <a:pt x="356" y="173"/>
                </a:lnTo>
                <a:lnTo>
                  <a:pt x="344" y="217"/>
                </a:lnTo>
                <a:lnTo>
                  <a:pt x="331" y="254"/>
                </a:lnTo>
                <a:lnTo>
                  <a:pt x="313" y="280"/>
                </a:lnTo>
                <a:lnTo>
                  <a:pt x="295" y="294"/>
                </a:lnTo>
                <a:close/>
              </a:path>
            </a:pathLst>
          </a:custGeom>
          <a:solidFill>
            <a:srgbClr val="9999FF">
              <a:alpha val="100000"/>
            </a:srgbClr>
          </a:solidFill>
          <a:ln w="9525">
            <a:noFill/>
          </a:ln>
        </p:spPr>
        <p:txBody>
          <a:bodyPr/>
          <a:lstStyle/>
          <a:p>
            <a:endParaRPr lang="zh-CN" altLang="en-US"/>
          </a:p>
        </p:txBody>
      </p:sp>
      <p:sp>
        <p:nvSpPr>
          <p:cNvPr id="73828" name="Freeform 99"/>
          <p:cNvSpPr/>
          <p:nvPr/>
        </p:nvSpPr>
        <p:spPr>
          <a:xfrm>
            <a:off x="7753350" y="1601788"/>
            <a:ext cx="244475" cy="95250"/>
          </a:xfrm>
          <a:custGeom>
            <a:avLst/>
            <a:gdLst>
              <a:gd name="txL" fmla="*/ 0 w 307"/>
              <a:gd name="txT" fmla="*/ 0 h 120"/>
              <a:gd name="txR" fmla="*/ 307 w 307"/>
              <a:gd name="txB" fmla="*/ 120 h 12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7" h="120">
                <a:moveTo>
                  <a:pt x="147" y="120"/>
                </a:moveTo>
                <a:lnTo>
                  <a:pt x="124" y="107"/>
                </a:lnTo>
                <a:lnTo>
                  <a:pt x="102" y="96"/>
                </a:lnTo>
                <a:lnTo>
                  <a:pt x="78" y="85"/>
                </a:lnTo>
                <a:lnTo>
                  <a:pt x="58" y="75"/>
                </a:lnTo>
                <a:lnTo>
                  <a:pt x="37" y="63"/>
                </a:lnTo>
                <a:lnTo>
                  <a:pt x="20" y="49"/>
                </a:lnTo>
                <a:lnTo>
                  <a:pt x="7" y="32"/>
                </a:lnTo>
                <a:lnTo>
                  <a:pt x="0" y="13"/>
                </a:lnTo>
                <a:lnTo>
                  <a:pt x="2" y="9"/>
                </a:lnTo>
                <a:lnTo>
                  <a:pt x="4" y="7"/>
                </a:lnTo>
                <a:lnTo>
                  <a:pt x="15" y="6"/>
                </a:lnTo>
                <a:lnTo>
                  <a:pt x="25" y="6"/>
                </a:lnTo>
                <a:lnTo>
                  <a:pt x="32" y="5"/>
                </a:lnTo>
                <a:lnTo>
                  <a:pt x="42" y="4"/>
                </a:lnTo>
                <a:lnTo>
                  <a:pt x="54" y="1"/>
                </a:lnTo>
                <a:lnTo>
                  <a:pt x="73" y="0"/>
                </a:lnTo>
                <a:lnTo>
                  <a:pt x="68" y="5"/>
                </a:lnTo>
                <a:lnTo>
                  <a:pt x="67" y="13"/>
                </a:lnTo>
                <a:lnTo>
                  <a:pt x="70" y="13"/>
                </a:lnTo>
                <a:lnTo>
                  <a:pt x="76" y="14"/>
                </a:lnTo>
                <a:lnTo>
                  <a:pt x="83" y="14"/>
                </a:lnTo>
                <a:lnTo>
                  <a:pt x="90" y="15"/>
                </a:lnTo>
                <a:lnTo>
                  <a:pt x="97" y="14"/>
                </a:lnTo>
                <a:lnTo>
                  <a:pt x="103" y="14"/>
                </a:lnTo>
                <a:lnTo>
                  <a:pt x="110" y="14"/>
                </a:lnTo>
                <a:lnTo>
                  <a:pt x="118" y="14"/>
                </a:lnTo>
                <a:lnTo>
                  <a:pt x="118" y="18"/>
                </a:lnTo>
                <a:lnTo>
                  <a:pt x="119" y="23"/>
                </a:lnTo>
                <a:lnTo>
                  <a:pt x="127" y="22"/>
                </a:lnTo>
                <a:lnTo>
                  <a:pt x="135" y="22"/>
                </a:lnTo>
                <a:lnTo>
                  <a:pt x="142" y="22"/>
                </a:lnTo>
                <a:lnTo>
                  <a:pt x="149" y="22"/>
                </a:lnTo>
                <a:lnTo>
                  <a:pt x="159" y="22"/>
                </a:lnTo>
                <a:lnTo>
                  <a:pt x="168" y="23"/>
                </a:lnTo>
                <a:lnTo>
                  <a:pt x="163" y="25"/>
                </a:lnTo>
                <a:lnTo>
                  <a:pt x="159" y="27"/>
                </a:lnTo>
                <a:lnTo>
                  <a:pt x="159" y="32"/>
                </a:lnTo>
                <a:lnTo>
                  <a:pt x="159" y="35"/>
                </a:lnTo>
                <a:lnTo>
                  <a:pt x="163" y="38"/>
                </a:lnTo>
                <a:lnTo>
                  <a:pt x="166" y="41"/>
                </a:lnTo>
                <a:lnTo>
                  <a:pt x="177" y="38"/>
                </a:lnTo>
                <a:lnTo>
                  <a:pt x="190" y="35"/>
                </a:lnTo>
                <a:lnTo>
                  <a:pt x="197" y="34"/>
                </a:lnTo>
                <a:lnTo>
                  <a:pt x="204" y="34"/>
                </a:lnTo>
                <a:lnTo>
                  <a:pt x="210" y="34"/>
                </a:lnTo>
                <a:lnTo>
                  <a:pt x="218" y="35"/>
                </a:lnTo>
                <a:lnTo>
                  <a:pt x="213" y="40"/>
                </a:lnTo>
                <a:lnTo>
                  <a:pt x="210" y="46"/>
                </a:lnTo>
                <a:lnTo>
                  <a:pt x="213" y="50"/>
                </a:lnTo>
                <a:lnTo>
                  <a:pt x="215" y="55"/>
                </a:lnTo>
                <a:lnTo>
                  <a:pt x="222" y="54"/>
                </a:lnTo>
                <a:lnTo>
                  <a:pt x="229" y="52"/>
                </a:lnTo>
                <a:lnTo>
                  <a:pt x="235" y="50"/>
                </a:lnTo>
                <a:lnTo>
                  <a:pt x="243" y="49"/>
                </a:lnTo>
                <a:lnTo>
                  <a:pt x="243" y="51"/>
                </a:lnTo>
                <a:lnTo>
                  <a:pt x="245" y="55"/>
                </a:lnTo>
                <a:lnTo>
                  <a:pt x="242" y="57"/>
                </a:lnTo>
                <a:lnTo>
                  <a:pt x="239" y="59"/>
                </a:lnTo>
                <a:lnTo>
                  <a:pt x="241" y="65"/>
                </a:lnTo>
                <a:lnTo>
                  <a:pt x="248" y="68"/>
                </a:lnTo>
                <a:lnTo>
                  <a:pt x="255" y="68"/>
                </a:lnTo>
                <a:lnTo>
                  <a:pt x="265" y="68"/>
                </a:lnTo>
                <a:lnTo>
                  <a:pt x="274" y="67"/>
                </a:lnTo>
                <a:lnTo>
                  <a:pt x="286" y="68"/>
                </a:lnTo>
                <a:lnTo>
                  <a:pt x="296" y="73"/>
                </a:lnTo>
                <a:lnTo>
                  <a:pt x="307" y="83"/>
                </a:lnTo>
                <a:lnTo>
                  <a:pt x="299" y="84"/>
                </a:lnTo>
                <a:lnTo>
                  <a:pt x="281" y="89"/>
                </a:lnTo>
                <a:lnTo>
                  <a:pt x="256" y="95"/>
                </a:lnTo>
                <a:lnTo>
                  <a:pt x="228" y="101"/>
                </a:lnTo>
                <a:lnTo>
                  <a:pt x="198" y="107"/>
                </a:lnTo>
                <a:lnTo>
                  <a:pt x="172" y="114"/>
                </a:lnTo>
                <a:lnTo>
                  <a:pt x="153" y="117"/>
                </a:lnTo>
                <a:lnTo>
                  <a:pt x="147" y="120"/>
                </a:lnTo>
                <a:close/>
              </a:path>
            </a:pathLst>
          </a:custGeom>
          <a:solidFill>
            <a:srgbClr val="9999FF">
              <a:alpha val="100000"/>
            </a:srgbClr>
          </a:solidFill>
          <a:ln w="9525">
            <a:noFill/>
          </a:ln>
        </p:spPr>
        <p:txBody>
          <a:bodyPr/>
          <a:lstStyle/>
          <a:p>
            <a:endParaRPr lang="zh-CN" altLang="en-US"/>
          </a:p>
        </p:txBody>
      </p:sp>
      <p:sp>
        <p:nvSpPr>
          <p:cNvPr id="73829" name="Freeform 100"/>
          <p:cNvSpPr/>
          <p:nvPr/>
        </p:nvSpPr>
        <p:spPr>
          <a:xfrm>
            <a:off x="7950200" y="1601788"/>
            <a:ext cx="173038" cy="68262"/>
          </a:xfrm>
          <a:custGeom>
            <a:avLst/>
            <a:gdLst>
              <a:gd name="txL" fmla="*/ 0 w 217"/>
              <a:gd name="txT" fmla="*/ 0 h 85"/>
              <a:gd name="txR" fmla="*/ 217 w 217"/>
              <a:gd name="txB" fmla="*/ 85 h 8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7" h="85">
                <a:moveTo>
                  <a:pt x="148" y="85"/>
                </a:moveTo>
                <a:lnTo>
                  <a:pt x="128" y="80"/>
                </a:lnTo>
                <a:lnTo>
                  <a:pt x="107" y="73"/>
                </a:lnTo>
                <a:lnTo>
                  <a:pt x="85" y="63"/>
                </a:lnTo>
                <a:lnTo>
                  <a:pt x="66" y="52"/>
                </a:lnTo>
                <a:lnTo>
                  <a:pt x="46" y="39"/>
                </a:lnTo>
                <a:lnTo>
                  <a:pt x="27" y="26"/>
                </a:lnTo>
                <a:lnTo>
                  <a:pt x="11" y="13"/>
                </a:lnTo>
                <a:lnTo>
                  <a:pt x="0" y="0"/>
                </a:lnTo>
                <a:lnTo>
                  <a:pt x="25" y="1"/>
                </a:lnTo>
                <a:lnTo>
                  <a:pt x="52" y="7"/>
                </a:lnTo>
                <a:lnTo>
                  <a:pt x="81" y="15"/>
                </a:lnTo>
                <a:lnTo>
                  <a:pt x="109" y="26"/>
                </a:lnTo>
                <a:lnTo>
                  <a:pt x="137" y="38"/>
                </a:lnTo>
                <a:lnTo>
                  <a:pt x="165" y="50"/>
                </a:lnTo>
                <a:lnTo>
                  <a:pt x="191" y="64"/>
                </a:lnTo>
                <a:lnTo>
                  <a:pt x="217" y="78"/>
                </a:lnTo>
                <a:lnTo>
                  <a:pt x="212" y="80"/>
                </a:lnTo>
                <a:lnTo>
                  <a:pt x="204" y="82"/>
                </a:lnTo>
                <a:lnTo>
                  <a:pt x="194" y="83"/>
                </a:lnTo>
                <a:lnTo>
                  <a:pt x="183" y="84"/>
                </a:lnTo>
                <a:lnTo>
                  <a:pt x="172" y="84"/>
                </a:lnTo>
                <a:lnTo>
                  <a:pt x="162" y="84"/>
                </a:lnTo>
                <a:lnTo>
                  <a:pt x="153" y="84"/>
                </a:lnTo>
                <a:lnTo>
                  <a:pt x="148" y="85"/>
                </a:lnTo>
                <a:close/>
              </a:path>
            </a:pathLst>
          </a:custGeom>
          <a:solidFill>
            <a:srgbClr val="9999FF">
              <a:alpha val="100000"/>
            </a:srgbClr>
          </a:solidFill>
          <a:ln w="9525">
            <a:noFill/>
          </a:ln>
        </p:spPr>
        <p:txBody>
          <a:bodyPr/>
          <a:lstStyle/>
          <a:p>
            <a:endParaRPr lang="zh-CN" altLang="en-US"/>
          </a:p>
        </p:txBody>
      </p:sp>
      <p:sp>
        <p:nvSpPr>
          <p:cNvPr id="73830" name="Freeform 101"/>
          <p:cNvSpPr/>
          <p:nvPr/>
        </p:nvSpPr>
        <p:spPr>
          <a:xfrm>
            <a:off x="7956550" y="1639888"/>
            <a:ext cx="7938" cy="4762"/>
          </a:xfrm>
          <a:custGeom>
            <a:avLst/>
            <a:gdLst>
              <a:gd name="txL" fmla="*/ 0 w 10"/>
              <a:gd name="txT" fmla="*/ 0 h 6"/>
              <a:gd name="txR" fmla="*/ 10 w 10"/>
              <a:gd name="txB" fmla="*/ 6 h 6"/>
            </a:gdLst>
            <a:ahLst/>
            <a:cxnLst>
              <a:cxn ang="0">
                <a:pos x="0" y="2147483646"/>
              </a:cxn>
              <a:cxn ang="0">
                <a:pos x="0" y="2147483646"/>
              </a:cxn>
              <a:cxn ang="0">
                <a:pos x="2147483646" y="0"/>
              </a:cxn>
              <a:cxn ang="0">
                <a:pos x="2147483646" y="0"/>
              </a:cxn>
              <a:cxn ang="0">
                <a:pos x="2147483646" y="0"/>
              </a:cxn>
              <a:cxn ang="0">
                <a:pos x="2147483646" y="2147483646"/>
              </a:cxn>
              <a:cxn ang="0">
                <a:pos x="0" y="2147483646"/>
              </a:cxn>
            </a:cxnLst>
            <a:rect l="txL" t="txT" r="txR" b="txB"/>
            <a:pathLst>
              <a:path w="10" h="6">
                <a:moveTo>
                  <a:pt x="0" y="6"/>
                </a:moveTo>
                <a:lnTo>
                  <a:pt x="0" y="2"/>
                </a:lnTo>
                <a:lnTo>
                  <a:pt x="1" y="0"/>
                </a:lnTo>
                <a:lnTo>
                  <a:pt x="6" y="0"/>
                </a:lnTo>
                <a:lnTo>
                  <a:pt x="10" y="0"/>
                </a:lnTo>
                <a:lnTo>
                  <a:pt x="5" y="3"/>
                </a:lnTo>
                <a:lnTo>
                  <a:pt x="0" y="6"/>
                </a:lnTo>
                <a:close/>
              </a:path>
            </a:pathLst>
          </a:custGeom>
          <a:solidFill>
            <a:srgbClr val="9999FF">
              <a:alpha val="100000"/>
            </a:srgbClr>
          </a:solidFill>
          <a:ln w="9525">
            <a:noFill/>
          </a:ln>
        </p:spPr>
        <p:txBody>
          <a:bodyPr/>
          <a:lstStyle/>
          <a:p>
            <a:endParaRPr lang="zh-CN" altLang="en-US"/>
          </a:p>
        </p:txBody>
      </p:sp>
      <p:sp>
        <p:nvSpPr>
          <p:cNvPr id="73831" name="Freeform 102"/>
          <p:cNvSpPr/>
          <p:nvPr/>
        </p:nvSpPr>
        <p:spPr>
          <a:xfrm>
            <a:off x="8486775" y="1565275"/>
            <a:ext cx="38100" cy="31750"/>
          </a:xfrm>
          <a:custGeom>
            <a:avLst/>
            <a:gdLst>
              <a:gd name="txL" fmla="*/ 0 w 47"/>
              <a:gd name="txT" fmla="*/ 0 h 41"/>
              <a:gd name="txR" fmla="*/ 47 w 47"/>
              <a:gd name="txB" fmla="*/ 41 h 41"/>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 h="41">
                <a:moveTo>
                  <a:pt x="16" y="41"/>
                </a:moveTo>
                <a:lnTo>
                  <a:pt x="6" y="33"/>
                </a:lnTo>
                <a:lnTo>
                  <a:pt x="2" y="26"/>
                </a:lnTo>
                <a:lnTo>
                  <a:pt x="0" y="16"/>
                </a:lnTo>
                <a:lnTo>
                  <a:pt x="0" y="8"/>
                </a:lnTo>
                <a:lnTo>
                  <a:pt x="8" y="3"/>
                </a:lnTo>
                <a:lnTo>
                  <a:pt x="20" y="0"/>
                </a:lnTo>
                <a:lnTo>
                  <a:pt x="27" y="0"/>
                </a:lnTo>
                <a:lnTo>
                  <a:pt x="33" y="2"/>
                </a:lnTo>
                <a:lnTo>
                  <a:pt x="40" y="4"/>
                </a:lnTo>
                <a:lnTo>
                  <a:pt x="47" y="7"/>
                </a:lnTo>
                <a:lnTo>
                  <a:pt x="44" y="16"/>
                </a:lnTo>
                <a:lnTo>
                  <a:pt x="37" y="28"/>
                </a:lnTo>
                <a:lnTo>
                  <a:pt x="27" y="37"/>
                </a:lnTo>
                <a:lnTo>
                  <a:pt x="16" y="41"/>
                </a:lnTo>
                <a:close/>
              </a:path>
            </a:pathLst>
          </a:custGeom>
          <a:solidFill>
            <a:srgbClr val="9999FF">
              <a:alpha val="100000"/>
            </a:srgbClr>
          </a:solidFill>
          <a:ln w="9525">
            <a:noFill/>
          </a:ln>
        </p:spPr>
        <p:txBody>
          <a:bodyPr/>
          <a:lstStyle/>
          <a:p>
            <a:endParaRPr lang="zh-CN" altLang="en-US"/>
          </a:p>
        </p:txBody>
      </p:sp>
      <p:sp>
        <p:nvSpPr>
          <p:cNvPr id="73832" name="Freeform 103"/>
          <p:cNvSpPr/>
          <p:nvPr/>
        </p:nvSpPr>
        <p:spPr>
          <a:xfrm>
            <a:off x="7986713" y="1814513"/>
            <a:ext cx="39687" cy="115887"/>
          </a:xfrm>
          <a:custGeom>
            <a:avLst/>
            <a:gdLst>
              <a:gd name="txL" fmla="*/ 0 w 50"/>
              <a:gd name="txT" fmla="*/ 0 h 145"/>
              <a:gd name="txR" fmla="*/ 50 w 50"/>
              <a:gd name="txB" fmla="*/ 145 h 145"/>
            </a:gdLst>
            <a:ahLst/>
            <a:cxnLst>
              <a:cxn ang="0">
                <a:pos x="2147483646" y="2147483646"/>
              </a:cxn>
              <a:cxn ang="0">
                <a:pos x="2147483646"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0" h="145">
                <a:moveTo>
                  <a:pt x="17" y="145"/>
                </a:moveTo>
                <a:lnTo>
                  <a:pt x="7" y="103"/>
                </a:lnTo>
                <a:lnTo>
                  <a:pt x="0" y="53"/>
                </a:lnTo>
                <a:lnTo>
                  <a:pt x="4" y="18"/>
                </a:lnTo>
                <a:lnTo>
                  <a:pt x="9" y="0"/>
                </a:lnTo>
                <a:lnTo>
                  <a:pt x="21" y="0"/>
                </a:lnTo>
                <a:lnTo>
                  <a:pt x="34" y="35"/>
                </a:lnTo>
                <a:lnTo>
                  <a:pt x="45" y="76"/>
                </a:lnTo>
                <a:lnTo>
                  <a:pt x="50" y="117"/>
                </a:lnTo>
                <a:lnTo>
                  <a:pt x="45" y="124"/>
                </a:lnTo>
                <a:lnTo>
                  <a:pt x="17" y="145"/>
                </a:lnTo>
                <a:close/>
              </a:path>
            </a:pathLst>
          </a:custGeom>
          <a:solidFill>
            <a:srgbClr val="FFFFF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73833" name="Freeform 104"/>
          <p:cNvSpPr/>
          <p:nvPr/>
        </p:nvSpPr>
        <p:spPr>
          <a:xfrm>
            <a:off x="8001000" y="1887538"/>
            <a:ext cx="19050" cy="36512"/>
          </a:xfrm>
          <a:custGeom>
            <a:avLst/>
            <a:gdLst>
              <a:gd name="txL" fmla="*/ 0 w 24"/>
              <a:gd name="txT" fmla="*/ 0 h 44"/>
              <a:gd name="txR" fmla="*/ 24 w 24"/>
              <a:gd name="txB" fmla="*/ 44 h 44"/>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Lst>
            <a:rect l="txL" t="txT" r="txR" b="txB"/>
            <a:pathLst>
              <a:path w="24" h="44">
                <a:moveTo>
                  <a:pt x="8" y="0"/>
                </a:moveTo>
                <a:lnTo>
                  <a:pt x="11" y="0"/>
                </a:lnTo>
                <a:lnTo>
                  <a:pt x="17" y="3"/>
                </a:lnTo>
                <a:lnTo>
                  <a:pt x="19" y="9"/>
                </a:lnTo>
                <a:lnTo>
                  <a:pt x="23" y="19"/>
                </a:lnTo>
                <a:lnTo>
                  <a:pt x="23" y="28"/>
                </a:lnTo>
                <a:lnTo>
                  <a:pt x="24" y="36"/>
                </a:lnTo>
                <a:lnTo>
                  <a:pt x="20" y="41"/>
                </a:lnTo>
                <a:lnTo>
                  <a:pt x="18" y="44"/>
                </a:lnTo>
                <a:lnTo>
                  <a:pt x="12" y="43"/>
                </a:lnTo>
                <a:lnTo>
                  <a:pt x="8" y="40"/>
                </a:lnTo>
                <a:lnTo>
                  <a:pt x="4" y="33"/>
                </a:lnTo>
                <a:lnTo>
                  <a:pt x="2" y="25"/>
                </a:lnTo>
                <a:lnTo>
                  <a:pt x="0" y="15"/>
                </a:lnTo>
                <a:lnTo>
                  <a:pt x="1" y="7"/>
                </a:lnTo>
                <a:lnTo>
                  <a:pt x="3" y="1"/>
                </a:lnTo>
                <a:lnTo>
                  <a:pt x="8" y="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73834" name="Freeform 105"/>
          <p:cNvSpPr>
            <a:spLocks noEditPoints="1"/>
          </p:cNvSpPr>
          <p:nvPr/>
        </p:nvSpPr>
        <p:spPr>
          <a:xfrm>
            <a:off x="8123238" y="3173413"/>
            <a:ext cx="858837" cy="180975"/>
          </a:xfrm>
          <a:custGeom>
            <a:avLst/>
            <a:gdLst>
              <a:gd name="txL" fmla="*/ 0 w 1082"/>
              <a:gd name="txT" fmla="*/ 0 h 226"/>
              <a:gd name="txR" fmla="*/ 1082 w 1082"/>
              <a:gd name="txB" fmla="*/ 226 h 22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82" h="226">
                <a:moveTo>
                  <a:pt x="50" y="63"/>
                </a:moveTo>
                <a:lnTo>
                  <a:pt x="55" y="63"/>
                </a:lnTo>
                <a:lnTo>
                  <a:pt x="63" y="63"/>
                </a:lnTo>
                <a:lnTo>
                  <a:pt x="71" y="61"/>
                </a:lnTo>
                <a:lnTo>
                  <a:pt x="78" y="59"/>
                </a:lnTo>
                <a:lnTo>
                  <a:pt x="68" y="58"/>
                </a:lnTo>
                <a:lnTo>
                  <a:pt x="62" y="59"/>
                </a:lnTo>
                <a:lnTo>
                  <a:pt x="56" y="59"/>
                </a:lnTo>
                <a:lnTo>
                  <a:pt x="50" y="63"/>
                </a:lnTo>
                <a:close/>
                <a:moveTo>
                  <a:pt x="35" y="64"/>
                </a:moveTo>
                <a:lnTo>
                  <a:pt x="40" y="64"/>
                </a:lnTo>
                <a:lnTo>
                  <a:pt x="43" y="64"/>
                </a:lnTo>
                <a:lnTo>
                  <a:pt x="45" y="63"/>
                </a:lnTo>
                <a:lnTo>
                  <a:pt x="48" y="63"/>
                </a:lnTo>
                <a:lnTo>
                  <a:pt x="41" y="63"/>
                </a:lnTo>
                <a:lnTo>
                  <a:pt x="35" y="64"/>
                </a:lnTo>
                <a:close/>
                <a:moveTo>
                  <a:pt x="0" y="72"/>
                </a:moveTo>
                <a:lnTo>
                  <a:pt x="5" y="69"/>
                </a:lnTo>
                <a:lnTo>
                  <a:pt x="8" y="69"/>
                </a:lnTo>
                <a:lnTo>
                  <a:pt x="9" y="68"/>
                </a:lnTo>
                <a:lnTo>
                  <a:pt x="13" y="68"/>
                </a:lnTo>
                <a:lnTo>
                  <a:pt x="6" y="67"/>
                </a:lnTo>
                <a:lnTo>
                  <a:pt x="0" y="67"/>
                </a:lnTo>
                <a:lnTo>
                  <a:pt x="0" y="68"/>
                </a:lnTo>
                <a:lnTo>
                  <a:pt x="0" y="72"/>
                </a:lnTo>
                <a:close/>
                <a:moveTo>
                  <a:pt x="126" y="74"/>
                </a:moveTo>
                <a:lnTo>
                  <a:pt x="134" y="74"/>
                </a:lnTo>
                <a:lnTo>
                  <a:pt x="145" y="74"/>
                </a:lnTo>
                <a:lnTo>
                  <a:pt x="138" y="72"/>
                </a:lnTo>
                <a:lnTo>
                  <a:pt x="133" y="72"/>
                </a:lnTo>
                <a:lnTo>
                  <a:pt x="130" y="73"/>
                </a:lnTo>
                <a:lnTo>
                  <a:pt x="126" y="74"/>
                </a:lnTo>
                <a:close/>
                <a:moveTo>
                  <a:pt x="111" y="78"/>
                </a:moveTo>
                <a:lnTo>
                  <a:pt x="114" y="77"/>
                </a:lnTo>
                <a:lnTo>
                  <a:pt x="119" y="76"/>
                </a:lnTo>
                <a:lnTo>
                  <a:pt x="114" y="76"/>
                </a:lnTo>
                <a:lnTo>
                  <a:pt x="109" y="76"/>
                </a:lnTo>
                <a:lnTo>
                  <a:pt x="109" y="77"/>
                </a:lnTo>
                <a:lnTo>
                  <a:pt x="111" y="78"/>
                </a:lnTo>
                <a:close/>
                <a:moveTo>
                  <a:pt x="111" y="100"/>
                </a:moveTo>
                <a:lnTo>
                  <a:pt x="114" y="100"/>
                </a:lnTo>
                <a:lnTo>
                  <a:pt x="119" y="100"/>
                </a:lnTo>
                <a:lnTo>
                  <a:pt x="113" y="99"/>
                </a:lnTo>
                <a:lnTo>
                  <a:pt x="111" y="99"/>
                </a:lnTo>
                <a:lnTo>
                  <a:pt x="109" y="99"/>
                </a:lnTo>
                <a:lnTo>
                  <a:pt x="111" y="100"/>
                </a:lnTo>
                <a:close/>
                <a:moveTo>
                  <a:pt x="165" y="74"/>
                </a:moveTo>
                <a:lnTo>
                  <a:pt x="173" y="73"/>
                </a:lnTo>
                <a:lnTo>
                  <a:pt x="178" y="73"/>
                </a:lnTo>
                <a:lnTo>
                  <a:pt x="177" y="72"/>
                </a:lnTo>
                <a:lnTo>
                  <a:pt x="175" y="71"/>
                </a:lnTo>
                <a:lnTo>
                  <a:pt x="172" y="69"/>
                </a:lnTo>
                <a:lnTo>
                  <a:pt x="165" y="69"/>
                </a:lnTo>
                <a:lnTo>
                  <a:pt x="165" y="72"/>
                </a:lnTo>
                <a:lnTo>
                  <a:pt x="165" y="74"/>
                </a:lnTo>
                <a:close/>
                <a:moveTo>
                  <a:pt x="936" y="16"/>
                </a:moveTo>
                <a:lnTo>
                  <a:pt x="938" y="16"/>
                </a:lnTo>
                <a:lnTo>
                  <a:pt x="943" y="16"/>
                </a:lnTo>
                <a:lnTo>
                  <a:pt x="946" y="8"/>
                </a:lnTo>
                <a:lnTo>
                  <a:pt x="954" y="3"/>
                </a:lnTo>
                <a:lnTo>
                  <a:pt x="948" y="3"/>
                </a:lnTo>
                <a:lnTo>
                  <a:pt x="942" y="3"/>
                </a:lnTo>
                <a:lnTo>
                  <a:pt x="935" y="3"/>
                </a:lnTo>
                <a:lnTo>
                  <a:pt x="930" y="3"/>
                </a:lnTo>
                <a:lnTo>
                  <a:pt x="932" y="10"/>
                </a:lnTo>
                <a:lnTo>
                  <a:pt x="936" y="16"/>
                </a:lnTo>
                <a:close/>
                <a:moveTo>
                  <a:pt x="597" y="64"/>
                </a:moveTo>
                <a:lnTo>
                  <a:pt x="604" y="63"/>
                </a:lnTo>
                <a:lnTo>
                  <a:pt x="610" y="63"/>
                </a:lnTo>
                <a:lnTo>
                  <a:pt x="610" y="56"/>
                </a:lnTo>
                <a:lnTo>
                  <a:pt x="612" y="49"/>
                </a:lnTo>
                <a:lnTo>
                  <a:pt x="600" y="53"/>
                </a:lnTo>
                <a:lnTo>
                  <a:pt x="597" y="64"/>
                </a:lnTo>
                <a:close/>
                <a:moveTo>
                  <a:pt x="533" y="114"/>
                </a:moveTo>
                <a:lnTo>
                  <a:pt x="539" y="113"/>
                </a:lnTo>
                <a:lnTo>
                  <a:pt x="548" y="113"/>
                </a:lnTo>
                <a:lnTo>
                  <a:pt x="558" y="111"/>
                </a:lnTo>
                <a:lnTo>
                  <a:pt x="571" y="111"/>
                </a:lnTo>
                <a:lnTo>
                  <a:pt x="581" y="110"/>
                </a:lnTo>
                <a:lnTo>
                  <a:pt x="591" y="109"/>
                </a:lnTo>
                <a:lnTo>
                  <a:pt x="600" y="107"/>
                </a:lnTo>
                <a:lnTo>
                  <a:pt x="608" y="105"/>
                </a:lnTo>
                <a:lnTo>
                  <a:pt x="598" y="104"/>
                </a:lnTo>
                <a:lnTo>
                  <a:pt x="588" y="102"/>
                </a:lnTo>
                <a:lnTo>
                  <a:pt x="575" y="102"/>
                </a:lnTo>
                <a:lnTo>
                  <a:pt x="565" y="102"/>
                </a:lnTo>
                <a:lnTo>
                  <a:pt x="554" y="102"/>
                </a:lnTo>
                <a:lnTo>
                  <a:pt x="543" y="105"/>
                </a:lnTo>
                <a:lnTo>
                  <a:pt x="534" y="106"/>
                </a:lnTo>
                <a:lnTo>
                  <a:pt x="528" y="110"/>
                </a:lnTo>
                <a:lnTo>
                  <a:pt x="531" y="111"/>
                </a:lnTo>
                <a:lnTo>
                  <a:pt x="533" y="114"/>
                </a:lnTo>
                <a:close/>
                <a:moveTo>
                  <a:pt x="478" y="122"/>
                </a:moveTo>
                <a:lnTo>
                  <a:pt x="481" y="121"/>
                </a:lnTo>
                <a:lnTo>
                  <a:pt x="486" y="119"/>
                </a:lnTo>
                <a:lnTo>
                  <a:pt x="493" y="118"/>
                </a:lnTo>
                <a:lnTo>
                  <a:pt x="502" y="117"/>
                </a:lnTo>
                <a:lnTo>
                  <a:pt x="509" y="116"/>
                </a:lnTo>
                <a:lnTo>
                  <a:pt x="517" y="115"/>
                </a:lnTo>
                <a:lnTo>
                  <a:pt x="522" y="114"/>
                </a:lnTo>
                <a:lnTo>
                  <a:pt x="525" y="113"/>
                </a:lnTo>
                <a:lnTo>
                  <a:pt x="518" y="111"/>
                </a:lnTo>
                <a:lnTo>
                  <a:pt x="511" y="111"/>
                </a:lnTo>
                <a:lnTo>
                  <a:pt x="506" y="111"/>
                </a:lnTo>
                <a:lnTo>
                  <a:pt x="500" y="111"/>
                </a:lnTo>
                <a:lnTo>
                  <a:pt x="489" y="113"/>
                </a:lnTo>
                <a:lnTo>
                  <a:pt x="478" y="115"/>
                </a:lnTo>
                <a:lnTo>
                  <a:pt x="478" y="117"/>
                </a:lnTo>
                <a:lnTo>
                  <a:pt x="478" y="122"/>
                </a:lnTo>
                <a:close/>
                <a:moveTo>
                  <a:pt x="1072" y="4"/>
                </a:moveTo>
                <a:lnTo>
                  <a:pt x="1076" y="4"/>
                </a:lnTo>
                <a:lnTo>
                  <a:pt x="1082" y="7"/>
                </a:lnTo>
                <a:lnTo>
                  <a:pt x="1082" y="2"/>
                </a:lnTo>
                <a:lnTo>
                  <a:pt x="1082" y="0"/>
                </a:lnTo>
                <a:lnTo>
                  <a:pt x="1070" y="1"/>
                </a:lnTo>
                <a:lnTo>
                  <a:pt x="1059" y="2"/>
                </a:lnTo>
                <a:lnTo>
                  <a:pt x="1065" y="3"/>
                </a:lnTo>
                <a:lnTo>
                  <a:pt x="1072" y="4"/>
                </a:lnTo>
                <a:close/>
                <a:moveTo>
                  <a:pt x="795" y="226"/>
                </a:moveTo>
                <a:lnTo>
                  <a:pt x="778" y="222"/>
                </a:lnTo>
                <a:lnTo>
                  <a:pt x="764" y="218"/>
                </a:lnTo>
                <a:lnTo>
                  <a:pt x="751" y="214"/>
                </a:lnTo>
                <a:lnTo>
                  <a:pt x="739" y="209"/>
                </a:lnTo>
                <a:lnTo>
                  <a:pt x="728" y="204"/>
                </a:lnTo>
                <a:lnTo>
                  <a:pt x="716" y="198"/>
                </a:lnTo>
                <a:lnTo>
                  <a:pt x="705" y="192"/>
                </a:lnTo>
                <a:lnTo>
                  <a:pt x="695" y="188"/>
                </a:lnTo>
                <a:lnTo>
                  <a:pt x="715" y="119"/>
                </a:lnTo>
                <a:lnTo>
                  <a:pt x="758" y="72"/>
                </a:lnTo>
                <a:lnTo>
                  <a:pt x="814" y="43"/>
                </a:lnTo>
                <a:lnTo>
                  <a:pt x="873" y="35"/>
                </a:lnTo>
                <a:lnTo>
                  <a:pt x="926" y="44"/>
                </a:lnTo>
                <a:lnTo>
                  <a:pt x="965" y="73"/>
                </a:lnTo>
                <a:lnTo>
                  <a:pt x="977" y="118"/>
                </a:lnTo>
                <a:lnTo>
                  <a:pt x="958" y="183"/>
                </a:lnTo>
                <a:lnTo>
                  <a:pt x="938" y="198"/>
                </a:lnTo>
                <a:lnTo>
                  <a:pt x="920" y="210"/>
                </a:lnTo>
                <a:lnTo>
                  <a:pt x="901" y="217"/>
                </a:lnTo>
                <a:lnTo>
                  <a:pt x="881" y="223"/>
                </a:lnTo>
                <a:lnTo>
                  <a:pt x="860" y="224"/>
                </a:lnTo>
                <a:lnTo>
                  <a:pt x="839" y="225"/>
                </a:lnTo>
                <a:lnTo>
                  <a:pt x="817" y="225"/>
                </a:lnTo>
                <a:lnTo>
                  <a:pt x="795" y="226"/>
                </a:lnTo>
                <a:close/>
              </a:path>
            </a:pathLst>
          </a:custGeom>
          <a:solidFill>
            <a:srgbClr val="CCCCCC">
              <a:alpha val="100000"/>
            </a:srgbClr>
          </a:solidFill>
          <a:ln w="9525">
            <a:noFill/>
          </a:ln>
        </p:spPr>
        <p:txBody>
          <a:bodyPr/>
          <a:lstStyle/>
          <a:p>
            <a:endParaRPr lang="zh-CN" altLang="en-US"/>
          </a:p>
        </p:txBody>
      </p:sp>
      <p:sp>
        <p:nvSpPr>
          <p:cNvPr id="73835" name="Freeform 106"/>
          <p:cNvSpPr/>
          <p:nvPr/>
        </p:nvSpPr>
        <p:spPr>
          <a:xfrm>
            <a:off x="8629650" y="3227388"/>
            <a:ext cx="36513" cy="71437"/>
          </a:xfrm>
          <a:custGeom>
            <a:avLst/>
            <a:gdLst>
              <a:gd name="txL" fmla="*/ 0 w 46"/>
              <a:gd name="txT" fmla="*/ 0 h 90"/>
              <a:gd name="txR" fmla="*/ 46 w 46"/>
              <a:gd name="txB" fmla="*/ 90 h 90"/>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6" h="90">
                <a:moveTo>
                  <a:pt x="24" y="90"/>
                </a:moveTo>
                <a:lnTo>
                  <a:pt x="16" y="76"/>
                </a:lnTo>
                <a:lnTo>
                  <a:pt x="10" y="66"/>
                </a:lnTo>
                <a:lnTo>
                  <a:pt x="5" y="55"/>
                </a:lnTo>
                <a:lnTo>
                  <a:pt x="3" y="44"/>
                </a:lnTo>
                <a:lnTo>
                  <a:pt x="0" y="33"/>
                </a:lnTo>
                <a:lnTo>
                  <a:pt x="0" y="23"/>
                </a:lnTo>
                <a:lnTo>
                  <a:pt x="0" y="11"/>
                </a:lnTo>
                <a:lnTo>
                  <a:pt x="1" y="0"/>
                </a:lnTo>
                <a:lnTo>
                  <a:pt x="3" y="1"/>
                </a:lnTo>
                <a:lnTo>
                  <a:pt x="8" y="6"/>
                </a:lnTo>
                <a:lnTo>
                  <a:pt x="15" y="11"/>
                </a:lnTo>
                <a:lnTo>
                  <a:pt x="21" y="21"/>
                </a:lnTo>
                <a:lnTo>
                  <a:pt x="28" y="27"/>
                </a:lnTo>
                <a:lnTo>
                  <a:pt x="35" y="35"/>
                </a:lnTo>
                <a:lnTo>
                  <a:pt x="41" y="42"/>
                </a:lnTo>
                <a:lnTo>
                  <a:pt x="46" y="48"/>
                </a:lnTo>
                <a:lnTo>
                  <a:pt x="41" y="56"/>
                </a:lnTo>
                <a:lnTo>
                  <a:pt x="37" y="64"/>
                </a:lnTo>
                <a:lnTo>
                  <a:pt x="34" y="70"/>
                </a:lnTo>
                <a:lnTo>
                  <a:pt x="32" y="76"/>
                </a:lnTo>
                <a:lnTo>
                  <a:pt x="27" y="84"/>
                </a:lnTo>
                <a:lnTo>
                  <a:pt x="25" y="90"/>
                </a:lnTo>
                <a:lnTo>
                  <a:pt x="24" y="90"/>
                </a:lnTo>
                <a:close/>
              </a:path>
            </a:pathLst>
          </a:custGeom>
          <a:solidFill>
            <a:srgbClr val="CCCCCC">
              <a:alpha val="100000"/>
            </a:srgbClr>
          </a:solidFill>
          <a:ln w="9525">
            <a:noFill/>
          </a:ln>
        </p:spPr>
        <p:txBody>
          <a:bodyPr/>
          <a:lstStyle/>
          <a:p>
            <a:endParaRPr lang="zh-CN" altLang="en-US"/>
          </a:p>
        </p:txBody>
      </p:sp>
      <p:sp>
        <p:nvSpPr>
          <p:cNvPr id="73836" name="Freeform 107"/>
          <p:cNvSpPr/>
          <p:nvPr/>
        </p:nvSpPr>
        <p:spPr>
          <a:xfrm>
            <a:off x="8643938" y="3116263"/>
            <a:ext cx="177800" cy="127000"/>
          </a:xfrm>
          <a:custGeom>
            <a:avLst/>
            <a:gdLst>
              <a:gd name="txL" fmla="*/ 0 w 224"/>
              <a:gd name="txT" fmla="*/ 0 h 161"/>
              <a:gd name="txR" fmla="*/ 224 w 224"/>
              <a:gd name="txB" fmla="*/ 161 h 161"/>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4" h="161">
                <a:moveTo>
                  <a:pt x="40" y="161"/>
                </a:moveTo>
                <a:lnTo>
                  <a:pt x="17" y="134"/>
                </a:lnTo>
                <a:lnTo>
                  <a:pt x="5" y="116"/>
                </a:lnTo>
                <a:lnTo>
                  <a:pt x="0" y="100"/>
                </a:lnTo>
                <a:lnTo>
                  <a:pt x="3" y="88"/>
                </a:lnTo>
                <a:lnTo>
                  <a:pt x="8" y="75"/>
                </a:lnTo>
                <a:lnTo>
                  <a:pt x="17" y="63"/>
                </a:lnTo>
                <a:lnTo>
                  <a:pt x="25" y="48"/>
                </a:lnTo>
                <a:lnTo>
                  <a:pt x="33" y="31"/>
                </a:lnTo>
                <a:lnTo>
                  <a:pt x="41" y="25"/>
                </a:lnTo>
                <a:lnTo>
                  <a:pt x="51" y="21"/>
                </a:lnTo>
                <a:lnTo>
                  <a:pt x="56" y="18"/>
                </a:lnTo>
                <a:lnTo>
                  <a:pt x="61" y="17"/>
                </a:lnTo>
                <a:lnTo>
                  <a:pt x="68" y="16"/>
                </a:lnTo>
                <a:lnTo>
                  <a:pt x="75" y="16"/>
                </a:lnTo>
                <a:lnTo>
                  <a:pt x="77" y="19"/>
                </a:lnTo>
                <a:lnTo>
                  <a:pt x="80" y="23"/>
                </a:lnTo>
                <a:lnTo>
                  <a:pt x="93" y="19"/>
                </a:lnTo>
                <a:lnTo>
                  <a:pt x="108" y="17"/>
                </a:lnTo>
                <a:lnTo>
                  <a:pt x="122" y="14"/>
                </a:lnTo>
                <a:lnTo>
                  <a:pt x="137" y="10"/>
                </a:lnTo>
                <a:lnTo>
                  <a:pt x="150" y="6"/>
                </a:lnTo>
                <a:lnTo>
                  <a:pt x="166" y="2"/>
                </a:lnTo>
                <a:lnTo>
                  <a:pt x="182" y="0"/>
                </a:lnTo>
                <a:lnTo>
                  <a:pt x="199" y="1"/>
                </a:lnTo>
                <a:lnTo>
                  <a:pt x="199" y="9"/>
                </a:lnTo>
                <a:lnTo>
                  <a:pt x="200" y="17"/>
                </a:lnTo>
                <a:lnTo>
                  <a:pt x="190" y="19"/>
                </a:lnTo>
                <a:lnTo>
                  <a:pt x="170" y="23"/>
                </a:lnTo>
                <a:lnTo>
                  <a:pt x="143" y="27"/>
                </a:lnTo>
                <a:lnTo>
                  <a:pt x="116" y="33"/>
                </a:lnTo>
                <a:lnTo>
                  <a:pt x="89" y="39"/>
                </a:lnTo>
                <a:lnTo>
                  <a:pt x="69" y="48"/>
                </a:lnTo>
                <a:lnTo>
                  <a:pt x="60" y="58"/>
                </a:lnTo>
                <a:lnTo>
                  <a:pt x="67" y="72"/>
                </a:lnTo>
                <a:lnTo>
                  <a:pt x="82" y="70"/>
                </a:lnTo>
                <a:lnTo>
                  <a:pt x="98" y="66"/>
                </a:lnTo>
                <a:lnTo>
                  <a:pt x="113" y="62"/>
                </a:lnTo>
                <a:lnTo>
                  <a:pt x="130" y="57"/>
                </a:lnTo>
                <a:lnTo>
                  <a:pt x="146" y="51"/>
                </a:lnTo>
                <a:lnTo>
                  <a:pt x="163" y="47"/>
                </a:lnTo>
                <a:lnTo>
                  <a:pt x="180" y="43"/>
                </a:lnTo>
                <a:lnTo>
                  <a:pt x="199" y="43"/>
                </a:lnTo>
                <a:lnTo>
                  <a:pt x="205" y="49"/>
                </a:lnTo>
                <a:lnTo>
                  <a:pt x="214" y="59"/>
                </a:lnTo>
                <a:lnTo>
                  <a:pt x="221" y="70"/>
                </a:lnTo>
                <a:lnTo>
                  <a:pt x="224" y="76"/>
                </a:lnTo>
                <a:lnTo>
                  <a:pt x="196" y="80"/>
                </a:lnTo>
                <a:lnTo>
                  <a:pt x="171" y="85"/>
                </a:lnTo>
                <a:lnTo>
                  <a:pt x="147" y="92"/>
                </a:lnTo>
                <a:lnTo>
                  <a:pt x="126" y="101"/>
                </a:lnTo>
                <a:lnTo>
                  <a:pt x="106" y="111"/>
                </a:lnTo>
                <a:lnTo>
                  <a:pt x="87" y="124"/>
                </a:lnTo>
                <a:lnTo>
                  <a:pt x="67" y="140"/>
                </a:lnTo>
                <a:lnTo>
                  <a:pt x="49" y="161"/>
                </a:lnTo>
                <a:lnTo>
                  <a:pt x="44" y="161"/>
                </a:lnTo>
                <a:lnTo>
                  <a:pt x="40" y="161"/>
                </a:lnTo>
                <a:close/>
              </a:path>
            </a:pathLst>
          </a:custGeom>
          <a:solidFill>
            <a:srgbClr val="CCCCCC">
              <a:alpha val="100000"/>
            </a:srgbClr>
          </a:solidFill>
          <a:ln w="9525">
            <a:noFill/>
          </a:ln>
        </p:spPr>
        <p:txBody>
          <a:bodyPr/>
          <a:lstStyle/>
          <a:p>
            <a:endParaRPr lang="zh-CN" altLang="en-US"/>
          </a:p>
        </p:txBody>
      </p:sp>
      <p:sp>
        <p:nvSpPr>
          <p:cNvPr id="73837" name="Freeform 108"/>
          <p:cNvSpPr/>
          <p:nvPr/>
        </p:nvSpPr>
        <p:spPr>
          <a:xfrm>
            <a:off x="8269288" y="3060700"/>
            <a:ext cx="190500" cy="176213"/>
          </a:xfrm>
          <a:custGeom>
            <a:avLst/>
            <a:gdLst>
              <a:gd name="txL" fmla="*/ 0 w 239"/>
              <a:gd name="txT" fmla="*/ 0 h 221"/>
              <a:gd name="txR" fmla="*/ 239 w 239"/>
              <a:gd name="txB" fmla="*/ 221 h 2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9" h="221">
                <a:moveTo>
                  <a:pt x="195" y="221"/>
                </a:moveTo>
                <a:lnTo>
                  <a:pt x="152" y="217"/>
                </a:lnTo>
                <a:lnTo>
                  <a:pt x="110" y="214"/>
                </a:lnTo>
                <a:lnTo>
                  <a:pt x="69" y="204"/>
                </a:lnTo>
                <a:lnTo>
                  <a:pt x="36" y="192"/>
                </a:lnTo>
                <a:lnTo>
                  <a:pt x="11" y="173"/>
                </a:lnTo>
                <a:lnTo>
                  <a:pt x="0" y="146"/>
                </a:lnTo>
                <a:lnTo>
                  <a:pt x="3" y="111"/>
                </a:lnTo>
                <a:lnTo>
                  <a:pt x="27" y="67"/>
                </a:lnTo>
                <a:lnTo>
                  <a:pt x="49" y="47"/>
                </a:lnTo>
                <a:lnTo>
                  <a:pt x="69" y="31"/>
                </a:lnTo>
                <a:lnTo>
                  <a:pt x="87" y="19"/>
                </a:lnTo>
                <a:lnTo>
                  <a:pt x="108" y="11"/>
                </a:lnTo>
                <a:lnTo>
                  <a:pt x="128" y="4"/>
                </a:lnTo>
                <a:lnTo>
                  <a:pt x="152" y="1"/>
                </a:lnTo>
                <a:lnTo>
                  <a:pt x="178" y="0"/>
                </a:lnTo>
                <a:lnTo>
                  <a:pt x="210" y="1"/>
                </a:lnTo>
                <a:lnTo>
                  <a:pt x="223" y="25"/>
                </a:lnTo>
                <a:lnTo>
                  <a:pt x="232" y="52"/>
                </a:lnTo>
                <a:lnTo>
                  <a:pt x="236" y="79"/>
                </a:lnTo>
                <a:lnTo>
                  <a:pt x="239" y="109"/>
                </a:lnTo>
                <a:lnTo>
                  <a:pt x="238" y="136"/>
                </a:lnTo>
                <a:lnTo>
                  <a:pt x="236" y="165"/>
                </a:lnTo>
                <a:lnTo>
                  <a:pt x="234" y="193"/>
                </a:lnTo>
                <a:lnTo>
                  <a:pt x="234" y="221"/>
                </a:lnTo>
                <a:lnTo>
                  <a:pt x="224" y="221"/>
                </a:lnTo>
                <a:lnTo>
                  <a:pt x="215" y="221"/>
                </a:lnTo>
                <a:lnTo>
                  <a:pt x="205" y="221"/>
                </a:lnTo>
                <a:lnTo>
                  <a:pt x="195" y="221"/>
                </a:lnTo>
                <a:close/>
              </a:path>
            </a:pathLst>
          </a:custGeom>
          <a:solidFill>
            <a:srgbClr val="CCCCCC">
              <a:alpha val="100000"/>
            </a:srgbClr>
          </a:solidFill>
          <a:ln w="9525">
            <a:noFill/>
          </a:ln>
        </p:spPr>
        <p:txBody>
          <a:bodyPr/>
          <a:lstStyle/>
          <a:p>
            <a:endParaRPr lang="zh-CN" altLang="en-US"/>
          </a:p>
        </p:txBody>
      </p:sp>
      <p:sp>
        <p:nvSpPr>
          <p:cNvPr id="73838" name="Freeform 109"/>
          <p:cNvSpPr/>
          <p:nvPr/>
        </p:nvSpPr>
        <p:spPr>
          <a:xfrm>
            <a:off x="8464550" y="3074988"/>
            <a:ext cx="158750" cy="163512"/>
          </a:xfrm>
          <a:custGeom>
            <a:avLst/>
            <a:gdLst>
              <a:gd name="txL" fmla="*/ 0 w 201"/>
              <a:gd name="txT" fmla="*/ 0 h 205"/>
              <a:gd name="txR" fmla="*/ 201 w 201"/>
              <a:gd name="txB" fmla="*/ 205 h 20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1" h="205">
                <a:moveTo>
                  <a:pt x="15" y="205"/>
                </a:moveTo>
                <a:lnTo>
                  <a:pt x="16" y="196"/>
                </a:lnTo>
                <a:lnTo>
                  <a:pt x="17" y="188"/>
                </a:lnTo>
                <a:lnTo>
                  <a:pt x="19" y="180"/>
                </a:lnTo>
                <a:lnTo>
                  <a:pt x="21" y="173"/>
                </a:lnTo>
                <a:lnTo>
                  <a:pt x="22" y="166"/>
                </a:lnTo>
                <a:lnTo>
                  <a:pt x="23" y="159"/>
                </a:lnTo>
                <a:lnTo>
                  <a:pt x="24" y="152"/>
                </a:lnTo>
                <a:lnTo>
                  <a:pt x="25" y="146"/>
                </a:lnTo>
                <a:lnTo>
                  <a:pt x="33" y="144"/>
                </a:lnTo>
                <a:lnTo>
                  <a:pt x="55" y="142"/>
                </a:lnTo>
                <a:lnTo>
                  <a:pt x="82" y="139"/>
                </a:lnTo>
                <a:lnTo>
                  <a:pt x="114" y="135"/>
                </a:lnTo>
                <a:lnTo>
                  <a:pt x="142" y="127"/>
                </a:lnTo>
                <a:lnTo>
                  <a:pt x="162" y="119"/>
                </a:lnTo>
                <a:lnTo>
                  <a:pt x="169" y="109"/>
                </a:lnTo>
                <a:lnTo>
                  <a:pt x="160" y="97"/>
                </a:lnTo>
                <a:lnTo>
                  <a:pt x="143" y="98"/>
                </a:lnTo>
                <a:lnTo>
                  <a:pt x="126" y="101"/>
                </a:lnTo>
                <a:lnTo>
                  <a:pt x="107" y="107"/>
                </a:lnTo>
                <a:lnTo>
                  <a:pt x="89" y="113"/>
                </a:lnTo>
                <a:lnTo>
                  <a:pt x="71" y="116"/>
                </a:lnTo>
                <a:lnTo>
                  <a:pt x="54" y="119"/>
                </a:lnTo>
                <a:lnTo>
                  <a:pt x="37" y="117"/>
                </a:lnTo>
                <a:lnTo>
                  <a:pt x="23" y="113"/>
                </a:lnTo>
                <a:lnTo>
                  <a:pt x="20" y="101"/>
                </a:lnTo>
                <a:lnTo>
                  <a:pt x="16" y="88"/>
                </a:lnTo>
                <a:lnTo>
                  <a:pt x="12" y="72"/>
                </a:lnTo>
                <a:lnTo>
                  <a:pt x="8" y="57"/>
                </a:lnTo>
                <a:lnTo>
                  <a:pt x="4" y="40"/>
                </a:lnTo>
                <a:lnTo>
                  <a:pt x="2" y="25"/>
                </a:lnTo>
                <a:lnTo>
                  <a:pt x="0" y="12"/>
                </a:lnTo>
                <a:lnTo>
                  <a:pt x="2" y="3"/>
                </a:lnTo>
                <a:lnTo>
                  <a:pt x="7" y="0"/>
                </a:lnTo>
                <a:lnTo>
                  <a:pt x="13" y="0"/>
                </a:lnTo>
                <a:lnTo>
                  <a:pt x="14" y="1"/>
                </a:lnTo>
                <a:lnTo>
                  <a:pt x="16" y="7"/>
                </a:lnTo>
                <a:lnTo>
                  <a:pt x="20" y="12"/>
                </a:lnTo>
                <a:lnTo>
                  <a:pt x="24" y="22"/>
                </a:lnTo>
                <a:lnTo>
                  <a:pt x="28" y="29"/>
                </a:lnTo>
                <a:lnTo>
                  <a:pt x="33" y="40"/>
                </a:lnTo>
                <a:lnTo>
                  <a:pt x="38" y="49"/>
                </a:lnTo>
                <a:lnTo>
                  <a:pt x="44" y="59"/>
                </a:lnTo>
                <a:lnTo>
                  <a:pt x="47" y="59"/>
                </a:lnTo>
                <a:lnTo>
                  <a:pt x="53" y="62"/>
                </a:lnTo>
                <a:lnTo>
                  <a:pt x="56" y="56"/>
                </a:lnTo>
                <a:lnTo>
                  <a:pt x="58" y="50"/>
                </a:lnTo>
                <a:lnTo>
                  <a:pt x="57" y="44"/>
                </a:lnTo>
                <a:lnTo>
                  <a:pt x="57" y="41"/>
                </a:lnTo>
                <a:lnTo>
                  <a:pt x="53" y="33"/>
                </a:lnTo>
                <a:lnTo>
                  <a:pt x="49" y="25"/>
                </a:lnTo>
                <a:lnTo>
                  <a:pt x="53" y="25"/>
                </a:lnTo>
                <a:lnTo>
                  <a:pt x="60" y="28"/>
                </a:lnTo>
                <a:lnTo>
                  <a:pt x="66" y="31"/>
                </a:lnTo>
                <a:lnTo>
                  <a:pt x="76" y="35"/>
                </a:lnTo>
                <a:lnTo>
                  <a:pt x="82" y="36"/>
                </a:lnTo>
                <a:lnTo>
                  <a:pt x="89" y="39"/>
                </a:lnTo>
                <a:lnTo>
                  <a:pt x="95" y="39"/>
                </a:lnTo>
                <a:lnTo>
                  <a:pt x="99" y="36"/>
                </a:lnTo>
                <a:lnTo>
                  <a:pt x="90" y="26"/>
                </a:lnTo>
                <a:lnTo>
                  <a:pt x="81" y="16"/>
                </a:lnTo>
                <a:lnTo>
                  <a:pt x="73" y="7"/>
                </a:lnTo>
                <a:lnTo>
                  <a:pt x="71" y="0"/>
                </a:lnTo>
                <a:lnTo>
                  <a:pt x="86" y="6"/>
                </a:lnTo>
                <a:lnTo>
                  <a:pt x="103" y="19"/>
                </a:lnTo>
                <a:lnTo>
                  <a:pt x="118" y="37"/>
                </a:lnTo>
                <a:lnTo>
                  <a:pt x="135" y="58"/>
                </a:lnTo>
                <a:lnTo>
                  <a:pt x="151" y="78"/>
                </a:lnTo>
                <a:lnTo>
                  <a:pt x="167" y="98"/>
                </a:lnTo>
                <a:lnTo>
                  <a:pt x="184" y="113"/>
                </a:lnTo>
                <a:lnTo>
                  <a:pt x="201" y="122"/>
                </a:lnTo>
                <a:lnTo>
                  <a:pt x="197" y="128"/>
                </a:lnTo>
                <a:lnTo>
                  <a:pt x="194" y="136"/>
                </a:lnTo>
                <a:lnTo>
                  <a:pt x="189" y="143"/>
                </a:lnTo>
                <a:lnTo>
                  <a:pt x="186" y="151"/>
                </a:lnTo>
                <a:lnTo>
                  <a:pt x="176" y="148"/>
                </a:lnTo>
                <a:lnTo>
                  <a:pt x="166" y="150"/>
                </a:lnTo>
                <a:lnTo>
                  <a:pt x="156" y="155"/>
                </a:lnTo>
                <a:lnTo>
                  <a:pt x="150" y="160"/>
                </a:lnTo>
                <a:lnTo>
                  <a:pt x="142" y="171"/>
                </a:lnTo>
                <a:lnTo>
                  <a:pt x="129" y="180"/>
                </a:lnTo>
                <a:lnTo>
                  <a:pt x="110" y="187"/>
                </a:lnTo>
                <a:lnTo>
                  <a:pt x="89" y="192"/>
                </a:lnTo>
                <a:lnTo>
                  <a:pt x="66" y="196"/>
                </a:lnTo>
                <a:lnTo>
                  <a:pt x="45" y="200"/>
                </a:lnTo>
                <a:lnTo>
                  <a:pt x="27" y="202"/>
                </a:lnTo>
                <a:lnTo>
                  <a:pt x="15" y="205"/>
                </a:lnTo>
                <a:close/>
              </a:path>
            </a:pathLst>
          </a:custGeom>
          <a:solidFill>
            <a:srgbClr val="CCCCCC">
              <a:alpha val="100000"/>
            </a:srgbClr>
          </a:solidFill>
          <a:ln w="9525">
            <a:noFill/>
          </a:ln>
        </p:spPr>
        <p:txBody>
          <a:bodyPr/>
          <a:lstStyle/>
          <a:p>
            <a:endParaRPr lang="zh-CN" altLang="en-US"/>
          </a:p>
        </p:txBody>
      </p:sp>
      <p:sp>
        <p:nvSpPr>
          <p:cNvPr id="73839" name="Freeform 110"/>
          <p:cNvSpPr/>
          <p:nvPr/>
        </p:nvSpPr>
        <p:spPr>
          <a:xfrm>
            <a:off x="8239125" y="3228975"/>
            <a:ext cx="12700" cy="6350"/>
          </a:xfrm>
          <a:custGeom>
            <a:avLst/>
            <a:gdLst>
              <a:gd name="txL" fmla="*/ 0 w 15"/>
              <a:gd name="txT" fmla="*/ 0 h 7"/>
              <a:gd name="txR" fmla="*/ 15 w 15"/>
              <a:gd name="txB" fmla="*/ 7 h 7"/>
            </a:gdLst>
            <a:ahLst/>
            <a:cxnLst>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5" h="7">
                <a:moveTo>
                  <a:pt x="3" y="7"/>
                </a:moveTo>
                <a:lnTo>
                  <a:pt x="0" y="4"/>
                </a:lnTo>
                <a:lnTo>
                  <a:pt x="3" y="0"/>
                </a:lnTo>
                <a:lnTo>
                  <a:pt x="8" y="0"/>
                </a:lnTo>
                <a:lnTo>
                  <a:pt x="15" y="3"/>
                </a:lnTo>
                <a:lnTo>
                  <a:pt x="14" y="4"/>
                </a:lnTo>
                <a:lnTo>
                  <a:pt x="13" y="5"/>
                </a:lnTo>
                <a:lnTo>
                  <a:pt x="8" y="5"/>
                </a:lnTo>
                <a:lnTo>
                  <a:pt x="3" y="7"/>
                </a:lnTo>
                <a:close/>
              </a:path>
            </a:pathLst>
          </a:custGeom>
          <a:solidFill>
            <a:srgbClr val="FFFFFF">
              <a:alpha val="100000"/>
            </a:srgbClr>
          </a:solidFill>
          <a:ln w="9525">
            <a:noFill/>
          </a:ln>
        </p:spPr>
        <p:txBody>
          <a:bodyPr/>
          <a:lstStyle/>
          <a:p>
            <a:endParaRPr lang="zh-CN" altLang="en-US"/>
          </a:p>
        </p:txBody>
      </p:sp>
      <p:sp>
        <p:nvSpPr>
          <p:cNvPr id="73840" name="Freeform 111"/>
          <p:cNvSpPr/>
          <p:nvPr/>
        </p:nvSpPr>
        <p:spPr>
          <a:xfrm>
            <a:off x="8435975" y="2779713"/>
            <a:ext cx="381000" cy="365125"/>
          </a:xfrm>
          <a:custGeom>
            <a:avLst/>
            <a:gdLst>
              <a:gd name="txL" fmla="*/ 0 w 479"/>
              <a:gd name="txT" fmla="*/ 0 h 459"/>
              <a:gd name="txR" fmla="*/ 479 w 479"/>
              <a:gd name="txB" fmla="*/ 459 h 45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9" h="459">
                <a:moveTo>
                  <a:pt x="236" y="459"/>
                </a:moveTo>
                <a:lnTo>
                  <a:pt x="235" y="443"/>
                </a:lnTo>
                <a:lnTo>
                  <a:pt x="236" y="428"/>
                </a:lnTo>
                <a:lnTo>
                  <a:pt x="238" y="412"/>
                </a:lnTo>
                <a:lnTo>
                  <a:pt x="243" y="396"/>
                </a:lnTo>
                <a:lnTo>
                  <a:pt x="246" y="379"/>
                </a:lnTo>
                <a:lnTo>
                  <a:pt x="251" y="363"/>
                </a:lnTo>
                <a:lnTo>
                  <a:pt x="254" y="348"/>
                </a:lnTo>
                <a:lnTo>
                  <a:pt x="259" y="334"/>
                </a:lnTo>
                <a:lnTo>
                  <a:pt x="252" y="318"/>
                </a:lnTo>
                <a:lnTo>
                  <a:pt x="241" y="294"/>
                </a:lnTo>
                <a:lnTo>
                  <a:pt x="230" y="265"/>
                </a:lnTo>
                <a:lnTo>
                  <a:pt x="218" y="235"/>
                </a:lnTo>
                <a:lnTo>
                  <a:pt x="203" y="206"/>
                </a:lnTo>
                <a:lnTo>
                  <a:pt x="189" y="183"/>
                </a:lnTo>
                <a:lnTo>
                  <a:pt x="175" y="168"/>
                </a:lnTo>
                <a:lnTo>
                  <a:pt x="164" y="166"/>
                </a:lnTo>
                <a:lnTo>
                  <a:pt x="165" y="178"/>
                </a:lnTo>
                <a:lnTo>
                  <a:pt x="171" y="195"/>
                </a:lnTo>
                <a:lnTo>
                  <a:pt x="179" y="215"/>
                </a:lnTo>
                <a:lnTo>
                  <a:pt x="190" y="236"/>
                </a:lnTo>
                <a:lnTo>
                  <a:pt x="201" y="257"/>
                </a:lnTo>
                <a:lnTo>
                  <a:pt x="212" y="278"/>
                </a:lnTo>
                <a:lnTo>
                  <a:pt x="221" y="298"/>
                </a:lnTo>
                <a:lnTo>
                  <a:pt x="230" y="315"/>
                </a:lnTo>
                <a:lnTo>
                  <a:pt x="228" y="324"/>
                </a:lnTo>
                <a:lnTo>
                  <a:pt x="227" y="340"/>
                </a:lnTo>
                <a:lnTo>
                  <a:pt x="223" y="357"/>
                </a:lnTo>
                <a:lnTo>
                  <a:pt x="221" y="377"/>
                </a:lnTo>
                <a:lnTo>
                  <a:pt x="216" y="396"/>
                </a:lnTo>
                <a:lnTo>
                  <a:pt x="212" y="414"/>
                </a:lnTo>
                <a:lnTo>
                  <a:pt x="207" y="426"/>
                </a:lnTo>
                <a:lnTo>
                  <a:pt x="203" y="437"/>
                </a:lnTo>
                <a:lnTo>
                  <a:pt x="194" y="428"/>
                </a:lnTo>
                <a:lnTo>
                  <a:pt x="185" y="420"/>
                </a:lnTo>
                <a:lnTo>
                  <a:pt x="174" y="409"/>
                </a:lnTo>
                <a:lnTo>
                  <a:pt x="166" y="400"/>
                </a:lnTo>
                <a:lnTo>
                  <a:pt x="158" y="390"/>
                </a:lnTo>
                <a:lnTo>
                  <a:pt x="153" y="381"/>
                </a:lnTo>
                <a:lnTo>
                  <a:pt x="148" y="372"/>
                </a:lnTo>
                <a:lnTo>
                  <a:pt x="148" y="364"/>
                </a:lnTo>
                <a:lnTo>
                  <a:pt x="171" y="335"/>
                </a:lnTo>
                <a:lnTo>
                  <a:pt x="177" y="306"/>
                </a:lnTo>
                <a:lnTo>
                  <a:pt x="170" y="275"/>
                </a:lnTo>
                <a:lnTo>
                  <a:pt x="155" y="244"/>
                </a:lnTo>
                <a:lnTo>
                  <a:pt x="133" y="214"/>
                </a:lnTo>
                <a:lnTo>
                  <a:pt x="109" y="185"/>
                </a:lnTo>
                <a:lnTo>
                  <a:pt x="85" y="159"/>
                </a:lnTo>
                <a:lnTo>
                  <a:pt x="67" y="138"/>
                </a:lnTo>
                <a:lnTo>
                  <a:pt x="56" y="121"/>
                </a:lnTo>
                <a:lnTo>
                  <a:pt x="46" y="104"/>
                </a:lnTo>
                <a:lnTo>
                  <a:pt x="35" y="86"/>
                </a:lnTo>
                <a:lnTo>
                  <a:pt x="25" y="69"/>
                </a:lnTo>
                <a:lnTo>
                  <a:pt x="15" y="51"/>
                </a:lnTo>
                <a:lnTo>
                  <a:pt x="8" y="33"/>
                </a:lnTo>
                <a:lnTo>
                  <a:pt x="2" y="16"/>
                </a:lnTo>
                <a:lnTo>
                  <a:pt x="0" y="0"/>
                </a:lnTo>
                <a:lnTo>
                  <a:pt x="15" y="1"/>
                </a:lnTo>
                <a:lnTo>
                  <a:pt x="31" y="6"/>
                </a:lnTo>
                <a:lnTo>
                  <a:pt x="46" y="13"/>
                </a:lnTo>
                <a:lnTo>
                  <a:pt x="63" y="24"/>
                </a:lnTo>
                <a:lnTo>
                  <a:pt x="79" y="33"/>
                </a:lnTo>
                <a:lnTo>
                  <a:pt x="95" y="42"/>
                </a:lnTo>
                <a:lnTo>
                  <a:pt x="112" y="50"/>
                </a:lnTo>
                <a:lnTo>
                  <a:pt x="129" y="58"/>
                </a:lnTo>
                <a:lnTo>
                  <a:pt x="165" y="74"/>
                </a:lnTo>
                <a:lnTo>
                  <a:pt x="207" y="79"/>
                </a:lnTo>
                <a:lnTo>
                  <a:pt x="253" y="75"/>
                </a:lnTo>
                <a:lnTo>
                  <a:pt x="301" y="66"/>
                </a:lnTo>
                <a:lnTo>
                  <a:pt x="347" y="51"/>
                </a:lnTo>
                <a:lnTo>
                  <a:pt x="395" y="36"/>
                </a:lnTo>
                <a:lnTo>
                  <a:pt x="438" y="21"/>
                </a:lnTo>
                <a:lnTo>
                  <a:pt x="479" y="13"/>
                </a:lnTo>
                <a:lnTo>
                  <a:pt x="476" y="44"/>
                </a:lnTo>
                <a:lnTo>
                  <a:pt x="468" y="75"/>
                </a:lnTo>
                <a:lnTo>
                  <a:pt x="456" y="105"/>
                </a:lnTo>
                <a:lnTo>
                  <a:pt x="443" y="136"/>
                </a:lnTo>
                <a:lnTo>
                  <a:pt x="428" y="167"/>
                </a:lnTo>
                <a:lnTo>
                  <a:pt x="417" y="200"/>
                </a:lnTo>
                <a:lnTo>
                  <a:pt x="407" y="232"/>
                </a:lnTo>
                <a:lnTo>
                  <a:pt x="402" y="267"/>
                </a:lnTo>
                <a:lnTo>
                  <a:pt x="394" y="266"/>
                </a:lnTo>
                <a:lnTo>
                  <a:pt x="385" y="266"/>
                </a:lnTo>
                <a:lnTo>
                  <a:pt x="376" y="266"/>
                </a:lnTo>
                <a:lnTo>
                  <a:pt x="367" y="267"/>
                </a:lnTo>
                <a:lnTo>
                  <a:pt x="357" y="267"/>
                </a:lnTo>
                <a:lnTo>
                  <a:pt x="350" y="269"/>
                </a:lnTo>
                <a:lnTo>
                  <a:pt x="343" y="272"/>
                </a:lnTo>
                <a:lnTo>
                  <a:pt x="341" y="276"/>
                </a:lnTo>
                <a:lnTo>
                  <a:pt x="345" y="278"/>
                </a:lnTo>
                <a:lnTo>
                  <a:pt x="357" y="281"/>
                </a:lnTo>
                <a:lnTo>
                  <a:pt x="370" y="282"/>
                </a:lnTo>
                <a:lnTo>
                  <a:pt x="385" y="284"/>
                </a:lnTo>
                <a:lnTo>
                  <a:pt x="397" y="286"/>
                </a:lnTo>
                <a:lnTo>
                  <a:pt x="408" y="292"/>
                </a:lnTo>
                <a:lnTo>
                  <a:pt x="412" y="301"/>
                </a:lnTo>
                <a:lnTo>
                  <a:pt x="410" y="315"/>
                </a:lnTo>
                <a:lnTo>
                  <a:pt x="388" y="316"/>
                </a:lnTo>
                <a:lnTo>
                  <a:pt x="370" y="317"/>
                </a:lnTo>
                <a:lnTo>
                  <a:pt x="352" y="319"/>
                </a:lnTo>
                <a:lnTo>
                  <a:pt x="338" y="324"/>
                </a:lnTo>
                <a:lnTo>
                  <a:pt x="322" y="330"/>
                </a:lnTo>
                <a:lnTo>
                  <a:pt x="309" y="339"/>
                </a:lnTo>
                <a:lnTo>
                  <a:pt x="295" y="350"/>
                </a:lnTo>
                <a:lnTo>
                  <a:pt x="282" y="367"/>
                </a:lnTo>
                <a:lnTo>
                  <a:pt x="284" y="369"/>
                </a:lnTo>
                <a:lnTo>
                  <a:pt x="286" y="373"/>
                </a:lnTo>
                <a:lnTo>
                  <a:pt x="294" y="368"/>
                </a:lnTo>
                <a:lnTo>
                  <a:pt x="316" y="358"/>
                </a:lnTo>
                <a:lnTo>
                  <a:pt x="343" y="346"/>
                </a:lnTo>
                <a:lnTo>
                  <a:pt x="375" y="336"/>
                </a:lnTo>
                <a:lnTo>
                  <a:pt x="403" y="332"/>
                </a:lnTo>
                <a:lnTo>
                  <a:pt x="425" y="338"/>
                </a:lnTo>
                <a:lnTo>
                  <a:pt x="435" y="357"/>
                </a:lnTo>
                <a:lnTo>
                  <a:pt x="429" y="395"/>
                </a:lnTo>
                <a:lnTo>
                  <a:pt x="405" y="396"/>
                </a:lnTo>
                <a:lnTo>
                  <a:pt x="383" y="398"/>
                </a:lnTo>
                <a:lnTo>
                  <a:pt x="360" y="401"/>
                </a:lnTo>
                <a:lnTo>
                  <a:pt x="339" y="406"/>
                </a:lnTo>
                <a:lnTo>
                  <a:pt x="318" y="412"/>
                </a:lnTo>
                <a:lnTo>
                  <a:pt x="298" y="421"/>
                </a:lnTo>
                <a:lnTo>
                  <a:pt x="280" y="432"/>
                </a:lnTo>
                <a:lnTo>
                  <a:pt x="264" y="447"/>
                </a:lnTo>
                <a:lnTo>
                  <a:pt x="256" y="449"/>
                </a:lnTo>
                <a:lnTo>
                  <a:pt x="252" y="453"/>
                </a:lnTo>
                <a:lnTo>
                  <a:pt x="248" y="454"/>
                </a:lnTo>
                <a:lnTo>
                  <a:pt x="246" y="456"/>
                </a:lnTo>
                <a:lnTo>
                  <a:pt x="240" y="457"/>
                </a:lnTo>
                <a:lnTo>
                  <a:pt x="236" y="459"/>
                </a:lnTo>
                <a:close/>
              </a:path>
            </a:pathLst>
          </a:custGeom>
          <a:solidFill>
            <a:srgbClr val="6699FF">
              <a:alpha val="100000"/>
            </a:srgbClr>
          </a:solidFill>
          <a:ln w="9525">
            <a:noFill/>
          </a:ln>
        </p:spPr>
        <p:txBody>
          <a:bodyPr/>
          <a:lstStyle/>
          <a:p>
            <a:endParaRPr lang="zh-CN" altLang="en-US"/>
          </a:p>
        </p:txBody>
      </p:sp>
      <p:sp>
        <p:nvSpPr>
          <p:cNvPr id="73841" name="Freeform 112"/>
          <p:cNvSpPr/>
          <p:nvPr/>
        </p:nvSpPr>
        <p:spPr>
          <a:xfrm>
            <a:off x="8382000" y="2438400"/>
            <a:ext cx="474663" cy="381000"/>
          </a:xfrm>
          <a:custGeom>
            <a:avLst/>
            <a:gdLst>
              <a:gd name="txL" fmla="*/ 0 w 598"/>
              <a:gd name="txT" fmla="*/ 0 h 479"/>
              <a:gd name="txR" fmla="*/ 598 w 598"/>
              <a:gd name="txB" fmla="*/ 479 h 47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98" h="479">
                <a:moveTo>
                  <a:pt x="285" y="479"/>
                </a:moveTo>
                <a:lnTo>
                  <a:pt x="256" y="473"/>
                </a:lnTo>
                <a:lnTo>
                  <a:pt x="227" y="466"/>
                </a:lnTo>
                <a:lnTo>
                  <a:pt x="196" y="457"/>
                </a:lnTo>
                <a:lnTo>
                  <a:pt x="166" y="448"/>
                </a:lnTo>
                <a:lnTo>
                  <a:pt x="135" y="435"/>
                </a:lnTo>
                <a:lnTo>
                  <a:pt x="108" y="423"/>
                </a:lnTo>
                <a:lnTo>
                  <a:pt x="82" y="409"/>
                </a:lnTo>
                <a:lnTo>
                  <a:pt x="60" y="396"/>
                </a:lnTo>
                <a:lnTo>
                  <a:pt x="52" y="392"/>
                </a:lnTo>
                <a:lnTo>
                  <a:pt x="45" y="389"/>
                </a:lnTo>
                <a:lnTo>
                  <a:pt x="36" y="387"/>
                </a:lnTo>
                <a:lnTo>
                  <a:pt x="28" y="384"/>
                </a:lnTo>
                <a:lnTo>
                  <a:pt x="19" y="381"/>
                </a:lnTo>
                <a:lnTo>
                  <a:pt x="11" y="379"/>
                </a:lnTo>
                <a:lnTo>
                  <a:pt x="4" y="376"/>
                </a:lnTo>
                <a:lnTo>
                  <a:pt x="0" y="374"/>
                </a:lnTo>
                <a:lnTo>
                  <a:pt x="0" y="350"/>
                </a:lnTo>
                <a:lnTo>
                  <a:pt x="4" y="326"/>
                </a:lnTo>
                <a:lnTo>
                  <a:pt x="10" y="303"/>
                </a:lnTo>
                <a:lnTo>
                  <a:pt x="18" y="282"/>
                </a:lnTo>
                <a:lnTo>
                  <a:pt x="25" y="258"/>
                </a:lnTo>
                <a:lnTo>
                  <a:pt x="34" y="236"/>
                </a:lnTo>
                <a:lnTo>
                  <a:pt x="41" y="215"/>
                </a:lnTo>
                <a:lnTo>
                  <a:pt x="49" y="194"/>
                </a:lnTo>
                <a:lnTo>
                  <a:pt x="65" y="189"/>
                </a:lnTo>
                <a:lnTo>
                  <a:pt x="83" y="181"/>
                </a:lnTo>
                <a:lnTo>
                  <a:pt x="102" y="168"/>
                </a:lnTo>
                <a:lnTo>
                  <a:pt x="124" y="157"/>
                </a:lnTo>
                <a:lnTo>
                  <a:pt x="146" y="143"/>
                </a:lnTo>
                <a:lnTo>
                  <a:pt x="170" y="132"/>
                </a:lnTo>
                <a:lnTo>
                  <a:pt x="193" y="123"/>
                </a:lnTo>
                <a:lnTo>
                  <a:pt x="220" y="119"/>
                </a:lnTo>
                <a:lnTo>
                  <a:pt x="238" y="136"/>
                </a:lnTo>
                <a:lnTo>
                  <a:pt x="255" y="148"/>
                </a:lnTo>
                <a:lnTo>
                  <a:pt x="269" y="153"/>
                </a:lnTo>
                <a:lnTo>
                  <a:pt x="283" y="154"/>
                </a:lnTo>
                <a:lnTo>
                  <a:pt x="297" y="150"/>
                </a:lnTo>
                <a:lnTo>
                  <a:pt x="313" y="144"/>
                </a:lnTo>
                <a:lnTo>
                  <a:pt x="330" y="134"/>
                </a:lnTo>
                <a:lnTo>
                  <a:pt x="353" y="124"/>
                </a:lnTo>
                <a:lnTo>
                  <a:pt x="370" y="107"/>
                </a:lnTo>
                <a:lnTo>
                  <a:pt x="389" y="92"/>
                </a:lnTo>
                <a:lnTo>
                  <a:pt x="409" y="77"/>
                </a:lnTo>
                <a:lnTo>
                  <a:pt x="429" y="63"/>
                </a:lnTo>
                <a:lnTo>
                  <a:pt x="449" y="47"/>
                </a:lnTo>
                <a:lnTo>
                  <a:pt x="468" y="33"/>
                </a:lnTo>
                <a:lnTo>
                  <a:pt x="486" y="17"/>
                </a:lnTo>
                <a:lnTo>
                  <a:pt x="504" y="0"/>
                </a:lnTo>
                <a:lnTo>
                  <a:pt x="507" y="0"/>
                </a:lnTo>
                <a:lnTo>
                  <a:pt x="511" y="0"/>
                </a:lnTo>
                <a:lnTo>
                  <a:pt x="517" y="29"/>
                </a:lnTo>
                <a:lnTo>
                  <a:pt x="524" y="60"/>
                </a:lnTo>
                <a:lnTo>
                  <a:pt x="529" y="91"/>
                </a:lnTo>
                <a:lnTo>
                  <a:pt x="535" y="123"/>
                </a:lnTo>
                <a:lnTo>
                  <a:pt x="540" y="153"/>
                </a:lnTo>
                <a:lnTo>
                  <a:pt x="546" y="186"/>
                </a:lnTo>
                <a:lnTo>
                  <a:pt x="552" y="218"/>
                </a:lnTo>
                <a:lnTo>
                  <a:pt x="560" y="252"/>
                </a:lnTo>
                <a:lnTo>
                  <a:pt x="582" y="310"/>
                </a:lnTo>
                <a:lnTo>
                  <a:pt x="594" y="352"/>
                </a:lnTo>
                <a:lnTo>
                  <a:pt x="598" y="380"/>
                </a:lnTo>
                <a:lnTo>
                  <a:pt x="591" y="398"/>
                </a:lnTo>
                <a:lnTo>
                  <a:pt x="573" y="408"/>
                </a:lnTo>
                <a:lnTo>
                  <a:pt x="543" y="416"/>
                </a:lnTo>
                <a:lnTo>
                  <a:pt x="500" y="424"/>
                </a:lnTo>
                <a:lnTo>
                  <a:pt x="445" y="438"/>
                </a:lnTo>
                <a:lnTo>
                  <a:pt x="433" y="447"/>
                </a:lnTo>
                <a:lnTo>
                  <a:pt x="414" y="456"/>
                </a:lnTo>
                <a:lnTo>
                  <a:pt x="392" y="463"/>
                </a:lnTo>
                <a:lnTo>
                  <a:pt x="368" y="468"/>
                </a:lnTo>
                <a:lnTo>
                  <a:pt x="342" y="472"/>
                </a:lnTo>
                <a:lnTo>
                  <a:pt x="319" y="475"/>
                </a:lnTo>
                <a:lnTo>
                  <a:pt x="298" y="478"/>
                </a:lnTo>
                <a:lnTo>
                  <a:pt x="285" y="479"/>
                </a:lnTo>
                <a:close/>
              </a:path>
            </a:pathLst>
          </a:custGeom>
          <a:solidFill>
            <a:srgbClr val="CCCCFF">
              <a:alpha val="100000"/>
            </a:srgbClr>
          </a:solidFill>
          <a:ln w="9525">
            <a:noFill/>
          </a:ln>
        </p:spPr>
        <p:txBody>
          <a:bodyPr/>
          <a:lstStyle/>
          <a:p>
            <a:endParaRPr lang="zh-CN" altLang="en-US"/>
          </a:p>
        </p:txBody>
      </p:sp>
      <p:sp>
        <p:nvSpPr>
          <p:cNvPr id="73842" name="Freeform 113"/>
          <p:cNvSpPr/>
          <p:nvPr/>
        </p:nvSpPr>
        <p:spPr>
          <a:xfrm>
            <a:off x="8396288" y="2763838"/>
            <a:ext cx="17462" cy="14287"/>
          </a:xfrm>
          <a:custGeom>
            <a:avLst/>
            <a:gdLst>
              <a:gd name="txL" fmla="*/ 0 w 23"/>
              <a:gd name="txT" fmla="*/ 0 h 19"/>
              <a:gd name="txR" fmla="*/ 23 w 23"/>
              <a:gd name="txB" fmla="*/ 19 h 19"/>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 h="19">
                <a:moveTo>
                  <a:pt x="14" y="15"/>
                </a:moveTo>
                <a:lnTo>
                  <a:pt x="7" y="9"/>
                </a:lnTo>
                <a:lnTo>
                  <a:pt x="3" y="6"/>
                </a:lnTo>
                <a:lnTo>
                  <a:pt x="0" y="3"/>
                </a:lnTo>
                <a:lnTo>
                  <a:pt x="0" y="0"/>
                </a:lnTo>
                <a:lnTo>
                  <a:pt x="10" y="0"/>
                </a:lnTo>
                <a:lnTo>
                  <a:pt x="23" y="4"/>
                </a:lnTo>
                <a:lnTo>
                  <a:pt x="23" y="11"/>
                </a:lnTo>
                <a:lnTo>
                  <a:pt x="23" y="15"/>
                </a:lnTo>
                <a:lnTo>
                  <a:pt x="22" y="16"/>
                </a:lnTo>
                <a:lnTo>
                  <a:pt x="20" y="19"/>
                </a:lnTo>
                <a:lnTo>
                  <a:pt x="17" y="17"/>
                </a:lnTo>
                <a:lnTo>
                  <a:pt x="14" y="15"/>
                </a:lnTo>
                <a:close/>
              </a:path>
            </a:pathLst>
          </a:custGeom>
          <a:solidFill>
            <a:srgbClr val="CCCCFF">
              <a:alpha val="100000"/>
            </a:srgbClr>
          </a:solidFill>
          <a:ln w="9525">
            <a:noFill/>
          </a:ln>
        </p:spPr>
        <p:txBody>
          <a:bodyPr/>
          <a:lstStyle/>
          <a:p>
            <a:endParaRPr lang="zh-CN" altLang="en-US"/>
          </a:p>
        </p:txBody>
      </p:sp>
      <p:sp>
        <p:nvSpPr>
          <p:cNvPr id="73843" name="Freeform 114"/>
          <p:cNvSpPr/>
          <p:nvPr/>
        </p:nvSpPr>
        <p:spPr>
          <a:xfrm>
            <a:off x="8472488" y="2230438"/>
            <a:ext cx="327025" cy="311150"/>
          </a:xfrm>
          <a:custGeom>
            <a:avLst/>
            <a:gdLst>
              <a:gd name="txL" fmla="*/ 0 w 412"/>
              <a:gd name="txT" fmla="*/ 0 h 390"/>
              <a:gd name="txR" fmla="*/ 412 w 412"/>
              <a:gd name="txB" fmla="*/ 390 h 39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12" h="390">
                <a:moveTo>
                  <a:pt x="169" y="390"/>
                </a:moveTo>
                <a:lnTo>
                  <a:pt x="169" y="361"/>
                </a:lnTo>
                <a:lnTo>
                  <a:pt x="168" y="334"/>
                </a:lnTo>
                <a:lnTo>
                  <a:pt x="163" y="309"/>
                </a:lnTo>
                <a:lnTo>
                  <a:pt x="156" y="289"/>
                </a:lnTo>
                <a:lnTo>
                  <a:pt x="146" y="267"/>
                </a:lnTo>
                <a:lnTo>
                  <a:pt x="133" y="248"/>
                </a:lnTo>
                <a:lnTo>
                  <a:pt x="118" y="227"/>
                </a:lnTo>
                <a:lnTo>
                  <a:pt x="101" y="207"/>
                </a:lnTo>
                <a:lnTo>
                  <a:pt x="93" y="206"/>
                </a:lnTo>
                <a:lnTo>
                  <a:pt x="89" y="206"/>
                </a:lnTo>
                <a:lnTo>
                  <a:pt x="85" y="208"/>
                </a:lnTo>
                <a:lnTo>
                  <a:pt x="84" y="212"/>
                </a:lnTo>
                <a:lnTo>
                  <a:pt x="79" y="220"/>
                </a:lnTo>
                <a:lnTo>
                  <a:pt x="75" y="227"/>
                </a:lnTo>
                <a:lnTo>
                  <a:pt x="69" y="217"/>
                </a:lnTo>
                <a:lnTo>
                  <a:pt x="68" y="209"/>
                </a:lnTo>
                <a:lnTo>
                  <a:pt x="68" y="201"/>
                </a:lnTo>
                <a:lnTo>
                  <a:pt x="69" y="193"/>
                </a:lnTo>
                <a:lnTo>
                  <a:pt x="82" y="181"/>
                </a:lnTo>
                <a:lnTo>
                  <a:pt x="101" y="168"/>
                </a:lnTo>
                <a:lnTo>
                  <a:pt x="123" y="154"/>
                </a:lnTo>
                <a:lnTo>
                  <a:pt x="147" y="140"/>
                </a:lnTo>
                <a:lnTo>
                  <a:pt x="168" y="124"/>
                </a:lnTo>
                <a:lnTo>
                  <a:pt x="187" y="108"/>
                </a:lnTo>
                <a:lnTo>
                  <a:pt x="200" y="92"/>
                </a:lnTo>
                <a:lnTo>
                  <a:pt x="207" y="76"/>
                </a:lnTo>
                <a:lnTo>
                  <a:pt x="200" y="76"/>
                </a:lnTo>
                <a:lnTo>
                  <a:pt x="193" y="76"/>
                </a:lnTo>
                <a:lnTo>
                  <a:pt x="174" y="97"/>
                </a:lnTo>
                <a:lnTo>
                  <a:pt x="151" y="114"/>
                </a:lnTo>
                <a:lnTo>
                  <a:pt x="125" y="130"/>
                </a:lnTo>
                <a:lnTo>
                  <a:pt x="99" y="146"/>
                </a:lnTo>
                <a:lnTo>
                  <a:pt x="74" y="160"/>
                </a:lnTo>
                <a:lnTo>
                  <a:pt x="56" y="179"/>
                </a:lnTo>
                <a:lnTo>
                  <a:pt x="43" y="199"/>
                </a:lnTo>
                <a:lnTo>
                  <a:pt x="42" y="224"/>
                </a:lnTo>
                <a:lnTo>
                  <a:pt x="48" y="227"/>
                </a:lnTo>
                <a:lnTo>
                  <a:pt x="54" y="233"/>
                </a:lnTo>
                <a:lnTo>
                  <a:pt x="60" y="237"/>
                </a:lnTo>
                <a:lnTo>
                  <a:pt x="66" y="242"/>
                </a:lnTo>
                <a:lnTo>
                  <a:pt x="58" y="249"/>
                </a:lnTo>
                <a:lnTo>
                  <a:pt x="50" y="256"/>
                </a:lnTo>
                <a:lnTo>
                  <a:pt x="42" y="263"/>
                </a:lnTo>
                <a:lnTo>
                  <a:pt x="34" y="271"/>
                </a:lnTo>
                <a:lnTo>
                  <a:pt x="25" y="276"/>
                </a:lnTo>
                <a:lnTo>
                  <a:pt x="17" y="283"/>
                </a:lnTo>
                <a:lnTo>
                  <a:pt x="8" y="289"/>
                </a:lnTo>
                <a:lnTo>
                  <a:pt x="0" y="295"/>
                </a:lnTo>
                <a:lnTo>
                  <a:pt x="2" y="278"/>
                </a:lnTo>
                <a:lnTo>
                  <a:pt x="8" y="251"/>
                </a:lnTo>
                <a:lnTo>
                  <a:pt x="17" y="217"/>
                </a:lnTo>
                <a:lnTo>
                  <a:pt x="29" y="182"/>
                </a:lnTo>
                <a:lnTo>
                  <a:pt x="41" y="147"/>
                </a:lnTo>
                <a:lnTo>
                  <a:pt x="53" y="117"/>
                </a:lnTo>
                <a:lnTo>
                  <a:pt x="64" y="97"/>
                </a:lnTo>
                <a:lnTo>
                  <a:pt x="73" y="91"/>
                </a:lnTo>
                <a:lnTo>
                  <a:pt x="98" y="110"/>
                </a:lnTo>
                <a:lnTo>
                  <a:pt x="132" y="103"/>
                </a:lnTo>
                <a:lnTo>
                  <a:pt x="172" y="78"/>
                </a:lnTo>
                <a:lnTo>
                  <a:pt x="216" y="48"/>
                </a:lnTo>
                <a:lnTo>
                  <a:pt x="263" y="17"/>
                </a:lnTo>
                <a:lnTo>
                  <a:pt x="311" y="0"/>
                </a:lnTo>
                <a:lnTo>
                  <a:pt x="356" y="3"/>
                </a:lnTo>
                <a:lnTo>
                  <a:pt x="398" y="39"/>
                </a:lnTo>
                <a:lnTo>
                  <a:pt x="412" y="85"/>
                </a:lnTo>
                <a:lnTo>
                  <a:pt x="412" y="133"/>
                </a:lnTo>
                <a:lnTo>
                  <a:pt x="401" y="179"/>
                </a:lnTo>
                <a:lnTo>
                  <a:pt x="381" y="224"/>
                </a:lnTo>
                <a:lnTo>
                  <a:pt x="352" y="264"/>
                </a:lnTo>
                <a:lnTo>
                  <a:pt x="315" y="300"/>
                </a:lnTo>
                <a:lnTo>
                  <a:pt x="275" y="329"/>
                </a:lnTo>
                <a:lnTo>
                  <a:pt x="232" y="350"/>
                </a:lnTo>
                <a:lnTo>
                  <a:pt x="231" y="340"/>
                </a:lnTo>
                <a:lnTo>
                  <a:pt x="231" y="333"/>
                </a:lnTo>
                <a:lnTo>
                  <a:pt x="230" y="327"/>
                </a:lnTo>
                <a:lnTo>
                  <a:pt x="230" y="321"/>
                </a:lnTo>
                <a:lnTo>
                  <a:pt x="226" y="309"/>
                </a:lnTo>
                <a:lnTo>
                  <a:pt x="222" y="299"/>
                </a:lnTo>
                <a:lnTo>
                  <a:pt x="214" y="306"/>
                </a:lnTo>
                <a:lnTo>
                  <a:pt x="209" y="319"/>
                </a:lnTo>
                <a:lnTo>
                  <a:pt x="206" y="331"/>
                </a:lnTo>
                <a:lnTo>
                  <a:pt x="204" y="347"/>
                </a:lnTo>
                <a:lnTo>
                  <a:pt x="199" y="361"/>
                </a:lnTo>
                <a:lnTo>
                  <a:pt x="193" y="373"/>
                </a:lnTo>
                <a:lnTo>
                  <a:pt x="183" y="383"/>
                </a:lnTo>
                <a:lnTo>
                  <a:pt x="169" y="390"/>
                </a:lnTo>
                <a:close/>
              </a:path>
            </a:pathLst>
          </a:custGeom>
          <a:solidFill>
            <a:srgbClr val="CCCCFF">
              <a:alpha val="100000"/>
            </a:srgbClr>
          </a:solidFill>
          <a:ln w="9525">
            <a:noFill/>
          </a:ln>
        </p:spPr>
        <p:txBody>
          <a:bodyPr/>
          <a:lstStyle/>
          <a:p>
            <a:endParaRPr lang="zh-CN" altLang="en-US"/>
          </a:p>
        </p:txBody>
      </p:sp>
      <p:sp>
        <p:nvSpPr>
          <p:cNvPr id="73844" name="Freeform 115"/>
          <p:cNvSpPr/>
          <p:nvPr/>
        </p:nvSpPr>
        <p:spPr>
          <a:xfrm>
            <a:off x="8575675" y="2514600"/>
            <a:ext cx="11113" cy="7938"/>
          </a:xfrm>
          <a:custGeom>
            <a:avLst/>
            <a:gdLst>
              <a:gd name="txL" fmla="*/ 0 w 13"/>
              <a:gd name="txT" fmla="*/ 0 h 9"/>
              <a:gd name="txR" fmla="*/ 13 w 13"/>
              <a:gd name="txB" fmla="*/ 9 h 9"/>
            </a:gdLst>
            <a:ahLst/>
            <a:cxnLst>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13" h="9">
                <a:moveTo>
                  <a:pt x="3" y="9"/>
                </a:moveTo>
                <a:lnTo>
                  <a:pt x="1" y="5"/>
                </a:lnTo>
                <a:lnTo>
                  <a:pt x="0" y="1"/>
                </a:lnTo>
                <a:lnTo>
                  <a:pt x="6" y="0"/>
                </a:lnTo>
                <a:lnTo>
                  <a:pt x="13" y="0"/>
                </a:lnTo>
                <a:lnTo>
                  <a:pt x="11" y="4"/>
                </a:lnTo>
                <a:lnTo>
                  <a:pt x="10" y="9"/>
                </a:lnTo>
                <a:lnTo>
                  <a:pt x="6" y="9"/>
                </a:lnTo>
                <a:lnTo>
                  <a:pt x="3" y="9"/>
                </a:lnTo>
                <a:close/>
              </a:path>
            </a:pathLst>
          </a:custGeom>
          <a:solidFill>
            <a:srgbClr val="FFFFFF">
              <a:alpha val="100000"/>
            </a:srgbClr>
          </a:solidFill>
          <a:ln w="9525">
            <a:noFill/>
          </a:ln>
        </p:spPr>
        <p:txBody>
          <a:bodyPr/>
          <a:lstStyle/>
          <a:p>
            <a:endParaRPr lang="zh-CN" altLang="en-US"/>
          </a:p>
        </p:txBody>
      </p:sp>
      <p:sp>
        <p:nvSpPr>
          <p:cNvPr id="73845" name="Freeform 116"/>
          <p:cNvSpPr/>
          <p:nvPr/>
        </p:nvSpPr>
        <p:spPr>
          <a:xfrm>
            <a:off x="8388350" y="2425700"/>
            <a:ext cx="63500" cy="58738"/>
          </a:xfrm>
          <a:custGeom>
            <a:avLst/>
            <a:gdLst>
              <a:gd name="txL" fmla="*/ 0 w 79"/>
              <a:gd name="txT" fmla="*/ 0 h 74"/>
              <a:gd name="txR" fmla="*/ 79 w 79"/>
              <a:gd name="txB" fmla="*/ 74 h 7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9" h="74">
                <a:moveTo>
                  <a:pt x="49" y="74"/>
                </a:moveTo>
                <a:lnTo>
                  <a:pt x="41" y="70"/>
                </a:lnTo>
                <a:lnTo>
                  <a:pt x="33" y="68"/>
                </a:lnTo>
                <a:lnTo>
                  <a:pt x="26" y="66"/>
                </a:lnTo>
                <a:lnTo>
                  <a:pt x="20" y="63"/>
                </a:lnTo>
                <a:lnTo>
                  <a:pt x="9" y="58"/>
                </a:lnTo>
                <a:lnTo>
                  <a:pt x="0" y="53"/>
                </a:lnTo>
                <a:lnTo>
                  <a:pt x="0" y="47"/>
                </a:lnTo>
                <a:lnTo>
                  <a:pt x="0" y="44"/>
                </a:lnTo>
                <a:lnTo>
                  <a:pt x="5" y="38"/>
                </a:lnTo>
                <a:lnTo>
                  <a:pt x="13" y="34"/>
                </a:lnTo>
                <a:lnTo>
                  <a:pt x="23" y="29"/>
                </a:lnTo>
                <a:lnTo>
                  <a:pt x="32" y="25"/>
                </a:lnTo>
                <a:lnTo>
                  <a:pt x="40" y="18"/>
                </a:lnTo>
                <a:lnTo>
                  <a:pt x="48" y="12"/>
                </a:lnTo>
                <a:lnTo>
                  <a:pt x="54" y="5"/>
                </a:lnTo>
                <a:lnTo>
                  <a:pt x="61" y="0"/>
                </a:lnTo>
                <a:lnTo>
                  <a:pt x="69" y="1"/>
                </a:lnTo>
                <a:lnTo>
                  <a:pt x="75" y="8"/>
                </a:lnTo>
                <a:lnTo>
                  <a:pt x="78" y="16"/>
                </a:lnTo>
                <a:lnTo>
                  <a:pt x="79" y="28"/>
                </a:lnTo>
                <a:lnTo>
                  <a:pt x="77" y="40"/>
                </a:lnTo>
                <a:lnTo>
                  <a:pt x="75" y="51"/>
                </a:lnTo>
                <a:lnTo>
                  <a:pt x="71" y="61"/>
                </a:lnTo>
                <a:lnTo>
                  <a:pt x="70" y="70"/>
                </a:lnTo>
                <a:lnTo>
                  <a:pt x="59" y="71"/>
                </a:lnTo>
                <a:lnTo>
                  <a:pt x="49" y="74"/>
                </a:lnTo>
                <a:close/>
              </a:path>
            </a:pathLst>
          </a:custGeom>
          <a:solidFill>
            <a:srgbClr val="FFCC99">
              <a:alpha val="100000"/>
            </a:srgbClr>
          </a:solidFill>
          <a:ln w="9525">
            <a:noFill/>
          </a:ln>
        </p:spPr>
        <p:txBody>
          <a:bodyPr/>
          <a:lstStyle/>
          <a:p>
            <a:endParaRPr lang="zh-CN" altLang="en-US"/>
          </a:p>
        </p:txBody>
      </p:sp>
      <p:sp>
        <p:nvSpPr>
          <p:cNvPr id="73846" name="Freeform 117"/>
          <p:cNvSpPr/>
          <p:nvPr/>
        </p:nvSpPr>
        <p:spPr>
          <a:xfrm>
            <a:off x="8421688" y="2282825"/>
            <a:ext cx="92075" cy="136525"/>
          </a:xfrm>
          <a:custGeom>
            <a:avLst/>
            <a:gdLst>
              <a:gd name="txL" fmla="*/ 0 w 116"/>
              <a:gd name="txT" fmla="*/ 0 h 172"/>
              <a:gd name="txR" fmla="*/ 116 w 116"/>
              <a:gd name="txB" fmla="*/ 172 h 17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6" h="172">
                <a:moveTo>
                  <a:pt x="50" y="172"/>
                </a:moveTo>
                <a:lnTo>
                  <a:pt x="42" y="161"/>
                </a:lnTo>
                <a:lnTo>
                  <a:pt x="36" y="153"/>
                </a:lnTo>
                <a:lnTo>
                  <a:pt x="31" y="145"/>
                </a:lnTo>
                <a:lnTo>
                  <a:pt x="26" y="141"/>
                </a:lnTo>
                <a:lnTo>
                  <a:pt x="20" y="136"/>
                </a:lnTo>
                <a:lnTo>
                  <a:pt x="15" y="134"/>
                </a:lnTo>
                <a:lnTo>
                  <a:pt x="7" y="132"/>
                </a:lnTo>
                <a:lnTo>
                  <a:pt x="0" y="132"/>
                </a:lnTo>
                <a:lnTo>
                  <a:pt x="3" y="124"/>
                </a:lnTo>
                <a:lnTo>
                  <a:pt x="15" y="109"/>
                </a:lnTo>
                <a:lnTo>
                  <a:pt x="32" y="87"/>
                </a:lnTo>
                <a:lnTo>
                  <a:pt x="53" y="65"/>
                </a:lnTo>
                <a:lnTo>
                  <a:pt x="74" y="41"/>
                </a:lnTo>
                <a:lnTo>
                  <a:pt x="93" y="20"/>
                </a:lnTo>
                <a:lnTo>
                  <a:pt x="108" y="4"/>
                </a:lnTo>
                <a:lnTo>
                  <a:pt x="116" y="0"/>
                </a:lnTo>
                <a:lnTo>
                  <a:pt x="109" y="20"/>
                </a:lnTo>
                <a:lnTo>
                  <a:pt x="102" y="41"/>
                </a:lnTo>
                <a:lnTo>
                  <a:pt x="94" y="61"/>
                </a:lnTo>
                <a:lnTo>
                  <a:pt x="88" y="84"/>
                </a:lnTo>
                <a:lnTo>
                  <a:pt x="78" y="104"/>
                </a:lnTo>
                <a:lnTo>
                  <a:pt x="70" y="127"/>
                </a:lnTo>
                <a:lnTo>
                  <a:pt x="62" y="149"/>
                </a:lnTo>
                <a:lnTo>
                  <a:pt x="56" y="172"/>
                </a:lnTo>
                <a:lnTo>
                  <a:pt x="51" y="172"/>
                </a:lnTo>
                <a:lnTo>
                  <a:pt x="50" y="172"/>
                </a:lnTo>
                <a:close/>
              </a:path>
            </a:pathLst>
          </a:custGeom>
          <a:solidFill>
            <a:srgbClr val="CCCCFF">
              <a:alpha val="100000"/>
            </a:srgbClr>
          </a:solidFill>
          <a:ln w="9525">
            <a:noFill/>
          </a:ln>
        </p:spPr>
        <p:txBody>
          <a:bodyPr/>
          <a:lstStyle/>
          <a:p>
            <a:endParaRPr lang="zh-CN" altLang="en-US"/>
          </a:p>
        </p:txBody>
      </p:sp>
      <p:sp>
        <p:nvSpPr>
          <p:cNvPr id="73847" name="Freeform 118"/>
          <p:cNvSpPr/>
          <p:nvPr/>
        </p:nvSpPr>
        <p:spPr>
          <a:xfrm>
            <a:off x="8355013" y="1611313"/>
            <a:ext cx="465137" cy="685800"/>
          </a:xfrm>
          <a:custGeom>
            <a:avLst/>
            <a:gdLst>
              <a:gd name="txL" fmla="*/ 0 w 585"/>
              <a:gd name="txT" fmla="*/ 0 h 864"/>
              <a:gd name="txR" fmla="*/ 585 w 585"/>
              <a:gd name="txB" fmla="*/ 864 h 86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85" h="864">
                <a:moveTo>
                  <a:pt x="256" y="864"/>
                </a:moveTo>
                <a:lnTo>
                  <a:pt x="248" y="859"/>
                </a:lnTo>
                <a:lnTo>
                  <a:pt x="245" y="854"/>
                </a:lnTo>
                <a:lnTo>
                  <a:pt x="240" y="845"/>
                </a:lnTo>
                <a:lnTo>
                  <a:pt x="240" y="837"/>
                </a:lnTo>
                <a:lnTo>
                  <a:pt x="239" y="826"/>
                </a:lnTo>
                <a:lnTo>
                  <a:pt x="240" y="818"/>
                </a:lnTo>
                <a:lnTo>
                  <a:pt x="240" y="810"/>
                </a:lnTo>
                <a:lnTo>
                  <a:pt x="241" y="806"/>
                </a:lnTo>
                <a:lnTo>
                  <a:pt x="248" y="806"/>
                </a:lnTo>
                <a:lnTo>
                  <a:pt x="255" y="806"/>
                </a:lnTo>
                <a:lnTo>
                  <a:pt x="262" y="806"/>
                </a:lnTo>
                <a:lnTo>
                  <a:pt x="270" y="807"/>
                </a:lnTo>
                <a:lnTo>
                  <a:pt x="276" y="806"/>
                </a:lnTo>
                <a:lnTo>
                  <a:pt x="283" y="805"/>
                </a:lnTo>
                <a:lnTo>
                  <a:pt x="291" y="800"/>
                </a:lnTo>
                <a:lnTo>
                  <a:pt x="299" y="797"/>
                </a:lnTo>
                <a:lnTo>
                  <a:pt x="297" y="791"/>
                </a:lnTo>
                <a:lnTo>
                  <a:pt x="297" y="788"/>
                </a:lnTo>
                <a:lnTo>
                  <a:pt x="271" y="781"/>
                </a:lnTo>
                <a:lnTo>
                  <a:pt x="251" y="775"/>
                </a:lnTo>
                <a:lnTo>
                  <a:pt x="235" y="768"/>
                </a:lnTo>
                <a:lnTo>
                  <a:pt x="224" y="763"/>
                </a:lnTo>
                <a:lnTo>
                  <a:pt x="213" y="752"/>
                </a:lnTo>
                <a:lnTo>
                  <a:pt x="202" y="741"/>
                </a:lnTo>
                <a:lnTo>
                  <a:pt x="191" y="725"/>
                </a:lnTo>
                <a:lnTo>
                  <a:pt x="177" y="706"/>
                </a:lnTo>
                <a:lnTo>
                  <a:pt x="166" y="683"/>
                </a:lnTo>
                <a:lnTo>
                  <a:pt x="151" y="653"/>
                </a:lnTo>
                <a:lnTo>
                  <a:pt x="134" y="618"/>
                </a:lnTo>
                <a:lnTo>
                  <a:pt x="117" y="582"/>
                </a:lnTo>
                <a:lnTo>
                  <a:pt x="101" y="544"/>
                </a:lnTo>
                <a:lnTo>
                  <a:pt x="90" y="510"/>
                </a:lnTo>
                <a:lnTo>
                  <a:pt x="83" y="482"/>
                </a:lnTo>
                <a:lnTo>
                  <a:pt x="84" y="462"/>
                </a:lnTo>
                <a:lnTo>
                  <a:pt x="93" y="459"/>
                </a:lnTo>
                <a:lnTo>
                  <a:pt x="101" y="457"/>
                </a:lnTo>
                <a:lnTo>
                  <a:pt x="106" y="452"/>
                </a:lnTo>
                <a:lnTo>
                  <a:pt x="111" y="444"/>
                </a:lnTo>
                <a:lnTo>
                  <a:pt x="89" y="440"/>
                </a:lnTo>
                <a:lnTo>
                  <a:pt x="68" y="435"/>
                </a:lnTo>
                <a:lnTo>
                  <a:pt x="48" y="428"/>
                </a:lnTo>
                <a:lnTo>
                  <a:pt x="30" y="420"/>
                </a:lnTo>
                <a:lnTo>
                  <a:pt x="16" y="407"/>
                </a:lnTo>
                <a:lnTo>
                  <a:pt x="5" y="392"/>
                </a:lnTo>
                <a:lnTo>
                  <a:pt x="0" y="372"/>
                </a:lnTo>
                <a:lnTo>
                  <a:pt x="2" y="350"/>
                </a:lnTo>
                <a:lnTo>
                  <a:pt x="7" y="343"/>
                </a:lnTo>
                <a:lnTo>
                  <a:pt x="17" y="331"/>
                </a:lnTo>
                <a:lnTo>
                  <a:pt x="30" y="318"/>
                </a:lnTo>
                <a:lnTo>
                  <a:pt x="48" y="303"/>
                </a:lnTo>
                <a:lnTo>
                  <a:pt x="62" y="287"/>
                </a:lnTo>
                <a:lnTo>
                  <a:pt x="77" y="275"/>
                </a:lnTo>
                <a:lnTo>
                  <a:pt x="87" y="265"/>
                </a:lnTo>
                <a:lnTo>
                  <a:pt x="93" y="263"/>
                </a:lnTo>
                <a:lnTo>
                  <a:pt x="95" y="284"/>
                </a:lnTo>
                <a:lnTo>
                  <a:pt x="105" y="312"/>
                </a:lnTo>
                <a:lnTo>
                  <a:pt x="118" y="344"/>
                </a:lnTo>
                <a:lnTo>
                  <a:pt x="136" y="378"/>
                </a:lnTo>
                <a:lnTo>
                  <a:pt x="156" y="409"/>
                </a:lnTo>
                <a:lnTo>
                  <a:pt x="176" y="436"/>
                </a:lnTo>
                <a:lnTo>
                  <a:pt x="197" y="455"/>
                </a:lnTo>
                <a:lnTo>
                  <a:pt x="217" y="467"/>
                </a:lnTo>
                <a:lnTo>
                  <a:pt x="220" y="463"/>
                </a:lnTo>
                <a:lnTo>
                  <a:pt x="225" y="461"/>
                </a:lnTo>
                <a:lnTo>
                  <a:pt x="223" y="457"/>
                </a:lnTo>
                <a:lnTo>
                  <a:pt x="223" y="454"/>
                </a:lnTo>
                <a:lnTo>
                  <a:pt x="214" y="451"/>
                </a:lnTo>
                <a:lnTo>
                  <a:pt x="207" y="447"/>
                </a:lnTo>
                <a:lnTo>
                  <a:pt x="202" y="443"/>
                </a:lnTo>
                <a:lnTo>
                  <a:pt x="199" y="440"/>
                </a:lnTo>
                <a:lnTo>
                  <a:pt x="192" y="429"/>
                </a:lnTo>
                <a:lnTo>
                  <a:pt x="189" y="419"/>
                </a:lnTo>
                <a:lnTo>
                  <a:pt x="196" y="419"/>
                </a:lnTo>
                <a:lnTo>
                  <a:pt x="204" y="419"/>
                </a:lnTo>
                <a:lnTo>
                  <a:pt x="212" y="419"/>
                </a:lnTo>
                <a:lnTo>
                  <a:pt x="222" y="419"/>
                </a:lnTo>
                <a:lnTo>
                  <a:pt x="230" y="417"/>
                </a:lnTo>
                <a:lnTo>
                  <a:pt x="239" y="416"/>
                </a:lnTo>
                <a:lnTo>
                  <a:pt x="247" y="411"/>
                </a:lnTo>
                <a:lnTo>
                  <a:pt x="256" y="408"/>
                </a:lnTo>
                <a:lnTo>
                  <a:pt x="257" y="402"/>
                </a:lnTo>
                <a:lnTo>
                  <a:pt x="258" y="397"/>
                </a:lnTo>
                <a:lnTo>
                  <a:pt x="248" y="397"/>
                </a:lnTo>
                <a:lnTo>
                  <a:pt x="239" y="397"/>
                </a:lnTo>
                <a:lnTo>
                  <a:pt x="230" y="397"/>
                </a:lnTo>
                <a:lnTo>
                  <a:pt x="223" y="399"/>
                </a:lnTo>
                <a:lnTo>
                  <a:pt x="214" y="399"/>
                </a:lnTo>
                <a:lnTo>
                  <a:pt x="206" y="399"/>
                </a:lnTo>
                <a:lnTo>
                  <a:pt x="197" y="399"/>
                </a:lnTo>
                <a:lnTo>
                  <a:pt x="189" y="399"/>
                </a:lnTo>
                <a:lnTo>
                  <a:pt x="186" y="396"/>
                </a:lnTo>
                <a:lnTo>
                  <a:pt x="221" y="375"/>
                </a:lnTo>
                <a:lnTo>
                  <a:pt x="241" y="342"/>
                </a:lnTo>
                <a:lnTo>
                  <a:pt x="249" y="300"/>
                </a:lnTo>
                <a:lnTo>
                  <a:pt x="249" y="253"/>
                </a:lnTo>
                <a:lnTo>
                  <a:pt x="239" y="203"/>
                </a:lnTo>
                <a:lnTo>
                  <a:pt x="226" y="155"/>
                </a:lnTo>
                <a:lnTo>
                  <a:pt x="210" y="112"/>
                </a:lnTo>
                <a:lnTo>
                  <a:pt x="196" y="79"/>
                </a:lnTo>
                <a:lnTo>
                  <a:pt x="164" y="54"/>
                </a:lnTo>
                <a:lnTo>
                  <a:pt x="139" y="54"/>
                </a:lnTo>
                <a:lnTo>
                  <a:pt x="117" y="71"/>
                </a:lnTo>
                <a:lnTo>
                  <a:pt x="102" y="102"/>
                </a:lnTo>
                <a:lnTo>
                  <a:pt x="91" y="139"/>
                </a:lnTo>
                <a:lnTo>
                  <a:pt x="86" y="180"/>
                </a:lnTo>
                <a:lnTo>
                  <a:pt x="85" y="218"/>
                </a:lnTo>
                <a:lnTo>
                  <a:pt x="89" y="248"/>
                </a:lnTo>
                <a:lnTo>
                  <a:pt x="86" y="248"/>
                </a:lnTo>
                <a:lnTo>
                  <a:pt x="84" y="251"/>
                </a:lnTo>
                <a:lnTo>
                  <a:pt x="81" y="245"/>
                </a:lnTo>
                <a:lnTo>
                  <a:pt x="75" y="234"/>
                </a:lnTo>
                <a:lnTo>
                  <a:pt x="67" y="216"/>
                </a:lnTo>
                <a:lnTo>
                  <a:pt x="59" y="197"/>
                </a:lnTo>
                <a:lnTo>
                  <a:pt x="51" y="177"/>
                </a:lnTo>
                <a:lnTo>
                  <a:pt x="44" y="158"/>
                </a:lnTo>
                <a:lnTo>
                  <a:pt x="40" y="145"/>
                </a:lnTo>
                <a:lnTo>
                  <a:pt x="38" y="138"/>
                </a:lnTo>
                <a:lnTo>
                  <a:pt x="74" y="82"/>
                </a:lnTo>
                <a:lnTo>
                  <a:pt x="110" y="41"/>
                </a:lnTo>
                <a:lnTo>
                  <a:pt x="145" y="14"/>
                </a:lnTo>
                <a:lnTo>
                  <a:pt x="183" y="0"/>
                </a:lnTo>
                <a:lnTo>
                  <a:pt x="222" y="0"/>
                </a:lnTo>
                <a:lnTo>
                  <a:pt x="265" y="15"/>
                </a:lnTo>
                <a:lnTo>
                  <a:pt x="312" y="43"/>
                </a:lnTo>
                <a:lnTo>
                  <a:pt x="365" y="88"/>
                </a:lnTo>
                <a:lnTo>
                  <a:pt x="370" y="88"/>
                </a:lnTo>
                <a:lnTo>
                  <a:pt x="374" y="89"/>
                </a:lnTo>
                <a:lnTo>
                  <a:pt x="376" y="89"/>
                </a:lnTo>
                <a:lnTo>
                  <a:pt x="378" y="92"/>
                </a:lnTo>
                <a:lnTo>
                  <a:pt x="366" y="102"/>
                </a:lnTo>
                <a:lnTo>
                  <a:pt x="353" y="115"/>
                </a:lnTo>
                <a:lnTo>
                  <a:pt x="338" y="129"/>
                </a:lnTo>
                <a:lnTo>
                  <a:pt x="325" y="146"/>
                </a:lnTo>
                <a:lnTo>
                  <a:pt x="313" y="163"/>
                </a:lnTo>
                <a:lnTo>
                  <a:pt x="307" y="181"/>
                </a:lnTo>
                <a:lnTo>
                  <a:pt x="306" y="198"/>
                </a:lnTo>
                <a:lnTo>
                  <a:pt x="315" y="218"/>
                </a:lnTo>
                <a:lnTo>
                  <a:pt x="323" y="216"/>
                </a:lnTo>
                <a:lnTo>
                  <a:pt x="331" y="214"/>
                </a:lnTo>
                <a:lnTo>
                  <a:pt x="339" y="211"/>
                </a:lnTo>
                <a:lnTo>
                  <a:pt x="347" y="207"/>
                </a:lnTo>
                <a:lnTo>
                  <a:pt x="354" y="203"/>
                </a:lnTo>
                <a:lnTo>
                  <a:pt x="362" y="199"/>
                </a:lnTo>
                <a:lnTo>
                  <a:pt x="370" y="196"/>
                </a:lnTo>
                <a:lnTo>
                  <a:pt x="379" y="195"/>
                </a:lnTo>
                <a:lnTo>
                  <a:pt x="371" y="209"/>
                </a:lnTo>
                <a:lnTo>
                  <a:pt x="364" y="224"/>
                </a:lnTo>
                <a:lnTo>
                  <a:pt x="357" y="242"/>
                </a:lnTo>
                <a:lnTo>
                  <a:pt x="352" y="259"/>
                </a:lnTo>
                <a:lnTo>
                  <a:pt x="346" y="276"/>
                </a:lnTo>
                <a:lnTo>
                  <a:pt x="345" y="293"/>
                </a:lnTo>
                <a:lnTo>
                  <a:pt x="345" y="310"/>
                </a:lnTo>
                <a:lnTo>
                  <a:pt x="350" y="328"/>
                </a:lnTo>
                <a:lnTo>
                  <a:pt x="361" y="335"/>
                </a:lnTo>
                <a:lnTo>
                  <a:pt x="370" y="338"/>
                </a:lnTo>
                <a:lnTo>
                  <a:pt x="378" y="336"/>
                </a:lnTo>
                <a:lnTo>
                  <a:pt x="386" y="333"/>
                </a:lnTo>
                <a:lnTo>
                  <a:pt x="393" y="326"/>
                </a:lnTo>
                <a:lnTo>
                  <a:pt x="399" y="318"/>
                </a:lnTo>
                <a:lnTo>
                  <a:pt x="407" y="309"/>
                </a:lnTo>
                <a:lnTo>
                  <a:pt x="419" y="301"/>
                </a:lnTo>
                <a:lnTo>
                  <a:pt x="419" y="308"/>
                </a:lnTo>
                <a:lnTo>
                  <a:pt x="420" y="314"/>
                </a:lnTo>
                <a:lnTo>
                  <a:pt x="420" y="321"/>
                </a:lnTo>
                <a:lnTo>
                  <a:pt x="422" y="328"/>
                </a:lnTo>
                <a:lnTo>
                  <a:pt x="423" y="334"/>
                </a:lnTo>
                <a:lnTo>
                  <a:pt x="427" y="339"/>
                </a:lnTo>
                <a:lnTo>
                  <a:pt x="431" y="345"/>
                </a:lnTo>
                <a:lnTo>
                  <a:pt x="439" y="352"/>
                </a:lnTo>
                <a:lnTo>
                  <a:pt x="455" y="342"/>
                </a:lnTo>
                <a:lnTo>
                  <a:pt x="465" y="327"/>
                </a:lnTo>
                <a:lnTo>
                  <a:pt x="472" y="308"/>
                </a:lnTo>
                <a:lnTo>
                  <a:pt x="479" y="288"/>
                </a:lnTo>
                <a:lnTo>
                  <a:pt x="487" y="268"/>
                </a:lnTo>
                <a:lnTo>
                  <a:pt x="500" y="252"/>
                </a:lnTo>
                <a:lnTo>
                  <a:pt x="519" y="240"/>
                </a:lnTo>
                <a:lnTo>
                  <a:pt x="550" y="237"/>
                </a:lnTo>
                <a:lnTo>
                  <a:pt x="571" y="263"/>
                </a:lnTo>
                <a:lnTo>
                  <a:pt x="583" y="304"/>
                </a:lnTo>
                <a:lnTo>
                  <a:pt x="585" y="353"/>
                </a:lnTo>
                <a:lnTo>
                  <a:pt x="579" y="405"/>
                </a:lnTo>
                <a:lnTo>
                  <a:pt x="563" y="453"/>
                </a:lnTo>
                <a:lnTo>
                  <a:pt x="541" y="493"/>
                </a:lnTo>
                <a:lnTo>
                  <a:pt x="510" y="517"/>
                </a:lnTo>
                <a:lnTo>
                  <a:pt x="472" y="520"/>
                </a:lnTo>
                <a:lnTo>
                  <a:pt x="463" y="511"/>
                </a:lnTo>
                <a:lnTo>
                  <a:pt x="454" y="503"/>
                </a:lnTo>
                <a:lnTo>
                  <a:pt x="445" y="496"/>
                </a:lnTo>
                <a:lnTo>
                  <a:pt x="438" y="493"/>
                </a:lnTo>
                <a:lnTo>
                  <a:pt x="442" y="515"/>
                </a:lnTo>
                <a:lnTo>
                  <a:pt x="450" y="529"/>
                </a:lnTo>
                <a:lnTo>
                  <a:pt x="460" y="537"/>
                </a:lnTo>
                <a:lnTo>
                  <a:pt x="472" y="542"/>
                </a:lnTo>
                <a:lnTo>
                  <a:pt x="486" y="542"/>
                </a:lnTo>
                <a:lnTo>
                  <a:pt x="502" y="540"/>
                </a:lnTo>
                <a:lnTo>
                  <a:pt x="518" y="537"/>
                </a:lnTo>
                <a:lnTo>
                  <a:pt x="536" y="536"/>
                </a:lnTo>
                <a:lnTo>
                  <a:pt x="530" y="562"/>
                </a:lnTo>
                <a:lnTo>
                  <a:pt x="524" y="587"/>
                </a:lnTo>
                <a:lnTo>
                  <a:pt x="513" y="612"/>
                </a:lnTo>
                <a:lnTo>
                  <a:pt x="503" y="639"/>
                </a:lnTo>
                <a:lnTo>
                  <a:pt x="491" y="663"/>
                </a:lnTo>
                <a:lnTo>
                  <a:pt x="481" y="690"/>
                </a:lnTo>
                <a:lnTo>
                  <a:pt x="473" y="717"/>
                </a:lnTo>
                <a:lnTo>
                  <a:pt x="470" y="749"/>
                </a:lnTo>
                <a:lnTo>
                  <a:pt x="443" y="757"/>
                </a:lnTo>
                <a:lnTo>
                  <a:pt x="415" y="772"/>
                </a:lnTo>
                <a:lnTo>
                  <a:pt x="387" y="790"/>
                </a:lnTo>
                <a:lnTo>
                  <a:pt x="358" y="812"/>
                </a:lnTo>
                <a:lnTo>
                  <a:pt x="329" y="830"/>
                </a:lnTo>
                <a:lnTo>
                  <a:pt x="303" y="847"/>
                </a:lnTo>
                <a:lnTo>
                  <a:pt x="278" y="858"/>
                </a:lnTo>
                <a:lnTo>
                  <a:pt x="256" y="864"/>
                </a:lnTo>
                <a:close/>
              </a:path>
            </a:pathLst>
          </a:custGeom>
          <a:solidFill>
            <a:srgbClr val="FFCC99">
              <a:alpha val="100000"/>
            </a:srgbClr>
          </a:solidFill>
          <a:ln w="9525">
            <a:noFill/>
          </a:ln>
        </p:spPr>
        <p:txBody>
          <a:bodyPr/>
          <a:lstStyle/>
          <a:p>
            <a:endParaRPr lang="zh-CN" altLang="en-US"/>
          </a:p>
        </p:txBody>
      </p:sp>
      <p:sp>
        <p:nvSpPr>
          <p:cNvPr id="73848" name="Freeform 119"/>
          <p:cNvSpPr/>
          <p:nvPr/>
        </p:nvSpPr>
        <p:spPr>
          <a:xfrm>
            <a:off x="8523288" y="2179638"/>
            <a:ext cx="66675" cy="36512"/>
          </a:xfrm>
          <a:custGeom>
            <a:avLst/>
            <a:gdLst>
              <a:gd name="txL" fmla="*/ 0 w 84"/>
              <a:gd name="txT" fmla="*/ 0 h 46"/>
              <a:gd name="txR" fmla="*/ 84 w 84"/>
              <a:gd name="txB" fmla="*/ 46 h 4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4" h="46">
                <a:moveTo>
                  <a:pt x="31" y="46"/>
                </a:moveTo>
                <a:lnTo>
                  <a:pt x="25" y="41"/>
                </a:lnTo>
                <a:lnTo>
                  <a:pt x="18" y="36"/>
                </a:lnTo>
                <a:lnTo>
                  <a:pt x="11" y="30"/>
                </a:lnTo>
                <a:lnTo>
                  <a:pt x="8" y="24"/>
                </a:lnTo>
                <a:lnTo>
                  <a:pt x="3" y="17"/>
                </a:lnTo>
                <a:lnTo>
                  <a:pt x="1" y="10"/>
                </a:lnTo>
                <a:lnTo>
                  <a:pt x="0" y="3"/>
                </a:lnTo>
                <a:lnTo>
                  <a:pt x="2" y="0"/>
                </a:lnTo>
                <a:lnTo>
                  <a:pt x="4" y="0"/>
                </a:lnTo>
                <a:lnTo>
                  <a:pt x="9" y="0"/>
                </a:lnTo>
                <a:lnTo>
                  <a:pt x="21" y="17"/>
                </a:lnTo>
                <a:lnTo>
                  <a:pt x="33" y="26"/>
                </a:lnTo>
                <a:lnTo>
                  <a:pt x="42" y="27"/>
                </a:lnTo>
                <a:lnTo>
                  <a:pt x="51" y="25"/>
                </a:lnTo>
                <a:lnTo>
                  <a:pt x="58" y="18"/>
                </a:lnTo>
                <a:lnTo>
                  <a:pt x="66" y="13"/>
                </a:lnTo>
                <a:lnTo>
                  <a:pt x="74" y="7"/>
                </a:lnTo>
                <a:lnTo>
                  <a:pt x="84" y="8"/>
                </a:lnTo>
                <a:lnTo>
                  <a:pt x="82" y="17"/>
                </a:lnTo>
                <a:lnTo>
                  <a:pt x="77" y="25"/>
                </a:lnTo>
                <a:lnTo>
                  <a:pt x="70" y="31"/>
                </a:lnTo>
                <a:lnTo>
                  <a:pt x="64" y="36"/>
                </a:lnTo>
                <a:lnTo>
                  <a:pt x="55" y="39"/>
                </a:lnTo>
                <a:lnTo>
                  <a:pt x="47" y="42"/>
                </a:lnTo>
                <a:lnTo>
                  <a:pt x="38" y="43"/>
                </a:lnTo>
                <a:lnTo>
                  <a:pt x="31" y="46"/>
                </a:lnTo>
                <a:close/>
              </a:path>
            </a:pathLst>
          </a:custGeom>
          <a:solidFill>
            <a:srgbClr val="000000">
              <a:alpha val="100000"/>
            </a:srgbClr>
          </a:solidFill>
          <a:ln w="9525">
            <a:noFill/>
          </a:ln>
        </p:spPr>
        <p:txBody>
          <a:bodyPr/>
          <a:lstStyle/>
          <a:p>
            <a:endParaRPr lang="zh-CN" altLang="en-US"/>
          </a:p>
        </p:txBody>
      </p:sp>
      <p:sp>
        <p:nvSpPr>
          <p:cNvPr id="73849" name="Freeform 120"/>
          <p:cNvSpPr/>
          <p:nvPr/>
        </p:nvSpPr>
        <p:spPr>
          <a:xfrm>
            <a:off x="8478838" y="2025650"/>
            <a:ext cx="92075" cy="146050"/>
          </a:xfrm>
          <a:custGeom>
            <a:avLst/>
            <a:gdLst>
              <a:gd name="txL" fmla="*/ 0 w 116"/>
              <a:gd name="txT" fmla="*/ 0 h 186"/>
              <a:gd name="txR" fmla="*/ 116 w 116"/>
              <a:gd name="txB" fmla="*/ 186 h 18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6" h="186">
                <a:moveTo>
                  <a:pt x="85" y="186"/>
                </a:moveTo>
                <a:lnTo>
                  <a:pt x="80" y="179"/>
                </a:lnTo>
                <a:lnTo>
                  <a:pt x="80" y="176"/>
                </a:lnTo>
                <a:lnTo>
                  <a:pt x="79" y="172"/>
                </a:lnTo>
                <a:lnTo>
                  <a:pt x="80" y="170"/>
                </a:lnTo>
                <a:lnTo>
                  <a:pt x="83" y="167"/>
                </a:lnTo>
                <a:lnTo>
                  <a:pt x="85" y="163"/>
                </a:lnTo>
                <a:lnTo>
                  <a:pt x="80" y="151"/>
                </a:lnTo>
                <a:lnTo>
                  <a:pt x="77" y="138"/>
                </a:lnTo>
                <a:lnTo>
                  <a:pt x="72" y="124"/>
                </a:lnTo>
                <a:lnTo>
                  <a:pt x="69" y="111"/>
                </a:lnTo>
                <a:lnTo>
                  <a:pt x="65" y="97"/>
                </a:lnTo>
                <a:lnTo>
                  <a:pt x="61" y="85"/>
                </a:lnTo>
                <a:lnTo>
                  <a:pt x="58" y="73"/>
                </a:lnTo>
                <a:lnTo>
                  <a:pt x="58" y="64"/>
                </a:lnTo>
                <a:lnTo>
                  <a:pt x="47" y="64"/>
                </a:lnTo>
                <a:lnTo>
                  <a:pt x="42" y="64"/>
                </a:lnTo>
                <a:lnTo>
                  <a:pt x="36" y="64"/>
                </a:lnTo>
                <a:lnTo>
                  <a:pt x="34" y="64"/>
                </a:lnTo>
                <a:lnTo>
                  <a:pt x="28" y="64"/>
                </a:lnTo>
                <a:lnTo>
                  <a:pt x="25" y="64"/>
                </a:lnTo>
                <a:lnTo>
                  <a:pt x="24" y="57"/>
                </a:lnTo>
                <a:lnTo>
                  <a:pt x="22" y="52"/>
                </a:lnTo>
                <a:lnTo>
                  <a:pt x="21" y="46"/>
                </a:lnTo>
                <a:lnTo>
                  <a:pt x="21" y="43"/>
                </a:lnTo>
                <a:lnTo>
                  <a:pt x="21" y="33"/>
                </a:lnTo>
                <a:lnTo>
                  <a:pt x="22" y="24"/>
                </a:lnTo>
                <a:lnTo>
                  <a:pt x="16" y="19"/>
                </a:lnTo>
                <a:lnTo>
                  <a:pt x="10" y="16"/>
                </a:lnTo>
                <a:lnTo>
                  <a:pt x="4" y="14"/>
                </a:lnTo>
                <a:lnTo>
                  <a:pt x="0" y="13"/>
                </a:lnTo>
                <a:lnTo>
                  <a:pt x="6" y="0"/>
                </a:lnTo>
                <a:lnTo>
                  <a:pt x="26" y="3"/>
                </a:lnTo>
                <a:lnTo>
                  <a:pt x="51" y="16"/>
                </a:lnTo>
                <a:lnTo>
                  <a:pt x="78" y="40"/>
                </a:lnTo>
                <a:lnTo>
                  <a:pt x="101" y="71"/>
                </a:lnTo>
                <a:lnTo>
                  <a:pt x="116" y="107"/>
                </a:lnTo>
                <a:lnTo>
                  <a:pt x="116" y="145"/>
                </a:lnTo>
                <a:lnTo>
                  <a:pt x="99" y="185"/>
                </a:lnTo>
                <a:lnTo>
                  <a:pt x="92" y="185"/>
                </a:lnTo>
                <a:lnTo>
                  <a:pt x="85" y="186"/>
                </a:lnTo>
                <a:close/>
              </a:path>
            </a:pathLst>
          </a:custGeom>
          <a:solidFill>
            <a:srgbClr val="000000">
              <a:alpha val="100000"/>
            </a:srgbClr>
          </a:solidFill>
          <a:ln w="9525">
            <a:noFill/>
          </a:ln>
        </p:spPr>
        <p:txBody>
          <a:bodyPr/>
          <a:lstStyle/>
          <a:p>
            <a:endParaRPr lang="zh-CN" altLang="en-US"/>
          </a:p>
        </p:txBody>
      </p:sp>
      <p:sp>
        <p:nvSpPr>
          <p:cNvPr id="73850" name="Freeform 121"/>
          <p:cNvSpPr/>
          <p:nvPr/>
        </p:nvSpPr>
        <p:spPr>
          <a:xfrm>
            <a:off x="8504238" y="2051050"/>
            <a:ext cx="20637" cy="15875"/>
          </a:xfrm>
          <a:custGeom>
            <a:avLst/>
            <a:gdLst>
              <a:gd name="txL" fmla="*/ 0 w 28"/>
              <a:gd name="txT" fmla="*/ 0 h 21"/>
              <a:gd name="txR" fmla="*/ 28 w 28"/>
              <a:gd name="txB" fmla="*/ 21 h 21"/>
            </a:gdLst>
            <a:ahLst/>
            <a:cxnLst>
              <a:cxn ang="0">
                <a:pos x="2147483646" y="2147483646"/>
              </a:cxn>
              <a:cxn ang="0">
                <a:pos x="0"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 h="21">
                <a:moveTo>
                  <a:pt x="3" y="21"/>
                </a:moveTo>
                <a:lnTo>
                  <a:pt x="0" y="9"/>
                </a:lnTo>
                <a:lnTo>
                  <a:pt x="0" y="0"/>
                </a:lnTo>
                <a:lnTo>
                  <a:pt x="12" y="3"/>
                </a:lnTo>
                <a:lnTo>
                  <a:pt x="21" y="5"/>
                </a:lnTo>
                <a:lnTo>
                  <a:pt x="26" y="7"/>
                </a:lnTo>
                <a:lnTo>
                  <a:pt x="28" y="11"/>
                </a:lnTo>
                <a:lnTo>
                  <a:pt x="26" y="13"/>
                </a:lnTo>
                <a:lnTo>
                  <a:pt x="21" y="16"/>
                </a:lnTo>
                <a:lnTo>
                  <a:pt x="13" y="19"/>
                </a:lnTo>
                <a:lnTo>
                  <a:pt x="3" y="21"/>
                </a:lnTo>
                <a:close/>
              </a:path>
            </a:pathLst>
          </a:custGeom>
          <a:solidFill>
            <a:srgbClr val="FFFFFF">
              <a:alpha val="100000"/>
            </a:srgbClr>
          </a:solidFill>
          <a:ln w="9525">
            <a:noFill/>
          </a:ln>
        </p:spPr>
        <p:txBody>
          <a:bodyPr/>
          <a:lstStyle/>
          <a:p>
            <a:endParaRPr lang="zh-CN" altLang="en-US"/>
          </a:p>
        </p:txBody>
      </p:sp>
      <p:sp>
        <p:nvSpPr>
          <p:cNvPr id="73851" name="Freeform 122"/>
          <p:cNvSpPr/>
          <p:nvPr/>
        </p:nvSpPr>
        <p:spPr>
          <a:xfrm>
            <a:off x="8809038" y="1828800"/>
            <a:ext cx="96837" cy="200025"/>
          </a:xfrm>
          <a:custGeom>
            <a:avLst/>
            <a:gdLst>
              <a:gd name="txL" fmla="*/ 0 w 121"/>
              <a:gd name="txT" fmla="*/ 0 h 251"/>
              <a:gd name="txR" fmla="*/ 121 w 121"/>
              <a:gd name="txB" fmla="*/ 251 h 251"/>
            </a:gdLst>
            <a:ahLst/>
            <a:cxnLst>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1" h="251">
                <a:moveTo>
                  <a:pt x="33" y="251"/>
                </a:moveTo>
                <a:lnTo>
                  <a:pt x="24" y="244"/>
                </a:lnTo>
                <a:lnTo>
                  <a:pt x="16" y="240"/>
                </a:lnTo>
                <a:lnTo>
                  <a:pt x="7" y="234"/>
                </a:lnTo>
                <a:lnTo>
                  <a:pt x="0" y="229"/>
                </a:lnTo>
                <a:lnTo>
                  <a:pt x="0" y="220"/>
                </a:lnTo>
                <a:lnTo>
                  <a:pt x="4" y="215"/>
                </a:lnTo>
                <a:lnTo>
                  <a:pt x="7" y="209"/>
                </a:lnTo>
                <a:lnTo>
                  <a:pt x="14" y="204"/>
                </a:lnTo>
                <a:lnTo>
                  <a:pt x="21" y="178"/>
                </a:lnTo>
                <a:lnTo>
                  <a:pt x="29" y="153"/>
                </a:lnTo>
                <a:lnTo>
                  <a:pt x="32" y="127"/>
                </a:lnTo>
                <a:lnTo>
                  <a:pt x="37" y="102"/>
                </a:lnTo>
                <a:lnTo>
                  <a:pt x="38" y="75"/>
                </a:lnTo>
                <a:lnTo>
                  <a:pt x="39" y="50"/>
                </a:lnTo>
                <a:lnTo>
                  <a:pt x="38" y="23"/>
                </a:lnTo>
                <a:lnTo>
                  <a:pt x="37" y="0"/>
                </a:lnTo>
                <a:lnTo>
                  <a:pt x="44" y="3"/>
                </a:lnTo>
                <a:lnTo>
                  <a:pt x="50" y="13"/>
                </a:lnTo>
                <a:lnTo>
                  <a:pt x="56" y="27"/>
                </a:lnTo>
                <a:lnTo>
                  <a:pt x="63" y="44"/>
                </a:lnTo>
                <a:lnTo>
                  <a:pt x="65" y="61"/>
                </a:lnTo>
                <a:lnTo>
                  <a:pt x="68" y="78"/>
                </a:lnTo>
                <a:lnTo>
                  <a:pt x="65" y="93"/>
                </a:lnTo>
                <a:lnTo>
                  <a:pt x="62" y="105"/>
                </a:lnTo>
                <a:lnTo>
                  <a:pt x="66" y="117"/>
                </a:lnTo>
                <a:lnTo>
                  <a:pt x="76" y="126"/>
                </a:lnTo>
                <a:lnTo>
                  <a:pt x="85" y="134"/>
                </a:lnTo>
                <a:lnTo>
                  <a:pt x="96" y="143"/>
                </a:lnTo>
                <a:lnTo>
                  <a:pt x="104" y="153"/>
                </a:lnTo>
                <a:lnTo>
                  <a:pt x="113" y="167"/>
                </a:lnTo>
                <a:lnTo>
                  <a:pt x="119" y="184"/>
                </a:lnTo>
                <a:lnTo>
                  <a:pt x="121" y="209"/>
                </a:lnTo>
                <a:lnTo>
                  <a:pt x="111" y="211"/>
                </a:lnTo>
                <a:lnTo>
                  <a:pt x="101" y="209"/>
                </a:lnTo>
                <a:lnTo>
                  <a:pt x="89" y="201"/>
                </a:lnTo>
                <a:lnTo>
                  <a:pt x="78" y="193"/>
                </a:lnTo>
                <a:lnTo>
                  <a:pt x="65" y="183"/>
                </a:lnTo>
                <a:lnTo>
                  <a:pt x="54" y="177"/>
                </a:lnTo>
                <a:lnTo>
                  <a:pt x="43" y="176"/>
                </a:lnTo>
                <a:lnTo>
                  <a:pt x="33" y="183"/>
                </a:lnTo>
                <a:lnTo>
                  <a:pt x="35" y="187"/>
                </a:lnTo>
                <a:lnTo>
                  <a:pt x="37" y="196"/>
                </a:lnTo>
                <a:lnTo>
                  <a:pt x="39" y="205"/>
                </a:lnTo>
                <a:lnTo>
                  <a:pt x="43" y="218"/>
                </a:lnTo>
                <a:lnTo>
                  <a:pt x="43" y="228"/>
                </a:lnTo>
                <a:lnTo>
                  <a:pt x="43" y="240"/>
                </a:lnTo>
                <a:lnTo>
                  <a:pt x="39" y="246"/>
                </a:lnTo>
                <a:lnTo>
                  <a:pt x="33" y="251"/>
                </a:lnTo>
                <a:close/>
              </a:path>
            </a:pathLst>
          </a:custGeom>
          <a:solidFill>
            <a:srgbClr val="996633">
              <a:alpha val="100000"/>
            </a:srgbClr>
          </a:solidFill>
          <a:ln w="9525">
            <a:noFill/>
          </a:ln>
        </p:spPr>
        <p:txBody>
          <a:bodyPr/>
          <a:lstStyle/>
          <a:p>
            <a:endParaRPr lang="zh-CN" altLang="en-US"/>
          </a:p>
        </p:txBody>
      </p:sp>
      <p:sp>
        <p:nvSpPr>
          <p:cNvPr id="73852" name="Freeform 123"/>
          <p:cNvSpPr/>
          <p:nvPr/>
        </p:nvSpPr>
        <p:spPr>
          <a:xfrm>
            <a:off x="8574088" y="2006600"/>
            <a:ext cx="14287" cy="14288"/>
          </a:xfrm>
          <a:custGeom>
            <a:avLst/>
            <a:gdLst>
              <a:gd name="txL" fmla="*/ 0 w 17"/>
              <a:gd name="txT" fmla="*/ 0 h 18"/>
              <a:gd name="txR" fmla="*/ 17 w 17"/>
              <a:gd name="txB" fmla="*/ 18 h 18"/>
            </a:gdLst>
            <a:ahLst/>
            <a:cxnLst>
              <a:cxn ang="0">
                <a:pos x="2147483646" y="2147483646"/>
              </a:cxn>
              <a:cxn ang="0">
                <a:pos x="2147483646" y="2147483646"/>
              </a:cxn>
              <a:cxn ang="0">
                <a:pos x="0"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18">
                <a:moveTo>
                  <a:pt x="7" y="18"/>
                </a:moveTo>
                <a:lnTo>
                  <a:pt x="1" y="11"/>
                </a:lnTo>
                <a:lnTo>
                  <a:pt x="0" y="8"/>
                </a:lnTo>
                <a:lnTo>
                  <a:pt x="0" y="4"/>
                </a:lnTo>
                <a:lnTo>
                  <a:pt x="1" y="1"/>
                </a:lnTo>
                <a:lnTo>
                  <a:pt x="5" y="0"/>
                </a:lnTo>
                <a:lnTo>
                  <a:pt x="7" y="0"/>
                </a:lnTo>
                <a:lnTo>
                  <a:pt x="11" y="1"/>
                </a:lnTo>
                <a:lnTo>
                  <a:pt x="17" y="3"/>
                </a:lnTo>
                <a:lnTo>
                  <a:pt x="16" y="8"/>
                </a:lnTo>
                <a:lnTo>
                  <a:pt x="16" y="12"/>
                </a:lnTo>
                <a:lnTo>
                  <a:pt x="16" y="14"/>
                </a:lnTo>
                <a:lnTo>
                  <a:pt x="16" y="18"/>
                </a:lnTo>
                <a:lnTo>
                  <a:pt x="12" y="18"/>
                </a:lnTo>
                <a:lnTo>
                  <a:pt x="7" y="18"/>
                </a:lnTo>
                <a:close/>
              </a:path>
            </a:pathLst>
          </a:custGeom>
          <a:solidFill>
            <a:srgbClr val="000000">
              <a:alpha val="100000"/>
            </a:srgbClr>
          </a:solidFill>
          <a:ln w="9525">
            <a:noFill/>
          </a:ln>
        </p:spPr>
        <p:txBody>
          <a:bodyPr/>
          <a:lstStyle/>
          <a:p>
            <a:endParaRPr lang="zh-CN" altLang="en-US"/>
          </a:p>
        </p:txBody>
      </p:sp>
      <p:sp>
        <p:nvSpPr>
          <p:cNvPr id="73853" name="Freeform 124"/>
          <p:cNvSpPr/>
          <p:nvPr/>
        </p:nvSpPr>
        <p:spPr>
          <a:xfrm>
            <a:off x="8531225" y="1989138"/>
            <a:ext cx="14288" cy="17462"/>
          </a:xfrm>
          <a:custGeom>
            <a:avLst/>
            <a:gdLst>
              <a:gd name="txL" fmla="*/ 0 w 18"/>
              <a:gd name="txT" fmla="*/ 0 h 22"/>
              <a:gd name="txR" fmla="*/ 18 w 18"/>
              <a:gd name="txB" fmla="*/ 22 h 22"/>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2">
                <a:moveTo>
                  <a:pt x="6" y="22"/>
                </a:moveTo>
                <a:lnTo>
                  <a:pt x="1" y="16"/>
                </a:lnTo>
                <a:lnTo>
                  <a:pt x="0" y="11"/>
                </a:lnTo>
                <a:lnTo>
                  <a:pt x="0" y="8"/>
                </a:lnTo>
                <a:lnTo>
                  <a:pt x="1" y="6"/>
                </a:lnTo>
                <a:lnTo>
                  <a:pt x="2" y="2"/>
                </a:lnTo>
                <a:lnTo>
                  <a:pt x="4" y="1"/>
                </a:lnTo>
                <a:lnTo>
                  <a:pt x="8" y="0"/>
                </a:lnTo>
                <a:lnTo>
                  <a:pt x="13" y="0"/>
                </a:lnTo>
                <a:lnTo>
                  <a:pt x="14" y="0"/>
                </a:lnTo>
                <a:lnTo>
                  <a:pt x="18" y="3"/>
                </a:lnTo>
                <a:lnTo>
                  <a:pt x="18" y="9"/>
                </a:lnTo>
                <a:lnTo>
                  <a:pt x="18" y="17"/>
                </a:lnTo>
                <a:lnTo>
                  <a:pt x="12" y="19"/>
                </a:lnTo>
                <a:lnTo>
                  <a:pt x="6" y="22"/>
                </a:lnTo>
                <a:close/>
              </a:path>
            </a:pathLst>
          </a:custGeom>
          <a:solidFill>
            <a:srgbClr val="000000">
              <a:alpha val="100000"/>
            </a:srgbClr>
          </a:solidFill>
          <a:ln w="9525">
            <a:noFill/>
          </a:ln>
        </p:spPr>
        <p:txBody>
          <a:bodyPr/>
          <a:lstStyle/>
          <a:p>
            <a:endParaRPr lang="zh-CN" altLang="en-US"/>
          </a:p>
        </p:txBody>
      </p:sp>
      <p:sp>
        <p:nvSpPr>
          <p:cNvPr id="73854" name="Freeform 125"/>
          <p:cNvSpPr/>
          <p:nvPr/>
        </p:nvSpPr>
        <p:spPr>
          <a:xfrm>
            <a:off x="8555038" y="1973263"/>
            <a:ext cx="11112" cy="14287"/>
          </a:xfrm>
          <a:custGeom>
            <a:avLst/>
            <a:gdLst>
              <a:gd name="txL" fmla="*/ 0 w 14"/>
              <a:gd name="txT" fmla="*/ 0 h 20"/>
              <a:gd name="txR" fmla="*/ 14 w 14"/>
              <a:gd name="txB" fmla="*/ 20 h 20"/>
            </a:gdLst>
            <a:ahLst/>
            <a:cxnLst>
              <a:cxn ang="0">
                <a:pos x="2147483646" y="2147483646"/>
              </a:cxn>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20">
                <a:moveTo>
                  <a:pt x="3" y="20"/>
                </a:moveTo>
                <a:lnTo>
                  <a:pt x="0" y="8"/>
                </a:lnTo>
                <a:lnTo>
                  <a:pt x="5" y="2"/>
                </a:lnTo>
                <a:lnTo>
                  <a:pt x="7" y="0"/>
                </a:lnTo>
                <a:lnTo>
                  <a:pt x="11" y="3"/>
                </a:lnTo>
                <a:lnTo>
                  <a:pt x="12" y="7"/>
                </a:lnTo>
                <a:lnTo>
                  <a:pt x="14" y="15"/>
                </a:lnTo>
                <a:lnTo>
                  <a:pt x="8" y="18"/>
                </a:lnTo>
                <a:lnTo>
                  <a:pt x="3" y="20"/>
                </a:lnTo>
                <a:close/>
              </a:path>
            </a:pathLst>
          </a:custGeom>
          <a:solidFill>
            <a:srgbClr val="000000">
              <a:alpha val="100000"/>
            </a:srgbClr>
          </a:solidFill>
          <a:ln w="9525">
            <a:noFill/>
          </a:ln>
        </p:spPr>
        <p:txBody>
          <a:bodyPr/>
          <a:lstStyle/>
          <a:p>
            <a:endParaRPr lang="zh-CN" altLang="en-US"/>
          </a:p>
        </p:txBody>
      </p:sp>
      <p:sp>
        <p:nvSpPr>
          <p:cNvPr id="73855" name="Freeform 126"/>
          <p:cNvSpPr/>
          <p:nvPr/>
        </p:nvSpPr>
        <p:spPr>
          <a:xfrm>
            <a:off x="8729663" y="1844675"/>
            <a:ext cx="68262" cy="120650"/>
          </a:xfrm>
          <a:custGeom>
            <a:avLst/>
            <a:gdLst>
              <a:gd name="txL" fmla="*/ 0 w 87"/>
              <a:gd name="txT" fmla="*/ 0 h 151"/>
              <a:gd name="txR" fmla="*/ 87 w 87"/>
              <a:gd name="txB" fmla="*/ 151 h 151"/>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7" h="151">
                <a:moveTo>
                  <a:pt x="6" y="151"/>
                </a:moveTo>
                <a:lnTo>
                  <a:pt x="1" y="145"/>
                </a:lnTo>
                <a:lnTo>
                  <a:pt x="0" y="138"/>
                </a:lnTo>
                <a:lnTo>
                  <a:pt x="13" y="117"/>
                </a:lnTo>
                <a:lnTo>
                  <a:pt x="19" y="100"/>
                </a:lnTo>
                <a:lnTo>
                  <a:pt x="21" y="85"/>
                </a:lnTo>
                <a:lnTo>
                  <a:pt x="22" y="72"/>
                </a:lnTo>
                <a:lnTo>
                  <a:pt x="19" y="57"/>
                </a:lnTo>
                <a:lnTo>
                  <a:pt x="18" y="43"/>
                </a:lnTo>
                <a:lnTo>
                  <a:pt x="21" y="28"/>
                </a:lnTo>
                <a:lnTo>
                  <a:pt x="30" y="11"/>
                </a:lnTo>
                <a:lnTo>
                  <a:pt x="50" y="0"/>
                </a:lnTo>
                <a:lnTo>
                  <a:pt x="67" y="3"/>
                </a:lnTo>
                <a:lnTo>
                  <a:pt x="77" y="17"/>
                </a:lnTo>
                <a:lnTo>
                  <a:pt x="85" y="39"/>
                </a:lnTo>
                <a:lnTo>
                  <a:pt x="87" y="60"/>
                </a:lnTo>
                <a:lnTo>
                  <a:pt x="83" y="82"/>
                </a:lnTo>
                <a:lnTo>
                  <a:pt x="75" y="96"/>
                </a:lnTo>
                <a:lnTo>
                  <a:pt x="65" y="101"/>
                </a:lnTo>
                <a:lnTo>
                  <a:pt x="66" y="89"/>
                </a:lnTo>
                <a:lnTo>
                  <a:pt x="68" y="77"/>
                </a:lnTo>
                <a:lnTo>
                  <a:pt x="68" y="64"/>
                </a:lnTo>
                <a:lnTo>
                  <a:pt x="69" y="51"/>
                </a:lnTo>
                <a:lnTo>
                  <a:pt x="67" y="39"/>
                </a:lnTo>
                <a:lnTo>
                  <a:pt x="64" y="30"/>
                </a:lnTo>
                <a:lnTo>
                  <a:pt x="57" y="22"/>
                </a:lnTo>
                <a:lnTo>
                  <a:pt x="48" y="18"/>
                </a:lnTo>
                <a:lnTo>
                  <a:pt x="41" y="34"/>
                </a:lnTo>
                <a:lnTo>
                  <a:pt x="40" y="53"/>
                </a:lnTo>
                <a:lnTo>
                  <a:pt x="41" y="73"/>
                </a:lnTo>
                <a:lnTo>
                  <a:pt x="42" y="93"/>
                </a:lnTo>
                <a:lnTo>
                  <a:pt x="40" y="112"/>
                </a:lnTo>
                <a:lnTo>
                  <a:pt x="35" y="129"/>
                </a:lnTo>
                <a:lnTo>
                  <a:pt x="24" y="141"/>
                </a:lnTo>
                <a:lnTo>
                  <a:pt x="6" y="151"/>
                </a:lnTo>
                <a:close/>
              </a:path>
            </a:pathLst>
          </a:custGeom>
          <a:solidFill>
            <a:srgbClr val="000000">
              <a:alpha val="100000"/>
            </a:srgbClr>
          </a:solidFill>
          <a:ln w="9525">
            <a:noFill/>
          </a:ln>
        </p:spPr>
        <p:txBody>
          <a:bodyPr/>
          <a:lstStyle/>
          <a:p>
            <a:endParaRPr lang="zh-CN" altLang="en-US"/>
          </a:p>
        </p:txBody>
      </p:sp>
      <p:sp>
        <p:nvSpPr>
          <p:cNvPr id="73856" name="Freeform 127"/>
          <p:cNvSpPr/>
          <p:nvPr/>
        </p:nvSpPr>
        <p:spPr>
          <a:xfrm>
            <a:off x="8435975" y="1671638"/>
            <a:ext cx="100013" cy="234950"/>
          </a:xfrm>
          <a:custGeom>
            <a:avLst/>
            <a:gdLst>
              <a:gd name="txL" fmla="*/ 0 w 125"/>
              <a:gd name="txT" fmla="*/ 0 h 295"/>
              <a:gd name="txR" fmla="*/ 125 w 125"/>
              <a:gd name="txB" fmla="*/ 295 h 295"/>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5" h="295">
                <a:moveTo>
                  <a:pt x="90" y="295"/>
                </a:moveTo>
                <a:lnTo>
                  <a:pt x="54" y="272"/>
                </a:lnTo>
                <a:lnTo>
                  <a:pt x="27" y="235"/>
                </a:lnTo>
                <a:lnTo>
                  <a:pt x="9" y="187"/>
                </a:lnTo>
                <a:lnTo>
                  <a:pt x="1" y="136"/>
                </a:lnTo>
                <a:lnTo>
                  <a:pt x="0" y="85"/>
                </a:lnTo>
                <a:lnTo>
                  <a:pt x="10" y="41"/>
                </a:lnTo>
                <a:lnTo>
                  <a:pt x="27" y="11"/>
                </a:lnTo>
                <a:lnTo>
                  <a:pt x="56" y="0"/>
                </a:lnTo>
                <a:lnTo>
                  <a:pt x="74" y="18"/>
                </a:lnTo>
                <a:lnTo>
                  <a:pt x="92" y="52"/>
                </a:lnTo>
                <a:lnTo>
                  <a:pt x="108" y="96"/>
                </a:lnTo>
                <a:lnTo>
                  <a:pt x="121" y="147"/>
                </a:lnTo>
                <a:lnTo>
                  <a:pt x="125" y="197"/>
                </a:lnTo>
                <a:lnTo>
                  <a:pt x="124" y="243"/>
                </a:lnTo>
                <a:lnTo>
                  <a:pt x="113" y="277"/>
                </a:lnTo>
                <a:lnTo>
                  <a:pt x="90" y="295"/>
                </a:lnTo>
                <a:close/>
              </a:path>
            </a:pathLst>
          </a:custGeom>
          <a:solidFill>
            <a:srgbClr val="FFFFFF">
              <a:alpha val="100000"/>
            </a:srgbClr>
          </a:solidFill>
          <a:ln w="9525">
            <a:noFill/>
          </a:ln>
        </p:spPr>
        <p:txBody>
          <a:bodyPr/>
          <a:lstStyle/>
          <a:p>
            <a:endParaRPr lang="zh-CN" altLang="en-US"/>
          </a:p>
        </p:txBody>
      </p:sp>
      <p:sp>
        <p:nvSpPr>
          <p:cNvPr id="73857" name="Freeform 128"/>
          <p:cNvSpPr/>
          <p:nvPr/>
        </p:nvSpPr>
        <p:spPr>
          <a:xfrm>
            <a:off x="8788400" y="1522413"/>
            <a:ext cx="160338" cy="360362"/>
          </a:xfrm>
          <a:custGeom>
            <a:avLst/>
            <a:gdLst>
              <a:gd name="txL" fmla="*/ 0 w 204"/>
              <a:gd name="txT" fmla="*/ 0 h 454"/>
              <a:gd name="txR" fmla="*/ 204 w 204"/>
              <a:gd name="txB" fmla="*/ 454 h 45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4" h="454">
                <a:moveTo>
                  <a:pt x="124" y="454"/>
                </a:moveTo>
                <a:lnTo>
                  <a:pt x="114" y="425"/>
                </a:lnTo>
                <a:lnTo>
                  <a:pt x="103" y="398"/>
                </a:lnTo>
                <a:lnTo>
                  <a:pt x="89" y="373"/>
                </a:lnTo>
                <a:lnTo>
                  <a:pt x="74" y="350"/>
                </a:lnTo>
                <a:lnTo>
                  <a:pt x="57" y="327"/>
                </a:lnTo>
                <a:lnTo>
                  <a:pt x="40" y="308"/>
                </a:lnTo>
                <a:lnTo>
                  <a:pt x="21" y="290"/>
                </a:lnTo>
                <a:lnTo>
                  <a:pt x="1" y="274"/>
                </a:lnTo>
                <a:lnTo>
                  <a:pt x="0" y="266"/>
                </a:lnTo>
                <a:lnTo>
                  <a:pt x="1" y="259"/>
                </a:lnTo>
                <a:lnTo>
                  <a:pt x="3" y="253"/>
                </a:lnTo>
                <a:lnTo>
                  <a:pt x="7" y="249"/>
                </a:lnTo>
                <a:lnTo>
                  <a:pt x="14" y="237"/>
                </a:lnTo>
                <a:lnTo>
                  <a:pt x="21" y="228"/>
                </a:lnTo>
                <a:lnTo>
                  <a:pt x="30" y="200"/>
                </a:lnTo>
                <a:lnTo>
                  <a:pt x="40" y="171"/>
                </a:lnTo>
                <a:lnTo>
                  <a:pt x="49" y="143"/>
                </a:lnTo>
                <a:lnTo>
                  <a:pt x="57" y="115"/>
                </a:lnTo>
                <a:lnTo>
                  <a:pt x="62" y="85"/>
                </a:lnTo>
                <a:lnTo>
                  <a:pt x="66" y="56"/>
                </a:lnTo>
                <a:lnTo>
                  <a:pt x="66" y="27"/>
                </a:lnTo>
                <a:lnTo>
                  <a:pt x="66" y="0"/>
                </a:lnTo>
                <a:lnTo>
                  <a:pt x="117" y="22"/>
                </a:lnTo>
                <a:lnTo>
                  <a:pt x="158" y="70"/>
                </a:lnTo>
                <a:lnTo>
                  <a:pt x="187" y="134"/>
                </a:lnTo>
                <a:lnTo>
                  <a:pt x="203" y="208"/>
                </a:lnTo>
                <a:lnTo>
                  <a:pt x="204" y="282"/>
                </a:lnTo>
                <a:lnTo>
                  <a:pt x="192" y="354"/>
                </a:lnTo>
                <a:lnTo>
                  <a:pt x="165" y="413"/>
                </a:lnTo>
                <a:lnTo>
                  <a:pt x="124" y="454"/>
                </a:lnTo>
                <a:close/>
              </a:path>
            </a:pathLst>
          </a:custGeom>
          <a:solidFill>
            <a:srgbClr val="9999FF">
              <a:alpha val="100000"/>
            </a:srgbClr>
          </a:solidFill>
          <a:ln w="9525">
            <a:noFill/>
          </a:ln>
        </p:spPr>
        <p:txBody>
          <a:bodyPr/>
          <a:lstStyle/>
          <a:p>
            <a:endParaRPr lang="zh-CN" altLang="en-US"/>
          </a:p>
        </p:txBody>
      </p:sp>
      <p:sp>
        <p:nvSpPr>
          <p:cNvPr id="73858" name="Freeform 129"/>
          <p:cNvSpPr/>
          <p:nvPr/>
        </p:nvSpPr>
        <p:spPr>
          <a:xfrm>
            <a:off x="8609013" y="1689100"/>
            <a:ext cx="195262" cy="179388"/>
          </a:xfrm>
          <a:custGeom>
            <a:avLst/>
            <a:gdLst>
              <a:gd name="txL" fmla="*/ 0 w 245"/>
              <a:gd name="txT" fmla="*/ 0 h 225"/>
              <a:gd name="txR" fmla="*/ 245 w 245"/>
              <a:gd name="txB" fmla="*/ 225 h 2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5" h="225">
                <a:moveTo>
                  <a:pt x="122" y="225"/>
                </a:moveTo>
                <a:lnTo>
                  <a:pt x="116" y="215"/>
                </a:lnTo>
                <a:lnTo>
                  <a:pt x="115" y="205"/>
                </a:lnTo>
                <a:lnTo>
                  <a:pt x="114" y="194"/>
                </a:lnTo>
                <a:lnTo>
                  <a:pt x="116" y="183"/>
                </a:lnTo>
                <a:lnTo>
                  <a:pt x="118" y="172"/>
                </a:lnTo>
                <a:lnTo>
                  <a:pt x="120" y="161"/>
                </a:lnTo>
                <a:lnTo>
                  <a:pt x="123" y="150"/>
                </a:lnTo>
                <a:lnTo>
                  <a:pt x="124" y="142"/>
                </a:lnTo>
                <a:lnTo>
                  <a:pt x="118" y="139"/>
                </a:lnTo>
                <a:lnTo>
                  <a:pt x="115" y="139"/>
                </a:lnTo>
                <a:lnTo>
                  <a:pt x="111" y="138"/>
                </a:lnTo>
                <a:lnTo>
                  <a:pt x="109" y="139"/>
                </a:lnTo>
                <a:lnTo>
                  <a:pt x="103" y="149"/>
                </a:lnTo>
                <a:lnTo>
                  <a:pt x="98" y="162"/>
                </a:lnTo>
                <a:lnTo>
                  <a:pt x="91" y="175"/>
                </a:lnTo>
                <a:lnTo>
                  <a:pt x="84" y="189"/>
                </a:lnTo>
                <a:lnTo>
                  <a:pt x="76" y="200"/>
                </a:lnTo>
                <a:lnTo>
                  <a:pt x="67" y="212"/>
                </a:lnTo>
                <a:lnTo>
                  <a:pt x="57" y="219"/>
                </a:lnTo>
                <a:lnTo>
                  <a:pt x="46" y="224"/>
                </a:lnTo>
                <a:lnTo>
                  <a:pt x="36" y="207"/>
                </a:lnTo>
                <a:lnTo>
                  <a:pt x="36" y="186"/>
                </a:lnTo>
                <a:lnTo>
                  <a:pt x="44" y="161"/>
                </a:lnTo>
                <a:lnTo>
                  <a:pt x="58" y="136"/>
                </a:lnTo>
                <a:lnTo>
                  <a:pt x="70" y="111"/>
                </a:lnTo>
                <a:lnTo>
                  <a:pt x="83" y="89"/>
                </a:lnTo>
                <a:lnTo>
                  <a:pt x="91" y="73"/>
                </a:lnTo>
                <a:lnTo>
                  <a:pt x="92" y="65"/>
                </a:lnTo>
                <a:lnTo>
                  <a:pt x="81" y="65"/>
                </a:lnTo>
                <a:lnTo>
                  <a:pt x="69" y="70"/>
                </a:lnTo>
                <a:lnTo>
                  <a:pt x="58" y="74"/>
                </a:lnTo>
                <a:lnTo>
                  <a:pt x="46" y="81"/>
                </a:lnTo>
                <a:lnTo>
                  <a:pt x="34" y="87"/>
                </a:lnTo>
                <a:lnTo>
                  <a:pt x="22" y="93"/>
                </a:lnTo>
                <a:lnTo>
                  <a:pt x="11" y="98"/>
                </a:lnTo>
                <a:lnTo>
                  <a:pt x="0" y="101"/>
                </a:lnTo>
                <a:lnTo>
                  <a:pt x="5" y="84"/>
                </a:lnTo>
                <a:lnTo>
                  <a:pt x="16" y="70"/>
                </a:lnTo>
                <a:lnTo>
                  <a:pt x="26" y="55"/>
                </a:lnTo>
                <a:lnTo>
                  <a:pt x="38" y="41"/>
                </a:lnTo>
                <a:lnTo>
                  <a:pt x="49" y="27"/>
                </a:lnTo>
                <a:lnTo>
                  <a:pt x="60" y="16"/>
                </a:lnTo>
                <a:lnTo>
                  <a:pt x="67" y="6"/>
                </a:lnTo>
                <a:lnTo>
                  <a:pt x="71" y="0"/>
                </a:lnTo>
                <a:lnTo>
                  <a:pt x="92" y="5"/>
                </a:lnTo>
                <a:lnTo>
                  <a:pt x="116" y="15"/>
                </a:lnTo>
                <a:lnTo>
                  <a:pt x="142" y="27"/>
                </a:lnTo>
                <a:lnTo>
                  <a:pt x="168" y="43"/>
                </a:lnTo>
                <a:lnTo>
                  <a:pt x="192" y="59"/>
                </a:lnTo>
                <a:lnTo>
                  <a:pt x="215" y="77"/>
                </a:lnTo>
                <a:lnTo>
                  <a:pt x="232" y="96"/>
                </a:lnTo>
                <a:lnTo>
                  <a:pt x="245" y="115"/>
                </a:lnTo>
                <a:lnTo>
                  <a:pt x="214" y="116"/>
                </a:lnTo>
                <a:lnTo>
                  <a:pt x="192" y="121"/>
                </a:lnTo>
                <a:lnTo>
                  <a:pt x="174" y="129"/>
                </a:lnTo>
                <a:lnTo>
                  <a:pt x="161" y="140"/>
                </a:lnTo>
                <a:lnTo>
                  <a:pt x="150" y="154"/>
                </a:lnTo>
                <a:lnTo>
                  <a:pt x="143" y="172"/>
                </a:lnTo>
                <a:lnTo>
                  <a:pt x="135" y="196"/>
                </a:lnTo>
                <a:lnTo>
                  <a:pt x="127" y="224"/>
                </a:lnTo>
                <a:lnTo>
                  <a:pt x="123" y="225"/>
                </a:lnTo>
                <a:lnTo>
                  <a:pt x="122" y="225"/>
                </a:lnTo>
                <a:close/>
              </a:path>
            </a:pathLst>
          </a:custGeom>
          <a:solidFill>
            <a:srgbClr val="996633">
              <a:alpha val="100000"/>
            </a:srgbClr>
          </a:solidFill>
          <a:ln w="9525">
            <a:noFill/>
          </a:ln>
        </p:spPr>
        <p:txBody>
          <a:bodyPr/>
          <a:lstStyle/>
          <a:p>
            <a:endParaRPr lang="zh-CN" altLang="en-US"/>
          </a:p>
        </p:txBody>
      </p:sp>
      <p:sp>
        <p:nvSpPr>
          <p:cNvPr id="73859" name="Freeform 130"/>
          <p:cNvSpPr/>
          <p:nvPr/>
        </p:nvSpPr>
        <p:spPr>
          <a:xfrm>
            <a:off x="8466138" y="1809750"/>
            <a:ext cx="31750" cy="53975"/>
          </a:xfrm>
          <a:custGeom>
            <a:avLst/>
            <a:gdLst>
              <a:gd name="txL" fmla="*/ 0 w 40"/>
              <a:gd name="txT" fmla="*/ 0 h 70"/>
              <a:gd name="txR" fmla="*/ 40 w 40"/>
              <a:gd name="txB" fmla="*/ 70 h 70"/>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0" h="70">
                <a:moveTo>
                  <a:pt x="20" y="70"/>
                </a:moveTo>
                <a:lnTo>
                  <a:pt x="10" y="56"/>
                </a:lnTo>
                <a:lnTo>
                  <a:pt x="3" y="43"/>
                </a:lnTo>
                <a:lnTo>
                  <a:pt x="0" y="28"/>
                </a:lnTo>
                <a:lnTo>
                  <a:pt x="1" y="15"/>
                </a:lnTo>
                <a:lnTo>
                  <a:pt x="3" y="5"/>
                </a:lnTo>
                <a:lnTo>
                  <a:pt x="10" y="0"/>
                </a:lnTo>
                <a:lnTo>
                  <a:pt x="19" y="2"/>
                </a:lnTo>
                <a:lnTo>
                  <a:pt x="33" y="12"/>
                </a:lnTo>
                <a:lnTo>
                  <a:pt x="34" y="16"/>
                </a:lnTo>
                <a:lnTo>
                  <a:pt x="36" y="26"/>
                </a:lnTo>
                <a:lnTo>
                  <a:pt x="38" y="35"/>
                </a:lnTo>
                <a:lnTo>
                  <a:pt x="40" y="45"/>
                </a:lnTo>
                <a:lnTo>
                  <a:pt x="38" y="54"/>
                </a:lnTo>
                <a:lnTo>
                  <a:pt x="35" y="62"/>
                </a:lnTo>
                <a:lnTo>
                  <a:pt x="28" y="68"/>
                </a:lnTo>
                <a:lnTo>
                  <a:pt x="20" y="70"/>
                </a:lnTo>
                <a:close/>
              </a:path>
            </a:pathLst>
          </a:custGeom>
          <a:solidFill>
            <a:srgbClr val="000000">
              <a:alpha val="100000"/>
            </a:srgbClr>
          </a:solidFill>
          <a:ln w="9525">
            <a:noFill/>
          </a:ln>
        </p:spPr>
        <p:txBody>
          <a:bodyPr/>
          <a:lstStyle/>
          <a:p>
            <a:endParaRPr lang="zh-CN" altLang="en-US"/>
          </a:p>
        </p:txBody>
      </p:sp>
      <p:sp>
        <p:nvSpPr>
          <p:cNvPr id="73860" name="Freeform 131"/>
          <p:cNvSpPr/>
          <p:nvPr/>
        </p:nvSpPr>
        <p:spPr>
          <a:xfrm>
            <a:off x="8480425" y="1835150"/>
            <a:ext cx="4763" cy="7938"/>
          </a:xfrm>
          <a:custGeom>
            <a:avLst/>
            <a:gdLst>
              <a:gd name="txL" fmla="*/ 0 w 7"/>
              <a:gd name="txT" fmla="*/ 0 h 11"/>
              <a:gd name="txR" fmla="*/ 7 w 7"/>
              <a:gd name="txB" fmla="*/ 11 h 11"/>
            </a:gdLst>
            <a:ahLst/>
            <a:cxnLst>
              <a:cxn ang="0">
                <a:pos x="2147483646" y="2147483646"/>
              </a:cxn>
              <a:cxn ang="0">
                <a:pos x="0" y="2147483646"/>
              </a:cxn>
              <a:cxn ang="0">
                <a:pos x="0" y="0"/>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7" h="11">
                <a:moveTo>
                  <a:pt x="1" y="11"/>
                </a:moveTo>
                <a:lnTo>
                  <a:pt x="0" y="5"/>
                </a:lnTo>
                <a:lnTo>
                  <a:pt x="0" y="0"/>
                </a:lnTo>
                <a:lnTo>
                  <a:pt x="2" y="0"/>
                </a:lnTo>
                <a:lnTo>
                  <a:pt x="7" y="0"/>
                </a:lnTo>
                <a:lnTo>
                  <a:pt x="6" y="5"/>
                </a:lnTo>
                <a:lnTo>
                  <a:pt x="6" y="10"/>
                </a:lnTo>
                <a:lnTo>
                  <a:pt x="3" y="10"/>
                </a:lnTo>
                <a:lnTo>
                  <a:pt x="1" y="11"/>
                </a:lnTo>
                <a:close/>
              </a:path>
            </a:pathLst>
          </a:custGeom>
          <a:solidFill>
            <a:srgbClr val="FFFFFF">
              <a:alpha val="100000"/>
            </a:srgbClr>
          </a:solidFill>
          <a:ln w="9525">
            <a:noFill/>
          </a:ln>
        </p:spPr>
        <p:txBody>
          <a:bodyPr/>
          <a:lstStyle/>
          <a:p>
            <a:endParaRPr lang="zh-CN" altLang="en-US"/>
          </a:p>
        </p:txBody>
      </p:sp>
      <p:sp>
        <p:nvSpPr>
          <p:cNvPr id="73861" name="Freeform 132"/>
          <p:cNvSpPr/>
          <p:nvPr/>
        </p:nvSpPr>
        <p:spPr>
          <a:xfrm>
            <a:off x="8204200" y="1604963"/>
            <a:ext cx="228600" cy="150812"/>
          </a:xfrm>
          <a:custGeom>
            <a:avLst/>
            <a:gdLst>
              <a:gd name="txL" fmla="*/ 0 w 290"/>
              <a:gd name="txT" fmla="*/ 0 h 190"/>
              <a:gd name="txR" fmla="*/ 290 w 290"/>
              <a:gd name="txB" fmla="*/ 190 h 19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90" h="190">
                <a:moveTo>
                  <a:pt x="84" y="190"/>
                </a:moveTo>
                <a:lnTo>
                  <a:pt x="78" y="175"/>
                </a:lnTo>
                <a:lnTo>
                  <a:pt x="87" y="157"/>
                </a:lnTo>
                <a:lnTo>
                  <a:pt x="104" y="136"/>
                </a:lnTo>
                <a:lnTo>
                  <a:pt x="128" y="115"/>
                </a:lnTo>
                <a:lnTo>
                  <a:pt x="152" y="92"/>
                </a:lnTo>
                <a:lnTo>
                  <a:pt x="174" y="74"/>
                </a:lnTo>
                <a:lnTo>
                  <a:pt x="189" y="59"/>
                </a:lnTo>
                <a:lnTo>
                  <a:pt x="197" y="50"/>
                </a:lnTo>
                <a:lnTo>
                  <a:pt x="187" y="48"/>
                </a:lnTo>
                <a:lnTo>
                  <a:pt x="168" y="51"/>
                </a:lnTo>
                <a:lnTo>
                  <a:pt x="142" y="57"/>
                </a:lnTo>
                <a:lnTo>
                  <a:pt x="111" y="67"/>
                </a:lnTo>
                <a:lnTo>
                  <a:pt x="78" y="76"/>
                </a:lnTo>
                <a:lnTo>
                  <a:pt x="46" y="87"/>
                </a:lnTo>
                <a:lnTo>
                  <a:pt x="19" y="93"/>
                </a:lnTo>
                <a:lnTo>
                  <a:pt x="0" y="97"/>
                </a:lnTo>
                <a:lnTo>
                  <a:pt x="7" y="74"/>
                </a:lnTo>
                <a:lnTo>
                  <a:pt x="36" y="52"/>
                </a:lnTo>
                <a:lnTo>
                  <a:pt x="76" y="31"/>
                </a:lnTo>
                <a:lnTo>
                  <a:pt x="126" y="15"/>
                </a:lnTo>
                <a:lnTo>
                  <a:pt x="177" y="2"/>
                </a:lnTo>
                <a:lnTo>
                  <a:pt x="225" y="0"/>
                </a:lnTo>
                <a:lnTo>
                  <a:pt x="263" y="7"/>
                </a:lnTo>
                <a:lnTo>
                  <a:pt x="290" y="29"/>
                </a:lnTo>
                <a:lnTo>
                  <a:pt x="277" y="41"/>
                </a:lnTo>
                <a:lnTo>
                  <a:pt x="266" y="60"/>
                </a:lnTo>
                <a:lnTo>
                  <a:pt x="253" y="81"/>
                </a:lnTo>
                <a:lnTo>
                  <a:pt x="241" y="104"/>
                </a:lnTo>
                <a:lnTo>
                  <a:pt x="227" y="123"/>
                </a:lnTo>
                <a:lnTo>
                  <a:pt x="215" y="142"/>
                </a:lnTo>
                <a:lnTo>
                  <a:pt x="203" y="156"/>
                </a:lnTo>
                <a:lnTo>
                  <a:pt x="193" y="165"/>
                </a:lnTo>
                <a:lnTo>
                  <a:pt x="194" y="157"/>
                </a:lnTo>
                <a:lnTo>
                  <a:pt x="197" y="149"/>
                </a:lnTo>
                <a:lnTo>
                  <a:pt x="201" y="141"/>
                </a:lnTo>
                <a:lnTo>
                  <a:pt x="204" y="133"/>
                </a:lnTo>
                <a:lnTo>
                  <a:pt x="205" y="125"/>
                </a:lnTo>
                <a:lnTo>
                  <a:pt x="208" y="117"/>
                </a:lnTo>
                <a:lnTo>
                  <a:pt x="208" y="111"/>
                </a:lnTo>
                <a:lnTo>
                  <a:pt x="208" y="106"/>
                </a:lnTo>
                <a:lnTo>
                  <a:pt x="193" y="108"/>
                </a:lnTo>
                <a:lnTo>
                  <a:pt x="179" y="118"/>
                </a:lnTo>
                <a:lnTo>
                  <a:pt x="163" y="131"/>
                </a:lnTo>
                <a:lnTo>
                  <a:pt x="147" y="148"/>
                </a:lnTo>
                <a:lnTo>
                  <a:pt x="130" y="163"/>
                </a:lnTo>
                <a:lnTo>
                  <a:pt x="113" y="177"/>
                </a:lnTo>
                <a:lnTo>
                  <a:pt x="97" y="186"/>
                </a:lnTo>
                <a:lnTo>
                  <a:pt x="84" y="190"/>
                </a:lnTo>
                <a:close/>
              </a:path>
            </a:pathLst>
          </a:custGeom>
          <a:solidFill>
            <a:srgbClr val="996633">
              <a:alpha val="100000"/>
            </a:srgbClr>
          </a:solidFill>
          <a:ln w="9525">
            <a:noFill/>
          </a:ln>
        </p:spPr>
        <p:txBody>
          <a:bodyPr/>
          <a:lstStyle/>
          <a:p>
            <a:endParaRPr lang="zh-CN" altLang="en-US"/>
          </a:p>
        </p:txBody>
      </p:sp>
      <p:sp>
        <p:nvSpPr>
          <p:cNvPr id="73862" name="Freeform 133"/>
          <p:cNvSpPr/>
          <p:nvPr/>
        </p:nvSpPr>
        <p:spPr>
          <a:xfrm>
            <a:off x="8535988" y="1489075"/>
            <a:ext cx="287337" cy="233363"/>
          </a:xfrm>
          <a:custGeom>
            <a:avLst/>
            <a:gdLst>
              <a:gd name="txL" fmla="*/ 0 w 362"/>
              <a:gd name="txT" fmla="*/ 0 h 294"/>
              <a:gd name="txR" fmla="*/ 362 w 362"/>
              <a:gd name="txB" fmla="*/ 294 h 29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62" h="294">
                <a:moveTo>
                  <a:pt x="295" y="294"/>
                </a:moveTo>
                <a:lnTo>
                  <a:pt x="278" y="277"/>
                </a:lnTo>
                <a:lnTo>
                  <a:pt x="261" y="263"/>
                </a:lnTo>
                <a:lnTo>
                  <a:pt x="244" y="252"/>
                </a:lnTo>
                <a:lnTo>
                  <a:pt x="227" y="245"/>
                </a:lnTo>
                <a:lnTo>
                  <a:pt x="209" y="238"/>
                </a:lnTo>
                <a:lnTo>
                  <a:pt x="191" y="235"/>
                </a:lnTo>
                <a:lnTo>
                  <a:pt x="171" y="231"/>
                </a:lnTo>
                <a:lnTo>
                  <a:pt x="152" y="230"/>
                </a:lnTo>
                <a:lnTo>
                  <a:pt x="143" y="217"/>
                </a:lnTo>
                <a:lnTo>
                  <a:pt x="128" y="202"/>
                </a:lnTo>
                <a:lnTo>
                  <a:pt x="105" y="185"/>
                </a:lnTo>
                <a:lnTo>
                  <a:pt x="81" y="169"/>
                </a:lnTo>
                <a:lnTo>
                  <a:pt x="55" y="152"/>
                </a:lnTo>
                <a:lnTo>
                  <a:pt x="32" y="138"/>
                </a:lnTo>
                <a:lnTo>
                  <a:pt x="13" y="127"/>
                </a:lnTo>
                <a:lnTo>
                  <a:pt x="1" y="121"/>
                </a:lnTo>
                <a:lnTo>
                  <a:pt x="0" y="119"/>
                </a:lnTo>
                <a:lnTo>
                  <a:pt x="0" y="115"/>
                </a:lnTo>
                <a:lnTo>
                  <a:pt x="40" y="77"/>
                </a:lnTo>
                <a:lnTo>
                  <a:pt x="79" y="47"/>
                </a:lnTo>
                <a:lnTo>
                  <a:pt x="118" y="23"/>
                </a:lnTo>
                <a:lnTo>
                  <a:pt x="159" y="10"/>
                </a:lnTo>
                <a:lnTo>
                  <a:pt x="200" y="0"/>
                </a:lnTo>
                <a:lnTo>
                  <a:pt x="245" y="0"/>
                </a:lnTo>
                <a:lnTo>
                  <a:pt x="295" y="7"/>
                </a:lnTo>
                <a:lnTo>
                  <a:pt x="352" y="22"/>
                </a:lnTo>
                <a:lnTo>
                  <a:pt x="359" y="47"/>
                </a:lnTo>
                <a:lnTo>
                  <a:pt x="362" y="84"/>
                </a:lnTo>
                <a:lnTo>
                  <a:pt x="360" y="127"/>
                </a:lnTo>
                <a:lnTo>
                  <a:pt x="356" y="173"/>
                </a:lnTo>
                <a:lnTo>
                  <a:pt x="344" y="217"/>
                </a:lnTo>
                <a:lnTo>
                  <a:pt x="331" y="254"/>
                </a:lnTo>
                <a:lnTo>
                  <a:pt x="313" y="280"/>
                </a:lnTo>
                <a:lnTo>
                  <a:pt x="295" y="294"/>
                </a:lnTo>
                <a:close/>
              </a:path>
            </a:pathLst>
          </a:custGeom>
          <a:solidFill>
            <a:srgbClr val="9999FF">
              <a:alpha val="100000"/>
            </a:srgbClr>
          </a:solidFill>
          <a:ln w="9525">
            <a:noFill/>
          </a:ln>
        </p:spPr>
        <p:txBody>
          <a:bodyPr/>
          <a:lstStyle/>
          <a:p>
            <a:endParaRPr lang="zh-CN" altLang="en-US"/>
          </a:p>
        </p:txBody>
      </p:sp>
      <p:sp>
        <p:nvSpPr>
          <p:cNvPr id="73863" name="Freeform 134"/>
          <p:cNvSpPr/>
          <p:nvPr/>
        </p:nvSpPr>
        <p:spPr>
          <a:xfrm>
            <a:off x="8134350" y="1525588"/>
            <a:ext cx="244475" cy="95250"/>
          </a:xfrm>
          <a:custGeom>
            <a:avLst/>
            <a:gdLst>
              <a:gd name="txL" fmla="*/ 0 w 307"/>
              <a:gd name="txT" fmla="*/ 0 h 120"/>
              <a:gd name="txR" fmla="*/ 307 w 307"/>
              <a:gd name="txB" fmla="*/ 120 h 12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7" h="120">
                <a:moveTo>
                  <a:pt x="147" y="120"/>
                </a:moveTo>
                <a:lnTo>
                  <a:pt x="124" y="107"/>
                </a:lnTo>
                <a:lnTo>
                  <a:pt x="102" y="96"/>
                </a:lnTo>
                <a:lnTo>
                  <a:pt x="78" y="85"/>
                </a:lnTo>
                <a:lnTo>
                  <a:pt x="58" y="75"/>
                </a:lnTo>
                <a:lnTo>
                  <a:pt x="37" y="63"/>
                </a:lnTo>
                <a:lnTo>
                  <a:pt x="20" y="49"/>
                </a:lnTo>
                <a:lnTo>
                  <a:pt x="7" y="32"/>
                </a:lnTo>
                <a:lnTo>
                  <a:pt x="0" y="13"/>
                </a:lnTo>
                <a:lnTo>
                  <a:pt x="2" y="9"/>
                </a:lnTo>
                <a:lnTo>
                  <a:pt x="4" y="7"/>
                </a:lnTo>
                <a:lnTo>
                  <a:pt x="15" y="6"/>
                </a:lnTo>
                <a:lnTo>
                  <a:pt x="25" y="6"/>
                </a:lnTo>
                <a:lnTo>
                  <a:pt x="32" y="5"/>
                </a:lnTo>
                <a:lnTo>
                  <a:pt x="42" y="4"/>
                </a:lnTo>
                <a:lnTo>
                  <a:pt x="54" y="1"/>
                </a:lnTo>
                <a:lnTo>
                  <a:pt x="73" y="0"/>
                </a:lnTo>
                <a:lnTo>
                  <a:pt x="68" y="5"/>
                </a:lnTo>
                <a:lnTo>
                  <a:pt x="67" y="13"/>
                </a:lnTo>
                <a:lnTo>
                  <a:pt x="70" y="13"/>
                </a:lnTo>
                <a:lnTo>
                  <a:pt x="76" y="14"/>
                </a:lnTo>
                <a:lnTo>
                  <a:pt x="83" y="14"/>
                </a:lnTo>
                <a:lnTo>
                  <a:pt x="90" y="15"/>
                </a:lnTo>
                <a:lnTo>
                  <a:pt x="97" y="14"/>
                </a:lnTo>
                <a:lnTo>
                  <a:pt x="103" y="14"/>
                </a:lnTo>
                <a:lnTo>
                  <a:pt x="110" y="14"/>
                </a:lnTo>
                <a:lnTo>
                  <a:pt x="118" y="14"/>
                </a:lnTo>
                <a:lnTo>
                  <a:pt x="118" y="18"/>
                </a:lnTo>
                <a:lnTo>
                  <a:pt x="119" y="23"/>
                </a:lnTo>
                <a:lnTo>
                  <a:pt x="127" y="22"/>
                </a:lnTo>
                <a:lnTo>
                  <a:pt x="135" y="22"/>
                </a:lnTo>
                <a:lnTo>
                  <a:pt x="142" y="22"/>
                </a:lnTo>
                <a:lnTo>
                  <a:pt x="149" y="22"/>
                </a:lnTo>
                <a:lnTo>
                  <a:pt x="159" y="22"/>
                </a:lnTo>
                <a:lnTo>
                  <a:pt x="168" y="23"/>
                </a:lnTo>
                <a:lnTo>
                  <a:pt x="163" y="25"/>
                </a:lnTo>
                <a:lnTo>
                  <a:pt x="159" y="27"/>
                </a:lnTo>
                <a:lnTo>
                  <a:pt x="159" y="32"/>
                </a:lnTo>
                <a:lnTo>
                  <a:pt x="159" y="35"/>
                </a:lnTo>
                <a:lnTo>
                  <a:pt x="163" y="38"/>
                </a:lnTo>
                <a:lnTo>
                  <a:pt x="166" y="41"/>
                </a:lnTo>
                <a:lnTo>
                  <a:pt x="177" y="38"/>
                </a:lnTo>
                <a:lnTo>
                  <a:pt x="190" y="35"/>
                </a:lnTo>
                <a:lnTo>
                  <a:pt x="197" y="34"/>
                </a:lnTo>
                <a:lnTo>
                  <a:pt x="204" y="34"/>
                </a:lnTo>
                <a:lnTo>
                  <a:pt x="210" y="34"/>
                </a:lnTo>
                <a:lnTo>
                  <a:pt x="218" y="35"/>
                </a:lnTo>
                <a:lnTo>
                  <a:pt x="213" y="40"/>
                </a:lnTo>
                <a:lnTo>
                  <a:pt x="210" y="46"/>
                </a:lnTo>
                <a:lnTo>
                  <a:pt x="213" y="50"/>
                </a:lnTo>
                <a:lnTo>
                  <a:pt x="215" y="55"/>
                </a:lnTo>
                <a:lnTo>
                  <a:pt x="222" y="54"/>
                </a:lnTo>
                <a:lnTo>
                  <a:pt x="229" y="52"/>
                </a:lnTo>
                <a:lnTo>
                  <a:pt x="235" y="50"/>
                </a:lnTo>
                <a:lnTo>
                  <a:pt x="243" y="49"/>
                </a:lnTo>
                <a:lnTo>
                  <a:pt x="243" y="51"/>
                </a:lnTo>
                <a:lnTo>
                  <a:pt x="245" y="55"/>
                </a:lnTo>
                <a:lnTo>
                  <a:pt x="242" y="57"/>
                </a:lnTo>
                <a:lnTo>
                  <a:pt x="239" y="59"/>
                </a:lnTo>
                <a:lnTo>
                  <a:pt x="241" y="65"/>
                </a:lnTo>
                <a:lnTo>
                  <a:pt x="248" y="68"/>
                </a:lnTo>
                <a:lnTo>
                  <a:pt x="255" y="68"/>
                </a:lnTo>
                <a:lnTo>
                  <a:pt x="265" y="68"/>
                </a:lnTo>
                <a:lnTo>
                  <a:pt x="274" y="67"/>
                </a:lnTo>
                <a:lnTo>
                  <a:pt x="286" y="68"/>
                </a:lnTo>
                <a:lnTo>
                  <a:pt x="296" y="73"/>
                </a:lnTo>
                <a:lnTo>
                  <a:pt x="307" y="83"/>
                </a:lnTo>
                <a:lnTo>
                  <a:pt x="299" y="84"/>
                </a:lnTo>
                <a:lnTo>
                  <a:pt x="281" y="89"/>
                </a:lnTo>
                <a:lnTo>
                  <a:pt x="256" y="95"/>
                </a:lnTo>
                <a:lnTo>
                  <a:pt x="228" y="101"/>
                </a:lnTo>
                <a:lnTo>
                  <a:pt x="198" y="107"/>
                </a:lnTo>
                <a:lnTo>
                  <a:pt x="172" y="114"/>
                </a:lnTo>
                <a:lnTo>
                  <a:pt x="153" y="117"/>
                </a:lnTo>
                <a:lnTo>
                  <a:pt x="147" y="120"/>
                </a:lnTo>
                <a:close/>
              </a:path>
            </a:pathLst>
          </a:custGeom>
          <a:solidFill>
            <a:srgbClr val="9999FF">
              <a:alpha val="100000"/>
            </a:srgbClr>
          </a:solidFill>
          <a:ln w="9525">
            <a:noFill/>
          </a:ln>
        </p:spPr>
        <p:txBody>
          <a:bodyPr/>
          <a:lstStyle/>
          <a:p>
            <a:endParaRPr lang="zh-CN" altLang="en-US"/>
          </a:p>
        </p:txBody>
      </p:sp>
      <p:sp>
        <p:nvSpPr>
          <p:cNvPr id="73864" name="Freeform 135"/>
          <p:cNvSpPr/>
          <p:nvPr/>
        </p:nvSpPr>
        <p:spPr>
          <a:xfrm>
            <a:off x="8331200" y="1525588"/>
            <a:ext cx="173038" cy="68262"/>
          </a:xfrm>
          <a:custGeom>
            <a:avLst/>
            <a:gdLst>
              <a:gd name="txL" fmla="*/ 0 w 217"/>
              <a:gd name="txT" fmla="*/ 0 h 85"/>
              <a:gd name="txR" fmla="*/ 217 w 217"/>
              <a:gd name="txB" fmla="*/ 85 h 8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7" h="85">
                <a:moveTo>
                  <a:pt x="148" y="85"/>
                </a:moveTo>
                <a:lnTo>
                  <a:pt x="128" y="80"/>
                </a:lnTo>
                <a:lnTo>
                  <a:pt x="107" y="73"/>
                </a:lnTo>
                <a:lnTo>
                  <a:pt x="85" y="63"/>
                </a:lnTo>
                <a:lnTo>
                  <a:pt x="66" y="52"/>
                </a:lnTo>
                <a:lnTo>
                  <a:pt x="46" y="39"/>
                </a:lnTo>
                <a:lnTo>
                  <a:pt x="27" y="26"/>
                </a:lnTo>
                <a:lnTo>
                  <a:pt x="11" y="13"/>
                </a:lnTo>
                <a:lnTo>
                  <a:pt x="0" y="0"/>
                </a:lnTo>
                <a:lnTo>
                  <a:pt x="25" y="1"/>
                </a:lnTo>
                <a:lnTo>
                  <a:pt x="52" y="7"/>
                </a:lnTo>
                <a:lnTo>
                  <a:pt x="81" y="15"/>
                </a:lnTo>
                <a:lnTo>
                  <a:pt x="109" y="26"/>
                </a:lnTo>
                <a:lnTo>
                  <a:pt x="137" y="38"/>
                </a:lnTo>
                <a:lnTo>
                  <a:pt x="165" y="50"/>
                </a:lnTo>
                <a:lnTo>
                  <a:pt x="191" y="64"/>
                </a:lnTo>
                <a:lnTo>
                  <a:pt x="217" y="78"/>
                </a:lnTo>
                <a:lnTo>
                  <a:pt x="212" y="80"/>
                </a:lnTo>
                <a:lnTo>
                  <a:pt x="204" y="82"/>
                </a:lnTo>
                <a:lnTo>
                  <a:pt x="194" y="83"/>
                </a:lnTo>
                <a:lnTo>
                  <a:pt x="183" y="84"/>
                </a:lnTo>
                <a:lnTo>
                  <a:pt x="172" y="84"/>
                </a:lnTo>
                <a:lnTo>
                  <a:pt x="162" y="84"/>
                </a:lnTo>
                <a:lnTo>
                  <a:pt x="153" y="84"/>
                </a:lnTo>
                <a:lnTo>
                  <a:pt x="148" y="85"/>
                </a:lnTo>
                <a:close/>
              </a:path>
            </a:pathLst>
          </a:custGeom>
          <a:solidFill>
            <a:srgbClr val="9999FF">
              <a:alpha val="100000"/>
            </a:srgbClr>
          </a:solidFill>
          <a:ln w="9525">
            <a:noFill/>
          </a:ln>
        </p:spPr>
        <p:txBody>
          <a:bodyPr/>
          <a:lstStyle/>
          <a:p>
            <a:endParaRPr lang="zh-CN" altLang="en-US"/>
          </a:p>
        </p:txBody>
      </p:sp>
      <p:sp>
        <p:nvSpPr>
          <p:cNvPr id="73865" name="Freeform 136"/>
          <p:cNvSpPr/>
          <p:nvPr/>
        </p:nvSpPr>
        <p:spPr>
          <a:xfrm>
            <a:off x="8337550" y="1563688"/>
            <a:ext cx="7938" cy="4762"/>
          </a:xfrm>
          <a:custGeom>
            <a:avLst/>
            <a:gdLst>
              <a:gd name="txL" fmla="*/ 0 w 10"/>
              <a:gd name="txT" fmla="*/ 0 h 6"/>
              <a:gd name="txR" fmla="*/ 10 w 10"/>
              <a:gd name="txB" fmla="*/ 6 h 6"/>
            </a:gdLst>
            <a:ahLst/>
            <a:cxnLst>
              <a:cxn ang="0">
                <a:pos x="0" y="2147483646"/>
              </a:cxn>
              <a:cxn ang="0">
                <a:pos x="0" y="2147483646"/>
              </a:cxn>
              <a:cxn ang="0">
                <a:pos x="2147483646" y="0"/>
              </a:cxn>
              <a:cxn ang="0">
                <a:pos x="2147483646" y="0"/>
              </a:cxn>
              <a:cxn ang="0">
                <a:pos x="2147483646" y="0"/>
              </a:cxn>
              <a:cxn ang="0">
                <a:pos x="2147483646" y="2147483646"/>
              </a:cxn>
              <a:cxn ang="0">
                <a:pos x="0" y="2147483646"/>
              </a:cxn>
            </a:cxnLst>
            <a:rect l="txL" t="txT" r="txR" b="txB"/>
            <a:pathLst>
              <a:path w="10" h="6">
                <a:moveTo>
                  <a:pt x="0" y="6"/>
                </a:moveTo>
                <a:lnTo>
                  <a:pt x="0" y="2"/>
                </a:lnTo>
                <a:lnTo>
                  <a:pt x="1" y="0"/>
                </a:lnTo>
                <a:lnTo>
                  <a:pt x="6" y="0"/>
                </a:lnTo>
                <a:lnTo>
                  <a:pt x="10" y="0"/>
                </a:lnTo>
                <a:lnTo>
                  <a:pt x="5" y="3"/>
                </a:lnTo>
                <a:lnTo>
                  <a:pt x="0" y="6"/>
                </a:lnTo>
                <a:close/>
              </a:path>
            </a:pathLst>
          </a:custGeom>
          <a:solidFill>
            <a:srgbClr val="9999FF">
              <a:alpha val="100000"/>
            </a:srgbClr>
          </a:solidFill>
          <a:ln w="9525">
            <a:noFill/>
          </a:ln>
        </p:spPr>
        <p:txBody>
          <a:bodyPr/>
          <a:lstStyle/>
          <a:p>
            <a:endParaRPr lang="zh-CN" altLang="en-US"/>
          </a:p>
        </p:txBody>
      </p:sp>
      <p:sp>
        <p:nvSpPr>
          <p:cNvPr id="73866" name="Freeform 137"/>
          <p:cNvSpPr/>
          <p:nvPr/>
        </p:nvSpPr>
        <p:spPr>
          <a:xfrm>
            <a:off x="8867775" y="1489075"/>
            <a:ext cx="38100" cy="31750"/>
          </a:xfrm>
          <a:custGeom>
            <a:avLst/>
            <a:gdLst>
              <a:gd name="txL" fmla="*/ 0 w 47"/>
              <a:gd name="txT" fmla="*/ 0 h 41"/>
              <a:gd name="txR" fmla="*/ 47 w 47"/>
              <a:gd name="txB" fmla="*/ 41 h 41"/>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 h="41">
                <a:moveTo>
                  <a:pt x="16" y="41"/>
                </a:moveTo>
                <a:lnTo>
                  <a:pt x="6" y="33"/>
                </a:lnTo>
                <a:lnTo>
                  <a:pt x="2" y="26"/>
                </a:lnTo>
                <a:lnTo>
                  <a:pt x="0" y="16"/>
                </a:lnTo>
                <a:lnTo>
                  <a:pt x="0" y="8"/>
                </a:lnTo>
                <a:lnTo>
                  <a:pt x="8" y="3"/>
                </a:lnTo>
                <a:lnTo>
                  <a:pt x="20" y="0"/>
                </a:lnTo>
                <a:lnTo>
                  <a:pt x="27" y="0"/>
                </a:lnTo>
                <a:lnTo>
                  <a:pt x="33" y="2"/>
                </a:lnTo>
                <a:lnTo>
                  <a:pt x="40" y="4"/>
                </a:lnTo>
                <a:lnTo>
                  <a:pt x="47" y="7"/>
                </a:lnTo>
                <a:lnTo>
                  <a:pt x="44" y="16"/>
                </a:lnTo>
                <a:lnTo>
                  <a:pt x="37" y="28"/>
                </a:lnTo>
                <a:lnTo>
                  <a:pt x="27" y="37"/>
                </a:lnTo>
                <a:lnTo>
                  <a:pt x="16" y="41"/>
                </a:lnTo>
                <a:close/>
              </a:path>
            </a:pathLst>
          </a:custGeom>
          <a:solidFill>
            <a:srgbClr val="9999FF">
              <a:alpha val="100000"/>
            </a:srgbClr>
          </a:solidFill>
          <a:ln w="9525">
            <a:noFill/>
          </a:ln>
        </p:spPr>
        <p:txBody>
          <a:bodyPr/>
          <a:lstStyle/>
          <a:p>
            <a:endParaRPr lang="zh-CN" altLang="en-US"/>
          </a:p>
        </p:txBody>
      </p:sp>
      <p:sp>
        <p:nvSpPr>
          <p:cNvPr id="73867" name="Freeform 138"/>
          <p:cNvSpPr/>
          <p:nvPr/>
        </p:nvSpPr>
        <p:spPr>
          <a:xfrm>
            <a:off x="8367713" y="1738313"/>
            <a:ext cx="39687" cy="115887"/>
          </a:xfrm>
          <a:custGeom>
            <a:avLst/>
            <a:gdLst>
              <a:gd name="txL" fmla="*/ 0 w 50"/>
              <a:gd name="txT" fmla="*/ 0 h 145"/>
              <a:gd name="txR" fmla="*/ 50 w 50"/>
              <a:gd name="txB" fmla="*/ 145 h 145"/>
            </a:gdLst>
            <a:ahLst/>
            <a:cxnLst>
              <a:cxn ang="0">
                <a:pos x="2147483646" y="2147483646"/>
              </a:cxn>
              <a:cxn ang="0">
                <a:pos x="2147483646"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0" h="145">
                <a:moveTo>
                  <a:pt x="17" y="145"/>
                </a:moveTo>
                <a:lnTo>
                  <a:pt x="7" y="103"/>
                </a:lnTo>
                <a:lnTo>
                  <a:pt x="0" y="53"/>
                </a:lnTo>
                <a:lnTo>
                  <a:pt x="4" y="18"/>
                </a:lnTo>
                <a:lnTo>
                  <a:pt x="9" y="0"/>
                </a:lnTo>
                <a:lnTo>
                  <a:pt x="21" y="0"/>
                </a:lnTo>
                <a:lnTo>
                  <a:pt x="34" y="35"/>
                </a:lnTo>
                <a:lnTo>
                  <a:pt x="45" y="76"/>
                </a:lnTo>
                <a:lnTo>
                  <a:pt x="50" y="117"/>
                </a:lnTo>
                <a:lnTo>
                  <a:pt x="45" y="124"/>
                </a:lnTo>
                <a:lnTo>
                  <a:pt x="17" y="145"/>
                </a:lnTo>
                <a:close/>
              </a:path>
            </a:pathLst>
          </a:custGeom>
          <a:solidFill>
            <a:srgbClr val="FFFFF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73868" name="Freeform 139"/>
          <p:cNvSpPr/>
          <p:nvPr/>
        </p:nvSpPr>
        <p:spPr>
          <a:xfrm>
            <a:off x="8382000" y="1811338"/>
            <a:ext cx="19050" cy="36512"/>
          </a:xfrm>
          <a:custGeom>
            <a:avLst/>
            <a:gdLst>
              <a:gd name="txL" fmla="*/ 0 w 24"/>
              <a:gd name="txT" fmla="*/ 0 h 44"/>
              <a:gd name="txR" fmla="*/ 24 w 24"/>
              <a:gd name="txB" fmla="*/ 44 h 44"/>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Lst>
            <a:rect l="txL" t="txT" r="txR" b="txB"/>
            <a:pathLst>
              <a:path w="24" h="44">
                <a:moveTo>
                  <a:pt x="8" y="0"/>
                </a:moveTo>
                <a:lnTo>
                  <a:pt x="11" y="0"/>
                </a:lnTo>
                <a:lnTo>
                  <a:pt x="17" y="3"/>
                </a:lnTo>
                <a:lnTo>
                  <a:pt x="19" y="9"/>
                </a:lnTo>
                <a:lnTo>
                  <a:pt x="23" y="19"/>
                </a:lnTo>
                <a:lnTo>
                  <a:pt x="23" y="28"/>
                </a:lnTo>
                <a:lnTo>
                  <a:pt x="24" y="36"/>
                </a:lnTo>
                <a:lnTo>
                  <a:pt x="20" y="41"/>
                </a:lnTo>
                <a:lnTo>
                  <a:pt x="18" y="44"/>
                </a:lnTo>
                <a:lnTo>
                  <a:pt x="12" y="43"/>
                </a:lnTo>
                <a:lnTo>
                  <a:pt x="8" y="40"/>
                </a:lnTo>
                <a:lnTo>
                  <a:pt x="4" y="33"/>
                </a:lnTo>
                <a:lnTo>
                  <a:pt x="2" y="25"/>
                </a:lnTo>
                <a:lnTo>
                  <a:pt x="0" y="15"/>
                </a:lnTo>
                <a:lnTo>
                  <a:pt x="1" y="7"/>
                </a:lnTo>
                <a:lnTo>
                  <a:pt x="3" y="1"/>
                </a:lnTo>
                <a:lnTo>
                  <a:pt x="8" y="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73869" name="Text Box 140"/>
          <p:cNvSpPr txBox="1"/>
          <p:nvPr/>
        </p:nvSpPr>
        <p:spPr>
          <a:xfrm>
            <a:off x="5851525" y="4075113"/>
            <a:ext cx="25209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1800" dirty="0">
                <a:latin typeface="Arial" panose="020B0604020202020204" pitchFamily="34" charset="0"/>
              </a:rPr>
              <a:t>Analogy: Video Games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vert="horz" wrap="square" lIns="91440" tIns="45720" rIns="91440" bIns="45720" anchor="ctr" anchorCtr="0"/>
          <a:lstStyle/>
          <a:p>
            <a:pPr eaLnBrk="1" hangingPunct="1"/>
            <a:r>
              <a:rPr lang="en-US" altLang="zh-CN" dirty="0"/>
              <a:t>File</a:t>
            </a:r>
          </a:p>
        </p:txBody>
      </p:sp>
      <p:sp>
        <p:nvSpPr>
          <p:cNvPr id="74755" name="Rectangle 3"/>
          <p:cNvSpPr>
            <a:spLocks noGrp="1"/>
          </p:cNvSpPr>
          <p:nvPr>
            <p:ph idx="1"/>
          </p:nvPr>
        </p:nvSpPr>
        <p:spPr>
          <a:xfrm>
            <a:off x="381000" y="5562600"/>
            <a:ext cx="8534400" cy="542925"/>
          </a:xfrm>
        </p:spPr>
        <p:txBody>
          <a:bodyPr vert="horz" wrap="square" lIns="91440" tIns="45720" rIns="91440" bIns="45720" anchor="t" anchorCtr="0"/>
          <a:lstStyle/>
          <a:p>
            <a:pPr algn="ctr" eaLnBrk="1" hangingPunct="1">
              <a:lnSpc>
                <a:spcPct val="90000"/>
              </a:lnSpc>
              <a:buFontTx/>
              <a:buNone/>
            </a:pPr>
            <a:r>
              <a:rPr lang="en-US" altLang="zh-CN" dirty="0"/>
              <a:t>File system for a university department</a:t>
            </a:r>
          </a:p>
        </p:txBody>
      </p:sp>
      <p:sp>
        <p:nvSpPr>
          <p:cNvPr id="74756"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45</a:t>
            </a:fld>
            <a:r>
              <a:rPr lang="en-US" altLang="zh-CN" sz="1200" dirty="0">
                <a:solidFill>
                  <a:srgbClr val="898989"/>
                </a:solidFill>
                <a:latin typeface="Times New Roman" panose="02020603050405020304" pitchFamily="18" charset="0"/>
              </a:rPr>
              <a:t>/75</a:t>
            </a:r>
          </a:p>
        </p:txBody>
      </p:sp>
      <p:pic>
        <p:nvPicPr>
          <p:cNvPr id="74757" name="Picture 4" descr="1-14"/>
          <p:cNvPicPr>
            <a:picLocks noChangeAspect="1"/>
          </p:cNvPicPr>
          <p:nvPr/>
        </p:nvPicPr>
        <p:blipFill>
          <a:blip r:embed="rId2"/>
          <a:stretch>
            <a:fillRect/>
          </a:stretch>
        </p:blipFill>
        <p:spPr>
          <a:xfrm>
            <a:off x="1273175" y="1246188"/>
            <a:ext cx="6273800" cy="4183062"/>
          </a:xfrm>
          <a:prstGeom prst="rect">
            <a:avLst/>
          </a:prstGeom>
          <a:noFill/>
          <a:ln w="9525">
            <a:noFill/>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p:nvPr/>
        </p:nvSpPr>
        <p:spPr>
          <a:xfrm>
            <a:off x="0" y="5456238"/>
            <a:ext cx="9144000"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en-US" altLang="zh-CN" sz="2400" dirty="0">
                <a:latin typeface="Arial" panose="020B0604020202020204" pitchFamily="34" charset="0"/>
              </a:rPr>
              <a:t>Figure 1-15. (a) Before mounting, the files on the CD-ROM are not accessible.  (b) After mounting, they are part of the file hierarchy.</a:t>
            </a:r>
          </a:p>
        </p:txBody>
      </p:sp>
      <p:sp>
        <p:nvSpPr>
          <p:cNvPr id="75779"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Files (2)---</a:t>
            </a:r>
            <a:r>
              <a:rPr lang="zh-CN" altLang="en-US" sz="3600" dirty="0">
                <a:solidFill>
                  <a:srgbClr val="FF0000"/>
                </a:solidFill>
                <a:latin typeface="Arial" panose="020B0604020202020204" pitchFamily="34" charset="0"/>
              </a:rPr>
              <a:t>安装文件系统</a:t>
            </a:r>
          </a:p>
        </p:txBody>
      </p:sp>
      <p:pic>
        <p:nvPicPr>
          <p:cNvPr id="75780" name="Picture 5" descr="01-15"/>
          <p:cNvPicPr>
            <a:picLocks noChangeAspect="1"/>
          </p:cNvPicPr>
          <p:nvPr/>
        </p:nvPicPr>
        <p:blipFill>
          <a:blip r:embed="rId3"/>
          <a:stretch>
            <a:fillRect/>
          </a:stretch>
        </p:blipFill>
        <p:spPr>
          <a:xfrm>
            <a:off x="552450" y="1881188"/>
            <a:ext cx="8039100" cy="3095625"/>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FF0000"/>
                </a:solidFill>
              </a:rPr>
              <a:t>Files</a:t>
            </a:r>
          </a:p>
        </p:txBody>
      </p:sp>
      <p:sp>
        <p:nvSpPr>
          <p:cNvPr id="77827" name="Rectangle 3"/>
          <p:cNvSpPr>
            <a:spLocks noGrp="1"/>
          </p:cNvSpPr>
          <p:nvPr>
            <p:ph idx="1"/>
          </p:nvPr>
        </p:nvSpPr>
        <p:spPr>
          <a:xfrm>
            <a:off x="609600" y="5022850"/>
            <a:ext cx="7772400" cy="1149350"/>
          </a:xfrm>
        </p:spPr>
        <p:txBody>
          <a:bodyPr vert="horz" wrap="square" lIns="91440" tIns="45720" rIns="91440" bIns="45720" anchor="t" anchorCtr="0"/>
          <a:lstStyle/>
          <a:p>
            <a:pPr marL="825500" indent="-825500" algn="ctr" eaLnBrk="1" hangingPunct="1">
              <a:buFontTx/>
              <a:buNone/>
            </a:pPr>
            <a:r>
              <a:rPr lang="en-US" altLang="zh-CN" dirty="0"/>
              <a:t>Two processes connected by a pipe</a:t>
            </a:r>
            <a:r>
              <a:rPr lang="zh-CN" altLang="en-US" dirty="0"/>
              <a:t>（虚文件）</a:t>
            </a:r>
          </a:p>
        </p:txBody>
      </p:sp>
      <p:sp>
        <p:nvSpPr>
          <p:cNvPr id="77828"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47</a:t>
            </a:fld>
            <a:r>
              <a:rPr lang="en-US" altLang="zh-CN" sz="1200" dirty="0">
                <a:solidFill>
                  <a:srgbClr val="898989"/>
                </a:solidFill>
                <a:latin typeface="Times New Roman" panose="02020603050405020304" pitchFamily="18" charset="0"/>
              </a:rPr>
              <a:t>/75</a:t>
            </a:r>
          </a:p>
        </p:txBody>
      </p:sp>
      <p:pic>
        <p:nvPicPr>
          <p:cNvPr id="77829" name="Picture 4"/>
          <p:cNvPicPr>
            <a:picLocks noChangeAspect="1"/>
          </p:cNvPicPr>
          <p:nvPr/>
        </p:nvPicPr>
        <p:blipFill>
          <a:blip r:embed="rId2"/>
          <a:stretch>
            <a:fillRect/>
          </a:stretch>
        </p:blipFill>
        <p:spPr>
          <a:xfrm>
            <a:off x="2247900" y="2286000"/>
            <a:ext cx="4746625" cy="1793875"/>
          </a:xfrm>
          <a:prstGeom prst="rect">
            <a:avLst/>
          </a:prstGeom>
          <a:noFill/>
          <a:ln w="9525">
            <a:noFill/>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vert="horz" wrap="square" lIns="91440" tIns="45720" rIns="91440" bIns="45720" anchor="ctr" anchorCtr="0"/>
          <a:lstStyle/>
          <a:p>
            <a:r>
              <a:rPr lang="en-US" altLang="zh-CN" dirty="0"/>
              <a:t>Input/Output</a:t>
            </a:r>
            <a:endParaRPr lang="zh-CN" altLang="en-US" dirty="0"/>
          </a:p>
        </p:txBody>
      </p:sp>
      <p:sp>
        <p:nvSpPr>
          <p:cNvPr id="78851" name="内容占位符 2"/>
          <p:cNvSpPr>
            <a:spLocks noGrp="1"/>
          </p:cNvSpPr>
          <p:nvPr>
            <p:ph idx="1"/>
          </p:nvPr>
        </p:nvSpPr>
        <p:spPr/>
        <p:txBody>
          <a:bodyPr vert="horz" wrap="square" lIns="91440" tIns="45720" rIns="91440" bIns="45720" anchor="t" anchorCtr="0"/>
          <a:lstStyle/>
          <a:p>
            <a:r>
              <a:rPr lang="en-US" altLang="zh-CN" dirty="0"/>
              <a:t>I/O</a:t>
            </a:r>
            <a:r>
              <a:rPr lang="zh-CN" altLang="en-US" dirty="0"/>
              <a:t>设备包含键盘、显示器、打印机等，对这些设备的管理全然依靠操作系统</a:t>
            </a:r>
            <a:endParaRPr lang="en-US" altLang="zh-CN" dirty="0"/>
          </a:p>
          <a:p>
            <a:r>
              <a:rPr lang="zh-CN" altLang="en-US" dirty="0"/>
              <a:t>每个</a:t>
            </a:r>
            <a:r>
              <a:rPr lang="en-US" altLang="zh-CN" dirty="0"/>
              <a:t>OS</a:t>
            </a:r>
            <a:r>
              <a:rPr lang="zh-CN" altLang="en-US" dirty="0"/>
              <a:t>都有管理其</a:t>
            </a:r>
            <a:r>
              <a:rPr lang="en-US" altLang="zh-CN" dirty="0"/>
              <a:t>I/O</a:t>
            </a:r>
            <a:r>
              <a:rPr lang="zh-CN" altLang="en-US" dirty="0"/>
              <a:t>设备的</a:t>
            </a:r>
            <a:r>
              <a:rPr lang="en-US" altLang="zh-CN" dirty="0"/>
              <a:t>I/O</a:t>
            </a:r>
            <a:r>
              <a:rPr lang="zh-CN" altLang="en-US" dirty="0"/>
              <a:t>子系统。（见</a:t>
            </a:r>
            <a:r>
              <a:rPr lang="en-US" altLang="zh-CN" dirty="0"/>
              <a:t>chapter 5)</a:t>
            </a:r>
          </a:p>
          <a:p>
            <a:endParaRPr lang="zh-CN" altLang="en-US" dirty="0"/>
          </a:p>
        </p:txBody>
      </p:sp>
      <p:sp>
        <p:nvSpPr>
          <p:cNvPr id="78852" name="灯片编号占位符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48</a:t>
            </a:fld>
            <a:r>
              <a:rPr lang="en-US" altLang="zh-CN" sz="1200" dirty="0">
                <a:solidFill>
                  <a:srgbClr val="898989"/>
                </a:solidFill>
                <a:latin typeface="Times New Roman" panose="02020603050405020304" pitchFamily="18" charset="0"/>
              </a:rPr>
              <a:t>/74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vert="horz" wrap="square" lIns="91440" tIns="45720" rIns="91440" bIns="45720" anchor="ctr" anchorCtr="0"/>
          <a:lstStyle/>
          <a:p>
            <a:pPr marL="609600" indent="-609600">
              <a:spcBef>
                <a:spcPct val="20000"/>
              </a:spcBef>
            </a:pPr>
            <a:r>
              <a:rPr lang="en-US" altLang="zh-CN" dirty="0">
                <a:latin typeface="Arial" panose="020B0604020202020204" pitchFamily="34" charset="0"/>
              </a:rPr>
              <a:t>Protection</a:t>
            </a:r>
            <a:endParaRPr lang="zh-CN" altLang="en-US" dirty="0"/>
          </a:p>
        </p:txBody>
      </p:sp>
      <p:sp>
        <p:nvSpPr>
          <p:cNvPr id="79875" name="内容占位符 2"/>
          <p:cNvSpPr>
            <a:spLocks noGrp="1"/>
          </p:cNvSpPr>
          <p:nvPr>
            <p:ph idx="1"/>
          </p:nvPr>
        </p:nvSpPr>
        <p:spPr/>
        <p:txBody>
          <a:bodyPr vert="horz" wrap="square" lIns="91440" tIns="45720" rIns="91440" bIns="45720" anchor="t" anchorCtr="0"/>
          <a:lstStyle/>
          <a:p>
            <a:r>
              <a:rPr lang="zh-CN" altLang="en-US" dirty="0"/>
              <a:t>关系系统的安全性依靠操作系统</a:t>
            </a:r>
            <a:endParaRPr lang="en-US" altLang="zh-CN" dirty="0"/>
          </a:p>
          <a:p>
            <a:r>
              <a:rPr lang="zh-CN" altLang="en-US" dirty="0"/>
              <a:t>文件的安全：</a:t>
            </a:r>
            <a:endParaRPr lang="en-US" altLang="zh-CN" dirty="0"/>
          </a:p>
          <a:p>
            <a:pPr lvl="1"/>
            <a:r>
              <a:rPr lang="en-US" altLang="zh-CN" dirty="0"/>
              <a:t>UNIX</a:t>
            </a:r>
            <a:r>
              <a:rPr lang="zh-CN" altLang="en-US" dirty="0"/>
              <a:t>系统：</a:t>
            </a:r>
            <a:r>
              <a:rPr lang="en-US" altLang="zh-CN" dirty="0"/>
              <a:t>9</a:t>
            </a:r>
            <a:r>
              <a:rPr lang="zh-CN" altLang="en-US" dirty="0"/>
              <a:t>位二进制保护代码</a:t>
            </a:r>
            <a:endParaRPr lang="en-US" altLang="zh-CN" dirty="0"/>
          </a:p>
          <a:p>
            <a:pPr lvl="1"/>
            <a:r>
              <a:rPr lang="en-US" altLang="zh-CN" dirty="0"/>
              <a:t>3</a:t>
            </a:r>
            <a:r>
              <a:rPr lang="zh-CN" altLang="en-US" dirty="0"/>
              <a:t>个</a:t>
            </a:r>
            <a:r>
              <a:rPr lang="en-US" altLang="zh-CN" dirty="0"/>
              <a:t>3</a:t>
            </a:r>
            <a:r>
              <a:rPr lang="zh-CN" altLang="en-US" dirty="0"/>
              <a:t>位字段，一个对应所有者、一个对用同组用户、一个对应其他用户</a:t>
            </a:r>
            <a:endParaRPr lang="en-US" altLang="zh-CN" dirty="0"/>
          </a:p>
          <a:p>
            <a:pPr lvl="1"/>
            <a:r>
              <a:rPr lang="en-US" altLang="zh-CN" dirty="0"/>
              <a:t>eg. rwxr-x—x </a:t>
            </a:r>
            <a:r>
              <a:rPr lang="zh-CN" altLang="en-US" dirty="0"/>
              <a:t>（八进制数</a:t>
            </a:r>
            <a:r>
              <a:rPr lang="en-US" altLang="zh-CN" dirty="0"/>
              <a:t>741</a:t>
            </a:r>
            <a:r>
              <a:rPr lang="zh-CN" altLang="en-US" dirty="0"/>
              <a:t>）的含义是：所有者可读、写、执行；同组用户可读、不能写、可执行；其他用户不可读、不可写、可执行</a:t>
            </a:r>
          </a:p>
        </p:txBody>
      </p:sp>
      <p:sp>
        <p:nvSpPr>
          <p:cNvPr id="79876" name="灯片编号占位符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49</a:t>
            </a:fld>
            <a:r>
              <a:rPr lang="en-US" altLang="zh-CN" sz="1200" dirty="0">
                <a:solidFill>
                  <a:srgbClr val="898989"/>
                </a:solidFill>
                <a:latin typeface="Times New Roman" panose="02020603050405020304" pitchFamily="18" charset="0"/>
              </a:rPr>
              <a:t>/74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vert="horz" wrap="square" lIns="91440" tIns="45720" rIns="91440" bIns="45720" anchor="ctr" anchorCtr="0"/>
          <a:lstStyle/>
          <a:p>
            <a:r>
              <a:rPr lang="en-US" altLang="zh-CN" b="1" dirty="0">
                <a:latin typeface="Arial Unicode MS" pitchFamily="34" charset="-122"/>
              </a:rPr>
              <a:t>Lab &amp;Test</a:t>
            </a:r>
            <a:endParaRPr lang="zh-CN" altLang="en-US" dirty="0"/>
          </a:p>
        </p:txBody>
      </p:sp>
      <p:sp>
        <p:nvSpPr>
          <p:cNvPr id="8195" name="内容占位符 2"/>
          <p:cNvSpPr>
            <a:spLocks noGrp="1"/>
          </p:cNvSpPr>
          <p:nvPr>
            <p:ph idx="1"/>
          </p:nvPr>
        </p:nvSpPr>
        <p:spPr>
          <a:xfrm>
            <a:off x="457200" y="1600200"/>
            <a:ext cx="8507413" cy="4525963"/>
          </a:xfrm>
        </p:spPr>
        <p:txBody>
          <a:bodyPr vert="horz" wrap="square" lIns="91440" tIns="45720" rIns="91440" bIns="45720" anchor="t" anchorCtr="0"/>
          <a:lstStyle/>
          <a:p>
            <a:r>
              <a:rPr lang="en-US" altLang="zh-CN" b="1" dirty="0">
                <a:latin typeface="Arial Unicode MS" pitchFamily="34" charset="-122"/>
              </a:rPr>
              <a:t>Lab:</a:t>
            </a:r>
            <a:r>
              <a:rPr lang="zh-CN" altLang="en-US" b="1" dirty="0">
                <a:latin typeface="Arial Unicode MS" pitchFamily="34" charset="-122"/>
              </a:rPr>
              <a:t>第</a:t>
            </a:r>
            <a:r>
              <a:rPr lang="en-US" altLang="zh-CN" b="1" dirty="0">
                <a:latin typeface="Arial Unicode MS" pitchFamily="34" charset="-122"/>
              </a:rPr>
              <a:t>8-16</a:t>
            </a:r>
            <a:r>
              <a:rPr lang="zh-CN" altLang="en-US" b="1" dirty="0">
                <a:latin typeface="Arial Unicode MS" pitchFamily="34" charset="-122"/>
              </a:rPr>
              <a:t>周</a:t>
            </a:r>
            <a:r>
              <a:rPr lang="en-US" altLang="zh-CN" b="1" dirty="0">
                <a:latin typeface="Arial Unicode MS" pitchFamily="34" charset="-122"/>
              </a:rPr>
              <a:t>,4</a:t>
            </a:r>
            <a:r>
              <a:rPr lang="zh-CN" altLang="en-US" b="1" dirty="0">
                <a:latin typeface="Arial Unicode MS" pitchFamily="34" charset="-122"/>
              </a:rPr>
              <a:t>次</a:t>
            </a:r>
            <a:r>
              <a:rPr lang="en-US" altLang="zh-CN" b="1" dirty="0">
                <a:latin typeface="Arial Unicode MS" pitchFamily="34" charset="-122"/>
              </a:rPr>
              <a:t>,</a:t>
            </a:r>
            <a:r>
              <a:rPr lang="zh-CN" altLang="en-US" b="1" dirty="0">
                <a:latin typeface="Arial Unicode MS" pitchFamily="34" charset="-122"/>
              </a:rPr>
              <a:t>每次</a:t>
            </a:r>
            <a:r>
              <a:rPr lang="en-US" altLang="zh-CN" b="1" dirty="0">
                <a:latin typeface="Arial Unicode MS" pitchFamily="34" charset="-122"/>
              </a:rPr>
              <a:t>4</a:t>
            </a:r>
            <a:r>
              <a:rPr lang="zh-CN" altLang="en-US" b="1" dirty="0">
                <a:latin typeface="Arial Unicode MS" pitchFamily="34" charset="-122"/>
              </a:rPr>
              <a:t>节课，</a:t>
            </a:r>
            <a:r>
              <a:rPr lang="en-US" altLang="zh-CN" b="1" dirty="0">
                <a:latin typeface="Arial Unicode MS" pitchFamily="34" charset="-122"/>
              </a:rPr>
              <a:t>B3-138</a:t>
            </a:r>
            <a:r>
              <a:rPr lang="zh-CN" altLang="en-US" b="1" dirty="0">
                <a:latin typeface="Arial Unicode MS" pitchFamily="34" charset="-122"/>
              </a:rPr>
              <a:t>实验室</a:t>
            </a:r>
            <a:endParaRPr lang="en-US" altLang="zh-CN" dirty="0"/>
          </a:p>
          <a:p>
            <a:r>
              <a:rPr lang="en-US" altLang="zh-CN" b="1" dirty="0">
                <a:latin typeface="Arial Unicode MS" pitchFamily="34" charset="-122"/>
              </a:rPr>
              <a:t>Test</a:t>
            </a:r>
            <a:r>
              <a:rPr lang="zh-CN" altLang="en-US" b="1" dirty="0">
                <a:latin typeface="Arial Unicode MS" pitchFamily="34" charset="-122"/>
              </a:rPr>
              <a:t>：</a:t>
            </a:r>
            <a:r>
              <a:rPr lang="zh-CN" altLang="zh-CN" dirty="0"/>
              <a:t>第</a:t>
            </a:r>
            <a:r>
              <a:rPr lang="en-US" altLang="zh-CN" dirty="0"/>
              <a:t>8~16</a:t>
            </a:r>
            <a:r>
              <a:rPr lang="zh-CN" altLang="en-US" dirty="0"/>
              <a:t>周：</a:t>
            </a:r>
            <a:r>
              <a:rPr lang="en-US" altLang="zh-CN" dirty="0"/>
              <a:t>2-3</a:t>
            </a:r>
            <a:r>
              <a:rPr lang="zh-CN" altLang="en-US" dirty="0"/>
              <a:t>次与</a:t>
            </a:r>
            <a:r>
              <a:rPr lang="en-US" altLang="zh-CN" dirty="0"/>
              <a:t>Lab</a:t>
            </a:r>
            <a:r>
              <a:rPr lang="zh-CN" altLang="en-US" dirty="0"/>
              <a:t>同时进行</a:t>
            </a:r>
            <a:r>
              <a:rPr lang="en-US" altLang="zh-CN" dirty="0"/>
              <a:t>,</a:t>
            </a:r>
            <a:r>
              <a:rPr lang="zh-CN" altLang="en-US" dirty="0"/>
              <a:t>每次</a:t>
            </a:r>
            <a:r>
              <a:rPr lang="en-US" altLang="zh-CN" dirty="0"/>
              <a:t>1</a:t>
            </a:r>
            <a:r>
              <a:rPr lang="zh-CN" altLang="en-US" dirty="0"/>
              <a:t>小时</a:t>
            </a:r>
            <a:endParaRPr lang="en-US" altLang="zh-CN" dirty="0"/>
          </a:p>
          <a:p>
            <a:r>
              <a:rPr lang="zh-CN" altLang="en-US" dirty="0"/>
              <a:t>学生考试入口</a:t>
            </a:r>
            <a:r>
              <a:rPr lang="en-US" altLang="zh-CN" dirty="0"/>
              <a:t>(</a:t>
            </a:r>
            <a:r>
              <a:rPr lang="zh-CN" altLang="en-US" dirty="0"/>
              <a:t>教育科研网内）：</a:t>
            </a:r>
            <a:endParaRPr lang="en-US" altLang="zh-CN" dirty="0"/>
          </a:p>
          <a:p>
            <a:pPr lvl="1"/>
            <a:r>
              <a:rPr lang="en-US" altLang="zh-CN" dirty="0">
                <a:hlinkClick r:id="rId2"/>
              </a:rPr>
              <a:t>http://222.201.187.216</a:t>
            </a:r>
            <a:endParaRPr lang="en-US" altLang="zh-CN" dirty="0"/>
          </a:p>
          <a:p>
            <a:pPr lvl="1"/>
            <a:r>
              <a:rPr lang="zh-CN" altLang="en-US" dirty="0"/>
              <a:t>用户名：你的学号</a:t>
            </a:r>
            <a:endParaRPr lang="en-US" altLang="zh-CN" dirty="0"/>
          </a:p>
          <a:p>
            <a:pPr lvl="1"/>
            <a:r>
              <a:rPr lang="zh-CN" altLang="en-US" dirty="0"/>
              <a:t>口令：</a:t>
            </a:r>
            <a:r>
              <a:rPr lang="en-US" altLang="zh-CN" dirty="0"/>
              <a:t>123456</a:t>
            </a: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457200" y="274638"/>
            <a:ext cx="8229600" cy="706437"/>
          </a:xfrm>
        </p:spPr>
        <p:txBody>
          <a:bodyPr vert="horz" wrap="square" lIns="91440" tIns="45720" rIns="91440" bIns="45720" anchor="ctr" anchorCtr="0"/>
          <a:lstStyle/>
          <a:p>
            <a:r>
              <a:rPr lang="en-US" altLang="zh-CN" dirty="0">
                <a:latin typeface="Arial" panose="020B0604020202020204" pitchFamily="34" charset="0"/>
              </a:rPr>
              <a:t>The shell</a:t>
            </a:r>
            <a:endParaRPr lang="zh-CN" altLang="en-US" dirty="0"/>
          </a:p>
        </p:txBody>
      </p:sp>
      <p:sp>
        <p:nvSpPr>
          <p:cNvPr id="80899" name="内容占位符 2"/>
          <p:cNvSpPr>
            <a:spLocks noGrp="1"/>
          </p:cNvSpPr>
          <p:nvPr>
            <p:ph idx="1"/>
          </p:nvPr>
        </p:nvSpPr>
        <p:spPr>
          <a:xfrm>
            <a:off x="395288" y="1412875"/>
            <a:ext cx="8229600" cy="4895850"/>
          </a:xfrm>
        </p:spPr>
        <p:txBody>
          <a:bodyPr vert="horz" wrap="square" lIns="91440" tIns="45720" rIns="91440" bIns="45720" anchor="t" anchorCtr="0"/>
          <a:lstStyle/>
          <a:p>
            <a:r>
              <a:rPr lang="zh-CN" altLang="en-US" sz="2400" dirty="0">
                <a:highlight>
                  <a:srgbClr val="FFFF00"/>
                </a:highlight>
              </a:rPr>
              <a:t>操作系统的命令解析器：</a:t>
            </a:r>
            <a:r>
              <a:rPr lang="en-US" altLang="zh-CN" sz="2400" dirty="0">
                <a:highlight>
                  <a:srgbClr val="FFFF00"/>
                </a:highlight>
              </a:rPr>
              <a:t>shell</a:t>
            </a:r>
          </a:p>
          <a:p>
            <a:r>
              <a:rPr lang="en-US" altLang="zh-CN" sz="2400" dirty="0">
                <a:highlight>
                  <a:srgbClr val="FFFF00"/>
                </a:highlight>
              </a:rPr>
              <a:t>Shell</a:t>
            </a:r>
            <a:r>
              <a:rPr lang="zh-CN" altLang="en-US" sz="2400" dirty="0">
                <a:highlight>
                  <a:srgbClr val="FFFF00"/>
                </a:highlight>
              </a:rPr>
              <a:t>是终端用户与操作系统之间的接口，除非用户使用的是图形用户接口。</a:t>
            </a:r>
            <a:endParaRPr lang="en-US" altLang="zh-CN" sz="2400" dirty="0">
              <a:highlight>
                <a:srgbClr val="FFFF00"/>
              </a:highlight>
            </a:endParaRPr>
          </a:p>
          <a:p>
            <a:r>
              <a:rPr lang="zh-CN" altLang="en-US" sz="2400" dirty="0">
                <a:highlight>
                  <a:srgbClr val="FFFF00"/>
                </a:highlight>
              </a:rPr>
              <a:t>用户登陆时，同时启动了一个</a:t>
            </a:r>
            <a:r>
              <a:rPr lang="en-US" altLang="zh-CN" sz="2400" dirty="0">
                <a:highlight>
                  <a:srgbClr val="FFFF00"/>
                </a:highlight>
              </a:rPr>
              <a:t>shell,</a:t>
            </a:r>
            <a:r>
              <a:rPr lang="zh-CN" altLang="en-US" sz="2400" dirty="0">
                <a:highlight>
                  <a:srgbClr val="FFFF00"/>
                </a:highlight>
              </a:rPr>
              <a:t>显示提示符，提示用户</a:t>
            </a:r>
            <a:r>
              <a:rPr lang="en-US" altLang="zh-CN" sz="2400" dirty="0">
                <a:highlight>
                  <a:srgbClr val="FFFF00"/>
                </a:highlight>
              </a:rPr>
              <a:t>shell</a:t>
            </a:r>
            <a:r>
              <a:rPr lang="zh-CN" altLang="en-US" sz="2400" dirty="0">
                <a:highlight>
                  <a:srgbClr val="FFFF00"/>
                </a:highlight>
              </a:rPr>
              <a:t>正在等待接收命令：</a:t>
            </a:r>
            <a:endParaRPr lang="en-US" altLang="zh-CN" sz="2400" dirty="0">
              <a:highlight>
                <a:srgbClr val="FFFF00"/>
              </a:highlight>
            </a:endParaRPr>
          </a:p>
          <a:p>
            <a:r>
              <a:rPr lang="en-US" altLang="zh-CN" sz="2400" dirty="0"/>
              <a:t>$ date &gt; file</a:t>
            </a:r>
          </a:p>
          <a:p>
            <a:r>
              <a:rPr lang="en-US" altLang="zh-CN" sz="2400" dirty="0"/>
              <a:t>$ cp src dest</a:t>
            </a:r>
          </a:p>
          <a:p>
            <a:r>
              <a:rPr lang="en-US" altLang="zh-CN" sz="2400" dirty="0"/>
              <a:t>$ sort &lt; in &gt;out</a:t>
            </a:r>
          </a:p>
          <a:p>
            <a:r>
              <a:rPr lang="en-US" altLang="zh-CN" sz="2400" dirty="0"/>
              <a:t>$ sort &lt;in &gt;temp;  head -30 &lt;temp;  rm temp</a:t>
            </a:r>
          </a:p>
          <a:p>
            <a:r>
              <a:rPr lang="en-US" altLang="zh-CN" sz="2400" dirty="0"/>
              <a:t>$ wc –l &lt;a &gt;b &amp;</a:t>
            </a:r>
          </a:p>
          <a:p>
            <a:r>
              <a:rPr lang="en-US" altLang="zh-CN" sz="2400" dirty="0"/>
              <a:t>$ Sort &lt;x |head &amp;</a:t>
            </a:r>
          </a:p>
          <a:p>
            <a:endParaRPr lang="en-US" altLang="zh-CN" dirty="0"/>
          </a:p>
        </p:txBody>
      </p:sp>
      <p:sp>
        <p:nvSpPr>
          <p:cNvPr id="80900" name="灯片编号占位符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50</a:t>
            </a:fld>
            <a:r>
              <a:rPr lang="en-US" altLang="zh-CN" sz="1200" dirty="0">
                <a:solidFill>
                  <a:srgbClr val="898989"/>
                </a:solidFill>
                <a:latin typeface="Times New Roman" panose="02020603050405020304" pitchFamily="18" charset="0"/>
              </a:rPr>
              <a:t>/74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spcBef>
                <a:spcPct val="0"/>
              </a:spcBef>
              <a:buFontTx/>
              <a:buNone/>
            </a:pPr>
            <a:fld id="{9A0DB2DC-4C9A-4742-B13C-FB6460FD3503}" type="slidenum">
              <a:rPr lang="en-US" altLang="zh-CN" sz="1400" dirty="0">
                <a:latin typeface="Times New Roman" panose="02020603050405020304" pitchFamily="18" charset="0"/>
              </a:rPr>
              <a:t>51</a:t>
            </a:fld>
            <a:r>
              <a:rPr lang="en-US" altLang="zh-CN" sz="1400" dirty="0">
                <a:latin typeface="Times New Roman" panose="02020603050405020304" pitchFamily="18" charset="0"/>
              </a:rPr>
              <a:t>/75</a:t>
            </a:r>
          </a:p>
        </p:txBody>
      </p:sp>
      <p:sp>
        <p:nvSpPr>
          <p:cNvPr id="81923" name="Rectangle 2"/>
          <p:cNvSpPr>
            <a:spLocks noGrp="1"/>
          </p:cNvSpPr>
          <p:nvPr>
            <p:ph type="title" idx="4294967295"/>
          </p:nvPr>
        </p:nvSpPr>
        <p:spPr>
          <a:xfrm>
            <a:off x="0" y="0"/>
            <a:ext cx="7772400" cy="1143000"/>
          </a:xfrm>
        </p:spPr>
        <p:txBody>
          <a:bodyPr vert="horz" wrap="square" lIns="91440" tIns="45720" rIns="91440" bIns="45720" anchor="ctr" anchorCtr="0"/>
          <a:lstStyle/>
          <a:p>
            <a:pPr eaLnBrk="1" hangingPunct="1"/>
            <a:r>
              <a:rPr lang="en-US" altLang="zh-CN" dirty="0"/>
              <a:t> Chapter Outline</a:t>
            </a:r>
          </a:p>
        </p:txBody>
      </p:sp>
      <p:sp>
        <p:nvSpPr>
          <p:cNvPr id="81924" name="Rectangle 3"/>
          <p:cNvSpPr>
            <a:spLocks noGrp="1"/>
          </p:cNvSpPr>
          <p:nvPr>
            <p:ph type="body" idx="4294967295"/>
          </p:nvPr>
        </p:nvSpPr>
        <p:spPr>
          <a:xfrm>
            <a:off x="684213" y="1341438"/>
            <a:ext cx="7772400" cy="4876800"/>
          </a:xfrm>
        </p:spPr>
        <p:txBody>
          <a:bodyPr vert="horz" wrap="square" lIns="91440" tIns="45720" rIns="91440" bIns="45720" anchor="t" anchorCtr="0"/>
          <a:lstStyle/>
          <a:p>
            <a:pPr eaLnBrk="1" hangingPunct="1"/>
            <a:r>
              <a:rPr lang="en-US" altLang="zh-CN" dirty="0"/>
              <a:t>What is OS? What does it do?</a:t>
            </a:r>
          </a:p>
          <a:p>
            <a:pPr eaLnBrk="1" hangingPunct="1"/>
            <a:r>
              <a:rPr lang="en-US" altLang="zh-CN" dirty="0"/>
              <a:t>History of OS</a:t>
            </a:r>
          </a:p>
          <a:p>
            <a:pPr eaLnBrk="1" hangingPunct="1"/>
            <a:r>
              <a:rPr lang="en-US" altLang="zh-CN" dirty="0"/>
              <a:t>The Operating System Zoo</a:t>
            </a:r>
          </a:p>
          <a:p>
            <a:pPr eaLnBrk="1" hangingPunct="1"/>
            <a:r>
              <a:rPr lang="en-US" altLang="zh-CN" dirty="0"/>
              <a:t>Computer Hardware overview</a:t>
            </a:r>
          </a:p>
          <a:p>
            <a:pPr eaLnBrk="1" hangingPunct="1"/>
            <a:r>
              <a:rPr lang="en-US" altLang="zh-CN" dirty="0"/>
              <a:t>Operating System Concepts</a:t>
            </a:r>
          </a:p>
          <a:p>
            <a:pPr eaLnBrk="1" hangingPunct="1"/>
            <a:r>
              <a:rPr lang="en-US" altLang="zh-CN" b="1" u="sng" dirty="0"/>
              <a:t>System Calls</a:t>
            </a:r>
          </a:p>
          <a:p>
            <a:pPr eaLnBrk="1" hangingPunct="1"/>
            <a:r>
              <a:rPr lang="en-US" altLang="zh-CN" dirty="0"/>
              <a:t>Operating Systems Structure</a:t>
            </a:r>
          </a:p>
          <a:p>
            <a:pPr eaLnBrk="1" hangingPunct="1"/>
            <a:r>
              <a:rPr lang="en-US" altLang="zh-CN" dirty="0"/>
              <a:t>Summary</a:t>
            </a:r>
          </a:p>
          <a:p>
            <a:pPr eaLnBrk="1" hangingPunct="1"/>
            <a:endParaRPr lang="en-US" altLang="zh-CN" dirty="0"/>
          </a:p>
          <a:p>
            <a:pPr eaLnBrk="1" hangingPunct="1"/>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p:nvPr/>
        </p:nvSpPr>
        <p:spPr>
          <a:xfrm>
            <a:off x="0" y="5837238"/>
            <a:ext cx="9144000"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a:buFontTx/>
              <a:buNone/>
            </a:pPr>
            <a:r>
              <a:rPr lang="en-US" altLang="zh-CN" sz="2400" dirty="0">
                <a:latin typeface="Arial" panose="020B0604020202020204" pitchFamily="34" charset="0"/>
              </a:rPr>
              <a:t>Figure 1-17. The 11 steps in making the system call </a:t>
            </a:r>
            <a:br>
              <a:rPr lang="en-US" altLang="zh-CN" sz="2400" dirty="0">
                <a:latin typeface="Arial" panose="020B0604020202020204" pitchFamily="34" charset="0"/>
              </a:rPr>
            </a:br>
            <a:r>
              <a:rPr lang="en-US" altLang="zh-CN" sz="2400" dirty="0">
                <a:latin typeface="Arial" panose="020B0604020202020204" pitchFamily="34" charset="0"/>
              </a:rPr>
              <a:t>read(fd, buffer, nbytes).</a:t>
            </a:r>
          </a:p>
        </p:txBody>
      </p:sp>
      <p:sp>
        <p:nvSpPr>
          <p:cNvPr id="82947" name="Rectangle 3"/>
          <p:cNvSpPr/>
          <p:nvPr/>
        </p:nvSpPr>
        <p:spPr>
          <a:xfrm>
            <a:off x="0" y="0"/>
            <a:ext cx="9144000" cy="968375"/>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System Calls</a:t>
            </a:r>
          </a:p>
        </p:txBody>
      </p:sp>
      <p:pic>
        <p:nvPicPr>
          <p:cNvPr id="82948" name="Picture 5" descr="01-17"/>
          <p:cNvPicPr>
            <a:picLocks noChangeAspect="1"/>
          </p:cNvPicPr>
          <p:nvPr/>
        </p:nvPicPr>
        <p:blipFill>
          <a:blip r:embed="rId3"/>
          <a:stretch>
            <a:fillRect/>
          </a:stretch>
        </p:blipFill>
        <p:spPr>
          <a:xfrm>
            <a:off x="1708150" y="1166813"/>
            <a:ext cx="5727700" cy="452437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p:nvPr/>
        </p:nvSpPr>
        <p:spPr>
          <a:xfrm>
            <a:off x="1014413" y="4411663"/>
            <a:ext cx="7572375"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en-US" altLang="zh-CN" sz="2400" dirty="0">
                <a:latin typeface="Arial" panose="020B0604020202020204" pitchFamily="34" charset="0"/>
              </a:rPr>
              <a:t>Figure 1-18. Some of the major POSIX system calls. </a:t>
            </a:r>
          </a:p>
        </p:txBody>
      </p:sp>
      <p:sp>
        <p:nvSpPr>
          <p:cNvPr id="84995"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highlight>
                  <a:srgbClr val="FFFF00"/>
                </a:highlight>
                <a:latin typeface="Arial" panose="020B0604020202020204" pitchFamily="34" charset="0"/>
              </a:rPr>
              <a:t>System Calls for Process Management</a:t>
            </a:r>
          </a:p>
        </p:txBody>
      </p:sp>
      <p:pic>
        <p:nvPicPr>
          <p:cNvPr id="84996" name="Picture 5" descr="01-18a"/>
          <p:cNvPicPr>
            <a:picLocks noChangeAspect="1"/>
          </p:cNvPicPr>
          <p:nvPr/>
        </p:nvPicPr>
        <p:blipFill>
          <a:blip r:embed="rId3"/>
          <a:stretch>
            <a:fillRect/>
          </a:stretch>
        </p:blipFill>
        <p:spPr>
          <a:xfrm>
            <a:off x="474663" y="2035175"/>
            <a:ext cx="7750175" cy="1854200"/>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p:nvPr/>
        </p:nvSpPr>
        <p:spPr>
          <a:xfrm>
            <a:off x="1047750" y="4413250"/>
            <a:ext cx="7826375"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en-US" altLang="zh-CN" sz="2400" dirty="0">
                <a:latin typeface="Arial" panose="020B0604020202020204" pitchFamily="34" charset="0"/>
              </a:rPr>
              <a:t>Figure 1-18. Some of the major POSIX system calls. </a:t>
            </a:r>
          </a:p>
        </p:txBody>
      </p:sp>
      <p:sp>
        <p:nvSpPr>
          <p:cNvPr id="87043"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System Calls for File Management (1)</a:t>
            </a:r>
          </a:p>
        </p:txBody>
      </p:sp>
      <p:graphicFrame>
        <p:nvGraphicFramePr>
          <p:cNvPr id="87044" name="Object 5"/>
          <p:cNvGraphicFramePr>
            <a:graphicFrameLocks noChangeAspect="1"/>
          </p:cNvGraphicFramePr>
          <p:nvPr/>
        </p:nvGraphicFramePr>
        <p:xfrm>
          <a:off x="915988" y="1592263"/>
          <a:ext cx="7162800" cy="2387600"/>
        </p:xfrm>
        <a:graphic>
          <a:graphicData uri="http://schemas.openxmlformats.org/presentationml/2006/ole">
            <mc:AlternateContent xmlns:mc="http://schemas.openxmlformats.org/markup-compatibility/2006">
              <mc:Choice xmlns:v="urn:schemas-microsoft-com:vml" Requires="v">
                <p:oleObj r:id="rId3" imgW="19260185" imgH="6429375" progId="Photoshop.Image.9">
                  <p:embed/>
                </p:oleObj>
              </mc:Choice>
              <mc:Fallback>
                <p:oleObj r:id="rId3" imgW="19260185" imgH="6429375" progId="Photoshop.Image.9">
                  <p:embed/>
                  <p:pic>
                    <p:nvPicPr>
                      <p:cNvPr id="0" name="图片 3075"/>
                      <p:cNvPicPr/>
                      <p:nvPr/>
                    </p:nvPicPr>
                    <p:blipFill>
                      <a:blip r:embed="rId4"/>
                      <a:stretch>
                        <a:fillRect/>
                      </a:stretch>
                    </p:blipFill>
                    <p:spPr>
                      <a:xfrm>
                        <a:off x="915988" y="1592263"/>
                        <a:ext cx="7162800" cy="2387600"/>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0" y="0"/>
            <a:ext cx="9144000" cy="1143000"/>
          </a:xfrm>
        </p:spPr>
        <p:txBody>
          <a:bodyPr vert="horz" wrap="square" lIns="91440" tIns="45720" rIns="91440" bIns="45720" anchor="ctr" anchorCtr="0"/>
          <a:lstStyle/>
          <a:p>
            <a:pPr eaLnBrk="1" hangingPunct="1"/>
            <a:r>
              <a:rPr lang="en-US" altLang="zh-CN" sz="3600" dirty="0"/>
              <a:t>Some System Calls For Directory Management</a:t>
            </a:r>
            <a:endParaRPr lang="en-US" altLang="zh-CN" dirty="0"/>
          </a:p>
        </p:txBody>
      </p:sp>
      <p:sp>
        <p:nvSpPr>
          <p:cNvPr id="89091"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55</a:t>
            </a:fld>
            <a:r>
              <a:rPr lang="en-US" altLang="zh-CN" sz="1200" dirty="0">
                <a:solidFill>
                  <a:srgbClr val="898989"/>
                </a:solidFill>
                <a:latin typeface="Times New Roman" panose="02020603050405020304" pitchFamily="18" charset="0"/>
              </a:rPr>
              <a:t>/75</a:t>
            </a:r>
          </a:p>
        </p:txBody>
      </p:sp>
      <p:pic>
        <p:nvPicPr>
          <p:cNvPr id="89092" name="Picture 3"/>
          <p:cNvPicPr>
            <a:picLocks noChangeAspect="1"/>
          </p:cNvPicPr>
          <p:nvPr/>
        </p:nvPicPr>
        <p:blipFill>
          <a:blip r:embed="rId2"/>
          <a:srcRect t="51289" b="19279"/>
          <a:stretch>
            <a:fillRect/>
          </a:stretch>
        </p:blipFill>
        <p:spPr>
          <a:xfrm>
            <a:off x="400050" y="1536700"/>
            <a:ext cx="8534400" cy="2492375"/>
          </a:xfrm>
          <a:prstGeom prst="rect">
            <a:avLst/>
          </a:prstGeom>
          <a:noFill/>
          <a:ln w="9525">
            <a:noFill/>
          </a:ln>
        </p:spPr>
      </p:pic>
      <p:sp>
        <p:nvSpPr>
          <p:cNvPr id="89093" name="Rectangle 8"/>
          <p:cNvSpPr/>
          <p:nvPr/>
        </p:nvSpPr>
        <p:spPr>
          <a:xfrm>
            <a:off x="665163" y="4460875"/>
            <a:ext cx="7853362"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en-US" altLang="zh-CN" sz="2400" dirty="0">
                <a:latin typeface="Arial" panose="020B0604020202020204" pitchFamily="34" charset="0"/>
              </a:rPr>
              <a:t>Figure 1-18. Some of the major POSIX system calls.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282575" y="0"/>
            <a:ext cx="8559800" cy="1143000"/>
          </a:xfrm>
        </p:spPr>
        <p:txBody>
          <a:bodyPr vert="horz" wrap="square" lIns="91440" tIns="45720" rIns="91440" bIns="45720" anchor="ctr" anchorCtr="0"/>
          <a:lstStyle/>
          <a:p>
            <a:pPr eaLnBrk="1" hangingPunct="1"/>
            <a:r>
              <a:rPr lang="en-US" altLang="zh-CN" sz="3600" dirty="0"/>
              <a:t>Some System Calls For Miscellaneous Tasks</a:t>
            </a:r>
            <a:endParaRPr lang="en-US" altLang="zh-CN" dirty="0"/>
          </a:p>
        </p:txBody>
      </p:sp>
      <p:sp>
        <p:nvSpPr>
          <p:cNvPr id="90115"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56</a:t>
            </a:fld>
            <a:r>
              <a:rPr lang="en-US" altLang="zh-CN" sz="1200" dirty="0">
                <a:solidFill>
                  <a:srgbClr val="898989"/>
                </a:solidFill>
                <a:latin typeface="Times New Roman" panose="02020603050405020304" pitchFamily="18" charset="0"/>
              </a:rPr>
              <a:t>/75</a:t>
            </a:r>
          </a:p>
        </p:txBody>
      </p:sp>
      <p:pic>
        <p:nvPicPr>
          <p:cNvPr id="90116" name="Picture 3"/>
          <p:cNvPicPr>
            <a:picLocks noChangeAspect="1"/>
          </p:cNvPicPr>
          <p:nvPr/>
        </p:nvPicPr>
        <p:blipFill>
          <a:blip r:embed="rId2"/>
          <a:srcRect t="79295" b="-5016"/>
          <a:stretch>
            <a:fillRect/>
          </a:stretch>
        </p:blipFill>
        <p:spPr>
          <a:xfrm>
            <a:off x="400050" y="1647825"/>
            <a:ext cx="8534400" cy="2178050"/>
          </a:xfrm>
          <a:prstGeom prst="rect">
            <a:avLst/>
          </a:prstGeom>
          <a:noFill/>
          <a:ln w="9525">
            <a:noFill/>
          </a:ln>
        </p:spPr>
      </p:pic>
      <p:sp>
        <p:nvSpPr>
          <p:cNvPr id="90117" name="Rectangle 8"/>
          <p:cNvSpPr/>
          <p:nvPr/>
        </p:nvSpPr>
        <p:spPr>
          <a:xfrm>
            <a:off x="395288" y="4437063"/>
            <a:ext cx="8285162"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en-US" altLang="zh-CN" sz="2400" dirty="0">
                <a:latin typeface="Arial" panose="020B0604020202020204" pitchFamily="34" charset="0"/>
              </a:rPr>
              <a:t>Figure 1-18. Some of the major POSIX system calls.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vert="horz" wrap="square" lIns="91440" tIns="45720" rIns="91440" bIns="45720" anchor="ctr" anchorCtr="0"/>
          <a:lstStyle/>
          <a:p>
            <a:pPr eaLnBrk="1" hangingPunct="1"/>
            <a:r>
              <a:rPr lang="en-US" altLang="zh-CN" dirty="0"/>
              <a:t>System Calls (1)</a:t>
            </a:r>
          </a:p>
        </p:txBody>
      </p:sp>
      <p:sp>
        <p:nvSpPr>
          <p:cNvPr id="91139" name="Rectangle 3"/>
          <p:cNvSpPr>
            <a:spLocks noGrp="1"/>
          </p:cNvSpPr>
          <p:nvPr>
            <p:ph idx="1"/>
          </p:nvPr>
        </p:nvSpPr>
        <p:spPr>
          <a:xfrm>
            <a:off x="525463" y="1308100"/>
            <a:ext cx="8458200" cy="4449763"/>
          </a:xfrm>
        </p:spPr>
        <p:txBody>
          <a:bodyPr vert="horz" wrap="square" lIns="91440" tIns="45720" rIns="91440" bIns="45720" anchor="t" anchorCtr="0"/>
          <a:lstStyle/>
          <a:p>
            <a:pPr eaLnBrk="1" hangingPunct="1"/>
            <a:r>
              <a:rPr lang="en-US" altLang="zh-CN" dirty="0"/>
              <a:t>A stripped down shell:</a:t>
            </a:r>
          </a:p>
          <a:p>
            <a:pPr eaLnBrk="1" hangingPunct="1"/>
            <a:endParaRPr lang="en-US" altLang="zh-CN" dirty="0"/>
          </a:p>
          <a:p>
            <a:pPr eaLnBrk="1" hangingPunct="1">
              <a:buFontTx/>
              <a:buNone/>
            </a:pPr>
            <a:r>
              <a:rPr lang="en-US" altLang="zh-CN" sz="1800" dirty="0">
                <a:latin typeface="Tahoma" panose="020B0604030504040204" pitchFamily="34" charset="0"/>
              </a:rPr>
              <a:t>while (TRUE) {					/* repeat forever */</a:t>
            </a:r>
          </a:p>
          <a:p>
            <a:pPr eaLnBrk="1" hangingPunct="1">
              <a:buFontTx/>
              <a:buNone/>
            </a:pPr>
            <a:r>
              <a:rPr lang="en-US" altLang="zh-CN" sz="1800" dirty="0">
                <a:latin typeface="Tahoma" panose="020B0604030504040204" pitchFamily="34" charset="0"/>
              </a:rPr>
              <a:t>    type_prompt( );				/* display prompt */</a:t>
            </a:r>
          </a:p>
          <a:p>
            <a:pPr eaLnBrk="1" hangingPunct="1">
              <a:buFontTx/>
              <a:buNone/>
            </a:pPr>
            <a:r>
              <a:rPr lang="en-US" altLang="zh-CN" sz="1800" dirty="0">
                <a:latin typeface="Tahoma" panose="020B0604030504040204" pitchFamily="34" charset="0"/>
              </a:rPr>
              <a:t>    read_command (command, parameters)		/* input from terminal */</a:t>
            </a:r>
          </a:p>
          <a:p>
            <a:pPr eaLnBrk="1" hangingPunct="1">
              <a:buFontTx/>
              <a:buNone/>
            </a:pPr>
            <a:r>
              <a:rPr lang="en-US" altLang="zh-CN" sz="1800" dirty="0">
                <a:latin typeface="Tahoma" panose="020B0604030504040204" pitchFamily="34" charset="0"/>
              </a:rPr>
              <a:t>  </a:t>
            </a:r>
          </a:p>
          <a:p>
            <a:pPr eaLnBrk="1" hangingPunct="1">
              <a:buFontTx/>
              <a:buNone/>
            </a:pPr>
            <a:r>
              <a:rPr lang="en-US" altLang="zh-CN" sz="1800" dirty="0">
                <a:latin typeface="Tahoma" panose="020B0604030504040204" pitchFamily="34" charset="0"/>
              </a:rPr>
              <a:t>if (fork() != 0) {					/* fork off child process */</a:t>
            </a:r>
          </a:p>
          <a:p>
            <a:pPr eaLnBrk="1" hangingPunct="1">
              <a:buFontTx/>
              <a:buNone/>
            </a:pPr>
            <a:r>
              <a:rPr lang="en-US" altLang="zh-CN" sz="1800" dirty="0">
                <a:latin typeface="Tahoma" panose="020B0604030504040204" pitchFamily="34" charset="0"/>
              </a:rPr>
              <a:t>    /* Parent code */</a:t>
            </a:r>
          </a:p>
          <a:p>
            <a:pPr eaLnBrk="1" hangingPunct="1">
              <a:buFontTx/>
              <a:buNone/>
            </a:pPr>
            <a:r>
              <a:rPr lang="en-US" altLang="zh-CN" sz="1800" dirty="0">
                <a:latin typeface="Tahoma" panose="020B0604030504040204" pitchFamily="34" charset="0"/>
              </a:rPr>
              <a:t>    waitpid( -1, &amp;status, 0);				/* wait for child to exit */</a:t>
            </a:r>
          </a:p>
          <a:p>
            <a:pPr eaLnBrk="1" hangingPunct="1">
              <a:buFontTx/>
              <a:buNone/>
            </a:pPr>
            <a:r>
              <a:rPr lang="en-US" altLang="zh-CN" sz="1800" dirty="0">
                <a:latin typeface="Tahoma" panose="020B0604030504040204" pitchFamily="34" charset="0"/>
              </a:rPr>
              <a:t>} else {</a:t>
            </a:r>
          </a:p>
          <a:p>
            <a:pPr eaLnBrk="1" hangingPunct="1">
              <a:buFontTx/>
              <a:buNone/>
            </a:pPr>
            <a:r>
              <a:rPr lang="en-US" altLang="zh-CN" sz="1800" dirty="0">
                <a:latin typeface="Tahoma" panose="020B0604030504040204" pitchFamily="34" charset="0"/>
              </a:rPr>
              <a:t>    /* Child code */</a:t>
            </a:r>
          </a:p>
          <a:p>
            <a:pPr eaLnBrk="1" hangingPunct="1">
              <a:buFontTx/>
              <a:buNone/>
            </a:pPr>
            <a:r>
              <a:rPr lang="en-US" altLang="zh-CN" sz="1800" dirty="0">
                <a:latin typeface="Tahoma" panose="020B0604030504040204" pitchFamily="34" charset="0"/>
              </a:rPr>
              <a:t>    execve (command, parameters, 0);		/* execute command */</a:t>
            </a:r>
          </a:p>
          <a:p>
            <a:pPr eaLnBrk="1" hangingPunct="1">
              <a:buFontTx/>
              <a:buNone/>
            </a:pPr>
            <a:r>
              <a:rPr lang="en-US" altLang="zh-CN" sz="1800" dirty="0">
                <a:latin typeface="Tahoma" panose="020B0604030504040204" pitchFamily="34" charset="0"/>
              </a:rPr>
              <a:t> }</a:t>
            </a:r>
          </a:p>
          <a:p>
            <a:pPr eaLnBrk="1" hangingPunct="1">
              <a:buFontTx/>
              <a:buNone/>
            </a:pPr>
            <a:r>
              <a:rPr lang="en-US" altLang="zh-CN" sz="1800" dirty="0">
                <a:latin typeface="Tahoma" panose="020B0604030504040204" pitchFamily="34" charset="0"/>
              </a:rPr>
              <a:t>} </a:t>
            </a:r>
          </a:p>
        </p:txBody>
      </p:sp>
      <p:sp>
        <p:nvSpPr>
          <p:cNvPr id="91140"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57</a:t>
            </a:fld>
            <a:r>
              <a:rPr lang="en-US" altLang="zh-CN" sz="1200" dirty="0">
                <a:solidFill>
                  <a:srgbClr val="898989"/>
                </a:solidFill>
                <a:latin typeface="Times New Roman" panose="02020603050405020304" pitchFamily="18" charset="0"/>
              </a:rPr>
              <a:t>/75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FF0000"/>
                </a:solidFill>
              </a:rPr>
              <a:t>Memory Layout</a:t>
            </a:r>
          </a:p>
        </p:txBody>
      </p:sp>
      <p:sp>
        <p:nvSpPr>
          <p:cNvPr id="92163" name="Rectangle 3"/>
          <p:cNvSpPr>
            <a:spLocks noGrp="1"/>
          </p:cNvSpPr>
          <p:nvPr>
            <p:ph idx="1"/>
          </p:nvPr>
        </p:nvSpPr>
        <p:spPr>
          <a:xfrm>
            <a:off x="317500" y="5883275"/>
            <a:ext cx="9156700" cy="708025"/>
          </a:xfrm>
        </p:spPr>
        <p:txBody>
          <a:bodyPr vert="horz" wrap="square" lIns="91440" tIns="45720" rIns="91440" bIns="45720" anchor="t" anchorCtr="0"/>
          <a:lstStyle/>
          <a:p>
            <a:pPr eaLnBrk="1" hangingPunct="1"/>
            <a:r>
              <a:rPr lang="en-US" altLang="zh-CN" dirty="0">
                <a:highlight>
                  <a:srgbClr val="FFFF00"/>
                </a:highlight>
              </a:rPr>
              <a:t>Processes have three segments: text, data, stack</a:t>
            </a:r>
          </a:p>
        </p:txBody>
      </p:sp>
      <p:sp>
        <p:nvSpPr>
          <p:cNvPr id="92164"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58</a:t>
            </a:fld>
            <a:r>
              <a:rPr lang="en-US" altLang="zh-CN" sz="1200" dirty="0">
                <a:solidFill>
                  <a:srgbClr val="898989"/>
                </a:solidFill>
                <a:latin typeface="Times New Roman" panose="02020603050405020304" pitchFamily="18" charset="0"/>
              </a:rPr>
              <a:t>/75</a:t>
            </a:r>
          </a:p>
        </p:txBody>
      </p:sp>
      <p:pic>
        <p:nvPicPr>
          <p:cNvPr id="92165" name="Picture 4" descr="1-20"/>
          <p:cNvPicPr>
            <a:picLocks noChangeAspect="1"/>
          </p:cNvPicPr>
          <p:nvPr/>
        </p:nvPicPr>
        <p:blipFill>
          <a:blip r:embed="rId2"/>
          <a:stretch>
            <a:fillRect/>
          </a:stretch>
        </p:blipFill>
        <p:spPr>
          <a:xfrm>
            <a:off x="2593975" y="1128713"/>
            <a:ext cx="4552950" cy="425450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xfrm>
            <a:off x="0" y="115888"/>
            <a:ext cx="8964613" cy="1511300"/>
          </a:xfrm>
        </p:spPr>
        <p:txBody>
          <a:bodyPr vert="horz" wrap="square" lIns="91440" tIns="45720" rIns="91440" bIns="45720" anchor="ctr" anchorCtr="0"/>
          <a:lstStyle/>
          <a:p>
            <a:pPr eaLnBrk="1" hangingPunct="1"/>
            <a:r>
              <a:rPr lang="zh-CN" altLang="en-US" sz="4000" dirty="0">
                <a:solidFill>
                  <a:srgbClr val="FF0000"/>
                </a:solidFill>
              </a:rPr>
              <a:t>用于目录管理的系统调用</a:t>
            </a:r>
            <a:r>
              <a:rPr lang="en-US" altLang="zh-CN" sz="4000" dirty="0">
                <a:solidFill>
                  <a:srgbClr val="FF0000"/>
                </a:solidFill>
              </a:rPr>
              <a:t>----Linking</a:t>
            </a:r>
            <a:br>
              <a:rPr lang="en-US" altLang="zh-CN" sz="4000" dirty="0">
                <a:solidFill>
                  <a:srgbClr val="FF0000"/>
                </a:solidFill>
              </a:rPr>
            </a:br>
            <a:r>
              <a:rPr lang="zh-CN" altLang="en-US" sz="2800" dirty="0">
                <a:solidFill>
                  <a:srgbClr val="FF0000"/>
                </a:solidFill>
              </a:rPr>
              <a:t>（</a:t>
            </a:r>
            <a:r>
              <a:rPr lang="en-US" altLang="zh-CN" sz="2800" dirty="0">
                <a:solidFill>
                  <a:srgbClr val="FF0000"/>
                </a:solidFill>
              </a:rPr>
              <a:t>link(“usr/jim/memo”,”usr/ast/note”);</a:t>
            </a:r>
            <a:br>
              <a:rPr lang="en-US" altLang="zh-CN" sz="2800" dirty="0">
                <a:solidFill>
                  <a:srgbClr val="FF0000"/>
                </a:solidFill>
              </a:rPr>
            </a:br>
            <a:r>
              <a:rPr lang="zh-CN" altLang="en-US" sz="2800" dirty="0">
                <a:solidFill>
                  <a:srgbClr val="FF0000"/>
                </a:solidFill>
              </a:rPr>
              <a:t>在</a:t>
            </a:r>
            <a:r>
              <a:rPr lang="en-US" altLang="zh-CN" sz="2800" dirty="0">
                <a:solidFill>
                  <a:srgbClr val="FF0000"/>
                </a:solidFill>
              </a:rPr>
              <a:t>jim</a:t>
            </a:r>
            <a:r>
              <a:rPr lang="zh-CN" altLang="en-US" sz="2800" dirty="0">
                <a:solidFill>
                  <a:srgbClr val="FF0000"/>
                </a:solidFill>
              </a:rPr>
              <a:t>目录中的文件</a:t>
            </a:r>
            <a:r>
              <a:rPr lang="en-US" altLang="zh-CN" sz="2800" dirty="0">
                <a:solidFill>
                  <a:srgbClr val="FF0000"/>
                </a:solidFill>
              </a:rPr>
              <a:t>memo</a:t>
            </a:r>
            <a:r>
              <a:rPr lang="zh-CN" altLang="en-US" sz="2800" dirty="0">
                <a:solidFill>
                  <a:srgbClr val="FF0000"/>
                </a:solidFill>
              </a:rPr>
              <a:t>以文件名 </a:t>
            </a:r>
            <a:r>
              <a:rPr lang="en-US" altLang="zh-CN" sz="2800" dirty="0">
                <a:solidFill>
                  <a:srgbClr val="FF0000"/>
                </a:solidFill>
              </a:rPr>
              <a:t>note</a:t>
            </a:r>
            <a:r>
              <a:rPr lang="zh-CN" altLang="en-US" sz="2800" dirty="0">
                <a:solidFill>
                  <a:srgbClr val="FF0000"/>
                </a:solidFill>
              </a:rPr>
              <a:t>进入</a:t>
            </a:r>
            <a:r>
              <a:rPr lang="en-US" altLang="zh-CN" sz="2800" dirty="0">
                <a:solidFill>
                  <a:srgbClr val="FF0000"/>
                </a:solidFill>
              </a:rPr>
              <a:t>ast</a:t>
            </a:r>
            <a:r>
              <a:rPr lang="zh-CN" altLang="en-US" sz="2800" dirty="0">
                <a:solidFill>
                  <a:srgbClr val="FF0000"/>
                </a:solidFill>
              </a:rPr>
              <a:t>的目录</a:t>
            </a:r>
          </a:p>
        </p:txBody>
      </p:sp>
      <p:sp>
        <p:nvSpPr>
          <p:cNvPr id="93187" name="Rectangle 3"/>
          <p:cNvSpPr>
            <a:spLocks noGrp="1"/>
          </p:cNvSpPr>
          <p:nvPr>
            <p:ph idx="1"/>
          </p:nvPr>
        </p:nvSpPr>
        <p:spPr>
          <a:xfrm>
            <a:off x="701675" y="4308475"/>
            <a:ext cx="8001000" cy="1343025"/>
          </a:xfrm>
        </p:spPr>
        <p:txBody>
          <a:bodyPr vert="horz" wrap="square" lIns="91440" tIns="45720" rIns="91440" bIns="45720" anchor="t" anchorCtr="0"/>
          <a:lstStyle/>
          <a:p>
            <a:pPr eaLnBrk="1" hangingPunct="1">
              <a:lnSpc>
                <a:spcPct val="90000"/>
              </a:lnSpc>
              <a:buFontTx/>
              <a:buNone/>
            </a:pPr>
            <a:r>
              <a:rPr lang="en-US" altLang="zh-CN" dirty="0"/>
              <a:t>(a) Two directories before linking</a:t>
            </a:r>
            <a:br>
              <a:rPr lang="en-US" altLang="zh-CN" dirty="0"/>
            </a:br>
            <a:r>
              <a:rPr lang="en-US" altLang="zh-CN" i="1" dirty="0"/>
              <a:t>/usr/jim/memo</a:t>
            </a:r>
            <a:r>
              <a:rPr lang="en-US" altLang="zh-CN" dirty="0"/>
              <a:t> to ast's directory</a:t>
            </a:r>
          </a:p>
          <a:p>
            <a:pPr eaLnBrk="1" hangingPunct="1">
              <a:lnSpc>
                <a:spcPct val="90000"/>
              </a:lnSpc>
              <a:buFontTx/>
              <a:buNone/>
            </a:pPr>
            <a:endParaRPr lang="en-US" altLang="zh-CN" dirty="0"/>
          </a:p>
          <a:p>
            <a:pPr eaLnBrk="1" hangingPunct="1">
              <a:lnSpc>
                <a:spcPct val="90000"/>
              </a:lnSpc>
              <a:buFontTx/>
              <a:buNone/>
            </a:pPr>
            <a:r>
              <a:rPr lang="en-US" altLang="zh-CN" dirty="0"/>
              <a:t>(b) The same directories after linking</a:t>
            </a:r>
            <a:endParaRPr lang="en-US" altLang="zh-CN" sz="2800" dirty="0"/>
          </a:p>
        </p:txBody>
      </p:sp>
      <p:sp>
        <p:nvSpPr>
          <p:cNvPr id="93188"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59</a:t>
            </a:fld>
            <a:r>
              <a:rPr lang="en-US" altLang="zh-CN" sz="1200" dirty="0">
                <a:solidFill>
                  <a:srgbClr val="898989"/>
                </a:solidFill>
                <a:latin typeface="Times New Roman" panose="02020603050405020304" pitchFamily="18" charset="0"/>
              </a:rPr>
              <a:t>/75</a:t>
            </a:r>
          </a:p>
        </p:txBody>
      </p:sp>
      <p:pic>
        <p:nvPicPr>
          <p:cNvPr id="93189" name="Picture 4"/>
          <p:cNvPicPr>
            <a:picLocks noChangeAspect="1"/>
          </p:cNvPicPr>
          <p:nvPr/>
        </p:nvPicPr>
        <p:blipFill>
          <a:blip r:embed="rId2"/>
          <a:srcRect l="26553" t="48711" r="21428" b="38509"/>
          <a:stretch>
            <a:fillRect/>
          </a:stretch>
        </p:blipFill>
        <p:spPr>
          <a:xfrm>
            <a:off x="395288" y="1557338"/>
            <a:ext cx="8024812" cy="27908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anchor="ctr" anchorCtr="0"/>
          <a:lstStyle/>
          <a:p>
            <a:pPr eaLnBrk="1" hangingPunct="1"/>
            <a:r>
              <a:rPr lang="en-US" altLang="zh-CN" b="1" dirty="0">
                <a:solidFill>
                  <a:srgbClr val="FF0000"/>
                </a:solidFill>
              </a:rPr>
              <a:t>Course Information</a:t>
            </a:r>
          </a:p>
        </p:txBody>
      </p:sp>
      <p:sp>
        <p:nvSpPr>
          <p:cNvPr id="9219" name="Rectangle 3"/>
          <p:cNvSpPr>
            <a:spLocks noGrp="1"/>
          </p:cNvSpPr>
          <p:nvPr>
            <p:ph idx="1"/>
          </p:nvPr>
        </p:nvSpPr>
        <p:spPr/>
        <p:txBody>
          <a:bodyPr vert="horz" wrap="square" lIns="91440" tIns="45720" rIns="91440" bIns="45720" anchor="t" anchorCtr="0"/>
          <a:lstStyle/>
          <a:p>
            <a:pPr eaLnBrk="1" hangingPunct="1"/>
            <a:r>
              <a:rPr lang="en-US" altLang="zh-CN" dirty="0"/>
              <a:t>Prerequisites</a:t>
            </a:r>
          </a:p>
          <a:p>
            <a:pPr lvl="1" eaLnBrk="1" hangingPunct="1"/>
            <a:r>
              <a:rPr lang="en-US" altLang="zh-CN" dirty="0"/>
              <a:t>Hardware: Computer Composition </a:t>
            </a:r>
          </a:p>
          <a:p>
            <a:pPr lvl="1" eaLnBrk="1" hangingPunct="1"/>
            <a:r>
              <a:rPr lang="en-US" altLang="zh-CN" dirty="0"/>
              <a:t>Software: Data Structure, C++</a:t>
            </a:r>
          </a:p>
          <a:p>
            <a:pPr eaLnBrk="1" hangingPunct="1"/>
            <a:r>
              <a:rPr lang="en-US" altLang="zh-CN" dirty="0"/>
              <a:t>Laboratory Facilities</a:t>
            </a:r>
          </a:p>
          <a:p>
            <a:pPr lvl="1" eaLnBrk="1" hangingPunct="1"/>
            <a:r>
              <a:rPr lang="en-US" altLang="zh-CN" dirty="0"/>
              <a:t>Linux</a:t>
            </a:r>
          </a:p>
          <a:p>
            <a:pPr eaLnBrk="1" hangingPunct="1"/>
            <a:endParaRPr lang="en-US" altLang="zh-CN" sz="3600" dirty="0"/>
          </a:p>
          <a:p>
            <a:pPr lvl="1" eaLnBrk="1" hangingPunct="1"/>
            <a:endParaRPr lang="en-US" altLang="zh-CN" dirty="0"/>
          </a:p>
          <a:p>
            <a:pPr eaLnBrk="1" hangingPunct="1"/>
            <a:endParaRPr lang="en-US" altLang="zh-CN" dirty="0"/>
          </a:p>
          <a:p>
            <a:pPr eaLnBrk="1" hangingPunct="1"/>
            <a:endParaRPr lang="en-US" altLang="zh-CN" dirty="0"/>
          </a:p>
        </p:txBody>
      </p:sp>
      <p:sp>
        <p:nvSpPr>
          <p:cNvPr id="9220"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6</a:t>
            </a:fld>
            <a:r>
              <a:rPr lang="en-US" altLang="zh-CN" sz="1200" dirty="0">
                <a:solidFill>
                  <a:srgbClr val="898989"/>
                </a:solidFill>
                <a:latin typeface="Times New Roman" panose="02020603050405020304" pitchFamily="18" charset="0"/>
              </a:rPr>
              <a:t>/75</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611188" y="333375"/>
            <a:ext cx="7772400" cy="1143000"/>
          </a:xfrm>
        </p:spPr>
        <p:txBody>
          <a:bodyPr vert="horz" wrap="square" lIns="91440" tIns="45720" rIns="91440" bIns="45720" anchor="ctr" anchorCtr="0"/>
          <a:lstStyle/>
          <a:p>
            <a:pPr eaLnBrk="1" hangingPunct="1"/>
            <a:r>
              <a:rPr lang="en-US" altLang="zh-CN" sz="4000" dirty="0">
                <a:solidFill>
                  <a:srgbClr val="FF0000"/>
                </a:solidFill>
              </a:rPr>
              <a:t>Mounting</a:t>
            </a:r>
            <a:br>
              <a:rPr lang="en-US" altLang="zh-CN" sz="4000" dirty="0">
                <a:solidFill>
                  <a:srgbClr val="FF0000"/>
                </a:solidFill>
              </a:rPr>
            </a:br>
            <a:r>
              <a:rPr lang="en-US" altLang="zh-CN" sz="3200" dirty="0">
                <a:solidFill>
                  <a:srgbClr val="FF0000"/>
                </a:solidFill>
              </a:rPr>
              <a:t>mount(“/dev/fd0”,”/mnt”,0);</a:t>
            </a:r>
            <a:br>
              <a:rPr lang="en-US" altLang="zh-CN" sz="3200" dirty="0">
                <a:solidFill>
                  <a:srgbClr val="FF0000"/>
                </a:solidFill>
              </a:rPr>
            </a:br>
            <a:r>
              <a:rPr lang="zh-CN" altLang="en-US" sz="3200" dirty="0">
                <a:solidFill>
                  <a:srgbClr val="FF0000"/>
                </a:solidFill>
              </a:rPr>
              <a:t>将</a:t>
            </a:r>
            <a:r>
              <a:rPr lang="en-US" altLang="zh-CN" sz="3200" dirty="0">
                <a:solidFill>
                  <a:srgbClr val="FF0000"/>
                </a:solidFill>
              </a:rPr>
              <a:t>CD-ROM</a:t>
            </a:r>
            <a:r>
              <a:rPr lang="zh-CN" altLang="en-US" sz="3200" dirty="0">
                <a:solidFill>
                  <a:srgbClr val="FF0000"/>
                </a:solidFill>
              </a:rPr>
              <a:t>文件系统添加到根文件系统</a:t>
            </a:r>
          </a:p>
        </p:txBody>
      </p:sp>
      <p:sp>
        <p:nvSpPr>
          <p:cNvPr id="94211" name="Rectangle 3"/>
          <p:cNvSpPr>
            <a:spLocks noGrp="1"/>
          </p:cNvSpPr>
          <p:nvPr>
            <p:ph idx="1"/>
          </p:nvPr>
        </p:nvSpPr>
        <p:spPr>
          <a:xfrm>
            <a:off x="1838325" y="4140200"/>
            <a:ext cx="5943600" cy="1252538"/>
          </a:xfrm>
        </p:spPr>
        <p:txBody>
          <a:bodyPr vert="horz" wrap="square" lIns="91440" tIns="45720" rIns="91440" bIns="45720" anchor="t" anchorCtr="0"/>
          <a:lstStyle/>
          <a:p>
            <a:pPr eaLnBrk="1" hangingPunct="1">
              <a:buFontTx/>
              <a:buNone/>
            </a:pPr>
            <a:r>
              <a:rPr lang="en-US" altLang="zh-CN" dirty="0"/>
              <a:t>(a) File system before the mount</a:t>
            </a:r>
          </a:p>
          <a:p>
            <a:pPr eaLnBrk="1" hangingPunct="1">
              <a:buFontTx/>
              <a:buNone/>
            </a:pPr>
            <a:r>
              <a:rPr lang="en-US" altLang="zh-CN" dirty="0"/>
              <a:t>(b) File system after the mount</a:t>
            </a:r>
            <a:endParaRPr lang="en-US" altLang="zh-CN" sz="2800" dirty="0"/>
          </a:p>
        </p:txBody>
      </p:sp>
      <p:sp>
        <p:nvSpPr>
          <p:cNvPr id="94212"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60</a:t>
            </a:fld>
            <a:r>
              <a:rPr lang="en-US" altLang="zh-CN" sz="1200" dirty="0">
                <a:solidFill>
                  <a:srgbClr val="898989"/>
                </a:solidFill>
                <a:latin typeface="Times New Roman" panose="02020603050405020304" pitchFamily="18" charset="0"/>
              </a:rPr>
              <a:t>/75</a:t>
            </a:r>
          </a:p>
        </p:txBody>
      </p:sp>
      <p:pic>
        <p:nvPicPr>
          <p:cNvPr id="94213" name="Picture 4" descr="1-22"/>
          <p:cNvPicPr>
            <a:picLocks noChangeAspect="1"/>
          </p:cNvPicPr>
          <p:nvPr/>
        </p:nvPicPr>
        <p:blipFill>
          <a:blip r:embed="rId2"/>
          <a:stretch>
            <a:fillRect/>
          </a:stretch>
        </p:blipFill>
        <p:spPr>
          <a:xfrm>
            <a:off x="387350" y="1730375"/>
            <a:ext cx="8302625" cy="2266950"/>
          </a:xfrm>
          <a:prstGeom prst="rect">
            <a:avLst/>
          </a:prstGeom>
          <a:noFill/>
          <a:ln w="9525">
            <a:noFill/>
          </a:ln>
        </p:spPr>
      </p:pic>
      <p:sp>
        <p:nvSpPr>
          <p:cNvPr id="94214" name="Line 7"/>
          <p:cNvSpPr/>
          <p:nvPr/>
        </p:nvSpPr>
        <p:spPr>
          <a:xfrm flipH="1">
            <a:off x="6588125" y="836613"/>
            <a:ext cx="720725" cy="144462"/>
          </a:xfrm>
          <a:prstGeom prst="line">
            <a:avLst/>
          </a:prstGeom>
          <a:ln w="9525" cap="flat" cmpd="sng">
            <a:solidFill>
              <a:schemeClr val="tx1"/>
            </a:solidFill>
            <a:prstDash val="solid"/>
            <a:headEnd type="none" w="med" len="med"/>
            <a:tailEnd type="triangle" w="med" len="med"/>
          </a:ln>
        </p:spPr>
      </p:sp>
      <p:sp>
        <p:nvSpPr>
          <p:cNvPr id="94215" name="Text Box 8"/>
          <p:cNvSpPr txBox="1"/>
          <p:nvPr/>
        </p:nvSpPr>
        <p:spPr>
          <a:xfrm>
            <a:off x="7451725" y="692150"/>
            <a:ext cx="11525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400" dirty="0">
                <a:latin typeface="Times New Roman" panose="02020603050405020304" pitchFamily="18" charset="0"/>
              </a:rPr>
              <a:t>只读</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p:nvPr/>
        </p:nvSpPr>
        <p:spPr>
          <a:xfrm>
            <a:off x="0" y="5715000"/>
            <a:ext cx="9144000"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a:buFontTx/>
              <a:buNone/>
            </a:pPr>
            <a:r>
              <a:rPr lang="en-US" altLang="zh-CN" sz="2400" dirty="0">
                <a:latin typeface="Arial" panose="020B0604020202020204" pitchFamily="34" charset="0"/>
              </a:rPr>
              <a:t>Figure 1-23. The Win32 API calls that roughly correspond </a:t>
            </a:r>
            <a:br>
              <a:rPr lang="en-US" altLang="zh-CN" sz="2400" dirty="0">
                <a:latin typeface="Arial" panose="020B0604020202020204" pitchFamily="34" charset="0"/>
              </a:rPr>
            </a:br>
            <a:r>
              <a:rPr lang="en-US" altLang="zh-CN" sz="2400" dirty="0">
                <a:latin typeface="Arial" panose="020B0604020202020204" pitchFamily="34" charset="0"/>
              </a:rPr>
              <a:t>to the UNIX calls of Fig. 1-18.</a:t>
            </a:r>
          </a:p>
        </p:txBody>
      </p:sp>
      <p:sp>
        <p:nvSpPr>
          <p:cNvPr id="95235"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Windows Win32 API</a:t>
            </a:r>
          </a:p>
        </p:txBody>
      </p:sp>
      <p:pic>
        <p:nvPicPr>
          <p:cNvPr id="95236" name="Picture 5" descr="01-23"/>
          <p:cNvPicPr>
            <a:picLocks noChangeAspect="1"/>
          </p:cNvPicPr>
          <p:nvPr/>
        </p:nvPicPr>
        <p:blipFill>
          <a:blip r:embed="rId3"/>
          <a:stretch>
            <a:fillRect/>
          </a:stretch>
        </p:blipFill>
        <p:spPr>
          <a:xfrm>
            <a:off x="1468438" y="908050"/>
            <a:ext cx="5865812" cy="4764088"/>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spcBef>
                <a:spcPct val="0"/>
              </a:spcBef>
              <a:buFontTx/>
              <a:buNone/>
            </a:pPr>
            <a:fld id="{9A0DB2DC-4C9A-4742-B13C-FB6460FD3503}" type="slidenum">
              <a:rPr lang="en-US" altLang="zh-CN" sz="1400" dirty="0">
                <a:latin typeface="Times New Roman" panose="02020603050405020304" pitchFamily="18" charset="0"/>
              </a:rPr>
              <a:t>62</a:t>
            </a:fld>
            <a:r>
              <a:rPr lang="en-US" altLang="zh-CN" sz="1400" dirty="0">
                <a:latin typeface="Times New Roman" panose="02020603050405020304" pitchFamily="18" charset="0"/>
              </a:rPr>
              <a:t>/75</a:t>
            </a:r>
          </a:p>
        </p:txBody>
      </p:sp>
      <p:sp>
        <p:nvSpPr>
          <p:cNvPr id="97283" name="Rectangle 2"/>
          <p:cNvSpPr>
            <a:spLocks noGrp="1"/>
          </p:cNvSpPr>
          <p:nvPr>
            <p:ph type="title" idx="4294967295"/>
          </p:nvPr>
        </p:nvSpPr>
        <p:spPr>
          <a:xfrm>
            <a:off x="0" y="0"/>
            <a:ext cx="7772400" cy="1143000"/>
          </a:xfrm>
        </p:spPr>
        <p:txBody>
          <a:bodyPr vert="horz" wrap="square" lIns="91440" tIns="45720" rIns="91440" bIns="45720" anchor="ctr" anchorCtr="0"/>
          <a:lstStyle/>
          <a:p>
            <a:pPr eaLnBrk="1" hangingPunct="1"/>
            <a:r>
              <a:rPr lang="en-US" altLang="zh-CN" dirty="0"/>
              <a:t> Chapter Outline</a:t>
            </a:r>
          </a:p>
        </p:txBody>
      </p:sp>
      <p:sp>
        <p:nvSpPr>
          <p:cNvPr id="97284" name="Rectangle 3"/>
          <p:cNvSpPr>
            <a:spLocks noGrp="1"/>
          </p:cNvSpPr>
          <p:nvPr>
            <p:ph type="body" idx="4294967295"/>
          </p:nvPr>
        </p:nvSpPr>
        <p:spPr>
          <a:xfrm>
            <a:off x="755650" y="1341438"/>
            <a:ext cx="7772400" cy="4876800"/>
          </a:xfrm>
        </p:spPr>
        <p:txBody>
          <a:bodyPr vert="horz" wrap="square" lIns="91440" tIns="45720" rIns="91440" bIns="45720" anchor="t" anchorCtr="0"/>
          <a:lstStyle/>
          <a:p>
            <a:pPr eaLnBrk="1" hangingPunct="1"/>
            <a:r>
              <a:rPr lang="en-US" altLang="zh-CN" dirty="0"/>
              <a:t>What is OS? What does it do?</a:t>
            </a:r>
          </a:p>
          <a:p>
            <a:pPr eaLnBrk="1" hangingPunct="1"/>
            <a:r>
              <a:rPr lang="en-US" altLang="zh-CN" dirty="0"/>
              <a:t>History of OS</a:t>
            </a:r>
          </a:p>
          <a:p>
            <a:pPr eaLnBrk="1" hangingPunct="1"/>
            <a:r>
              <a:rPr lang="en-US" altLang="zh-CN" dirty="0"/>
              <a:t>The Operating System Zoo</a:t>
            </a:r>
          </a:p>
          <a:p>
            <a:pPr eaLnBrk="1" hangingPunct="1"/>
            <a:r>
              <a:rPr lang="en-US" altLang="zh-CN" dirty="0"/>
              <a:t>Computer Hardware overview</a:t>
            </a:r>
          </a:p>
          <a:p>
            <a:pPr eaLnBrk="1" hangingPunct="1"/>
            <a:r>
              <a:rPr lang="en-US" altLang="zh-CN" dirty="0"/>
              <a:t>Operating System Concepts</a:t>
            </a:r>
          </a:p>
          <a:p>
            <a:pPr eaLnBrk="1" hangingPunct="1"/>
            <a:r>
              <a:rPr lang="en-US" altLang="zh-CN" dirty="0"/>
              <a:t>System Calls</a:t>
            </a:r>
          </a:p>
          <a:p>
            <a:pPr eaLnBrk="1" hangingPunct="1"/>
            <a:r>
              <a:rPr lang="en-US" altLang="zh-CN" b="1" u="sng" dirty="0"/>
              <a:t>Operating Systems Structure</a:t>
            </a:r>
          </a:p>
          <a:p>
            <a:pPr eaLnBrk="1" hangingPunct="1"/>
            <a:r>
              <a:rPr lang="en-US" altLang="zh-CN" dirty="0"/>
              <a:t>Summary</a:t>
            </a:r>
          </a:p>
          <a:p>
            <a:pPr eaLnBrk="1" hangingPunct="1"/>
            <a:endParaRPr lang="en-US" altLang="zh-CN" dirty="0"/>
          </a:p>
          <a:p>
            <a:pPr eaLnBrk="1" hangingPunct="1"/>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p:nvPr/>
        </p:nvSpPr>
        <p:spPr>
          <a:xfrm>
            <a:off x="539750" y="1412875"/>
            <a:ext cx="8297863" cy="48196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r>
              <a:rPr lang="en-US" altLang="zh-CN" sz="2800" dirty="0">
                <a:latin typeface="Arial" panose="020B0604020202020204" pitchFamily="34" charset="0"/>
              </a:rPr>
              <a:t>Monolithic systems</a:t>
            </a:r>
            <a:r>
              <a:rPr lang="zh-CN" altLang="en-US" sz="2800" dirty="0">
                <a:latin typeface="Arial" panose="020B0604020202020204" pitchFamily="34" charset="0"/>
              </a:rPr>
              <a:t>（单</a:t>
            </a:r>
            <a:r>
              <a:rPr lang="en-US" altLang="zh-CN" sz="2400" dirty="0">
                <a:latin typeface="Times New Roman" panose="02020603050405020304" pitchFamily="18" charset="0"/>
              </a:rPr>
              <a:t>(</a:t>
            </a:r>
            <a:r>
              <a:rPr lang="zh-CN" altLang="en-US" sz="2400" dirty="0">
                <a:latin typeface="Times New Roman" panose="02020603050405020304" pitchFamily="18" charset="0"/>
              </a:rPr>
              <a:t>整</a:t>
            </a:r>
            <a:r>
              <a:rPr lang="en-US" altLang="zh-CN" sz="2400" dirty="0">
                <a:latin typeface="Times New Roman" panose="02020603050405020304" pitchFamily="18" charset="0"/>
              </a:rPr>
              <a:t>)</a:t>
            </a:r>
            <a:r>
              <a:rPr lang="zh-CN" altLang="en-US" sz="2800" dirty="0">
                <a:latin typeface="Arial" panose="020B0604020202020204" pitchFamily="34" charset="0"/>
              </a:rPr>
              <a:t>体</a:t>
            </a:r>
            <a:endParaRPr lang="en-US" altLang="zh-CN" sz="2800" dirty="0">
              <a:latin typeface="Arial" panose="020B0604020202020204" pitchFamily="34" charset="0"/>
            </a:endParaRPr>
          </a:p>
          <a:p>
            <a:pPr marL="609600" lvl="0" indent="-609600"/>
            <a:r>
              <a:rPr lang="en-US" altLang="zh-CN" sz="2800" dirty="0">
                <a:latin typeface="Arial" panose="020B0604020202020204" pitchFamily="34" charset="0"/>
              </a:rPr>
              <a:t>Layered Systems</a:t>
            </a:r>
            <a:r>
              <a:rPr lang="zh-CN" altLang="en-US" sz="2800" dirty="0">
                <a:latin typeface="Arial" panose="020B0604020202020204" pitchFamily="34" charset="0"/>
              </a:rPr>
              <a:t>（层次结构）</a:t>
            </a:r>
            <a:endParaRPr lang="en-US" altLang="zh-CN" sz="2800" dirty="0">
              <a:latin typeface="Arial" panose="020B0604020202020204" pitchFamily="34" charset="0"/>
            </a:endParaRPr>
          </a:p>
          <a:p>
            <a:pPr marL="609600" lvl="0" indent="-609600"/>
            <a:r>
              <a:rPr lang="en-US" altLang="zh-CN" sz="2800" dirty="0">
                <a:latin typeface="Arial" panose="020B0604020202020204" pitchFamily="34" charset="0"/>
              </a:rPr>
              <a:t>Microkernels</a:t>
            </a:r>
          </a:p>
          <a:p>
            <a:pPr marL="609600" lvl="0" indent="-609600"/>
            <a:r>
              <a:rPr lang="en-US" altLang="zh-CN" sz="2800" dirty="0">
                <a:latin typeface="Arial" panose="020B0604020202020204" pitchFamily="34" charset="0"/>
              </a:rPr>
              <a:t>Client-Server Model</a:t>
            </a:r>
          </a:p>
          <a:p>
            <a:pPr marL="609600" lvl="0" indent="-609600"/>
            <a:r>
              <a:rPr lang="en-US" altLang="zh-CN" sz="2800" dirty="0">
                <a:latin typeface="Arial" panose="020B0604020202020204" pitchFamily="34" charset="0"/>
              </a:rPr>
              <a:t>Virtual Machines</a:t>
            </a:r>
          </a:p>
          <a:p>
            <a:pPr marL="609600" lvl="0" indent="-609600"/>
            <a:r>
              <a:rPr lang="en-US" altLang="zh-CN" sz="2800" dirty="0">
                <a:latin typeface="Times New Roman" panose="02020603050405020304" pitchFamily="18" charset="0"/>
              </a:rPr>
              <a:t>Exokernel (</a:t>
            </a:r>
            <a:r>
              <a:rPr lang="zh-CN" altLang="en-US" sz="2800" dirty="0">
                <a:latin typeface="Times New Roman" panose="02020603050405020304" pitchFamily="18" charset="0"/>
              </a:rPr>
              <a:t>外核）</a:t>
            </a:r>
            <a:endParaRPr lang="en-US" altLang="zh-CN" sz="2800" dirty="0">
              <a:solidFill>
                <a:srgbClr val="FF0000"/>
              </a:solidFill>
              <a:latin typeface="Arial" panose="020B0604020202020204" pitchFamily="34" charset="0"/>
            </a:endParaRPr>
          </a:p>
          <a:p>
            <a:pPr marL="609600" lvl="0" indent="-609600">
              <a:buFontTx/>
              <a:buNone/>
            </a:pPr>
            <a:endParaRPr lang="en-US" altLang="zh-CN" sz="2800" dirty="0">
              <a:solidFill>
                <a:srgbClr val="FF0000"/>
              </a:solidFill>
              <a:latin typeface="Arial" panose="020B0604020202020204" pitchFamily="34" charset="0"/>
            </a:endParaRPr>
          </a:p>
          <a:p>
            <a:pPr marL="609600" lvl="0" indent="-609600">
              <a:buFontTx/>
              <a:buNone/>
            </a:pPr>
            <a:endParaRPr lang="zh-CN" altLang="en-US" sz="2800" dirty="0">
              <a:solidFill>
                <a:srgbClr val="FF0000"/>
              </a:solidFill>
              <a:latin typeface="Arial" panose="020B0604020202020204" pitchFamily="34" charset="0"/>
            </a:endParaRPr>
          </a:p>
          <a:p>
            <a:pPr marL="609600" lvl="0" indent="-609600">
              <a:buFontTx/>
              <a:buNone/>
            </a:pPr>
            <a:endParaRPr lang="en-US" altLang="zh-CN" sz="2800" dirty="0">
              <a:latin typeface="Arial" panose="020B0604020202020204" pitchFamily="34" charset="0"/>
            </a:endParaRPr>
          </a:p>
          <a:p>
            <a:pPr marL="609600" lvl="0" indent="-609600">
              <a:buFontTx/>
              <a:buNone/>
            </a:pPr>
            <a:endParaRPr lang="en-US" altLang="zh-CN" sz="2800" dirty="0">
              <a:latin typeface="Arial" panose="020B0604020202020204" pitchFamily="34" charset="0"/>
            </a:endParaRPr>
          </a:p>
        </p:txBody>
      </p:sp>
      <p:sp>
        <p:nvSpPr>
          <p:cNvPr id="98307"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Operating Systems Structure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p:nvPr/>
        </p:nvSpPr>
        <p:spPr>
          <a:xfrm>
            <a:off x="539750" y="1412875"/>
            <a:ext cx="8297863" cy="48196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zh-CN" altLang="en-US" sz="2800" dirty="0">
                <a:latin typeface="Arial" panose="020B0604020202020204" pitchFamily="34" charset="0"/>
              </a:rPr>
              <a:t>全部</a:t>
            </a:r>
            <a:r>
              <a:rPr lang="en-US" altLang="zh-CN" sz="2800" dirty="0">
                <a:latin typeface="Arial" panose="020B0604020202020204" pitchFamily="34" charset="0"/>
              </a:rPr>
              <a:t>OS</a:t>
            </a:r>
            <a:r>
              <a:rPr lang="zh-CN" altLang="en-US" sz="2800" dirty="0">
                <a:latin typeface="Arial" panose="020B0604020202020204" pitchFamily="34" charset="0"/>
              </a:rPr>
              <a:t>在内核态中以单一程序的方式运行。整个操作系统以过程集合的方式编写，链接成一个大型可执行二进制程序）</a:t>
            </a:r>
            <a:endParaRPr lang="en-US" altLang="zh-CN" sz="2800" dirty="0">
              <a:latin typeface="Arial" panose="020B0604020202020204" pitchFamily="34" charset="0"/>
            </a:endParaRPr>
          </a:p>
          <a:p>
            <a:pPr marL="609600" lvl="0" indent="-609600">
              <a:buFontTx/>
              <a:buNone/>
            </a:pPr>
            <a:r>
              <a:rPr lang="en-US" altLang="zh-CN" sz="2800" dirty="0">
                <a:latin typeface="Arial" panose="020B0604020202020204" pitchFamily="34" charset="0"/>
              </a:rPr>
              <a:t>Monolithic systems</a:t>
            </a:r>
            <a:r>
              <a:rPr lang="zh-CN" altLang="en-US" sz="2800" dirty="0">
                <a:latin typeface="Arial" panose="020B0604020202020204" pitchFamily="34" charset="0"/>
              </a:rPr>
              <a:t>（单</a:t>
            </a:r>
            <a:r>
              <a:rPr lang="en-US" altLang="zh-CN" sz="2400" dirty="0">
                <a:latin typeface="Times New Roman" panose="02020603050405020304" pitchFamily="18" charset="0"/>
              </a:rPr>
              <a:t>(</a:t>
            </a:r>
            <a:r>
              <a:rPr lang="zh-CN" altLang="en-US" sz="2400" dirty="0">
                <a:latin typeface="Times New Roman" panose="02020603050405020304" pitchFamily="18" charset="0"/>
              </a:rPr>
              <a:t>整</a:t>
            </a:r>
            <a:r>
              <a:rPr lang="en-US" altLang="zh-CN" sz="2400" dirty="0">
                <a:latin typeface="Times New Roman" panose="02020603050405020304" pitchFamily="18" charset="0"/>
              </a:rPr>
              <a:t>)</a:t>
            </a:r>
            <a:r>
              <a:rPr lang="zh-CN" altLang="en-US" sz="2800" dirty="0">
                <a:latin typeface="Arial" panose="020B0604020202020204" pitchFamily="34" charset="0"/>
              </a:rPr>
              <a:t>体） </a:t>
            </a:r>
            <a:r>
              <a:rPr lang="en-US" altLang="zh-CN" sz="2800" dirty="0">
                <a:latin typeface="Arial" panose="020B0604020202020204" pitchFamily="34" charset="0"/>
              </a:rPr>
              <a:t>– basic  structure:</a:t>
            </a:r>
          </a:p>
          <a:p>
            <a:pPr marL="609600" lvl="0" indent="-609600">
              <a:buClr>
                <a:schemeClr val="accent2"/>
              </a:buClr>
              <a:buFontTx/>
              <a:buChar char="•"/>
            </a:pPr>
            <a:r>
              <a:rPr lang="en-US" altLang="zh-CN" sz="2800" b="1" dirty="0">
                <a:highlight>
                  <a:srgbClr val="FFFF00"/>
                </a:highlight>
                <a:latin typeface="Arial" panose="020B0604020202020204" pitchFamily="34" charset="0"/>
              </a:rPr>
              <a:t>A main program</a:t>
            </a:r>
            <a:r>
              <a:rPr lang="en-US" altLang="zh-CN" sz="2800" dirty="0">
                <a:highlight>
                  <a:srgbClr val="FFFF00"/>
                </a:highlight>
                <a:latin typeface="Arial" panose="020B0604020202020204" pitchFamily="34" charset="0"/>
              </a:rPr>
              <a:t> that invokes the requested service procedure.</a:t>
            </a:r>
          </a:p>
          <a:p>
            <a:pPr marL="609600" lvl="0" indent="-609600">
              <a:buClr>
                <a:schemeClr val="accent2"/>
              </a:buClr>
              <a:buFontTx/>
              <a:buChar char="•"/>
            </a:pPr>
            <a:r>
              <a:rPr lang="en-US" altLang="zh-CN" sz="2800" b="1" dirty="0">
                <a:highlight>
                  <a:srgbClr val="FFFF00"/>
                </a:highlight>
                <a:latin typeface="Arial" panose="020B0604020202020204" pitchFamily="34" charset="0"/>
              </a:rPr>
              <a:t>A set of service procedures</a:t>
            </a:r>
            <a:r>
              <a:rPr lang="en-US" altLang="zh-CN" sz="2800" dirty="0">
                <a:highlight>
                  <a:srgbClr val="FFFF00"/>
                </a:highlight>
                <a:latin typeface="Arial" panose="020B0604020202020204" pitchFamily="34" charset="0"/>
              </a:rPr>
              <a:t> that carry out the system calls.</a:t>
            </a:r>
          </a:p>
          <a:p>
            <a:pPr marL="609600" lvl="0" indent="-609600">
              <a:buClr>
                <a:schemeClr val="accent2"/>
              </a:buClr>
              <a:buFontTx/>
              <a:buChar char="•"/>
            </a:pPr>
            <a:r>
              <a:rPr lang="en-US" altLang="zh-CN" sz="2800" b="1" dirty="0">
                <a:highlight>
                  <a:srgbClr val="FFFF00"/>
                </a:highlight>
                <a:latin typeface="Arial" panose="020B0604020202020204" pitchFamily="34" charset="0"/>
              </a:rPr>
              <a:t>A set of utility procedures</a:t>
            </a:r>
            <a:r>
              <a:rPr lang="en-US" altLang="zh-CN" sz="2800" dirty="0">
                <a:highlight>
                  <a:srgbClr val="FFFF00"/>
                </a:highlight>
                <a:latin typeface="Arial" panose="020B0604020202020204" pitchFamily="34" charset="0"/>
              </a:rPr>
              <a:t> that help the service procedures.</a:t>
            </a:r>
          </a:p>
        </p:txBody>
      </p:sp>
      <p:sp>
        <p:nvSpPr>
          <p:cNvPr id="100355"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Operating Systems Structure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vert="horz" wrap="square" lIns="91440" tIns="45720" rIns="91440" bIns="45720" anchor="ctr" anchorCtr="0"/>
          <a:lstStyle/>
          <a:p>
            <a:pPr eaLnBrk="1" hangingPunct="1"/>
            <a:r>
              <a:rPr lang="zh-CN" altLang="en-US" dirty="0"/>
              <a:t>简单的单（整）体系统结构模型</a:t>
            </a:r>
          </a:p>
        </p:txBody>
      </p:sp>
      <p:sp>
        <p:nvSpPr>
          <p:cNvPr id="102403" name="Rectangle 6"/>
          <p:cNvSpPr>
            <a:spLocks noGrp="1"/>
          </p:cNvSpPr>
          <p:nvPr>
            <p:ph idx="1"/>
          </p:nvPr>
        </p:nvSpPr>
        <p:spPr>
          <a:xfrm>
            <a:off x="4067175" y="3789363"/>
            <a:ext cx="720725" cy="503237"/>
          </a:xfrm>
          <a:prstGeom prst="ellipse">
            <a:avLst/>
          </a:prstGeom>
          <a:solidFill>
            <a:schemeClr val="accent1">
              <a:alpha val="100000"/>
            </a:schemeClr>
          </a:solidFill>
          <a:ln>
            <a:solidFill>
              <a:schemeClr val="tx1">
                <a:alpha val="100000"/>
              </a:schemeClr>
            </a:solidFill>
          </a:ln>
        </p:spPr>
        <p:txBody>
          <a:bodyPr vert="horz" wrap="square" lIns="91440" tIns="45720" rIns="91440" bIns="45720" anchor="t" anchorCtr="0"/>
          <a:lstStyle/>
          <a:p>
            <a:pPr eaLnBrk="1" hangingPunct="1">
              <a:lnSpc>
                <a:spcPct val="80000"/>
              </a:lnSpc>
            </a:pPr>
            <a:endParaRPr lang="zh-CN" altLang="en-US" sz="2000" dirty="0"/>
          </a:p>
        </p:txBody>
      </p:sp>
      <p:sp>
        <p:nvSpPr>
          <p:cNvPr id="102404" name="Oval 4"/>
          <p:cNvSpPr/>
          <p:nvPr/>
        </p:nvSpPr>
        <p:spPr>
          <a:xfrm>
            <a:off x="3995738" y="1773238"/>
            <a:ext cx="720725" cy="71913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05" name="Oval 5"/>
          <p:cNvSpPr/>
          <p:nvPr/>
        </p:nvSpPr>
        <p:spPr>
          <a:xfrm>
            <a:off x="1619250" y="3789363"/>
            <a:ext cx="720725" cy="50323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06" name="Oval 7"/>
          <p:cNvSpPr/>
          <p:nvPr/>
        </p:nvSpPr>
        <p:spPr>
          <a:xfrm>
            <a:off x="5219700" y="3789363"/>
            <a:ext cx="720725" cy="50323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07" name="Oval 8"/>
          <p:cNvSpPr/>
          <p:nvPr/>
        </p:nvSpPr>
        <p:spPr>
          <a:xfrm>
            <a:off x="6372225" y="3789363"/>
            <a:ext cx="720725" cy="50323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08" name="Oval 9"/>
          <p:cNvSpPr/>
          <p:nvPr/>
        </p:nvSpPr>
        <p:spPr>
          <a:xfrm>
            <a:off x="2124075" y="5516563"/>
            <a:ext cx="576263" cy="36036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09" name="Oval 10"/>
          <p:cNvSpPr/>
          <p:nvPr/>
        </p:nvSpPr>
        <p:spPr>
          <a:xfrm>
            <a:off x="3132138" y="5445125"/>
            <a:ext cx="576262" cy="3603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10" name="Oval 11"/>
          <p:cNvSpPr/>
          <p:nvPr/>
        </p:nvSpPr>
        <p:spPr>
          <a:xfrm>
            <a:off x="4140200" y="5445125"/>
            <a:ext cx="576263" cy="3603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11" name="Oval 12"/>
          <p:cNvSpPr/>
          <p:nvPr/>
        </p:nvSpPr>
        <p:spPr>
          <a:xfrm>
            <a:off x="5003800" y="5445125"/>
            <a:ext cx="576263" cy="3603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12" name="Oval 13"/>
          <p:cNvSpPr/>
          <p:nvPr/>
        </p:nvSpPr>
        <p:spPr>
          <a:xfrm>
            <a:off x="5867400" y="5445125"/>
            <a:ext cx="576263" cy="3603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13" name="Oval 15"/>
          <p:cNvSpPr/>
          <p:nvPr/>
        </p:nvSpPr>
        <p:spPr>
          <a:xfrm>
            <a:off x="2843213" y="3789363"/>
            <a:ext cx="720725" cy="50323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14" name="Oval 16"/>
          <p:cNvSpPr/>
          <p:nvPr/>
        </p:nvSpPr>
        <p:spPr>
          <a:xfrm>
            <a:off x="7308850" y="3860800"/>
            <a:ext cx="720725" cy="50323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400" dirty="0">
              <a:latin typeface="Times New Roman" panose="02020603050405020304" pitchFamily="18" charset="0"/>
            </a:endParaRPr>
          </a:p>
        </p:txBody>
      </p:sp>
      <p:sp>
        <p:nvSpPr>
          <p:cNvPr id="102415" name="Line 17"/>
          <p:cNvSpPr/>
          <p:nvPr/>
        </p:nvSpPr>
        <p:spPr>
          <a:xfrm flipH="1">
            <a:off x="1979613" y="2420938"/>
            <a:ext cx="2087562" cy="1368425"/>
          </a:xfrm>
          <a:prstGeom prst="line">
            <a:avLst/>
          </a:prstGeom>
          <a:ln w="9525" cap="flat" cmpd="sng">
            <a:solidFill>
              <a:schemeClr val="tx1"/>
            </a:solidFill>
            <a:prstDash val="solid"/>
            <a:headEnd type="none" w="med" len="med"/>
            <a:tailEnd type="none" w="med" len="med"/>
          </a:ln>
        </p:spPr>
      </p:sp>
      <p:sp>
        <p:nvSpPr>
          <p:cNvPr id="102416" name="Line 18"/>
          <p:cNvSpPr/>
          <p:nvPr/>
        </p:nvSpPr>
        <p:spPr>
          <a:xfrm flipH="1">
            <a:off x="3276600" y="2492375"/>
            <a:ext cx="1008063" cy="1296988"/>
          </a:xfrm>
          <a:prstGeom prst="line">
            <a:avLst/>
          </a:prstGeom>
          <a:ln w="9525" cap="flat" cmpd="sng">
            <a:solidFill>
              <a:schemeClr val="tx1"/>
            </a:solidFill>
            <a:prstDash val="solid"/>
            <a:headEnd type="none" w="med" len="med"/>
            <a:tailEnd type="none" w="med" len="med"/>
          </a:ln>
        </p:spPr>
      </p:sp>
      <p:sp>
        <p:nvSpPr>
          <p:cNvPr id="102417" name="Line 19"/>
          <p:cNvSpPr/>
          <p:nvPr/>
        </p:nvSpPr>
        <p:spPr>
          <a:xfrm>
            <a:off x="4500563" y="2492375"/>
            <a:ext cx="0" cy="1296988"/>
          </a:xfrm>
          <a:prstGeom prst="line">
            <a:avLst/>
          </a:prstGeom>
          <a:ln w="9525" cap="flat" cmpd="sng">
            <a:solidFill>
              <a:schemeClr val="tx1"/>
            </a:solidFill>
            <a:prstDash val="solid"/>
            <a:headEnd type="none" w="med" len="med"/>
            <a:tailEnd type="none" w="med" len="med"/>
          </a:ln>
        </p:spPr>
      </p:sp>
      <p:sp>
        <p:nvSpPr>
          <p:cNvPr id="102418" name="Line 20"/>
          <p:cNvSpPr/>
          <p:nvPr/>
        </p:nvSpPr>
        <p:spPr>
          <a:xfrm>
            <a:off x="4643438" y="2349500"/>
            <a:ext cx="865187" cy="1439863"/>
          </a:xfrm>
          <a:prstGeom prst="line">
            <a:avLst/>
          </a:prstGeom>
          <a:ln w="9525" cap="flat" cmpd="sng">
            <a:solidFill>
              <a:schemeClr val="tx1"/>
            </a:solidFill>
            <a:prstDash val="solid"/>
            <a:headEnd type="none" w="med" len="med"/>
            <a:tailEnd type="none" w="med" len="med"/>
          </a:ln>
        </p:spPr>
      </p:sp>
      <p:sp>
        <p:nvSpPr>
          <p:cNvPr id="102419" name="Line 21"/>
          <p:cNvSpPr/>
          <p:nvPr/>
        </p:nvSpPr>
        <p:spPr>
          <a:xfrm>
            <a:off x="4716463" y="2276475"/>
            <a:ext cx="2016125" cy="1512888"/>
          </a:xfrm>
          <a:prstGeom prst="line">
            <a:avLst/>
          </a:prstGeom>
          <a:ln w="9525" cap="flat" cmpd="sng">
            <a:solidFill>
              <a:schemeClr val="tx1"/>
            </a:solidFill>
            <a:prstDash val="solid"/>
            <a:headEnd type="none" w="med" len="med"/>
            <a:tailEnd type="none" w="med" len="med"/>
          </a:ln>
        </p:spPr>
      </p:sp>
      <p:sp>
        <p:nvSpPr>
          <p:cNvPr id="102420" name="Line 22"/>
          <p:cNvSpPr/>
          <p:nvPr/>
        </p:nvSpPr>
        <p:spPr>
          <a:xfrm>
            <a:off x="4716463" y="2205038"/>
            <a:ext cx="2879725" cy="1655762"/>
          </a:xfrm>
          <a:prstGeom prst="line">
            <a:avLst/>
          </a:prstGeom>
          <a:ln w="9525" cap="flat" cmpd="sng">
            <a:solidFill>
              <a:schemeClr val="tx1"/>
            </a:solidFill>
            <a:prstDash val="solid"/>
            <a:headEnd type="none" w="med" len="med"/>
            <a:tailEnd type="none" w="med" len="med"/>
          </a:ln>
        </p:spPr>
      </p:sp>
      <p:sp>
        <p:nvSpPr>
          <p:cNvPr id="102421" name="Line 23"/>
          <p:cNvSpPr/>
          <p:nvPr/>
        </p:nvSpPr>
        <p:spPr>
          <a:xfrm>
            <a:off x="2051050" y="4292600"/>
            <a:ext cx="360363" cy="1296988"/>
          </a:xfrm>
          <a:prstGeom prst="line">
            <a:avLst/>
          </a:prstGeom>
          <a:ln w="9525" cap="flat" cmpd="sng">
            <a:solidFill>
              <a:schemeClr val="tx1"/>
            </a:solidFill>
            <a:prstDash val="solid"/>
            <a:headEnd type="none" w="med" len="med"/>
            <a:tailEnd type="none" w="med" len="med"/>
          </a:ln>
        </p:spPr>
      </p:sp>
      <p:sp>
        <p:nvSpPr>
          <p:cNvPr id="102422" name="Line 24"/>
          <p:cNvSpPr/>
          <p:nvPr/>
        </p:nvSpPr>
        <p:spPr>
          <a:xfrm>
            <a:off x="2195513" y="4221163"/>
            <a:ext cx="1081087" cy="1223962"/>
          </a:xfrm>
          <a:prstGeom prst="line">
            <a:avLst/>
          </a:prstGeom>
          <a:ln w="9525" cap="flat" cmpd="sng">
            <a:solidFill>
              <a:schemeClr val="tx1"/>
            </a:solidFill>
            <a:prstDash val="solid"/>
            <a:headEnd type="none" w="med" len="med"/>
            <a:tailEnd type="none" w="med" len="med"/>
          </a:ln>
        </p:spPr>
      </p:sp>
      <p:sp>
        <p:nvSpPr>
          <p:cNvPr id="102423" name="Line 25"/>
          <p:cNvSpPr/>
          <p:nvPr/>
        </p:nvSpPr>
        <p:spPr>
          <a:xfrm flipH="1">
            <a:off x="2411413" y="4292600"/>
            <a:ext cx="720725" cy="1223963"/>
          </a:xfrm>
          <a:prstGeom prst="line">
            <a:avLst/>
          </a:prstGeom>
          <a:ln w="9525" cap="flat" cmpd="sng">
            <a:solidFill>
              <a:schemeClr val="tx1"/>
            </a:solidFill>
            <a:prstDash val="solid"/>
            <a:headEnd type="none" w="med" len="med"/>
            <a:tailEnd type="none" w="med" len="med"/>
          </a:ln>
        </p:spPr>
      </p:sp>
      <p:sp>
        <p:nvSpPr>
          <p:cNvPr id="102424" name="Line 26"/>
          <p:cNvSpPr/>
          <p:nvPr/>
        </p:nvSpPr>
        <p:spPr>
          <a:xfrm>
            <a:off x="3419475" y="4221163"/>
            <a:ext cx="1728788" cy="1223962"/>
          </a:xfrm>
          <a:prstGeom prst="line">
            <a:avLst/>
          </a:prstGeom>
          <a:ln w="9525" cap="flat" cmpd="sng">
            <a:solidFill>
              <a:schemeClr val="tx1"/>
            </a:solidFill>
            <a:prstDash val="solid"/>
            <a:headEnd type="none" w="med" len="med"/>
            <a:tailEnd type="none" w="med" len="med"/>
          </a:ln>
        </p:spPr>
      </p:sp>
      <p:sp>
        <p:nvSpPr>
          <p:cNvPr id="102425" name="Line 27"/>
          <p:cNvSpPr/>
          <p:nvPr/>
        </p:nvSpPr>
        <p:spPr>
          <a:xfrm flipH="1">
            <a:off x="4500563" y="4221163"/>
            <a:ext cx="1008062" cy="1223962"/>
          </a:xfrm>
          <a:prstGeom prst="line">
            <a:avLst/>
          </a:prstGeom>
          <a:ln w="9525" cap="flat" cmpd="sng">
            <a:solidFill>
              <a:schemeClr val="tx1"/>
            </a:solidFill>
            <a:prstDash val="solid"/>
            <a:headEnd type="none" w="med" len="med"/>
            <a:tailEnd type="none" w="med" len="med"/>
          </a:ln>
        </p:spPr>
      </p:sp>
      <p:sp>
        <p:nvSpPr>
          <p:cNvPr id="102426" name="Line 28"/>
          <p:cNvSpPr/>
          <p:nvPr/>
        </p:nvSpPr>
        <p:spPr>
          <a:xfrm flipH="1">
            <a:off x="3492500" y="4221163"/>
            <a:ext cx="2951163" cy="1223962"/>
          </a:xfrm>
          <a:prstGeom prst="line">
            <a:avLst/>
          </a:prstGeom>
          <a:ln w="9525" cap="flat" cmpd="sng">
            <a:solidFill>
              <a:schemeClr val="tx1"/>
            </a:solidFill>
            <a:prstDash val="solid"/>
            <a:headEnd type="none" w="med" len="med"/>
            <a:tailEnd type="none" w="med" len="med"/>
          </a:ln>
        </p:spPr>
      </p:sp>
      <p:sp>
        <p:nvSpPr>
          <p:cNvPr id="102427" name="Line 29"/>
          <p:cNvSpPr/>
          <p:nvPr/>
        </p:nvSpPr>
        <p:spPr>
          <a:xfrm flipH="1">
            <a:off x="6443663" y="4365625"/>
            <a:ext cx="1152525" cy="1150938"/>
          </a:xfrm>
          <a:prstGeom prst="line">
            <a:avLst/>
          </a:prstGeom>
          <a:ln w="9525" cap="flat" cmpd="sng">
            <a:solidFill>
              <a:schemeClr val="tx1"/>
            </a:solidFill>
            <a:prstDash val="solid"/>
            <a:headEnd type="none" w="med" len="med"/>
            <a:tailEnd type="none" w="med" len="med"/>
          </a:ln>
        </p:spPr>
      </p:sp>
      <p:sp>
        <p:nvSpPr>
          <p:cNvPr id="102428" name="Line 30"/>
          <p:cNvSpPr/>
          <p:nvPr/>
        </p:nvSpPr>
        <p:spPr>
          <a:xfrm flipH="1">
            <a:off x="4500563" y="4365625"/>
            <a:ext cx="3024187" cy="1150938"/>
          </a:xfrm>
          <a:prstGeom prst="line">
            <a:avLst/>
          </a:prstGeom>
          <a:ln w="9525" cap="flat" cmpd="sng">
            <a:solidFill>
              <a:schemeClr val="tx1"/>
            </a:solidFill>
            <a:prstDash val="solid"/>
            <a:headEnd type="none" w="med" len="med"/>
            <a:tailEnd type="none" w="med" len="med"/>
          </a:ln>
        </p:spPr>
      </p:sp>
      <p:sp>
        <p:nvSpPr>
          <p:cNvPr id="102429" name="Text Box 32"/>
          <p:cNvSpPr txBox="1"/>
          <p:nvPr/>
        </p:nvSpPr>
        <p:spPr>
          <a:xfrm>
            <a:off x="468313" y="2492375"/>
            <a:ext cx="8424862" cy="37433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400" dirty="0">
                <a:latin typeface="Times New Roman" panose="02020603050405020304" pitchFamily="18" charset="0"/>
              </a:rPr>
              <a:t>_ _ __ _ __ _ __ _ __ _ __ _ __ _ _ __ _ __ _ __ _ __ _ _ __ _ __ _ </a:t>
            </a:r>
          </a:p>
          <a:p>
            <a:pPr marL="0" lvl="0" indent="0" eaLnBrk="1" hangingPunct="1">
              <a:spcBef>
                <a:spcPct val="50000"/>
              </a:spcBef>
              <a:buFontTx/>
              <a:buNone/>
            </a:pPr>
            <a:endParaRPr lang="en-US" altLang="zh-CN" sz="2400" dirty="0">
              <a:latin typeface="Times New Roman" panose="02020603050405020304" pitchFamily="18" charset="0"/>
            </a:endParaRPr>
          </a:p>
          <a:p>
            <a:pPr marL="0" lvl="0" indent="0" eaLnBrk="1" hangingPunct="1">
              <a:spcBef>
                <a:spcPct val="50000"/>
              </a:spcBef>
              <a:buFontTx/>
              <a:buNone/>
            </a:pPr>
            <a:endParaRPr lang="en-US" altLang="zh-CN" sz="2400" dirty="0">
              <a:latin typeface="Times New Roman" panose="02020603050405020304" pitchFamily="18" charset="0"/>
            </a:endParaRPr>
          </a:p>
          <a:p>
            <a:pPr marL="0" lvl="0" indent="0" eaLnBrk="1" hangingPunct="1">
              <a:spcBef>
                <a:spcPct val="50000"/>
              </a:spcBef>
              <a:buFontTx/>
              <a:buNone/>
            </a:pPr>
            <a:endParaRPr lang="en-US" altLang="zh-CN" sz="2400" dirty="0">
              <a:latin typeface="Times New Roman" panose="02020603050405020304" pitchFamily="18" charset="0"/>
            </a:endParaRPr>
          </a:p>
          <a:p>
            <a:pPr marL="0" lvl="0" indent="0" eaLnBrk="1" hangingPunct="1">
              <a:spcBef>
                <a:spcPct val="50000"/>
              </a:spcBef>
              <a:buFontTx/>
              <a:buNone/>
            </a:pPr>
            <a:r>
              <a:rPr lang="en-US" altLang="zh-CN" sz="2400" dirty="0">
                <a:latin typeface="Times New Roman" panose="02020603050405020304" pitchFamily="18" charset="0"/>
              </a:rPr>
              <a:t>_ _ __ _ __ _ __ _ __ _ __ _ __ _ _ __ _ __ _ __ _ __ _ _ __ _ __ _</a:t>
            </a:r>
          </a:p>
          <a:p>
            <a:pPr marL="0" lvl="0" indent="0" eaLnBrk="1" hangingPunct="1">
              <a:spcBef>
                <a:spcPct val="50000"/>
              </a:spcBef>
              <a:buFontTx/>
              <a:buNone/>
            </a:pPr>
            <a:endParaRPr lang="en-US" altLang="zh-CN" sz="2400" dirty="0">
              <a:latin typeface="Times New Roman" panose="02020603050405020304" pitchFamily="18" charset="0"/>
            </a:endParaRPr>
          </a:p>
          <a:p>
            <a:pPr marL="0" lvl="0" indent="0" eaLnBrk="1" hangingPunct="1">
              <a:spcBef>
                <a:spcPct val="50000"/>
              </a:spcBef>
              <a:buFontTx/>
              <a:buNone/>
            </a:pPr>
            <a:endParaRPr lang="en-US" altLang="zh-CN" sz="2400" dirty="0">
              <a:latin typeface="Times New Roman" panose="02020603050405020304" pitchFamily="18" charset="0"/>
            </a:endParaRPr>
          </a:p>
        </p:txBody>
      </p:sp>
      <p:sp>
        <p:nvSpPr>
          <p:cNvPr id="102430" name="Text Box 33"/>
          <p:cNvSpPr txBox="1"/>
          <p:nvPr/>
        </p:nvSpPr>
        <p:spPr>
          <a:xfrm>
            <a:off x="6948488" y="1916113"/>
            <a:ext cx="2195512" cy="854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000" b="1" dirty="0">
                <a:latin typeface="Times New Roman" panose="02020603050405020304" pitchFamily="18" charset="0"/>
              </a:rPr>
              <a:t>A main program</a:t>
            </a:r>
          </a:p>
          <a:p>
            <a:pPr marL="0" lvl="0" indent="0" eaLnBrk="1" hangingPunct="1">
              <a:spcBef>
                <a:spcPct val="50000"/>
              </a:spcBef>
              <a:buFontTx/>
              <a:buNone/>
            </a:pPr>
            <a:r>
              <a:rPr lang="zh-CN" altLang="en-US" sz="2000" dirty="0">
                <a:latin typeface="Times New Roman" panose="02020603050405020304" pitchFamily="18" charset="0"/>
              </a:rPr>
              <a:t>主过程</a:t>
            </a:r>
          </a:p>
        </p:txBody>
      </p:sp>
      <p:sp>
        <p:nvSpPr>
          <p:cNvPr id="102431" name="Text Box 34"/>
          <p:cNvSpPr txBox="1"/>
          <p:nvPr/>
        </p:nvSpPr>
        <p:spPr>
          <a:xfrm>
            <a:off x="8027988" y="3500438"/>
            <a:ext cx="1116012" cy="9302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400" b="1" dirty="0">
                <a:latin typeface="Times New Roman" panose="02020603050405020304" pitchFamily="18" charset="0"/>
              </a:rPr>
              <a:t>service procedures</a:t>
            </a:r>
          </a:p>
          <a:p>
            <a:pPr marL="0" lvl="0" indent="0" eaLnBrk="1" hangingPunct="1">
              <a:spcBef>
                <a:spcPct val="50000"/>
              </a:spcBef>
              <a:buFontTx/>
              <a:buNone/>
            </a:pPr>
            <a:r>
              <a:rPr lang="zh-CN" altLang="en-US" sz="1800" dirty="0">
                <a:latin typeface="Times New Roman" panose="02020603050405020304" pitchFamily="18" charset="0"/>
              </a:rPr>
              <a:t>服务过程</a:t>
            </a:r>
          </a:p>
        </p:txBody>
      </p:sp>
      <p:sp>
        <p:nvSpPr>
          <p:cNvPr id="102432" name="Text Box 35"/>
          <p:cNvSpPr txBox="1"/>
          <p:nvPr/>
        </p:nvSpPr>
        <p:spPr>
          <a:xfrm>
            <a:off x="7524750" y="5157788"/>
            <a:ext cx="161925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000" b="1" dirty="0">
                <a:latin typeface="Times New Roman" panose="02020603050405020304" pitchFamily="18" charset="0"/>
              </a:rPr>
              <a:t>utility procedures</a:t>
            </a:r>
            <a:r>
              <a:rPr lang="zh-CN" altLang="en-US" sz="2000" dirty="0">
                <a:latin typeface="Times New Roman" panose="02020603050405020304" pitchFamily="18" charset="0"/>
              </a:rPr>
              <a:t>实用过程</a:t>
            </a:r>
          </a:p>
        </p:txBody>
      </p:sp>
      <p:sp>
        <p:nvSpPr>
          <p:cNvPr id="102433" name="Text Box 34"/>
          <p:cNvSpPr txBox="1"/>
          <p:nvPr/>
        </p:nvSpPr>
        <p:spPr>
          <a:xfrm>
            <a:off x="2339975" y="6400800"/>
            <a:ext cx="42497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400" dirty="0">
                <a:latin typeface="Times New Roman" panose="02020603050405020304" pitchFamily="18" charset="0"/>
              </a:rPr>
              <a:t>分成简单的三层</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p:nvPr/>
        </p:nvSpPr>
        <p:spPr>
          <a:xfrm>
            <a:off x="0" y="4365625"/>
            <a:ext cx="9144000" cy="1727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FontTx/>
              <a:buNone/>
            </a:pPr>
            <a:r>
              <a:rPr lang="en-US" altLang="zh-CN" sz="2400" dirty="0">
                <a:latin typeface="Arial" panose="020B0604020202020204" pitchFamily="34" charset="0"/>
              </a:rPr>
              <a:t>Figure 1-25. Structure of the </a:t>
            </a:r>
            <a:r>
              <a:rPr lang="en-US" altLang="zh-CN" sz="2400" b="1" dirty="0">
                <a:latin typeface="Arial" panose="020B0604020202020204" pitchFamily="34" charset="0"/>
              </a:rPr>
              <a:t>THE</a:t>
            </a:r>
            <a:r>
              <a:rPr lang="en-US" altLang="zh-CN" sz="2400" dirty="0">
                <a:latin typeface="Arial" panose="020B0604020202020204" pitchFamily="34" charset="0"/>
              </a:rPr>
              <a:t> operating system</a:t>
            </a:r>
            <a:r>
              <a:rPr lang="zh-CN" altLang="en-US" sz="2000" dirty="0">
                <a:latin typeface="Arial" panose="020B0604020202020204" pitchFamily="34" charset="0"/>
              </a:rPr>
              <a:t>（</a:t>
            </a:r>
            <a:r>
              <a:rPr lang="zh-CN" altLang="en-US" sz="2400" dirty="0">
                <a:latin typeface="Arial" panose="020B0604020202020204" pitchFamily="34" charset="0"/>
              </a:rPr>
              <a:t> </a:t>
            </a:r>
            <a:r>
              <a:rPr lang="en-US" altLang="zh-CN" sz="2000" dirty="0">
                <a:latin typeface="Times New Roman" panose="02020603050405020304" pitchFamily="18" charset="0"/>
              </a:rPr>
              <a:t>1968</a:t>
            </a:r>
            <a:r>
              <a:rPr lang="zh-CN" altLang="en-US" sz="2000" dirty="0">
                <a:latin typeface="Times New Roman" panose="02020603050405020304" pitchFamily="18" charset="0"/>
              </a:rPr>
              <a:t>年</a:t>
            </a:r>
            <a:r>
              <a:rPr lang="zh-CN" altLang="en-US" sz="2000" dirty="0">
                <a:latin typeface="Arial" panose="020B0604020202020204" pitchFamily="34" charset="0"/>
              </a:rPr>
              <a:t>批处理</a:t>
            </a:r>
            <a:r>
              <a:rPr lang="en-US" altLang="zh-CN" sz="2000" dirty="0">
                <a:latin typeface="Arial" panose="020B0604020202020204" pitchFamily="34" charset="0"/>
              </a:rPr>
              <a:t>OS</a:t>
            </a:r>
            <a:r>
              <a:rPr lang="zh-CN" altLang="en-US" sz="2000" dirty="0">
                <a:latin typeface="Arial" panose="020B0604020202020204" pitchFamily="34" charset="0"/>
              </a:rPr>
              <a:t>，</a:t>
            </a:r>
            <a:r>
              <a:rPr lang="en-US" altLang="zh-CN" sz="2000" dirty="0">
                <a:latin typeface="Arial" panose="020B0604020202020204" pitchFamily="34" charset="0"/>
              </a:rPr>
              <a:t>E.W.Dijkstra</a:t>
            </a:r>
            <a:r>
              <a:rPr lang="zh-CN" altLang="en-US" sz="2000" dirty="0">
                <a:latin typeface="Arial" panose="020B0604020202020204" pitchFamily="34" charset="0"/>
              </a:rPr>
              <a:t>和他的学生在荷兰的</a:t>
            </a:r>
            <a:r>
              <a:rPr lang="en-US" altLang="zh-CN" sz="2000" dirty="0">
                <a:latin typeface="Arial" panose="020B0604020202020204" pitchFamily="34" charset="0"/>
              </a:rPr>
              <a:t>Eindhoven</a:t>
            </a:r>
            <a:r>
              <a:rPr lang="zh-CN" altLang="en-US" sz="2000" dirty="0">
                <a:latin typeface="Arial" panose="020B0604020202020204" pitchFamily="34" charset="0"/>
              </a:rPr>
              <a:t>技术学院所开发）</a:t>
            </a:r>
            <a:endParaRPr lang="en-US" altLang="zh-CN" sz="2000" dirty="0">
              <a:latin typeface="Arial" panose="020B0604020202020204" pitchFamily="34" charset="0"/>
            </a:endParaRPr>
          </a:p>
          <a:p>
            <a:pPr marL="609600" lvl="0" indent="-609600" algn="ctr">
              <a:buFontTx/>
              <a:buNone/>
            </a:pPr>
            <a:r>
              <a:rPr lang="zh-CN" altLang="en-US" sz="2400" dirty="0">
                <a:latin typeface="Arial" panose="020B0604020202020204" pitchFamily="34" charset="0"/>
              </a:rPr>
              <a:t>（六层：</a:t>
            </a:r>
            <a:r>
              <a:rPr lang="en-US" altLang="zh-CN" sz="2400" dirty="0">
                <a:latin typeface="Arial" panose="020B0604020202020204" pitchFamily="34" charset="0"/>
              </a:rPr>
              <a:t>CPU</a:t>
            </a:r>
            <a:r>
              <a:rPr lang="zh-CN" altLang="en-US" sz="2400" dirty="0">
                <a:latin typeface="Arial" panose="020B0604020202020204" pitchFamily="34" charset="0"/>
              </a:rPr>
              <a:t>管理、内存和磁鼓管理、操作员</a:t>
            </a:r>
            <a:r>
              <a:rPr lang="en-US" altLang="zh-CN" sz="2400" dirty="0">
                <a:latin typeface="Arial" panose="020B0604020202020204" pitchFamily="34" charset="0"/>
              </a:rPr>
              <a:t>-</a:t>
            </a:r>
            <a:r>
              <a:rPr lang="zh-CN" altLang="en-US" sz="2400" dirty="0">
                <a:latin typeface="Arial" panose="020B0604020202020204" pitchFamily="34" charset="0"/>
              </a:rPr>
              <a:t>进程通信、输入</a:t>
            </a:r>
            <a:r>
              <a:rPr lang="en-US" altLang="zh-CN" sz="2400" dirty="0">
                <a:latin typeface="Arial" panose="020B0604020202020204" pitchFamily="34" charset="0"/>
              </a:rPr>
              <a:t>/</a:t>
            </a:r>
            <a:r>
              <a:rPr lang="zh-CN" altLang="en-US" sz="2400" dirty="0">
                <a:latin typeface="Arial" panose="020B0604020202020204" pitchFamily="34" charset="0"/>
              </a:rPr>
              <a:t>输出管理、用户程序、系统操作员）</a:t>
            </a:r>
          </a:p>
          <a:p>
            <a:pPr marL="609600" lvl="0" indent="-609600" algn="ctr">
              <a:buFontTx/>
              <a:buChar char="•"/>
            </a:pPr>
            <a:r>
              <a:rPr lang="en-US" altLang="zh-CN" sz="2400" dirty="0">
                <a:latin typeface="Arial" panose="020B0604020202020204" pitchFamily="34" charset="0"/>
              </a:rPr>
              <a:t>MULTICS</a:t>
            </a:r>
            <a:r>
              <a:rPr lang="zh-CN" altLang="en-US" sz="2400" dirty="0">
                <a:latin typeface="Arial" panose="020B0604020202020204" pitchFamily="34" charset="0"/>
              </a:rPr>
              <a:t>系统中采用更进一步的通用层次化概念：由许多同心环构造而成，内层环比外层环有更高的级别。</a:t>
            </a:r>
          </a:p>
        </p:txBody>
      </p:sp>
      <p:sp>
        <p:nvSpPr>
          <p:cNvPr id="103427"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Layered Systems</a:t>
            </a:r>
            <a:r>
              <a:rPr lang="zh-CN" altLang="en-US" sz="3600" dirty="0">
                <a:solidFill>
                  <a:srgbClr val="FF0000"/>
                </a:solidFill>
                <a:latin typeface="Arial" panose="020B0604020202020204" pitchFamily="34" charset="0"/>
              </a:rPr>
              <a:t>（层次结构）</a:t>
            </a:r>
          </a:p>
        </p:txBody>
      </p:sp>
      <p:pic>
        <p:nvPicPr>
          <p:cNvPr id="103428" name="Picture 5" descr="01-25"/>
          <p:cNvPicPr>
            <a:picLocks noChangeAspect="1"/>
          </p:cNvPicPr>
          <p:nvPr/>
        </p:nvPicPr>
        <p:blipFill>
          <a:blip r:embed="rId3"/>
          <a:stretch>
            <a:fillRect/>
          </a:stretch>
        </p:blipFill>
        <p:spPr>
          <a:xfrm>
            <a:off x="1403350" y="1196975"/>
            <a:ext cx="6400800" cy="3124200"/>
          </a:xfrm>
          <a:prstGeom prst="rect">
            <a:avLst/>
          </a:prstGeom>
          <a:noFill/>
          <a:ln w="9525">
            <a:noFill/>
          </a:ln>
        </p:spPr>
      </p:pic>
      <p:sp>
        <p:nvSpPr>
          <p:cNvPr id="103429" name="Text Box 6"/>
          <p:cNvSpPr txBox="1"/>
          <p:nvPr/>
        </p:nvSpPr>
        <p:spPr>
          <a:xfrm>
            <a:off x="0" y="908050"/>
            <a:ext cx="7885113"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Char char="•"/>
            </a:pPr>
            <a:r>
              <a:rPr lang="zh-CN" altLang="en-US" sz="2000" dirty="0">
                <a:latin typeface="Times New Roman" panose="02020603050405020304" pitchFamily="18" charset="0"/>
              </a:rPr>
              <a:t>上层软件都是在下一层软件的基础上构建的</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p:nvPr/>
        </p:nvSpPr>
        <p:spPr>
          <a:xfrm>
            <a:off x="0" y="4770438"/>
            <a:ext cx="9394825" cy="2087562"/>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a:buFontTx/>
              <a:buNone/>
            </a:pPr>
            <a:r>
              <a:rPr lang="en-US" altLang="zh-CN" sz="2400" dirty="0">
                <a:latin typeface="Arial" panose="020B0604020202020204" pitchFamily="34" charset="0"/>
              </a:rPr>
              <a:t>Figure 1-26. Structure of the MINIX 3 system.</a:t>
            </a:r>
          </a:p>
          <a:p>
            <a:pPr marL="609600" lvl="0" indent="-609600" algn="ctr">
              <a:buFontTx/>
              <a:buNone/>
            </a:pPr>
            <a:r>
              <a:rPr lang="zh-CN" altLang="en-US" sz="2400" dirty="0">
                <a:latin typeface="Arial" panose="020B0604020202020204" pitchFamily="34" charset="0"/>
              </a:rPr>
              <a:t>其微内核只有</a:t>
            </a:r>
            <a:r>
              <a:rPr lang="en-US" altLang="zh-CN" sz="2400" dirty="0">
                <a:latin typeface="Arial" panose="020B0604020202020204" pitchFamily="34" charset="0"/>
              </a:rPr>
              <a:t>3200</a:t>
            </a:r>
            <a:r>
              <a:rPr lang="zh-CN" altLang="en-US" sz="2400" dirty="0">
                <a:latin typeface="Arial" panose="020B0604020202020204" pitchFamily="34" charset="0"/>
              </a:rPr>
              <a:t>行</a:t>
            </a:r>
            <a:r>
              <a:rPr lang="en-US" altLang="zh-CN" sz="2400" dirty="0">
                <a:latin typeface="Arial" panose="020B0604020202020204" pitchFamily="34" charset="0"/>
              </a:rPr>
              <a:t>C</a:t>
            </a:r>
            <a:r>
              <a:rPr lang="zh-CN" altLang="en-US" sz="2400" dirty="0">
                <a:latin typeface="Arial" panose="020B0604020202020204" pitchFamily="34" charset="0"/>
              </a:rPr>
              <a:t>语言代码和</a:t>
            </a:r>
            <a:r>
              <a:rPr lang="en-US" altLang="zh-CN" sz="2400" dirty="0">
                <a:latin typeface="Arial" panose="020B0604020202020204" pitchFamily="34" charset="0"/>
              </a:rPr>
              <a:t>800</a:t>
            </a:r>
            <a:r>
              <a:rPr lang="zh-CN" altLang="en-US" sz="2400" dirty="0">
                <a:latin typeface="Arial" panose="020B0604020202020204" pitchFamily="34" charset="0"/>
              </a:rPr>
              <a:t>行汇编代码</a:t>
            </a:r>
          </a:p>
          <a:p>
            <a:pPr marL="609600" lvl="0" indent="-609600">
              <a:buFontTx/>
              <a:buNone/>
            </a:pPr>
            <a:r>
              <a:rPr lang="zh-CN" altLang="en-US" sz="2400" dirty="0">
                <a:latin typeface="Arial" panose="020B0604020202020204" pitchFamily="34" charset="0"/>
              </a:rPr>
              <a:t>微内核设计思路：</a:t>
            </a:r>
            <a:r>
              <a:rPr lang="zh-CN" altLang="en-US" sz="2400" dirty="0">
                <a:highlight>
                  <a:srgbClr val="FFFF00"/>
                </a:highlight>
                <a:latin typeface="Arial" panose="020B0604020202020204" pitchFamily="34" charset="0"/>
              </a:rPr>
              <a:t>为了可靠，将</a:t>
            </a:r>
            <a:r>
              <a:rPr lang="en-US" altLang="zh-CN" sz="2400" dirty="0">
                <a:highlight>
                  <a:srgbClr val="FFFF00"/>
                </a:highlight>
                <a:latin typeface="Arial" panose="020B0604020202020204" pitchFamily="34" charset="0"/>
              </a:rPr>
              <a:t>OS</a:t>
            </a:r>
            <a:r>
              <a:rPr lang="zh-CN" altLang="en-US" sz="2400" dirty="0">
                <a:highlight>
                  <a:srgbClr val="FFFF00"/>
                </a:highlight>
                <a:latin typeface="Arial" panose="020B0604020202020204" pitchFamily="34" charset="0"/>
              </a:rPr>
              <a:t>划分为小的、良好定义的模块，只有其中一个模块</a:t>
            </a:r>
            <a:r>
              <a:rPr lang="en-US" altLang="zh-CN" sz="2400" dirty="0">
                <a:highlight>
                  <a:srgbClr val="FFFF00"/>
                </a:highlight>
                <a:latin typeface="Arial" panose="020B0604020202020204" pitchFamily="34" charset="0"/>
              </a:rPr>
              <a:t>----</a:t>
            </a:r>
            <a:r>
              <a:rPr lang="zh-CN" altLang="en-US" sz="2400" dirty="0">
                <a:highlight>
                  <a:srgbClr val="FFFF00"/>
                </a:highlight>
                <a:latin typeface="Arial" panose="020B0604020202020204" pitchFamily="34" charset="0"/>
              </a:rPr>
              <a:t>微内核</a:t>
            </a:r>
            <a:r>
              <a:rPr lang="en-US" altLang="zh-CN" sz="2400" dirty="0">
                <a:highlight>
                  <a:srgbClr val="FFFF00"/>
                </a:highlight>
                <a:latin typeface="Arial" panose="020B0604020202020204" pitchFamily="34" charset="0"/>
              </a:rPr>
              <a:t>----</a:t>
            </a:r>
            <a:r>
              <a:rPr lang="zh-CN" altLang="en-US" sz="2400" dirty="0">
                <a:highlight>
                  <a:srgbClr val="FFFF00"/>
                </a:highlight>
                <a:latin typeface="Arial" panose="020B0604020202020204" pitchFamily="34" charset="0"/>
              </a:rPr>
              <a:t>运行在内核态上</a:t>
            </a:r>
            <a:r>
              <a:rPr lang="zh-CN" altLang="en-US" sz="2400" dirty="0">
                <a:latin typeface="Arial" panose="020B0604020202020204" pitchFamily="34" charset="0"/>
              </a:rPr>
              <a:t>，其余模块则作为普通用户进程运行，以防止这些模块的错误导致系统死机。</a:t>
            </a:r>
          </a:p>
        </p:txBody>
      </p:sp>
      <p:sp>
        <p:nvSpPr>
          <p:cNvPr id="105475" name="Rectangle 3"/>
          <p:cNvSpPr/>
          <p:nvPr/>
        </p:nvSpPr>
        <p:spPr>
          <a:xfrm>
            <a:off x="0" y="0"/>
            <a:ext cx="9144000" cy="1052513"/>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Microkernels</a:t>
            </a:r>
          </a:p>
        </p:txBody>
      </p:sp>
      <p:pic>
        <p:nvPicPr>
          <p:cNvPr id="105476" name="Picture 5" descr="01-26"/>
          <p:cNvPicPr>
            <a:picLocks noChangeAspect="1"/>
          </p:cNvPicPr>
          <p:nvPr/>
        </p:nvPicPr>
        <p:blipFill>
          <a:blip r:embed="rId3"/>
          <a:stretch>
            <a:fillRect/>
          </a:stretch>
        </p:blipFill>
        <p:spPr>
          <a:xfrm>
            <a:off x="539750" y="836613"/>
            <a:ext cx="8277225" cy="3990975"/>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p:nvPr/>
        </p:nvSpPr>
        <p:spPr>
          <a:xfrm>
            <a:off x="0" y="4581525"/>
            <a:ext cx="9144000"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a:buFontTx/>
              <a:buNone/>
            </a:pPr>
            <a:r>
              <a:rPr lang="en-US" altLang="zh-CN" sz="2400" dirty="0">
                <a:latin typeface="Arial" panose="020B0604020202020204" pitchFamily="34" charset="0"/>
              </a:rPr>
              <a:t>Figure 1-27. The client-server model over a network.</a:t>
            </a:r>
          </a:p>
          <a:p>
            <a:pPr marL="609600" lvl="0" indent="-609600" algn="ctr">
              <a:buFontTx/>
              <a:buNone/>
            </a:pPr>
            <a:r>
              <a:rPr lang="zh-CN" altLang="en-US" sz="2400" dirty="0">
                <a:latin typeface="Arial" panose="020B0604020202020204" pitchFamily="34" charset="0"/>
              </a:rPr>
              <a:t>将进程划分为两类：服务器、客户机</a:t>
            </a:r>
          </a:p>
          <a:p>
            <a:pPr marL="609600" lvl="0" indent="-609600">
              <a:buFontTx/>
              <a:buChar char="•"/>
            </a:pPr>
            <a:r>
              <a:rPr lang="zh-CN" altLang="en-US" sz="2400" dirty="0">
                <a:latin typeface="Arial" panose="020B0604020202020204" pitchFamily="34" charset="0"/>
              </a:rPr>
              <a:t>该模式可以应用在单机或网络机器上的抽象</a:t>
            </a:r>
          </a:p>
          <a:p>
            <a:pPr marL="609600" lvl="0" indent="-609600">
              <a:buFontTx/>
              <a:buChar char="•"/>
            </a:pPr>
            <a:r>
              <a:rPr lang="zh-CN" altLang="en-US" sz="2400" dirty="0">
                <a:latin typeface="Arial" panose="020B0604020202020204" pitchFamily="34" charset="0"/>
              </a:rPr>
              <a:t>许多</a:t>
            </a:r>
            <a:r>
              <a:rPr lang="en-US" altLang="zh-CN" sz="2400" dirty="0">
                <a:latin typeface="Arial" panose="020B0604020202020204" pitchFamily="34" charset="0"/>
              </a:rPr>
              <a:t>Web</a:t>
            </a:r>
            <a:r>
              <a:rPr lang="zh-CN" altLang="en-US" sz="2400" dirty="0">
                <a:latin typeface="Arial" panose="020B0604020202020204" pitchFamily="34" charset="0"/>
              </a:rPr>
              <a:t>就是以这种方式运行的：</a:t>
            </a:r>
            <a:r>
              <a:rPr lang="en-US" altLang="zh-CN" sz="2400" dirty="0">
                <a:latin typeface="Arial" panose="020B0604020202020204" pitchFamily="34" charset="0"/>
              </a:rPr>
              <a:t>PC</a:t>
            </a:r>
            <a:r>
              <a:rPr lang="zh-CN" altLang="en-US" sz="2400" dirty="0">
                <a:latin typeface="Arial" panose="020B0604020202020204" pitchFamily="34" charset="0"/>
              </a:rPr>
              <a:t>机向某个服务器请求一个</a:t>
            </a:r>
            <a:r>
              <a:rPr lang="en-US" altLang="zh-CN" sz="2400" dirty="0">
                <a:latin typeface="Arial" panose="020B0604020202020204" pitchFamily="34" charset="0"/>
              </a:rPr>
              <a:t>Web</a:t>
            </a:r>
            <a:r>
              <a:rPr lang="zh-CN" altLang="en-US" sz="2400" dirty="0">
                <a:latin typeface="Arial" panose="020B0604020202020204" pitchFamily="34" charset="0"/>
              </a:rPr>
              <a:t>页面，服务器将页面送回。</a:t>
            </a:r>
          </a:p>
        </p:txBody>
      </p:sp>
      <p:sp>
        <p:nvSpPr>
          <p:cNvPr id="107523"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Client-Server Model</a:t>
            </a:r>
          </a:p>
        </p:txBody>
      </p:sp>
      <p:pic>
        <p:nvPicPr>
          <p:cNvPr id="107524" name="Picture 5" descr="01-27"/>
          <p:cNvPicPr>
            <a:picLocks noChangeAspect="1"/>
          </p:cNvPicPr>
          <p:nvPr/>
        </p:nvPicPr>
        <p:blipFill>
          <a:blip r:embed="rId3"/>
          <a:stretch>
            <a:fillRect/>
          </a:stretch>
        </p:blipFill>
        <p:spPr>
          <a:xfrm>
            <a:off x="704850" y="2386013"/>
            <a:ext cx="7734300" cy="2085975"/>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p:nvPr/>
        </p:nvSpPr>
        <p:spPr>
          <a:xfrm>
            <a:off x="0" y="4005263"/>
            <a:ext cx="9144000" cy="24479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a:buFontTx/>
              <a:buNone/>
            </a:pPr>
            <a:r>
              <a:rPr lang="en-US" altLang="zh-CN" sz="2000" dirty="0">
                <a:latin typeface="Arial" panose="020B0604020202020204" pitchFamily="34" charset="0"/>
              </a:rPr>
              <a:t>Figure 1-28. The structure of VM/370 with CMS</a:t>
            </a:r>
            <a:r>
              <a:rPr lang="zh-CN" altLang="en-US" sz="2000" dirty="0">
                <a:latin typeface="Arial" panose="020B0604020202020204" pitchFamily="34" charset="0"/>
              </a:rPr>
              <a:t>（</a:t>
            </a:r>
            <a:r>
              <a:rPr lang="en-US" altLang="zh-CN" sz="2000" dirty="0">
                <a:latin typeface="Arial" panose="020B0604020202020204" pitchFamily="34" charset="0"/>
              </a:rPr>
              <a:t>Conversation Monitor System).</a:t>
            </a:r>
          </a:p>
          <a:p>
            <a:pPr marL="609600" lvl="0" indent="-609600">
              <a:buFontTx/>
              <a:buChar char="•"/>
            </a:pPr>
            <a:r>
              <a:rPr lang="zh-CN" altLang="en-US" sz="2400" dirty="0">
                <a:latin typeface="Arial" panose="020B0604020202020204" pitchFamily="34" charset="0"/>
              </a:rPr>
              <a:t>虚拟机是裸机硬件的精确复制品</a:t>
            </a:r>
          </a:p>
          <a:p>
            <a:pPr marL="609600" lvl="0" indent="-609600">
              <a:buFontTx/>
              <a:buChar char="•"/>
            </a:pPr>
            <a:r>
              <a:rPr lang="zh-CN" altLang="en-US" sz="2400" dirty="0">
                <a:latin typeface="Arial" panose="020B0604020202020204" pitchFamily="34" charset="0"/>
              </a:rPr>
              <a:t>现代的</a:t>
            </a:r>
            <a:r>
              <a:rPr lang="en-US" altLang="zh-CN" sz="2400" dirty="0">
                <a:latin typeface="Arial" panose="020B0604020202020204" pitchFamily="34" charset="0"/>
              </a:rPr>
              <a:t>z/VM</a:t>
            </a:r>
            <a:r>
              <a:rPr lang="zh-CN" altLang="en-US" sz="2400" dirty="0">
                <a:latin typeface="Arial" panose="020B0604020202020204" pitchFamily="34" charset="0"/>
              </a:rPr>
              <a:t>通常用于运行多个完整的操作系统，而非如</a:t>
            </a:r>
            <a:r>
              <a:rPr lang="en-US" altLang="zh-CN" sz="2400" dirty="0">
                <a:latin typeface="Arial" panose="020B0604020202020204" pitchFamily="34" charset="0"/>
              </a:rPr>
              <a:t>CMS</a:t>
            </a:r>
            <a:r>
              <a:rPr lang="zh-CN" altLang="en-US" sz="2400" dirty="0">
                <a:latin typeface="Arial" panose="020B0604020202020204" pitchFamily="34" charset="0"/>
              </a:rPr>
              <a:t>一样的单用户系统</a:t>
            </a:r>
          </a:p>
        </p:txBody>
      </p:sp>
      <p:sp>
        <p:nvSpPr>
          <p:cNvPr id="109571"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Virtual Machines (1)</a:t>
            </a:r>
          </a:p>
          <a:p>
            <a:pPr marL="0" lvl="0" indent="0" algn="ctr">
              <a:spcBef>
                <a:spcPct val="0"/>
              </a:spcBef>
              <a:buFontTx/>
              <a:buNone/>
            </a:pPr>
            <a:r>
              <a:rPr lang="en-US" altLang="zh-CN" sz="3600" dirty="0">
                <a:solidFill>
                  <a:srgbClr val="FF0000"/>
                </a:solidFill>
                <a:latin typeface="Arial" panose="020B0604020202020204" pitchFamily="34" charset="0"/>
              </a:rPr>
              <a:t>----WM/370</a:t>
            </a:r>
          </a:p>
        </p:txBody>
      </p:sp>
      <p:pic>
        <p:nvPicPr>
          <p:cNvPr id="109572" name="Picture 5" descr="01-28"/>
          <p:cNvPicPr>
            <a:picLocks noChangeAspect="1"/>
          </p:cNvPicPr>
          <p:nvPr/>
        </p:nvPicPr>
        <p:blipFill>
          <a:blip r:embed="rId3"/>
          <a:stretch>
            <a:fillRect/>
          </a:stretch>
        </p:blipFill>
        <p:spPr>
          <a:xfrm>
            <a:off x="0" y="1484313"/>
            <a:ext cx="8734425" cy="23241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FF0000"/>
                </a:solidFill>
              </a:rPr>
              <a:t>Why are you here?</a:t>
            </a:r>
          </a:p>
        </p:txBody>
      </p:sp>
      <p:sp>
        <p:nvSpPr>
          <p:cNvPr id="8196" name="Rectangle 3"/>
          <p:cNvSpPr>
            <a:spLocks noGrp="1" noChangeArrowheads="1"/>
          </p:cNvSpPr>
          <p:nvPr>
            <p:ph idx="1"/>
          </p:nvPr>
        </p:nvSpPr>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Fulfill the requirement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Prerequisite for other courses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Network</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Distributed systems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Real-time systems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Multimedia systems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Future plans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Graduate schools for CS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Employment</a:t>
            </a:r>
          </a:p>
        </p:txBody>
      </p:sp>
      <p:sp>
        <p:nvSpPr>
          <p:cNvPr id="11268"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7</a:t>
            </a:fld>
            <a:r>
              <a:rPr lang="en-US" altLang="zh-CN" sz="1200" dirty="0">
                <a:solidFill>
                  <a:srgbClr val="898989"/>
                </a:solidFill>
                <a:latin typeface="Times New Roman" panose="02020603050405020304" pitchFamily="18" charset="0"/>
              </a:rPr>
              <a:t>/75</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p:nvPr/>
        </p:nvSpPr>
        <p:spPr>
          <a:xfrm>
            <a:off x="0" y="5715000"/>
            <a:ext cx="9144000"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a:buFontTx/>
              <a:buNone/>
            </a:pPr>
            <a:r>
              <a:rPr lang="en-US" altLang="zh-CN" sz="2400" dirty="0">
                <a:latin typeface="Arial" panose="020B0604020202020204" pitchFamily="34" charset="0"/>
              </a:rPr>
              <a:t>Figure 1-29. (a) A type 1 hypervisor. (b) A type 2 hypervisor.</a:t>
            </a:r>
          </a:p>
          <a:p>
            <a:pPr marL="609600" lvl="0" indent="-609600" algn="ctr">
              <a:buFontTx/>
              <a:buNone/>
            </a:pPr>
            <a:endParaRPr lang="en-US" altLang="zh-CN" sz="2400" dirty="0">
              <a:latin typeface="Arial" panose="020B0604020202020204" pitchFamily="34" charset="0"/>
            </a:endParaRPr>
          </a:p>
        </p:txBody>
      </p:sp>
      <p:sp>
        <p:nvSpPr>
          <p:cNvPr id="111619"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Virtual Machines (2)</a:t>
            </a:r>
          </a:p>
          <a:p>
            <a:pPr marL="0" lvl="0" indent="0" algn="ctr">
              <a:spcBef>
                <a:spcPct val="0"/>
              </a:spcBef>
              <a:buFontTx/>
              <a:buNone/>
            </a:pPr>
            <a:r>
              <a:rPr lang="en-US" altLang="zh-CN" sz="3600" dirty="0">
                <a:solidFill>
                  <a:srgbClr val="FF0000"/>
                </a:solidFill>
                <a:latin typeface="Arial" panose="020B0604020202020204" pitchFamily="34" charset="0"/>
              </a:rPr>
              <a:t>----</a:t>
            </a:r>
            <a:r>
              <a:rPr lang="zh-CN" altLang="en-US" sz="3600" dirty="0">
                <a:solidFill>
                  <a:srgbClr val="FF0000"/>
                </a:solidFill>
                <a:latin typeface="Arial" panose="020B0604020202020204" pitchFamily="34" charset="0"/>
              </a:rPr>
              <a:t>虚拟机的重现</a:t>
            </a:r>
          </a:p>
        </p:txBody>
      </p:sp>
      <p:pic>
        <p:nvPicPr>
          <p:cNvPr id="111620" name="Picture 5" descr="01-29"/>
          <p:cNvPicPr>
            <a:picLocks noChangeAspect="1"/>
          </p:cNvPicPr>
          <p:nvPr/>
        </p:nvPicPr>
        <p:blipFill>
          <a:blip r:embed="rId3"/>
          <a:stretch>
            <a:fillRect/>
          </a:stretch>
        </p:blipFill>
        <p:spPr>
          <a:xfrm>
            <a:off x="827088" y="2060575"/>
            <a:ext cx="7410450" cy="2990850"/>
          </a:xfrm>
          <a:prstGeom prst="rect">
            <a:avLst/>
          </a:prstGeom>
          <a:noFill/>
          <a:ln w="9525">
            <a:noFill/>
          </a:ln>
        </p:spPr>
      </p:pic>
      <p:sp>
        <p:nvSpPr>
          <p:cNvPr id="111621" name="Text Box 6"/>
          <p:cNvSpPr txBox="1"/>
          <p:nvPr/>
        </p:nvSpPr>
        <p:spPr>
          <a:xfrm>
            <a:off x="755650" y="1268413"/>
            <a:ext cx="6840538" cy="1004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FontTx/>
              <a:buChar char="•"/>
            </a:pPr>
            <a:r>
              <a:rPr lang="zh-CN" altLang="en-US" sz="2400" dirty="0">
                <a:latin typeface="Times New Roman" panose="02020603050405020304" pitchFamily="18" charset="0"/>
              </a:rPr>
              <a:t>可用于：托管；同时运行两个或多个</a:t>
            </a:r>
            <a:r>
              <a:rPr lang="en-US" altLang="zh-CN" sz="2400" dirty="0">
                <a:latin typeface="Times New Roman" panose="02020603050405020304" pitchFamily="18" charset="0"/>
              </a:rPr>
              <a:t>OS.</a:t>
            </a:r>
            <a:endParaRPr lang="zh-CN" altLang="en-US" sz="2400" dirty="0">
              <a:latin typeface="Times New Roman" panose="02020603050405020304" pitchFamily="18" charset="0"/>
            </a:endParaRPr>
          </a:p>
          <a:p>
            <a:pPr marL="0" lvl="0" indent="0" eaLnBrk="1" hangingPunct="1">
              <a:spcBef>
                <a:spcPct val="50000"/>
              </a:spcBef>
              <a:buFontTx/>
              <a:buNone/>
            </a:pPr>
            <a:endParaRPr lang="zh-CN" altLang="en-US" sz="2400" dirty="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a:xfrm>
            <a:off x="457200" y="274638"/>
            <a:ext cx="8229600" cy="850900"/>
          </a:xfrm>
        </p:spPr>
        <p:txBody>
          <a:bodyPr vert="horz" wrap="square" lIns="91440" tIns="45720" rIns="91440" bIns="45720" anchor="ctr" anchorCtr="0"/>
          <a:lstStyle/>
          <a:p>
            <a:pPr eaLnBrk="1" hangingPunct="1"/>
            <a:r>
              <a:rPr lang="en-US" altLang="zh-CN" dirty="0"/>
              <a:t>Exokernel (</a:t>
            </a:r>
            <a:r>
              <a:rPr lang="zh-CN" altLang="en-US" dirty="0"/>
              <a:t>外核）</a:t>
            </a:r>
          </a:p>
        </p:txBody>
      </p:sp>
      <p:sp>
        <p:nvSpPr>
          <p:cNvPr id="115715" name="Rectangle 3"/>
          <p:cNvSpPr>
            <a:spLocks noGrp="1"/>
          </p:cNvSpPr>
          <p:nvPr>
            <p:ph idx="1"/>
          </p:nvPr>
        </p:nvSpPr>
        <p:spPr>
          <a:xfrm>
            <a:off x="611188" y="1268413"/>
            <a:ext cx="7993062" cy="5256212"/>
          </a:xfrm>
        </p:spPr>
        <p:txBody>
          <a:bodyPr vert="horz" wrap="square" lIns="91440" tIns="45720" rIns="91440" bIns="45720" anchor="t" anchorCtr="0"/>
          <a:lstStyle/>
          <a:p>
            <a:pPr eaLnBrk="1" hangingPunct="1"/>
            <a:r>
              <a:rPr lang="zh-CN" altLang="en-US" dirty="0"/>
              <a:t>对机器进行分区。给每个用户整个资源的一个子集。</a:t>
            </a:r>
          </a:p>
          <a:p>
            <a:pPr eaLnBrk="1" hangingPunct="1"/>
            <a:r>
              <a:rPr lang="zh-CN" altLang="en-US" dirty="0"/>
              <a:t>在底层，</a:t>
            </a:r>
            <a:r>
              <a:rPr lang="zh-CN" altLang="en-US" dirty="0">
                <a:highlight>
                  <a:srgbClr val="FFFF00"/>
                </a:highlight>
              </a:rPr>
              <a:t>一种称为外核（</a:t>
            </a:r>
            <a:r>
              <a:rPr lang="en-US" altLang="zh-CN" dirty="0">
                <a:highlight>
                  <a:srgbClr val="FFFF00"/>
                </a:highlight>
              </a:rPr>
              <a:t>exokernel)</a:t>
            </a:r>
            <a:r>
              <a:rPr lang="zh-CN" altLang="en-US" dirty="0">
                <a:highlight>
                  <a:srgbClr val="FFFF00"/>
                </a:highlight>
              </a:rPr>
              <a:t>的程序在内核态中运行。其任务是为虚拟机分配资源，并检查试图使用这些资源的企图，以确保没有机器会使用他人的资源。</a:t>
            </a:r>
          </a:p>
          <a:p>
            <a:pPr eaLnBrk="1" hangingPunct="1">
              <a:buFontTx/>
              <a:buNone/>
            </a:pPr>
            <a:r>
              <a:rPr lang="zh-CN" altLang="en-US" dirty="0"/>
              <a:t>优点：</a:t>
            </a:r>
            <a:endParaRPr lang="en-US" altLang="zh-CN" dirty="0"/>
          </a:p>
          <a:p>
            <a:pPr lvl="1" eaLnBrk="1" hangingPunct="1"/>
            <a:r>
              <a:rPr lang="zh-CN" altLang="en-US" sz="2000" dirty="0"/>
              <a:t>减少了映像层。外核只需要记录已经分配给各个虚拟机的有关资源即可。</a:t>
            </a:r>
            <a:endParaRPr lang="en-US" altLang="zh-CN" sz="2000" dirty="0"/>
          </a:p>
          <a:p>
            <a:pPr lvl="1" eaLnBrk="1" hangingPunct="1"/>
            <a:r>
              <a:rPr lang="zh-CN" altLang="en-US" sz="2000" dirty="0"/>
              <a:t>将多道程序（在外核内）与用户操作系统代码（在用户空间内）加以分离，而且相应负载并不重（</a:t>
            </a:r>
            <a:r>
              <a:rPr lang="en-US" altLang="zh-CN" sz="2000" dirty="0"/>
              <a:t>Exokernel</a:t>
            </a:r>
            <a:r>
              <a:rPr lang="zh-CN" altLang="en-US" sz="2000" dirty="0"/>
              <a:t>只是保持多个虚拟机彼此不发生冲突）。</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spcBef>
                <a:spcPct val="0"/>
              </a:spcBef>
              <a:buFontTx/>
              <a:buNone/>
            </a:pPr>
            <a:fld id="{9A0DB2DC-4C9A-4742-B13C-FB6460FD3503}" type="slidenum">
              <a:rPr lang="en-US" altLang="zh-CN" sz="1400" dirty="0">
                <a:latin typeface="Times New Roman" panose="02020603050405020304" pitchFamily="18" charset="0"/>
              </a:rPr>
              <a:t>72</a:t>
            </a:fld>
            <a:r>
              <a:rPr lang="en-US" altLang="zh-CN" sz="1400" dirty="0">
                <a:latin typeface="Times New Roman" panose="02020603050405020304" pitchFamily="18" charset="0"/>
              </a:rPr>
              <a:t>/75</a:t>
            </a:r>
          </a:p>
        </p:txBody>
      </p:sp>
      <p:sp>
        <p:nvSpPr>
          <p:cNvPr id="116739" name="Rectangle 2"/>
          <p:cNvSpPr>
            <a:spLocks noGrp="1"/>
          </p:cNvSpPr>
          <p:nvPr>
            <p:ph type="title" idx="4294967295"/>
          </p:nvPr>
        </p:nvSpPr>
        <p:spPr>
          <a:xfrm>
            <a:off x="0" y="0"/>
            <a:ext cx="7772400" cy="1143000"/>
          </a:xfrm>
        </p:spPr>
        <p:txBody>
          <a:bodyPr vert="horz" wrap="square" lIns="91440" tIns="45720" rIns="91440" bIns="45720" anchor="ctr" anchorCtr="0"/>
          <a:lstStyle/>
          <a:p>
            <a:pPr eaLnBrk="1" hangingPunct="1"/>
            <a:r>
              <a:rPr lang="en-US" altLang="zh-CN" dirty="0"/>
              <a:t>Design Tradeoffs</a:t>
            </a:r>
          </a:p>
        </p:txBody>
      </p:sp>
      <p:sp>
        <p:nvSpPr>
          <p:cNvPr id="116740" name="Rectangle 3"/>
          <p:cNvSpPr>
            <a:spLocks noGrp="1"/>
          </p:cNvSpPr>
          <p:nvPr>
            <p:ph type="body" idx="4294967295"/>
          </p:nvPr>
        </p:nvSpPr>
        <p:spPr>
          <a:xfrm>
            <a:off x="827088" y="1268413"/>
            <a:ext cx="7772400" cy="4876800"/>
          </a:xfrm>
        </p:spPr>
        <p:txBody>
          <a:bodyPr vert="horz" wrap="square" lIns="91440" tIns="45720" rIns="91440" bIns="45720" anchor="t" anchorCtr="0"/>
          <a:lstStyle/>
          <a:p>
            <a:pPr eaLnBrk="1" hangingPunct="1">
              <a:lnSpc>
                <a:spcPct val="90000"/>
              </a:lnSpc>
            </a:pPr>
            <a:r>
              <a:rPr lang="en-US" altLang="zh-CN" sz="2800" dirty="0"/>
              <a:t>All in the kernel (Windows)</a:t>
            </a:r>
          </a:p>
          <a:p>
            <a:pPr lvl="1" eaLnBrk="1" hangingPunct="1">
              <a:lnSpc>
                <a:spcPct val="90000"/>
              </a:lnSpc>
            </a:pPr>
            <a:r>
              <a:rPr lang="en-US" altLang="zh-CN" sz="2400" dirty="0"/>
              <a:t>Pros: efficient?</a:t>
            </a:r>
          </a:p>
          <a:p>
            <a:pPr lvl="1" eaLnBrk="1" hangingPunct="1">
              <a:lnSpc>
                <a:spcPct val="90000"/>
              </a:lnSpc>
            </a:pPr>
            <a:r>
              <a:rPr lang="en-US" altLang="zh-CN" sz="2400" dirty="0"/>
              <a:t>Cons: difficult to develop new services</a:t>
            </a:r>
          </a:p>
          <a:p>
            <a:pPr eaLnBrk="1" hangingPunct="1">
              <a:lnSpc>
                <a:spcPct val="90000"/>
              </a:lnSpc>
            </a:pPr>
            <a:r>
              <a:rPr lang="en-US" altLang="zh-CN" sz="2800" dirty="0"/>
              <a:t>All at user level</a:t>
            </a:r>
          </a:p>
          <a:p>
            <a:pPr lvl="1" eaLnBrk="1" hangingPunct="1">
              <a:lnSpc>
                <a:spcPct val="90000"/>
              </a:lnSpc>
            </a:pPr>
            <a:r>
              <a:rPr lang="en-US" altLang="zh-CN" sz="2400" dirty="0"/>
              <a:t>Pros: easy to develop new apps</a:t>
            </a:r>
          </a:p>
          <a:p>
            <a:pPr lvl="1" eaLnBrk="1" hangingPunct="1">
              <a:lnSpc>
                <a:spcPct val="90000"/>
              </a:lnSpc>
            </a:pPr>
            <a:r>
              <a:rPr lang="en-US" altLang="zh-CN" sz="2400" dirty="0"/>
              <a:t>Cons: protection</a:t>
            </a:r>
          </a:p>
          <a:p>
            <a:pPr eaLnBrk="1" hangingPunct="1">
              <a:lnSpc>
                <a:spcPct val="90000"/>
              </a:lnSpc>
            </a:pPr>
            <a:r>
              <a:rPr lang="en-US" altLang="zh-CN" sz="2800" dirty="0"/>
              <a:t>Split between user and kernel (Unix)</a:t>
            </a:r>
          </a:p>
          <a:p>
            <a:pPr lvl="1" eaLnBrk="1" hangingPunct="1">
              <a:lnSpc>
                <a:spcPct val="90000"/>
              </a:lnSpc>
            </a:pPr>
            <a:r>
              <a:rPr lang="en-US" altLang="zh-CN" sz="2400" dirty="0"/>
              <a:t>Kernel: display driver and mouse driver</a:t>
            </a:r>
          </a:p>
          <a:p>
            <a:pPr lvl="1" eaLnBrk="1" hangingPunct="1">
              <a:lnSpc>
                <a:spcPct val="90000"/>
              </a:lnSpc>
            </a:pPr>
            <a:r>
              <a:rPr lang="en-US" altLang="zh-CN" sz="2400" dirty="0"/>
              <a:t>User: the rest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p:nvPr/>
        </p:nvSpPr>
        <p:spPr>
          <a:xfrm>
            <a:off x="539750" y="908050"/>
            <a:ext cx="8297863" cy="5689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r>
              <a:rPr lang="en-US" altLang="zh-CN" sz="2400" dirty="0">
                <a:latin typeface="Arial" panose="020B0604020202020204" pitchFamily="34" charset="0"/>
              </a:rPr>
              <a:t>Monolithic systems</a:t>
            </a:r>
            <a:r>
              <a:rPr lang="zh-CN" altLang="en-US" sz="2400" dirty="0">
                <a:latin typeface="Arial" panose="020B0604020202020204" pitchFamily="34" charset="0"/>
              </a:rPr>
              <a:t>（单</a:t>
            </a:r>
            <a:r>
              <a:rPr lang="en-US" altLang="zh-CN" sz="2400" dirty="0">
                <a:latin typeface="Times New Roman" panose="02020603050405020304" pitchFamily="18" charset="0"/>
              </a:rPr>
              <a:t>(</a:t>
            </a:r>
            <a:r>
              <a:rPr lang="zh-CN" altLang="en-US" sz="2400" dirty="0">
                <a:latin typeface="Times New Roman" panose="02020603050405020304" pitchFamily="18" charset="0"/>
              </a:rPr>
              <a:t>整</a:t>
            </a:r>
            <a:r>
              <a:rPr lang="en-US" altLang="zh-CN" sz="2400" dirty="0">
                <a:latin typeface="Times New Roman" panose="02020603050405020304" pitchFamily="18" charset="0"/>
              </a:rPr>
              <a:t>)</a:t>
            </a:r>
            <a:r>
              <a:rPr lang="zh-CN" altLang="en-US" sz="2400" dirty="0">
                <a:latin typeface="Arial" panose="020B0604020202020204" pitchFamily="34" charset="0"/>
              </a:rPr>
              <a:t>体（简单三层）</a:t>
            </a:r>
            <a:endParaRPr lang="en-US" altLang="zh-CN" sz="2400" dirty="0">
              <a:latin typeface="Arial" panose="020B0604020202020204" pitchFamily="34" charset="0"/>
            </a:endParaRPr>
          </a:p>
          <a:p>
            <a:pPr marL="609600" lvl="0" indent="-609600">
              <a:buFontTx/>
              <a:buNone/>
            </a:pPr>
            <a:r>
              <a:rPr lang="en-US" altLang="zh-CN" sz="2400" dirty="0">
                <a:latin typeface="Arial" panose="020B0604020202020204" pitchFamily="34" charset="0"/>
              </a:rPr>
              <a:t>              </a:t>
            </a:r>
            <a:r>
              <a:rPr lang="zh-CN" altLang="en-US" sz="2000" dirty="0">
                <a:latin typeface="Arial" panose="020B0604020202020204" pitchFamily="34" charset="0"/>
              </a:rPr>
              <a:t>分层</a:t>
            </a:r>
            <a:endParaRPr lang="en-US" altLang="zh-CN" sz="2000" dirty="0">
              <a:latin typeface="Arial" panose="020B0604020202020204" pitchFamily="34" charset="0"/>
            </a:endParaRPr>
          </a:p>
          <a:p>
            <a:pPr marL="609600" lvl="0" indent="-609600"/>
            <a:r>
              <a:rPr lang="en-US" altLang="zh-CN" sz="2400" dirty="0">
                <a:latin typeface="Arial" panose="020B0604020202020204" pitchFamily="34" charset="0"/>
              </a:rPr>
              <a:t>Layered Systems</a:t>
            </a:r>
            <a:r>
              <a:rPr lang="zh-CN" altLang="en-US" sz="2400" dirty="0">
                <a:latin typeface="Arial" panose="020B0604020202020204" pitchFamily="34" charset="0"/>
              </a:rPr>
              <a:t>（层次结构）</a:t>
            </a:r>
            <a:endParaRPr lang="en-US" altLang="zh-CN" sz="2400" dirty="0">
              <a:latin typeface="Arial" panose="020B0604020202020204" pitchFamily="34" charset="0"/>
            </a:endParaRPr>
          </a:p>
          <a:p>
            <a:pPr marL="609600" lvl="0" indent="-609600">
              <a:buFontTx/>
              <a:buNone/>
            </a:pPr>
            <a:r>
              <a:rPr lang="en-US" altLang="zh-CN" sz="2400" dirty="0">
                <a:latin typeface="Arial" panose="020B0604020202020204" pitchFamily="34" charset="0"/>
              </a:rPr>
              <a:t>              </a:t>
            </a:r>
            <a:r>
              <a:rPr lang="zh-CN" altLang="en-US" sz="2000" dirty="0">
                <a:latin typeface="Arial" panose="020B0604020202020204" pitchFamily="34" charset="0"/>
              </a:rPr>
              <a:t>可靠</a:t>
            </a:r>
            <a:r>
              <a:rPr lang="en-US" altLang="zh-CN" sz="2000" dirty="0">
                <a:latin typeface="Arial" panose="020B0604020202020204" pitchFamily="34" charset="0"/>
              </a:rPr>
              <a:t>  </a:t>
            </a:r>
            <a:r>
              <a:rPr lang="en-US" altLang="zh-CN" sz="2400" dirty="0">
                <a:latin typeface="Arial" panose="020B0604020202020204" pitchFamily="34" charset="0"/>
              </a:rPr>
              <a:t> </a:t>
            </a:r>
            <a:r>
              <a:rPr lang="zh-CN" altLang="en-US" sz="2000" dirty="0">
                <a:latin typeface="Arial" panose="020B0604020202020204" pitchFamily="34" charset="0"/>
              </a:rPr>
              <a:t>（划分内核与用户的边界）</a:t>
            </a:r>
            <a:r>
              <a:rPr lang="en-US" altLang="zh-CN" sz="2000" dirty="0">
                <a:latin typeface="Arial" panose="020B0604020202020204" pitchFamily="34" charset="0"/>
              </a:rPr>
              <a:t>      </a:t>
            </a:r>
          </a:p>
          <a:p>
            <a:pPr marL="609600" lvl="0" indent="-609600"/>
            <a:r>
              <a:rPr lang="en-US" altLang="zh-CN" sz="2400" dirty="0">
                <a:latin typeface="Arial" panose="020B0604020202020204" pitchFamily="34" charset="0"/>
              </a:rPr>
              <a:t>Microkernels</a:t>
            </a:r>
          </a:p>
          <a:p>
            <a:pPr marL="609600" lvl="0" indent="-609600">
              <a:buFontTx/>
              <a:buNone/>
            </a:pPr>
            <a:r>
              <a:rPr lang="en-US" altLang="zh-CN" sz="2400" dirty="0">
                <a:latin typeface="Arial" panose="020B0604020202020204" pitchFamily="34" charset="0"/>
              </a:rPr>
              <a:t>                       </a:t>
            </a:r>
            <a:r>
              <a:rPr lang="zh-CN" altLang="en-US" sz="2000" dirty="0">
                <a:latin typeface="Arial" panose="020B0604020202020204" pitchFamily="34" charset="0"/>
              </a:rPr>
              <a:t>将进程分成服务器和客户端两类</a:t>
            </a:r>
            <a:endParaRPr lang="en-US" altLang="zh-CN" sz="2000" dirty="0">
              <a:latin typeface="Arial" panose="020B0604020202020204" pitchFamily="34" charset="0"/>
            </a:endParaRPr>
          </a:p>
          <a:p>
            <a:pPr marL="609600" lvl="0" indent="-609600"/>
            <a:r>
              <a:rPr lang="en-US" altLang="zh-CN" sz="2400" dirty="0">
                <a:latin typeface="Arial" panose="020B0604020202020204" pitchFamily="34" charset="0"/>
              </a:rPr>
              <a:t>Client-Server Model</a:t>
            </a:r>
          </a:p>
          <a:p>
            <a:pPr marL="609600" lvl="0" indent="-609600">
              <a:buFontTx/>
              <a:buNone/>
            </a:pPr>
            <a:r>
              <a:rPr lang="en-US" altLang="zh-CN" sz="2400" dirty="0">
                <a:latin typeface="Arial" panose="020B0604020202020204" pitchFamily="34" charset="0"/>
              </a:rPr>
              <a:t>                       </a:t>
            </a:r>
            <a:r>
              <a:rPr lang="zh-CN" altLang="en-US" sz="2000" dirty="0">
                <a:latin typeface="Arial" panose="020B0604020202020204" pitchFamily="34" charset="0"/>
              </a:rPr>
              <a:t>建立虚拟机监控，对裸机硬件的复制品</a:t>
            </a:r>
            <a:endParaRPr lang="en-US" altLang="zh-CN" sz="2000" dirty="0">
              <a:latin typeface="Arial" panose="020B0604020202020204" pitchFamily="34" charset="0"/>
            </a:endParaRPr>
          </a:p>
          <a:p>
            <a:pPr marL="609600" lvl="0" indent="-609600"/>
            <a:r>
              <a:rPr lang="en-US" altLang="zh-CN" sz="2400" dirty="0">
                <a:latin typeface="Arial" panose="020B0604020202020204" pitchFamily="34" charset="0"/>
              </a:rPr>
              <a:t>Virtual Machines</a:t>
            </a:r>
          </a:p>
          <a:p>
            <a:pPr marL="609600" lvl="0" indent="-609600">
              <a:buFontTx/>
              <a:buNone/>
            </a:pPr>
            <a:r>
              <a:rPr lang="en-US" altLang="zh-CN" sz="2400" dirty="0">
                <a:latin typeface="Arial" panose="020B0604020202020204" pitchFamily="34" charset="0"/>
              </a:rPr>
              <a:t>                       </a:t>
            </a:r>
            <a:r>
              <a:rPr lang="zh-CN" altLang="en-US" sz="2000" dirty="0">
                <a:latin typeface="Arial" panose="020B0604020202020204" pitchFamily="34" charset="0"/>
              </a:rPr>
              <a:t>建立在内核态运行的</a:t>
            </a:r>
            <a:r>
              <a:rPr lang="en-US" altLang="zh-CN" sz="2000" dirty="0">
                <a:latin typeface="Arial" panose="020B0604020202020204" pitchFamily="34" charset="0"/>
              </a:rPr>
              <a:t>Exokernel,</a:t>
            </a:r>
            <a:r>
              <a:rPr lang="zh-CN" altLang="en-US" sz="2000" dirty="0">
                <a:latin typeface="Arial" panose="020B0604020202020204" pitchFamily="34" charset="0"/>
              </a:rPr>
              <a:t>为虚拟机分配管理资源</a:t>
            </a:r>
            <a:endParaRPr lang="en-US" altLang="zh-CN" sz="2000" dirty="0">
              <a:latin typeface="Arial" panose="020B0604020202020204" pitchFamily="34" charset="0"/>
            </a:endParaRPr>
          </a:p>
          <a:p>
            <a:pPr marL="609600" lvl="0" indent="-609600"/>
            <a:r>
              <a:rPr lang="en-US" altLang="zh-CN" sz="2400" dirty="0">
                <a:latin typeface="Times New Roman" panose="02020603050405020304" pitchFamily="18" charset="0"/>
              </a:rPr>
              <a:t>Exokernel (</a:t>
            </a:r>
            <a:r>
              <a:rPr lang="zh-CN" altLang="en-US" sz="2400" dirty="0">
                <a:latin typeface="Times New Roman" panose="02020603050405020304" pitchFamily="18" charset="0"/>
              </a:rPr>
              <a:t>外核）</a:t>
            </a:r>
            <a:endParaRPr lang="en-US" altLang="zh-CN" sz="2400" dirty="0">
              <a:solidFill>
                <a:srgbClr val="FF0000"/>
              </a:solidFill>
              <a:latin typeface="Arial" panose="020B0604020202020204" pitchFamily="34" charset="0"/>
            </a:endParaRPr>
          </a:p>
          <a:p>
            <a:pPr marL="609600" lvl="0" indent="-609600">
              <a:buFontTx/>
              <a:buNone/>
            </a:pPr>
            <a:endParaRPr lang="en-US" altLang="zh-CN" sz="2400" dirty="0">
              <a:solidFill>
                <a:srgbClr val="FF0000"/>
              </a:solidFill>
              <a:latin typeface="Arial" panose="020B0604020202020204" pitchFamily="34" charset="0"/>
            </a:endParaRPr>
          </a:p>
          <a:p>
            <a:pPr marL="609600" lvl="0" indent="-609600">
              <a:buFontTx/>
              <a:buNone/>
            </a:pPr>
            <a:endParaRPr lang="zh-CN" altLang="en-US" sz="2400" dirty="0">
              <a:solidFill>
                <a:srgbClr val="FF0000"/>
              </a:solidFill>
              <a:latin typeface="Arial" panose="020B0604020202020204" pitchFamily="34" charset="0"/>
            </a:endParaRPr>
          </a:p>
          <a:p>
            <a:pPr marL="609600" lvl="0" indent="-609600">
              <a:buFontTx/>
              <a:buNone/>
            </a:pPr>
            <a:endParaRPr lang="en-US" altLang="zh-CN" sz="2400" dirty="0">
              <a:latin typeface="Arial" panose="020B0604020202020204" pitchFamily="34" charset="0"/>
            </a:endParaRPr>
          </a:p>
          <a:p>
            <a:pPr marL="609600" lvl="0" indent="-609600">
              <a:buFontTx/>
              <a:buNone/>
            </a:pPr>
            <a:endParaRPr lang="en-US" altLang="zh-CN" sz="2400" dirty="0">
              <a:latin typeface="Arial" panose="020B0604020202020204" pitchFamily="34" charset="0"/>
            </a:endParaRPr>
          </a:p>
        </p:txBody>
      </p:sp>
      <p:sp>
        <p:nvSpPr>
          <p:cNvPr id="118787"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highlight>
                  <a:srgbClr val="FFFF00"/>
                </a:highlight>
                <a:latin typeface="Arial" panose="020B0604020202020204" pitchFamily="34" charset="0"/>
              </a:rPr>
              <a:t>Operating Systems Structure</a:t>
            </a:r>
          </a:p>
        </p:txBody>
      </p:sp>
      <p:sp>
        <p:nvSpPr>
          <p:cNvPr id="118788" name="下箭头 3"/>
          <p:cNvSpPr/>
          <p:nvPr/>
        </p:nvSpPr>
        <p:spPr>
          <a:xfrm>
            <a:off x="2339975" y="1196975"/>
            <a:ext cx="215900" cy="719138"/>
          </a:xfrm>
          <a:prstGeom prst="downArrow">
            <a:avLst>
              <a:gd name="adj1" fmla="val 50000"/>
              <a:gd name="adj2" fmla="val 50086"/>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2400" dirty="0">
              <a:latin typeface="Times New Roman" panose="02020603050405020304" pitchFamily="18" charset="0"/>
            </a:endParaRPr>
          </a:p>
        </p:txBody>
      </p:sp>
      <p:sp>
        <p:nvSpPr>
          <p:cNvPr id="118789" name="下箭头 4"/>
          <p:cNvSpPr/>
          <p:nvPr/>
        </p:nvSpPr>
        <p:spPr>
          <a:xfrm>
            <a:off x="2339975" y="2133600"/>
            <a:ext cx="215900" cy="576263"/>
          </a:xfrm>
          <a:prstGeom prst="downArrow">
            <a:avLst>
              <a:gd name="adj1" fmla="val 50000"/>
              <a:gd name="adj2" fmla="val 4984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2400" dirty="0">
              <a:latin typeface="Times New Roman" panose="02020603050405020304" pitchFamily="18" charset="0"/>
            </a:endParaRPr>
          </a:p>
        </p:txBody>
      </p:sp>
      <p:sp>
        <p:nvSpPr>
          <p:cNvPr id="118790" name="下箭头 5"/>
          <p:cNvSpPr/>
          <p:nvPr/>
        </p:nvSpPr>
        <p:spPr>
          <a:xfrm>
            <a:off x="2339975" y="2997200"/>
            <a:ext cx="215900" cy="576263"/>
          </a:xfrm>
          <a:prstGeom prst="downArrow">
            <a:avLst>
              <a:gd name="adj1" fmla="val 50000"/>
              <a:gd name="adj2" fmla="val 4984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2400" dirty="0">
              <a:latin typeface="Times New Roman" panose="02020603050405020304" pitchFamily="18" charset="0"/>
            </a:endParaRPr>
          </a:p>
        </p:txBody>
      </p:sp>
      <p:sp>
        <p:nvSpPr>
          <p:cNvPr id="118791" name="下箭头 6"/>
          <p:cNvSpPr/>
          <p:nvPr/>
        </p:nvSpPr>
        <p:spPr>
          <a:xfrm>
            <a:off x="2339975" y="3860800"/>
            <a:ext cx="190500" cy="647700"/>
          </a:xfrm>
          <a:prstGeom prst="downArrow">
            <a:avLst>
              <a:gd name="adj1" fmla="val 50000"/>
              <a:gd name="adj2" fmla="val 49772"/>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2400" dirty="0">
              <a:latin typeface="Times New Roman" panose="02020603050405020304" pitchFamily="18" charset="0"/>
            </a:endParaRPr>
          </a:p>
        </p:txBody>
      </p:sp>
      <p:sp>
        <p:nvSpPr>
          <p:cNvPr id="118792" name="下箭头 7"/>
          <p:cNvSpPr/>
          <p:nvPr/>
        </p:nvSpPr>
        <p:spPr>
          <a:xfrm>
            <a:off x="2339975" y="4724400"/>
            <a:ext cx="215900" cy="649288"/>
          </a:xfrm>
          <a:prstGeom prst="downArrow">
            <a:avLst>
              <a:gd name="adj1" fmla="val 50000"/>
              <a:gd name="adj2" fmla="val 50233"/>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2400" dirty="0">
              <a:latin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p:nvPr/>
        </p:nvSpPr>
        <p:spPr>
          <a:xfrm>
            <a:off x="900113" y="1125538"/>
            <a:ext cx="7739062" cy="49974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buClr>
                <a:schemeClr val="accent2"/>
              </a:buClr>
              <a:buFontTx/>
              <a:buChar char="•"/>
            </a:pPr>
            <a:r>
              <a:rPr lang="en-US" altLang="zh-CN" sz="2800" dirty="0">
                <a:latin typeface="Arial" panose="020B0604020202020204" pitchFamily="34" charset="0"/>
              </a:rPr>
              <a:t>OS</a:t>
            </a:r>
            <a:r>
              <a:rPr lang="zh-CN" altLang="en-US" sz="2800" dirty="0">
                <a:latin typeface="Arial" panose="020B0604020202020204" pitchFamily="34" charset="0"/>
              </a:rPr>
              <a:t>通常是由许多程序员写成的，包括很大部分的</a:t>
            </a:r>
            <a:r>
              <a:rPr lang="en-US" altLang="zh-CN" sz="2800" dirty="0">
                <a:latin typeface="Arial" panose="020B0604020202020204" pitchFamily="34" charset="0"/>
              </a:rPr>
              <a:t>C</a:t>
            </a:r>
            <a:r>
              <a:rPr lang="zh-CN" altLang="en-US" sz="2800" dirty="0">
                <a:latin typeface="Arial" panose="020B0604020202020204" pitchFamily="34" charset="0"/>
              </a:rPr>
              <a:t>（有时是</a:t>
            </a:r>
            <a:r>
              <a:rPr lang="en-US" altLang="zh-CN" sz="2800" dirty="0">
                <a:latin typeface="Arial" panose="020B0604020202020204" pitchFamily="34" charset="0"/>
              </a:rPr>
              <a:t>C++</a:t>
            </a:r>
            <a:r>
              <a:rPr lang="zh-CN" altLang="en-US" sz="2800" dirty="0">
                <a:latin typeface="Arial" panose="020B0604020202020204" pitchFamily="34" charset="0"/>
              </a:rPr>
              <a:t>）程序。</a:t>
            </a:r>
            <a:endParaRPr lang="en-US" altLang="zh-CN" sz="2800" dirty="0">
              <a:latin typeface="Arial" panose="020B0604020202020204" pitchFamily="34" charset="0"/>
            </a:endParaRPr>
          </a:p>
          <a:p>
            <a:pPr marL="609600" lvl="0" indent="-609600">
              <a:buClr>
                <a:schemeClr val="accent2"/>
              </a:buClr>
              <a:buFontTx/>
              <a:buChar char="•"/>
            </a:pPr>
            <a:r>
              <a:rPr lang="en-US" altLang="zh-CN" sz="2800" dirty="0">
                <a:latin typeface="Arial" panose="020B0604020202020204" pitchFamily="34" charset="0"/>
              </a:rPr>
              <a:t>The C language</a:t>
            </a:r>
          </a:p>
          <a:p>
            <a:pPr marL="609600" lvl="0" indent="-609600">
              <a:buClr>
                <a:schemeClr val="accent2"/>
              </a:buClr>
              <a:buFontTx/>
              <a:buChar char="•"/>
            </a:pPr>
            <a:r>
              <a:rPr lang="en-US" altLang="zh-CN" sz="2800" dirty="0">
                <a:latin typeface="Arial" panose="020B0604020202020204" pitchFamily="34" charset="0"/>
              </a:rPr>
              <a:t>Header files</a:t>
            </a:r>
          </a:p>
          <a:p>
            <a:pPr marL="609600" lvl="0" indent="-609600">
              <a:buClr>
                <a:schemeClr val="accent2"/>
              </a:buClr>
              <a:buFontTx/>
              <a:buChar char="•"/>
            </a:pPr>
            <a:r>
              <a:rPr lang="en-US" altLang="zh-CN" sz="2800" dirty="0">
                <a:latin typeface="Arial" panose="020B0604020202020204" pitchFamily="34" charset="0"/>
              </a:rPr>
              <a:t>Large programming projects</a:t>
            </a:r>
          </a:p>
          <a:p>
            <a:pPr marL="609600" lvl="0" indent="-609600">
              <a:buClr>
                <a:schemeClr val="accent2"/>
              </a:buClr>
              <a:buFontTx/>
              <a:buChar char="•"/>
            </a:pPr>
            <a:r>
              <a:rPr lang="en-US" altLang="zh-CN" sz="2800" dirty="0">
                <a:latin typeface="Arial" panose="020B0604020202020204" pitchFamily="34" charset="0"/>
              </a:rPr>
              <a:t>The model of run time</a:t>
            </a:r>
          </a:p>
          <a:p>
            <a:pPr marL="609600" lvl="0" indent="-609600">
              <a:buClr>
                <a:schemeClr val="accent2"/>
              </a:buClr>
              <a:buFontTx/>
              <a:buChar char="•"/>
            </a:pPr>
            <a:endParaRPr lang="zh-CN" altLang="en-US" sz="2800" dirty="0">
              <a:latin typeface="Arial" panose="020B0604020202020204" pitchFamily="34" charset="0"/>
            </a:endParaRPr>
          </a:p>
        </p:txBody>
      </p:sp>
      <p:sp>
        <p:nvSpPr>
          <p:cNvPr id="120835" name="Rectangle 3"/>
          <p:cNvSpPr/>
          <p:nvPr/>
        </p:nvSpPr>
        <p:spPr>
          <a:xfrm>
            <a:off x="0" y="0"/>
            <a:ext cx="9144000" cy="11430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The World According to C</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p:nvPr/>
        </p:nvSpPr>
        <p:spPr>
          <a:xfrm>
            <a:off x="153988" y="6388100"/>
            <a:ext cx="8990012" cy="939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609600" lvl="0" indent="-609600" algn="ctr">
              <a:buFontTx/>
              <a:buNone/>
            </a:pPr>
            <a:r>
              <a:rPr lang="zh-CN" altLang="en-US" sz="2400" dirty="0">
                <a:latin typeface="Arial" panose="020B0604020202020204" pitchFamily="34" charset="0"/>
              </a:rPr>
              <a:t>编译</a:t>
            </a:r>
            <a:r>
              <a:rPr lang="en-US" altLang="zh-CN" sz="2400" dirty="0">
                <a:latin typeface="Arial" panose="020B0604020202020204" pitchFamily="34" charset="0"/>
              </a:rPr>
              <a:t>C</a:t>
            </a:r>
            <a:r>
              <a:rPr lang="zh-CN" altLang="en-US" sz="2400" dirty="0">
                <a:latin typeface="Arial" panose="020B0604020202020204" pitchFamily="34" charset="0"/>
              </a:rPr>
              <a:t>和头文件，构建可执行文件的过程</a:t>
            </a:r>
            <a:endParaRPr lang="en-US" altLang="zh-CN" sz="2400" dirty="0">
              <a:latin typeface="Arial" panose="020B0604020202020204" pitchFamily="34" charset="0"/>
            </a:endParaRPr>
          </a:p>
        </p:txBody>
      </p:sp>
      <p:sp>
        <p:nvSpPr>
          <p:cNvPr id="122883" name="Rectangle 3"/>
          <p:cNvSpPr/>
          <p:nvPr/>
        </p:nvSpPr>
        <p:spPr>
          <a:xfrm>
            <a:off x="0" y="0"/>
            <a:ext cx="9029700" cy="47625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sz="3600" dirty="0">
                <a:solidFill>
                  <a:srgbClr val="FF0000"/>
                </a:solidFill>
                <a:latin typeface="Arial" panose="020B0604020202020204" pitchFamily="34" charset="0"/>
              </a:rPr>
              <a:t>C</a:t>
            </a:r>
            <a:r>
              <a:rPr lang="zh-CN" altLang="en-US" sz="3600" dirty="0">
                <a:solidFill>
                  <a:srgbClr val="FF0000"/>
                </a:solidFill>
                <a:latin typeface="Arial" panose="020B0604020202020204" pitchFamily="34" charset="0"/>
              </a:rPr>
              <a:t>语言运行模型</a:t>
            </a:r>
            <a:endParaRPr lang="en-US" altLang="zh-CN" sz="3600" dirty="0">
              <a:solidFill>
                <a:srgbClr val="FF0000"/>
              </a:solidFill>
              <a:latin typeface="Arial" panose="020B0604020202020204" pitchFamily="34" charset="0"/>
            </a:endParaRPr>
          </a:p>
        </p:txBody>
      </p:sp>
      <p:pic>
        <p:nvPicPr>
          <p:cNvPr id="122884" name="Picture 4" descr="01-30"/>
          <p:cNvPicPr>
            <a:picLocks noChangeAspect="1"/>
          </p:cNvPicPr>
          <p:nvPr/>
        </p:nvPicPr>
        <p:blipFill>
          <a:blip r:embed="rId3"/>
          <a:stretch>
            <a:fillRect/>
          </a:stretch>
        </p:blipFill>
        <p:spPr>
          <a:xfrm>
            <a:off x="2389188" y="503238"/>
            <a:ext cx="4703762" cy="5895975"/>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vert="horz" wrap="square" lIns="91440" tIns="45720" rIns="91440" bIns="45720" anchor="ctr" anchorCtr="0"/>
          <a:lstStyle/>
          <a:p>
            <a:pPr eaLnBrk="1" hangingPunct="1"/>
            <a:r>
              <a:rPr lang="en-US" altLang="zh-CN" dirty="0"/>
              <a:t>Summary</a:t>
            </a:r>
          </a:p>
        </p:txBody>
      </p:sp>
      <p:sp>
        <p:nvSpPr>
          <p:cNvPr id="124931" name="Rectangle 3"/>
          <p:cNvSpPr>
            <a:spLocks noGrp="1"/>
          </p:cNvSpPr>
          <p:nvPr>
            <p:ph idx="1"/>
          </p:nvPr>
        </p:nvSpPr>
        <p:spPr>
          <a:xfrm>
            <a:off x="827088" y="1412875"/>
            <a:ext cx="7859712" cy="4781550"/>
          </a:xfrm>
        </p:spPr>
        <p:txBody>
          <a:bodyPr vert="horz" wrap="square" lIns="91440" tIns="45720" rIns="91440" bIns="45720" anchor="t" anchorCtr="0"/>
          <a:lstStyle/>
          <a:p>
            <a:pPr eaLnBrk="1" hangingPunct="1">
              <a:lnSpc>
                <a:spcPct val="90000"/>
              </a:lnSpc>
            </a:pPr>
            <a:r>
              <a:rPr lang="en-US" altLang="zh-CN" sz="2800" dirty="0"/>
              <a:t>Course overview</a:t>
            </a:r>
          </a:p>
          <a:p>
            <a:pPr eaLnBrk="1" hangingPunct="1">
              <a:lnSpc>
                <a:spcPct val="90000"/>
              </a:lnSpc>
            </a:pPr>
            <a:r>
              <a:rPr lang="en-US" altLang="zh-CN" sz="2800" dirty="0"/>
              <a:t>Policy and requirement</a:t>
            </a:r>
          </a:p>
          <a:p>
            <a:pPr eaLnBrk="1" hangingPunct="1">
              <a:lnSpc>
                <a:spcPct val="90000"/>
              </a:lnSpc>
            </a:pPr>
            <a:r>
              <a:rPr lang="en-US" altLang="zh-CN" sz="2800" dirty="0"/>
              <a:t>What is OS?</a:t>
            </a:r>
          </a:p>
          <a:p>
            <a:pPr eaLnBrk="1" hangingPunct="1">
              <a:lnSpc>
                <a:spcPct val="90000"/>
              </a:lnSpc>
            </a:pPr>
            <a:r>
              <a:rPr lang="en-US" altLang="zh-CN" sz="2800" dirty="0"/>
              <a:t>OS history</a:t>
            </a:r>
          </a:p>
          <a:p>
            <a:pPr eaLnBrk="1" hangingPunct="1">
              <a:lnSpc>
                <a:spcPct val="90000"/>
              </a:lnSpc>
            </a:pPr>
            <a:r>
              <a:rPr lang="en-US" altLang="zh-CN" sz="2800" dirty="0"/>
              <a:t>Hardware overview</a:t>
            </a:r>
          </a:p>
          <a:p>
            <a:pPr eaLnBrk="1" hangingPunct="1">
              <a:lnSpc>
                <a:spcPct val="90000"/>
              </a:lnSpc>
            </a:pPr>
            <a:r>
              <a:rPr lang="en-US" altLang="zh-CN" sz="2800" dirty="0"/>
              <a:t>Operating System Concepts</a:t>
            </a:r>
          </a:p>
          <a:p>
            <a:pPr eaLnBrk="1" hangingPunct="1">
              <a:lnSpc>
                <a:spcPct val="90000"/>
              </a:lnSpc>
            </a:pPr>
            <a:r>
              <a:rPr lang="en-US" altLang="zh-CN" sz="2800" dirty="0"/>
              <a:t>System Calls</a:t>
            </a:r>
          </a:p>
          <a:p>
            <a:pPr eaLnBrk="1" hangingPunct="1">
              <a:lnSpc>
                <a:spcPct val="90000"/>
              </a:lnSpc>
            </a:pPr>
            <a:r>
              <a:rPr lang="en-US" altLang="zh-CN" sz="2800" dirty="0"/>
              <a:t>Operating Systems Structure</a:t>
            </a:r>
          </a:p>
          <a:p>
            <a:pPr eaLnBrk="1" hangingPunct="1">
              <a:lnSpc>
                <a:spcPct val="90000"/>
              </a:lnSpc>
            </a:pPr>
            <a:endParaRPr lang="en-US" altLang="zh-CN" sz="2800" dirty="0"/>
          </a:p>
          <a:p>
            <a:pPr eaLnBrk="1" hangingPunct="1">
              <a:lnSpc>
                <a:spcPct val="90000"/>
              </a:lnSpc>
            </a:pPr>
            <a:r>
              <a:rPr lang="en-US" altLang="zh-CN" sz="2800" dirty="0"/>
              <a:t>Next lecture: Process (Chapter 2)</a:t>
            </a:r>
          </a:p>
        </p:txBody>
      </p:sp>
      <p:sp>
        <p:nvSpPr>
          <p:cNvPr id="124932"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76</a:t>
            </a:fld>
            <a:r>
              <a:rPr lang="en-US" altLang="zh-CN" sz="1200" dirty="0">
                <a:solidFill>
                  <a:srgbClr val="898989"/>
                </a:solidFill>
                <a:latin typeface="Times New Roman" panose="02020603050405020304" pitchFamily="18" charset="0"/>
              </a:rPr>
              <a:t>/75</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vert="horz" wrap="square" lIns="91440" tIns="45720" rIns="91440" bIns="45720" anchor="ctr" anchorCtr="0"/>
          <a:lstStyle/>
          <a:p>
            <a:pPr eaLnBrk="1" hangingPunct="1"/>
            <a:r>
              <a:rPr lang="en-US" altLang="zh-CN" dirty="0"/>
              <a:t>After this lecture</a:t>
            </a:r>
            <a:r>
              <a:rPr lang="en-US" altLang="zh-CN" dirty="0">
                <a:latin typeface="Arial" panose="020B0604020202020204" pitchFamily="34" charset="0"/>
              </a:rPr>
              <a:t>…</a:t>
            </a:r>
            <a:endParaRPr lang="en-US" altLang="zh-CN" dirty="0"/>
          </a:p>
        </p:txBody>
      </p:sp>
      <p:sp>
        <p:nvSpPr>
          <p:cNvPr id="125955" name="Rectangle 3"/>
          <p:cNvSpPr>
            <a:spLocks noGrp="1"/>
          </p:cNvSpPr>
          <p:nvPr>
            <p:ph idx="1"/>
          </p:nvPr>
        </p:nvSpPr>
        <p:spPr/>
        <p:txBody>
          <a:bodyPr vert="horz" wrap="square" lIns="91440" tIns="45720" rIns="91440" bIns="45720" anchor="t" anchorCtr="0"/>
          <a:lstStyle/>
          <a:p>
            <a:pPr marL="825500" indent="-825500" eaLnBrk="1" hangingPunct="1"/>
            <a:r>
              <a:rPr lang="en-US" altLang="zh-CN" dirty="0"/>
              <a:t>Reading assignment: chapter 1</a:t>
            </a:r>
          </a:p>
          <a:p>
            <a:pPr marL="825500" indent="-825500" eaLnBrk="1" hangingPunct="1"/>
            <a:r>
              <a:rPr lang="en-US" altLang="zh-CN" dirty="0"/>
              <a:t>Start next week with Chapter 2</a:t>
            </a:r>
          </a:p>
          <a:p>
            <a:pPr marL="825500" indent="-825500" eaLnBrk="1" hangingPunct="1"/>
            <a:r>
              <a:rPr lang="en-US" altLang="zh-CN" dirty="0"/>
              <a:t>Homework:</a:t>
            </a:r>
          </a:p>
          <a:p>
            <a:pPr lvl="1" eaLnBrk="1" hangingPunct="1"/>
            <a:r>
              <a:rPr lang="en-US" altLang="zh-CN" sz="3200" dirty="0"/>
              <a:t>	 P46-47: 3,15,16,18, 23</a:t>
            </a:r>
          </a:p>
        </p:txBody>
      </p:sp>
      <p:sp>
        <p:nvSpPr>
          <p:cNvPr id="125956"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77</a:t>
            </a:fld>
            <a:r>
              <a:rPr lang="en-US" altLang="zh-CN" sz="1200" dirty="0">
                <a:solidFill>
                  <a:srgbClr val="898989"/>
                </a:solidFill>
                <a:latin typeface="Times New Roman" panose="02020603050405020304" pitchFamily="18" charset="0"/>
              </a:rPr>
              <a:t>/75</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9600" y="534988"/>
            <a:ext cx="7772400" cy="6080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a:ln>
                  <a:noFill/>
                </a:ln>
                <a:solidFill>
                  <a:srgbClr val="FF0000"/>
                </a:solidFill>
                <a:effectLst/>
                <a:uLnTx/>
                <a:uFillTx/>
                <a:latin typeface="+mj-lt"/>
                <a:ea typeface="+mj-ea"/>
                <a:cs typeface="+mj-cs"/>
              </a:rPr>
              <a:t>About this course</a:t>
            </a:r>
            <a:r>
              <a:rPr kumimoji="0" lang="en-US" altLang="zh-CN" sz="4400" b="0" i="0" u="none" strike="noStrike" kern="1200" cap="none" spc="0" normalizeH="0" baseline="0" noProof="0">
                <a:ln>
                  <a:noFill/>
                </a:ln>
                <a:solidFill>
                  <a:srgbClr val="FF0000"/>
                </a:solidFill>
                <a:effectLst/>
                <a:uLnTx/>
                <a:uFillTx/>
                <a:latin typeface="Arial" panose="020B0604020202020204" pitchFamily="34" charset="0"/>
                <a:ea typeface="+mj-ea"/>
                <a:cs typeface="+mj-cs"/>
              </a:rPr>
              <a:t>…</a:t>
            </a:r>
            <a:endParaRPr kumimoji="0" lang="en-US" altLang="zh-CN" sz="4400" b="0" i="0" u="none" strike="noStrike" kern="1200" cap="none" spc="0" normalizeH="0" baseline="0" noProof="0">
              <a:ln>
                <a:noFill/>
              </a:ln>
              <a:solidFill>
                <a:srgbClr val="FF0000"/>
              </a:solidFill>
              <a:effectLst/>
              <a:uLnTx/>
              <a:uFillTx/>
              <a:latin typeface="+mj-lt"/>
              <a:ea typeface="+mj-ea"/>
              <a:cs typeface="+mj-cs"/>
            </a:endParaRPr>
          </a:p>
        </p:txBody>
      </p:sp>
      <p:sp>
        <p:nvSpPr>
          <p:cNvPr id="12291" name="Rectangle 3"/>
          <p:cNvSpPr>
            <a:spLocks noGrp="1"/>
          </p:cNvSpPr>
          <p:nvPr>
            <p:ph sz="half" idx="1"/>
          </p:nvPr>
        </p:nvSpPr>
        <p:spPr>
          <a:xfrm>
            <a:off x="609600" y="1295400"/>
            <a:ext cx="3806825" cy="4876800"/>
          </a:xfrm>
        </p:spPr>
        <p:txBody>
          <a:bodyPr vert="horz" wrap="square" lIns="91440" tIns="45720" rIns="91440" bIns="45720" anchor="t" anchorCtr="0"/>
          <a:lstStyle/>
          <a:p>
            <a:pPr eaLnBrk="1" hangingPunct="1">
              <a:buClrTx/>
              <a:buSzTx/>
              <a:buFontTx/>
              <a:buNone/>
            </a:pPr>
            <a:r>
              <a:rPr lang="en-US" altLang="zh-CN" kern="1200" dirty="0">
                <a:latin typeface="+mn-lt"/>
                <a:ea typeface="+mn-ea"/>
                <a:cs typeface="+mn-cs"/>
              </a:rPr>
              <a:t>Principles</a:t>
            </a:r>
          </a:p>
          <a:p>
            <a:pPr eaLnBrk="1" hangingPunct="1">
              <a:buClrTx/>
              <a:buSzTx/>
              <a:buFontTx/>
              <a:buNone/>
            </a:pPr>
            <a:endParaRPr lang="en-US" altLang="zh-CN" sz="1400" kern="1200" dirty="0">
              <a:latin typeface="+mn-lt"/>
              <a:ea typeface="+mn-ea"/>
              <a:cs typeface="+mn-cs"/>
            </a:endParaRPr>
          </a:p>
          <a:p>
            <a:pPr eaLnBrk="1" hangingPunct="1">
              <a:buClrTx/>
              <a:buSzTx/>
            </a:pPr>
            <a:r>
              <a:rPr lang="en-US" altLang="zh-CN" kern="1200" dirty="0">
                <a:latin typeface="+mn-lt"/>
                <a:ea typeface="+mn-ea"/>
                <a:cs typeface="+mn-cs"/>
              </a:rPr>
              <a:t>System concepts</a:t>
            </a:r>
          </a:p>
          <a:p>
            <a:pPr eaLnBrk="1" hangingPunct="1">
              <a:buClrTx/>
              <a:buSzTx/>
            </a:pPr>
            <a:r>
              <a:rPr lang="en-US" altLang="zh-CN" kern="1200" dirty="0">
                <a:latin typeface="+mn-lt"/>
                <a:ea typeface="+mn-ea"/>
                <a:cs typeface="+mn-cs"/>
              </a:rPr>
              <a:t>OS design</a:t>
            </a:r>
          </a:p>
          <a:p>
            <a:pPr eaLnBrk="1" hangingPunct="1">
              <a:buClrTx/>
              <a:buSzTx/>
            </a:pPr>
            <a:r>
              <a:rPr lang="en-US" altLang="zh-CN" kern="1200" dirty="0">
                <a:latin typeface="+mn-lt"/>
                <a:ea typeface="+mn-ea"/>
                <a:cs typeface="+mn-cs"/>
              </a:rPr>
              <a:t>Some theory</a:t>
            </a:r>
            <a:r>
              <a:rPr lang="zh-CN" altLang="en-US" kern="1200" dirty="0">
                <a:latin typeface="+mn-lt"/>
                <a:ea typeface="+mn-ea"/>
                <a:cs typeface="+mn-cs"/>
              </a:rPr>
              <a:t>（理论）</a:t>
            </a:r>
          </a:p>
          <a:p>
            <a:pPr eaLnBrk="1" hangingPunct="1">
              <a:buClrTx/>
              <a:buSzTx/>
            </a:pPr>
            <a:r>
              <a:rPr lang="en-US" altLang="zh-CN" kern="1200" dirty="0">
                <a:latin typeface="+mn-lt"/>
                <a:ea typeface="+mn-ea"/>
                <a:cs typeface="+mn-cs"/>
              </a:rPr>
              <a:t>Rationale(</a:t>
            </a:r>
            <a:r>
              <a:rPr lang="zh-CN" altLang="en-US" kern="1200" dirty="0">
                <a:latin typeface="+mn-lt"/>
                <a:ea typeface="+mn-ea"/>
                <a:cs typeface="+mn-cs"/>
              </a:rPr>
              <a:t>理论基础</a:t>
            </a:r>
            <a:r>
              <a:rPr lang="en-US" altLang="zh-CN" kern="1200" dirty="0">
                <a:latin typeface="+mn-lt"/>
                <a:ea typeface="+mn-ea"/>
                <a:cs typeface="+mn-cs"/>
              </a:rPr>
              <a:t>)</a:t>
            </a:r>
          </a:p>
          <a:p>
            <a:pPr eaLnBrk="1" hangingPunct="1">
              <a:buClrTx/>
              <a:buSzTx/>
            </a:pPr>
            <a:r>
              <a:rPr lang="en-US" altLang="zh-CN" kern="1200" dirty="0">
                <a:latin typeface="+mn-lt"/>
                <a:ea typeface="+mn-ea"/>
                <a:cs typeface="+mn-cs"/>
              </a:rPr>
              <a:t>Practice</a:t>
            </a:r>
          </a:p>
          <a:p>
            <a:pPr eaLnBrk="1" hangingPunct="1">
              <a:buClrTx/>
              <a:buSzTx/>
              <a:buFontTx/>
              <a:buNone/>
            </a:pPr>
            <a:endParaRPr lang="en-US" altLang="zh-CN" kern="1200" dirty="0">
              <a:latin typeface="+mn-lt"/>
              <a:ea typeface="+mn-ea"/>
              <a:cs typeface="+mn-cs"/>
            </a:endParaRPr>
          </a:p>
        </p:txBody>
      </p:sp>
      <p:sp>
        <p:nvSpPr>
          <p:cNvPr id="12292" name="Rectangle 4"/>
          <p:cNvSpPr>
            <a:spLocks noGrp="1"/>
          </p:cNvSpPr>
          <p:nvPr>
            <p:ph sz="half" idx="2"/>
          </p:nvPr>
        </p:nvSpPr>
        <p:spPr>
          <a:xfrm>
            <a:off x="4575175" y="1295400"/>
            <a:ext cx="3806825" cy="4876800"/>
          </a:xfrm>
        </p:spPr>
        <p:txBody>
          <a:bodyPr vert="horz" wrap="square" lIns="91440" tIns="45720" rIns="91440" bIns="45720" anchor="t" anchorCtr="0"/>
          <a:lstStyle/>
          <a:p>
            <a:pPr eaLnBrk="1" hangingPunct="1">
              <a:lnSpc>
                <a:spcPct val="90000"/>
              </a:lnSpc>
              <a:buClrTx/>
              <a:buSzTx/>
              <a:buFontTx/>
              <a:buNone/>
            </a:pPr>
            <a:r>
              <a:rPr lang="en-US" altLang="zh-CN" kern="1200" dirty="0">
                <a:latin typeface="+mn-lt"/>
                <a:ea typeface="+mn-ea"/>
                <a:cs typeface="+mn-cs"/>
              </a:rPr>
              <a:t>Goals</a:t>
            </a:r>
          </a:p>
          <a:p>
            <a:pPr eaLnBrk="1" hangingPunct="1">
              <a:lnSpc>
                <a:spcPct val="90000"/>
              </a:lnSpc>
              <a:buClrTx/>
              <a:buSzTx/>
            </a:pPr>
            <a:endParaRPr lang="en-US" altLang="zh-CN" sz="1400" kern="1200" dirty="0">
              <a:latin typeface="+mn-lt"/>
              <a:ea typeface="+mn-ea"/>
              <a:cs typeface="+mn-cs"/>
            </a:endParaRPr>
          </a:p>
          <a:p>
            <a:pPr eaLnBrk="1" hangingPunct="1">
              <a:lnSpc>
                <a:spcPct val="90000"/>
              </a:lnSpc>
              <a:buClrTx/>
              <a:buSzTx/>
            </a:pPr>
            <a:r>
              <a:rPr lang="en-US" altLang="zh-CN" kern="1200" dirty="0">
                <a:latin typeface="+mn-lt"/>
                <a:ea typeface="+mn-ea"/>
                <a:cs typeface="+mn-cs"/>
              </a:rPr>
              <a:t>Understand OS decisions</a:t>
            </a:r>
          </a:p>
          <a:p>
            <a:pPr eaLnBrk="1" hangingPunct="1">
              <a:lnSpc>
                <a:spcPct val="90000"/>
              </a:lnSpc>
              <a:buClrTx/>
              <a:buSzTx/>
            </a:pPr>
            <a:r>
              <a:rPr lang="en-US" altLang="zh-CN" kern="1200" dirty="0">
                <a:latin typeface="+mn-lt"/>
                <a:ea typeface="+mn-ea"/>
                <a:cs typeface="+mn-cs"/>
              </a:rPr>
              <a:t>Basis for future learning</a:t>
            </a:r>
          </a:p>
          <a:p>
            <a:pPr eaLnBrk="1" hangingPunct="1">
              <a:lnSpc>
                <a:spcPct val="90000"/>
              </a:lnSpc>
              <a:buClrTx/>
              <a:buSzTx/>
            </a:pPr>
            <a:r>
              <a:rPr lang="en-US" altLang="zh-CN" kern="1200" dirty="0">
                <a:latin typeface="+mn-lt"/>
                <a:ea typeface="+mn-ea"/>
                <a:cs typeface="+mn-cs"/>
              </a:rPr>
              <a:t>Control computer</a:t>
            </a:r>
          </a:p>
          <a:p>
            <a:pPr eaLnBrk="1" hangingPunct="1">
              <a:lnSpc>
                <a:spcPct val="90000"/>
              </a:lnSpc>
              <a:buClrTx/>
              <a:buSzTx/>
              <a:buFontTx/>
              <a:buNone/>
            </a:pPr>
            <a:endParaRPr lang="en-US" altLang="zh-CN" kern="1200" dirty="0">
              <a:latin typeface="+mn-lt"/>
              <a:ea typeface="+mn-ea"/>
              <a:cs typeface="+mn-cs"/>
            </a:endParaRPr>
          </a:p>
        </p:txBody>
      </p:sp>
      <p:sp>
        <p:nvSpPr>
          <p:cNvPr id="12293" name="灯片编号占位符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8</a:t>
            </a:fld>
            <a:r>
              <a:rPr lang="en-US" altLang="zh-CN" sz="1200" dirty="0">
                <a:solidFill>
                  <a:srgbClr val="898989"/>
                </a:solidFill>
                <a:latin typeface="Times New Roman" panose="02020603050405020304" pitchFamily="18" charset="0"/>
              </a:rPr>
              <a:t>/75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nchorCtr="0"/>
          <a:lstStyle/>
          <a:p>
            <a:pPr eaLnBrk="1" hangingPunct="1"/>
            <a:r>
              <a:rPr lang="en-US" altLang="zh-CN" dirty="0"/>
              <a:t>Lecture Format</a:t>
            </a:r>
          </a:p>
        </p:txBody>
      </p:sp>
      <p:sp>
        <p:nvSpPr>
          <p:cNvPr id="14339" name="Rectangle 3"/>
          <p:cNvSpPr>
            <a:spLocks noGrp="1"/>
          </p:cNvSpPr>
          <p:nvPr>
            <p:ph idx="1"/>
          </p:nvPr>
        </p:nvSpPr>
        <p:spPr>
          <a:xfrm>
            <a:off x="762000" y="1524000"/>
            <a:ext cx="8077200" cy="4724400"/>
          </a:xfrm>
        </p:spPr>
        <p:txBody>
          <a:bodyPr vert="horz" wrap="square" lIns="91440" tIns="45720" rIns="91440" bIns="45720" anchor="t" anchorCtr="0"/>
          <a:lstStyle/>
          <a:p>
            <a:pPr eaLnBrk="1" hangingPunct="1">
              <a:lnSpc>
                <a:spcPct val="90000"/>
              </a:lnSpc>
            </a:pPr>
            <a:r>
              <a:rPr lang="en-US" altLang="zh-CN" sz="2800" dirty="0"/>
              <a:t>Help you understand important and hard OS concepts</a:t>
            </a:r>
          </a:p>
          <a:p>
            <a:pPr lvl="1" eaLnBrk="1" hangingPunct="1">
              <a:lnSpc>
                <a:spcPct val="90000"/>
              </a:lnSpc>
            </a:pPr>
            <a:r>
              <a:rPr lang="en-US" altLang="zh-CN" sz="2400" dirty="0"/>
              <a:t>Group discussions</a:t>
            </a:r>
          </a:p>
          <a:p>
            <a:pPr lvl="1" eaLnBrk="1" hangingPunct="1">
              <a:lnSpc>
                <a:spcPct val="90000"/>
              </a:lnSpc>
            </a:pPr>
            <a:r>
              <a:rPr lang="en-US" altLang="zh-CN" sz="2400" dirty="0"/>
              <a:t>Animation (</a:t>
            </a:r>
            <a:r>
              <a:rPr lang="zh-CN" altLang="en-US" sz="2400" dirty="0"/>
              <a:t>动画演示）</a:t>
            </a:r>
            <a:endParaRPr lang="en-US" altLang="zh-CN" sz="2400" dirty="0"/>
          </a:p>
          <a:p>
            <a:pPr lvl="1" eaLnBrk="1" hangingPunct="1">
              <a:lnSpc>
                <a:spcPct val="90000"/>
              </a:lnSpc>
            </a:pPr>
            <a:r>
              <a:rPr lang="en-US" altLang="zh-CN" sz="2400" dirty="0"/>
              <a:t>Real life examples</a:t>
            </a:r>
          </a:p>
          <a:p>
            <a:pPr eaLnBrk="1" hangingPunct="1">
              <a:lnSpc>
                <a:spcPct val="90000"/>
              </a:lnSpc>
            </a:pPr>
            <a:r>
              <a:rPr lang="en-US" altLang="zh-CN" sz="2800" dirty="0"/>
              <a:t>Lectures do not cover everything</a:t>
            </a:r>
          </a:p>
          <a:p>
            <a:pPr lvl="1" eaLnBrk="1" hangingPunct="1">
              <a:lnSpc>
                <a:spcPct val="90000"/>
              </a:lnSpc>
            </a:pPr>
            <a:r>
              <a:rPr lang="en-US" altLang="zh-CN" sz="2400" dirty="0">
                <a:solidFill>
                  <a:srgbClr val="FF0066"/>
                </a:solidFill>
              </a:rPr>
              <a:t>Not all questions in quizzes or exams are from lectures</a:t>
            </a:r>
          </a:p>
          <a:p>
            <a:pPr eaLnBrk="1" hangingPunct="1">
              <a:lnSpc>
                <a:spcPct val="90000"/>
              </a:lnSpc>
            </a:pPr>
            <a:r>
              <a:rPr lang="en-US" altLang="zh-CN" sz="2800" dirty="0"/>
              <a:t>Students responsibility</a:t>
            </a:r>
          </a:p>
          <a:p>
            <a:pPr lvl="1" eaLnBrk="1" hangingPunct="1">
              <a:lnSpc>
                <a:spcPct val="90000"/>
              </a:lnSpc>
            </a:pPr>
            <a:r>
              <a:rPr lang="en-US" altLang="zh-CN" sz="2400" dirty="0"/>
              <a:t>Attend lectures</a:t>
            </a:r>
          </a:p>
          <a:p>
            <a:pPr lvl="1" eaLnBrk="1" hangingPunct="1">
              <a:lnSpc>
                <a:spcPct val="90000"/>
              </a:lnSpc>
            </a:pPr>
            <a:r>
              <a:rPr lang="en-US" altLang="zh-CN" sz="2400" dirty="0"/>
              <a:t>Read textbooks </a:t>
            </a:r>
          </a:p>
          <a:p>
            <a:pPr lvl="1" eaLnBrk="1" hangingPunct="1">
              <a:lnSpc>
                <a:spcPct val="90000"/>
              </a:lnSpc>
            </a:pPr>
            <a:r>
              <a:rPr lang="en-US" altLang="zh-CN" sz="2400" dirty="0"/>
              <a:t>Quiz, Lab, Homework, Test, Exam</a:t>
            </a:r>
          </a:p>
        </p:txBody>
      </p:sp>
      <p:sp>
        <p:nvSpPr>
          <p:cNvPr id="14340" name="灯片编号占位符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Times New Roman" panose="02020603050405020304" pitchFamily="18" charset="0"/>
              </a:rPr>
              <a:t>9</a:t>
            </a:fld>
            <a:r>
              <a:rPr lang="en-US" altLang="zh-CN" sz="1200" dirty="0">
                <a:solidFill>
                  <a:srgbClr val="898989"/>
                </a:solidFill>
                <a:latin typeface="Times New Roman" panose="02020603050405020304" pitchFamily="18" charset="0"/>
              </a:rPr>
              <a:t>/75</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471bc4be-f010-454b-9d8e-dbb0475cd078"/>
  <p:tag name="COMMONDATA" val="eyJoZGlkIjoiOWJmYjc5ZTdiMGNlYjA5YzIxMDU3ZDBkMTAwMTVjYz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4461</Words>
  <Application>Microsoft Office PowerPoint</Application>
  <PresentationFormat>全屏显示(4:3)</PresentationFormat>
  <Paragraphs>677</Paragraphs>
  <Slides>77</Slides>
  <Notes>34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8" baseType="lpstr">
      <vt:lpstr>Arial Unicode MS</vt:lpstr>
      <vt:lpstr>黑体</vt:lpstr>
      <vt:lpstr>宋体</vt:lpstr>
      <vt:lpstr>Arial</vt:lpstr>
      <vt:lpstr>Calibri</vt:lpstr>
      <vt:lpstr>Helvetica</vt:lpstr>
      <vt:lpstr>Tahoma</vt:lpstr>
      <vt:lpstr>Times New Roman</vt:lpstr>
      <vt:lpstr>Wingdings</vt:lpstr>
      <vt:lpstr>Office 主题</vt:lpstr>
      <vt:lpstr>Photoshop.Image.9</vt:lpstr>
      <vt:lpstr> Operating Systems</vt:lpstr>
      <vt:lpstr>Who am I?</vt:lpstr>
      <vt:lpstr>Overview</vt:lpstr>
      <vt:lpstr>Course Outline</vt:lpstr>
      <vt:lpstr>Lab &amp;Test</vt:lpstr>
      <vt:lpstr>Course Information</vt:lpstr>
      <vt:lpstr>Why are you here?</vt:lpstr>
      <vt:lpstr>About this course…</vt:lpstr>
      <vt:lpstr>Lecture Format</vt:lpstr>
      <vt:lpstr>Why so many grades?</vt:lpstr>
      <vt:lpstr> Chapter Outline</vt:lpstr>
      <vt:lpstr>PowerPoint 演示文稿</vt:lpstr>
      <vt:lpstr>PowerPoint 演示文稿</vt:lpstr>
      <vt:lpstr>PowerPoint 演示文稿</vt:lpstr>
      <vt:lpstr>PowerPoint 演示文稿</vt:lpstr>
      <vt:lpstr>What Is an OS?</vt:lpstr>
      <vt:lpstr>What Is an OS?</vt:lpstr>
      <vt:lpstr>What Is an OS?</vt:lpstr>
      <vt:lpstr>What Is an OS?</vt:lpstr>
      <vt:lpstr>What Is an OS?</vt:lpstr>
      <vt:lpstr>What Is an OS?</vt:lpstr>
      <vt:lpstr> Chapter Outline</vt:lpstr>
      <vt:lpstr>History of Operating Systems </vt:lpstr>
      <vt:lpstr>PowerPoint 演示文稿</vt:lpstr>
      <vt:lpstr>PowerPoint 演示文稿</vt:lpstr>
      <vt:lpstr>PowerPoint 演示文稿</vt:lpstr>
      <vt:lpstr>Personal Computers</vt:lpstr>
      <vt:lpstr> Chapter Outline</vt:lpstr>
      <vt:lpstr>The Operating System Zoo  (Capitalism or Communism)</vt:lpstr>
      <vt:lpstr>Historical Comparison</vt:lpstr>
      <vt:lpstr> Chapter Outline</vt:lpstr>
      <vt:lpstr>PowerPoint 演示文稿</vt:lpstr>
      <vt:lpstr>CPU（计算机的大脑）       ----从内存中读出指令、解码并执行之）</vt:lpstr>
      <vt:lpstr>PowerPoint 演示文稿</vt:lpstr>
      <vt:lpstr>PowerPoint 演示文稿</vt:lpstr>
      <vt:lpstr>PowerPoint 演示文稿</vt:lpstr>
      <vt:lpstr>Structure of a disk drive</vt:lpstr>
      <vt:lpstr>I/O device and interrupt</vt:lpstr>
      <vt:lpstr>PowerPoint 演示文稿</vt:lpstr>
      <vt:lpstr>Bootstrapping</vt:lpstr>
      <vt:lpstr> Chapter Outline</vt:lpstr>
      <vt:lpstr>PowerPoint 演示文稿</vt:lpstr>
      <vt:lpstr>Process: a running program</vt:lpstr>
      <vt:lpstr>Processor (CPU) Management</vt:lpstr>
      <vt:lpstr>File</vt:lpstr>
      <vt:lpstr>PowerPoint 演示文稿</vt:lpstr>
      <vt:lpstr>Files</vt:lpstr>
      <vt:lpstr>Input/Output</vt:lpstr>
      <vt:lpstr>Protection</vt:lpstr>
      <vt:lpstr>The shell</vt:lpstr>
      <vt:lpstr> Chapter Outline</vt:lpstr>
      <vt:lpstr>PowerPoint 演示文稿</vt:lpstr>
      <vt:lpstr>PowerPoint 演示文稿</vt:lpstr>
      <vt:lpstr>PowerPoint 演示文稿</vt:lpstr>
      <vt:lpstr>Some System Calls For Directory Management</vt:lpstr>
      <vt:lpstr>Some System Calls For Miscellaneous Tasks</vt:lpstr>
      <vt:lpstr>System Calls (1)</vt:lpstr>
      <vt:lpstr>Memory Layout</vt:lpstr>
      <vt:lpstr>用于目录管理的系统调用----Linking （link(“usr/jim/memo”,”usr/ast/note”); 在jim目录中的文件memo以文件名 note进入ast的目录</vt:lpstr>
      <vt:lpstr>Mounting mount(“/dev/fd0”,”/mnt”,0); 将CD-ROM文件系统添加到根文件系统</vt:lpstr>
      <vt:lpstr>PowerPoint 演示文稿</vt:lpstr>
      <vt:lpstr> Chapter Outline</vt:lpstr>
      <vt:lpstr>PowerPoint 演示文稿</vt:lpstr>
      <vt:lpstr>PowerPoint 演示文稿</vt:lpstr>
      <vt:lpstr>简单的单（整）体系统结构模型</vt:lpstr>
      <vt:lpstr>PowerPoint 演示文稿</vt:lpstr>
      <vt:lpstr>PowerPoint 演示文稿</vt:lpstr>
      <vt:lpstr>PowerPoint 演示文稿</vt:lpstr>
      <vt:lpstr>PowerPoint 演示文稿</vt:lpstr>
      <vt:lpstr>PowerPoint 演示文稿</vt:lpstr>
      <vt:lpstr>Exokernel (外核）</vt:lpstr>
      <vt:lpstr>Design Tradeoffs</vt:lpstr>
      <vt:lpstr>PowerPoint 演示文稿</vt:lpstr>
      <vt:lpstr>PowerPoint 演示文稿</vt:lpstr>
      <vt:lpstr>PowerPoint 演示文稿</vt:lpstr>
      <vt:lpstr>Summary</vt:lpstr>
      <vt:lpstr>After this lecture…</vt:lpstr>
    </vt:vector>
  </TitlesOfParts>
  <Company>SCUT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Mary Liu</dc:creator>
  <cp:lastModifiedBy>映松 陈</cp:lastModifiedBy>
  <cp:revision>228</cp:revision>
  <dcterms:created xsi:type="dcterms:W3CDTF">2003-03-03T03:14:00Z</dcterms:created>
  <dcterms:modified xsi:type="dcterms:W3CDTF">2023-06-04T00:08:55Z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D8A61CF6846749EE9D26C4989696F019</vt:lpwstr>
  </property>
  <property fmtid="{D5CDD505-2E9C-101B-9397-08002B2CF9AE}" pid="3" name="KSOProductBuildVer">
    <vt:lpwstr>2052-11.1.0.13703</vt:lpwstr>
  </property>
</Properties>
</file>