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60" r:id="rId4"/>
    <p:sldId id="261" r:id="rId5"/>
    <p:sldId id="263" r:id="rId6"/>
    <p:sldId id="264" r:id="rId7"/>
    <p:sldId id="265" r:id="rId8"/>
    <p:sldId id="311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313" r:id="rId25"/>
    <p:sldId id="283" r:id="rId26"/>
    <p:sldId id="320" r:id="rId27"/>
    <p:sldId id="321" r:id="rId28"/>
    <p:sldId id="322" r:id="rId29"/>
    <p:sldId id="323" r:id="rId30"/>
    <p:sldId id="284" r:id="rId31"/>
    <p:sldId id="285" r:id="rId32"/>
    <p:sldId id="286" r:id="rId33"/>
    <p:sldId id="317" r:id="rId34"/>
    <p:sldId id="318" r:id="rId35"/>
    <p:sldId id="325" r:id="rId36"/>
    <p:sldId id="324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26" r:id="rId45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52"/>
    <p:restoredTop sz="94736"/>
  </p:normalViewPr>
  <p:slideViewPr>
    <p:cSldViewPr showGuides="1">
      <p:cViewPr varScale="1">
        <p:scale>
          <a:sx n="78" d="100"/>
          <a:sy n="78" d="100"/>
        </p:scale>
        <p:origin x="10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163604-DC15-4A53-9F7A-03C7350A26E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18</a:t>
            </a:fld>
            <a:endParaRPr lang="en-US" altLang="zh-CN" sz="1200" dirty="0"/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0463" y="706438"/>
            <a:ext cx="4538662" cy="3403600"/>
          </a:xfrm>
          <a:ln w="12700">
            <a:solidFill>
              <a:schemeClr val="tx1"/>
            </a:solidFill>
          </a:ln>
        </p:spPr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098925"/>
          </a:xfrm>
        </p:spPr>
        <p:txBody>
          <a:bodyPr wrap="square" lIns="91855" tIns="45928" rIns="91855" bIns="45928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24</a:t>
            </a:fld>
            <a:endParaRPr lang="en-US" altLang="zh-CN" sz="1200" dirty="0"/>
          </a:p>
        </p:txBody>
      </p:sp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33</a:t>
            </a:fld>
            <a:endParaRPr lang="en-US" altLang="zh-CN" sz="1200" dirty="0"/>
          </a:p>
        </p:txBody>
      </p:sp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34</a:t>
            </a:fld>
            <a:endParaRPr lang="en-US" altLang="zh-CN" sz="1200" dirty="0"/>
          </a:p>
        </p:txBody>
      </p:sp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44</a:t>
            </a:fld>
            <a:endParaRPr lang="en-US" altLang="zh-CN" sz="1200" dirty="0"/>
          </a:p>
        </p:txBody>
      </p:sp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4275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To conclude, welcome to the course, start reading chapter 1, and think about Resources, operating systems, and what is wrong with them. </a:t>
            </a:r>
          </a:p>
          <a:p>
            <a:pPr lvl="0" eaLnBrk="1" hangingPunct="1"/>
            <a:r>
              <a:rPr lang="en-US" altLang="zh-CN" dirty="0"/>
              <a:t>Visit our Web site. </a:t>
            </a:r>
          </a:p>
          <a:p>
            <a:pPr lvl="0" eaLnBrk="1" hangingPunct="1"/>
            <a:r>
              <a:rPr lang="en-US" altLang="zh-CN" dirty="0"/>
              <a:t>See if you can use the webboard.</a:t>
            </a:r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066F11-9420-48D0-9E81-261CEFC169D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066F11-9420-48D0-9E81-261CEFC169D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066F11-9420-48D0-9E81-261CEFC169D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066F11-9420-48D0-9E81-261CEFC169D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066F11-9420-48D0-9E81-261CEFC169D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066F11-9420-48D0-9E81-261CEFC169D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066F11-9420-48D0-9E81-261CEFC169D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066F11-9420-48D0-9E81-261CEFC169D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066F11-9420-48D0-9E81-261CEFC169D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066F11-9420-48D0-9E81-261CEFC169D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066F11-9420-48D0-9E81-261CEFC169D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066F11-9420-48D0-9E81-261CEFC169D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</a:t>
            </a:fld>
            <a:endParaRPr lang="en-US" altLang="zh-CN" sz="1400" dirty="0"/>
          </a:p>
        </p:txBody>
      </p:sp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zh-CN" sz="4000" dirty="0"/>
              <a:t>Operating Systems</a:t>
            </a:r>
            <a:br>
              <a:rPr lang="en-US" altLang="zh-CN" sz="4000" dirty="0"/>
            </a:br>
            <a:r>
              <a:rPr lang="en-US" altLang="zh-CN" sz="4000" dirty="0"/>
              <a:t>Chapter 2: </a:t>
            </a:r>
            <a:r>
              <a:rPr lang="en-US" altLang="zh-CN" sz="5400" dirty="0"/>
              <a:t>Process &amp; Threads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Liu Fagui </a:t>
            </a:r>
          </a:p>
          <a:p>
            <a:pPr eaLnBrk="1" hangingPunct="1">
              <a:buClrTx/>
              <a:buSzTx/>
              <a:buFontTx/>
            </a:pP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F0F3A8-AB27-6B10-ACA6-25138F93623D}"/>
              </a:ext>
            </a:extLst>
          </p:cNvPr>
          <p:cNvSpPr txBox="1"/>
          <p:nvPr/>
        </p:nvSpPr>
        <p:spPr>
          <a:xfrm>
            <a:off x="2051720" y="62068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Again:11-14.22-25.31.35-41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10</a:t>
            </a:fld>
            <a:endParaRPr lang="en-US" altLang="zh-CN" sz="1400" dirty="0"/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Process Termination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Events which cause process termination: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Normal exit (voluntary </a:t>
            </a:r>
            <a:r>
              <a:rPr lang="zh-CN" altLang="en-US" dirty="0"/>
              <a:t>自愿的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End of main()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Error exit (voluntary)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exit(2)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Fatal error (involuntary</a:t>
            </a:r>
            <a:r>
              <a:rPr lang="zh-CN" altLang="en-US" dirty="0"/>
              <a:t>非自愿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Divide by 0, core dump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Killed by another process (involuntary)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Kill procID, end task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11</a:t>
            </a:fld>
            <a:endParaRPr lang="en-US" altLang="zh-CN" sz="1400" dirty="0"/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Process Hierarchies(</a:t>
            </a:r>
            <a:r>
              <a:rPr lang="zh-CN" altLang="en-US" dirty="0"/>
              <a:t>层次</a:t>
            </a:r>
            <a:r>
              <a:rPr lang="en-US" altLang="zh-CN" dirty="0"/>
              <a:t>)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Parent creates a child process, a child process can create its own processes</a:t>
            </a:r>
          </a:p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Forms a hierarchy</a:t>
            </a: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UNIX calls this a "process group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</a:rPr>
              <a:t>“</a:t>
            </a:r>
            <a:endParaRPr lang="en-US" altLang="zh-CN" dirty="0">
              <a:highlight>
                <a:srgbClr val="FFFF00"/>
              </a:highlight>
            </a:endParaRP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UNIX: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</a:rPr>
              <a:t>“</a:t>
            </a:r>
            <a:r>
              <a:rPr lang="en-US" altLang="zh-CN" dirty="0">
                <a:highlight>
                  <a:srgbClr val="FFFF00"/>
                </a:highlight>
              </a:rPr>
              <a:t>init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</a:rPr>
              <a:t>”</a:t>
            </a:r>
            <a:r>
              <a:rPr lang="en-US" altLang="zh-CN" dirty="0">
                <a:highlight>
                  <a:srgbClr val="FFFF00"/>
                </a:highlight>
              </a:rPr>
              <a:t> root tree.</a:t>
            </a:r>
          </a:p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Windows has no concept of process hierarchy</a:t>
            </a: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all processes are created equal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12</a:t>
            </a:fld>
            <a:endParaRPr lang="en-US" altLang="zh-CN" sz="1400" dirty="0"/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Process States </a:t>
            </a: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609600" y="3048000"/>
            <a:ext cx="7772400" cy="3352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Possible process states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Running (occupy CPU)          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Blocked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Ready </a:t>
            </a:r>
            <a:r>
              <a:rPr lang="en-US" altLang="zh-CN" sz="2400" dirty="0">
                <a:highlight>
                  <a:srgbClr val="FFFF00"/>
                </a:highlight>
              </a:rPr>
              <a:t>(does not occupy CPU)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Other states: suspended, terminated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Transitions between states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66"/>
                </a:solidFill>
              </a:rPr>
              <a:t>Question: in a single processor machine, how many process can be in running state?</a:t>
            </a:r>
          </a:p>
          <a:p>
            <a:pPr marL="0" indent="457200" eaLnBrk="1" hangingPunct="1">
              <a:lnSpc>
                <a:spcPct val="80000"/>
              </a:lnSpc>
              <a:buNone/>
            </a:pPr>
            <a:r>
              <a:rPr lang="en-US" altLang="zh-C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1</a:t>
            </a:r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908050"/>
            <a:ext cx="7994650" cy="2173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13</a:t>
            </a:fld>
            <a:endParaRPr lang="en-US" altLang="zh-CN" sz="1400" dirty="0"/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So What Is A Process?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It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</a:rPr>
              <a:t>’</a:t>
            </a:r>
            <a:r>
              <a:rPr lang="en-US" altLang="zh-CN" dirty="0">
                <a:highlight>
                  <a:srgbClr val="FFFF00"/>
                </a:highlight>
              </a:rPr>
              <a:t>s one executing instance of a 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</a:rPr>
              <a:t>“</a:t>
            </a:r>
            <a:r>
              <a:rPr lang="en-US" altLang="zh-CN" dirty="0">
                <a:highlight>
                  <a:srgbClr val="FFFF00"/>
                </a:highlight>
              </a:rPr>
              <a:t>program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</a:rPr>
              <a:t>”</a:t>
            </a:r>
            <a:endParaRPr lang="en-US" altLang="zh-CN" dirty="0">
              <a:highlight>
                <a:srgbClr val="FFFF00"/>
              </a:highlight>
            </a:endParaRPr>
          </a:p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It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</a:rPr>
              <a:t>’</a:t>
            </a:r>
            <a:r>
              <a:rPr lang="en-US" altLang="zh-CN" dirty="0">
                <a:highlight>
                  <a:srgbClr val="FFFF00"/>
                </a:highlight>
              </a:rPr>
              <a:t>s separate from other instances</a:t>
            </a:r>
          </a:p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It can start (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</a:rPr>
              <a:t>“</a:t>
            </a:r>
            <a:r>
              <a:rPr lang="en-US" altLang="zh-CN" dirty="0">
                <a:highlight>
                  <a:srgbClr val="FFFF00"/>
                </a:highlight>
              </a:rPr>
              <a:t>launch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</a:rPr>
              <a:t>”</a:t>
            </a:r>
            <a:r>
              <a:rPr lang="en-US" altLang="zh-CN" dirty="0">
                <a:highlight>
                  <a:srgbClr val="FFFF00"/>
                </a:highlight>
              </a:rPr>
              <a:t>) other processes</a:t>
            </a:r>
          </a:p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It can be launched by them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14</a:t>
            </a:fld>
            <a:endParaRPr lang="en-US" altLang="zh-CN" sz="1400" dirty="0"/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/>
              <a:t>So What</a:t>
            </a:r>
            <a:r>
              <a:rPr lang="en-US" altLang="zh-CN" sz="4000" dirty="0">
                <a:latin typeface="Arial" panose="020B0604020202020204" pitchFamily="34" charset="0"/>
              </a:rPr>
              <a:t>’</a:t>
            </a:r>
            <a:r>
              <a:rPr lang="en-US" altLang="zh-CN" sz="4000" dirty="0"/>
              <a:t>s In A Process? And Why?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8468360" cy="4800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Process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new, ready, running, waiting, halted;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Program Counter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the address of the next instruction to be executed for this process;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CPU Registers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index registers(</a:t>
            </a:r>
            <a:r>
              <a:rPr lang="zh-CN" altLang="en-US" sz="2000" dirty="0"/>
              <a:t>变址寄存器</a:t>
            </a:r>
            <a:r>
              <a:rPr lang="en-US" altLang="zh-CN" sz="2000" dirty="0"/>
              <a:t>), stack pointers, general purpose registers;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CPU Scheduling Information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process priority and pointer;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Memory Management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base/limit information;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Accounting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time limits, process number; owner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I/O Status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list of I/O devices allocated to the process; 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15</a:t>
            </a:fld>
            <a:endParaRPr lang="en-US" altLang="zh-CN" sz="1400" dirty="0"/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What Does This Program Do?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57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int myval;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int main(int argc, char *argv[])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{	myval = atoi(argv[1]);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	while (1)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	   printf(</a:t>
            </a:r>
            <a:r>
              <a:rPr lang="en-US" altLang="zh-CN" sz="2800" dirty="0">
                <a:latin typeface="Arial" panose="020B0604020202020204" pitchFamily="34" charset="0"/>
              </a:rPr>
              <a:t>“</a:t>
            </a:r>
            <a:r>
              <a:rPr lang="en-US" altLang="zh-CN" sz="2800" dirty="0"/>
              <a:t>myval is %d, loc 0x%lx\n</a:t>
            </a:r>
            <a:r>
              <a:rPr lang="en-US" altLang="zh-CN" sz="2800" dirty="0">
                <a:latin typeface="Arial" panose="020B0604020202020204" pitchFamily="34" charset="0"/>
              </a:rPr>
              <a:t>”</a:t>
            </a:r>
            <a:r>
              <a:rPr lang="en-US" altLang="zh-CN" sz="2800" dirty="0"/>
              <a:t>,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			myval, (long) &amp;myval);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Now simultaneously start two instances of this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Myval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Myval 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FF0066"/>
                </a:solidFill>
              </a:rPr>
              <a:t>What will the outputs be?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16</a:t>
            </a:fld>
            <a:endParaRPr lang="en-US" altLang="zh-CN" sz="1400" dirty="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Here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The Output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endParaRPr lang="zh-CN" altLang="zh-CN" dirty="0"/>
          </a:p>
        </p:txBody>
      </p:sp>
      <p:pic>
        <p:nvPicPr>
          <p:cNvPr id="20484" name="Picture 4" descr="temp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5875338" cy="4365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17</a:t>
            </a:fld>
            <a:endParaRPr lang="en-US" altLang="zh-CN" sz="1400" dirty="0"/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Instances Of Programs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address was always the same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values were different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Implies that the programs aren't  seeing each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But they think they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re using the same address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Conclusion: addresses are not absolute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Implication: memory mapping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What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the benefit?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18</a:t>
            </a:fld>
            <a:endParaRPr lang="en-US" altLang="zh-CN" sz="1400" dirty="0"/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Remember This?</a:t>
            </a:r>
          </a:p>
        </p:txBody>
      </p:sp>
      <p:sp>
        <p:nvSpPr>
          <p:cNvPr id="22531" name="Rectangle 3"/>
          <p:cNvSpPr/>
          <p:nvPr/>
        </p:nvSpPr>
        <p:spPr>
          <a:xfrm>
            <a:off x="1524000" y="1905000"/>
            <a:ext cx="3263900" cy="1054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lstStyle/>
          <a:p>
            <a:pPr algn="ctr"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</a:p>
        </p:txBody>
      </p:sp>
      <p:sp>
        <p:nvSpPr>
          <p:cNvPr id="22532" name="Rectangle 4"/>
          <p:cNvSpPr/>
          <p:nvPr/>
        </p:nvSpPr>
        <p:spPr>
          <a:xfrm>
            <a:off x="1524000" y="4038600"/>
            <a:ext cx="2578100" cy="1054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lstStyle/>
          <a:p>
            <a:pPr algn="ctr"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Portable OS Layer</a:t>
            </a:r>
          </a:p>
        </p:txBody>
      </p:sp>
      <p:sp>
        <p:nvSpPr>
          <p:cNvPr id="22533" name="Rectangle 5"/>
          <p:cNvSpPr/>
          <p:nvPr/>
        </p:nvSpPr>
        <p:spPr>
          <a:xfrm>
            <a:off x="1524000" y="2971800"/>
            <a:ext cx="3263900" cy="5207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lstStyle/>
          <a:p>
            <a:pPr algn="ctr"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Libraries</a:t>
            </a:r>
          </a:p>
        </p:txBody>
      </p:sp>
      <p:sp>
        <p:nvSpPr>
          <p:cNvPr id="22534" name="Rectangle 6"/>
          <p:cNvSpPr/>
          <p:nvPr/>
        </p:nvSpPr>
        <p:spPr>
          <a:xfrm>
            <a:off x="1524000" y="4038600"/>
            <a:ext cx="3263900" cy="15875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lstStyle/>
          <a:p>
            <a:pPr algn="ctr" eaLnBrk="0" hangingPunct="0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Machine-dependent layer</a:t>
            </a:r>
          </a:p>
        </p:txBody>
      </p:sp>
      <p:sp>
        <p:nvSpPr>
          <p:cNvPr id="22535" name="Line 7"/>
          <p:cNvSpPr/>
          <p:nvPr/>
        </p:nvSpPr>
        <p:spPr>
          <a:xfrm>
            <a:off x="1173163" y="3810000"/>
            <a:ext cx="68278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22536" name="Text Box 8"/>
          <p:cNvSpPr txBox="1"/>
          <p:nvPr/>
        </p:nvSpPr>
        <p:spPr>
          <a:xfrm>
            <a:off x="5927725" y="3152775"/>
            <a:ext cx="218757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User space/level</a:t>
            </a:r>
          </a:p>
        </p:txBody>
      </p:sp>
      <p:sp>
        <p:nvSpPr>
          <p:cNvPr id="22537" name="Text Box 9"/>
          <p:cNvSpPr txBox="1"/>
          <p:nvPr/>
        </p:nvSpPr>
        <p:spPr>
          <a:xfrm>
            <a:off x="5835650" y="3927475"/>
            <a:ext cx="24399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Kernel space/level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19</a:t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/>
              <a:t>Address Space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One (common) approach</a:t>
            </a: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Kernel is high memory</a:t>
            </a: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User is low memory</a:t>
            </a:r>
          </a:p>
          <a:p>
            <a:pPr lvl="1" eaLnBrk="1" hangingPunct="1"/>
            <a:endParaRPr lang="en-US" altLang="zh-CN" dirty="0">
              <a:highlight>
                <a:srgbClr val="FFFF00"/>
              </a:highlight>
            </a:endParaRPr>
          </a:p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What restrictions apply?</a:t>
            </a:r>
          </a:p>
          <a:p>
            <a:pPr eaLnBrk="1" hangingPunct="1"/>
            <a:endParaRPr lang="en-US" altLang="zh-CN" dirty="0">
              <a:highlight>
                <a:srgbClr val="FFFF00"/>
              </a:highlight>
            </a:endParaRPr>
          </a:p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read(f, buf, nbytes)</a:t>
            </a:r>
          </a:p>
        </p:txBody>
      </p:sp>
      <p:sp>
        <p:nvSpPr>
          <p:cNvPr id="24580" name="Rectangle 4"/>
          <p:cNvSpPr/>
          <p:nvPr/>
        </p:nvSpPr>
        <p:spPr>
          <a:xfrm>
            <a:off x="6553200" y="1828800"/>
            <a:ext cx="1752600" cy="419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0xffff….</a:t>
            </a:r>
          </a:p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Kernel space</a:t>
            </a: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User space</a:t>
            </a:r>
          </a:p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0x0000…</a:t>
            </a:r>
          </a:p>
        </p:txBody>
      </p:sp>
      <p:sp>
        <p:nvSpPr>
          <p:cNvPr id="24581" name="Line 5"/>
          <p:cNvSpPr/>
          <p:nvPr/>
        </p:nvSpPr>
        <p:spPr>
          <a:xfrm>
            <a:off x="6553200" y="3048000"/>
            <a:ext cx="1752600" cy="0"/>
          </a:xfrm>
          <a:prstGeom prst="line">
            <a:avLst/>
          </a:prstGeom>
          <a:ln w="38100" cap="flat" cmpd="sng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</p:spPr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</a:t>
            </a:fld>
            <a:endParaRPr lang="en-US" altLang="zh-CN" sz="1400" dirty="0"/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Content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684213" y="1125538"/>
            <a:ext cx="7772400" cy="4800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Quick Quiz1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Review: Operating system structure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What is a process?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The Process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Process Creation &amp; Process Termination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Process States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Implementation of Processes: </a:t>
            </a:r>
            <a:r>
              <a:rPr lang="en-US" altLang="zh-CN" sz="2400" dirty="0"/>
              <a:t>Information in a process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Modeling Multiprogramming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What is a thread?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Thread Usage: </a:t>
            </a:r>
            <a:r>
              <a:rPr lang="en-US" altLang="zh-CN" sz="2400" dirty="0"/>
              <a:t>Examples of using threads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The Classical Thread Model &amp; POSIX Threads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Thread implementations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Pop-Up Threads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Making Single-Threaded Code Multithreaded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20</a:t>
            </a:fld>
            <a:endParaRPr lang="en-US" altLang="zh-CN" sz="1400" dirty="0"/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More Address Space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/>
              <a:t>Program segments</a:t>
            </a:r>
          </a:p>
          <a:p>
            <a:pPr lvl="1" eaLnBrk="1" hangingPunct="1"/>
            <a:r>
              <a:rPr lang="en-US" altLang="zh-CN" sz="2400" dirty="0"/>
              <a:t>Text</a:t>
            </a:r>
          </a:p>
          <a:p>
            <a:pPr lvl="1" eaLnBrk="1" hangingPunct="1"/>
            <a:r>
              <a:rPr lang="en-US" altLang="zh-CN" sz="2400" dirty="0"/>
              <a:t>Data</a:t>
            </a:r>
          </a:p>
          <a:p>
            <a:pPr lvl="1" eaLnBrk="1" hangingPunct="1"/>
            <a:r>
              <a:rPr lang="en-US" altLang="zh-CN" sz="2400" dirty="0"/>
              <a:t>Stack</a:t>
            </a:r>
          </a:p>
          <a:p>
            <a:pPr lvl="1" eaLnBrk="1" hangingPunct="1"/>
            <a:r>
              <a:rPr lang="en-US" altLang="zh-CN" sz="2400" dirty="0"/>
              <a:t>Heap</a:t>
            </a:r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sz="2800" dirty="0"/>
              <a:t>What is stack?</a:t>
            </a:r>
          </a:p>
          <a:p>
            <a:pPr eaLnBrk="1" hangingPunct="1"/>
            <a:r>
              <a:rPr lang="en-US" altLang="zh-CN" sz="2800" dirty="0"/>
              <a:t>What is heap?</a:t>
            </a:r>
          </a:p>
          <a:p>
            <a:pPr eaLnBrk="1" hangingPunct="1"/>
            <a:r>
              <a:rPr lang="en-US" altLang="zh-CN" sz="2800" dirty="0"/>
              <a:t>What is data?</a:t>
            </a:r>
          </a:p>
          <a:p>
            <a:pPr eaLnBrk="1" hangingPunct="1"/>
            <a:r>
              <a:rPr lang="en-US" altLang="zh-CN" sz="2800" dirty="0"/>
              <a:t>What is text?</a:t>
            </a:r>
          </a:p>
        </p:txBody>
      </p:sp>
      <p:sp>
        <p:nvSpPr>
          <p:cNvPr id="25604" name="Rectangle 4"/>
          <p:cNvSpPr/>
          <p:nvPr/>
        </p:nvSpPr>
        <p:spPr>
          <a:xfrm>
            <a:off x="6553200" y="1828800"/>
            <a:ext cx="1752600" cy="419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0xffff….</a:t>
            </a:r>
          </a:p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Kernel space</a:t>
            </a: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User space</a:t>
            </a:r>
          </a:p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0x0000…</a:t>
            </a:r>
          </a:p>
        </p:txBody>
      </p:sp>
      <p:sp>
        <p:nvSpPr>
          <p:cNvPr id="25605" name="Line 5"/>
          <p:cNvSpPr/>
          <p:nvPr/>
        </p:nvSpPr>
        <p:spPr>
          <a:xfrm>
            <a:off x="6553200" y="3048000"/>
            <a:ext cx="1752600" cy="0"/>
          </a:xfrm>
          <a:prstGeom prst="line">
            <a:avLst/>
          </a:prstGeom>
          <a:ln w="38100" cap="flat" cmpd="sng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21</a:t>
            </a:fld>
            <a:endParaRPr lang="en-US" altLang="zh-CN" sz="1400" dirty="0"/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One Common Layout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Lots of flexibility</a:t>
            </a:r>
          </a:p>
          <a:p>
            <a:pPr lvl="1" eaLnBrk="1" hangingPunct="1"/>
            <a:r>
              <a:rPr lang="en-US" altLang="zh-CN" dirty="0"/>
              <a:t>Allows stack growth</a:t>
            </a:r>
          </a:p>
          <a:p>
            <a:pPr lvl="1" eaLnBrk="1" hangingPunct="1"/>
            <a:r>
              <a:rPr lang="en-US" altLang="zh-CN" dirty="0"/>
              <a:t>Allows heap growth</a:t>
            </a:r>
          </a:p>
          <a:p>
            <a:pPr lvl="1" eaLnBrk="1" hangingPunct="1"/>
            <a:r>
              <a:rPr lang="en-US" altLang="zh-CN" dirty="0"/>
              <a:t>No predetermined division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26628" name="Rectangle 4"/>
          <p:cNvSpPr/>
          <p:nvPr/>
        </p:nvSpPr>
        <p:spPr>
          <a:xfrm>
            <a:off x="6553200" y="1828800"/>
            <a:ext cx="1752600" cy="41910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0xffff….</a:t>
            </a:r>
          </a:p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Kernel space</a:t>
            </a: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</a:t>
            </a: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Heap</a:t>
            </a:r>
          </a:p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 &amp; Data</a:t>
            </a:r>
          </a:p>
          <a:p>
            <a:pPr algn="ctr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0x0000…</a:t>
            </a:r>
          </a:p>
        </p:txBody>
      </p:sp>
      <p:sp>
        <p:nvSpPr>
          <p:cNvPr id="26629" name="Line 5"/>
          <p:cNvSpPr/>
          <p:nvPr/>
        </p:nvSpPr>
        <p:spPr>
          <a:xfrm>
            <a:off x="6553200" y="3048000"/>
            <a:ext cx="1752600" cy="0"/>
          </a:xfrm>
          <a:prstGeom prst="line">
            <a:avLst/>
          </a:prstGeom>
          <a:ln w="38100" cap="flat" cmpd="sng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</p:spPr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22</a:t>
            </a:fld>
            <a:endParaRPr lang="en-US" altLang="zh-CN" sz="1400" dirty="0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900113" y="404813"/>
            <a:ext cx="7772400" cy="85725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  <a:highlight>
                  <a:srgbClr val="FFFF00"/>
                </a:highlight>
              </a:rPr>
              <a:t>Implementation of Processes</a:t>
            </a:r>
            <a:r>
              <a:rPr lang="en-US" altLang="zh-CN" sz="4000" dirty="0">
                <a:highlight>
                  <a:srgbClr val="FFFF00"/>
                </a:highlight>
              </a:rPr>
              <a:t> </a:t>
            </a:r>
            <a:br>
              <a:rPr lang="en-US" altLang="zh-CN" sz="4000" dirty="0">
                <a:highlight>
                  <a:srgbClr val="FFFF00"/>
                </a:highlight>
              </a:rPr>
            </a:br>
            <a:r>
              <a:rPr lang="en-US" altLang="zh-CN" sz="4000" dirty="0">
                <a:highlight>
                  <a:srgbClr val="FFFF00"/>
                </a:highlight>
              </a:rPr>
              <a:t>Process Control Block (PCB) 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684213" y="5805488"/>
            <a:ext cx="7772400" cy="514350"/>
          </a:xfrm>
        </p:spPr>
        <p:txBody>
          <a:bodyPr vert="horz" wrap="square" lIns="91440" tIns="45720" rIns="91440" bIns="45720" anchor="t" anchorCtr="0"/>
          <a:lstStyle/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2800" dirty="0"/>
              <a:t>Fields of a process table entry</a:t>
            </a: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341438"/>
            <a:ext cx="7848600" cy="4376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23</a:t>
            </a:fld>
            <a:endParaRPr lang="en-US" altLang="zh-CN" sz="1400" dirty="0"/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Context Switch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5181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highlight>
                  <a:srgbClr val="FFFF00"/>
                </a:highlight>
              </a:rPr>
              <a:t>Switch CPU from one process to another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highlight>
                  <a:srgbClr val="FFFF00"/>
                </a:highlight>
              </a:rPr>
              <a:t>Performed by scheduler (chapter 2.4)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highlight>
                  <a:srgbClr val="FFFF00"/>
                </a:highlight>
              </a:rPr>
              <a:t>It includes: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highlight>
                  <a:srgbClr val="FFFF00"/>
                </a:highlight>
              </a:rPr>
              <a:t>save PCB state of the old process;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highlight>
                  <a:srgbClr val="FFFF00"/>
                </a:highlight>
              </a:rPr>
              <a:t>load PCB state of the new process;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highlight>
                  <a:srgbClr val="FFFF00"/>
                </a:highlight>
              </a:rPr>
              <a:t>Flush memory cache;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highlight>
                  <a:srgbClr val="FFFF00"/>
                </a:highlight>
              </a:rPr>
              <a:t>Change memory mapping (TLB);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FF0066"/>
                </a:solidFill>
                <a:highlight>
                  <a:srgbClr val="FFFF00"/>
                </a:highlight>
              </a:rPr>
              <a:t>Context switch is expensive</a:t>
            </a:r>
            <a:r>
              <a:rPr lang="en-US" altLang="zh-CN" sz="2800" dirty="0">
                <a:highlight>
                  <a:srgbClr val="FFFF00"/>
                </a:highlight>
              </a:rPr>
              <a:t>(1-1000 microseconds)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highlight>
                  <a:srgbClr val="FFFF00"/>
                </a:highlight>
              </a:rPr>
              <a:t>No useful work is done (pure overhead)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highlight>
                  <a:srgbClr val="FFFF00"/>
                </a:highlight>
              </a:rPr>
              <a:t>Can become a bottleneck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66"/>
                </a:solidFill>
                <a:highlight>
                  <a:srgbClr val="FFFF00"/>
                </a:highlight>
              </a:rPr>
              <a:t>Real life analogy?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highlight>
                  <a:srgbClr val="FFFF00"/>
                </a:highlight>
              </a:rPr>
              <a:t>Need hardware support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24</a:t>
            </a:fld>
            <a:endParaRPr lang="en-US" altLang="zh-CN" sz="1400" dirty="0"/>
          </a:p>
        </p:txBody>
      </p:sp>
      <p:sp>
        <p:nvSpPr>
          <p:cNvPr id="29698" name="Rectangle 2"/>
          <p:cNvSpPr/>
          <p:nvPr/>
        </p:nvSpPr>
        <p:spPr>
          <a:xfrm>
            <a:off x="0" y="5084763"/>
            <a:ext cx="9144000" cy="17732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609600" indent="-609600" algn="ctr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Figure 2-6. CPU utilization as a function of the number of processes in memory.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(CPU</a:t>
            </a:r>
            <a:r>
              <a:rPr lang="zh-CN" altLang="en-US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利用率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=1-P</a:t>
            </a:r>
            <a:r>
              <a:rPr lang="en-US" altLang="zh-CN" sz="2800" baseline="3000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),</a:t>
            </a:r>
            <a:r>
              <a:rPr lang="zh-CN" altLang="en-US" sz="280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其中</a:t>
            </a:r>
            <a:r>
              <a:rPr lang="en-US" altLang="zh-CN" sz="280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为一个进程等待</a:t>
            </a:r>
            <a:r>
              <a:rPr lang="en-US" altLang="zh-CN" sz="280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的时间与其停留在内存时间的比</a:t>
            </a:r>
            <a:r>
              <a:rPr lang="en-US" altLang="zh-CN" sz="280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,n</a:t>
            </a:r>
            <a:r>
              <a:rPr lang="zh-CN" altLang="en-US" sz="280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为同在内存的进程数</a:t>
            </a:r>
            <a:r>
              <a:rPr lang="en-US" altLang="zh-CN" sz="280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800" baseline="30000" dirty="0">
              <a:highlight>
                <a:srgbClr val="FFFF00"/>
              </a:highligh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Modeling Multiprogramming</a:t>
            </a:r>
          </a:p>
        </p:txBody>
      </p:sp>
      <p:pic>
        <p:nvPicPr>
          <p:cNvPr id="29700" name="Picture 4" descr="02-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981075"/>
            <a:ext cx="6615112" cy="3717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25</a:t>
            </a:fld>
            <a:endParaRPr lang="en-US" altLang="zh-CN" sz="1400" dirty="0"/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Process Review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/>
              <a:t>So What Is A Process?</a:t>
            </a:r>
          </a:p>
          <a:p>
            <a:pPr lvl="1" eaLnBrk="1" hangingPunct="1"/>
            <a:r>
              <a:rPr lang="en-US" altLang="zh-CN" sz="2400" dirty="0"/>
              <a:t>It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s one executing instance of a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program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It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s separate from other instances</a:t>
            </a:r>
          </a:p>
          <a:p>
            <a:pPr lvl="1" eaLnBrk="1" hangingPunct="1"/>
            <a:r>
              <a:rPr lang="en-US" altLang="zh-CN" sz="2400" dirty="0"/>
              <a:t>It can start (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launch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other processes</a:t>
            </a:r>
          </a:p>
          <a:p>
            <a:pPr eaLnBrk="1" hangingPunct="1"/>
            <a:r>
              <a:rPr lang="en-US" altLang="zh-CN" sz="2800" dirty="0"/>
              <a:t>What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en-US" altLang="zh-CN" sz="2800" dirty="0"/>
              <a:t>s in a process?</a:t>
            </a:r>
          </a:p>
          <a:p>
            <a:pPr lvl="1" eaLnBrk="1" hangingPunct="1"/>
            <a:r>
              <a:rPr lang="en-US" altLang="zh-CN" sz="2400" dirty="0">
                <a:highlight>
                  <a:srgbClr val="FFFF00"/>
                </a:highlight>
              </a:rPr>
              <a:t>Code (text), data, stack, heap</a:t>
            </a:r>
          </a:p>
          <a:p>
            <a:pPr lvl="1" eaLnBrk="1" hangingPunct="1"/>
            <a:r>
              <a:rPr lang="en-US" altLang="zh-CN" sz="2400" dirty="0">
                <a:highlight>
                  <a:srgbClr val="FFFF00"/>
                </a:highlight>
              </a:rPr>
              <a:t>Process control block</a:t>
            </a:r>
          </a:p>
          <a:p>
            <a:pPr lvl="2" eaLnBrk="1" hangingPunct="1"/>
            <a:r>
              <a:rPr lang="en-US" altLang="zh-CN" sz="2000" dirty="0">
                <a:highlight>
                  <a:srgbClr val="FFFF00"/>
                </a:highlight>
              </a:rPr>
              <a:t>Process state, priority, accounting</a:t>
            </a:r>
          </a:p>
          <a:p>
            <a:pPr lvl="2" eaLnBrk="1" hangingPunct="1"/>
            <a:r>
              <a:rPr lang="en-US" altLang="zh-CN" sz="2000" dirty="0">
                <a:highlight>
                  <a:srgbClr val="FFFF00"/>
                </a:highlight>
              </a:rPr>
              <a:t>Program counter, register variables, stack pointers, etc</a:t>
            </a:r>
          </a:p>
          <a:p>
            <a:pPr lvl="2" eaLnBrk="1" hangingPunct="1"/>
            <a:r>
              <a:rPr lang="en-US" altLang="zh-CN" sz="2000" dirty="0">
                <a:highlight>
                  <a:srgbClr val="FFFF00"/>
                </a:highlight>
              </a:rPr>
              <a:t>Open files and devices</a:t>
            </a:r>
          </a:p>
          <a:p>
            <a:pPr eaLnBrk="1" hangingPunct="1">
              <a:buNone/>
            </a:pPr>
            <a:endParaRPr lang="en-US" altLang="zh-CN" sz="20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26</a:t>
            </a:fld>
            <a:endParaRPr lang="en-US" altLang="zh-CN" sz="1400" dirty="0"/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Thread Usage: word processor</a:t>
            </a:r>
          </a:p>
        </p:txBody>
      </p:sp>
      <p:pic>
        <p:nvPicPr>
          <p:cNvPr id="32771" name="Picture 3" descr="2-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81075"/>
            <a:ext cx="7607300" cy="3824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2" name="Rectangle 4"/>
          <p:cNvSpPr>
            <a:spLocks noGrp="1"/>
          </p:cNvSpPr>
          <p:nvPr>
            <p:ph idx="1"/>
          </p:nvPr>
        </p:nvSpPr>
        <p:spPr>
          <a:xfrm>
            <a:off x="539750" y="5927725"/>
            <a:ext cx="7772400" cy="9302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What if it is single-threaded?</a:t>
            </a:r>
          </a:p>
        </p:txBody>
      </p:sp>
      <p:sp>
        <p:nvSpPr>
          <p:cNvPr id="32773" name="Rectangle 5"/>
          <p:cNvSpPr/>
          <p:nvPr/>
        </p:nvSpPr>
        <p:spPr>
          <a:xfrm>
            <a:off x="0" y="5084763"/>
            <a:ext cx="9144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609600" indent="-609600" algn="ctr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Figure 2-7. A word processor with three threads.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27</a:t>
            </a:fld>
            <a:endParaRPr lang="en-US" altLang="zh-CN" sz="1400" dirty="0"/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Thread Usage: Web Server</a:t>
            </a:r>
          </a:p>
        </p:txBody>
      </p:sp>
      <p:sp>
        <p:nvSpPr>
          <p:cNvPr id="33795" name="Rectangle 4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609600" indent="-609600" algn="ctr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Figure 2-8. A multithreaded Web server.</a:t>
            </a:r>
          </a:p>
        </p:txBody>
      </p:sp>
      <p:pic>
        <p:nvPicPr>
          <p:cNvPr id="33796" name="Picture 8" descr="2-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268413"/>
            <a:ext cx="6527800" cy="4325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28</a:t>
            </a:fld>
            <a:endParaRPr lang="en-US" altLang="zh-CN" sz="1400" dirty="0"/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Web Server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684213" y="4581525"/>
            <a:ext cx="7772400" cy="180022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/>
              <a:t>Figure 2-9. Rough outline of code for Fig. 2-8.</a:t>
            </a:r>
          </a:p>
          <a:p>
            <a:pPr lvl="1" eaLnBrk="1" hangingPunct="1">
              <a:buNone/>
            </a:pPr>
            <a:r>
              <a:rPr lang="en-US" altLang="zh-CN" sz="2400" dirty="0"/>
              <a:t>(a) Dispatcher thread</a:t>
            </a:r>
          </a:p>
          <a:p>
            <a:pPr lvl="1" eaLnBrk="1" hangingPunct="1">
              <a:buNone/>
            </a:pPr>
            <a:r>
              <a:rPr lang="en-US" altLang="zh-CN" sz="2400" dirty="0"/>
              <a:t>(b) Worker thread</a:t>
            </a:r>
          </a:p>
        </p:txBody>
      </p:sp>
      <p:pic>
        <p:nvPicPr>
          <p:cNvPr id="3482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73238"/>
            <a:ext cx="8491538" cy="2255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29</a:t>
            </a:fld>
            <a:endParaRPr lang="en-US" altLang="zh-CN" sz="1400" dirty="0"/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Tradeoffs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914400" y="1600200"/>
            <a:ext cx="7693025" cy="874713"/>
          </a:xfrm>
        </p:spPr>
        <p:txBody>
          <a:bodyPr vert="horz" wrap="square" lIns="91440" tIns="45720" rIns="91440" bIns="45720" anchor="t" anchorCtr="0"/>
          <a:lstStyle/>
          <a:p>
            <a:pPr algn="ctr" eaLnBrk="1" hangingPunct="1">
              <a:buNone/>
            </a:pPr>
            <a:r>
              <a:rPr lang="en-US" altLang="zh-CN" dirty="0"/>
              <a:t>Three ways to construct a server</a:t>
            </a:r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8039100" cy="1712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</a:t>
            </a:fld>
            <a:endParaRPr lang="en-US" altLang="zh-CN" sz="1400" dirty="0"/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OS: A Friendly Deception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395288" y="1295400"/>
            <a:ext cx="8569325" cy="48006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A simple extended machine</a:t>
            </a:r>
          </a:p>
          <a:p>
            <a:pPr eaLnBrk="1" hangingPunct="1"/>
            <a:r>
              <a:rPr lang="en-US" altLang="zh-CN" dirty="0"/>
              <a:t>Manage resources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Drawback </a:t>
            </a:r>
            <a:r>
              <a:rPr lang="zh-CN" altLang="en-US" dirty="0"/>
              <a:t>（缺点）</a:t>
            </a:r>
            <a:r>
              <a:rPr lang="en-US" altLang="zh-CN" dirty="0"/>
              <a:t>? Maybe lots of extra work</a:t>
            </a:r>
          </a:p>
          <a:p>
            <a:pPr eaLnBrk="1" hangingPunct="1"/>
            <a:r>
              <a:rPr lang="en-US" altLang="zh-CN" dirty="0"/>
              <a:t>Benefit</a:t>
            </a:r>
            <a:r>
              <a:rPr lang="zh-CN" altLang="en-US" dirty="0"/>
              <a:t>（优势）</a:t>
            </a:r>
            <a:r>
              <a:rPr lang="en-US" altLang="zh-CN" dirty="0"/>
              <a:t>: makes life easier for user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30</a:t>
            </a:fld>
            <a:endParaRPr lang="en-US" altLang="zh-CN" sz="1400" dirty="0"/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Threads: Lightweight Processes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685800" y="5262563"/>
            <a:ext cx="7772400" cy="83343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(a) Three processes each with one thread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(b) One process with three threads</a:t>
            </a:r>
            <a:endParaRPr lang="en-US" altLang="zh-CN" sz="2400" dirty="0"/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3" y="1470025"/>
            <a:ext cx="8228012" cy="3354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9" name="Line 5"/>
          <p:cNvSpPr/>
          <p:nvPr/>
        </p:nvSpPr>
        <p:spPr>
          <a:xfrm flipH="1">
            <a:off x="1600200" y="3124200"/>
            <a:ext cx="152400" cy="175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70" name="Text Box 6"/>
          <p:cNvSpPr txBox="1"/>
          <p:nvPr/>
        </p:nvSpPr>
        <p:spPr>
          <a:xfrm>
            <a:off x="685800" y="4876800"/>
            <a:ext cx="25717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Environment (resource)</a:t>
            </a:r>
          </a:p>
        </p:txBody>
      </p:sp>
      <p:sp>
        <p:nvSpPr>
          <p:cNvPr id="36871" name="Line 7"/>
          <p:cNvSpPr/>
          <p:nvPr/>
        </p:nvSpPr>
        <p:spPr>
          <a:xfrm>
            <a:off x="2057400" y="2819400"/>
            <a:ext cx="236220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72" name="Text Box 8"/>
          <p:cNvSpPr txBox="1"/>
          <p:nvPr/>
        </p:nvSpPr>
        <p:spPr>
          <a:xfrm>
            <a:off x="4327525" y="4760913"/>
            <a:ext cx="11620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execution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31</a:t>
            </a:fld>
            <a:endParaRPr lang="en-US" altLang="zh-CN" sz="1400" dirty="0"/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The Thread Model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762000" y="4903788"/>
            <a:ext cx="8001000" cy="1344612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Threads in the same process share resources</a:t>
            </a:r>
          </a:p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Each thread execute separately</a:t>
            </a:r>
          </a:p>
        </p:txBody>
      </p:sp>
      <p:pic>
        <p:nvPicPr>
          <p:cNvPr id="37892" name="Picture 4"/>
          <p:cNvPicPr>
            <a:picLocks noChangeAspect="1"/>
          </p:cNvPicPr>
          <p:nvPr/>
        </p:nvPicPr>
        <p:blipFill>
          <a:blip r:embed="rId2"/>
          <a:srcRect r="24895"/>
          <a:stretch>
            <a:fillRect/>
          </a:stretch>
        </p:blipFill>
        <p:spPr>
          <a:xfrm>
            <a:off x="352425" y="1619250"/>
            <a:ext cx="8534400" cy="298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3" name="Line 5"/>
          <p:cNvSpPr/>
          <p:nvPr/>
        </p:nvSpPr>
        <p:spPr>
          <a:xfrm>
            <a:off x="8877300" y="1752600"/>
            <a:ext cx="0" cy="2828925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32</a:t>
            </a:fld>
            <a:endParaRPr lang="en-US" altLang="zh-CN" sz="1400" dirty="0"/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/>
              <a:t>Why each thread has its own stack?</a:t>
            </a:r>
          </a:p>
        </p:txBody>
      </p:sp>
      <p:pic>
        <p:nvPicPr>
          <p:cNvPr id="38915" name="Picture 3" descr="2-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499225" cy="3641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33</a:t>
            </a:fld>
            <a:endParaRPr lang="en-US" altLang="zh-CN" sz="1400" dirty="0"/>
          </a:p>
        </p:txBody>
      </p:sp>
      <p:sp>
        <p:nvSpPr>
          <p:cNvPr id="39938" name="Rectangle 2"/>
          <p:cNvSpPr/>
          <p:nvPr/>
        </p:nvSpPr>
        <p:spPr>
          <a:xfrm>
            <a:off x="0" y="5715000"/>
            <a:ext cx="9144000" cy="838200"/>
          </a:xfrm>
          <a:prstGeom prst="rect">
            <a:avLst/>
          </a:prstGeom>
          <a:noFill/>
          <a:ln w="9525">
            <a:solidFill>
              <a:srgbClr val="FF5050"/>
            </a:solidFill>
          </a:ln>
        </p:spPr>
        <p:txBody>
          <a:bodyPr lIns="92075" tIns="46038" rIns="92075" bIns="46038" anchor="t" anchorCtr="0"/>
          <a:lstStyle/>
          <a:p>
            <a:pPr marL="609600" indent="-609600" algn="ctr">
              <a:spcBef>
                <a:spcPct val="20000"/>
              </a:spcBef>
            </a:pPr>
            <a:r>
              <a:rPr lang="en-US" altLang="zh-CN" b="1" u="sng" dirty="0">
                <a:latin typeface="Arial" panose="020B0604020202020204" pitchFamily="34" charset="0"/>
                <a:ea typeface="宋体" panose="02010600030101010101" pitchFamily="2" charset="-122"/>
              </a:rPr>
              <a:t>Figure 2-14. Some of the Pthreads function calls.</a:t>
            </a:r>
          </a:p>
        </p:txBody>
      </p:sp>
      <p:sp>
        <p:nvSpPr>
          <p:cNvPr id="39939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POSIX Threads (1)</a:t>
            </a:r>
          </a:p>
        </p:txBody>
      </p:sp>
      <p:pic>
        <p:nvPicPr>
          <p:cNvPr id="39940" name="Picture 4" descr="02-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2016125"/>
            <a:ext cx="7642225" cy="272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1" name="Text Box 6"/>
          <p:cNvSpPr txBox="1"/>
          <p:nvPr/>
        </p:nvSpPr>
        <p:spPr>
          <a:xfrm>
            <a:off x="1166813" y="1001713"/>
            <a:ext cx="5489575" cy="457200"/>
          </a:xfrm>
          <a:prstGeom prst="rect">
            <a:avLst/>
          </a:prstGeom>
          <a:noFill/>
          <a:ln w="9525">
            <a:solidFill>
              <a:srgbClr val="FF5050"/>
            </a:solidFill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IEEE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1003.1c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定义的线程包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Pthread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34</a:t>
            </a:fld>
            <a:endParaRPr lang="en-US" altLang="zh-CN" sz="1400" dirty="0"/>
          </a:p>
        </p:txBody>
      </p:sp>
      <p:sp>
        <p:nvSpPr>
          <p:cNvPr id="41986" name="Rectangle 2"/>
          <p:cNvSpPr/>
          <p:nvPr/>
        </p:nvSpPr>
        <p:spPr>
          <a:xfrm>
            <a:off x="0" y="6307138"/>
            <a:ext cx="9144000" cy="5508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609600" indent="-609600" algn="ctr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Figure 2-15. An example program using threads.</a:t>
            </a:r>
          </a:p>
        </p:txBody>
      </p:sp>
      <p:sp>
        <p:nvSpPr>
          <p:cNvPr id="41987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algn="ctr"/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POSIX Threads (2)</a:t>
            </a:r>
          </a:p>
        </p:txBody>
      </p:sp>
      <p:sp>
        <p:nvSpPr>
          <p:cNvPr id="41988" name="Rectangle 4"/>
          <p:cNvSpPr/>
          <p:nvPr/>
        </p:nvSpPr>
        <p:spPr>
          <a:xfrm>
            <a:off x="1350963" y="5008563"/>
            <a:ext cx="1131887" cy="5857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. . .</a:t>
            </a:r>
          </a:p>
        </p:txBody>
      </p:sp>
      <p:pic>
        <p:nvPicPr>
          <p:cNvPr id="41989" name="Picture 5" descr="02-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3" y="1090613"/>
            <a:ext cx="5976937" cy="5132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35</a:t>
            </a:fld>
            <a:endParaRPr lang="en-US" altLang="zh-CN" sz="1400" dirty="0"/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/>
              <a:t>Implementing Threads in User Space</a:t>
            </a:r>
            <a:br>
              <a:rPr lang="en-US" altLang="zh-CN" sz="4000" dirty="0"/>
            </a:br>
            <a:r>
              <a:rPr lang="en-US" altLang="zh-CN" sz="4000" dirty="0"/>
              <a:t> (old Linux)</a:t>
            </a:r>
            <a:endParaRPr lang="en-US" altLang="zh-CN" sz="3600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179388" y="5805488"/>
            <a:ext cx="4716462" cy="885825"/>
          </a:xfrm>
        </p:spPr>
        <p:txBody>
          <a:bodyPr vert="horz" wrap="square" lIns="91440" tIns="45720" rIns="91440" bIns="45720" anchor="t" anchorCtr="0"/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en-US" altLang="zh-CN" sz="2000" dirty="0"/>
              <a:t>A user-level threads package</a:t>
            </a:r>
          </a:p>
          <a:p>
            <a:pPr algn="ctr" eaLnBrk="1" hangingPunct="1">
              <a:lnSpc>
                <a:spcPct val="80000"/>
              </a:lnSpc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(</a:t>
            </a:r>
            <a:r>
              <a:rPr lang="zh-CN" altLang="en-US" sz="2000" dirty="0">
                <a:highlight>
                  <a:srgbClr val="FFFF00"/>
                </a:highlight>
              </a:rPr>
              <a:t>整个线程包放在用户空间中，内核对线程一无所知）</a:t>
            </a:r>
          </a:p>
        </p:txBody>
      </p:sp>
      <p:pic>
        <p:nvPicPr>
          <p:cNvPr id="44036" name="Picture 4" descr="2-13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975"/>
            <a:ext cx="5153025" cy="438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3" name="Oval 5"/>
          <p:cNvSpPr/>
          <p:nvPr/>
        </p:nvSpPr>
        <p:spPr>
          <a:xfrm>
            <a:off x="3657600" y="3048000"/>
            <a:ext cx="685800" cy="685800"/>
          </a:xfrm>
          <a:prstGeom prst="ellipse">
            <a:avLst/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8" name="Text Box 8"/>
          <p:cNvSpPr txBox="1"/>
          <p:nvPr/>
        </p:nvSpPr>
        <p:spPr>
          <a:xfrm>
            <a:off x="4787900" y="1279525"/>
            <a:ext cx="4356100" cy="5578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优点：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可以在不支持线程的操作系统上实现。可以通过函数库实现线程。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线程切换至少比陷入内核要快一个数量级。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允许每个进程有自己定制的调度算法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缺点：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需要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运行时系统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（是一个管理线程的过程的集合）支持。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每个进程需要其专用的线程表来跟踪进程中的线程。线程表由运行时系统管理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调度、阻塞都是对于整个进程的。</a:t>
            </a:r>
          </a:p>
          <a:p>
            <a:pPr>
              <a:spcBef>
                <a:spcPct val="50000"/>
              </a:spcBef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36</a:t>
            </a:fld>
            <a:endParaRPr lang="en-US" altLang="zh-CN" sz="1400" dirty="0"/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/>
              <a:t>Implementing Threads in the Kernel (Windows 2000/XP)</a:t>
            </a:r>
            <a:endParaRPr lang="en-US" altLang="zh-CN" sz="3600"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714375" y="5810250"/>
            <a:ext cx="7772400" cy="628650"/>
          </a:xfrm>
        </p:spPr>
        <p:txBody>
          <a:bodyPr vert="horz" wrap="square" lIns="91440" tIns="45720" rIns="91440" bIns="45720" anchor="t" anchorCtr="0"/>
          <a:lstStyle/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2400" dirty="0"/>
              <a:t>A threads package managed by the kernel</a:t>
            </a:r>
            <a:r>
              <a:rPr lang="zh-CN" altLang="en-US" sz="2400" dirty="0"/>
              <a:t>（内核管理线程）</a:t>
            </a:r>
          </a:p>
        </p:txBody>
      </p:sp>
      <p:pic>
        <p:nvPicPr>
          <p:cNvPr id="45060" name="Picture 4" descr="2-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196975"/>
            <a:ext cx="4203700" cy="4441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949" name="Oval 5"/>
          <p:cNvSpPr/>
          <p:nvPr/>
        </p:nvSpPr>
        <p:spPr>
          <a:xfrm>
            <a:off x="2916238" y="3860800"/>
            <a:ext cx="838200" cy="685800"/>
          </a:xfrm>
          <a:prstGeom prst="ellipse">
            <a:avLst/>
          </a:pr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2" name="Text Box 9"/>
          <p:cNvSpPr txBox="1"/>
          <p:nvPr/>
        </p:nvSpPr>
        <p:spPr>
          <a:xfrm>
            <a:off x="4787900" y="1279525"/>
            <a:ext cx="4356100" cy="3902075"/>
          </a:xfrm>
          <a:prstGeom prst="rect">
            <a:avLst/>
          </a:prstGeom>
          <a:solidFill>
            <a:srgbClr val="FF5050"/>
          </a:solidFill>
          <a:ln w="9525">
            <a:solidFill>
              <a:srgbClr val="FF5050"/>
            </a:solidFill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优点：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不需要运行时系统支持。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每个进程没有线程表。内核有线程表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调度、阻塞都是对于线程的。不需要新的、非阻塞系统调用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线程切换需要陷入内核，慢。</a:t>
            </a:r>
          </a:p>
          <a:p>
            <a:pPr>
              <a:spcBef>
                <a:spcPct val="50000"/>
              </a:spcBef>
              <a:buChar char="•"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37</a:t>
            </a:fld>
            <a:endParaRPr lang="en-US" altLang="zh-CN" sz="1400" dirty="0"/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Hybrid Implementations (Solaris)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0" y="5084763"/>
            <a:ext cx="9144000" cy="14620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</a:t>
            </a:r>
            <a:r>
              <a:rPr lang="en-US" altLang="zh-CN" sz="2400" dirty="0"/>
              <a:t>Multiplexing user-level threads onto kernel- level threads (</a:t>
            </a:r>
            <a:r>
              <a:rPr lang="zh-CN" altLang="en-US" sz="2400" dirty="0"/>
              <a:t>用户级线程与内核线程多路复用</a:t>
            </a:r>
            <a:r>
              <a:rPr lang="en-US" altLang="zh-CN" sz="2400" dirty="0"/>
              <a:t>)</a:t>
            </a:r>
            <a:r>
              <a:rPr lang="zh-CN" altLang="en-US" sz="2400" dirty="0"/>
              <a:t>试图结合用户级与内核级线程的优势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highlight>
                  <a:srgbClr val="FFFF00"/>
                </a:highlight>
              </a:rPr>
              <a:t>每个内核级线程有一个可以轮流使用的用户级线程集合</a:t>
            </a:r>
          </a:p>
        </p:txBody>
      </p:sp>
      <p:pic>
        <p:nvPicPr>
          <p:cNvPr id="46084" name="Picture 4" descr="2-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908050"/>
            <a:ext cx="6815137" cy="407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5" name="Text Box 7"/>
          <p:cNvSpPr txBox="1"/>
          <p:nvPr/>
        </p:nvSpPr>
        <p:spPr>
          <a:xfrm>
            <a:off x="5364163" y="1114425"/>
            <a:ext cx="16557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6" name="Text Box 8"/>
          <p:cNvSpPr txBox="1"/>
          <p:nvPr/>
        </p:nvSpPr>
        <p:spPr>
          <a:xfrm>
            <a:off x="5508625" y="908050"/>
            <a:ext cx="2663825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多个用户线程对应一个内核线程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38</a:t>
            </a:fld>
            <a:endParaRPr lang="en-US" altLang="zh-CN" sz="1400" dirty="0"/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964613" cy="1143000"/>
          </a:xfrm>
        </p:spPr>
        <p:txBody>
          <a:bodyPr vert="horz" wrap="square" lIns="91440" tIns="45720" rIns="91440" bIns="45720" anchor="ctr" anchorCtr="0"/>
          <a:lstStyle/>
          <a:p>
            <a:pPr algn="r" eaLnBrk="1" hangingPunct="1"/>
            <a:r>
              <a:rPr lang="en-US" altLang="zh-CN" sz="4000" dirty="0"/>
              <a:t>Scheduler Activations(</a:t>
            </a:r>
            <a:r>
              <a:rPr lang="zh-CN" altLang="en-US" sz="4000" dirty="0"/>
              <a:t>调度程序激活</a:t>
            </a:r>
            <a:r>
              <a:rPr lang="en-US" altLang="zh-CN" sz="4000" dirty="0"/>
              <a:t>)</a:t>
            </a:r>
            <a:br>
              <a:rPr lang="en-US" altLang="zh-CN" sz="4000" dirty="0"/>
            </a:br>
            <a:r>
              <a:rPr lang="en-US" altLang="zh-CN" sz="2800" dirty="0"/>
              <a:t>----</a:t>
            </a:r>
            <a:r>
              <a:rPr lang="zh-CN" altLang="en-US" sz="2800" dirty="0"/>
              <a:t>对于内核级线程改进其速度的方法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User-level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Goal </a:t>
            </a:r>
            <a:r>
              <a:rPr lang="en-US" altLang="zh-CN" sz="2400" dirty="0">
                <a:latin typeface="Arial" panose="020B0604020202020204" pitchFamily="34" charset="0"/>
              </a:rPr>
              <a:t>–</a:t>
            </a:r>
            <a:r>
              <a:rPr lang="en-US" altLang="zh-CN" sz="2400" dirty="0"/>
              <a:t> mimic(</a:t>
            </a:r>
            <a:r>
              <a:rPr lang="zh-CN" altLang="en-US" sz="2400" dirty="0"/>
              <a:t>模仿</a:t>
            </a:r>
            <a:r>
              <a:rPr lang="en-US" altLang="zh-CN" sz="2400" dirty="0"/>
              <a:t>) functionality of kernel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gain performance of user space threads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Avoids unnecessary user/kernel transitions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Kernel assigns virtual processors to each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lets runtime system allocate threads to 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Problem:</a:t>
            </a:r>
            <a:br>
              <a:rPr lang="en-US" altLang="zh-CN" sz="2400" dirty="0"/>
            </a:br>
            <a:r>
              <a:rPr lang="en-US" altLang="zh-CN" sz="2400" dirty="0"/>
              <a:t> Fundamental reliance </a:t>
            </a:r>
            <a:r>
              <a:rPr lang="zh-CN" altLang="en-US" sz="2400" dirty="0"/>
              <a:t>（</a:t>
            </a:r>
            <a:r>
              <a:rPr lang="zh-CN" altLang="en-US" sz="2800" dirty="0"/>
              <a:t>依赖 ）</a:t>
            </a:r>
            <a:r>
              <a:rPr lang="zh-CN" altLang="en-US" sz="2400" dirty="0"/>
              <a:t> </a:t>
            </a:r>
            <a:r>
              <a:rPr lang="en-US" altLang="zh-CN" sz="2400" dirty="0"/>
              <a:t>on kernel (lower layer)   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calling procedures in user space (higher layer)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upcall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zh-CN" altLang="en-US" sz="2400" b="1" dirty="0"/>
              <a:t>上行调用</a:t>
            </a:r>
            <a:r>
              <a:rPr lang="zh-CN" altLang="en-US" sz="24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调度程序激活机制的一个目标是作为</a:t>
            </a:r>
            <a:r>
              <a:rPr lang="zh-CN" altLang="en-US" sz="2400" b="1" dirty="0">
                <a:highlight>
                  <a:srgbClr val="FFFF00"/>
                </a:highlight>
              </a:rPr>
              <a:t>上行调用</a:t>
            </a:r>
            <a:r>
              <a:rPr lang="zh-CN" altLang="en-US" sz="2400" dirty="0"/>
              <a:t>的信赖基础，违反分层系统内在结构的概念。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39</a:t>
            </a:fld>
            <a:endParaRPr lang="en-US" altLang="zh-CN" sz="1400" dirty="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539750" y="260350"/>
            <a:ext cx="8205788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/>
              <a:t>Pop-Up Threads</a:t>
            </a:r>
            <a:br>
              <a:rPr lang="en-US" altLang="zh-CN" sz="4000" dirty="0"/>
            </a:br>
            <a:r>
              <a:rPr lang="en-US" altLang="zh-CN" sz="4000" dirty="0"/>
              <a:t>----</a:t>
            </a:r>
            <a:r>
              <a:rPr lang="zh-CN" altLang="en-US" sz="3200" dirty="0"/>
              <a:t>分布式系统中另一种处理消息到来的方式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250825" y="5157788"/>
            <a:ext cx="8458200" cy="1268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CN" sz="2800" dirty="0"/>
              <a:t>Creation of a new thread when message arrives</a:t>
            </a:r>
            <a:endParaRPr lang="en-US" altLang="zh-CN" sz="2400" dirty="0"/>
          </a:p>
          <a:p>
            <a:pPr marL="990600" lvl="1" indent="-533400" eaLnBrk="1" hangingPunct="1">
              <a:lnSpc>
                <a:spcPct val="90000"/>
              </a:lnSpc>
              <a:buAutoNum type="alphaLcParenBoth"/>
            </a:pPr>
            <a:r>
              <a:rPr lang="en-US" altLang="zh-CN" sz="2400" dirty="0"/>
              <a:t>before message arrives          (b) after message arrives</a:t>
            </a:r>
          </a:p>
          <a:p>
            <a:pPr marL="990600" lvl="1" indent="-533400" eaLnBrk="1" hangingPunct="1">
              <a:lnSpc>
                <a:spcPct val="90000"/>
              </a:lnSpc>
              <a:buNone/>
            </a:pPr>
            <a:r>
              <a:rPr lang="zh-CN" altLang="en-US" sz="2000" dirty="0"/>
              <a:t>效果</a:t>
            </a:r>
            <a:r>
              <a:rPr lang="en-US" altLang="zh-CN" sz="2000" dirty="0"/>
              <a:t>:</a:t>
            </a:r>
            <a:r>
              <a:rPr lang="zh-CN" altLang="en-US" sz="2000" dirty="0">
                <a:highlight>
                  <a:srgbClr val="FFFF00"/>
                </a:highlight>
              </a:rPr>
              <a:t>由于快速创建</a:t>
            </a:r>
            <a:r>
              <a:rPr lang="en-US" altLang="zh-CN" sz="2000" dirty="0">
                <a:highlight>
                  <a:srgbClr val="FFFF00"/>
                </a:highlight>
              </a:rPr>
              <a:t>,</a:t>
            </a:r>
            <a:r>
              <a:rPr lang="zh-CN" altLang="en-US" sz="2000" dirty="0">
                <a:highlight>
                  <a:srgbClr val="FFFF00"/>
                </a:highlight>
              </a:rPr>
              <a:t>消息到达与处理之间的时间非常短</a:t>
            </a:r>
          </a:p>
          <a:p>
            <a:pPr marL="990600" lvl="1" indent="-533400" eaLnBrk="1" hangingPunct="1">
              <a:lnSpc>
                <a:spcPct val="90000"/>
              </a:lnSpc>
              <a:buNone/>
            </a:pPr>
            <a:r>
              <a:rPr lang="zh-CN" altLang="en-US" sz="2000" dirty="0"/>
              <a:t>使用弹出式线程，是在内核空间还是用户空间运行需要提前计划。</a:t>
            </a:r>
          </a:p>
        </p:txBody>
      </p:sp>
      <p:pic>
        <p:nvPicPr>
          <p:cNvPr id="48132" name="Picture 4" descr="2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1196975"/>
            <a:ext cx="6200775" cy="3889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</a:t>
            </a:fld>
            <a:endParaRPr lang="en-US" altLang="zh-CN" sz="1400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Users, Programs, Processes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Users have accounts on the system</a:t>
            </a:r>
          </a:p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Users launch programs</a:t>
            </a: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Many users may launch same program</a:t>
            </a:r>
          </a:p>
          <a:p>
            <a:pPr lvl="1" eaLnBrk="1" hangingPunct="1"/>
            <a:r>
              <a:rPr lang="en-US" altLang="zh-CN" dirty="0">
                <a:highlight>
                  <a:srgbClr val="FFFF00"/>
                </a:highlight>
              </a:rPr>
              <a:t>One user may launch many instances of the same program</a:t>
            </a:r>
          </a:p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Processes: an executing program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40</a:t>
            </a:fld>
            <a:endParaRPr lang="en-US" altLang="zh-CN" sz="1400" dirty="0"/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dirty="0"/>
              <a:t>A Challenge: Making Single-Threaded Code Multithreaded 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0" y="5610225"/>
            <a:ext cx="9144000" cy="771525"/>
          </a:xfrm>
        </p:spPr>
        <p:txBody>
          <a:bodyPr vert="horz" wrap="square" lIns="91440" tIns="45720" rIns="91440" bIns="45720" anchor="t" anchorCtr="0"/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en-US" altLang="zh-CN" sz="2400" dirty="0"/>
              <a:t>Figure 2-19. Conflicts between threads over the use of a global variable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----A Solution:</a:t>
            </a:r>
            <a:r>
              <a:rPr lang="zh-CN" altLang="en-US" sz="2400" dirty="0">
                <a:highlight>
                  <a:srgbClr val="FFFF00"/>
                </a:highlight>
              </a:rPr>
              <a:t>全面禁止全局变量</a:t>
            </a:r>
          </a:p>
        </p:txBody>
      </p:sp>
      <p:pic>
        <p:nvPicPr>
          <p:cNvPr id="49156" name="Picture 4"/>
          <p:cNvPicPr>
            <a:picLocks noChangeAspect="1"/>
          </p:cNvPicPr>
          <p:nvPr/>
        </p:nvPicPr>
        <p:blipFill>
          <a:blip r:embed="rId2"/>
          <a:srcRect l="28593" t="42694" r="26979" b="36827"/>
          <a:stretch>
            <a:fillRect/>
          </a:stretch>
        </p:blipFill>
        <p:spPr>
          <a:xfrm>
            <a:off x="914400" y="1447800"/>
            <a:ext cx="6557963" cy="397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41</a:t>
            </a:fld>
            <a:endParaRPr lang="en-US" altLang="zh-CN" sz="1400" dirty="0"/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0" y="404813"/>
            <a:ext cx="91440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Making Single-Threaded Code Multithreaded (2)</a:t>
            </a:r>
            <a:br>
              <a:rPr lang="en-US" altLang="zh-CN" sz="4000" dirty="0">
                <a:solidFill>
                  <a:srgbClr val="FF0000"/>
                </a:solidFill>
              </a:rPr>
            </a:br>
            <a:r>
              <a:rPr lang="en-US" altLang="zh-CN" sz="4000" dirty="0">
                <a:solidFill>
                  <a:srgbClr val="FF0000"/>
                </a:solidFill>
              </a:rPr>
              <a:t>--</a:t>
            </a:r>
            <a:r>
              <a:rPr lang="en-US" altLang="zh-CN" sz="3200" dirty="0"/>
              <a:t>A solution: </a:t>
            </a:r>
            <a:r>
              <a:rPr lang="en-US" altLang="zh-CN" sz="3200" dirty="0">
                <a:highlight>
                  <a:srgbClr val="FFFF00"/>
                </a:highlight>
              </a:rPr>
              <a:t>Private Global Variables</a:t>
            </a:r>
          </a:p>
        </p:txBody>
      </p:sp>
      <p:pic>
        <p:nvPicPr>
          <p:cNvPr id="50179" name="Picture 3" descr="2-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916113"/>
            <a:ext cx="3848100" cy="4108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0" name="Rectangle 4"/>
          <p:cNvSpPr/>
          <p:nvPr/>
        </p:nvSpPr>
        <p:spPr>
          <a:xfrm>
            <a:off x="0" y="6165850"/>
            <a:ext cx="9144000" cy="503238"/>
          </a:xfrm>
          <a:prstGeom prst="rect">
            <a:avLst/>
          </a:prstGeom>
          <a:solidFill>
            <a:srgbClr val="FF5050"/>
          </a:solidFill>
          <a:ln w="9525">
            <a:noFill/>
          </a:ln>
        </p:spPr>
        <p:txBody>
          <a:bodyPr lIns="92075" tIns="46038" rIns="92075" bIns="46038" anchor="t" anchorCtr="0"/>
          <a:lstStyle/>
          <a:p>
            <a:pPr marL="609600" indent="-609600" algn="ctr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Figure 2-20. Threads can have private global variables.</a:t>
            </a:r>
          </a:p>
        </p:txBody>
      </p:sp>
      <p:sp>
        <p:nvSpPr>
          <p:cNvPr id="50181" name="Text Box 7"/>
          <p:cNvSpPr txBox="1"/>
          <p:nvPr/>
        </p:nvSpPr>
        <p:spPr>
          <a:xfrm>
            <a:off x="4140200" y="1916113"/>
            <a:ext cx="4824413" cy="451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实现方法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为全局变量分配内存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并将它作为额外的参数转送给线程中的每个过程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引入新的库过程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以便创建、设置和读取这些线程范围的全局变量。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create_global(“bufptr”);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set_global(“bufptr”,&amp;buf);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bufptr=read_global(“bufptr”);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如果库过程不是可重入的，可能需要重新定义系统调用，并重写库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42</a:t>
            </a:fld>
            <a:endParaRPr lang="en-US" altLang="zh-CN" sz="1400" dirty="0"/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Summary(1)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What is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Process states and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What information in a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Process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Context switch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What is a thread?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Thread Usage: </a:t>
            </a:r>
            <a:r>
              <a:rPr lang="en-US" altLang="zh-CN" sz="2800" dirty="0"/>
              <a:t>Examples of using threads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The Classical Thread Model &amp; POSIX Threads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Thread implementations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Pop-Up Threads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Making Single-Threaded Code Multithreaded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43</a:t>
            </a:fld>
            <a:endParaRPr lang="en-US" altLang="zh-CN" sz="1400" dirty="0"/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Summary(2)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/>
              <a:t>What is thread? Why need threads?</a:t>
            </a:r>
          </a:p>
          <a:p>
            <a:pPr eaLnBrk="1" hangingPunct="1"/>
            <a:r>
              <a:rPr lang="en-US" altLang="zh-CN" sz="2800" dirty="0"/>
              <a:t>Difference between process and thread</a:t>
            </a:r>
          </a:p>
          <a:p>
            <a:pPr eaLnBrk="1" hangingPunct="1"/>
            <a:r>
              <a:rPr lang="en-US" altLang="zh-CN" sz="2800" dirty="0"/>
              <a:t>Thread Implementations and their tradeoffs</a:t>
            </a:r>
          </a:p>
          <a:p>
            <a:pPr lvl="1" eaLnBrk="1" hangingPunct="1"/>
            <a:r>
              <a:rPr lang="en-US" altLang="zh-CN" sz="2400" dirty="0"/>
              <a:t>User-level</a:t>
            </a:r>
          </a:p>
          <a:p>
            <a:pPr lvl="1" eaLnBrk="1" hangingPunct="1"/>
            <a:r>
              <a:rPr lang="en-US" altLang="zh-CN" sz="2400" dirty="0"/>
              <a:t>Kernel-level</a:t>
            </a:r>
          </a:p>
          <a:p>
            <a:pPr lvl="1" eaLnBrk="1" hangingPunct="1"/>
            <a:r>
              <a:rPr lang="en-US" altLang="zh-CN" sz="2400" dirty="0"/>
              <a:t>Hybrid</a:t>
            </a:r>
          </a:p>
          <a:p>
            <a:pPr lvl="1" eaLnBrk="1" hangingPunct="1"/>
            <a:r>
              <a:rPr lang="en-US" altLang="zh-CN" sz="2400" dirty="0"/>
              <a:t>Service activation</a:t>
            </a:r>
          </a:p>
          <a:p>
            <a:pPr lvl="1" eaLnBrk="1" hangingPunct="1"/>
            <a:r>
              <a:rPr lang="en-US" altLang="zh-CN" sz="2400" dirty="0"/>
              <a:t>Pop-up threads</a:t>
            </a:r>
          </a:p>
          <a:p>
            <a:pPr eaLnBrk="1" hangingPunct="1"/>
            <a:r>
              <a:rPr lang="en-US" altLang="zh-CN" sz="2800" dirty="0"/>
              <a:t>Making Single-Threaded Code Multithreaded</a:t>
            </a:r>
          </a:p>
          <a:p>
            <a:pPr eaLnBrk="1" hangingPunct="1"/>
            <a:r>
              <a:rPr lang="en-US" altLang="zh-CN" sz="2800" dirty="0"/>
              <a:t>Next lecture: Scheduling</a:t>
            </a:r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r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After this lecture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lstStyle/>
          <a:p>
            <a:pPr marL="825500" indent="-825500" eaLnBrk="1" hangingPunct="1"/>
            <a:r>
              <a:rPr lang="en-US" altLang="zh-CN" dirty="0"/>
              <a:t>Reading assignment: chapter 2</a:t>
            </a:r>
          </a:p>
          <a:p>
            <a:pPr marL="825500" indent="-825500" eaLnBrk="1" hangingPunct="1"/>
            <a:r>
              <a:rPr lang="en-US" altLang="zh-CN" dirty="0"/>
              <a:t>Start next week with Chapter 2.4</a:t>
            </a:r>
          </a:p>
          <a:p>
            <a:pPr marL="825500" indent="-825500" eaLnBrk="1" hangingPunct="1"/>
            <a:r>
              <a:rPr lang="en-US" altLang="zh-CN" dirty="0"/>
              <a:t>Homework:</a:t>
            </a:r>
          </a:p>
          <a:p>
            <a:pPr lvl="1">
              <a:buNone/>
            </a:pPr>
            <a:r>
              <a:rPr lang="en-US" altLang="zh-CN" sz="3200" dirty="0"/>
              <a:t>     P98-P99: 1,10,11,15</a:t>
            </a:r>
            <a:r>
              <a:rPr lang="zh-CN" altLang="en-US" sz="3200" dirty="0"/>
              <a:t>，</a:t>
            </a:r>
            <a:r>
              <a:rPr lang="en-US" altLang="zh-CN" sz="3200" dirty="0"/>
              <a:t>16,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5</a:t>
            </a:fld>
            <a:endParaRPr lang="en-US" altLang="zh-CN" sz="1400" dirty="0"/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Programs As Process Collections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Netscape (output of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ps x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en-US" altLang="zh-CN" sz="1600" dirty="0"/>
              <a:t>7253  p0  S      0:19.26 /usr/local/lib/netscape/communicator-4.75.bin -irix-s</a:t>
            </a:r>
          </a:p>
          <a:p>
            <a:pPr lvl="1" eaLnBrk="1" hangingPunct="1"/>
            <a:r>
              <a:rPr lang="en-US" altLang="zh-CN" sz="1600" dirty="0"/>
              <a:t>7280  p0  I      0:00.15 (dns helper) (communicator-4.7)</a:t>
            </a:r>
          </a:p>
          <a:p>
            <a:pPr eaLnBrk="1" hangingPunct="1"/>
            <a:r>
              <a:rPr lang="en-US" altLang="zh-CN" dirty="0"/>
              <a:t>gcc (via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gcc </a:t>
            </a:r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en-US" altLang="zh-CN" dirty="0"/>
              <a:t>pipe </a:t>
            </a:r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en-US" altLang="zh-CN" dirty="0"/>
              <a:t>v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en-US" altLang="zh-CN" dirty="0"/>
              <a:t>/usr/libexec/cpp |</a:t>
            </a:r>
          </a:p>
          <a:p>
            <a:pPr lvl="1" eaLnBrk="1" hangingPunct="1"/>
            <a:r>
              <a:rPr lang="en-US" altLang="zh-CN" dirty="0"/>
              <a:t>/usr/libexec/cc1 |</a:t>
            </a:r>
          </a:p>
          <a:p>
            <a:pPr lvl="1" eaLnBrk="1" hangingPunct="1"/>
            <a:r>
              <a:rPr lang="en-US" altLang="zh-CN" dirty="0"/>
              <a:t>/usr/libexec/as, followed by</a:t>
            </a:r>
          </a:p>
          <a:p>
            <a:pPr lvl="1" eaLnBrk="1" hangingPunct="1"/>
            <a:r>
              <a:rPr lang="en-US" altLang="zh-CN" dirty="0"/>
              <a:t>/usr/libexec/elf/ld</a:t>
            </a:r>
          </a:p>
          <a:p>
            <a:pPr lvl="1" eaLnBrk="1" hangingPunct="1"/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>
                <a:highlight>
                  <a:srgbClr val="FFFF00"/>
                </a:highlight>
              </a:rPr>
              <a:t>ps(print status</a:t>
            </a:r>
            <a:r>
              <a:rPr lang="zh-CN" altLang="en-US" dirty="0">
                <a:highlight>
                  <a:srgbClr val="FFFF00"/>
                </a:highlight>
              </a:rPr>
              <a:t>可查看</a:t>
            </a:r>
            <a:r>
              <a:rPr lang="en-US" altLang="zh-CN" dirty="0">
                <a:highlight>
                  <a:srgbClr val="FFFF00"/>
                </a:highlight>
              </a:rPr>
              <a:t>process</a:t>
            </a:r>
            <a:r>
              <a:rPr lang="zh-CN" altLang="en-US" dirty="0">
                <a:highlight>
                  <a:srgbClr val="FFFF00"/>
                </a:highlight>
              </a:rPr>
              <a:t>当前状态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6</a:t>
            </a:fld>
            <a:endParaRPr lang="en-US" altLang="zh-CN" sz="1400" dirty="0"/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Windows Task Manager</a:t>
            </a:r>
          </a:p>
        </p:txBody>
      </p:sp>
      <p:pic>
        <p:nvPicPr>
          <p:cNvPr id="9219" name="Pictur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7</a:t>
            </a:fld>
            <a:endParaRPr lang="en-US" altLang="zh-CN" sz="1400" dirty="0"/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Unix Example: ps</a:t>
            </a:r>
          </a:p>
        </p:txBody>
      </p:sp>
      <p:pic>
        <p:nvPicPr>
          <p:cNvPr id="10243" name="Pictur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143000"/>
            <a:ext cx="6400800" cy="53911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8</a:t>
            </a:fld>
            <a:endParaRPr lang="en-US" altLang="zh-CN" sz="1400" dirty="0"/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800" dirty="0"/>
              <a:t>The Process Model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254000" y="3933825"/>
            <a:ext cx="8890000" cy="27082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(a) Multiprogramming of four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(b) Conceptual model</a:t>
            </a:r>
            <a:r>
              <a:rPr lang="zh-CN" altLang="en-US" sz="2800" dirty="0"/>
              <a:t>（概念模型）</a:t>
            </a:r>
            <a:r>
              <a:rPr lang="en-US" altLang="zh-CN" sz="2800" dirty="0"/>
              <a:t> of 4 independent, sequential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(c) Only one program active at any instant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Real life analogy?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66"/>
                </a:solidFill>
              </a:rPr>
              <a:t>A daycare teacher of 4 infants</a:t>
            </a:r>
          </a:p>
        </p:txBody>
      </p:sp>
      <p:pic>
        <p:nvPicPr>
          <p:cNvPr id="11268" name="Picture 4" descr="2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268413"/>
            <a:ext cx="7997825" cy="256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9</a:t>
            </a:fld>
            <a:endParaRPr lang="en-US" altLang="zh-CN" sz="1400" dirty="0"/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Process Creation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683260" y="908685"/>
            <a:ext cx="7772400" cy="563118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Events which cause process creation: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System initialization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reboot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Execution of a process creation system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fork()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User request to create a new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Command line or click an icon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Initiation of a batch job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cron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-  cp bigfile newbigfile </a:t>
            </a:r>
            <a:r>
              <a:rPr lang="en-US" altLang="zh-CN" b="1" dirty="0"/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（加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表示后台慢慢进行）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1e36dcd-82c9-4927-bfbb-a72a59dbef32"/>
  <p:tag name="COMMONDATA" val="eyJoZGlkIjoiOWJmYjc5ZTdiMGNlYjA5YzIxMDU3ZDBkMTAwMTVjYzY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Microsoft Office PowerPoint</Application>
  <PresentationFormat>全屏显示(4:3)</PresentationFormat>
  <Paragraphs>381</Paragraphs>
  <Slides>44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7" baseType="lpstr">
      <vt:lpstr>Arial</vt:lpstr>
      <vt:lpstr>Times New Roman</vt:lpstr>
      <vt:lpstr>默认设计模板</vt:lpstr>
      <vt:lpstr>Operating Systems Chapter 2: Process &amp; Threads</vt:lpstr>
      <vt:lpstr>Content</vt:lpstr>
      <vt:lpstr>OS: A Friendly Deception</vt:lpstr>
      <vt:lpstr>Users, Programs, Processes</vt:lpstr>
      <vt:lpstr>Programs As Process Collections</vt:lpstr>
      <vt:lpstr>Windows Task Manager</vt:lpstr>
      <vt:lpstr>Unix Example: ps</vt:lpstr>
      <vt:lpstr>The Process Model</vt:lpstr>
      <vt:lpstr>Process Creation</vt:lpstr>
      <vt:lpstr>Process Termination</vt:lpstr>
      <vt:lpstr>Process Hierarchies(层次)</vt:lpstr>
      <vt:lpstr>Process States </vt:lpstr>
      <vt:lpstr>So What Is A Process?</vt:lpstr>
      <vt:lpstr>So What’s In A Process? And Why?</vt:lpstr>
      <vt:lpstr>What Does This Program Do?</vt:lpstr>
      <vt:lpstr>Here’s The Output</vt:lpstr>
      <vt:lpstr>Instances Of Programs</vt:lpstr>
      <vt:lpstr>Remember This?</vt:lpstr>
      <vt:lpstr>Address Space</vt:lpstr>
      <vt:lpstr>More Address Space</vt:lpstr>
      <vt:lpstr>One Common Layout</vt:lpstr>
      <vt:lpstr>Implementation of Processes  Process Control Block (PCB) </vt:lpstr>
      <vt:lpstr>Context Switch</vt:lpstr>
      <vt:lpstr>PowerPoint 演示文稿</vt:lpstr>
      <vt:lpstr>Process Review</vt:lpstr>
      <vt:lpstr>Thread Usage: word processor</vt:lpstr>
      <vt:lpstr>Thread Usage: Web Server</vt:lpstr>
      <vt:lpstr>Web Server</vt:lpstr>
      <vt:lpstr>Tradeoffs</vt:lpstr>
      <vt:lpstr>Threads: Lightweight Processes</vt:lpstr>
      <vt:lpstr>The Thread Model</vt:lpstr>
      <vt:lpstr>Why each thread has its own stack?</vt:lpstr>
      <vt:lpstr>PowerPoint 演示文稿</vt:lpstr>
      <vt:lpstr>PowerPoint 演示文稿</vt:lpstr>
      <vt:lpstr>Implementing Threads in User Space  (old Linux)</vt:lpstr>
      <vt:lpstr>Implementing Threads in the Kernel (Windows 2000/XP)</vt:lpstr>
      <vt:lpstr>Hybrid Implementations (Solaris)</vt:lpstr>
      <vt:lpstr>Scheduler Activations(调度程序激活) ----对于内核级线程改进其速度的方法</vt:lpstr>
      <vt:lpstr>Pop-Up Threads ----分布式系统中另一种处理消息到来的方式 </vt:lpstr>
      <vt:lpstr>A Challenge: Making Single-Threaded Code Multithreaded </vt:lpstr>
      <vt:lpstr>Making Single-Threaded Code Multithreaded (2) --A solution: Private Global Variables</vt:lpstr>
      <vt:lpstr>Summary(1)</vt:lpstr>
      <vt:lpstr>Summary(2)</vt:lpstr>
      <vt:lpstr>After this lecture…</vt:lpstr>
    </vt:vector>
  </TitlesOfParts>
  <Company>SCUT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Process &amp; Threads</dc:title>
  <dc:creator> Mary Liu</dc:creator>
  <cp:lastModifiedBy>映松 陈</cp:lastModifiedBy>
  <cp:revision>77</cp:revision>
  <dcterms:created xsi:type="dcterms:W3CDTF">2003-03-03T03:43:00Z</dcterms:created>
  <dcterms:modified xsi:type="dcterms:W3CDTF">2023-06-04T00:10:04Z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02FF7491120A4CFCB8B290BA8D1C5E4F</vt:lpwstr>
  </property>
  <property fmtid="{D5CDD505-2E9C-101B-9397-08002B2CF9AE}" pid="3" name="KSOProductBuildVer">
    <vt:lpwstr>2052-11.1.0.13703</vt:lpwstr>
  </property>
</Properties>
</file>