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1"/>
  </p:notesMasterIdLst>
  <p:sldIdLst>
    <p:sldId id="257" r:id="rId2"/>
    <p:sldId id="258" r:id="rId3"/>
    <p:sldId id="341" r:id="rId4"/>
    <p:sldId id="260" r:id="rId5"/>
    <p:sldId id="342" r:id="rId6"/>
    <p:sldId id="261" r:id="rId7"/>
    <p:sldId id="338" r:id="rId8"/>
    <p:sldId id="263" r:id="rId9"/>
    <p:sldId id="264" r:id="rId10"/>
    <p:sldId id="343" r:id="rId11"/>
    <p:sldId id="266" r:id="rId12"/>
    <p:sldId id="267" r:id="rId13"/>
    <p:sldId id="340" r:id="rId14"/>
    <p:sldId id="269" r:id="rId15"/>
    <p:sldId id="270" r:id="rId16"/>
    <p:sldId id="271" r:id="rId17"/>
    <p:sldId id="272" r:id="rId18"/>
    <p:sldId id="273" r:id="rId19"/>
    <p:sldId id="274" r:id="rId20"/>
    <p:sldId id="275" r:id="rId21"/>
    <p:sldId id="276" r:id="rId22"/>
    <p:sldId id="277"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7" r:id="rId41"/>
    <p:sldId id="308" r:id="rId42"/>
    <p:sldId id="310" r:id="rId43"/>
    <p:sldId id="311" r:id="rId44"/>
    <p:sldId id="312" r:id="rId45"/>
    <p:sldId id="320" r:id="rId46"/>
    <p:sldId id="321" r:id="rId47"/>
    <p:sldId id="322" r:id="rId48"/>
    <p:sldId id="323" r:id="rId49"/>
    <p:sldId id="324" r:id="rId50"/>
    <p:sldId id="325" r:id="rId51"/>
    <p:sldId id="326" r:id="rId52"/>
    <p:sldId id="330" r:id="rId53"/>
    <p:sldId id="336" r:id="rId54"/>
    <p:sldId id="337" r:id="rId55"/>
    <p:sldId id="331" r:id="rId56"/>
    <p:sldId id="332" r:id="rId57"/>
    <p:sldId id="333" r:id="rId58"/>
    <p:sldId id="335" r:id="rId59"/>
    <p:sldId id="334" r:id="rId60"/>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21" autoAdjust="0"/>
    <p:restoredTop sz="95026" autoAdjust="0"/>
  </p:normalViewPr>
  <p:slideViewPr>
    <p:cSldViewPr>
      <p:cViewPr varScale="1">
        <p:scale>
          <a:sx n="82" d="100"/>
          <a:sy n="82" d="100"/>
        </p:scale>
        <p:origin x="1210"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宋体" panose="02010600030101010101" pitchFamily="2" charset="-122"/>
              </a:defRPr>
            </a:lvl1pPr>
          </a:lstStyle>
          <a:p>
            <a:pPr>
              <a:defRPr/>
            </a:pPr>
            <a:endParaRPr lang="en-US" altLang="zh-CN"/>
          </a:p>
        </p:txBody>
      </p:sp>
      <p:sp>
        <p:nvSpPr>
          <p:cNvPr id="266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宋体" panose="02010600030101010101" pitchFamily="2" charset="-122"/>
              </a:defRPr>
            </a:lvl1pPr>
          </a:lstStyle>
          <a:p>
            <a:pPr>
              <a:defRPr/>
            </a:pPr>
            <a:endParaRPr lang="en-US" altLang="zh-CN"/>
          </a:p>
        </p:txBody>
      </p:sp>
      <p:sp>
        <p:nvSpPr>
          <p:cNvPr id="675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a typeface="宋体" panose="02010600030101010101" pitchFamily="2" charset="-122"/>
              </a:defRPr>
            </a:lvl1pPr>
          </a:lstStyle>
          <a:p>
            <a:pPr>
              <a:defRPr/>
            </a:pPr>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DEEBA4EE-9F5E-4D27-B2F3-B33059E3718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44588" y="687388"/>
            <a:ext cx="4568825" cy="3425825"/>
          </a:xfrm>
          <a:ln w="12700" cap="flat"/>
        </p:spPr>
      </p:sp>
      <p:sp>
        <p:nvSpPr>
          <p:cNvPr id="68611" name="Rectangle 3"/>
          <p:cNvSpPr>
            <a:spLocks noGrp="1" noChangeArrowheads="1"/>
          </p:cNvSpPr>
          <p:nvPr>
            <p:ph type="body" idx="1"/>
          </p:nvPr>
        </p:nvSpPr>
        <p:spPr>
          <a:xfrm>
            <a:off x="685800" y="4343400"/>
            <a:ext cx="5486400" cy="4114800"/>
          </a:xfrm>
          <a:noFill/>
          <a:ln/>
        </p:spPr>
        <p:txBody>
          <a:bodyPr lIns="92075" tIns="46038" rIns="92075" bIns="46038"/>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44588" y="687388"/>
            <a:ext cx="4568825" cy="3425825"/>
          </a:xfrm>
          <a:ln w="12700" cap="flat"/>
        </p:spPr>
      </p:sp>
      <p:sp>
        <p:nvSpPr>
          <p:cNvPr id="69635" name="Rectangle 3"/>
          <p:cNvSpPr>
            <a:spLocks noGrp="1" noChangeArrowheads="1"/>
          </p:cNvSpPr>
          <p:nvPr>
            <p:ph type="body" idx="1"/>
          </p:nvPr>
        </p:nvSpPr>
        <p:spPr>
          <a:xfrm>
            <a:off x="685800" y="4343400"/>
            <a:ext cx="5486400" cy="4114800"/>
          </a:xfrm>
          <a:noFill/>
          <a:ln/>
        </p:spPr>
        <p:txBody>
          <a:bodyPr lIns="92075" tIns="46038" rIns="92075" bIns="46038"/>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144588" y="687388"/>
            <a:ext cx="4568825" cy="3425825"/>
          </a:xfrm>
          <a:ln w="12700" cap="flat"/>
        </p:spPr>
      </p:sp>
      <p:sp>
        <p:nvSpPr>
          <p:cNvPr id="70659" name="Rectangle 3"/>
          <p:cNvSpPr>
            <a:spLocks noGrp="1" noChangeArrowheads="1"/>
          </p:cNvSpPr>
          <p:nvPr>
            <p:ph type="body" idx="1"/>
          </p:nvPr>
        </p:nvSpPr>
        <p:spPr>
          <a:xfrm>
            <a:off x="685800" y="4343400"/>
            <a:ext cx="5486400" cy="4114800"/>
          </a:xfrm>
          <a:noFill/>
          <a:ln/>
        </p:spPr>
        <p:txBody>
          <a:bodyPr lIns="92075" tIns="46038" rIns="92075" bIns="46038"/>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p:nvPr>
        </p:nvSpPr>
        <p:spPr>
          <a:ln/>
        </p:spPr>
      </p:sp>
      <p:sp>
        <p:nvSpPr>
          <p:cNvPr id="71683" name="备注占位符 2"/>
          <p:cNvSpPr>
            <a:spLocks noGrp="1"/>
          </p:cNvSpPr>
          <p:nvPr>
            <p:ph type="body" idx="1"/>
          </p:nvPr>
        </p:nvSpPr>
        <p:spPr>
          <a:noFill/>
          <a:ln/>
        </p:spPr>
        <p:txBody>
          <a:bodyPr/>
          <a:lstStyle/>
          <a:p>
            <a:endParaRPr lang="zh-CN" altLang="en-US"/>
          </a:p>
        </p:txBody>
      </p:sp>
      <p:sp>
        <p:nvSpPr>
          <p:cNvPr id="71684" name="灯片编号占位符 3"/>
          <p:cNvSpPr>
            <a:spLocks noGrp="1"/>
          </p:cNvSpPr>
          <p:nvPr>
            <p:ph type="sldNum" sz="quarter" idx="5"/>
          </p:nvPr>
        </p:nvSpPr>
        <p:spPr>
          <a:noFill/>
        </p:spPr>
        <p:txBody>
          <a:bodyPr/>
          <a:lstStyle/>
          <a:p>
            <a:fld id="{8205938B-8E74-4F10-8427-AEEBC464D68D}" type="slidenum">
              <a:rPr lang="en-US" altLang="zh-CN"/>
              <a:pPr/>
              <a:t>53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a:t>
            </a:r>
          </a:p>
        </p:txBody>
      </p:sp>
      <p:sp>
        <p:nvSpPr>
          <p:cNvPr id="6" name="Rectangle 6"/>
          <p:cNvSpPr>
            <a:spLocks noGrp="1" noChangeArrowheads="1"/>
          </p:cNvSpPr>
          <p:nvPr>
            <p:ph type="sldNum" sz="quarter" idx="12"/>
          </p:nvPr>
        </p:nvSpPr>
        <p:spPr>
          <a:ln/>
        </p:spPr>
        <p:txBody>
          <a:bodyPr/>
          <a:lstStyle>
            <a:lvl1pPr>
              <a:defRPr/>
            </a:lvl1pPr>
          </a:lstStyle>
          <a:p>
            <a:pPr>
              <a:defRPr/>
            </a:pPr>
            <a:fld id="{F0ED2AEE-1142-418A-AF74-F101521F59A8}"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6"/>
          <p:cNvSpPr>
            <a:spLocks noGrp="1" noChangeArrowheads="1"/>
          </p:cNvSpPr>
          <p:nvPr>
            <p:ph type="sldNum" sz="quarter" idx="12"/>
          </p:nvPr>
        </p:nvSpPr>
        <p:spPr>
          <a:ln/>
        </p:spPr>
        <p:txBody>
          <a:bodyPr/>
          <a:lstStyle>
            <a:lvl1pPr>
              <a:defRPr/>
            </a:lvl1pPr>
          </a:lstStyle>
          <a:p>
            <a:pPr>
              <a:defRPr/>
            </a:pPr>
            <a:fld id="{190F012A-6A3A-4620-8D47-1A20BB0DE01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0"/>
            <a:ext cx="1943100" cy="6096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0"/>
            <a:ext cx="5676900" cy="6096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6"/>
          <p:cNvSpPr>
            <a:spLocks noGrp="1" noChangeArrowheads="1"/>
          </p:cNvSpPr>
          <p:nvPr>
            <p:ph type="sldNum" sz="quarter" idx="12"/>
          </p:nvPr>
        </p:nvSpPr>
        <p:spPr>
          <a:ln/>
        </p:spPr>
        <p:txBody>
          <a:bodyPr/>
          <a:lstStyle>
            <a:lvl1pPr>
              <a:defRPr/>
            </a:lvl1pPr>
          </a:lstStyle>
          <a:p>
            <a:pPr>
              <a:defRPr/>
            </a:pPr>
            <a:fld id="{DCDF844A-0B4F-4B95-A560-2E710CE1898F}"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295400"/>
            <a:ext cx="3810000" cy="4800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95400"/>
            <a:ext cx="3810000" cy="4800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6"/>
          <p:cNvSpPr>
            <a:spLocks noGrp="1" noChangeArrowheads="1"/>
          </p:cNvSpPr>
          <p:nvPr>
            <p:ph type="sldNum" sz="quarter" idx="12"/>
          </p:nvPr>
        </p:nvSpPr>
        <p:spPr>
          <a:ln/>
        </p:spPr>
        <p:txBody>
          <a:bodyPr/>
          <a:lstStyle>
            <a:lvl1pPr>
              <a:defRPr/>
            </a:lvl1pPr>
          </a:lstStyle>
          <a:p>
            <a:pPr>
              <a:defRPr/>
            </a:pPr>
            <a:fld id="{D1CF5219-54B0-4663-A90A-14EB450CE89D}"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1295400"/>
            <a:ext cx="7772400" cy="4800600"/>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smtClean="0"/>
            </a:lvl1pPr>
          </a:lstStyle>
          <a:p>
            <a:pPr>
              <a:defRPr/>
            </a:pPr>
            <a:fld id="{75FDC7A4-A8CF-4177-AD8E-0A6954B9C51C}" type="slidenum">
              <a:rPr lang="en-US" altLang="zh-CN"/>
              <a:pPr>
                <a:defRPr/>
              </a:pPr>
              <a:t>‹#›</a:t>
            </a:fld>
            <a:endParaRPr lang="en-US" altLang="zh-CN" dirty="0"/>
          </a:p>
        </p:txBody>
      </p:sp>
      <p:sp>
        <p:nvSpPr>
          <p:cNvPr id="6" name="Rectangle 6"/>
          <p:cNvSpPr>
            <a:spLocks noGrp="1" noChangeArrowheads="1"/>
          </p:cNvSpPr>
          <p:nvPr>
            <p:ph type="sldNum" sz="quarter" idx="12"/>
          </p:nvPr>
        </p:nvSpPr>
        <p:spPr/>
        <p:txBody>
          <a:bodyPr/>
          <a:lstStyle>
            <a:lvl1pPr>
              <a:defRPr smtClean="0"/>
            </a:lvl1pPr>
          </a:lstStyle>
          <a:p>
            <a:pPr>
              <a:defRPr/>
            </a:pPr>
            <a:fld id="{E7F0E2D9-2867-483B-83C5-EB4F3FDD9EE5}" type="slidenum">
              <a:rPr lang="en-US" altLang="zh-CN"/>
              <a:pPr>
                <a:defRPr/>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smtClean="0"/>
            </a:lvl1pPr>
          </a:lstStyle>
          <a:p>
            <a:pPr>
              <a:defRPr/>
            </a:pPr>
            <a:fld id="{5C2D74AA-5015-49F4-94E2-BCE4CF5E928A}" type="slidenum">
              <a:rPr lang="en-US" altLang="zh-CN" smtClean="0"/>
              <a:pPr>
                <a:defRPr/>
              </a:pPr>
              <a:t>‹#›</a:t>
            </a:fld>
            <a:endParaRPr lang="en-US" altLang="zh-CN" dirty="0"/>
          </a:p>
        </p:txBody>
      </p:sp>
      <p:sp>
        <p:nvSpPr>
          <p:cNvPr id="6" name="Rectangle 6"/>
          <p:cNvSpPr>
            <a:spLocks noGrp="1" noChangeArrowheads="1"/>
          </p:cNvSpPr>
          <p:nvPr>
            <p:ph type="sldNum" sz="quarter" idx="12"/>
          </p:nvPr>
        </p:nvSpPr>
        <p:spPr/>
        <p:txBody>
          <a:bodyPr/>
          <a:lstStyle>
            <a:lvl1pPr>
              <a:defRPr smtClean="0"/>
            </a:lvl1pPr>
          </a:lstStyle>
          <a:p>
            <a:pPr>
              <a:defRPr/>
            </a:pPr>
            <a:r>
              <a:rPr lang="en-US" altLang="zh-CN" dirty="0"/>
              <a:t>62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6"/>
          <p:cNvSpPr>
            <a:spLocks noGrp="1" noChangeArrowheads="1"/>
          </p:cNvSpPr>
          <p:nvPr>
            <p:ph type="sldNum" sz="quarter" idx="12"/>
          </p:nvPr>
        </p:nvSpPr>
        <p:spPr>
          <a:ln/>
        </p:spPr>
        <p:txBody>
          <a:bodyPr/>
          <a:lstStyle>
            <a:lvl1pPr>
              <a:defRPr/>
            </a:lvl1pPr>
          </a:lstStyle>
          <a:p>
            <a:pPr>
              <a:defRPr/>
            </a:pPr>
            <a:fld id="{1E067553-83E1-464C-A3C5-92335BFBB9D2}"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6"/>
          <p:cNvSpPr>
            <a:spLocks noGrp="1" noChangeArrowheads="1"/>
          </p:cNvSpPr>
          <p:nvPr>
            <p:ph type="sldNum" sz="quarter" idx="12"/>
          </p:nvPr>
        </p:nvSpPr>
        <p:spPr>
          <a:ln/>
        </p:spPr>
        <p:txBody>
          <a:bodyPr/>
          <a:lstStyle>
            <a:lvl1pPr>
              <a:defRPr/>
            </a:lvl1pPr>
          </a:lstStyle>
          <a:p>
            <a:pPr>
              <a:defRPr/>
            </a:pPr>
            <a:fld id="{BB53D563-0701-4B08-AF2A-83AA0BFF5CC7}"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a:t>
            </a:r>
          </a:p>
        </p:txBody>
      </p:sp>
      <p:sp>
        <p:nvSpPr>
          <p:cNvPr id="9" name="Rectangle 6"/>
          <p:cNvSpPr>
            <a:spLocks noGrp="1" noChangeArrowheads="1"/>
          </p:cNvSpPr>
          <p:nvPr>
            <p:ph type="sldNum" sz="quarter" idx="12"/>
          </p:nvPr>
        </p:nvSpPr>
        <p:spPr>
          <a:ln/>
        </p:spPr>
        <p:txBody>
          <a:bodyPr/>
          <a:lstStyle>
            <a:lvl1pPr>
              <a:defRPr/>
            </a:lvl1pPr>
          </a:lstStyle>
          <a:p>
            <a:pPr>
              <a:defRPr/>
            </a:pPr>
            <a:fld id="{650D64B4-934E-4BCC-9C1D-A97EC0DE2CBE}"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a:t>
            </a:r>
          </a:p>
        </p:txBody>
      </p:sp>
      <p:sp>
        <p:nvSpPr>
          <p:cNvPr id="5" name="Rectangle 6"/>
          <p:cNvSpPr>
            <a:spLocks noGrp="1" noChangeArrowheads="1"/>
          </p:cNvSpPr>
          <p:nvPr>
            <p:ph type="sldNum" sz="quarter" idx="12"/>
          </p:nvPr>
        </p:nvSpPr>
        <p:spPr>
          <a:ln/>
        </p:spPr>
        <p:txBody>
          <a:bodyPr/>
          <a:lstStyle>
            <a:lvl1pPr>
              <a:defRPr/>
            </a:lvl1pPr>
          </a:lstStyle>
          <a:p>
            <a:pPr>
              <a:defRPr/>
            </a:pPr>
            <a:fld id="{3A9E14B9-95FC-4C9A-84D5-0F4D7016767E}"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a:t>
            </a:r>
          </a:p>
        </p:txBody>
      </p:sp>
      <p:sp>
        <p:nvSpPr>
          <p:cNvPr id="4" name="Rectangle 6"/>
          <p:cNvSpPr>
            <a:spLocks noGrp="1" noChangeArrowheads="1"/>
          </p:cNvSpPr>
          <p:nvPr>
            <p:ph type="sldNum" sz="quarter" idx="12"/>
          </p:nvPr>
        </p:nvSpPr>
        <p:spPr>
          <a:ln/>
        </p:spPr>
        <p:txBody>
          <a:bodyPr/>
          <a:lstStyle>
            <a:lvl1pPr>
              <a:defRPr/>
            </a:lvl1pPr>
          </a:lstStyle>
          <a:p>
            <a:pPr>
              <a:defRPr/>
            </a:pPr>
            <a:fld id="{41632958-BCD7-48D9-BC1B-0D99317E4CAB}"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6"/>
          <p:cNvSpPr>
            <a:spLocks noGrp="1" noChangeArrowheads="1"/>
          </p:cNvSpPr>
          <p:nvPr>
            <p:ph type="sldNum" sz="quarter" idx="12"/>
          </p:nvPr>
        </p:nvSpPr>
        <p:spPr>
          <a:ln/>
        </p:spPr>
        <p:txBody>
          <a:bodyPr/>
          <a:lstStyle>
            <a:lvl1pPr>
              <a:defRPr/>
            </a:lvl1pPr>
          </a:lstStyle>
          <a:p>
            <a:pPr>
              <a:defRPr/>
            </a:pPr>
            <a:fld id="{D9A306B6-3A47-4CEE-BC58-13337A7FDDA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6"/>
          <p:cNvSpPr>
            <a:spLocks noGrp="1" noChangeArrowheads="1"/>
          </p:cNvSpPr>
          <p:nvPr>
            <p:ph type="sldNum" sz="quarter" idx="12"/>
          </p:nvPr>
        </p:nvSpPr>
        <p:spPr>
          <a:ln/>
        </p:spPr>
        <p:txBody>
          <a:bodyPr/>
          <a:lstStyle>
            <a:lvl1pPr>
              <a:defRPr/>
            </a:lvl1pPr>
          </a:lstStyle>
          <a:p>
            <a:pPr>
              <a:defRPr/>
            </a:pPr>
            <a:fld id="{B9B0BEFA-60C4-4351-AFD4-B885CADE66B1}"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685800" y="1295400"/>
            <a:ext cx="7772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ea typeface="宋体" panose="02010600030101010101"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ea typeface="宋体" panose="02010600030101010101" pitchFamily="2" charset="-122"/>
              </a:defRPr>
            </a:lvl1pPr>
          </a:lstStyle>
          <a:p>
            <a:pPr>
              <a:defRPr/>
            </a:pPr>
            <a:fld id="{09D260EC-DDC1-4DB6-8909-E8B3B87BC32D}" type="slidenum">
              <a:rPr lang="en-US" altLang="zh-CN" smtClean="0"/>
              <a:t>‹#›</a:t>
            </a:fld>
            <a:endParaRPr lang="en-US" altLang="zh-CN"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r>
              <a:rPr lang="en-US" altLang="zh-CN" dirty="0"/>
              <a:t>62</a:t>
            </a:r>
          </a:p>
        </p:txBody>
      </p:sp>
    </p:spTree>
  </p:cSld>
  <p:clrMap bg1="lt1" tx1="dk1" bg2="lt2" tx2="dk2" accent1="accent1" accent2="accent2" accent3="accent3" accent4="accent4" accent5="accent5" accent6="accent6" hlink="hlink" folHlink="folHlink"/>
  <p:sldLayoutIdLst>
    <p:sldLayoutId id="2147483664" r:id="rId1"/>
    <p:sldLayoutId id="2147483675"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6" r:id="rId13"/>
  </p:sldLayoutIdLst>
  <p:hf hd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US" altLang="zh-CN" sz="4000"/>
              <a:t>Operating Systems</a:t>
            </a:r>
            <a:br>
              <a:rPr lang="en-US" altLang="zh-CN" sz="4000"/>
            </a:br>
            <a:r>
              <a:rPr lang="en-US" altLang="zh-CN" sz="4800"/>
              <a:t>CPU Scheduling</a:t>
            </a:r>
            <a:endParaRPr lang="en-US" altLang="zh-CN" sz="6600"/>
          </a:p>
        </p:txBody>
      </p:sp>
      <p:sp>
        <p:nvSpPr>
          <p:cNvPr id="5123" name="Rectangle 3"/>
          <p:cNvSpPr>
            <a:spLocks noGrp="1" noChangeArrowheads="1"/>
          </p:cNvSpPr>
          <p:nvPr>
            <p:ph type="subTitle" idx="1"/>
          </p:nvPr>
        </p:nvSpPr>
        <p:spPr/>
        <p:txBody>
          <a:bodyPr/>
          <a:lstStyle/>
          <a:p>
            <a:pPr eaLnBrk="1" hangingPunct="1"/>
            <a:r>
              <a:rPr lang="en-US" altLang="zh-CN"/>
              <a:t>Fagui Liu</a:t>
            </a:r>
          </a:p>
          <a:p>
            <a:pPr eaLnBrk="1" hangingPunct="1"/>
            <a:endParaRPr lang="en-US" altLang="zh-CN"/>
          </a:p>
          <a:p>
            <a:pPr eaLnBrk="1" hangingPunct="1"/>
            <a:endParaRPr lang="en-US" altLang="zh-CN"/>
          </a:p>
        </p:txBody>
      </p:sp>
      <p:sp>
        <p:nvSpPr>
          <p:cNvPr id="4" name="灯片编号占位符 3"/>
          <p:cNvSpPr>
            <a:spLocks noGrp="1"/>
          </p:cNvSpPr>
          <p:nvPr>
            <p:ph type="sldNum" sz="quarter" idx="12"/>
          </p:nvPr>
        </p:nvSpPr>
        <p:spPr/>
        <p:txBody>
          <a:bodyPr/>
          <a:lstStyle/>
          <a:p>
            <a:pPr>
              <a:defRPr/>
            </a:pPr>
            <a:fld id="{F0ED2AEE-1142-418A-AF74-F101521F59A8}" type="slidenum">
              <a:rPr lang="en-US" altLang="zh-CN" smtClean="0"/>
              <a:pPr>
                <a:defRPr/>
              </a:pPr>
              <a:t>1</a:t>
            </a:fld>
            <a:endParaRPr lang="en-US" altLang="zh-CN"/>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
        <p:nvSpPr>
          <p:cNvPr id="2" name="文本框 1">
            <a:extLst>
              <a:ext uri="{FF2B5EF4-FFF2-40B4-BE49-F238E27FC236}">
                <a16:creationId xmlns:a16="http://schemas.microsoft.com/office/drawing/2014/main" id="{E041EFFF-63C3-2ACB-49E9-7E3E530D218F}"/>
              </a:ext>
            </a:extLst>
          </p:cNvPr>
          <p:cNvSpPr txBox="1"/>
          <p:nvPr/>
        </p:nvSpPr>
        <p:spPr>
          <a:xfrm>
            <a:off x="1763688" y="404664"/>
            <a:ext cx="4256112" cy="461665"/>
          </a:xfrm>
          <a:prstGeom prst="rect">
            <a:avLst/>
          </a:prstGeom>
          <a:noFill/>
        </p:spPr>
        <p:txBody>
          <a:bodyPr wrap="square" rtlCol="0">
            <a:spAutoFit/>
          </a:bodyPr>
          <a:lstStyle/>
          <a:p>
            <a:r>
              <a:rPr lang="en-US" altLang="zh-CN"/>
              <a:t>4-6.12-16.15.18-47.53.55-56</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1116013" y="1557338"/>
            <a:ext cx="6840537" cy="3816350"/>
          </a:xfrm>
          <a:prstGeom prst="rect">
            <a:avLst/>
          </a:prstGeom>
          <a:noFill/>
          <a:ln w="9525">
            <a:noFill/>
            <a:miter lim="800000"/>
            <a:headEnd/>
            <a:tailEnd/>
          </a:ln>
        </p:spPr>
        <p:txBody>
          <a:bodyPr lIns="92075" tIns="46038" rIns="92075" bIns="46038"/>
          <a:lstStyle/>
          <a:p>
            <a:pPr marL="609600" indent="-609600">
              <a:spcBef>
                <a:spcPct val="20000"/>
              </a:spcBef>
              <a:buClr>
                <a:schemeClr val="accent2"/>
              </a:buClr>
              <a:buFontTx/>
              <a:buChar char="•"/>
            </a:pPr>
            <a:r>
              <a:rPr kumimoji="0" lang="en-US" altLang="zh-CN" sz="4000">
                <a:latin typeface="Arial" charset="0"/>
              </a:rPr>
              <a:t>Batch</a:t>
            </a:r>
          </a:p>
          <a:p>
            <a:pPr marL="609600" indent="-609600">
              <a:spcBef>
                <a:spcPct val="20000"/>
              </a:spcBef>
              <a:buClr>
                <a:schemeClr val="accent2"/>
              </a:buClr>
              <a:buFontTx/>
              <a:buChar char="•"/>
            </a:pPr>
            <a:r>
              <a:rPr kumimoji="0" lang="en-US" altLang="zh-CN" sz="4000">
                <a:latin typeface="Arial" charset="0"/>
              </a:rPr>
              <a:t>Interactive</a:t>
            </a:r>
          </a:p>
          <a:p>
            <a:pPr marL="609600" indent="-609600">
              <a:spcBef>
                <a:spcPct val="20000"/>
              </a:spcBef>
              <a:buClr>
                <a:schemeClr val="accent2"/>
              </a:buClr>
              <a:buFontTx/>
              <a:buChar char="•"/>
            </a:pPr>
            <a:r>
              <a:rPr kumimoji="0" lang="en-US" altLang="zh-CN" sz="4000">
                <a:latin typeface="Arial" charset="0"/>
              </a:rPr>
              <a:t>Real time</a:t>
            </a:r>
          </a:p>
        </p:txBody>
      </p:sp>
      <p:sp>
        <p:nvSpPr>
          <p:cNvPr id="15363" name="Rectangle 3"/>
          <p:cNvSpPr>
            <a:spLocks noChangeArrowheads="1"/>
          </p:cNvSpPr>
          <p:nvPr/>
        </p:nvSpPr>
        <p:spPr bwMode="auto">
          <a:xfrm>
            <a:off x="0" y="0"/>
            <a:ext cx="9144000" cy="1143000"/>
          </a:xfrm>
          <a:prstGeom prst="rect">
            <a:avLst/>
          </a:prstGeom>
          <a:noFill/>
          <a:ln w="9525">
            <a:noFill/>
            <a:miter lim="800000"/>
            <a:headEnd/>
            <a:tailEnd/>
          </a:ln>
        </p:spPr>
        <p:txBody>
          <a:bodyPr lIns="92075" tIns="46038" rIns="92075" bIns="46038" anchor="ctr"/>
          <a:lstStyle/>
          <a:p>
            <a:pPr algn="ctr"/>
            <a:r>
              <a:rPr kumimoji="0" lang="en-US" altLang="zh-CN" sz="3600">
                <a:solidFill>
                  <a:srgbClr val="FF0000"/>
                </a:solidFill>
                <a:latin typeface="Arial" charset="0"/>
              </a:rPr>
              <a:t>Categories of Scheduling Algorithms</a:t>
            </a:r>
          </a:p>
        </p:txBody>
      </p:sp>
      <p:sp>
        <p:nvSpPr>
          <p:cNvPr id="4" name="灯片编号占位符 3"/>
          <p:cNvSpPr>
            <a:spLocks noGrp="1"/>
          </p:cNvSpPr>
          <p:nvPr>
            <p:ph type="sldNum" sz="quarter" idx="12"/>
          </p:nvPr>
        </p:nvSpPr>
        <p:spPr/>
        <p:txBody>
          <a:bodyPr/>
          <a:lstStyle/>
          <a:p>
            <a:pPr>
              <a:defRPr/>
            </a:pPr>
            <a:fld id="{41632958-BCD7-48D9-BC1B-0D99317E4CAB}" type="slidenum">
              <a:rPr lang="en-US" altLang="zh-CN" smtClean="0"/>
              <a:pPr>
                <a:defRPr/>
              </a:pPr>
              <a:t>10</a:t>
            </a:fld>
            <a:endParaRPr lang="en-US" altLang="zh-CN"/>
          </a:p>
        </p:txBody>
      </p:sp>
      <p:sp>
        <p:nvSpPr>
          <p:cNvPr id="5" name="页脚占位符 4"/>
          <p:cNvSpPr>
            <a:spLocks noGrp="1"/>
          </p:cNvSpPr>
          <p:nvPr>
            <p:ph type="ftr" sz="quarter" idx="11"/>
          </p:nvPr>
        </p:nvSpPr>
        <p:spPr/>
        <p:txBody>
          <a:bodyPr/>
          <a:lstStyle/>
          <a:p>
            <a:pPr>
              <a:defRPr/>
            </a:pPr>
            <a:r>
              <a:rPr lang="en-US" altLang="zh-CN"/>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a:t>Scheduling Objectives</a:t>
            </a:r>
          </a:p>
        </p:txBody>
      </p:sp>
      <p:sp>
        <p:nvSpPr>
          <p:cNvPr id="17411" name="Rectangle 3"/>
          <p:cNvSpPr>
            <a:spLocks noGrp="1" noChangeArrowheads="1"/>
          </p:cNvSpPr>
          <p:nvPr>
            <p:ph type="body" idx="1"/>
          </p:nvPr>
        </p:nvSpPr>
        <p:spPr/>
        <p:txBody>
          <a:bodyPr/>
          <a:lstStyle/>
          <a:p>
            <a:pPr marL="533400" indent="-533400" eaLnBrk="1" hangingPunct="1"/>
            <a:r>
              <a:rPr lang="en-US" altLang="zh-CN" dirty="0">
                <a:solidFill>
                  <a:srgbClr val="FF6600"/>
                </a:solidFill>
              </a:rPr>
              <a:t>Fair</a:t>
            </a:r>
            <a:r>
              <a:rPr lang="en-US" altLang="zh-CN" dirty="0"/>
              <a:t> (nobody cries)</a:t>
            </a:r>
          </a:p>
          <a:p>
            <a:pPr marL="533400" indent="-533400" eaLnBrk="1" hangingPunct="1"/>
            <a:r>
              <a:rPr lang="en-US" altLang="zh-CN" dirty="0">
                <a:solidFill>
                  <a:srgbClr val="FF6600"/>
                </a:solidFill>
              </a:rPr>
              <a:t>Priority</a:t>
            </a:r>
            <a:r>
              <a:rPr lang="en-US" altLang="zh-CN" dirty="0"/>
              <a:t> (lady first)</a:t>
            </a:r>
          </a:p>
          <a:p>
            <a:pPr marL="533400" indent="-533400" eaLnBrk="1" hangingPunct="1"/>
            <a:r>
              <a:rPr lang="en-US" altLang="zh-CN" dirty="0">
                <a:solidFill>
                  <a:srgbClr val="FF6600"/>
                </a:solidFill>
              </a:rPr>
              <a:t>Efficiency</a:t>
            </a:r>
            <a:r>
              <a:rPr lang="en-US" altLang="zh-CN" dirty="0"/>
              <a:t> (make best use of equipment)</a:t>
            </a:r>
          </a:p>
          <a:p>
            <a:pPr marL="533400" indent="-533400" eaLnBrk="1" hangingPunct="1"/>
            <a:r>
              <a:rPr lang="en-US" altLang="zh-CN" dirty="0">
                <a:solidFill>
                  <a:srgbClr val="FF6600"/>
                </a:solidFill>
              </a:rPr>
              <a:t>Encourage good behavior</a:t>
            </a:r>
            <a:r>
              <a:rPr lang="en-US" altLang="zh-CN" dirty="0"/>
              <a:t> (good boy/girl)</a:t>
            </a:r>
          </a:p>
          <a:p>
            <a:pPr marL="533400" indent="-533400" eaLnBrk="1" hangingPunct="1"/>
            <a:r>
              <a:rPr lang="en-US" altLang="zh-CN" dirty="0">
                <a:solidFill>
                  <a:srgbClr val="FF6600"/>
                </a:solidFill>
              </a:rPr>
              <a:t>Support heavy loads</a:t>
            </a:r>
            <a:r>
              <a:rPr lang="en-US" altLang="zh-CN" dirty="0"/>
              <a:t> (degrade gracefully)</a:t>
            </a:r>
          </a:p>
          <a:p>
            <a:pPr marL="533400" indent="-533400" eaLnBrk="1" hangingPunct="1"/>
            <a:r>
              <a:rPr lang="en-US" altLang="zh-CN" dirty="0">
                <a:solidFill>
                  <a:srgbClr val="FF6600"/>
                </a:solidFill>
              </a:rPr>
              <a:t>Adapt to different environments</a:t>
            </a:r>
            <a:r>
              <a:rPr lang="en-US" altLang="zh-CN" dirty="0"/>
              <a:t> (interactive, real-time, multi-media)</a:t>
            </a:r>
          </a:p>
        </p:txBody>
      </p:sp>
      <p:sp>
        <p:nvSpPr>
          <p:cNvPr id="4" name="灯片编号占位符 3"/>
          <p:cNvSpPr>
            <a:spLocks noGrp="1"/>
          </p:cNvSpPr>
          <p:nvPr>
            <p:ph type="sldNum" sz="quarter" idx="12"/>
          </p:nvPr>
        </p:nvSpPr>
        <p:spPr/>
        <p:txBody>
          <a:bodyPr/>
          <a:lstStyle/>
          <a:p>
            <a:pPr>
              <a:defRPr/>
            </a:pPr>
            <a:r>
              <a:rPr lang="en-US" altLang="zh-CN"/>
              <a:t>62</a:t>
            </a:r>
            <a:endParaRPr lang="en-US" altLang="zh-CN" dirty="0"/>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0"/>
            <a:ext cx="7772400" cy="692150"/>
          </a:xfrm>
        </p:spPr>
        <p:txBody>
          <a:bodyPr/>
          <a:lstStyle/>
          <a:p>
            <a:pPr eaLnBrk="1" hangingPunct="1"/>
            <a:r>
              <a:rPr lang="en-US" altLang="zh-CN" sz="4000"/>
              <a:t>Performance Criteria</a:t>
            </a:r>
          </a:p>
        </p:txBody>
      </p:sp>
      <p:sp>
        <p:nvSpPr>
          <p:cNvPr id="18435" name="Rectangle 3"/>
          <p:cNvSpPr>
            <a:spLocks noGrp="1" noChangeArrowheads="1"/>
          </p:cNvSpPr>
          <p:nvPr>
            <p:ph type="body" idx="1"/>
          </p:nvPr>
        </p:nvSpPr>
        <p:spPr>
          <a:xfrm>
            <a:off x="323850" y="836613"/>
            <a:ext cx="8534400" cy="5832475"/>
          </a:xfrm>
        </p:spPr>
        <p:txBody>
          <a:bodyPr/>
          <a:lstStyle/>
          <a:p>
            <a:pPr eaLnBrk="1" hangingPunct="1">
              <a:lnSpc>
                <a:spcPct val="80000"/>
              </a:lnSpc>
            </a:pPr>
            <a:r>
              <a:rPr lang="en-US" altLang="zh-CN" sz="2300">
                <a:solidFill>
                  <a:srgbClr val="FF6600"/>
                </a:solidFill>
              </a:rPr>
              <a:t>Fairness</a:t>
            </a:r>
            <a:r>
              <a:rPr lang="en-US" altLang="zh-CN" sz="2300"/>
              <a:t> </a:t>
            </a:r>
          </a:p>
          <a:p>
            <a:pPr eaLnBrk="1" hangingPunct="1">
              <a:lnSpc>
                <a:spcPct val="80000"/>
              </a:lnSpc>
            </a:pPr>
            <a:r>
              <a:rPr lang="en-US" altLang="zh-CN" sz="2300">
                <a:solidFill>
                  <a:srgbClr val="FF6600"/>
                </a:solidFill>
              </a:rPr>
              <a:t>Efficiency</a:t>
            </a:r>
            <a:r>
              <a:rPr lang="en-US" altLang="zh-CN" sz="2300"/>
              <a:t>: keep resources as busy as possible </a:t>
            </a:r>
          </a:p>
          <a:p>
            <a:pPr eaLnBrk="1" hangingPunct="1">
              <a:lnSpc>
                <a:spcPct val="80000"/>
              </a:lnSpc>
            </a:pPr>
            <a:r>
              <a:rPr lang="en-US" altLang="zh-CN" sz="2300">
                <a:solidFill>
                  <a:srgbClr val="FF6600"/>
                </a:solidFill>
              </a:rPr>
              <a:t>Throughput</a:t>
            </a:r>
            <a:r>
              <a:rPr lang="en-US" altLang="zh-CN" sz="2300"/>
              <a:t>: # of processes that completes in unit time </a:t>
            </a:r>
          </a:p>
          <a:p>
            <a:pPr eaLnBrk="1" hangingPunct="1">
              <a:lnSpc>
                <a:spcPct val="80000"/>
              </a:lnSpc>
            </a:pPr>
            <a:r>
              <a:rPr lang="en-US" altLang="zh-CN" sz="2300">
                <a:solidFill>
                  <a:srgbClr val="FF6600"/>
                </a:solidFill>
              </a:rPr>
              <a:t>Turnaround Time</a:t>
            </a:r>
            <a:r>
              <a:rPr lang="en-US" altLang="zh-CN" sz="2300"/>
              <a:t>  (also called elapse time)</a:t>
            </a:r>
          </a:p>
          <a:p>
            <a:pPr lvl="1" eaLnBrk="1" hangingPunct="1">
              <a:lnSpc>
                <a:spcPct val="80000"/>
              </a:lnSpc>
            </a:pPr>
            <a:r>
              <a:rPr lang="en-US" altLang="zh-CN" sz="2300"/>
              <a:t>amount of time to execute a particular process from the time its entered </a:t>
            </a:r>
          </a:p>
          <a:p>
            <a:pPr eaLnBrk="1" hangingPunct="1">
              <a:lnSpc>
                <a:spcPct val="80000"/>
              </a:lnSpc>
            </a:pPr>
            <a:r>
              <a:rPr lang="en-US" altLang="zh-CN" sz="2300">
                <a:solidFill>
                  <a:srgbClr val="FF6600"/>
                </a:solidFill>
              </a:rPr>
              <a:t>Waiting Time</a:t>
            </a:r>
            <a:r>
              <a:rPr lang="en-US" altLang="zh-CN" sz="2300"/>
              <a:t> </a:t>
            </a:r>
          </a:p>
          <a:p>
            <a:pPr lvl="1" eaLnBrk="1" hangingPunct="1">
              <a:lnSpc>
                <a:spcPct val="80000"/>
              </a:lnSpc>
            </a:pPr>
            <a:r>
              <a:rPr lang="en-US" altLang="zh-CN" sz="2300"/>
              <a:t>amount of time process has been waiting in ready queue </a:t>
            </a:r>
          </a:p>
          <a:p>
            <a:pPr eaLnBrk="1" hangingPunct="1">
              <a:lnSpc>
                <a:spcPct val="80000"/>
              </a:lnSpc>
            </a:pPr>
            <a:r>
              <a:rPr lang="en-US" altLang="zh-CN" sz="2300">
                <a:solidFill>
                  <a:srgbClr val="FF6600"/>
                </a:solidFill>
              </a:rPr>
              <a:t>Response Time</a:t>
            </a:r>
            <a:r>
              <a:rPr lang="en-US" altLang="zh-CN" sz="2300"/>
              <a:t> </a:t>
            </a:r>
          </a:p>
          <a:p>
            <a:pPr lvl="1" eaLnBrk="1" hangingPunct="1">
              <a:lnSpc>
                <a:spcPct val="80000"/>
              </a:lnSpc>
            </a:pPr>
            <a:r>
              <a:rPr lang="en-US" altLang="zh-CN" sz="2300"/>
              <a:t>amount of time from when a request was first submitted until first response is produced. </a:t>
            </a:r>
          </a:p>
          <a:p>
            <a:pPr lvl="1" eaLnBrk="1" hangingPunct="1">
              <a:lnSpc>
                <a:spcPct val="80000"/>
              </a:lnSpc>
            </a:pPr>
            <a:r>
              <a:rPr lang="en-US" altLang="zh-CN" sz="2300"/>
              <a:t>predictability and variance </a:t>
            </a:r>
          </a:p>
          <a:p>
            <a:pPr eaLnBrk="1" hangingPunct="1">
              <a:lnSpc>
                <a:spcPct val="80000"/>
              </a:lnSpc>
            </a:pPr>
            <a:r>
              <a:rPr lang="en-US" altLang="zh-CN" sz="2300">
                <a:solidFill>
                  <a:srgbClr val="FF6600"/>
                </a:solidFill>
              </a:rPr>
              <a:t>Policy Enforcement</a:t>
            </a:r>
            <a:r>
              <a:rPr lang="en-US" altLang="zh-CN" sz="2300"/>
              <a:t>:</a:t>
            </a:r>
          </a:p>
          <a:p>
            <a:pPr lvl="1" eaLnBrk="1" hangingPunct="1">
              <a:lnSpc>
                <a:spcPct val="80000"/>
              </a:lnSpc>
            </a:pPr>
            <a:r>
              <a:rPr lang="en-US" altLang="zh-CN" sz="2300"/>
              <a:t> seeing that stated policy is carried out </a:t>
            </a:r>
          </a:p>
          <a:p>
            <a:pPr eaLnBrk="1" hangingPunct="1">
              <a:lnSpc>
                <a:spcPct val="80000"/>
              </a:lnSpc>
            </a:pPr>
            <a:r>
              <a:rPr lang="en-US" altLang="zh-CN" sz="2300">
                <a:solidFill>
                  <a:srgbClr val="FF6600"/>
                </a:solidFill>
              </a:rPr>
              <a:t>Proportionality</a:t>
            </a:r>
            <a:r>
              <a:rPr lang="en-US" altLang="zh-CN" sz="2300"/>
              <a:t>: </a:t>
            </a:r>
          </a:p>
          <a:p>
            <a:pPr lvl="1" eaLnBrk="1" hangingPunct="1">
              <a:lnSpc>
                <a:spcPct val="80000"/>
              </a:lnSpc>
            </a:pPr>
            <a:r>
              <a:rPr lang="en-US" altLang="zh-CN" sz="2300"/>
              <a:t>meet users' expectation </a:t>
            </a:r>
          </a:p>
          <a:p>
            <a:pPr eaLnBrk="1" hangingPunct="1">
              <a:lnSpc>
                <a:spcPct val="80000"/>
              </a:lnSpc>
            </a:pPr>
            <a:r>
              <a:rPr lang="en-US" altLang="zh-CN" sz="2300">
                <a:solidFill>
                  <a:srgbClr val="FF6600"/>
                </a:solidFill>
              </a:rPr>
              <a:t>Meeting Deadlines</a:t>
            </a:r>
            <a:r>
              <a:rPr lang="en-US" altLang="zh-CN" sz="2300"/>
              <a:t>: avoid losing data </a:t>
            </a:r>
          </a:p>
          <a:p>
            <a:pPr eaLnBrk="1" hangingPunct="1">
              <a:lnSpc>
                <a:spcPct val="80000"/>
              </a:lnSpc>
            </a:pPr>
            <a:endParaRPr lang="en-US" altLang="zh-CN" sz="2300"/>
          </a:p>
        </p:txBody>
      </p:sp>
      <p:sp>
        <p:nvSpPr>
          <p:cNvPr id="4" name="灯片编号占位符 3"/>
          <p:cNvSpPr>
            <a:spLocks noGrp="1"/>
          </p:cNvSpPr>
          <p:nvPr>
            <p:ph type="sldNum" sz="quarter" idx="12"/>
          </p:nvPr>
        </p:nvSpPr>
        <p:spPr/>
        <p:txBody>
          <a:bodyPr/>
          <a:lstStyle/>
          <a:p>
            <a:pPr>
              <a:defRPr/>
            </a:pPr>
            <a:r>
              <a:rPr lang="en-US" altLang="zh-CN"/>
              <a:t>62</a:t>
            </a:r>
            <a:endParaRPr lang="en-US" altLang="zh-CN" dirty="0"/>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6381750"/>
            <a:ext cx="9144000" cy="476250"/>
          </a:xfrm>
          <a:prstGeom prst="rect">
            <a:avLst/>
          </a:prstGeom>
          <a:noFill/>
          <a:ln w="9525">
            <a:noFill/>
            <a:miter lim="800000"/>
            <a:headEnd/>
            <a:tailEnd/>
          </a:ln>
        </p:spPr>
        <p:txBody>
          <a:bodyPr lIns="92075" tIns="46038" rIns="92075" bIns="46038"/>
          <a:lstStyle/>
          <a:p>
            <a:pPr marL="609600" indent="-609600" algn="ctr">
              <a:spcBef>
                <a:spcPct val="20000"/>
              </a:spcBef>
            </a:pPr>
            <a:r>
              <a:rPr lang="en-US" altLang="zh-CN" sz="2800">
                <a:solidFill>
                  <a:schemeClr val="tx2"/>
                </a:solidFill>
              </a:rPr>
              <a:t>Different Systems, Different Focuses</a:t>
            </a:r>
          </a:p>
        </p:txBody>
      </p:sp>
      <p:sp>
        <p:nvSpPr>
          <p:cNvPr id="19459" name="Rectangle 3"/>
          <p:cNvSpPr>
            <a:spLocks noChangeArrowheads="1"/>
          </p:cNvSpPr>
          <p:nvPr/>
        </p:nvSpPr>
        <p:spPr bwMode="auto">
          <a:xfrm>
            <a:off x="0" y="0"/>
            <a:ext cx="9144000" cy="1143000"/>
          </a:xfrm>
          <a:prstGeom prst="rect">
            <a:avLst/>
          </a:prstGeom>
          <a:noFill/>
          <a:ln w="9525">
            <a:noFill/>
            <a:miter lim="800000"/>
            <a:headEnd/>
            <a:tailEnd/>
          </a:ln>
        </p:spPr>
        <p:txBody>
          <a:bodyPr lIns="92075" tIns="46038" rIns="92075" bIns="46038" anchor="ctr"/>
          <a:lstStyle/>
          <a:p>
            <a:pPr algn="ctr"/>
            <a:r>
              <a:rPr kumimoji="0" lang="en-US" altLang="zh-CN" sz="3600">
                <a:solidFill>
                  <a:srgbClr val="FF0000"/>
                </a:solidFill>
                <a:latin typeface="Arial" charset="0"/>
              </a:rPr>
              <a:t>Scheduling Algorithm Goals</a:t>
            </a:r>
          </a:p>
        </p:txBody>
      </p:sp>
      <p:pic>
        <p:nvPicPr>
          <p:cNvPr id="19460" name="Picture 4" descr="02-39"/>
          <p:cNvPicPr>
            <a:picLocks noChangeAspect="1" noChangeArrowheads="1"/>
          </p:cNvPicPr>
          <p:nvPr/>
        </p:nvPicPr>
        <p:blipFill>
          <a:blip r:embed="rId3" cstate="print"/>
          <a:srcRect/>
          <a:stretch>
            <a:fillRect/>
          </a:stretch>
        </p:blipFill>
        <p:spPr bwMode="auto">
          <a:xfrm>
            <a:off x="-19050" y="836613"/>
            <a:ext cx="9163050" cy="5634037"/>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fld id="{41632958-BCD7-48D9-BC1B-0D99317E4CAB}" type="slidenum">
              <a:rPr lang="en-US" altLang="zh-CN" smtClean="0"/>
              <a:pPr>
                <a:defRPr/>
              </a:pPr>
              <a:t>13</a:t>
            </a:fld>
            <a:endParaRPr lang="en-US" altLang="zh-CN"/>
          </a:p>
        </p:txBody>
      </p:sp>
      <p:sp>
        <p:nvSpPr>
          <p:cNvPr id="6" name="页脚占位符 5"/>
          <p:cNvSpPr>
            <a:spLocks noGrp="1"/>
          </p:cNvSpPr>
          <p:nvPr>
            <p:ph type="ftr" sz="quarter" idx="11"/>
          </p:nvPr>
        </p:nvSpPr>
        <p:spPr/>
        <p:txBody>
          <a:bodyPr/>
          <a:lstStyle/>
          <a:p>
            <a:pPr>
              <a:defRPr/>
            </a:pPr>
            <a:r>
              <a:rPr lang="en-US" altLang="zh-CN"/>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z="4000"/>
              <a:t>Program Behaviors Considered in Scheduling</a:t>
            </a:r>
          </a:p>
        </p:txBody>
      </p:sp>
      <p:sp>
        <p:nvSpPr>
          <p:cNvPr id="20483" name="Rectangle 3"/>
          <p:cNvSpPr>
            <a:spLocks noGrp="1" noChangeArrowheads="1"/>
          </p:cNvSpPr>
          <p:nvPr>
            <p:ph type="body" idx="1"/>
          </p:nvPr>
        </p:nvSpPr>
        <p:spPr/>
        <p:txBody>
          <a:bodyPr/>
          <a:lstStyle/>
          <a:p>
            <a:pPr eaLnBrk="1" hangingPunct="1"/>
            <a:r>
              <a:rPr lang="en-US" altLang="zh-CN" sz="2800"/>
              <a:t>Is it I/O bound? Example?</a:t>
            </a:r>
          </a:p>
          <a:p>
            <a:pPr eaLnBrk="1" hangingPunct="1"/>
            <a:r>
              <a:rPr lang="en-US" altLang="zh-CN" sz="2800"/>
              <a:t>Is it CPU bound? Example?</a:t>
            </a:r>
          </a:p>
          <a:p>
            <a:pPr eaLnBrk="1" hangingPunct="1"/>
            <a:r>
              <a:rPr lang="en-US" altLang="zh-CN" sz="2800"/>
              <a:t>Batch or interactive environment </a:t>
            </a:r>
          </a:p>
          <a:p>
            <a:pPr eaLnBrk="1" hangingPunct="1"/>
            <a:r>
              <a:rPr lang="en-US" altLang="zh-CN" sz="2800"/>
              <a:t>Urgency (</a:t>
            </a:r>
            <a:r>
              <a:rPr lang="zh-CN" altLang="en-US" sz="2800"/>
              <a:t>紧急情况</a:t>
            </a:r>
            <a:r>
              <a:rPr lang="en-US" altLang="zh-CN" sz="2800"/>
              <a:t>)</a:t>
            </a:r>
          </a:p>
          <a:p>
            <a:pPr eaLnBrk="1" hangingPunct="1"/>
            <a:r>
              <a:rPr lang="en-US" altLang="zh-CN" sz="2800"/>
              <a:t>Priority </a:t>
            </a:r>
          </a:p>
          <a:p>
            <a:pPr eaLnBrk="1" hangingPunct="1"/>
            <a:r>
              <a:rPr lang="en-US" altLang="zh-CN" sz="2800"/>
              <a:t>Frequency of page faults </a:t>
            </a:r>
          </a:p>
          <a:p>
            <a:pPr eaLnBrk="1" hangingPunct="1"/>
            <a:r>
              <a:rPr lang="en-US" altLang="zh-CN" sz="2800"/>
              <a:t>Frequency of preemption </a:t>
            </a:r>
          </a:p>
          <a:p>
            <a:pPr eaLnBrk="1" hangingPunct="1"/>
            <a:r>
              <a:rPr lang="en-US" altLang="zh-CN" sz="2800"/>
              <a:t>How much execution time it has already received </a:t>
            </a:r>
          </a:p>
          <a:p>
            <a:pPr eaLnBrk="1" hangingPunct="1"/>
            <a:r>
              <a:rPr lang="en-US" altLang="zh-CN" sz="2800"/>
              <a:t>How much execution time it needs to complete </a:t>
            </a:r>
          </a:p>
          <a:p>
            <a:pPr eaLnBrk="1" hangingPunct="1"/>
            <a:endParaRPr lang="en-US" altLang="zh-CN" sz="2800"/>
          </a:p>
        </p:txBody>
      </p:sp>
      <p:sp>
        <p:nvSpPr>
          <p:cNvPr id="20484" name="Rectangle 4"/>
          <p:cNvSpPr>
            <a:spLocks noChangeArrowheads="1"/>
          </p:cNvSpPr>
          <p:nvPr/>
        </p:nvSpPr>
        <p:spPr bwMode="auto">
          <a:xfrm>
            <a:off x="5219700" y="2060575"/>
            <a:ext cx="1457325" cy="215900"/>
          </a:xfrm>
          <a:prstGeom prst="rect">
            <a:avLst/>
          </a:prstGeom>
          <a:solidFill>
            <a:schemeClr val="accent1"/>
          </a:solidFill>
          <a:ln w="9525">
            <a:solidFill>
              <a:schemeClr val="tx1"/>
            </a:solidFill>
            <a:miter lim="800000"/>
            <a:headEnd/>
            <a:tailEnd/>
          </a:ln>
        </p:spPr>
        <p:txBody>
          <a:bodyPr wrap="none" anchor="ctr"/>
          <a:lstStyle/>
          <a:p>
            <a:pPr algn="ctr"/>
            <a:r>
              <a:rPr kumimoji="0" lang="en-US" altLang="zh-CN" sz="1800">
                <a:latin typeface="Arial" charset="0"/>
              </a:rPr>
              <a:t>compute</a:t>
            </a:r>
          </a:p>
        </p:txBody>
      </p:sp>
      <p:sp>
        <p:nvSpPr>
          <p:cNvPr id="20485" name="Line 5"/>
          <p:cNvSpPr>
            <a:spLocks noChangeShapeType="1"/>
          </p:cNvSpPr>
          <p:nvPr/>
        </p:nvSpPr>
        <p:spPr bwMode="auto">
          <a:xfrm>
            <a:off x="6629400" y="2209800"/>
            <a:ext cx="457200" cy="0"/>
          </a:xfrm>
          <a:prstGeom prst="line">
            <a:avLst/>
          </a:prstGeom>
          <a:noFill/>
          <a:ln w="9525">
            <a:solidFill>
              <a:schemeClr val="tx1"/>
            </a:solidFill>
            <a:round/>
            <a:headEnd/>
            <a:tailEnd/>
          </a:ln>
        </p:spPr>
        <p:txBody>
          <a:bodyPr wrap="none"/>
          <a:lstStyle/>
          <a:p>
            <a:endParaRPr lang="zh-CN" altLang="en-US"/>
          </a:p>
        </p:txBody>
      </p:sp>
      <p:sp>
        <p:nvSpPr>
          <p:cNvPr id="20486" name="Rectangle 6"/>
          <p:cNvSpPr>
            <a:spLocks noChangeArrowheads="1"/>
          </p:cNvSpPr>
          <p:nvPr/>
        </p:nvSpPr>
        <p:spPr bwMode="auto">
          <a:xfrm>
            <a:off x="7086600" y="2057400"/>
            <a:ext cx="1600200" cy="228600"/>
          </a:xfrm>
          <a:prstGeom prst="rect">
            <a:avLst/>
          </a:prstGeom>
          <a:solidFill>
            <a:schemeClr val="accent1"/>
          </a:solidFill>
          <a:ln w="9525">
            <a:solidFill>
              <a:schemeClr val="tx1"/>
            </a:solidFill>
            <a:miter lim="800000"/>
            <a:headEnd/>
            <a:tailEnd/>
          </a:ln>
        </p:spPr>
        <p:txBody>
          <a:bodyPr wrap="none" anchor="ctr"/>
          <a:lstStyle/>
          <a:p>
            <a:pPr algn="ctr"/>
            <a:r>
              <a:rPr kumimoji="0" lang="en-US" altLang="zh-CN" sz="1800">
                <a:latin typeface="Arial" charset="0"/>
              </a:rPr>
              <a:t>compute</a:t>
            </a:r>
          </a:p>
        </p:txBody>
      </p:sp>
      <p:sp>
        <p:nvSpPr>
          <p:cNvPr id="20487" name="Text Box 7"/>
          <p:cNvSpPr txBox="1">
            <a:spLocks noChangeArrowheads="1"/>
          </p:cNvSpPr>
          <p:nvPr/>
        </p:nvSpPr>
        <p:spPr bwMode="auto">
          <a:xfrm>
            <a:off x="6659563" y="1844675"/>
            <a:ext cx="488950" cy="366713"/>
          </a:xfrm>
          <a:prstGeom prst="rect">
            <a:avLst/>
          </a:prstGeom>
          <a:noFill/>
          <a:ln w="9525">
            <a:noFill/>
            <a:miter lim="800000"/>
            <a:headEnd/>
            <a:tailEnd/>
          </a:ln>
        </p:spPr>
        <p:txBody>
          <a:bodyPr wrap="none">
            <a:spAutoFit/>
          </a:bodyPr>
          <a:lstStyle/>
          <a:p>
            <a:r>
              <a:rPr kumimoji="0" lang="en-US" altLang="zh-CN" sz="1800">
                <a:latin typeface="Arial" charset="0"/>
              </a:rPr>
              <a:t>I/O</a:t>
            </a:r>
          </a:p>
        </p:txBody>
      </p:sp>
      <p:sp>
        <p:nvSpPr>
          <p:cNvPr id="20488" name="Rectangle 8"/>
          <p:cNvSpPr>
            <a:spLocks noChangeArrowheads="1"/>
          </p:cNvSpPr>
          <p:nvPr/>
        </p:nvSpPr>
        <p:spPr bwMode="auto">
          <a:xfrm>
            <a:off x="5029200" y="1676400"/>
            <a:ext cx="228600" cy="152400"/>
          </a:xfrm>
          <a:prstGeom prst="rect">
            <a:avLst/>
          </a:prstGeom>
          <a:solidFill>
            <a:schemeClr val="accent1"/>
          </a:solidFill>
          <a:ln w="9525">
            <a:solidFill>
              <a:schemeClr val="tx1"/>
            </a:solidFill>
            <a:miter lim="800000"/>
            <a:headEnd/>
            <a:tailEnd/>
          </a:ln>
        </p:spPr>
        <p:txBody>
          <a:bodyPr wrap="none" anchor="ctr"/>
          <a:lstStyle/>
          <a:p>
            <a:pPr eaLnBrk="1" hangingPunct="1"/>
            <a:endParaRPr lang="zh-CN" altLang="en-US"/>
          </a:p>
        </p:txBody>
      </p:sp>
      <p:sp>
        <p:nvSpPr>
          <p:cNvPr id="20489" name="Line 9"/>
          <p:cNvSpPr>
            <a:spLocks noChangeShapeType="1"/>
          </p:cNvSpPr>
          <p:nvPr/>
        </p:nvSpPr>
        <p:spPr bwMode="auto">
          <a:xfrm>
            <a:off x="5257800" y="1752600"/>
            <a:ext cx="762000" cy="0"/>
          </a:xfrm>
          <a:prstGeom prst="line">
            <a:avLst/>
          </a:prstGeom>
          <a:noFill/>
          <a:ln w="9525">
            <a:solidFill>
              <a:schemeClr val="tx1"/>
            </a:solidFill>
            <a:round/>
            <a:headEnd/>
            <a:tailEnd/>
          </a:ln>
        </p:spPr>
        <p:txBody>
          <a:bodyPr wrap="none"/>
          <a:lstStyle/>
          <a:p>
            <a:endParaRPr lang="zh-CN" altLang="en-US"/>
          </a:p>
        </p:txBody>
      </p:sp>
      <p:sp>
        <p:nvSpPr>
          <p:cNvPr id="20490" name="Rectangle 10"/>
          <p:cNvSpPr>
            <a:spLocks noChangeArrowheads="1"/>
          </p:cNvSpPr>
          <p:nvPr/>
        </p:nvSpPr>
        <p:spPr bwMode="auto">
          <a:xfrm>
            <a:off x="6019800" y="1676400"/>
            <a:ext cx="228600" cy="152400"/>
          </a:xfrm>
          <a:prstGeom prst="rect">
            <a:avLst/>
          </a:prstGeom>
          <a:solidFill>
            <a:schemeClr val="accent1"/>
          </a:solidFill>
          <a:ln w="9525">
            <a:solidFill>
              <a:schemeClr val="tx1"/>
            </a:solidFill>
            <a:miter lim="800000"/>
            <a:headEnd/>
            <a:tailEnd/>
          </a:ln>
        </p:spPr>
        <p:txBody>
          <a:bodyPr wrap="none" anchor="ctr"/>
          <a:lstStyle/>
          <a:p>
            <a:pPr eaLnBrk="1" hangingPunct="1"/>
            <a:endParaRPr lang="zh-CN" altLang="en-US"/>
          </a:p>
        </p:txBody>
      </p:sp>
      <p:sp>
        <p:nvSpPr>
          <p:cNvPr id="20491" name="Line 11"/>
          <p:cNvSpPr>
            <a:spLocks noChangeShapeType="1"/>
          </p:cNvSpPr>
          <p:nvPr/>
        </p:nvSpPr>
        <p:spPr bwMode="auto">
          <a:xfrm>
            <a:off x="6248400" y="1752600"/>
            <a:ext cx="1447800" cy="0"/>
          </a:xfrm>
          <a:prstGeom prst="line">
            <a:avLst/>
          </a:prstGeom>
          <a:noFill/>
          <a:ln w="9525">
            <a:solidFill>
              <a:schemeClr val="tx1"/>
            </a:solidFill>
            <a:round/>
            <a:headEnd/>
            <a:tailEnd/>
          </a:ln>
        </p:spPr>
        <p:txBody>
          <a:bodyPr wrap="none"/>
          <a:lstStyle/>
          <a:p>
            <a:endParaRPr lang="zh-CN" altLang="en-US"/>
          </a:p>
        </p:txBody>
      </p:sp>
      <p:sp>
        <p:nvSpPr>
          <p:cNvPr id="20492" name="Rectangle 12"/>
          <p:cNvSpPr>
            <a:spLocks noChangeArrowheads="1"/>
          </p:cNvSpPr>
          <p:nvPr/>
        </p:nvSpPr>
        <p:spPr bwMode="auto">
          <a:xfrm>
            <a:off x="7696200" y="1676400"/>
            <a:ext cx="228600" cy="152400"/>
          </a:xfrm>
          <a:prstGeom prst="rect">
            <a:avLst/>
          </a:prstGeom>
          <a:solidFill>
            <a:schemeClr val="accent1"/>
          </a:solidFill>
          <a:ln w="9525">
            <a:solidFill>
              <a:schemeClr val="tx1"/>
            </a:solidFill>
            <a:miter lim="800000"/>
            <a:headEnd/>
            <a:tailEnd/>
          </a:ln>
        </p:spPr>
        <p:txBody>
          <a:bodyPr wrap="none" anchor="ctr"/>
          <a:lstStyle/>
          <a:p>
            <a:pPr eaLnBrk="1" hangingPunct="1"/>
            <a:endParaRPr lang="zh-CN" altLang="en-US"/>
          </a:p>
        </p:txBody>
      </p:sp>
      <p:sp>
        <p:nvSpPr>
          <p:cNvPr id="20493" name="Text Box 13"/>
          <p:cNvSpPr txBox="1">
            <a:spLocks noChangeArrowheads="1"/>
          </p:cNvSpPr>
          <p:nvPr/>
        </p:nvSpPr>
        <p:spPr bwMode="auto">
          <a:xfrm>
            <a:off x="5410200" y="1447800"/>
            <a:ext cx="488950" cy="366713"/>
          </a:xfrm>
          <a:prstGeom prst="rect">
            <a:avLst/>
          </a:prstGeom>
          <a:noFill/>
          <a:ln w="9525">
            <a:noFill/>
            <a:miter lim="800000"/>
            <a:headEnd/>
            <a:tailEnd/>
          </a:ln>
        </p:spPr>
        <p:txBody>
          <a:bodyPr wrap="none">
            <a:spAutoFit/>
          </a:bodyPr>
          <a:lstStyle/>
          <a:p>
            <a:r>
              <a:rPr kumimoji="0" lang="en-US" altLang="zh-CN" sz="1800">
                <a:latin typeface="Arial" charset="0"/>
              </a:rPr>
              <a:t>I/O</a:t>
            </a:r>
          </a:p>
        </p:txBody>
      </p:sp>
      <p:sp>
        <p:nvSpPr>
          <p:cNvPr id="20494" name="Text Box 14"/>
          <p:cNvSpPr txBox="1">
            <a:spLocks noChangeArrowheads="1"/>
          </p:cNvSpPr>
          <p:nvPr/>
        </p:nvSpPr>
        <p:spPr bwMode="auto">
          <a:xfrm>
            <a:off x="6629400" y="1447800"/>
            <a:ext cx="488950" cy="366713"/>
          </a:xfrm>
          <a:prstGeom prst="rect">
            <a:avLst/>
          </a:prstGeom>
          <a:noFill/>
          <a:ln w="9525">
            <a:noFill/>
            <a:miter lim="800000"/>
            <a:headEnd/>
            <a:tailEnd/>
          </a:ln>
        </p:spPr>
        <p:txBody>
          <a:bodyPr wrap="none">
            <a:spAutoFit/>
          </a:bodyPr>
          <a:lstStyle/>
          <a:p>
            <a:r>
              <a:rPr kumimoji="0" lang="en-US" altLang="zh-CN" sz="1800">
                <a:latin typeface="Arial" charset="0"/>
              </a:rPr>
              <a:t>I/O</a:t>
            </a:r>
          </a:p>
        </p:txBody>
      </p:sp>
      <p:sp>
        <p:nvSpPr>
          <p:cNvPr id="15" name="灯片编号占位符 14"/>
          <p:cNvSpPr>
            <a:spLocks noGrp="1"/>
          </p:cNvSpPr>
          <p:nvPr>
            <p:ph type="sldNum" sz="quarter" idx="12"/>
          </p:nvPr>
        </p:nvSpPr>
        <p:spPr/>
        <p:txBody>
          <a:bodyPr/>
          <a:lstStyle/>
          <a:p>
            <a:pPr>
              <a:defRPr/>
            </a:pPr>
            <a:r>
              <a:rPr lang="en-US" altLang="zh-CN"/>
              <a:t>62</a:t>
            </a:r>
            <a:endParaRPr lang="en-US" altLang="zh-CN" dirty="0"/>
          </a:p>
        </p:txBody>
      </p:sp>
      <p:sp>
        <p:nvSpPr>
          <p:cNvPr id="16" name="页脚占位符 15"/>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a:t>Scheduling Level</a:t>
            </a:r>
          </a:p>
        </p:txBody>
      </p:sp>
      <p:pic>
        <p:nvPicPr>
          <p:cNvPr id="21507" name="Picture 3" descr="\begin{figure}\centerline{\psfig{figure=figures/levels.ps,width=5in,height=5in}}\end{figure}"/>
          <p:cNvPicPr>
            <a:picLocks noGrp="1" noChangeAspect="1" noChangeArrowheads="1"/>
          </p:cNvPicPr>
          <p:nvPr>
            <p:ph idx="1"/>
          </p:nvPr>
        </p:nvPicPr>
        <p:blipFill>
          <a:blip r:embed="rId2" cstate="print"/>
          <a:srcRect/>
          <a:stretch>
            <a:fillRect/>
          </a:stretch>
        </p:blipFill>
        <p:spPr>
          <a:xfrm>
            <a:off x="0" y="908050"/>
            <a:ext cx="5238750" cy="5257800"/>
          </a:xfrm>
          <a:noFill/>
        </p:spPr>
      </p:pic>
      <p:sp>
        <p:nvSpPr>
          <p:cNvPr id="21508" name="Rectangle 4"/>
          <p:cNvSpPr>
            <a:spLocks noChangeArrowheads="1"/>
          </p:cNvSpPr>
          <p:nvPr/>
        </p:nvSpPr>
        <p:spPr bwMode="auto">
          <a:xfrm>
            <a:off x="5238750" y="1700808"/>
            <a:ext cx="3905250" cy="5004792"/>
          </a:xfrm>
          <a:prstGeom prst="rect">
            <a:avLst/>
          </a:prstGeom>
          <a:solidFill>
            <a:schemeClr val="bg1">
              <a:lumMod val="75000"/>
            </a:schemeClr>
          </a:solidFill>
          <a:ln w="9525">
            <a:noFill/>
            <a:miter lim="800000"/>
            <a:headEnd/>
            <a:tailEnd/>
          </a:ln>
        </p:spPr>
        <p:txBody>
          <a:bodyPr/>
          <a:lstStyle/>
          <a:p>
            <a:pPr marL="342900" indent="-342900" eaLnBrk="1" hangingPunct="1">
              <a:spcBef>
                <a:spcPct val="20000"/>
              </a:spcBef>
              <a:buFontTx/>
              <a:buChar char="•"/>
            </a:pPr>
            <a:endParaRPr lang="en-US" altLang="zh-CN" sz="2800" dirty="0"/>
          </a:p>
          <a:p>
            <a:pPr marL="742950" lvl="1" indent="-285750" eaLnBrk="1" hangingPunct="1">
              <a:spcBef>
                <a:spcPct val="20000"/>
              </a:spcBef>
              <a:buFontTx/>
              <a:buChar char="–"/>
            </a:pPr>
            <a:r>
              <a:rPr lang="en-US" altLang="zh-CN" dirty="0"/>
              <a:t>Which jobs should be allowed to compete for the CPU and other resources </a:t>
            </a:r>
          </a:p>
          <a:p>
            <a:pPr marL="742950" lvl="1" indent="-285750" eaLnBrk="1" hangingPunct="1">
              <a:spcBef>
                <a:spcPct val="20000"/>
              </a:spcBef>
              <a:buFontTx/>
              <a:buChar char="–"/>
            </a:pPr>
            <a:r>
              <a:rPr lang="en-US" altLang="zh-CN" dirty="0"/>
              <a:t>Which jobs to temporarily suspend or resume to smooth fluctuations in system load. </a:t>
            </a:r>
          </a:p>
          <a:p>
            <a:pPr marL="742950" lvl="1" indent="-285750" eaLnBrk="1" hangingPunct="1">
              <a:spcBef>
                <a:spcPct val="20000"/>
              </a:spcBef>
              <a:buFontTx/>
              <a:buChar char="–"/>
            </a:pPr>
            <a:r>
              <a:rPr lang="en-US" altLang="zh-CN" dirty="0"/>
              <a:t>Assigning a CPU to a ready process. </a:t>
            </a:r>
          </a:p>
          <a:p>
            <a:pPr marL="342900" indent="-342900" eaLnBrk="1" hangingPunct="1">
              <a:spcBef>
                <a:spcPct val="20000"/>
              </a:spcBef>
              <a:buFontTx/>
              <a:buChar char="•"/>
            </a:pPr>
            <a:endParaRPr lang="en-US" altLang="zh-CN" sz="2800" dirty="0"/>
          </a:p>
        </p:txBody>
      </p:sp>
      <p:sp>
        <p:nvSpPr>
          <p:cNvPr id="5" name="灯片编号占位符 4"/>
          <p:cNvSpPr>
            <a:spLocks noGrp="1"/>
          </p:cNvSpPr>
          <p:nvPr>
            <p:ph type="sldNum" sz="quarter" idx="12"/>
          </p:nvPr>
        </p:nvSpPr>
        <p:spPr/>
        <p:txBody>
          <a:bodyPr/>
          <a:lstStyle/>
          <a:p>
            <a:pPr>
              <a:defRPr/>
            </a:pPr>
            <a:r>
              <a:rPr lang="en-US" altLang="zh-CN"/>
              <a:t>62</a:t>
            </a:r>
            <a:endParaRPr lang="en-US" altLang="zh-CN" dirty="0"/>
          </a:p>
        </p:txBody>
      </p:sp>
      <p:sp>
        <p:nvSpPr>
          <p:cNvPr id="6" name="页脚占位符 5"/>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a:t>CPU Scheduler</a:t>
            </a:r>
          </a:p>
        </p:txBody>
      </p:sp>
      <p:sp>
        <p:nvSpPr>
          <p:cNvPr id="22531" name="Rectangle 3"/>
          <p:cNvSpPr>
            <a:spLocks noGrp="1" noChangeArrowheads="1"/>
          </p:cNvSpPr>
          <p:nvPr>
            <p:ph type="body" idx="1"/>
          </p:nvPr>
        </p:nvSpPr>
        <p:spPr/>
        <p:txBody>
          <a:bodyPr/>
          <a:lstStyle/>
          <a:p>
            <a:pPr eaLnBrk="1" hangingPunct="1"/>
            <a:r>
              <a:rPr lang="en-US" altLang="zh-CN"/>
              <a:t>Proc 1: 14 time units</a:t>
            </a:r>
          </a:p>
          <a:p>
            <a:pPr eaLnBrk="1" hangingPunct="1"/>
            <a:r>
              <a:rPr lang="en-US" altLang="zh-CN"/>
              <a:t>Proc2: 8 time units</a:t>
            </a:r>
          </a:p>
          <a:p>
            <a:pPr eaLnBrk="1" hangingPunct="1"/>
            <a:r>
              <a:rPr lang="en-US" altLang="zh-CN"/>
              <a:t>Proc3: 8 time units</a:t>
            </a:r>
          </a:p>
          <a:p>
            <a:pPr eaLnBrk="1" hangingPunct="1"/>
            <a:endParaRPr lang="en-US" altLang="zh-CN"/>
          </a:p>
          <a:p>
            <a:pPr eaLnBrk="1" hangingPunct="1"/>
            <a:r>
              <a:rPr lang="en-US" altLang="zh-CN"/>
              <a:t>Dispatcher</a:t>
            </a:r>
          </a:p>
          <a:p>
            <a:pPr eaLnBrk="1" hangingPunct="1"/>
            <a:r>
              <a:rPr lang="en-US" altLang="zh-CN"/>
              <a:t>Preemptive vs.</a:t>
            </a:r>
            <a:br>
              <a:rPr lang="en-US" altLang="zh-CN"/>
            </a:br>
            <a:r>
              <a:rPr lang="en-US" altLang="zh-CN"/>
              <a:t>non-preemptive</a:t>
            </a:r>
          </a:p>
        </p:txBody>
      </p:sp>
      <p:sp>
        <p:nvSpPr>
          <p:cNvPr id="22532" name="Rectangle 4"/>
          <p:cNvSpPr>
            <a:spLocks noChangeArrowheads="1"/>
          </p:cNvSpPr>
          <p:nvPr/>
        </p:nvSpPr>
        <p:spPr bwMode="auto">
          <a:xfrm>
            <a:off x="5410200" y="3962400"/>
            <a:ext cx="1066800" cy="1828800"/>
          </a:xfrm>
          <a:prstGeom prst="rect">
            <a:avLst/>
          </a:prstGeom>
          <a:solidFill>
            <a:schemeClr val="accent1"/>
          </a:solidFill>
          <a:ln w="9525">
            <a:solidFill>
              <a:schemeClr val="tx1"/>
            </a:solidFill>
            <a:miter lim="800000"/>
            <a:headEnd/>
            <a:tailEnd/>
          </a:ln>
        </p:spPr>
        <p:txBody>
          <a:bodyPr wrap="none" anchor="ctr"/>
          <a:lstStyle/>
          <a:p>
            <a:pPr eaLnBrk="1" hangingPunct="1"/>
            <a:endParaRPr lang="zh-CN" altLang="en-US"/>
          </a:p>
        </p:txBody>
      </p:sp>
      <p:sp>
        <p:nvSpPr>
          <p:cNvPr id="22533" name="Text Box 5"/>
          <p:cNvSpPr txBox="1">
            <a:spLocks noChangeArrowheads="1"/>
          </p:cNvSpPr>
          <p:nvPr/>
        </p:nvSpPr>
        <p:spPr bwMode="auto">
          <a:xfrm>
            <a:off x="5181600" y="5943600"/>
            <a:ext cx="1543050" cy="366713"/>
          </a:xfrm>
          <a:prstGeom prst="rect">
            <a:avLst/>
          </a:prstGeom>
          <a:noFill/>
          <a:ln w="9525">
            <a:noFill/>
            <a:miter lim="800000"/>
            <a:headEnd/>
            <a:tailEnd/>
          </a:ln>
        </p:spPr>
        <p:txBody>
          <a:bodyPr wrap="none">
            <a:spAutoFit/>
          </a:bodyPr>
          <a:lstStyle/>
          <a:p>
            <a:r>
              <a:rPr kumimoji="0" lang="en-US" altLang="zh-CN" sz="1800">
                <a:latin typeface="Arial" charset="0"/>
              </a:rPr>
              <a:t>Ready queue</a:t>
            </a:r>
          </a:p>
        </p:txBody>
      </p:sp>
      <p:sp>
        <p:nvSpPr>
          <p:cNvPr id="22534" name="Rectangle 6"/>
          <p:cNvSpPr>
            <a:spLocks noChangeArrowheads="1"/>
          </p:cNvSpPr>
          <p:nvPr/>
        </p:nvSpPr>
        <p:spPr bwMode="auto">
          <a:xfrm>
            <a:off x="5410200" y="3962400"/>
            <a:ext cx="1066800" cy="381000"/>
          </a:xfrm>
          <a:prstGeom prst="rect">
            <a:avLst/>
          </a:prstGeom>
          <a:solidFill>
            <a:schemeClr val="accent1"/>
          </a:solidFill>
          <a:ln w="9525">
            <a:solidFill>
              <a:schemeClr val="tx1"/>
            </a:solidFill>
            <a:miter lim="800000"/>
            <a:headEnd/>
            <a:tailEnd/>
          </a:ln>
        </p:spPr>
        <p:txBody>
          <a:bodyPr wrap="none" anchor="ctr"/>
          <a:lstStyle/>
          <a:p>
            <a:pPr algn="ctr"/>
            <a:r>
              <a:rPr kumimoji="0" lang="en-US" altLang="zh-CN" sz="1800">
                <a:latin typeface="Arial" charset="0"/>
              </a:rPr>
              <a:t>Proc 1</a:t>
            </a:r>
          </a:p>
        </p:txBody>
      </p:sp>
      <p:sp>
        <p:nvSpPr>
          <p:cNvPr id="22535" name="Rectangle 7"/>
          <p:cNvSpPr>
            <a:spLocks noChangeArrowheads="1"/>
          </p:cNvSpPr>
          <p:nvPr/>
        </p:nvSpPr>
        <p:spPr bwMode="auto">
          <a:xfrm>
            <a:off x="5410200" y="4343400"/>
            <a:ext cx="1066800" cy="381000"/>
          </a:xfrm>
          <a:prstGeom prst="rect">
            <a:avLst/>
          </a:prstGeom>
          <a:solidFill>
            <a:schemeClr val="accent1"/>
          </a:solidFill>
          <a:ln w="9525">
            <a:solidFill>
              <a:schemeClr val="tx1"/>
            </a:solidFill>
            <a:miter lim="800000"/>
            <a:headEnd/>
            <a:tailEnd/>
          </a:ln>
        </p:spPr>
        <p:txBody>
          <a:bodyPr wrap="none" anchor="ctr"/>
          <a:lstStyle/>
          <a:p>
            <a:pPr algn="ctr"/>
            <a:r>
              <a:rPr kumimoji="0" lang="en-US" altLang="zh-CN" sz="1800">
                <a:latin typeface="Arial" charset="0"/>
              </a:rPr>
              <a:t>Proc 2</a:t>
            </a:r>
          </a:p>
        </p:txBody>
      </p:sp>
      <p:sp>
        <p:nvSpPr>
          <p:cNvPr id="22536" name="Rectangle 8"/>
          <p:cNvSpPr>
            <a:spLocks noChangeArrowheads="1"/>
          </p:cNvSpPr>
          <p:nvPr/>
        </p:nvSpPr>
        <p:spPr bwMode="auto">
          <a:xfrm>
            <a:off x="5410200" y="4724400"/>
            <a:ext cx="1066800" cy="381000"/>
          </a:xfrm>
          <a:prstGeom prst="rect">
            <a:avLst/>
          </a:prstGeom>
          <a:solidFill>
            <a:schemeClr val="accent1"/>
          </a:solidFill>
          <a:ln w="9525">
            <a:solidFill>
              <a:schemeClr val="tx1"/>
            </a:solidFill>
            <a:miter lim="800000"/>
            <a:headEnd/>
            <a:tailEnd/>
          </a:ln>
        </p:spPr>
        <p:txBody>
          <a:bodyPr wrap="none" anchor="ctr"/>
          <a:lstStyle/>
          <a:p>
            <a:pPr algn="ctr"/>
            <a:r>
              <a:rPr kumimoji="0" lang="en-US" altLang="zh-CN" sz="1800">
                <a:latin typeface="Arial" charset="0"/>
              </a:rPr>
              <a:t>Proc 3</a:t>
            </a:r>
          </a:p>
        </p:txBody>
      </p:sp>
      <p:sp>
        <p:nvSpPr>
          <p:cNvPr id="22537" name="Rectangle 9"/>
          <p:cNvSpPr>
            <a:spLocks noChangeArrowheads="1"/>
          </p:cNvSpPr>
          <p:nvPr/>
        </p:nvSpPr>
        <p:spPr bwMode="auto">
          <a:xfrm>
            <a:off x="7239000" y="3962400"/>
            <a:ext cx="1066800" cy="1828800"/>
          </a:xfrm>
          <a:prstGeom prst="rect">
            <a:avLst/>
          </a:prstGeom>
          <a:solidFill>
            <a:schemeClr val="accent1"/>
          </a:solidFill>
          <a:ln w="9525">
            <a:solidFill>
              <a:schemeClr val="tx1"/>
            </a:solidFill>
            <a:miter lim="800000"/>
            <a:headEnd/>
            <a:tailEnd/>
          </a:ln>
        </p:spPr>
        <p:txBody>
          <a:bodyPr wrap="none" anchor="ctr"/>
          <a:lstStyle/>
          <a:p>
            <a:pPr eaLnBrk="1" hangingPunct="1"/>
            <a:endParaRPr lang="zh-CN" altLang="en-US"/>
          </a:p>
        </p:txBody>
      </p:sp>
      <p:sp>
        <p:nvSpPr>
          <p:cNvPr id="22538" name="Rectangle 10"/>
          <p:cNvSpPr>
            <a:spLocks noChangeArrowheads="1"/>
          </p:cNvSpPr>
          <p:nvPr/>
        </p:nvSpPr>
        <p:spPr bwMode="auto">
          <a:xfrm>
            <a:off x="7239000" y="3962400"/>
            <a:ext cx="1066800" cy="381000"/>
          </a:xfrm>
          <a:prstGeom prst="rect">
            <a:avLst/>
          </a:prstGeom>
          <a:solidFill>
            <a:schemeClr val="accent1"/>
          </a:solidFill>
          <a:ln w="9525">
            <a:solidFill>
              <a:schemeClr val="tx1"/>
            </a:solidFill>
            <a:miter lim="800000"/>
            <a:headEnd/>
            <a:tailEnd/>
          </a:ln>
        </p:spPr>
        <p:txBody>
          <a:bodyPr wrap="none" anchor="ctr"/>
          <a:lstStyle/>
          <a:p>
            <a:pPr algn="ctr"/>
            <a:r>
              <a:rPr kumimoji="0" lang="en-US" altLang="zh-CN" sz="1800">
                <a:latin typeface="Arial" charset="0"/>
              </a:rPr>
              <a:t>Proc 10</a:t>
            </a:r>
          </a:p>
        </p:txBody>
      </p:sp>
      <p:sp>
        <p:nvSpPr>
          <p:cNvPr id="22539" name="Rectangle 11"/>
          <p:cNvSpPr>
            <a:spLocks noChangeArrowheads="1"/>
          </p:cNvSpPr>
          <p:nvPr/>
        </p:nvSpPr>
        <p:spPr bwMode="auto">
          <a:xfrm>
            <a:off x="7239000" y="4343400"/>
            <a:ext cx="1066800" cy="381000"/>
          </a:xfrm>
          <a:prstGeom prst="rect">
            <a:avLst/>
          </a:prstGeom>
          <a:solidFill>
            <a:schemeClr val="accent1"/>
          </a:solidFill>
          <a:ln w="9525">
            <a:solidFill>
              <a:schemeClr val="tx1"/>
            </a:solidFill>
            <a:miter lim="800000"/>
            <a:headEnd/>
            <a:tailEnd/>
          </a:ln>
        </p:spPr>
        <p:txBody>
          <a:bodyPr wrap="none" anchor="ctr"/>
          <a:lstStyle/>
          <a:p>
            <a:pPr algn="ctr"/>
            <a:r>
              <a:rPr kumimoji="0" lang="en-US" altLang="zh-CN" sz="1800">
                <a:latin typeface="Arial" charset="0"/>
              </a:rPr>
              <a:t>Proc 11</a:t>
            </a:r>
          </a:p>
        </p:txBody>
      </p:sp>
      <p:sp>
        <p:nvSpPr>
          <p:cNvPr id="22540" name="Rectangle 12"/>
          <p:cNvSpPr>
            <a:spLocks noChangeArrowheads="1"/>
          </p:cNvSpPr>
          <p:nvPr/>
        </p:nvSpPr>
        <p:spPr bwMode="auto">
          <a:xfrm>
            <a:off x="7239000" y="4724400"/>
            <a:ext cx="1066800" cy="381000"/>
          </a:xfrm>
          <a:prstGeom prst="rect">
            <a:avLst/>
          </a:prstGeom>
          <a:solidFill>
            <a:schemeClr val="accent1"/>
          </a:solidFill>
          <a:ln w="9525">
            <a:solidFill>
              <a:schemeClr val="tx1"/>
            </a:solidFill>
            <a:miter lim="800000"/>
            <a:headEnd/>
            <a:tailEnd/>
          </a:ln>
        </p:spPr>
        <p:txBody>
          <a:bodyPr wrap="none" anchor="ctr"/>
          <a:lstStyle/>
          <a:p>
            <a:pPr algn="ctr"/>
            <a:r>
              <a:rPr kumimoji="0" lang="en-US" altLang="zh-CN" sz="1800">
                <a:latin typeface="Arial" charset="0"/>
              </a:rPr>
              <a:t>Proc 12</a:t>
            </a:r>
          </a:p>
        </p:txBody>
      </p:sp>
      <p:sp>
        <p:nvSpPr>
          <p:cNvPr id="22541" name="Text Box 13"/>
          <p:cNvSpPr txBox="1">
            <a:spLocks noChangeArrowheads="1"/>
          </p:cNvSpPr>
          <p:nvPr/>
        </p:nvSpPr>
        <p:spPr bwMode="auto">
          <a:xfrm>
            <a:off x="7010400" y="5943600"/>
            <a:ext cx="1670050" cy="366713"/>
          </a:xfrm>
          <a:prstGeom prst="rect">
            <a:avLst/>
          </a:prstGeom>
          <a:noFill/>
          <a:ln w="9525">
            <a:noFill/>
            <a:miter lim="800000"/>
            <a:headEnd/>
            <a:tailEnd/>
          </a:ln>
        </p:spPr>
        <p:txBody>
          <a:bodyPr wrap="none">
            <a:spAutoFit/>
          </a:bodyPr>
          <a:lstStyle/>
          <a:p>
            <a:r>
              <a:rPr kumimoji="0" lang="en-US" altLang="zh-CN" sz="1800">
                <a:latin typeface="Arial" charset="0"/>
              </a:rPr>
              <a:t>blocked queue</a:t>
            </a:r>
          </a:p>
        </p:txBody>
      </p:sp>
      <p:sp>
        <p:nvSpPr>
          <p:cNvPr id="22542" name="Oval 14"/>
          <p:cNvSpPr>
            <a:spLocks noChangeArrowheads="1"/>
          </p:cNvSpPr>
          <p:nvPr/>
        </p:nvSpPr>
        <p:spPr bwMode="auto">
          <a:xfrm>
            <a:off x="6019800" y="2209800"/>
            <a:ext cx="1371600" cy="838200"/>
          </a:xfrm>
          <a:prstGeom prst="ellipse">
            <a:avLst/>
          </a:prstGeom>
          <a:solidFill>
            <a:srgbClr val="FF0066"/>
          </a:solidFill>
          <a:ln w="9525">
            <a:solidFill>
              <a:schemeClr val="tx1"/>
            </a:solidFill>
            <a:round/>
            <a:headEnd/>
            <a:tailEnd/>
          </a:ln>
        </p:spPr>
        <p:txBody>
          <a:bodyPr wrap="none" anchor="ctr"/>
          <a:lstStyle/>
          <a:p>
            <a:pPr algn="ctr"/>
            <a:r>
              <a:rPr kumimoji="0" lang="en-US" altLang="zh-CN">
                <a:latin typeface="Arial" charset="0"/>
              </a:rPr>
              <a:t>CPU</a:t>
            </a:r>
          </a:p>
        </p:txBody>
      </p:sp>
      <p:sp>
        <p:nvSpPr>
          <p:cNvPr id="22543" name="Line 15"/>
          <p:cNvSpPr>
            <a:spLocks noChangeShapeType="1"/>
          </p:cNvSpPr>
          <p:nvPr/>
        </p:nvSpPr>
        <p:spPr bwMode="auto">
          <a:xfrm flipV="1">
            <a:off x="5943600" y="3048000"/>
            <a:ext cx="533400" cy="914400"/>
          </a:xfrm>
          <a:prstGeom prst="line">
            <a:avLst/>
          </a:prstGeom>
          <a:noFill/>
          <a:ln w="38100">
            <a:solidFill>
              <a:schemeClr val="tx1"/>
            </a:solidFill>
            <a:round/>
            <a:headEnd/>
            <a:tailEnd type="triangle" w="med" len="med"/>
          </a:ln>
        </p:spPr>
        <p:txBody>
          <a:bodyPr wrap="none"/>
          <a:lstStyle/>
          <a:p>
            <a:endParaRPr lang="zh-CN" altLang="en-US"/>
          </a:p>
        </p:txBody>
      </p:sp>
      <p:sp>
        <p:nvSpPr>
          <p:cNvPr id="22544" name="Oval 16"/>
          <p:cNvSpPr>
            <a:spLocks noChangeArrowheads="1"/>
          </p:cNvSpPr>
          <p:nvPr/>
        </p:nvSpPr>
        <p:spPr bwMode="auto">
          <a:xfrm>
            <a:off x="3810000" y="3276600"/>
            <a:ext cx="1600200" cy="533400"/>
          </a:xfrm>
          <a:prstGeom prst="ellipse">
            <a:avLst/>
          </a:prstGeom>
          <a:solidFill>
            <a:schemeClr val="folHlink"/>
          </a:solidFill>
          <a:ln w="9525">
            <a:solidFill>
              <a:schemeClr val="tx1"/>
            </a:solidFill>
            <a:round/>
            <a:headEnd/>
            <a:tailEnd/>
          </a:ln>
        </p:spPr>
        <p:txBody>
          <a:bodyPr wrap="none" anchor="ctr"/>
          <a:lstStyle/>
          <a:p>
            <a:pPr algn="ctr"/>
            <a:r>
              <a:rPr kumimoji="0" lang="en-US" altLang="zh-CN" sz="1800">
                <a:latin typeface="Arial" charset="0"/>
              </a:rPr>
              <a:t>Dispatcher</a:t>
            </a:r>
          </a:p>
        </p:txBody>
      </p:sp>
      <p:sp>
        <p:nvSpPr>
          <p:cNvPr id="22545" name="Line 17"/>
          <p:cNvSpPr>
            <a:spLocks noChangeShapeType="1"/>
          </p:cNvSpPr>
          <p:nvPr/>
        </p:nvSpPr>
        <p:spPr bwMode="auto">
          <a:xfrm>
            <a:off x="5486400" y="3581400"/>
            <a:ext cx="685800" cy="0"/>
          </a:xfrm>
          <a:prstGeom prst="line">
            <a:avLst/>
          </a:prstGeom>
          <a:noFill/>
          <a:ln w="57150">
            <a:solidFill>
              <a:schemeClr val="tx1"/>
            </a:solidFill>
            <a:round/>
            <a:headEnd/>
            <a:tailEnd type="triangle" w="med" len="med"/>
          </a:ln>
        </p:spPr>
        <p:txBody>
          <a:bodyPr wrap="none"/>
          <a:lstStyle/>
          <a:p>
            <a:endParaRPr lang="zh-CN" altLang="en-US"/>
          </a:p>
        </p:txBody>
      </p:sp>
      <p:sp>
        <p:nvSpPr>
          <p:cNvPr id="18" name="灯片编号占位符 17"/>
          <p:cNvSpPr>
            <a:spLocks noGrp="1"/>
          </p:cNvSpPr>
          <p:nvPr>
            <p:ph type="sldNum" sz="quarter" idx="12"/>
          </p:nvPr>
        </p:nvSpPr>
        <p:spPr/>
        <p:txBody>
          <a:bodyPr/>
          <a:lstStyle/>
          <a:p>
            <a:pPr>
              <a:defRPr/>
            </a:pPr>
            <a:r>
              <a:rPr lang="en-US" altLang="zh-CN"/>
              <a:t>62</a:t>
            </a:r>
            <a:endParaRPr lang="en-US" altLang="zh-CN" dirty="0"/>
          </a:p>
        </p:txBody>
      </p:sp>
      <p:sp>
        <p:nvSpPr>
          <p:cNvPr id="19" name="页脚占位符 18"/>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a:t>Dispatcher</a:t>
            </a:r>
          </a:p>
        </p:txBody>
      </p:sp>
      <p:sp>
        <p:nvSpPr>
          <p:cNvPr id="23555" name="Rectangle 3"/>
          <p:cNvSpPr>
            <a:spLocks noGrp="1" noChangeArrowheads="1"/>
          </p:cNvSpPr>
          <p:nvPr>
            <p:ph type="body" idx="1"/>
          </p:nvPr>
        </p:nvSpPr>
        <p:spPr>
          <a:xfrm>
            <a:off x="685800" y="1524000"/>
            <a:ext cx="8226425" cy="4724400"/>
          </a:xfrm>
        </p:spPr>
        <p:txBody>
          <a:bodyPr/>
          <a:lstStyle/>
          <a:p>
            <a:pPr eaLnBrk="1" hangingPunct="1"/>
            <a:r>
              <a:rPr lang="en-US" altLang="zh-CN" sz="2800" dirty="0"/>
              <a:t>Gives the control of the CPU to the process, scheduled by the short-term scheduler. </a:t>
            </a:r>
          </a:p>
          <a:p>
            <a:pPr eaLnBrk="1" hangingPunct="1"/>
            <a:r>
              <a:rPr lang="en-US" altLang="zh-CN" sz="2800" dirty="0"/>
              <a:t>Functions: </a:t>
            </a:r>
          </a:p>
          <a:p>
            <a:pPr lvl="1" eaLnBrk="1" hangingPunct="1"/>
            <a:r>
              <a:rPr lang="en-US" altLang="zh-CN" sz="2400" dirty="0"/>
              <a:t>switching context</a:t>
            </a:r>
          </a:p>
          <a:p>
            <a:pPr lvl="1" eaLnBrk="1" hangingPunct="1"/>
            <a:r>
              <a:rPr lang="en-US" altLang="zh-CN" sz="2400" dirty="0"/>
              <a:t>switching to user mode</a:t>
            </a:r>
          </a:p>
          <a:p>
            <a:pPr lvl="1" eaLnBrk="1" hangingPunct="1"/>
            <a:r>
              <a:rPr lang="en-US" altLang="zh-CN" sz="2400" dirty="0"/>
              <a:t>jumping to the proper location in the user program. </a:t>
            </a:r>
          </a:p>
          <a:p>
            <a:pPr eaLnBrk="1" hangingPunct="1"/>
            <a:r>
              <a:rPr lang="en-US" altLang="zh-CN" sz="2800" b="1" i="1" dirty="0"/>
              <a:t>Dispatch Latency</a:t>
            </a:r>
            <a:r>
              <a:rPr lang="zh-CN" altLang="en-US" sz="2800" b="1" i="1" dirty="0"/>
              <a:t>（调度延迟）</a:t>
            </a:r>
            <a:r>
              <a:rPr lang="en-US" altLang="zh-CN" sz="2800" dirty="0"/>
              <a:t> :time to stop process and start another one. </a:t>
            </a:r>
          </a:p>
          <a:p>
            <a:pPr lvl="1" eaLnBrk="1" hangingPunct="1"/>
            <a:r>
              <a:rPr lang="en-US" altLang="zh-CN" sz="2400" dirty="0"/>
              <a:t>Pure overhead</a:t>
            </a:r>
          </a:p>
          <a:p>
            <a:pPr lvl="1" eaLnBrk="1" hangingPunct="1"/>
            <a:r>
              <a:rPr lang="en-US" altLang="zh-CN" sz="2400" dirty="0"/>
              <a:t>Needs to be fast</a:t>
            </a:r>
          </a:p>
          <a:p>
            <a:pPr eaLnBrk="1" hangingPunct="1"/>
            <a:endParaRPr lang="en-US" altLang="zh-CN" sz="2800" dirty="0"/>
          </a:p>
        </p:txBody>
      </p:sp>
      <p:sp>
        <p:nvSpPr>
          <p:cNvPr id="4" name="灯片编号占位符 3"/>
          <p:cNvSpPr>
            <a:spLocks noGrp="1"/>
          </p:cNvSpPr>
          <p:nvPr>
            <p:ph type="sldNum" sz="quarter" idx="12"/>
          </p:nvPr>
        </p:nvSpPr>
        <p:spPr/>
        <p:txBody>
          <a:bodyPr/>
          <a:lstStyle/>
          <a:p>
            <a:pPr>
              <a:defRPr/>
            </a:pPr>
            <a:r>
              <a:rPr lang="en-US" altLang="zh-CN"/>
              <a:t>62</a:t>
            </a:r>
            <a:endParaRPr lang="en-US" altLang="zh-CN" dirty="0"/>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0"/>
            <a:ext cx="8382000" cy="1143000"/>
          </a:xfrm>
        </p:spPr>
        <p:txBody>
          <a:bodyPr/>
          <a:lstStyle/>
          <a:p>
            <a:pPr eaLnBrk="1" hangingPunct="1"/>
            <a:r>
              <a:rPr lang="en-US" altLang="zh-CN" sz="4000"/>
              <a:t>Single Processor Scheduling Algorithms</a:t>
            </a:r>
          </a:p>
        </p:txBody>
      </p:sp>
      <p:sp>
        <p:nvSpPr>
          <p:cNvPr id="24579" name="Rectangle 3"/>
          <p:cNvSpPr>
            <a:spLocks noGrp="1" noChangeArrowheads="1"/>
          </p:cNvSpPr>
          <p:nvPr>
            <p:ph type="body" idx="1"/>
          </p:nvPr>
        </p:nvSpPr>
        <p:spPr/>
        <p:txBody>
          <a:bodyPr/>
          <a:lstStyle/>
          <a:p>
            <a:pPr eaLnBrk="1" hangingPunct="1">
              <a:lnSpc>
                <a:spcPct val="80000"/>
              </a:lnSpc>
            </a:pPr>
            <a:r>
              <a:rPr lang="en-US" altLang="zh-CN" sz="2800"/>
              <a:t>Batch systems</a:t>
            </a:r>
          </a:p>
          <a:p>
            <a:pPr lvl="1" eaLnBrk="1" hangingPunct="1">
              <a:lnSpc>
                <a:spcPct val="80000"/>
              </a:lnSpc>
            </a:pPr>
            <a:r>
              <a:rPr lang="en-US" altLang="zh-CN" sz="2400"/>
              <a:t>First Come First Serve (FCFS)</a:t>
            </a:r>
          </a:p>
          <a:p>
            <a:pPr lvl="1" eaLnBrk="1" hangingPunct="1">
              <a:lnSpc>
                <a:spcPct val="80000"/>
              </a:lnSpc>
            </a:pPr>
            <a:r>
              <a:rPr lang="en-US" altLang="zh-CN" sz="2400"/>
              <a:t>Short Job First</a:t>
            </a:r>
          </a:p>
          <a:p>
            <a:pPr lvl="1" eaLnBrk="1" hangingPunct="1">
              <a:lnSpc>
                <a:spcPct val="80000"/>
              </a:lnSpc>
            </a:pPr>
            <a:r>
              <a:rPr kumimoji="0" lang="en-US" altLang="zh-CN" sz="2400"/>
              <a:t>Shortest remaining Time next</a:t>
            </a:r>
            <a:endParaRPr lang="en-US" altLang="zh-CN" sz="2400"/>
          </a:p>
          <a:p>
            <a:pPr eaLnBrk="1" hangingPunct="1">
              <a:lnSpc>
                <a:spcPct val="80000"/>
              </a:lnSpc>
            </a:pPr>
            <a:r>
              <a:rPr lang="en-US" altLang="zh-CN" sz="2800"/>
              <a:t>Interactive Systems</a:t>
            </a:r>
          </a:p>
          <a:p>
            <a:pPr lvl="1" eaLnBrk="1" hangingPunct="1">
              <a:lnSpc>
                <a:spcPct val="80000"/>
              </a:lnSpc>
            </a:pPr>
            <a:r>
              <a:rPr lang="en-US" altLang="zh-CN" sz="2400"/>
              <a:t>Round Robin</a:t>
            </a:r>
          </a:p>
          <a:p>
            <a:pPr lvl="1" eaLnBrk="1" hangingPunct="1">
              <a:lnSpc>
                <a:spcPct val="80000"/>
              </a:lnSpc>
            </a:pPr>
            <a:r>
              <a:rPr lang="en-US" altLang="zh-CN" sz="2400"/>
              <a:t>Priority Scheduling</a:t>
            </a:r>
          </a:p>
          <a:p>
            <a:pPr lvl="1" eaLnBrk="1" hangingPunct="1">
              <a:lnSpc>
                <a:spcPct val="80000"/>
              </a:lnSpc>
            </a:pPr>
            <a:r>
              <a:rPr lang="en-US" altLang="zh-CN" sz="2400"/>
              <a:t>Multi Queue &amp; Multi-level Feedback</a:t>
            </a:r>
          </a:p>
          <a:p>
            <a:pPr lvl="1" eaLnBrk="1" hangingPunct="1">
              <a:lnSpc>
                <a:spcPct val="80000"/>
              </a:lnSpc>
            </a:pPr>
            <a:r>
              <a:rPr lang="en-US" altLang="zh-CN" sz="2400"/>
              <a:t>Shortest process time</a:t>
            </a:r>
          </a:p>
          <a:p>
            <a:pPr lvl="1" eaLnBrk="1" hangingPunct="1">
              <a:lnSpc>
                <a:spcPct val="80000"/>
              </a:lnSpc>
            </a:pPr>
            <a:r>
              <a:rPr lang="en-US" altLang="zh-CN" sz="2400"/>
              <a:t>Guaranteed Scheduling</a:t>
            </a:r>
            <a:r>
              <a:rPr lang="zh-CN" altLang="en-US" sz="2400"/>
              <a:t>（保证调度）</a:t>
            </a:r>
            <a:endParaRPr lang="en-US" altLang="zh-CN" sz="2400"/>
          </a:p>
          <a:p>
            <a:pPr lvl="1" eaLnBrk="1" hangingPunct="1">
              <a:lnSpc>
                <a:spcPct val="80000"/>
              </a:lnSpc>
            </a:pPr>
            <a:r>
              <a:rPr lang="en-US" altLang="zh-CN" sz="2400"/>
              <a:t>Lottery Scheduling(</a:t>
            </a:r>
            <a:r>
              <a:rPr lang="zh-CN" altLang="en-US" sz="2400"/>
              <a:t>彩票调度）</a:t>
            </a:r>
            <a:endParaRPr lang="en-US" altLang="zh-CN" sz="2400"/>
          </a:p>
          <a:p>
            <a:pPr lvl="1" eaLnBrk="1" hangingPunct="1">
              <a:lnSpc>
                <a:spcPct val="80000"/>
              </a:lnSpc>
            </a:pPr>
            <a:r>
              <a:rPr lang="en-US" altLang="zh-CN" sz="2400"/>
              <a:t>Fair Sharing Scheduling</a:t>
            </a:r>
          </a:p>
        </p:txBody>
      </p:sp>
      <p:sp>
        <p:nvSpPr>
          <p:cNvPr id="4" name="灯片编号占位符 3"/>
          <p:cNvSpPr>
            <a:spLocks noGrp="1"/>
          </p:cNvSpPr>
          <p:nvPr>
            <p:ph type="sldNum" sz="quarter" idx="12"/>
          </p:nvPr>
        </p:nvSpPr>
        <p:spPr/>
        <p:txBody>
          <a:bodyPr/>
          <a:lstStyle/>
          <a:p>
            <a:pPr>
              <a:defRPr/>
            </a:pPr>
            <a:r>
              <a:rPr lang="en-US" altLang="zh-CN"/>
              <a:t>62</a:t>
            </a:r>
            <a:endParaRPr lang="en-US" altLang="zh-CN" dirty="0"/>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dirty="0"/>
              <a:t>First Come First Serve (</a:t>
            </a:r>
            <a:r>
              <a:rPr lang="en-US" altLang="zh-CN" dirty="0">
                <a:highlight>
                  <a:srgbClr val="FFFF00"/>
                </a:highlight>
              </a:rPr>
              <a:t>FCFS</a:t>
            </a:r>
            <a:r>
              <a:rPr lang="en-US" altLang="zh-CN" dirty="0"/>
              <a:t>)</a:t>
            </a:r>
          </a:p>
        </p:txBody>
      </p:sp>
      <p:sp>
        <p:nvSpPr>
          <p:cNvPr id="25603" name="Rectangle 3"/>
          <p:cNvSpPr>
            <a:spLocks noGrp="1" noChangeArrowheads="1"/>
          </p:cNvSpPr>
          <p:nvPr>
            <p:ph type="body" idx="1"/>
          </p:nvPr>
        </p:nvSpPr>
        <p:spPr/>
        <p:txBody>
          <a:bodyPr/>
          <a:lstStyle/>
          <a:p>
            <a:pPr eaLnBrk="1" hangingPunct="1">
              <a:lnSpc>
                <a:spcPct val="90000"/>
              </a:lnSpc>
            </a:pPr>
            <a:r>
              <a:rPr lang="en-US" altLang="zh-CN" sz="2800" dirty="0"/>
              <a:t>Process that requests the CPU FIRST is allocated the CPU FIRST. </a:t>
            </a:r>
          </a:p>
          <a:p>
            <a:pPr eaLnBrk="1" hangingPunct="1">
              <a:lnSpc>
                <a:spcPct val="90000"/>
              </a:lnSpc>
            </a:pPr>
            <a:r>
              <a:rPr lang="en-US" altLang="zh-CN" sz="2800" dirty="0"/>
              <a:t>Also called </a:t>
            </a:r>
            <a:r>
              <a:rPr lang="en-US" altLang="zh-CN" sz="2800" dirty="0">
                <a:highlight>
                  <a:srgbClr val="FFFF00"/>
                </a:highlight>
              </a:rPr>
              <a:t>FIFO</a:t>
            </a:r>
          </a:p>
          <a:p>
            <a:pPr eaLnBrk="1" hangingPunct="1">
              <a:lnSpc>
                <a:spcPct val="90000"/>
              </a:lnSpc>
            </a:pPr>
            <a:r>
              <a:rPr lang="en-US" altLang="zh-CN" sz="2800" dirty="0">
                <a:highlight>
                  <a:srgbClr val="FFFF00"/>
                </a:highlight>
              </a:rPr>
              <a:t>Non-preemptive</a:t>
            </a:r>
          </a:p>
          <a:p>
            <a:pPr eaLnBrk="1" hangingPunct="1">
              <a:lnSpc>
                <a:spcPct val="90000"/>
              </a:lnSpc>
            </a:pPr>
            <a:r>
              <a:rPr lang="en-US" altLang="zh-CN" sz="2800" dirty="0">
                <a:highlight>
                  <a:srgbClr val="FFFF00"/>
                </a:highlight>
              </a:rPr>
              <a:t>Used in Batch Systems </a:t>
            </a:r>
          </a:p>
          <a:p>
            <a:pPr eaLnBrk="1" hangingPunct="1">
              <a:lnSpc>
                <a:spcPct val="90000"/>
              </a:lnSpc>
            </a:pPr>
            <a:r>
              <a:rPr lang="en-US" altLang="zh-CN" sz="2800" dirty="0"/>
              <a:t>Real life analogy:</a:t>
            </a:r>
            <a:r>
              <a:rPr lang="en-US" altLang="zh-CN" sz="2800" dirty="0">
                <a:solidFill>
                  <a:srgbClr val="FF0066"/>
                </a:solidFill>
              </a:rPr>
              <a:t> Fast food restaurant</a:t>
            </a:r>
          </a:p>
          <a:p>
            <a:pPr eaLnBrk="1" hangingPunct="1">
              <a:lnSpc>
                <a:spcPct val="90000"/>
              </a:lnSpc>
            </a:pPr>
            <a:r>
              <a:rPr lang="en-US" altLang="zh-CN" sz="2800" dirty="0"/>
              <a:t>Implementation: FIFO queues</a:t>
            </a:r>
          </a:p>
          <a:p>
            <a:pPr lvl="1" eaLnBrk="1" hangingPunct="1">
              <a:lnSpc>
                <a:spcPct val="90000"/>
              </a:lnSpc>
            </a:pPr>
            <a:r>
              <a:rPr lang="en-US" altLang="zh-CN" sz="2400" dirty="0"/>
              <a:t> A new process enters the tail of the queue</a:t>
            </a:r>
          </a:p>
          <a:p>
            <a:pPr lvl="1" eaLnBrk="1" hangingPunct="1">
              <a:lnSpc>
                <a:spcPct val="90000"/>
              </a:lnSpc>
            </a:pPr>
            <a:r>
              <a:rPr lang="en-US" altLang="zh-CN" sz="2400" dirty="0"/>
              <a:t>The schedule selects from the head of the queue. </a:t>
            </a:r>
          </a:p>
          <a:p>
            <a:pPr eaLnBrk="1" hangingPunct="1">
              <a:lnSpc>
                <a:spcPct val="90000"/>
              </a:lnSpc>
            </a:pPr>
            <a:r>
              <a:rPr lang="en-US" altLang="zh-CN" sz="2800" dirty="0"/>
              <a:t>Performance Metric: </a:t>
            </a:r>
            <a:r>
              <a:rPr lang="en-US" altLang="zh-CN" sz="2800" b="1" dirty="0"/>
              <a:t>Average Waiting Time</a:t>
            </a:r>
            <a:r>
              <a:rPr lang="en-US" altLang="zh-CN" sz="2800" dirty="0"/>
              <a:t>. </a:t>
            </a:r>
          </a:p>
          <a:p>
            <a:pPr eaLnBrk="1" hangingPunct="1">
              <a:lnSpc>
                <a:spcPct val="90000"/>
              </a:lnSpc>
            </a:pPr>
            <a:r>
              <a:rPr lang="en-US" altLang="zh-CN" sz="2800" dirty="0"/>
              <a:t>Given Parameters: </a:t>
            </a:r>
          </a:p>
          <a:p>
            <a:pPr lvl="1" eaLnBrk="1" hangingPunct="1">
              <a:lnSpc>
                <a:spcPct val="90000"/>
              </a:lnSpc>
            </a:pPr>
            <a:r>
              <a:rPr lang="en-US" altLang="zh-CN" sz="2400" dirty="0"/>
              <a:t>Burst Time (in </a:t>
            </a:r>
            <a:r>
              <a:rPr lang="en-US" altLang="zh-CN" sz="2400" dirty="0" err="1"/>
              <a:t>ms</a:t>
            </a:r>
            <a:r>
              <a:rPr lang="en-US" altLang="zh-CN" sz="2400" dirty="0"/>
              <a:t>), Arrival Time and Order </a:t>
            </a:r>
          </a:p>
        </p:txBody>
      </p:sp>
      <p:sp>
        <p:nvSpPr>
          <p:cNvPr id="4" name="灯片编号占位符 3"/>
          <p:cNvSpPr>
            <a:spLocks noGrp="1"/>
          </p:cNvSpPr>
          <p:nvPr>
            <p:ph type="sldNum" sz="quarter" idx="12"/>
          </p:nvPr>
        </p:nvSpPr>
        <p:spPr/>
        <p:txBody>
          <a:bodyPr/>
          <a:lstStyle/>
          <a:p>
            <a:pPr>
              <a:defRPr/>
            </a:pPr>
            <a:r>
              <a:rPr lang="en-US" altLang="zh-CN"/>
              <a:t>62</a:t>
            </a:r>
            <a:endParaRPr lang="en-US" altLang="zh-CN" dirty="0"/>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52400"/>
            <a:ext cx="7772400" cy="1143000"/>
          </a:xfrm>
        </p:spPr>
        <p:txBody>
          <a:bodyPr/>
          <a:lstStyle/>
          <a:p>
            <a:pPr eaLnBrk="1" hangingPunct="1"/>
            <a:r>
              <a:rPr lang="en-US" altLang="zh-CN"/>
              <a:t>Content of this lecture</a:t>
            </a:r>
          </a:p>
        </p:txBody>
      </p:sp>
      <p:sp>
        <p:nvSpPr>
          <p:cNvPr id="6147" name="Rectangle 3"/>
          <p:cNvSpPr>
            <a:spLocks noGrp="1" noChangeArrowheads="1"/>
          </p:cNvSpPr>
          <p:nvPr>
            <p:ph type="body" idx="1"/>
          </p:nvPr>
        </p:nvSpPr>
        <p:spPr>
          <a:xfrm>
            <a:off x="609600" y="1143000"/>
            <a:ext cx="7994650" cy="5165725"/>
          </a:xfrm>
        </p:spPr>
        <p:txBody>
          <a:bodyPr/>
          <a:lstStyle/>
          <a:p>
            <a:pPr eaLnBrk="1" hangingPunct="1">
              <a:lnSpc>
                <a:spcPct val="90000"/>
              </a:lnSpc>
            </a:pPr>
            <a:r>
              <a:rPr lang="en-US" altLang="zh-CN"/>
              <a:t>Review</a:t>
            </a:r>
          </a:p>
          <a:p>
            <a:pPr eaLnBrk="1" hangingPunct="1">
              <a:lnSpc>
                <a:spcPct val="90000"/>
              </a:lnSpc>
            </a:pPr>
            <a:r>
              <a:rPr lang="en-US" altLang="zh-CN"/>
              <a:t>Why Scheduling?</a:t>
            </a:r>
          </a:p>
          <a:p>
            <a:pPr eaLnBrk="1" hangingPunct="1">
              <a:lnSpc>
                <a:spcPct val="90000"/>
              </a:lnSpc>
            </a:pPr>
            <a:r>
              <a:rPr lang="en-US" altLang="zh-CN"/>
              <a:t>Scheduling Levels</a:t>
            </a:r>
          </a:p>
          <a:p>
            <a:pPr eaLnBrk="1" hangingPunct="1">
              <a:lnSpc>
                <a:spcPct val="90000"/>
              </a:lnSpc>
            </a:pPr>
            <a:r>
              <a:rPr lang="en-US" altLang="zh-CN"/>
              <a:t>Scheduling in Batch systems</a:t>
            </a:r>
          </a:p>
          <a:p>
            <a:pPr eaLnBrk="1" hangingPunct="1">
              <a:lnSpc>
                <a:spcPct val="90000"/>
              </a:lnSpc>
            </a:pPr>
            <a:r>
              <a:rPr lang="en-US" altLang="zh-CN"/>
              <a:t>Scheduling in Interactive systems</a:t>
            </a:r>
          </a:p>
          <a:p>
            <a:pPr eaLnBrk="1" hangingPunct="1">
              <a:lnSpc>
                <a:spcPct val="90000"/>
              </a:lnSpc>
            </a:pPr>
            <a:r>
              <a:rPr lang="en-US" altLang="zh-CN"/>
              <a:t> Scheduling in </a:t>
            </a:r>
            <a:r>
              <a:rPr kumimoji="0" lang="en-US" altLang="zh-CN"/>
              <a:t>Real time</a:t>
            </a:r>
            <a:r>
              <a:rPr lang="en-US" altLang="zh-CN"/>
              <a:t> </a:t>
            </a:r>
          </a:p>
          <a:p>
            <a:pPr>
              <a:lnSpc>
                <a:spcPct val="90000"/>
              </a:lnSpc>
            </a:pPr>
            <a:r>
              <a:rPr lang="en-US" altLang="zh-CN"/>
              <a:t>Policy versus Mechanism</a:t>
            </a:r>
          </a:p>
          <a:p>
            <a:pPr>
              <a:lnSpc>
                <a:spcPct val="90000"/>
              </a:lnSpc>
            </a:pPr>
            <a:r>
              <a:rPr lang="en-US" altLang="zh-CN"/>
              <a:t>Thread Scheduling</a:t>
            </a:r>
          </a:p>
          <a:p>
            <a:pPr>
              <a:lnSpc>
                <a:spcPct val="90000"/>
              </a:lnSpc>
            </a:pPr>
            <a:r>
              <a:rPr lang="en-US" altLang="zh-CN"/>
              <a:t>Summary</a:t>
            </a:r>
          </a:p>
        </p:txBody>
      </p:sp>
      <p:sp>
        <p:nvSpPr>
          <p:cNvPr id="6148" name="Text Box 5"/>
          <p:cNvSpPr txBox="1">
            <a:spLocks noChangeArrowheads="1"/>
          </p:cNvSpPr>
          <p:nvPr/>
        </p:nvSpPr>
        <p:spPr bwMode="auto">
          <a:xfrm>
            <a:off x="2124075" y="5734050"/>
            <a:ext cx="3733800" cy="1074738"/>
          </a:xfrm>
          <a:prstGeom prst="rect">
            <a:avLst/>
          </a:prstGeom>
          <a:noFill/>
          <a:ln w="9525">
            <a:noFill/>
            <a:miter lim="800000"/>
            <a:headEnd/>
            <a:tailEnd/>
          </a:ln>
        </p:spPr>
        <p:txBody>
          <a:bodyPr>
            <a:spAutoFit/>
          </a:bodyPr>
          <a:lstStyle/>
          <a:p>
            <a:pPr eaLnBrk="1" hangingPunct="1">
              <a:lnSpc>
                <a:spcPct val="80000"/>
              </a:lnSpc>
              <a:spcBef>
                <a:spcPct val="20000"/>
              </a:spcBef>
              <a:buFontTx/>
              <a:buChar char="•"/>
            </a:pPr>
            <a:endParaRPr lang="en-US" altLang="zh-CN" sz="2800"/>
          </a:p>
          <a:p>
            <a:pPr eaLnBrk="1" hangingPunct="1">
              <a:spcBef>
                <a:spcPct val="50000"/>
              </a:spcBef>
            </a:pPr>
            <a:endParaRPr lang="en-US" altLang="zh-CN" sz="2800"/>
          </a:p>
        </p:txBody>
      </p:sp>
      <p:sp>
        <p:nvSpPr>
          <p:cNvPr id="5" name="灯片编号占位符 4"/>
          <p:cNvSpPr>
            <a:spLocks noGrp="1"/>
          </p:cNvSpPr>
          <p:nvPr>
            <p:ph type="sldNum" sz="quarter" idx="12"/>
          </p:nvPr>
        </p:nvSpPr>
        <p:spPr/>
        <p:txBody>
          <a:bodyPr/>
          <a:lstStyle/>
          <a:p>
            <a:pPr>
              <a:defRPr/>
            </a:pPr>
            <a:r>
              <a:rPr lang="en-US" altLang="zh-CN"/>
              <a:t>62</a:t>
            </a:r>
            <a:endParaRPr lang="en-US" altLang="zh-CN" dirty="0"/>
          </a:p>
        </p:txBody>
      </p:sp>
      <p:sp>
        <p:nvSpPr>
          <p:cNvPr id="6" name="页脚占位符 5"/>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a:t>FCFS Example</a:t>
            </a:r>
          </a:p>
        </p:txBody>
      </p:sp>
      <p:graphicFrame>
        <p:nvGraphicFramePr>
          <p:cNvPr id="21547" name="Group 43"/>
          <p:cNvGraphicFramePr>
            <a:graphicFrameLocks noGrp="1"/>
          </p:cNvGraphicFramePr>
          <p:nvPr>
            <p:ph sz="half" idx="2"/>
          </p:nvPr>
        </p:nvGraphicFramePr>
        <p:xfrm>
          <a:off x="993775" y="1295400"/>
          <a:ext cx="7237413" cy="2125664"/>
        </p:xfrm>
        <a:graphic>
          <a:graphicData uri="http://schemas.openxmlformats.org/drawingml/2006/table">
            <a:tbl>
              <a:tblPr/>
              <a:tblGrid>
                <a:gridCol w="1771650">
                  <a:extLst>
                    <a:ext uri="{9D8B030D-6E8A-4147-A177-3AD203B41FA5}">
                      <a16:colId xmlns:a16="http://schemas.microsoft.com/office/drawing/2014/main" val="20000"/>
                    </a:ext>
                  </a:extLst>
                </a:gridCol>
                <a:gridCol w="2078038">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2155825">
                  <a:extLst>
                    <a:ext uri="{9D8B030D-6E8A-4147-A177-3AD203B41FA5}">
                      <a16:colId xmlns:a16="http://schemas.microsoft.com/office/drawing/2014/main" val="20003"/>
                    </a:ext>
                  </a:extLst>
                </a:gridCol>
              </a:tblGrid>
              <a:tr h="531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Process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Duration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Order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Arrival Time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1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0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1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6654" name="Text Box 30"/>
          <p:cNvSpPr txBox="1">
            <a:spLocks noChangeArrowheads="1"/>
          </p:cNvSpPr>
          <p:nvPr/>
        </p:nvSpPr>
        <p:spPr bwMode="auto">
          <a:xfrm>
            <a:off x="822325" y="3392488"/>
            <a:ext cx="2744788" cy="457200"/>
          </a:xfrm>
          <a:prstGeom prst="rect">
            <a:avLst/>
          </a:prstGeom>
          <a:noFill/>
          <a:ln w="9525">
            <a:noFill/>
            <a:miter lim="800000"/>
            <a:headEnd/>
            <a:tailEnd/>
          </a:ln>
        </p:spPr>
        <p:txBody>
          <a:bodyPr wrap="none">
            <a:spAutoFit/>
          </a:bodyPr>
          <a:lstStyle/>
          <a:p>
            <a:r>
              <a:rPr kumimoji="0" lang="en-US" altLang="zh-CN">
                <a:latin typeface="Arial" charset="0"/>
              </a:rPr>
              <a:t>The final schedule:</a:t>
            </a:r>
          </a:p>
        </p:txBody>
      </p:sp>
      <p:sp>
        <p:nvSpPr>
          <p:cNvPr id="26655" name="Line 31"/>
          <p:cNvSpPr>
            <a:spLocks noChangeShapeType="1"/>
          </p:cNvSpPr>
          <p:nvPr/>
        </p:nvSpPr>
        <p:spPr bwMode="auto">
          <a:xfrm>
            <a:off x="1905000" y="4495800"/>
            <a:ext cx="5029200" cy="0"/>
          </a:xfrm>
          <a:prstGeom prst="line">
            <a:avLst/>
          </a:prstGeom>
          <a:noFill/>
          <a:ln w="9525">
            <a:solidFill>
              <a:schemeClr val="tx1"/>
            </a:solidFill>
            <a:prstDash val="sysDot"/>
            <a:round/>
            <a:headEnd/>
            <a:tailEnd/>
          </a:ln>
        </p:spPr>
        <p:txBody>
          <a:bodyPr wrap="none"/>
          <a:lstStyle/>
          <a:p>
            <a:endParaRPr lang="zh-CN" altLang="en-US"/>
          </a:p>
        </p:txBody>
      </p:sp>
      <p:sp>
        <p:nvSpPr>
          <p:cNvPr id="26656" name="Text Box 32"/>
          <p:cNvSpPr txBox="1">
            <a:spLocks noChangeArrowheads="1"/>
          </p:cNvSpPr>
          <p:nvPr/>
        </p:nvSpPr>
        <p:spPr bwMode="auto">
          <a:xfrm>
            <a:off x="1431925" y="4506913"/>
            <a:ext cx="325438" cy="396875"/>
          </a:xfrm>
          <a:prstGeom prst="rect">
            <a:avLst/>
          </a:prstGeom>
          <a:noFill/>
          <a:ln w="9525">
            <a:noFill/>
            <a:miter lim="800000"/>
            <a:headEnd/>
            <a:tailEnd/>
          </a:ln>
        </p:spPr>
        <p:txBody>
          <a:bodyPr wrap="none">
            <a:spAutoFit/>
          </a:bodyPr>
          <a:lstStyle/>
          <a:p>
            <a:r>
              <a:rPr kumimoji="0" lang="en-US" altLang="zh-CN" sz="2000">
                <a:latin typeface="Arial" charset="0"/>
              </a:rPr>
              <a:t>0</a:t>
            </a:r>
          </a:p>
        </p:txBody>
      </p:sp>
      <p:sp>
        <p:nvSpPr>
          <p:cNvPr id="21537" name="Rectangle 33"/>
          <p:cNvSpPr>
            <a:spLocks noChangeArrowheads="1"/>
          </p:cNvSpPr>
          <p:nvPr/>
        </p:nvSpPr>
        <p:spPr bwMode="auto">
          <a:xfrm>
            <a:off x="1600200" y="4419600"/>
            <a:ext cx="4038600" cy="152400"/>
          </a:xfrm>
          <a:prstGeom prst="rect">
            <a:avLst/>
          </a:prstGeom>
          <a:solidFill>
            <a:schemeClr val="accent1"/>
          </a:solidFill>
          <a:ln w="9525">
            <a:solidFill>
              <a:schemeClr val="tx1"/>
            </a:solidFill>
            <a:miter lim="800000"/>
            <a:headEnd/>
            <a:tailEnd/>
          </a:ln>
        </p:spPr>
        <p:txBody>
          <a:bodyPr wrap="none" anchor="ctr"/>
          <a:lstStyle/>
          <a:p>
            <a:pPr eaLnBrk="1" hangingPunct="1"/>
            <a:endParaRPr lang="zh-CN" altLang="en-US"/>
          </a:p>
        </p:txBody>
      </p:sp>
      <p:sp>
        <p:nvSpPr>
          <p:cNvPr id="21538" name="Text Box 34"/>
          <p:cNvSpPr txBox="1">
            <a:spLocks noChangeArrowheads="1"/>
          </p:cNvSpPr>
          <p:nvPr/>
        </p:nvSpPr>
        <p:spPr bwMode="auto">
          <a:xfrm>
            <a:off x="2133600" y="4013200"/>
            <a:ext cx="1016000" cy="396875"/>
          </a:xfrm>
          <a:prstGeom prst="rect">
            <a:avLst/>
          </a:prstGeom>
          <a:noFill/>
          <a:ln w="9525">
            <a:noFill/>
            <a:miter lim="800000"/>
            <a:headEnd/>
            <a:tailEnd/>
          </a:ln>
        </p:spPr>
        <p:txBody>
          <a:bodyPr wrap="none">
            <a:spAutoFit/>
          </a:bodyPr>
          <a:lstStyle/>
          <a:p>
            <a:r>
              <a:rPr kumimoji="0" lang="en-US" altLang="zh-CN" sz="2000">
                <a:latin typeface="Arial" charset="0"/>
              </a:rPr>
              <a:t>P1 (24)</a:t>
            </a:r>
          </a:p>
        </p:txBody>
      </p:sp>
      <p:sp>
        <p:nvSpPr>
          <p:cNvPr id="21539" name="Text Box 35"/>
          <p:cNvSpPr txBox="1">
            <a:spLocks noChangeArrowheads="1"/>
          </p:cNvSpPr>
          <p:nvPr/>
        </p:nvSpPr>
        <p:spPr bwMode="auto">
          <a:xfrm>
            <a:off x="5257800" y="4495800"/>
            <a:ext cx="466725" cy="396875"/>
          </a:xfrm>
          <a:prstGeom prst="rect">
            <a:avLst/>
          </a:prstGeom>
          <a:noFill/>
          <a:ln w="9525">
            <a:noFill/>
            <a:miter lim="800000"/>
            <a:headEnd/>
            <a:tailEnd/>
          </a:ln>
        </p:spPr>
        <p:txBody>
          <a:bodyPr wrap="none">
            <a:spAutoFit/>
          </a:bodyPr>
          <a:lstStyle/>
          <a:p>
            <a:r>
              <a:rPr kumimoji="0" lang="en-US" altLang="zh-CN" sz="2000">
                <a:latin typeface="Arial" charset="0"/>
              </a:rPr>
              <a:t>24</a:t>
            </a:r>
          </a:p>
        </p:txBody>
      </p:sp>
      <p:sp>
        <p:nvSpPr>
          <p:cNvPr id="21540" name="Text Box 36"/>
          <p:cNvSpPr txBox="1">
            <a:spLocks noChangeArrowheads="1"/>
          </p:cNvSpPr>
          <p:nvPr/>
        </p:nvSpPr>
        <p:spPr bwMode="auto">
          <a:xfrm>
            <a:off x="6019800" y="4495800"/>
            <a:ext cx="466725" cy="396875"/>
          </a:xfrm>
          <a:prstGeom prst="rect">
            <a:avLst/>
          </a:prstGeom>
          <a:noFill/>
          <a:ln w="9525">
            <a:noFill/>
            <a:miter lim="800000"/>
            <a:headEnd/>
            <a:tailEnd/>
          </a:ln>
        </p:spPr>
        <p:txBody>
          <a:bodyPr wrap="none">
            <a:spAutoFit/>
          </a:bodyPr>
          <a:lstStyle/>
          <a:p>
            <a:r>
              <a:rPr kumimoji="0" lang="en-US" altLang="zh-CN" sz="2000">
                <a:latin typeface="Arial" charset="0"/>
              </a:rPr>
              <a:t>27</a:t>
            </a:r>
          </a:p>
        </p:txBody>
      </p:sp>
      <p:sp>
        <p:nvSpPr>
          <p:cNvPr id="21541" name="Rectangle 37"/>
          <p:cNvSpPr>
            <a:spLocks noChangeArrowheads="1"/>
          </p:cNvSpPr>
          <p:nvPr/>
        </p:nvSpPr>
        <p:spPr bwMode="auto">
          <a:xfrm>
            <a:off x="5562600" y="4419600"/>
            <a:ext cx="762000" cy="152400"/>
          </a:xfrm>
          <a:prstGeom prst="rect">
            <a:avLst/>
          </a:prstGeom>
          <a:solidFill>
            <a:srgbClr val="FF6600"/>
          </a:solidFill>
          <a:ln w="9525">
            <a:solidFill>
              <a:schemeClr val="tx1"/>
            </a:solidFill>
            <a:miter lim="800000"/>
            <a:headEnd/>
            <a:tailEnd/>
          </a:ln>
        </p:spPr>
        <p:txBody>
          <a:bodyPr wrap="none" anchor="ctr"/>
          <a:lstStyle/>
          <a:p>
            <a:pPr eaLnBrk="1" hangingPunct="1"/>
            <a:endParaRPr lang="zh-CN" altLang="en-US"/>
          </a:p>
        </p:txBody>
      </p:sp>
      <p:sp>
        <p:nvSpPr>
          <p:cNvPr id="21542" name="Text Box 38"/>
          <p:cNvSpPr txBox="1">
            <a:spLocks noChangeArrowheads="1"/>
          </p:cNvSpPr>
          <p:nvPr/>
        </p:nvSpPr>
        <p:spPr bwMode="auto">
          <a:xfrm>
            <a:off x="5486400" y="4038600"/>
            <a:ext cx="874713" cy="396875"/>
          </a:xfrm>
          <a:prstGeom prst="rect">
            <a:avLst/>
          </a:prstGeom>
          <a:noFill/>
          <a:ln w="9525">
            <a:noFill/>
            <a:miter lim="800000"/>
            <a:headEnd/>
            <a:tailEnd/>
          </a:ln>
        </p:spPr>
        <p:txBody>
          <a:bodyPr wrap="none">
            <a:spAutoFit/>
          </a:bodyPr>
          <a:lstStyle/>
          <a:p>
            <a:r>
              <a:rPr kumimoji="0" lang="en-US" altLang="zh-CN" sz="2000">
                <a:latin typeface="Arial" charset="0"/>
              </a:rPr>
              <a:t>P2 (3)</a:t>
            </a:r>
          </a:p>
        </p:txBody>
      </p:sp>
      <p:sp>
        <p:nvSpPr>
          <p:cNvPr id="21543" name="Text Box 39"/>
          <p:cNvSpPr txBox="1">
            <a:spLocks noChangeArrowheads="1"/>
          </p:cNvSpPr>
          <p:nvPr/>
        </p:nvSpPr>
        <p:spPr bwMode="auto">
          <a:xfrm>
            <a:off x="6324600" y="4038600"/>
            <a:ext cx="874713" cy="396875"/>
          </a:xfrm>
          <a:prstGeom prst="rect">
            <a:avLst/>
          </a:prstGeom>
          <a:noFill/>
          <a:ln w="9525">
            <a:noFill/>
            <a:miter lim="800000"/>
            <a:headEnd/>
            <a:tailEnd/>
          </a:ln>
        </p:spPr>
        <p:txBody>
          <a:bodyPr wrap="none">
            <a:spAutoFit/>
          </a:bodyPr>
          <a:lstStyle/>
          <a:p>
            <a:r>
              <a:rPr kumimoji="0" lang="en-US" altLang="zh-CN" sz="2000">
                <a:latin typeface="Arial" charset="0"/>
              </a:rPr>
              <a:t>P3 (4)</a:t>
            </a:r>
          </a:p>
        </p:txBody>
      </p:sp>
      <p:sp>
        <p:nvSpPr>
          <p:cNvPr id="21544" name="Rectangle 40"/>
          <p:cNvSpPr>
            <a:spLocks noChangeArrowheads="1"/>
          </p:cNvSpPr>
          <p:nvPr/>
        </p:nvSpPr>
        <p:spPr bwMode="auto">
          <a:xfrm>
            <a:off x="6248400" y="4419600"/>
            <a:ext cx="990600" cy="152400"/>
          </a:xfrm>
          <a:prstGeom prst="rect">
            <a:avLst/>
          </a:prstGeom>
          <a:solidFill>
            <a:schemeClr val="folHlink"/>
          </a:solidFill>
          <a:ln w="9525">
            <a:solidFill>
              <a:schemeClr val="tx1"/>
            </a:solidFill>
            <a:miter lim="800000"/>
            <a:headEnd/>
            <a:tailEnd/>
          </a:ln>
        </p:spPr>
        <p:txBody>
          <a:bodyPr wrap="none" anchor="ctr"/>
          <a:lstStyle/>
          <a:p>
            <a:pPr eaLnBrk="1" hangingPunct="1"/>
            <a:endParaRPr lang="zh-CN" altLang="en-US"/>
          </a:p>
        </p:txBody>
      </p:sp>
      <p:sp>
        <p:nvSpPr>
          <p:cNvPr id="21545" name="Text Box 41"/>
          <p:cNvSpPr txBox="1">
            <a:spLocks noChangeArrowheads="1"/>
          </p:cNvSpPr>
          <p:nvPr/>
        </p:nvSpPr>
        <p:spPr bwMode="auto">
          <a:xfrm>
            <a:off x="1219200" y="5080000"/>
            <a:ext cx="2328863" cy="1006475"/>
          </a:xfrm>
          <a:prstGeom prst="rect">
            <a:avLst/>
          </a:prstGeom>
          <a:noFill/>
          <a:ln w="9525">
            <a:noFill/>
            <a:miter lim="800000"/>
            <a:headEnd/>
            <a:tailEnd/>
          </a:ln>
        </p:spPr>
        <p:txBody>
          <a:bodyPr wrap="none">
            <a:spAutoFit/>
          </a:bodyPr>
          <a:lstStyle/>
          <a:p>
            <a:r>
              <a:rPr kumimoji="0" lang="en-US" altLang="zh-CN" sz="2000">
                <a:latin typeface="Arial" charset="0"/>
              </a:rPr>
              <a:t>P1 waiting time: 0</a:t>
            </a:r>
          </a:p>
          <a:p>
            <a:r>
              <a:rPr kumimoji="0" lang="en-US" altLang="zh-CN" sz="2000">
                <a:latin typeface="Arial" charset="0"/>
              </a:rPr>
              <a:t>P2 waiting time: 24</a:t>
            </a:r>
          </a:p>
          <a:p>
            <a:r>
              <a:rPr kumimoji="0" lang="en-US" altLang="zh-CN" sz="2000">
                <a:latin typeface="Arial" charset="0"/>
              </a:rPr>
              <a:t>P3 waiting time: 27</a:t>
            </a:r>
          </a:p>
        </p:txBody>
      </p:sp>
      <p:sp>
        <p:nvSpPr>
          <p:cNvPr id="21546" name="Text Box 42"/>
          <p:cNvSpPr txBox="1">
            <a:spLocks noChangeArrowheads="1"/>
          </p:cNvSpPr>
          <p:nvPr/>
        </p:nvSpPr>
        <p:spPr bwMode="auto">
          <a:xfrm>
            <a:off x="3962400" y="5181600"/>
            <a:ext cx="3760788" cy="822325"/>
          </a:xfrm>
          <a:prstGeom prst="rect">
            <a:avLst/>
          </a:prstGeom>
          <a:noFill/>
          <a:ln w="9525">
            <a:noFill/>
            <a:miter lim="800000"/>
            <a:headEnd/>
            <a:tailEnd/>
          </a:ln>
        </p:spPr>
        <p:txBody>
          <a:bodyPr wrap="none">
            <a:spAutoFit/>
          </a:bodyPr>
          <a:lstStyle/>
          <a:p>
            <a:r>
              <a:rPr kumimoji="0" lang="en-US" altLang="zh-CN">
                <a:latin typeface="Arial" charset="0"/>
              </a:rPr>
              <a:t>The average waiting time: </a:t>
            </a:r>
            <a:br>
              <a:rPr kumimoji="0" lang="en-US" altLang="zh-CN">
                <a:latin typeface="Arial" charset="0"/>
              </a:rPr>
            </a:br>
            <a:r>
              <a:rPr kumimoji="0" lang="en-US" altLang="zh-CN">
                <a:latin typeface="Arial" charset="0"/>
              </a:rPr>
              <a:t>  (0+24+27)/3 = 17</a:t>
            </a:r>
          </a:p>
        </p:txBody>
      </p:sp>
      <p:sp>
        <p:nvSpPr>
          <p:cNvPr id="17" name="灯片编号占位符 16"/>
          <p:cNvSpPr>
            <a:spLocks noGrp="1"/>
          </p:cNvSpPr>
          <p:nvPr>
            <p:ph type="sldNum" sz="quarter" idx="12"/>
          </p:nvPr>
        </p:nvSpPr>
        <p:spPr/>
        <p:txBody>
          <a:bodyPr/>
          <a:lstStyle/>
          <a:p>
            <a:pPr>
              <a:defRPr/>
            </a:pPr>
            <a:fld id="{D1CF5219-54B0-4663-A90A-14EB450CE89D}" type="slidenum">
              <a:rPr lang="en-US" altLang="zh-CN" smtClean="0"/>
              <a:pPr>
                <a:defRPr/>
              </a:pPr>
              <a:t>20</a:t>
            </a:fld>
            <a:endParaRPr lang="en-US" altLang="zh-CN"/>
          </a:p>
        </p:txBody>
      </p:sp>
      <p:sp>
        <p:nvSpPr>
          <p:cNvPr id="18" name="页脚占位符 17"/>
          <p:cNvSpPr>
            <a:spLocks noGrp="1"/>
          </p:cNvSpPr>
          <p:nvPr>
            <p:ph type="ftr" sz="quarter" idx="11"/>
          </p:nvPr>
        </p:nvSpPr>
        <p:spPr/>
        <p:txBody>
          <a:bodyPr/>
          <a:lstStyle/>
          <a:p>
            <a:pPr>
              <a:defRPr/>
            </a:pPr>
            <a:r>
              <a:rPr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3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1537"/>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1539"/>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154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1541"/>
                                        </p:tgtEl>
                                        <p:attrNameLst>
                                          <p:attrName>style.visibility</p:attrName>
                                        </p:attrNameLst>
                                      </p:cBhvr>
                                      <p:to>
                                        <p:strVal val="visible"/>
                                      </p:to>
                                    </p:set>
                                  </p:childTnLst>
                                </p:cTn>
                              </p:par>
                            </p:childTnLst>
                          </p:cTn>
                        </p:par>
                        <p:par>
                          <p:cTn id="20" fill="hold" nodeType="afterGroup">
                            <p:stCondLst>
                              <p:cond delay="500"/>
                            </p:stCondLst>
                            <p:childTnLst>
                              <p:par>
                                <p:cTn id="21" presetID="1" presetClass="entr" presetSubtype="0" fill="hold" grpId="0" nodeType="afterEffect">
                                  <p:stCondLst>
                                    <p:cond delay="0"/>
                                  </p:stCondLst>
                                  <p:childTnLst>
                                    <p:set>
                                      <p:cBhvr>
                                        <p:cTn id="22" dur="1" fill="hold">
                                          <p:stCondLst>
                                            <p:cond delay="499"/>
                                          </p:stCondLst>
                                        </p:cTn>
                                        <p:tgtEl>
                                          <p:spTgt spid="21542"/>
                                        </p:tgtEl>
                                        <p:attrNameLst>
                                          <p:attrName>style.visibility</p:attrName>
                                        </p:attrNameLst>
                                      </p:cBhvr>
                                      <p:to>
                                        <p:strVal val="visible"/>
                                      </p:to>
                                    </p:set>
                                  </p:childTnLst>
                                </p:cTn>
                              </p:par>
                            </p:childTnLst>
                          </p:cTn>
                        </p:par>
                        <p:par>
                          <p:cTn id="23" fill="hold" nodeType="afterGroup">
                            <p:stCondLst>
                              <p:cond delay="1000"/>
                            </p:stCondLst>
                            <p:childTnLst>
                              <p:par>
                                <p:cTn id="24" presetID="1" presetClass="entr" presetSubtype="0" fill="hold" grpId="0" nodeType="afterEffect">
                                  <p:stCondLst>
                                    <p:cond delay="0"/>
                                  </p:stCondLst>
                                  <p:childTnLst>
                                    <p:set>
                                      <p:cBhvr>
                                        <p:cTn id="25" dur="1" fill="hold">
                                          <p:stCondLst>
                                            <p:cond delay="499"/>
                                          </p:stCondLst>
                                        </p:cTn>
                                        <p:tgtEl>
                                          <p:spTgt spid="2154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21543"/>
                                        </p:tgtEl>
                                        <p:attrNameLst>
                                          <p:attrName>style.visibility</p:attrName>
                                        </p:attrNameLst>
                                      </p:cBhvr>
                                      <p:to>
                                        <p:strVal val="visible"/>
                                      </p:to>
                                    </p:set>
                                  </p:childTnLst>
                                </p:cTn>
                              </p:par>
                            </p:childTnLst>
                          </p:cTn>
                        </p:par>
                        <p:par>
                          <p:cTn id="30" fill="hold" nodeType="afterGroup">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2154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15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7" grpId="0" animBg="1"/>
      <p:bldP spid="21538" grpId="0" autoUpdateAnimBg="0"/>
      <p:bldP spid="21539" grpId="0" autoUpdateAnimBg="0"/>
      <p:bldP spid="21540" grpId="0" autoUpdateAnimBg="0"/>
      <p:bldP spid="21541" grpId="0" animBg="1"/>
      <p:bldP spid="21542" grpId="0" autoUpdateAnimBg="0"/>
      <p:bldP spid="21543" grpId="0" autoUpdateAnimBg="0"/>
      <p:bldP spid="21544" grpId="0" animBg="1"/>
      <p:bldP spid="21545" grpId="0" autoUpdateAnimBg="0"/>
      <p:bldP spid="2154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a:t>Problems with FCFS</a:t>
            </a:r>
          </a:p>
        </p:txBody>
      </p:sp>
      <p:sp>
        <p:nvSpPr>
          <p:cNvPr id="27651" name="Rectangle 3"/>
          <p:cNvSpPr>
            <a:spLocks noGrp="1" noChangeArrowheads="1"/>
          </p:cNvSpPr>
          <p:nvPr>
            <p:ph type="body" idx="1"/>
          </p:nvPr>
        </p:nvSpPr>
        <p:spPr/>
        <p:txBody>
          <a:bodyPr/>
          <a:lstStyle/>
          <a:p>
            <a:pPr eaLnBrk="1" hangingPunct="1"/>
            <a:r>
              <a:rPr lang="en-US" altLang="zh-CN" dirty="0"/>
              <a:t>Non-preemptive</a:t>
            </a:r>
          </a:p>
          <a:p>
            <a:pPr eaLnBrk="1" hangingPunct="1"/>
            <a:r>
              <a:rPr lang="en-US" altLang="zh-CN" dirty="0"/>
              <a:t>Not optimal AWT</a:t>
            </a:r>
          </a:p>
          <a:p>
            <a:pPr eaLnBrk="1" hangingPunct="1"/>
            <a:r>
              <a:rPr lang="en-US" altLang="zh-CN" dirty="0"/>
              <a:t>Cannot utilize resources in parallel:</a:t>
            </a:r>
          </a:p>
          <a:p>
            <a:pPr lvl="1" eaLnBrk="1" hangingPunct="1"/>
            <a:r>
              <a:rPr lang="en-US" altLang="zh-CN" dirty="0"/>
              <a:t>Assume 1 process CPU bounded and many I/O bounded processes </a:t>
            </a:r>
          </a:p>
          <a:p>
            <a:pPr lvl="1" eaLnBrk="1" hangingPunct="1"/>
            <a:r>
              <a:rPr lang="en-US" altLang="zh-CN" dirty="0"/>
              <a:t>result: Convoy effect, low CPU and I/O Device utilization </a:t>
            </a:r>
          </a:p>
          <a:p>
            <a:pPr lvl="1" eaLnBrk="1" hangingPunct="1"/>
            <a:r>
              <a:rPr lang="en-US" altLang="zh-CN" dirty="0"/>
              <a:t>Why?</a:t>
            </a:r>
          </a:p>
        </p:txBody>
      </p:sp>
      <p:sp>
        <p:nvSpPr>
          <p:cNvPr id="4" name="灯片编号占位符 3"/>
          <p:cNvSpPr>
            <a:spLocks noGrp="1"/>
          </p:cNvSpPr>
          <p:nvPr>
            <p:ph type="sldNum" sz="quarter" idx="12"/>
          </p:nvPr>
        </p:nvSpPr>
        <p:spPr/>
        <p:txBody>
          <a:bodyPr/>
          <a:lstStyle/>
          <a:p>
            <a:pPr>
              <a:defRPr/>
            </a:pPr>
            <a:r>
              <a:rPr lang="en-US" altLang="zh-CN"/>
              <a:t>62</a:t>
            </a:r>
            <a:endParaRPr lang="en-US" altLang="zh-CN" dirty="0"/>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0"/>
            <a:ext cx="8206680" cy="1143000"/>
          </a:xfrm>
        </p:spPr>
        <p:txBody>
          <a:bodyPr/>
          <a:lstStyle/>
          <a:p>
            <a:pPr eaLnBrk="1" hangingPunct="1"/>
            <a:r>
              <a:rPr lang="en-US" altLang="zh-CN" dirty="0">
                <a:highlight>
                  <a:srgbClr val="FFFF00"/>
                </a:highlight>
              </a:rPr>
              <a:t>Why Convoy Effects(</a:t>
            </a:r>
            <a:r>
              <a:rPr lang="zh-CN" altLang="en-US" dirty="0">
                <a:highlight>
                  <a:srgbClr val="FFFF00"/>
                </a:highlight>
              </a:rPr>
              <a:t>护航效应）</a:t>
            </a:r>
            <a:r>
              <a:rPr lang="en-US" altLang="zh-CN" dirty="0">
                <a:highlight>
                  <a:srgbClr val="FFFF00"/>
                </a:highlight>
              </a:rPr>
              <a:t>?</a:t>
            </a:r>
          </a:p>
        </p:txBody>
      </p:sp>
      <p:sp>
        <p:nvSpPr>
          <p:cNvPr id="28675" name="Rectangle 3"/>
          <p:cNvSpPr>
            <a:spLocks noGrp="1" noChangeArrowheads="1"/>
          </p:cNvSpPr>
          <p:nvPr>
            <p:ph type="body" idx="1"/>
          </p:nvPr>
        </p:nvSpPr>
        <p:spPr>
          <a:xfrm>
            <a:off x="468313" y="1125538"/>
            <a:ext cx="8137525" cy="5327650"/>
          </a:xfrm>
        </p:spPr>
        <p:txBody>
          <a:bodyPr/>
          <a:lstStyle/>
          <a:p>
            <a:pPr eaLnBrk="1" hangingPunct="1">
              <a:lnSpc>
                <a:spcPct val="90000"/>
              </a:lnSpc>
            </a:pPr>
            <a:r>
              <a:rPr lang="en-US" altLang="zh-CN" sz="2800" dirty="0"/>
              <a:t>Consider n-1 jobs in system that are I/O bound and 1 job that is CPU bound. </a:t>
            </a:r>
          </a:p>
          <a:p>
            <a:pPr eaLnBrk="1" hangingPunct="1">
              <a:lnSpc>
                <a:spcPct val="90000"/>
              </a:lnSpc>
            </a:pPr>
            <a:r>
              <a:rPr lang="en-US" altLang="zh-CN" sz="2800" dirty="0"/>
              <a:t>I/O bound jobs pass quickly through the ready queue and suspend themselves waiting for I/O. </a:t>
            </a:r>
          </a:p>
          <a:p>
            <a:pPr eaLnBrk="1" hangingPunct="1">
              <a:lnSpc>
                <a:spcPct val="90000"/>
              </a:lnSpc>
            </a:pPr>
            <a:r>
              <a:rPr lang="en-US" altLang="zh-CN" sz="2800" dirty="0"/>
              <a:t>CPU bound job arrives at head of queue and executes until complete. </a:t>
            </a:r>
          </a:p>
          <a:p>
            <a:pPr eaLnBrk="1" hangingPunct="1">
              <a:lnSpc>
                <a:spcPct val="90000"/>
              </a:lnSpc>
            </a:pPr>
            <a:r>
              <a:rPr lang="en-US" altLang="zh-CN" sz="2800" dirty="0"/>
              <a:t>I/O bound jobs rejoin ready queue and wait for CPU bound job to complete. </a:t>
            </a:r>
          </a:p>
          <a:p>
            <a:pPr eaLnBrk="1" hangingPunct="1">
              <a:lnSpc>
                <a:spcPct val="90000"/>
              </a:lnSpc>
            </a:pPr>
            <a:r>
              <a:rPr lang="en-US" altLang="zh-CN" sz="2800" dirty="0">
                <a:solidFill>
                  <a:srgbClr val="FF0066"/>
                </a:solidFill>
              </a:rPr>
              <a:t>I/O devices idle until CPU bound job completes.</a:t>
            </a:r>
            <a:r>
              <a:rPr lang="en-US" altLang="zh-CN" sz="2800" dirty="0"/>
              <a:t> </a:t>
            </a:r>
          </a:p>
          <a:p>
            <a:pPr eaLnBrk="1" hangingPunct="1">
              <a:lnSpc>
                <a:spcPct val="90000"/>
              </a:lnSpc>
            </a:pPr>
            <a:r>
              <a:rPr lang="en-US" altLang="zh-CN" sz="2800" dirty="0"/>
              <a:t>When CPU bound job complete, other processes rush to wait on I/O again. </a:t>
            </a:r>
          </a:p>
          <a:p>
            <a:pPr eaLnBrk="1" hangingPunct="1">
              <a:lnSpc>
                <a:spcPct val="90000"/>
              </a:lnSpc>
            </a:pPr>
            <a:r>
              <a:rPr lang="en-US" altLang="zh-CN" sz="2800" dirty="0">
                <a:solidFill>
                  <a:srgbClr val="FF0066"/>
                </a:solidFill>
              </a:rPr>
              <a:t>CPU becomes idle.</a:t>
            </a:r>
            <a:r>
              <a:rPr lang="en-US" altLang="zh-CN" sz="2800" dirty="0"/>
              <a:t> </a:t>
            </a:r>
          </a:p>
          <a:p>
            <a:pPr eaLnBrk="1" hangingPunct="1">
              <a:lnSpc>
                <a:spcPct val="90000"/>
              </a:lnSpc>
            </a:pPr>
            <a:endParaRPr lang="en-US" altLang="zh-CN" sz="2800" dirty="0"/>
          </a:p>
        </p:txBody>
      </p:sp>
      <p:sp>
        <p:nvSpPr>
          <p:cNvPr id="4" name="灯片编号占位符 3"/>
          <p:cNvSpPr>
            <a:spLocks noGrp="1"/>
          </p:cNvSpPr>
          <p:nvPr>
            <p:ph type="sldNum" sz="quarter" idx="12"/>
          </p:nvPr>
        </p:nvSpPr>
        <p:spPr/>
        <p:txBody>
          <a:bodyPr/>
          <a:lstStyle/>
          <a:p>
            <a:pPr>
              <a:defRPr/>
            </a:pPr>
            <a:r>
              <a:rPr lang="en-US" altLang="zh-CN"/>
              <a:t>62</a:t>
            </a:r>
            <a:endParaRPr lang="en-US" altLang="zh-CN" dirty="0"/>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a:t>Shortest Job First (SJF)</a:t>
            </a:r>
          </a:p>
        </p:txBody>
      </p:sp>
      <p:sp>
        <p:nvSpPr>
          <p:cNvPr id="29699" name="Rectangle 3"/>
          <p:cNvSpPr>
            <a:spLocks noGrp="1" noChangeArrowheads="1"/>
          </p:cNvSpPr>
          <p:nvPr>
            <p:ph type="body" idx="1"/>
          </p:nvPr>
        </p:nvSpPr>
        <p:spPr>
          <a:xfrm>
            <a:off x="838200" y="1524000"/>
            <a:ext cx="8153400" cy="4724400"/>
          </a:xfrm>
        </p:spPr>
        <p:txBody>
          <a:bodyPr/>
          <a:lstStyle/>
          <a:p>
            <a:pPr eaLnBrk="1" hangingPunct="1">
              <a:lnSpc>
                <a:spcPct val="90000"/>
              </a:lnSpc>
            </a:pPr>
            <a:r>
              <a:rPr lang="en-US" altLang="zh-CN" sz="2800" dirty="0"/>
              <a:t>Schedule the job with </a:t>
            </a:r>
            <a:r>
              <a:rPr lang="en-US" altLang="zh-CN" sz="2800" dirty="0">
                <a:highlight>
                  <a:srgbClr val="FFFF00"/>
                </a:highlight>
              </a:rPr>
              <a:t>the shortest elapse time first</a:t>
            </a:r>
          </a:p>
          <a:p>
            <a:pPr eaLnBrk="1" hangingPunct="1">
              <a:lnSpc>
                <a:spcPct val="90000"/>
              </a:lnSpc>
            </a:pPr>
            <a:r>
              <a:rPr lang="en-US" altLang="zh-CN" sz="2800" dirty="0">
                <a:solidFill>
                  <a:srgbClr val="FF0000"/>
                </a:solidFill>
                <a:highlight>
                  <a:srgbClr val="FFFF00"/>
                </a:highlight>
              </a:rPr>
              <a:t>Scheduling in Batch Systems</a:t>
            </a:r>
            <a:r>
              <a:rPr lang="en-US" altLang="zh-CN" sz="2800" dirty="0"/>
              <a:t> </a:t>
            </a:r>
          </a:p>
          <a:p>
            <a:pPr eaLnBrk="1" hangingPunct="1">
              <a:lnSpc>
                <a:spcPct val="90000"/>
              </a:lnSpc>
            </a:pPr>
            <a:r>
              <a:rPr lang="en-US" altLang="zh-CN" sz="2800" dirty="0"/>
              <a:t>Two types:</a:t>
            </a:r>
          </a:p>
          <a:p>
            <a:pPr lvl="1" eaLnBrk="1" hangingPunct="1">
              <a:lnSpc>
                <a:spcPct val="90000"/>
              </a:lnSpc>
            </a:pPr>
            <a:r>
              <a:rPr lang="en-US" altLang="zh-CN" sz="2400" dirty="0"/>
              <a:t>Non-preemptive</a:t>
            </a:r>
          </a:p>
          <a:p>
            <a:pPr lvl="1" eaLnBrk="1" hangingPunct="1">
              <a:lnSpc>
                <a:spcPct val="90000"/>
              </a:lnSpc>
            </a:pPr>
            <a:r>
              <a:rPr lang="en-US" altLang="zh-CN" sz="2400" dirty="0"/>
              <a:t>Preemptive</a:t>
            </a:r>
          </a:p>
          <a:p>
            <a:pPr eaLnBrk="1" hangingPunct="1">
              <a:lnSpc>
                <a:spcPct val="90000"/>
              </a:lnSpc>
            </a:pPr>
            <a:r>
              <a:rPr lang="en-US" altLang="zh-CN" sz="2800" dirty="0"/>
              <a:t>Requirement: </a:t>
            </a:r>
            <a:r>
              <a:rPr lang="en-US" altLang="zh-CN" sz="2800" dirty="0">
                <a:solidFill>
                  <a:srgbClr val="FF0066"/>
                </a:solidFill>
              </a:rPr>
              <a:t>the elapse time needs to know in advance</a:t>
            </a:r>
          </a:p>
          <a:p>
            <a:pPr eaLnBrk="1" hangingPunct="1">
              <a:lnSpc>
                <a:spcPct val="90000"/>
              </a:lnSpc>
            </a:pPr>
            <a:r>
              <a:rPr lang="en-US" altLang="zh-CN" sz="2800" dirty="0">
                <a:solidFill>
                  <a:srgbClr val="FF0066"/>
                </a:solidFill>
                <a:highlight>
                  <a:srgbClr val="FFFF00"/>
                </a:highlight>
              </a:rPr>
              <a:t>Optimal </a:t>
            </a:r>
            <a:r>
              <a:rPr lang="en-US" altLang="zh-CN" sz="2800" dirty="0">
                <a:highlight>
                  <a:srgbClr val="FFFF00"/>
                </a:highlight>
              </a:rPr>
              <a:t>if all the jobs are available simultaneously </a:t>
            </a:r>
            <a:r>
              <a:rPr lang="en-US" altLang="zh-CN" sz="2800" dirty="0"/>
              <a:t>(provable) </a:t>
            </a:r>
          </a:p>
          <a:p>
            <a:pPr lvl="1" eaLnBrk="1" hangingPunct="1">
              <a:lnSpc>
                <a:spcPct val="90000"/>
              </a:lnSpc>
            </a:pPr>
            <a:r>
              <a:rPr lang="en-US" altLang="zh-CN" sz="2400" dirty="0"/>
              <a:t>Gives the best possible AWT (average waiting time)</a:t>
            </a:r>
          </a:p>
        </p:txBody>
      </p:sp>
      <p:sp>
        <p:nvSpPr>
          <p:cNvPr id="4" name="灯片编号占位符 3"/>
          <p:cNvSpPr>
            <a:spLocks noGrp="1"/>
          </p:cNvSpPr>
          <p:nvPr>
            <p:ph type="sldNum" sz="quarter" idx="12"/>
          </p:nvPr>
        </p:nvSpPr>
        <p:spPr/>
        <p:txBody>
          <a:bodyPr/>
          <a:lstStyle/>
          <a:p>
            <a:pPr>
              <a:defRPr/>
            </a:pPr>
            <a:r>
              <a:rPr lang="en-US" altLang="zh-CN"/>
              <a:t>62</a:t>
            </a:r>
            <a:endParaRPr lang="en-US" altLang="zh-CN" dirty="0"/>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dirty="0"/>
              <a:t>Non-preemptive SJF: Example</a:t>
            </a:r>
          </a:p>
        </p:txBody>
      </p:sp>
      <p:graphicFrame>
        <p:nvGraphicFramePr>
          <p:cNvPr id="41011" name="Group 51"/>
          <p:cNvGraphicFramePr>
            <a:graphicFrameLocks noGrp="1"/>
          </p:cNvGraphicFramePr>
          <p:nvPr>
            <p:ph idx="1"/>
          </p:nvPr>
        </p:nvGraphicFramePr>
        <p:xfrm>
          <a:off x="685800" y="1295400"/>
          <a:ext cx="7772400" cy="2657477"/>
        </p:xfrm>
        <a:graphic>
          <a:graphicData uri="http://schemas.openxmlformats.org/drawingml/2006/table">
            <a:tbl>
              <a:tblPr/>
              <a:tblGrid>
                <a:gridCol w="1901825">
                  <a:extLst>
                    <a:ext uri="{9D8B030D-6E8A-4147-A177-3AD203B41FA5}">
                      <a16:colId xmlns:a16="http://schemas.microsoft.com/office/drawing/2014/main" val="20000"/>
                    </a:ext>
                  </a:extLst>
                </a:gridCol>
                <a:gridCol w="2233613">
                  <a:extLst>
                    <a:ext uri="{9D8B030D-6E8A-4147-A177-3AD203B41FA5}">
                      <a16:colId xmlns:a16="http://schemas.microsoft.com/office/drawing/2014/main" val="20001"/>
                    </a:ext>
                  </a:extLst>
                </a:gridCol>
                <a:gridCol w="1322387">
                  <a:extLst>
                    <a:ext uri="{9D8B030D-6E8A-4147-A177-3AD203B41FA5}">
                      <a16:colId xmlns:a16="http://schemas.microsoft.com/office/drawing/2014/main" val="20002"/>
                    </a:ext>
                  </a:extLst>
                </a:gridCol>
                <a:gridCol w="2314575">
                  <a:extLst>
                    <a:ext uri="{9D8B030D-6E8A-4147-A177-3AD203B41FA5}">
                      <a16:colId xmlns:a16="http://schemas.microsoft.com/office/drawing/2014/main" val="20003"/>
                    </a:ext>
                  </a:extLst>
                </a:gridCol>
              </a:tblGrid>
              <a:tr h="531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Process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Duration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Order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Arrival Time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1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0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1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1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0755" name="Line 35"/>
          <p:cNvSpPr>
            <a:spLocks noChangeShapeType="1"/>
          </p:cNvSpPr>
          <p:nvPr/>
        </p:nvSpPr>
        <p:spPr bwMode="auto">
          <a:xfrm>
            <a:off x="685800" y="4419600"/>
            <a:ext cx="8229600" cy="0"/>
          </a:xfrm>
          <a:prstGeom prst="line">
            <a:avLst/>
          </a:prstGeom>
          <a:noFill/>
          <a:ln w="9525">
            <a:solidFill>
              <a:schemeClr val="tx1"/>
            </a:solidFill>
            <a:prstDash val="dash"/>
            <a:round/>
            <a:headEnd/>
            <a:tailEnd/>
          </a:ln>
        </p:spPr>
        <p:txBody>
          <a:bodyPr wrap="none"/>
          <a:lstStyle/>
          <a:p>
            <a:endParaRPr lang="zh-CN" altLang="en-US"/>
          </a:p>
        </p:txBody>
      </p:sp>
      <p:sp>
        <p:nvSpPr>
          <p:cNvPr id="40996" name="Text Box 36"/>
          <p:cNvSpPr txBox="1">
            <a:spLocks noChangeArrowheads="1"/>
          </p:cNvSpPr>
          <p:nvPr/>
        </p:nvSpPr>
        <p:spPr bwMode="auto">
          <a:xfrm>
            <a:off x="517525" y="4456113"/>
            <a:ext cx="311150" cy="366712"/>
          </a:xfrm>
          <a:prstGeom prst="rect">
            <a:avLst/>
          </a:prstGeom>
          <a:noFill/>
          <a:ln w="9525">
            <a:noFill/>
            <a:miter lim="800000"/>
            <a:headEnd/>
            <a:tailEnd/>
          </a:ln>
        </p:spPr>
        <p:txBody>
          <a:bodyPr wrap="none">
            <a:spAutoFit/>
          </a:bodyPr>
          <a:lstStyle/>
          <a:p>
            <a:r>
              <a:rPr kumimoji="0" lang="en-US" altLang="zh-CN" sz="1800">
                <a:latin typeface="Arial" charset="0"/>
              </a:rPr>
              <a:t>0</a:t>
            </a:r>
          </a:p>
        </p:txBody>
      </p:sp>
      <p:sp>
        <p:nvSpPr>
          <p:cNvPr id="40997" name="Rectangle 37"/>
          <p:cNvSpPr>
            <a:spLocks noChangeArrowheads="1"/>
          </p:cNvSpPr>
          <p:nvPr/>
        </p:nvSpPr>
        <p:spPr bwMode="auto">
          <a:xfrm>
            <a:off x="685800" y="4343400"/>
            <a:ext cx="1066800" cy="152400"/>
          </a:xfrm>
          <a:prstGeom prst="rect">
            <a:avLst/>
          </a:prstGeom>
          <a:solidFill>
            <a:schemeClr val="accent1"/>
          </a:solidFill>
          <a:ln w="9525">
            <a:solidFill>
              <a:schemeClr val="tx1"/>
            </a:solidFill>
            <a:miter lim="800000"/>
            <a:headEnd/>
            <a:tailEnd/>
          </a:ln>
        </p:spPr>
        <p:txBody>
          <a:bodyPr wrap="none" anchor="ctr"/>
          <a:lstStyle/>
          <a:p>
            <a:pPr eaLnBrk="1" hangingPunct="1"/>
            <a:endParaRPr lang="zh-CN" altLang="en-US"/>
          </a:p>
        </p:txBody>
      </p:sp>
      <p:sp>
        <p:nvSpPr>
          <p:cNvPr id="40998" name="Text Box 38"/>
          <p:cNvSpPr txBox="1">
            <a:spLocks noChangeArrowheads="1"/>
          </p:cNvSpPr>
          <p:nvPr/>
        </p:nvSpPr>
        <p:spPr bwMode="auto">
          <a:xfrm>
            <a:off x="1600200" y="4419600"/>
            <a:ext cx="311150" cy="366713"/>
          </a:xfrm>
          <a:prstGeom prst="rect">
            <a:avLst/>
          </a:prstGeom>
          <a:noFill/>
          <a:ln w="9525">
            <a:noFill/>
            <a:miter lim="800000"/>
            <a:headEnd/>
            <a:tailEnd/>
          </a:ln>
        </p:spPr>
        <p:txBody>
          <a:bodyPr wrap="none">
            <a:spAutoFit/>
          </a:bodyPr>
          <a:lstStyle/>
          <a:p>
            <a:r>
              <a:rPr kumimoji="0" lang="en-US" altLang="zh-CN" sz="1800">
                <a:latin typeface="Arial" charset="0"/>
              </a:rPr>
              <a:t>3</a:t>
            </a:r>
          </a:p>
        </p:txBody>
      </p:sp>
      <p:sp>
        <p:nvSpPr>
          <p:cNvPr id="40999" name="Text Box 39"/>
          <p:cNvSpPr txBox="1">
            <a:spLocks noChangeArrowheads="1"/>
          </p:cNvSpPr>
          <p:nvPr/>
        </p:nvSpPr>
        <p:spPr bwMode="auto">
          <a:xfrm>
            <a:off x="822325" y="3922713"/>
            <a:ext cx="806450" cy="366712"/>
          </a:xfrm>
          <a:prstGeom prst="rect">
            <a:avLst/>
          </a:prstGeom>
          <a:noFill/>
          <a:ln w="9525">
            <a:noFill/>
            <a:miter lim="800000"/>
            <a:headEnd/>
            <a:tailEnd/>
          </a:ln>
        </p:spPr>
        <p:txBody>
          <a:bodyPr wrap="none">
            <a:spAutoFit/>
          </a:bodyPr>
          <a:lstStyle/>
          <a:p>
            <a:r>
              <a:rPr kumimoji="0" lang="en-US" altLang="zh-CN" sz="1800">
                <a:latin typeface="Arial" charset="0"/>
              </a:rPr>
              <a:t>P4 (3)</a:t>
            </a:r>
          </a:p>
        </p:txBody>
      </p:sp>
      <p:sp>
        <p:nvSpPr>
          <p:cNvPr id="41000" name="Rectangle 40"/>
          <p:cNvSpPr>
            <a:spLocks noChangeArrowheads="1"/>
          </p:cNvSpPr>
          <p:nvPr/>
        </p:nvSpPr>
        <p:spPr bwMode="auto">
          <a:xfrm>
            <a:off x="1676400" y="4343400"/>
            <a:ext cx="2362200" cy="152400"/>
          </a:xfrm>
          <a:prstGeom prst="rect">
            <a:avLst/>
          </a:prstGeom>
          <a:solidFill>
            <a:srgbClr val="FF0066"/>
          </a:solidFill>
          <a:ln w="9525">
            <a:solidFill>
              <a:schemeClr val="tx1"/>
            </a:solidFill>
            <a:miter lim="800000"/>
            <a:headEnd/>
            <a:tailEnd/>
          </a:ln>
        </p:spPr>
        <p:txBody>
          <a:bodyPr wrap="none" anchor="ctr"/>
          <a:lstStyle/>
          <a:p>
            <a:pPr eaLnBrk="1" hangingPunct="1"/>
            <a:endParaRPr lang="zh-CN" altLang="en-US"/>
          </a:p>
        </p:txBody>
      </p:sp>
      <p:sp>
        <p:nvSpPr>
          <p:cNvPr id="41001" name="Text Box 41"/>
          <p:cNvSpPr txBox="1">
            <a:spLocks noChangeArrowheads="1"/>
          </p:cNvSpPr>
          <p:nvPr/>
        </p:nvSpPr>
        <p:spPr bwMode="auto">
          <a:xfrm>
            <a:off x="2667000" y="3962400"/>
            <a:ext cx="806450" cy="366713"/>
          </a:xfrm>
          <a:prstGeom prst="rect">
            <a:avLst/>
          </a:prstGeom>
          <a:noFill/>
          <a:ln w="9525">
            <a:noFill/>
            <a:miter lim="800000"/>
            <a:headEnd/>
            <a:tailEnd/>
          </a:ln>
        </p:spPr>
        <p:txBody>
          <a:bodyPr wrap="none">
            <a:spAutoFit/>
          </a:bodyPr>
          <a:lstStyle/>
          <a:p>
            <a:r>
              <a:rPr kumimoji="0" lang="en-US" altLang="zh-CN" sz="1800">
                <a:latin typeface="Arial" charset="0"/>
              </a:rPr>
              <a:t>P1 (6)</a:t>
            </a:r>
          </a:p>
        </p:txBody>
      </p:sp>
      <p:sp>
        <p:nvSpPr>
          <p:cNvPr id="41002" name="Text Box 42"/>
          <p:cNvSpPr txBox="1">
            <a:spLocks noChangeArrowheads="1"/>
          </p:cNvSpPr>
          <p:nvPr/>
        </p:nvSpPr>
        <p:spPr bwMode="auto">
          <a:xfrm>
            <a:off x="3810000" y="4419600"/>
            <a:ext cx="311150" cy="366713"/>
          </a:xfrm>
          <a:prstGeom prst="rect">
            <a:avLst/>
          </a:prstGeom>
          <a:noFill/>
          <a:ln w="9525">
            <a:noFill/>
            <a:miter lim="800000"/>
            <a:headEnd/>
            <a:tailEnd/>
          </a:ln>
        </p:spPr>
        <p:txBody>
          <a:bodyPr wrap="none">
            <a:spAutoFit/>
          </a:bodyPr>
          <a:lstStyle/>
          <a:p>
            <a:r>
              <a:rPr kumimoji="0" lang="en-US" altLang="zh-CN" sz="1800">
                <a:latin typeface="Arial" charset="0"/>
              </a:rPr>
              <a:t>9</a:t>
            </a:r>
          </a:p>
        </p:txBody>
      </p:sp>
      <p:sp>
        <p:nvSpPr>
          <p:cNvPr id="41003" name="Rectangle 43"/>
          <p:cNvSpPr>
            <a:spLocks noChangeArrowheads="1"/>
          </p:cNvSpPr>
          <p:nvPr/>
        </p:nvSpPr>
        <p:spPr bwMode="auto">
          <a:xfrm>
            <a:off x="4038600" y="4343400"/>
            <a:ext cx="2362200" cy="152400"/>
          </a:xfrm>
          <a:prstGeom prst="rect">
            <a:avLst/>
          </a:prstGeom>
          <a:solidFill>
            <a:schemeClr val="folHlink"/>
          </a:solidFill>
          <a:ln w="9525">
            <a:solidFill>
              <a:schemeClr val="tx1"/>
            </a:solidFill>
            <a:miter lim="800000"/>
            <a:headEnd/>
            <a:tailEnd/>
          </a:ln>
        </p:spPr>
        <p:txBody>
          <a:bodyPr wrap="none" anchor="ctr"/>
          <a:lstStyle/>
          <a:p>
            <a:pPr eaLnBrk="1" hangingPunct="1"/>
            <a:endParaRPr lang="zh-CN" altLang="en-US"/>
          </a:p>
        </p:txBody>
      </p:sp>
      <p:sp>
        <p:nvSpPr>
          <p:cNvPr id="41004" name="Text Box 44"/>
          <p:cNvSpPr txBox="1">
            <a:spLocks noChangeArrowheads="1"/>
          </p:cNvSpPr>
          <p:nvPr/>
        </p:nvSpPr>
        <p:spPr bwMode="auto">
          <a:xfrm>
            <a:off x="5181600" y="3962400"/>
            <a:ext cx="806450" cy="366713"/>
          </a:xfrm>
          <a:prstGeom prst="rect">
            <a:avLst/>
          </a:prstGeom>
          <a:noFill/>
          <a:ln w="9525">
            <a:noFill/>
            <a:miter lim="800000"/>
            <a:headEnd/>
            <a:tailEnd/>
          </a:ln>
        </p:spPr>
        <p:txBody>
          <a:bodyPr wrap="none">
            <a:spAutoFit/>
          </a:bodyPr>
          <a:lstStyle/>
          <a:p>
            <a:r>
              <a:rPr kumimoji="0" lang="en-US" altLang="zh-CN" sz="1800">
                <a:latin typeface="Arial" charset="0"/>
              </a:rPr>
              <a:t>P3 (7)</a:t>
            </a:r>
          </a:p>
        </p:txBody>
      </p:sp>
      <p:sp>
        <p:nvSpPr>
          <p:cNvPr id="41005" name="Text Box 45"/>
          <p:cNvSpPr txBox="1">
            <a:spLocks noChangeArrowheads="1"/>
          </p:cNvSpPr>
          <p:nvPr/>
        </p:nvSpPr>
        <p:spPr bwMode="auto">
          <a:xfrm>
            <a:off x="6248400" y="4419600"/>
            <a:ext cx="438150" cy="366713"/>
          </a:xfrm>
          <a:prstGeom prst="rect">
            <a:avLst/>
          </a:prstGeom>
          <a:noFill/>
          <a:ln w="9525">
            <a:noFill/>
            <a:miter lim="800000"/>
            <a:headEnd/>
            <a:tailEnd/>
          </a:ln>
        </p:spPr>
        <p:txBody>
          <a:bodyPr wrap="none">
            <a:spAutoFit/>
          </a:bodyPr>
          <a:lstStyle/>
          <a:p>
            <a:r>
              <a:rPr kumimoji="0" lang="en-US" altLang="zh-CN" sz="1800">
                <a:latin typeface="Arial" charset="0"/>
              </a:rPr>
              <a:t>16</a:t>
            </a:r>
          </a:p>
        </p:txBody>
      </p:sp>
      <p:sp>
        <p:nvSpPr>
          <p:cNvPr id="41006" name="Text Box 46"/>
          <p:cNvSpPr txBox="1">
            <a:spLocks noChangeArrowheads="1"/>
          </p:cNvSpPr>
          <p:nvPr/>
        </p:nvSpPr>
        <p:spPr bwMode="auto">
          <a:xfrm>
            <a:off x="1219200" y="5080000"/>
            <a:ext cx="2328863" cy="1311275"/>
          </a:xfrm>
          <a:prstGeom prst="rect">
            <a:avLst/>
          </a:prstGeom>
          <a:noFill/>
          <a:ln w="9525">
            <a:noFill/>
            <a:miter lim="800000"/>
            <a:headEnd/>
            <a:tailEnd/>
          </a:ln>
        </p:spPr>
        <p:txBody>
          <a:bodyPr wrap="none">
            <a:spAutoFit/>
          </a:bodyPr>
          <a:lstStyle/>
          <a:p>
            <a:r>
              <a:rPr kumimoji="0" lang="en-US" altLang="zh-CN" sz="2000">
                <a:latin typeface="Arial" charset="0"/>
              </a:rPr>
              <a:t>P4 waiting time: 0</a:t>
            </a:r>
          </a:p>
          <a:p>
            <a:r>
              <a:rPr kumimoji="0" lang="en-US" altLang="zh-CN" sz="2000">
                <a:latin typeface="Arial" charset="0"/>
              </a:rPr>
              <a:t>P1 waiting time: 3</a:t>
            </a:r>
          </a:p>
          <a:p>
            <a:r>
              <a:rPr kumimoji="0" lang="en-US" altLang="zh-CN" sz="2000">
                <a:latin typeface="Arial" charset="0"/>
              </a:rPr>
              <a:t>P3 waiting time: 9</a:t>
            </a:r>
          </a:p>
          <a:p>
            <a:r>
              <a:rPr kumimoji="0" lang="en-US" altLang="zh-CN" sz="2000">
                <a:latin typeface="Arial" charset="0"/>
              </a:rPr>
              <a:t>P2 waiting time: 16</a:t>
            </a:r>
          </a:p>
        </p:txBody>
      </p:sp>
      <p:sp>
        <p:nvSpPr>
          <p:cNvPr id="41007" name="Text Box 47"/>
          <p:cNvSpPr txBox="1">
            <a:spLocks noChangeArrowheads="1"/>
          </p:cNvSpPr>
          <p:nvPr/>
        </p:nvSpPr>
        <p:spPr bwMode="auto">
          <a:xfrm>
            <a:off x="3962400" y="5181600"/>
            <a:ext cx="4724400" cy="1187450"/>
          </a:xfrm>
          <a:prstGeom prst="rect">
            <a:avLst/>
          </a:prstGeom>
          <a:noFill/>
          <a:ln w="9525">
            <a:noFill/>
            <a:miter lim="800000"/>
            <a:headEnd/>
            <a:tailEnd/>
          </a:ln>
        </p:spPr>
        <p:txBody>
          <a:bodyPr wrap="none">
            <a:spAutoFit/>
          </a:bodyPr>
          <a:lstStyle/>
          <a:p>
            <a:r>
              <a:rPr kumimoji="0" lang="en-US" altLang="zh-CN">
                <a:latin typeface="Arial" charset="0"/>
              </a:rPr>
              <a:t>The total time is: 24</a:t>
            </a:r>
          </a:p>
          <a:p>
            <a:r>
              <a:rPr kumimoji="0" lang="en-US" altLang="zh-CN">
                <a:latin typeface="Arial" charset="0"/>
              </a:rPr>
              <a:t>The average waiting time (AWT): </a:t>
            </a:r>
            <a:br>
              <a:rPr kumimoji="0" lang="en-US" altLang="zh-CN">
                <a:latin typeface="Arial" charset="0"/>
              </a:rPr>
            </a:br>
            <a:r>
              <a:rPr kumimoji="0" lang="en-US" altLang="zh-CN">
                <a:latin typeface="Arial" charset="0"/>
              </a:rPr>
              <a:t>  (0+3+9+16)/4 = 7</a:t>
            </a:r>
          </a:p>
        </p:txBody>
      </p:sp>
      <p:sp>
        <p:nvSpPr>
          <p:cNvPr id="41008" name="Rectangle 48"/>
          <p:cNvSpPr>
            <a:spLocks noChangeArrowheads="1"/>
          </p:cNvSpPr>
          <p:nvPr/>
        </p:nvSpPr>
        <p:spPr bwMode="auto">
          <a:xfrm>
            <a:off x="6400800" y="4343400"/>
            <a:ext cx="2514600" cy="152400"/>
          </a:xfrm>
          <a:prstGeom prst="rect">
            <a:avLst/>
          </a:prstGeom>
          <a:solidFill>
            <a:srgbClr val="FF6600"/>
          </a:solidFill>
          <a:ln w="9525">
            <a:solidFill>
              <a:schemeClr val="tx1"/>
            </a:solidFill>
            <a:miter lim="800000"/>
            <a:headEnd/>
            <a:tailEnd/>
          </a:ln>
        </p:spPr>
        <p:txBody>
          <a:bodyPr wrap="none" anchor="ctr"/>
          <a:lstStyle/>
          <a:p>
            <a:pPr eaLnBrk="1" hangingPunct="1"/>
            <a:endParaRPr lang="zh-CN" altLang="en-US"/>
          </a:p>
        </p:txBody>
      </p:sp>
      <p:sp>
        <p:nvSpPr>
          <p:cNvPr id="41009" name="Text Box 49"/>
          <p:cNvSpPr txBox="1">
            <a:spLocks noChangeArrowheads="1"/>
          </p:cNvSpPr>
          <p:nvPr/>
        </p:nvSpPr>
        <p:spPr bwMode="auto">
          <a:xfrm>
            <a:off x="7239000" y="3962400"/>
            <a:ext cx="806450" cy="366713"/>
          </a:xfrm>
          <a:prstGeom prst="rect">
            <a:avLst/>
          </a:prstGeom>
          <a:noFill/>
          <a:ln w="9525">
            <a:noFill/>
            <a:miter lim="800000"/>
            <a:headEnd/>
            <a:tailEnd/>
          </a:ln>
        </p:spPr>
        <p:txBody>
          <a:bodyPr wrap="none">
            <a:spAutoFit/>
          </a:bodyPr>
          <a:lstStyle/>
          <a:p>
            <a:r>
              <a:rPr kumimoji="0" lang="en-US" altLang="zh-CN" sz="1800">
                <a:latin typeface="Arial" charset="0"/>
              </a:rPr>
              <a:t>P2 (8)</a:t>
            </a:r>
          </a:p>
        </p:txBody>
      </p:sp>
      <p:sp>
        <p:nvSpPr>
          <p:cNvPr id="41010" name="Text Box 50"/>
          <p:cNvSpPr txBox="1">
            <a:spLocks noChangeArrowheads="1"/>
          </p:cNvSpPr>
          <p:nvPr/>
        </p:nvSpPr>
        <p:spPr bwMode="auto">
          <a:xfrm>
            <a:off x="8534400" y="4419600"/>
            <a:ext cx="438150" cy="366713"/>
          </a:xfrm>
          <a:prstGeom prst="rect">
            <a:avLst/>
          </a:prstGeom>
          <a:noFill/>
          <a:ln w="9525">
            <a:noFill/>
            <a:miter lim="800000"/>
            <a:headEnd/>
            <a:tailEnd/>
          </a:ln>
        </p:spPr>
        <p:txBody>
          <a:bodyPr wrap="none">
            <a:spAutoFit/>
          </a:bodyPr>
          <a:lstStyle/>
          <a:p>
            <a:r>
              <a:rPr kumimoji="0" lang="en-US" altLang="zh-CN" sz="1800">
                <a:latin typeface="Arial" charset="0"/>
              </a:rPr>
              <a:t>24</a:t>
            </a:r>
          </a:p>
        </p:txBody>
      </p:sp>
      <p:sp>
        <p:nvSpPr>
          <p:cNvPr id="20" name="灯片编号占位符 19"/>
          <p:cNvSpPr>
            <a:spLocks noGrp="1"/>
          </p:cNvSpPr>
          <p:nvPr>
            <p:ph type="sldNum" sz="quarter" idx="12"/>
          </p:nvPr>
        </p:nvSpPr>
        <p:spPr/>
        <p:txBody>
          <a:bodyPr/>
          <a:lstStyle/>
          <a:p>
            <a:pPr>
              <a:defRPr/>
            </a:pPr>
            <a:fld id="{E7F0E2D9-2867-483B-83C5-EB4F3FDD9EE5}" type="slidenum">
              <a:rPr lang="en-US" altLang="zh-CN" smtClean="0"/>
              <a:pPr>
                <a:defRPr/>
              </a:pPr>
              <a:t>24</a:t>
            </a:fld>
            <a:endParaRPr lang="en-US" altLang="zh-CN" dirty="0"/>
          </a:p>
        </p:txBody>
      </p:sp>
      <p:sp>
        <p:nvSpPr>
          <p:cNvPr id="21" name="页脚占位符 20"/>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99"/>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0997"/>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0996"/>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40998"/>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4100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001"/>
                                        </p:tgtEl>
                                        <p:attrNameLst>
                                          <p:attrName>style.visibility</p:attrName>
                                        </p:attrNameLst>
                                      </p:cBhvr>
                                      <p:to>
                                        <p:strVal val="visible"/>
                                      </p:to>
                                    </p:set>
                                  </p:childTnLst>
                                </p:cTn>
                              </p:par>
                            </p:childTnLst>
                          </p:cTn>
                        </p:par>
                        <p:par>
                          <p:cTn id="23" fill="hold" nodeType="afterGroup">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41000"/>
                                        </p:tgtEl>
                                        <p:attrNameLst>
                                          <p:attrName>style.visibility</p:attrName>
                                        </p:attrNameLst>
                                      </p:cBhvr>
                                      <p:to>
                                        <p:strVal val="visible"/>
                                      </p:to>
                                    </p:set>
                                  </p:childTnLst>
                                </p:cTn>
                              </p:par>
                            </p:childTnLst>
                          </p:cTn>
                        </p:par>
                        <p:par>
                          <p:cTn id="26" fill="hold" nodeType="afterGroup">
                            <p:stCondLst>
                              <p:cond delay="1000"/>
                            </p:stCondLst>
                            <p:childTnLst>
                              <p:par>
                                <p:cTn id="27" presetID="1" presetClass="entr" presetSubtype="0" fill="hold" grpId="0" nodeType="afterEffect">
                                  <p:stCondLst>
                                    <p:cond delay="0"/>
                                  </p:stCondLst>
                                  <p:childTnLst>
                                    <p:set>
                                      <p:cBhvr>
                                        <p:cTn id="28" dur="1" fill="hold">
                                          <p:stCondLst>
                                            <p:cond delay="499"/>
                                          </p:stCondLst>
                                        </p:cTn>
                                        <p:tgtEl>
                                          <p:spTgt spid="4100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41004"/>
                                        </p:tgtEl>
                                        <p:attrNameLst>
                                          <p:attrName>style.visibility</p:attrName>
                                        </p:attrNameLst>
                                      </p:cBhvr>
                                      <p:to>
                                        <p:strVal val="visible"/>
                                      </p:to>
                                    </p:set>
                                  </p:childTnLst>
                                </p:cTn>
                              </p:par>
                            </p:childTnLst>
                          </p:cTn>
                        </p:par>
                        <p:par>
                          <p:cTn id="33" fill="hold" nodeType="afterGroup">
                            <p:stCondLst>
                              <p:cond delay="500"/>
                            </p:stCondLst>
                            <p:childTnLst>
                              <p:par>
                                <p:cTn id="34" presetID="1" presetClass="entr" presetSubtype="0" fill="hold" grpId="0" nodeType="afterEffect">
                                  <p:stCondLst>
                                    <p:cond delay="0"/>
                                  </p:stCondLst>
                                  <p:childTnLst>
                                    <p:set>
                                      <p:cBhvr>
                                        <p:cTn id="35" dur="1" fill="hold">
                                          <p:stCondLst>
                                            <p:cond delay="499"/>
                                          </p:stCondLst>
                                        </p:cTn>
                                        <p:tgtEl>
                                          <p:spTgt spid="41003"/>
                                        </p:tgtEl>
                                        <p:attrNameLst>
                                          <p:attrName>style.visibility</p:attrName>
                                        </p:attrNameLst>
                                      </p:cBhvr>
                                      <p:to>
                                        <p:strVal val="visible"/>
                                      </p:to>
                                    </p:set>
                                  </p:childTnLst>
                                </p:cTn>
                              </p:par>
                            </p:childTnLst>
                          </p:cTn>
                        </p:par>
                        <p:par>
                          <p:cTn id="36" fill="hold" nodeType="afterGroup">
                            <p:stCondLst>
                              <p:cond delay="1000"/>
                            </p:stCondLst>
                            <p:childTnLst>
                              <p:par>
                                <p:cTn id="37" presetID="1" presetClass="entr" presetSubtype="0" fill="hold" grpId="0" nodeType="afterEffect">
                                  <p:stCondLst>
                                    <p:cond delay="0"/>
                                  </p:stCondLst>
                                  <p:childTnLst>
                                    <p:set>
                                      <p:cBhvr>
                                        <p:cTn id="38" dur="1" fill="hold">
                                          <p:stCondLst>
                                            <p:cond delay="499"/>
                                          </p:stCondLst>
                                        </p:cTn>
                                        <p:tgtEl>
                                          <p:spTgt spid="4100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1009"/>
                                        </p:tgtEl>
                                        <p:attrNameLst>
                                          <p:attrName>style.visibility</p:attrName>
                                        </p:attrNameLst>
                                      </p:cBhvr>
                                      <p:to>
                                        <p:strVal val="visible"/>
                                      </p:to>
                                    </p:set>
                                  </p:childTnLst>
                                </p:cTn>
                              </p:par>
                            </p:childTnLst>
                          </p:cTn>
                        </p:par>
                        <p:par>
                          <p:cTn id="43" fill="hold" nodeType="afterGroup">
                            <p:stCondLst>
                              <p:cond delay="500"/>
                            </p:stCondLst>
                            <p:childTnLst>
                              <p:par>
                                <p:cTn id="44" presetID="1" presetClass="entr" presetSubtype="0" fill="hold" grpId="0" nodeType="afterEffect">
                                  <p:stCondLst>
                                    <p:cond delay="0"/>
                                  </p:stCondLst>
                                  <p:childTnLst>
                                    <p:set>
                                      <p:cBhvr>
                                        <p:cTn id="45" dur="1" fill="hold">
                                          <p:stCondLst>
                                            <p:cond delay="499"/>
                                          </p:stCondLst>
                                        </p:cTn>
                                        <p:tgtEl>
                                          <p:spTgt spid="41008"/>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41007"/>
                                        </p:tgtEl>
                                        <p:attrNameLst>
                                          <p:attrName>style.visibility</p:attrName>
                                        </p:attrNameLst>
                                      </p:cBhvr>
                                      <p:to>
                                        <p:strVal val="visible"/>
                                      </p:to>
                                    </p:set>
                                  </p:childTnLst>
                                </p:cTn>
                              </p:par>
                            </p:childTnLst>
                          </p:cTn>
                        </p:par>
                        <p:par>
                          <p:cTn id="50" fill="hold" nodeType="afterGroup">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410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6" grpId="0" autoUpdateAnimBg="0"/>
      <p:bldP spid="40997" grpId="0" animBg="1"/>
      <p:bldP spid="40998" grpId="0" autoUpdateAnimBg="0"/>
      <p:bldP spid="40999" grpId="0" autoUpdateAnimBg="0"/>
      <p:bldP spid="41000" grpId="0" animBg="1"/>
      <p:bldP spid="41001" grpId="0" autoUpdateAnimBg="0"/>
      <p:bldP spid="41002" grpId="0" autoUpdateAnimBg="0"/>
      <p:bldP spid="41003" grpId="0" animBg="1"/>
      <p:bldP spid="41004" grpId="0" autoUpdateAnimBg="0"/>
      <p:bldP spid="41005" grpId="0" autoUpdateAnimBg="0"/>
      <p:bldP spid="41006" grpId="0" autoUpdateAnimBg="0"/>
      <p:bldP spid="41007" grpId="0" autoUpdateAnimBg="0"/>
      <p:bldP spid="41008" grpId="0" animBg="1"/>
      <p:bldP spid="41009" grpId="0" autoUpdateAnimBg="0"/>
      <p:bldP spid="4101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a:t>Comparing to FCFS</a:t>
            </a:r>
          </a:p>
        </p:txBody>
      </p:sp>
      <p:graphicFrame>
        <p:nvGraphicFramePr>
          <p:cNvPr id="42035" name="Group 51"/>
          <p:cNvGraphicFramePr>
            <a:graphicFrameLocks noGrp="1"/>
          </p:cNvGraphicFramePr>
          <p:nvPr>
            <p:ph idx="1"/>
          </p:nvPr>
        </p:nvGraphicFramePr>
        <p:xfrm>
          <a:off x="685800" y="1295400"/>
          <a:ext cx="7772400" cy="2657477"/>
        </p:xfrm>
        <a:graphic>
          <a:graphicData uri="http://schemas.openxmlformats.org/drawingml/2006/table">
            <a:tbl>
              <a:tblPr/>
              <a:tblGrid>
                <a:gridCol w="1901825">
                  <a:extLst>
                    <a:ext uri="{9D8B030D-6E8A-4147-A177-3AD203B41FA5}">
                      <a16:colId xmlns:a16="http://schemas.microsoft.com/office/drawing/2014/main" val="20000"/>
                    </a:ext>
                  </a:extLst>
                </a:gridCol>
                <a:gridCol w="2233613">
                  <a:extLst>
                    <a:ext uri="{9D8B030D-6E8A-4147-A177-3AD203B41FA5}">
                      <a16:colId xmlns:a16="http://schemas.microsoft.com/office/drawing/2014/main" val="20001"/>
                    </a:ext>
                  </a:extLst>
                </a:gridCol>
                <a:gridCol w="1322387">
                  <a:extLst>
                    <a:ext uri="{9D8B030D-6E8A-4147-A177-3AD203B41FA5}">
                      <a16:colId xmlns:a16="http://schemas.microsoft.com/office/drawing/2014/main" val="20002"/>
                    </a:ext>
                  </a:extLst>
                </a:gridCol>
                <a:gridCol w="2314575">
                  <a:extLst>
                    <a:ext uri="{9D8B030D-6E8A-4147-A177-3AD203B41FA5}">
                      <a16:colId xmlns:a16="http://schemas.microsoft.com/office/drawing/2014/main" val="20003"/>
                    </a:ext>
                  </a:extLst>
                </a:gridCol>
              </a:tblGrid>
              <a:tr h="531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Process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Duration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Order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Arrival Time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1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0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1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1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1779" name="Line 35"/>
          <p:cNvSpPr>
            <a:spLocks noChangeShapeType="1"/>
          </p:cNvSpPr>
          <p:nvPr/>
        </p:nvSpPr>
        <p:spPr bwMode="auto">
          <a:xfrm>
            <a:off x="685800" y="4419600"/>
            <a:ext cx="8229600" cy="0"/>
          </a:xfrm>
          <a:prstGeom prst="line">
            <a:avLst/>
          </a:prstGeom>
          <a:noFill/>
          <a:ln w="9525">
            <a:solidFill>
              <a:schemeClr val="tx1"/>
            </a:solidFill>
            <a:prstDash val="dash"/>
            <a:round/>
            <a:headEnd/>
            <a:tailEnd/>
          </a:ln>
        </p:spPr>
        <p:txBody>
          <a:bodyPr wrap="none"/>
          <a:lstStyle/>
          <a:p>
            <a:endParaRPr lang="zh-CN" altLang="en-US"/>
          </a:p>
        </p:txBody>
      </p:sp>
      <p:sp>
        <p:nvSpPr>
          <p:cNvPr id="42020" name="Text Box 36"/>
          <p:cNvSpPr txBox="1">
            <a:spLocks noChangeArrowheads="1"/>
          </p:cNvSpPr>
          <p:nvPr/>
        </p:nvSpPr>
        <p:spPr bwMode="auto">
          <a:xfrm>
            <a:off x="517525" y="4456113"/>
            <a:ext cx="311150" cy="366712"/>
          </a:xfrm>
          <a:prstGeom prst="rect">
            <a:avLst/>
          </a:prstGeom>
          <a:noFill/>
          <a:ln w="9525">
            <a:noFill/>
            <a:miter lim="800000"/>
            <a:headEnd/>
            <a:tailEnd/>
          </a:ln>
        </p:spPr>
        <p:txBody>
          <a:bodyPr wrap="none">
            <a:spAutoFit/>
          </a:bodyPr>
          <a:lstStyle/>
          <a:p>
            <a:r>
              <a:rPr kumimoji="0" lang="en-US" altLang="zh-CN" sz="1800">
                <a:latin typeface="Arial" charset="0"/>
              </a:rPr>
              <a:t>0</a:t>
            </a:r>
          </a:p>
        </p:txBody>
      </p:sp>
      <p:sp>
        <p:nvSpPr>
          <p:cNvPr id="42021" name="Rectangle 37"/>
          <p:cNvSpPr>
            <a:spLocks noChangeArrowheads="1"/>
          </p:cNvSpPr>
          <p:nvPr/>
        </p:nvSpPr>
        <p:spPr bwMode="auto">
          <a:xfrm>
            <a:off x="7848600" y="4343400"/>
            <a:ext cx="1066800" cy="152400"/>
          </a:xfrm>
          <a:prstGeom prst="rect">
            <a:avLst/>
          </a:prstGeom>
          <a:solidFill>
            <a:schemeClr val="accent1"/>
          </a:solidFill>
          <a:ln w="9525">
            <a:solidFill>
              <a:schemeClr val="tx1"/>
            </a:solidFill>
            <a:miter lim="800000"/>
            <a:headEnd/>
            <a:tailEnd/>
          </a:ln>
        </p:spPr>
        <p:txBody>
          <a:bodyPr wrap="none" anchor="ctr"/>
          <a:lstStyle/>
          <a:p>
            <a:pPr eaLnBrk="1" hangingPunct="1"/>
            <a:endParaRPr lang="zh-CN" altLang="en-US"/>
          </a:p>
        </p:txBody>
      </p:sp>
      <p:sp>
        <p:nvSpPr>
          <p:cNvPr id="42022" name="Text Box 38"/>
          <p:cNvSpPr txBox="1">
            <a:spLocks noChangeArrowheads="1"/>
          </p:cNvSpPr>
          <p:nvPr/>
        </p:nvSpPr>
        <p:spPr bwMode="auto">
          <a:xfrm>
            <a:off x="2819400" y="4495800"/>
            <a:ext cx="311150" cy="366713"/>
          </a:xfrm>
          <a:prstGeom prst="rect">
            <a:avLst/>
          </a:prstGeom>
          <a:noFill/>
          <a:ln w="9525">
            <a:noFill/>
            <a:miter lim="800000"/>
            <a:headEnd/>
            <a:tailEnd/>
          </a:ln>
        </p:spPr>
        <p:txBody>
          <a:bodyPr wrap="none">
            <a:spAutoFit/>
          </a:bodyPr>
          <a:lstStyle/>
          <a:p>
            <a:r>
              <a:rPr kumimoji="0" lang="en-US" altLang="zh-CN" sz="1800">
                <a:latin typeface="Arial" charset="0"/>
              </a:rPr>
              <a:t>6</a:t>
            </a:r>
          </a:p>
        </p:txBody>
      </p:sp>
      <p:sp>
        <p:nvSpPr>
          <p:cNvPr id="42023" name="Text Box 39"/>
          <p:cNvSpPr txBox="1">
            <a:spLocks noChangeArrowheads="1"/>
          </p:cNvSpPr>
          <p:nvPr/>
        </p:nvSpPr>
        <p:spPr bwMode="auto">
          <a:xfrm>
            <a:off x="8077200" y="3962400"/>
            <a:ext cx="806450" cy="366713"/>
          </a:xfrm>
          <a:prstGeom prst="rect">
            <a:avLst/>
          </a:prstGeom>
          <a:noFill/>
          <a:ln w="9525">
            <a:noFill/>
            <a:miter lim="800000"/>
            <a:headEnd/>
            <a:tailEnd/>
          </a:ln>
        </p:spPr>
        <p:txBody>
          <a:bodyPr wrap="none">
            <a:spAutoFit/>
          </a:bodyPr>
          <a:lstStyle/>
          <a:p>
            <a:r>
              <a:rPr kumimoji="0" lang="en-US" altLang="zh-CN" sz="1800">
                <a:latin typeface="Arial" charset="0"/>
              </a:rPr>
              <a:t>P4 (3)</a:t>
            </a:r>
          </a:p>
        </p:txBody>
      </p:sp>
      <p:sp>
        <p:nvSpPr>
          <p:cNvPr id="42024" name="Rectangle 40"/>
          <p:cNvSpPr>
            <a:spLocks noChangeArrowheads="1"/>
          </p:cNvSpPr>
          <p:nvPr/>
        </p:nvSpPr>
        <p:spPr bwMode="auto">
          <a:xfrm>
            <a:off x="609600" y="4343400"/>
            <a:ext cx="2362200" cy="152400"/>
          </a:xfrm>
          <a:prstGeom prst="rect">
            <a:avLst/>
          </a:prstGeom>
          <a:solidFill>
            <a:srgbClr val="FF0066"/>
          </a:solidFill>
          <a:ln w="9525">
            <a:solidFill>
              <a:schemeClr val="tx1"/>
            </a:solidFill>
            <a:miter lim="800000"/>
            <a:headEnd/>
            <a:tailEnd/>
          </a:ln>
        </p:spPr>
        <p:txBody>
          <a:bodyPr wrap="none" anchor="ctr"/>
          <a:lstStyle/>
          <a:p>
            <a:pPr eaLnBrk="1" hangingPunct="1"/>
            <a:endParaRPr lang="zh-CN" altLang="en-US"/>
          </a:p>
        </p:txBody>
      </p:sp>
      <p:sp>
        <p:nvSpPr>
          <p:cNvPr id="42025" name="Text Box 41"/>
          <p:cNvSpPr txBox="1">
            <a:spLocks noChangeArrowheads="1"/>
          </p:cNvSpPr>
          <p:nvPr/>
        </p:nvSpPr>
        <p:spPr bwMode="auto">
          <a:xfrm>
            <a:off x="1524000" y="3962400"/>
            <a:ext cx="806450" cy="366713"/>
          </a:xfrm>
          <a:prstGeom prst="rect">
            <a:avLst/>
          </a:prstGeom>
          <a:noFill/>
          <a:ln w="9525">
            <a:noFill/>
            <a:miter lim="800000"/>
            <a:headEnd/>
            <a:tailEnd/>
          </a:ln>
        </p:spPr>
        <p:txBody>
          <a:bodyPr wrap="none">
            <a:spAutoFit/>
          </a:bodyPr>
          <a:lstStyle/>
          <a:p>
            <a:r>
              <a:rPr kumimoji="0" lang="en-US" altLang="zh-CN" sz="1800">
                <a:latin typeface="Arial" charset="0"/>
              </a:rPr>
              <a:t>P1 (6)</a:t>
            </a:r>
          </a:p>
        </p:txBody>
      </p:sp>
      <p:sp>
        <p:nvSpPr>
          <p:cNvPr id="42026" name="Text Box 42"/>
          <p:cNvSpPr txBox="1">
            <a:spLocks noChangeArrowheads="1"/>
          </p:cNvSpPr>
          <p:nvPr/>
        </p:nvSpPr>
        <p:spPr bwMode="auto">
          <a:xfrm>
            <a:off x="5334000" y="4419600"/>
            <a:ext cx="438150" cy="366713"/>
          </a:xfrm>
          <a:prstGeom prst="rect">
            <a:avLst/>
          </a:prstGeom>
          <a:noFill/>
          <a:ln w="9525">
            <a:noFill/>
            <a:miter lim="800000"/>
            <a:headEnd/>
            <a:tailEnd/>
          </a:ln>
        </p:spPr>
        <p:txBody>
          <a:bodyPr wrap="none">
            <a:spAutoFit/>
          </a:bodyPr>
          <a:lstStyle/>
          <a:p>
            <a:r>
              <a:rPr kumimoji="0" lang="en-US" altLang="zh-CN" sz="1800">
                <a:latin typeface="Arial" charset="0"/>
              </a:rPr>
              <a:t>14</a:t>
            </a:r>
          </a:p>
        </p:txBody>
      </p:sp>
      <p:sp>
        <p:nvSpPr>
          <p:cNvPr id="42027" name="Rectangle 43"/>
          <p:cNvSpPr>
            <a:spLocks noChangeArrowheads="1"/>
          </p:cNvSpPr>
          <p:nvPr/>
        </p:nvSpPr>
        <p:spPr bwMode="auto">
          <a:xfrm>
            <a:off x="5486400" y="4343400"/>
            <a:ext cx="2362200" cy="152400"/>
          </a:xfrm>
          <a:prstGeom prst="rect">
            <a:avLst/>
          </a:prstGeom>
          <a:solidFill>
            <a:schemeClr val="folHlink"/>
          </a:solidFill>
          <a:ln w="9525">
            <a:solidFill>
              <a:schemeClr val="tx1"/>
            </a:solidFill>
            <a:miter lim="800000"/>
            <a:headEnd/>
            <a:tailEnd/>
          </a:ln>
        </p:spPr>
        <p:txBody>
          <a:bodyPr wrap="none" anchor="ctr"/>
          <a:lstStyle/>
          <a:p>
            <a:pPr eaLnBrk="1" hangingPunct="1"/>
            <a:endParaRPr lang="zh-CN" altLang="en-US"/>
          </a:p>
        </p:txBody>
      </p:sp>
      <p:sp>
        <p:nvSpPr>
          <p:cNvPr id="42028" name="Text Box 44"/>
          <p:cNvSpPr txBox="1">
            <a:spLocks noChangeArrowheads="1"/>
          </p:cNvSpPr>
          <p:nvPr/>
        </p:nvSpPr>
        <p:spPr bwMode="auto">
          <a:xfrm>
            <a:off x="6477000" y="3962400"/>
            <a:ext cx="806450" cy="366713"/>
          </a:xfrm>
          <a:prstGeom prst="rect">
            <a:avLst/>
          </a:prstGeom>
          <a:noFill/>
          <a:ln w="9525">
            <a:noFill/>
            <a:miter lim="800000"/>
            <a:headEnd/>
            <a:tailEnd/>
          </a:ln>
        </p:spPr>
        <p:txBody>
          <a:bodyPr wrap="none">
            <a:spAutoFit/>
          </a:bodyPr>
          <a:lstStyle/>
          <a:p>
            <a:r>
              <a:rPr kumimoji="0" lang="en-US" altLang="zh-CN" sz="1800">
                <a:latin typeface="Arial" charset="0"/>
              </a:rPr>
              <a:t>P3 (7)</a:t>
            </a:r>
          </a:p>
        </p:txBody>
      </p:sp>
      <p:sp>
        <p:nvSpPr>
          <p:cNvPr id="42029" name="Text Box 45"/>
          <p:cNvSpPr txBox="1">
            <a:spLocks noChangeArrowheads="1"/>
          </p:cNvSpPr>
          <p:nvPr/>
        </p:nvSpPr>
        <p:spPr bwMode="auto">
          <a:xfrm>
            <a:off x="7696200" y="4419600"/>
            <a:ext cx="438150" cy="366713"/>
          </a:xfrm>
          <a:prstGeom prst="rect">
            <a:avLst/>
          </a:prstGeom>
          <a:noFill/>
          <a:ln w="9525">
            <a:noFill/>
            <a:miter lim="800000"/>
            <a:headEnd/>
            <a:tailEnd/>
          </a:ln>
        </p:spPr>
        <p:txBody>
          <a:bodyPr wrap="none">
            <a:spAutoFit/>
          </a:bodyPr>
          <a:lstStyle/>
          <a:p>
            <a:r>
              <a:rPr kumimoji="0" lang="en-US" altLang="zh-CN" sz="1800">
                <a:latin typeface="Arial" charset="0"/>
              </a:rPr>
              <a:t>21</a:t>
            </a:r>
          </a:p>
        </p:txBody>
      </p:sp>
      <p:sp>
        <p:nvSpPr>
          <p:cNvPr id="42030" name="Text Box 46"/>
          <p:cNvSpPr txBox="1">
            <a:spLocks noChangeArrowheads="1"/>
          </p:cNvSpPr>
          <p:nvPr/>
        </p:nvSpPr>
        <p:spPr bwMode="auto">
          <a:xfrm>
            <a:off x="1219200" y="5080000"/>
            <a:ext cx="2328863" cy="1311275"/>
          </a:xfrm>
          <a:prstGeom prst="rect">
            <a:avLst/>
          </a:prstGeom>
          <a:noFill/>
          <a:ln w="9525">
            <a:noFill/>
            <a:miter lim="800000"/>
            <a:headEnd/>
            <a:tailEnd/>
          </a:ln>
        </p:spPr>
        <p:txBody>
          <a:bodyPr wrap="none">
            <a:spAutoFit/>
          </a:bodyPr>
          <a:lstStyle/>
          <a:p>
            <a:r>
              <a:rPr kumimoji="0" lang="en-US" altLang="zh-CN" sz="2000">
                <a:latin typeface="Arial" charset="0"/>
              </a:rPr>
              <a:t>P1 waiting time: 0</a:t>
            </a:r>
          </a:p>
          <a:p>
            <a:r>
              <a:rPr kumimoji="0" lang="en-US" altLang="zh-CN" sz="2000">
                <a:latin typeface="Arial" charset="0"/>
              </a:rPr>
              <a:t>P2 waiting time: 6</a:t>
            </a:r>
          </a:p>
          <a:p>
            <a:r>
              <a:rPr kumimoji="0" lang="en-US" altLang="zh-CN" sz="2000">
                <a:latin typeface="Arial" charset="0"/>
              </a:rPr>
              <a:t>P3 waiting time: 14</a:t>
            </a:r>
          </a:p>
          <a:p>
            <a:r>
              <a:rPr kumimoji="0" lang="en-US" altLang="zh-CN" sz="2000">
                <a:latin typeface="Arial" charset="0"/>
              </a:rPr>
              <a:t>P4 waiting time: 21</a:t>
            </a:r>
          </a:p>
        </p:txBody>
      </p:sp>
      <p:sp>
        <p:nvSpPr>
          <p:cNvPr id="42031" name="Text Box 47"/>
          <p:cNvSpPr txBox="1">
            <a:spLocks noChangeArrowheads="1"/>
          </p:cNvSpPr>
          <p:nvPr/>
        </p:nvSpPr>
        <p:spPr bwMode="auto">
          <a:xfrm>
            <a:off x="3962400" y="4800600"/>
            <a:ext cx="4724400" cy="1552575"/>
          </a:xfrm>
          <a:prstGeom prst="rect">
            <a:avLst/>
          </a:prstGeom>
          <a:noFill/>
          <a:ln w="9525">
            <a:noFill/>
            <a:miter lim="800000"/>
            <a:headEnd/>
            <a:tailEnd/>
          </a:ln>
        </p:spPr>
        <p:txBody>
          <a:bodyPr wrap="none">
            <a:spAutoFit/>
          </a:bodyPr>
          <a:lstStyle/>
          <a:p>
            <a:r>
              <a:rPr kumimoji="0" lang="en-US" altLang="zh-CN">
                <a:latin typeface="Arial" charset="0"/>
              </a:rPr>
              <a:t>The total time is the same.</a:t>
            </a:r>
          </a:p>
          <a:p>
            <a:r>
              <a:rPr kumimoji="0" lang="en-US" altLang="zh-CN">
                <a:latin typeface="Arial" charset="0"/>
              </a:rPr>
              <a:t>The average waiting time (AWT): </a:t>
            </a:r>
            <a:br>
              <a:rPr kumimoji="0" lang="en-US" altLang="zh-CN">
                <a:latin typeface="Arial" charset="0"/>
              </a:rPr>
            </a:br>
            <a:r>
              <a:rPr kumimoji="0" lang="en-US" altLang="zh-CN">
                <a:latin typeface="Arial" charset="0"/>
              </a:rPr>
              <a:t>  (0+6+14+21)/4 = 10.25</a:t>
            </a:r>
          </a:p>
          <a:p>
            <a:r>
              <a:rPr kumimoji="0" lang="en-US" altLang="zh-CN">
                <a:latin typeface="Arial" charset="0"/>
              </a:rPr>
              <a:t>(comparing to 7)</a:t>
            </a:r>
          </a:p>
        </p:txBody>
      </p:sp>
      <p:sp>
        <p:nvSpPr>
          <p:cNvPr id="42032" name="Rectangle 48"/>
          <p:cNvSpPr>
            <a:spLocks noChangeArrowheads="1"/>
          </p:cNvSpPr>
          <p:nvPr/>
        </p:nvSpPr>
        <p:spPr bwMode="auto">
          <a:xfrm>
            <a:off x="2971800" y="4343400"/>
            <a:ext cx="2514600" cy="152400"/>
          </a:xfrm>
          <a:prstGeom prst="rect">
            <a:avLst/>
          </a:prstGeom>
          <a:solidFill>
            <a:srgbClr val="FF6600"/>
          </a:solidFill>
          <a:ln w="9525">
            <a:solidFill>
              <a:schemeClr val="tx1"/>
            </a:solidFill>
            <a:miter lim="800000"/>
            <a:headEnd/>
            <a:tailEnd/>
          </a:ln>
        </p:spPr>
        <p:txBody>
          <a:bodyPr wrap="none" anchor="ctr"/>
          <a:lstStyle/>
          <a:p>
            <a:pPr eaLnBrk="1" hangingPunct="1"/>
            <a:endParaRPr lang="zh-CN" altLang="en-US"/>
          </a:p>
        </p:txBody>
      </p:sp>
      <p:sp>
        <p:nvSpPr>
          <p:cNvPr id="42033" name="Text Box 49"/>
          <p:cNvSpPr txBox="1">
            <a:spLocks noChangeArrowheads="1"/>
          </p:cNvSpPr>
          <p:nvPr/>
        </p:nvSpPr>
        <p:spPr bwMode="auto">
          <a:xfrm>
            <a:off x="3429000" y="3962400"/>
            <a:ext cx="806450" cy="366713"/>
          </a:xfrm>
          <a:prstGeom prst="rect">
            <a:avLst/>
          </a:prstGeom>
          <a:noFill/>
          <a:ln w="9525">
            <a:noFill/>
            <a:miter lim="800000"/>
            <a:headEnd/>
            <a:tailEnd/>
          </a:ln>
        </p:spPr>
        <p:txBody>
          <a:bodyPr wrap="none">
            <a:spAutoFit/>
          </a:bodyPr>
          <a:lstStyle/>
          <a:p>
            <a:r>
              <a:rPr kumimoji="0" lang="en-US" altLang="zh-CN" sz="1800">
                <a:latin typeface="Arial" charset="0"/>
              </a:rPr>
              <a:t>P2 (8)</a:t>
            </a:r>
          </a:p>
        </p:txBody>
      </p:sp>
      <p:sp>
        <p:nvSpPr>
          <p:cNvPr id="42034" name="Text Box 50"/>
          <p:cNvSpPr txBox="1">
            <a:spLocks noChangeArrowheads="1"/>
          </p:cNvSpPr>
          <p:nvPr/>
        </p:nvSpPr>
        <p:spPr bwMode="auto">
          <a:xfrm>
            <a:off x="8705850" y="4419600"/>
            <a:ext cx="438150" cy="366713"/>
          </a:xfrm>
          <a:prstGeom prst="rect">
            <a:avLst/>
          </a:prstGeom>
          <a:noFill/>
          <a:ln w="9525">
            <a:noFill/>
            <a:miter lim="800000"/>
            <a:headEnd/>
            <a:tailEnd/>
          </a:ln>
        </p:spPr>
        <p:txBody>
          <a:bodyPr wrap="none">
            <a:spAutoFit/>
          </a:bodyPr>
          <a:lstStyle/>
          <a:p>
            <a:r>
              <a:rPr kumimoji="0" lang="en-US" altLang="zh-CN" sz="1800">
                <a:latin typeface="Arial" charset="0"/>
              </a:rPr>
              <a:t>24</a:t>
            </a:r>
          </a:p>
        </p:txBody>
      </p:sp>
      <p:sp>
        <p:nvSpPr>
          <p:cNvPr id="20" name="灯片编号占位符 19"/>
          <p:cNvSpPr>
            <a:spLocks noGrp="1"/>
          </p:cNvSpPr>
          <p:nvPr>
            <p:ph type="sldNum" sz="quarter" idx="12"/>
          </p:nvPr>
        </p:nvSpPr>
        <p:spPr/>
        <p:txBody>
          <a:bodyPr/>
          <a:lstStyle/>
          <a:p>
            <a:pPr>
              <a:defRPr/>
            </a:pPr>
            <a:fld id="{E7F0E2D9-2867-483B-83C5-EB4F3FDD9EE5}" type="slidenum">
              <a:rPr lang="en-US" altLang="zh-CN" smtClean="0"/>
              <a:pPr>
                <a:defRPr/>
              </a:pPr>
              <a:t>25</a:t>
            </a:fld>
            <a:endParaRPr lang="en-US" altLang="zh-CN" dirty="0"/>
          </a:p>
        </p:txBody>
      </p:sp>
      <p:sp>
        <p:nvSpPr>
          <p:cNvPr id="21" name="页脚占位符 20"/>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025"/>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2020"/>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2022"/>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42030"/>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420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2026"/>
                                        </p:tgtEl>
                                        <p:attrNameLst>
                                          <p:attrName>style.visibility</p:attrName>
                                        </p:attrNameLst>
                                      </p:cBhvr>
                                      <p:to>
                                        <p:strVal val="visible"/>
                                      </p:to>
                                    </p:set>
                                  </p:childTnLst>
                                </p:cTn>
                              </p:par>
                            </p:childTnLst>
                          </p:cTn>
                        </p:par>
                        <p:par>
                          <p:cTn id="23" fill="hold" nodeType="afterGroup">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42033"/>
                                        </p:tgtEl>
                                        <p:attrNameLst>
                                          <p:attrName>style.visibility</p:attrName>
                                        </p:attrNameLst>
                                      </p:cBhvr>
                                      <p:to>
                                        <p:strVal val="visible"/>
                                      </p:to>
                                    </p:set>
                                  </p:childTnLst>
                                </p:cTn>
                              </p:par>
                            </p:childTnLst>
                          </p:cTn>
                        </p:par>
                        <p:par>
                          <p:cTn id="26" fill="hold" nodeType="afterGroup">
                            <p:stCondLst>
                              <p:cond delay="1000"/>
                            </p:stCondLst>
                            <p:childTnLst>
                              <p:par>
                                <p:cTn id="27" presetID="1" presetClass="entr" presetSubtype="0" fill="hold" grpId="0" nodeType="afterEffect">
                                  <p:stCondLst>
                                    <p:cond delay="0"/>
                                  </p:stCondLst>
                                  <p:childTnLst>
                                    <p:set>
                                      <p:cBhvr>
                                        <p:cTn id="28" dur="1" fill="hold">
                                          <p:stCondLst>
                                            <p:cond delay="499"/>
                                          </p:stCondLst>
                                        </p:cTn>
                                        <p:tgtEl>
                                          <p:spTgt spid="42032"/>
                                        </p:tgtEl>
                                        <p:attrNameLst>
                                          <p:attrName>style.visibility</p:attrName>
                                        </p:attrNameLst>
                                      </p:cBhvr>
                                      <p:to>
                                        <p:strVal val="visible"/>
                                      </p:to>
                                    </p:set>
                                  </p:childTnLst>
                                </p:cTn>
                              </p:par>
                            </p:childTnLst>
                          </p:cTn>
                        </p:par>
                        <p:par>
                          <p:cTn id="29" fill="hold" nodeType="afterGroup">
                            <p:stCondLst>
                              <p:cond delay="1500"/>
                            </p:stCondLst>
                            <p:childTnLst>
                              <p:par>
                                <p:cTn id="30" presetID="1" presetClass="entr" presetSubtype="0" fill="hold" grpId="0" nodeType="afterEffect">
                                  <p:stCondLst>
                                    <p:cond delay="0"/>
                                  </p:stCondLst>
                                  <p:childTnLst>
                                    <p:set>
                                      <p:cBhvr>
                                        <p:cTn id="31" dur="1" fill="hold">
                                          <p:stCondLst>
                                            <p:cond delay="499"/>
                                          </p:stCondLst>
                                        </p:cTn>
                                        <p:tgtEl>
                                          <p:spTgt spid="42027"/>
                                        </p:tgtEl>
                                        <p:attrNameLst>
                                          <p:attrName>style.visibility</p:attrName>
                                        </p:attrNameLst>
                                      </p:cBhvr>
                                      <p:to>
                                        <p:strVal val="visible"/>
                                      </p:to>
                                    </p:set>
                                  </p:childTnLst>
                                </p:cTn>
                              </p:par>
                            </p:childTnLst>
                          </p:cTn>
                        </p:par>
                        <p:par>
                          <p:cTn id="32" fill="hold" nodeType="afterGroup">
                            <p:stCondLst>
                              <p:cond delay="2000"/>
                            </p:stCondLst>
                            <p:childTnLst>
                              <p:par>
                                <p:cTn id="33" presetID="1" presetClass="entr" presetSubtype="0" fill="hold" grpId="0" nodeType="afterEffect">
                                  <p:stCondLst>
                                    <p:cond delay="0"/>
                                  </p:stCondLst>
                                  <p:childTnLst>
                                    <p:set>
                                      <p:cBhvr>
                                        <p:cTn id="34" dur="1" fill="hold">
                                          <p:stCondLst>
                                            <p:cond delay="499"/>
                                          </p:stCondLst>
                                        </p:cTn>
                                        <p:tgtEl>
                                          <p:spTgt spid="42029"/>
                                        </p:tgtEl>
                                        <p:attrNameLst>
                                          <p:attrName>style.visibility</p:attrName>
                                        </p:attrNameLst>
                                      </p:cBhvr>
                                      <p:to>
                                        <p:strVal val="visible"/>
                                      </p:to>
                                    </p:set>
                                  </p:childTnLst>
                                </p:cTn>
                              </p:par>
                            </p:childTnLst>
                          </p:cTn>
                        </p:par>
                        <p:par>
                          <p:cTn id="35" fill="hold" nodeType="afterGroup">
                            <p:stCondLst>
                              <p:cond delay="2500"/>
                            </p:stCondLst>
                            <p:childTnLst>
                              <p:par>
                                <p:cTn id="36" presetID="1" presetClass="entr" presetSubtype="0" fill="hold" grpId="0" nodeType="afterEffect">
                                  <p:stCondLst>
                                    <p:cond delay="0"/>
                                  </p:stCondLst>
                                  <p:childTnLst>
                                    <p:set>
                                      <p:cBhvr>
                                        <p:cTn id="37" dur="1" fill="hold">
                                          <p:stCondLst>
                                            <p:cond delay="499"/>
                                          </p:stCondLst>
                                        </p:cTn>
                                        <p:tgtEl>
                                          <p:spTgt spid="42028"/>
                                        </p:tgtEl>
                                        <p:attrNameLst>
                                          <p:attrName>style.visibility</p:attrName>
                                        </p:attrNameLst>
                                      </p:cBhvr>
                                      <p:to>
                                        <p:strVal val="visible"/>
                                      </p:to>
                                    </p:set>
                                  </p:childTnLst>
                                </p:cTn>
                              </p:par>
                            </p:childTnLst>
                          </p:cTn>
                        </p:par>
                        <p:par>
                          <p:cTn id="38" fill="hold" nodeType="afterGroup">
                            <p:stCondLst>
                              <p:cond delay="3000"/>
                            </p:stCondLst>
                            <p:childTnLst>
                              <p:par>
                                <p:cTn id="39" presetID="1" presetClass="entr" presetSubtype="0" fill="hold" grpId="0" nodeType="afterEffect">
                                  <p:stCondLst>
                                    <p:cond delay="0"/>
                                  </p:stCondLst>
                                  <p:childTnLst>
                                    <p:set>
                                      <p:cBhvr>
                                        <p:cTn id="40" dur="1" fill="hold">
                                          <p:stCondLst>
                                            <p:cond delay="499"/>
                                          </p:stCondLst>
                                        </p:cTn>
                                        <p:tgtEl>
                                          <p:spTgt spid="42021"/>
                                        </p:tgtEl>
                                        <p:attrNameLst>
                                          <p:attrName>style.visibility</p:attrName>
                                        </p:attrNameLst>
                                      </p:cBhvr>
                                      <p:to>
                                        <p:strVal val="visible"/>
                                      </p:to>
                                    </p:set>
                                  </p:childTnLst>
                                </p:cTn>
                              </p:par>
                            </p:childTnLst>
                          </p:cTn>
                        </p:par>
                        <p:par>
                          <p:cTn id="41" fill="hold" nodeType="afterGroup">
                            <p:stCondLst>
                              <p:cond delay="3500"/>
                            </p:stCondLst>
                            <p:childTnLst>
                              <p:par>
                                <p:cTn id="42" presetID="1" presetClass="entr" presetSubtype="0" fill="hold" grpId="0" nodeType="afterEffect">
                                  <p:stCondLst>
                                    <p:cond delay="0"/>
                                  </p:stCondLst>
                                  <p:childTnLst>
                                    <p:set>
                                      <p:cBhvr>
                                        <p:cTn id="43" dur="1" fill="hold">
                                          <p:stCondLst>
                                            <p:cond delay="499"/>
                                          </p:stCondLst>
                                        </p:cTn>
                                        <p:tgtEl>
                                          <p:spTgt spid="42023"/>
                                        </p:tgtEl>
                                        <p:attrNameLst>
                                          <p:attrName>style.visibility</p:attrName>
                                        </p:attrNameLst>
                                      </p:cBhvr>
                                      <p:to>
                                        <p:strVal val="visible"/>
                                      </p:to>
                                    </p:set>
                                  </p:childTnLst>
                                </p:cTn>
                              </p:par>
                            </p:childTnLst>
                          </p:cTn>
                        </p:par>
                        <p:par>
                          <p:cTn id="44" fill="hold" nodeType="afterGroup">
                            <p:stCondLst>
                              <p:cond delay="4000"/>
                            </p:stCondLst>
                            <p:childTnLst>
                              <p:par>
                                <p:cTn id="45" presetID="1" presetClass="entr" presetSubtype="0" fill="hold" grpId="0" nodeType="afterEffect">
                                  <p:stCondLst>
                                    <p:cond delay="0"/>
                                  </p:stCondLst>
                                  <p:childTnLst>
                                    <p:set>
                                      <p:cBhvr>
                                        <p:cTn id="46" dur="1" fill="hold">
                                          <p:stCondLst>
                                            <p:cond delay="499"/>
                                          </p:stCondLst>
                                        </p:cTn>
                                        <p:tgtEl>
                                          <p:spTgt spid="4203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20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20" grpId="0" autoUpdateAnimBg="0"/>
      <p:bldP spid="42021" grpId="0" animBg="1"/>
      <p:bldP spid="42022" grpId="0" autoUpdateAnimBg="0"/>
      <p:bldP spid="42023" grpId="0" autoUpdateAnimBg="0"/>
      <p:bldP spid="42024" grpId="0" animBg="1"/>
      <p:bldP spid="42025" grpId="0" autoUpdateAnimBg="0"/>
      <p:bldP spid="42026" grpId="0" autoUpdateAnimBg="0"/>
      <p:bldP spid="42027" grpId="0" animBg="1"/>
      <p:bldP spid="42028" grpId="0" autoUpdateAnimBg="0"/>
      <p:bldP spid="42029" grpId="0" autoUpdateAnimBg="0"/>
      <p:bldP spid="42030" grpId="0" autoUpdateAnimBg="0"/>
      <p:bldP spid="42031" grpId="0" autoUpdateAnimBg="0"/>
      <p:bldP spid="42032" grpId="0" animBg="1"/>
      <p:bldP spid="42033" grpId="0" autoUpdateAnimBg="0"/>
      <p:bldP spid="4203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a:t>SJF is not always optimal</a:t>
            </a:r>
          </a:p>
        </p:txBody>
      </p:sp>
      <p:sp>
        <p:nvSpPr>
          <p:cNvPr id="32771" name="Rectangle 3"/>
          <p:cNvSpPr>
            <a:spLocks noGrp="1" noChangeArrowheads="1"/>
          </p:cNvSpPr>
          <p:nvPr>
            <p:ph type="body" sz="half" idx="1"/>
          </p:nvPr>
        </p:nvSpPr>
        <p:spPr>
          <a:xfrm>
            <a:off x="609600" y="1524000"/>
            <a:ext cx="3770313" cy="1600200"/>
          </a:xfrm>
        </p:spPr>
        <p:txBody>
          <a:bodyPr/>
          <a:lstStyle/>
          <a:p>
            <a:pPr eaLnBrk="1" hangingPunct="1"/>
            <a:r>
              <a:rPr lang="en-US" altLang="zh-CN" sz="2400">
                <a:solidFill>
                  <a:srgbClr val="FF0066"/>
                </a:solidFill>
              </a:rPr>
              <a:t>Is SJF optimal if all the jobs are not available simultaneously?</a:t>
            </a:r>
          </a:p>
        </p:txBody>
      </p:sp>
      <p:graphicFrame>
        <p:nvGraphicFramePr>
          <p:cNvPr id="43012" name="Group 4"/>
          <p:cNvGraphicFramePr>
            <a:graphicFrameLocks noGrp="1"/>
          </p:cNvGraphicFramePr>
          <p:nvPr>
            <p:ph sz="half" idx="2"/>
          </p:nvPr>
        </p:nvGraphicFramePr>
        <p:xfrm>
          <a:off x="4191000" y="1447800"/>
          <a:ext cx="4953000" cy="1737294"/>
        </p:xfrm>
        <a:graphic>
          <a:graphicData uri="http://schemas.openxmlformats.org/drawingml/2006/table">
            <a:tbl>
              <a:tblPr/>
              <a:tblGrid>
                <a:gridCol w="11430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822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Process</a:t>
                      </a:r>
                    </a:p>
                  </a:txBody>
                  <a:tcPr marT="45687" marB="45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Duration</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Order</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Arrival Time</a:t>
                      </a:r>
                    </a:p>
                  </a:txBody>
                  <a:tcPr marT="45687" marB="45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P1</a:t>
                      </a:r>
                    </a:p>
                  </a:txBody>
                  <a:tcPr marT="45687" marB="45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10</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T="45687" marB="45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P2</a:t>
                      </a:r>
                    </a:p>
                  </a:txBody>
                  <a:tcPr marT="45687" marB="45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2</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2</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2</a:t>
                      </a:r>
                    </a:p>
                  </a:txBody>
                  <a:tcPr marT="45687" marB="45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2794" name="Line 26"/>
          <p:cNvSpPr>
            <a:spLocks noChangeShapeType="1"/>
          </p:cNvSpPr>
          <p:nvPr/>
        </p:nvSpPr>
        <p:spPr bwMode="auto">
          <a:xfrm>
            <a:off x="533400" y="4267200"/>
            <a:ext cx="8229600" cy="0"/>
          </a:xfrm>
          <a:prstGeom prst="line">
            <a:avLst/>
          </a:prstGeom>
          <a:noFill/>
          <a:ln w="9525">
            <a:solidFill>
              <a:schemeClr val="tx1"/>
            </a:solidFill>
            <a:prstDash val="dash"/>
            <a:round/>
            <a:headEnd/>
            <a:tailEnd/>
          </a:ln>
        </p:spPr>
        <p:txBody>
          <a:bodyPr wrap="none"/>
          <a:lstStyle/>
          <a:p>
            <a:endParaRPr lang="zh-CN" altLang="en-US"/>
          </a:p>
        </p:txBody>
      </p:sp>
      <p:sp>
        <p:nvSpPr>
          <p:cNvPr id="43035" name="Text Box 27"/>
          <p:cNvSpPr txBox="1">
            <a:spLocks noChangeArrowheads="1"/>
          </p:cNvSpPr>
          <p:nvPr/>
        </p:nvSpPr>
        <p:spPr bwMode="auto">
          <a:xfrm>
            <a:off x="441325" y="4267200"/>
            <a:ext cx="311150" cy="366713"/>
          </a:xfrm>
          <a:prstGeom prst="rect">
            <a:avLst/>
          </a:prstGeom>
          <a:noFill/>
          <a:ln w="9525">
            <a:noFill/>
            <a:miter lim="800000"/>
            <a:headEnd/>
            <a:tailEnd/>
          </a:ln>
        </p:spPr>
        <p:txBody>
          <a:bodyPr>
            <a:spAutoFit/>
          </a:bodyPr>
          <a:lstStyle/>
          <a:p>
            <a:r>
              <a:rPr kumimoji="0" lang="en-US" altLang="zh-CN" sz="1800">
                <a:latin typeface="Arial" charset="0"/>
              </a:rPr>
              <a:t>0</a:t>
            </a:r>
          </a:p>
        </p:txBody>
      </p:sp>
      <p:sp>
        <p:nvSpPr>
          <p:cNvPr id="43036" name="Text Box 28"/>
          <p:cNvSpPr txBox="1">
            <a:spLocks noChangeArrowheads="1"/>
          </p:cNvSpPr>
          <p:nvPr/>
        </p:nvSpPr>
        <p:spPr bwMode="auto">
          <a:xfrm>
            <a:off x="5638800" y="4267200"/>
            <a:ext cx="438150" cy="366713"/>
          </a:xfrm>
          <a:prstGeom prst="rect">
            <a:avLst/>
          </a:prstGeom>
          <a:noFill/>
          <a:ln w="9525">
            <a:noFill/>
            <a:miter lim="800000"/>
            <a:headEnd/>
            <a:tailEnd/>
          </a:ln>
        </p:spPr>
        <p:txBody>
          <a:bodyPr wrap="none">
            <a:spAutoFit/>
          </a:bodyPr>
          <a:lstStyle/>
          <a:p>
            <a:r>
              <a:rPr kumimoji="0" lang="en-US" altLang="zh-CN" sz="1800">
                <a:latin typeface="Arial" charset="0"/>
              </a:rPr>
              <a:t>10</a:t>
            </a:r>
          </a:p>
        </p:txBody>
      </p:sp>
      <p:sp>
        <p:nvSpPr>
          <p:cNvPr id="43037" name="Rectangle 29"/>
          <p:cNvSpPr>
            <a:spLocks noChangeArrowheads="1"/>
          </p:cNvSpPr>
          <p:nvPr/>
        </p:nvSpPr>
        <p:spPr bwMode="auto">
          <a:xfrm>
            <a:off x="533400" y="4191000"/>
            <a:ext cx="5257800" cy="152400"/>
          </a:xfrm>
          <a:prstGeom prst="rect">
            <a:avLst/>
          </a:prstGeom>
          <a:solidFill>
            <a:srgbClr val="FF0066"/>
          </a:solidFill>
          <a:ln w="9525">
            <a:solidFill>
              <a:schemeClr val="tx1"/>
            </a:solidFill>
            <a:miter lim="800000"/>
            <a:headEnd/>
            <a:tailEnd/>
          </a:ln>
        </p:spPr>
        <p:txBody>
          <a:bodyPr wrap="none" anchor="ctr"/>
          <a:lstStyle/>
          <a:p>
            <a:pPr eaLnBrk="1" hangingPunct="1"/>
            <a:endParaRPr lang="zh-CN" altLang="en-US"/>
          </a:p>
        </p:txBody>
      </p:sp>
      <p:sp>
        <p:nvSpPr>
          <p:cNvPr id="43038" name="Text Box 30"/>
          <p:cNvSpPr txBox="1">
            <a:spLocks noChangeArrowheads="1"/>
          </p:cNvSpPr>
          <p:nvPr/>
        </p:nvSpPr>
        <p:spPr bwMode="auto">
          <a:xfrm>
            <a:off x="3124200" y="3810000"/>
            <a:ext cx="933450" cy="366713"/>
          </a:xfrm>
          <a:prstGeom prst="rect">
            <a:avLst/>
          </a:prstGeom>
          <a:noFill/>
          <a:ln w="9525">
            <a:noFill/>
            <a:miter lim="800000"/>
            <a:headEnd/>
            <a:tailEnd/>
          </a:ln>
        </p:spPr>
        <p:txBody>
          <a:bodyPr wrap="none">
            <a:spAutoFit/>
          </a:bodyPr>
          <a:lstStyle/>
          <a:p>
            <a:r>
              <a:rPr kumimoji="0" lang="en-US" altLang="zh-CN" sz="1800">
                <a:latin typeface="Arial" charset="0"/>
              </a:rPr>
              <a:t>P1 (10)</a:t>
            </a:r>
          </a:p>
        </p:txBody>
      </p:sp>
      <p:sp>
        <p:nvSpPr>
          <p:cNvPr id="43039" name="Text Box 31"/>
          <p:cNvSpPr txBox="1">
            <a:spLocks noChangeArrowheads="1"/>
          </p:cNvSpPr>
          <p:nvPr/>
        </p:nvSpPr>
        <p:spPr bwMode="auto">
          <a:xfrm>
            <a:off x="1066800" y="4724400"/>
            <a:ext cx="2187575" cy="701675"/>
          </a:xfrm>
          <a:prstGeom prst="rect">
            <a:avLst/>
          </a:prstGeom>
          <a:noFill/>
          <a:ln w="9525">
            <a:noFill/>
            <a:miter lim="800000"/>
            <a:headEnd/>
            <a:tailEnd/>
          </a:ln>
        </p:spPr>
        <p:txBody>
          <a:bodyPr wrap="none">
            <a:spAutoFit/>
          </a:bodyPr>
          <a:lstStyle/>
          <a:p>
            <a:r>
              <a:rPr kumimoji="0" lang="en-US" altLang="zh-CN" sz="2000">
                <a:latin typeface="Arial" charset="0"/>
              </a:rPr>
              <a:t>P1 waiting time: 0</a:t>
            </a:r>
          </a:p>
          <a:p>
            <a:r>
              <a:rPr kumimoji="0" lang="en-US" altLang="zh-CN" sz="2000">
                <a:latin typeface="Arial" charset="0"/>
              </a:rPr>
              <a:t>P2 waiting time: 8</a:t>
            </a:r>
          </a:p>
        </p:txBody>
      </p:sp>
      <p:sp>
        <p:nvSpPr>
          <p:cNvPr id="43040" name="Text Box 32"/>
          <p:cNvSpPr txBox="1">
            <a:spLocks noChangeArrowheads="1"/>
          </p:cNvSpPr>
          <p:nvPr/>
        </p:nvSpPr>
        <p:spPr bwMode="auto">
          <a:xfrm>
            <a:off x="3733800" y="4572000"/>
            <a:ext cx="4724400" cy="822325"/>
          </a:xfrm>
          <a:prstGeom prst="rect">
            <a:avLst/>
          </a:prstGeom>
          <a:noFill/>
          <a:ln w="9525">
            <a:noFill/>
            <a:miter lim="800000"/>
            <a:headEnd/>
            <a:tailEnd/>
          </a:ln>
        </p:spPr>
        <p:txBody>
          <a:bodyPr wrap="none">
            <a:spAutoFit/>
          </a:bodyPr>
          <a:lstStyle/>
          <a:p>
            <a:r>
              <a:rPr kumimoji="0" lang="en-US" altLang="zh-CN">
                <a:latin typeface="Arial" charset="0"/>
              </a:rPr>
              <a:t>The average waiting time (AWT): </a:t>
            </a:r>
            <a:br>
              <a:rPr kumimoji="0" lang="en-US" altLang="zh-CN">
                <a:latin typeface="Arial" charset="0"/>
              </a:rPr>
            </a:br>
            <a:r>
              <a:rPr kumimoji="0" lang="en-US" altLang="zh-CN">
                <a:latin typeface="Arial" charset="0"/>
              </a:rPr>
              <a:t>  (0+8)/2 = 4</a:t>
            </a:r>
          </a:p>
        </p:txBody>
      </p:sp>
      <p:sp>
        <p:nvSpPr>
          <p:cNvPr id="43041" name="Rectangle 33"/>
          <p:cNvSpPr>
            <a:spLocks noChangeArrowheads="1"/>
          </p:cNvSpPr>
          <p:nvPr/>
        </p:nvSpPr>
        <p:spPr bwMode="auto">
          <a:xfrm>
            <a:off x="5791200" y="4191000"/>
            <a:ext cx="1143000" cy="152400"/>
          </a:xfrm>
          <a:prstGeom prst="rect">
            <a:avLst/>
          </a:prstGeom>
          <a:solidFill>
            <a:srgbClr val="FF6600"/>
          </a:solidFill>
          <a:ln w="9525">
            <a:solidFill>
              <a:schemeClr val="tx1"/>
            </a:solidFill>
            <a:miter lim="800000"/>
            <a:headEnd/>
            <a:tailEnd/>
          </a:ln>
        </p:spPr>
        <p:txBody>
          <a:bodyPr wrap="none" anchor="ctr"/>
          <a:lstStyle/>
          <a:p>
            <a:pPr eaLnBrk="1" hangingPunct="1"/>
            <a:endParaRPr lang="zh-CN" altLang="en-US"/>
          </a:p>
        </p:txBody>
      </p:sp>
      <p:sp>
        <p:nvSpPr>
          <p:cNvPr id="43042" name="Text Box 34"/>
          <p:cNvSpPr txBox="1">
            <a:spLocks noChangeArrowheads="1"/>
          </p:cNvSpPr>
          <p:nvPr/>
        </p:nvSpPr>
        <p:spPr bwMode="auto">
          <a:xfrm>
            <a:off x="6019800" y="3810000"/>
            <a:ext cx="806450" cy="366713"/>
          </a:xfrm>
          <a:prstGeom prst="rect">
            <a:avLst/>
          </a:prstGeom>
          <a:noFill/>
          <a:ln w="9525">
            <a:noFill/>
            <a:miter lim="800000"/>
            <a:headEnd/>
            <a:tailEnd/>
          </a:ln>
        </p:spPr>
        <p:txBody>
          <a:bodyPr wrap="none">
            <a:spAutoFit/>
          </a:bodyPr>
          <a:lstStyle/>
          <a:p>
            <a:r>
              <a:rPr kumimoji="0" lang="en-US" altLang="zh-CN" sz="1800">
                <a:latin typeface="Arial" charset="0"/>
              </a:rPr>
              <a:t>P2 (2)</a:t>
            </a:r>
          </a:p>
        </p:txBody>
      </p:sp>
      <p:sp>
        <p:nvSpPr>
          <p:cNvPr id="43043" name="Text Box 35"/>
          <p:cNvSpPr txBox="1">
            <a:spLocks noChangeArrowheads="1"/>
          </p:cNvSpPr>
          <p:nvPr/>
        </p:nvSpPr>
        <p:spPr bwMode="auto">
          <a:xfrm>
            <a:off x="990600" y="4267200"/>
            <a:ext cx="1905000" cy="366713"/>
          </a:xfrm>
          <a:prstGeom prst="rect">
            <a:avLst/>
          </a:prstGeom>
          <a:noFill/>
          <a:ln w="9525">
            <a:noFill/>
            <a:miter lim="800000"/>
            <a:headEnd/>
            <a:tailEnd/>
          </a:ln>
        </p:spPr>
        <p:txBody>
          <a:bodyPr>
            <a:spAutoFit/>
          </a:bodyPr>
          <a:lstStyle/>
          <a:p>
            <a:r>
              <a:rPr kumimoji="0" lang="en-US" altLang="zh-CN" sz="1800">
                <a:latin typeface="Arial" charset="0"/>
              </a:rPr>
              <a:t>2 (p2 arrives)</a:t>
            </a:r>
          </a:p>
        </p:txBody>
      </p:sp>
      <p:sp>
        <p:nvSpPr>
          <p:cNvPr id="43044" name="Line 36"/>
          <p:cNvSpPr>
            <a:spLocks noChangeShapeType="1"/>
          </p:cNvSpPr>
          <p:nvPr/>
        </p:nvSpPr>
        <p:spPr bwMode="auto">
          <a:xfrm>
            <a:off x="1143000" y="4191000"/>
            <a:ext cx="0" cy="152400"/>
          </a:xfrm>
          <a:prstGeom prst="line">
            <a:avLst/>
          </a:prstGeom>
          <a:noFill/>
          <a:ln w="9525">
            <a:solidFill>
              <a:schemeClr val="tx1"/>
            </a:solidFill>
            <a:round/>
            <a:headEnd/>
            <a:tailEnd/>
          </a:ln>
        </p:spPr>
        <p:txBody>
          <a:bodyPr wrap="none"/>
          <a:lstStyle/>
          <a:p>
            <a:endParaRPr lang="zh-CN" altLang="en-US"/>
          </a:p>
        </p:txBody>
      </p:sp>
      <p:sp>
        <p:nvSpPr>
          <p:cNvPr id="43045" name="Text Box 37"/>
          <p:cNvSpPr txBox="1">
            <a:spLocks noChangeArrowheads="1"/>
          </p:cNvSpPr>
          <p:nvPr/>
        </p:nvSpPr>
        <p:spPr bwMode="auto">
          <a:xfrm>
            <a:off x="6781800" y="4267200"/>
            <a:ext cx="438150" cy="366713"/>
          </a:xfrm>
          <a:prstGeom prst="rect">
            <a:avLst/>
          </a:prstGeom>
          <a:noFill/>
          <a:ln w="9525">
            <a:noFill/>
            <a:miter lim="800000"/>
            <a:headEnd/>
            <a:tailEnd/>
          </a:ln>
        </p:spPr>
        <p:txBody>
          <a:bodyPr wrap="none">
            <a:spAutoFit/>
          </a:bodyPr>
          <a:lstStyle/>
          <a:p>
            <a:r>
              <a:rPr kumimoji="0" lang="en-US" altLang="zh-CN" sz="1800">
                <a:latin typeface="Arial" charset="0"/>
              </a:rPr>
              <a:t>12</a:t>
            </a:r>
          </a:p>
        </p:txBody>
      </p:sp>
      <p:sp>
        <p:nvSpPr>
          <p:cNvPr id="17" name="灯片编号占位符 16"/>
          <p:cNvSpPr>
            <a:spLocks noGrp="1"/>
          </p:cNvSpPr>
          <p:nvPr>
            <p:ph type="sldNum" sz="quarter" idx="12"/>
          </p:nvPr>
        </p:nvSpPr>
        <p:spPr/>
        <p:txBody>
          <a:bodyPr/>
          <a:lstStyle/>
          <a:p>
            <a:pPr>
              <a:defRPr/>
            </a:pPr>
            <a:fld id="{D1CF5219-54B0-4663-A90A-14EB450CE89D}" type="slidenum">
              <a:rPr lang="en-US" altLang="zh-CN" smtClean="0"/>
              <a:pPr>
                <a:defRPr/>
              </a:pPr>
              <a:t>26</a:t>
            </a:fld>
            <a:r>
              <a:rPr lang="en-US" altLang="zh-CN" dirty="0"/>
              <a:t>/62</a:t>
            </a:r>
          </a:p>
          <a:p>
            <a:pPr>
              <a:defRPr/>
            </a:pPr>
            <a:endParaRPr lang="en-US" altLang="zh-CN" dirty="0"/>
          </a:p>
        </p:txBody>
      </p:sp>
      <p:sp>
        <p:nvSpPr>
          <p:cNvPr id="18" name="页脚占位符 17"/>
          <p:cNvSpPr>
            <a:spLocks noGrp="1"/>
          </p:cNvSpPr>
          <p:nvPr>
            <p:ph type="ftr" sz="quarter" idx="11"/>
          </p:nvPr>
        </p:nvSpPr>
        <p:spPr/>
        <p:txBody>
          <a:bodyPr/>
          <a:lstStyle/>
          <a:p>
            <a:pPr>
              <a:defRPr/>
            </a:pPr>
            <a:r>
              <a:rPr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3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3035"/>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3036"/>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43039"/>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4303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3043"/>
                                        </p:tgtEl>
                                        <p:attrNameLst>
                                          <p:attrName>style.visibility</p:attrName>
                                        </p:attrNameLst>
                                      </p:cBhvr>
                                      <p:to>
                                        <p:strVal val="visible"/>
                                      </p:to>
                                    </p:set>
                                  </p:childTnLst>
                                </p:cTn>
                              </p:par>
                            </p:childTnLst>
                          </p:cTn>
                        </p:par>
                        <p:par>
                          <p:cTn id="23" fill="hold" nodeType="afterGroup">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43044"/>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43042"/>
                                        </p:tgtEl>
                                        <p:attrNameLst>
                                          <p:attrName>style.visibility</p:attrName>
                                        </p:attrNameLst>
                                      </p:cBhvr>
                                      <p:to>
                                        <p:strVal val="visible"/>
                                      </p:to>
                                    </p:set>
                                  </p:childTnLst>
                                </p:cTn>
                              </p:par>
                            </p:childTnLst>
                          </p:cTn>
                        </p:par>
                        <p:par>
                          <p:cTn id="30" fill="hold" nodeType="afterGroup">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4304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43040"/>
                                        </p:tgtEl>
                                        <p:attrNameLst>
                                          <p:attrName>style.visibility</p:attrName>
                                        </p:attrNameLst>
                                      </p:cBhvr>
                                      <p:to>
                                        <p:strVal val="visible"/>
                                      </p:to>
                                    </p:set>
                                  </p:childTnLst>
                                </p:cTn>
                              </p:par>
                            </p:childTnLst>
                          </p:cTn>
                        </p:par>
                        <p:par>
                          <p:cTn id="37" fill="hold" nodeType="afterGroup">
                            <p:stCondLst>
                              <p:cond delay="500"/>
                            </p:stCondLst>
                            <p:childTnLst>
                              <p:par>
                                <p:cTn id="38" presetID="1" presetClass="entr" presetSubtype="0" fill="hold" grpId="0" nodeType="afterEffect">
                                  <p:stCondLst>
                                    <p:cond delay="0"/>
                                  </p:stCondLst>
                                  <p:childTnLst>
                                    <p:set>
                                      <p:cBhvr>
                                        <p:cTn id="39" dur="1" fill="hold">
                                          <p:stCondLst>
                                            <p:cond delay="499"/>
                                          </p:stCondLst>
                                        </p:cTn>
                                        <p:tgtEl>
                                          <p:spTgt spid="430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35" grpId="0" autoUpdateAnimBg="0"/>
      <p:bldP spid="43036" grpId="0" autoUpdateAnimBg="0"/>
      <p:bldP spid="43037" grpId="0" animBg="1"/>
      <p:bldP spid="43038" grpId="0" autoUpdateAnimBg="0"/>
      <p:bldP spid="43039" grpId="0" autoUpdateAnimBg="0"/>
      <p:bldP spid="43040" grpId="0" autoUpdateAnimBg="0"/>
      <p:bldP spid="43041" grpId="0" animBg="1"/>
      <p:bldP spid="43042" grpId="0" autoUpdateAnimBg="0"/>
      <p:bldP spid="43043" grpId="0" autoUpdateAnimBg="0"/>
      <p:bldP spid="43044" grpId="0" animBg="1"/>
      <p:bldP spid="4304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04800" y="0"/>
            <a:ext cx="8686800" cy="1143000"/>
          </a:xfrm>
        </p:spPr>
        <p:txBody>
          <a:bodyPr/>
          <a:lstStyle/>
          <a:p>
            <a:pPr eaLnBrk="1" hangingPunct="1"/>
            <a:r>
              <a:rPr lang="en-US" altLang="zh-CN" sz="4000">
                <a:solidFill>
                  <a:schemeClr val="tx1"/>
                </a:solidFill>
              </a:rPr>
              <a:t>What if the scheduler waits for 2 time units? (Do it yourself)</a:t>
            </a:r>
          </a:p>
        </p:txBody>
      </p:sp>
      <p:sp>
        <p:nvSpPr>
          <p:cNvPr id="44035" name="Text Box 3"/>
          <p:cNvSpPr txBox="1">
            <a:spLocks noChangeArrowheads="1"/>
          </p:cNvSpPr>
          <p:nvPr/>
        </p:nvSpPr>
        <p:spPr bwMode="auto">
          <a:xfrm>
            <a:off x="1219200" y="5029200"/>
            <a:ext cx="2187575" cy="701675"/>
          </a:xfrm>
          <a:prstGeom prst="rect">
            <a:avLst/>
          </a:prstGeom>
          <a:noFill/>
          <a:ln w="9525">
            <a:noFill/>
            <a:miter lim="800000"/>
            <a:headEnd/>
            <a:tailEnd/>
          </a:ln>
        </p:spPr>
        <p:txBody>
          <a:bodyPr wrap="none">
            <a:spAutoFit/>
          </a:bodyPr>
          <a:lstStyle/>
          <a:p>
            <a:r>
              <a:rPr kumimoji="0" lang="en-US" altLang="zh-CN" sz="2000">
                <a:latin typeface="Arial" charset="0"/>
              </a:rPr>
              <a:t>P1 waiting time: 4</a:t>
            </a:r>
          </a:p>
          <a:p>
            <a:r>
              <a:rPr kumimoji="0" lang="en-US" altLang="zh-CN" sz="2000">
                <a:latin typeface="Arial" charset="0"/>
              </a:rPr>
              <a:t>P2 waiting time: 0</a:t>
            </a:r>
          </a:p>
        </p:txBody>
      </p:sp>
      <p:sp>
        <p:nvSpPr>
          <p:cNvPr id="44036" name="Text Box 4"/>
          <p:cNvSpPr txBox="1">
            <a:spLocks noChangeArrowheads="1"/>
          </p:cNvSpPr>
          <p:nvPr/>
        </p:nvSpPr>
        <p:spPr bwMode="auto">
          <a:xfrm>
            <a:off x="3886200" y="4724400"/>
            <a:ext cx="5064125" cy="1552575"/>
          </a:xfrm>
          <a:prstGeom prst="rect">
            <a:avLst/>
          </a:prstGeom>
          <a:noFill/>
          <a:ln w="9525">
            <a:noFill/>
            <a:miter lim="800000"/>
            <a:headEnd/>
            <a:tailEnd/>
          </a:ln>
        </p:spPr>
        <p:txBody>
          <a:bodyPr wrap="none">
            <a:spAutoFit/>
          </a:bodyPr>
          <a:lstStyle/>
          <a:p>
            <a:r>
              <a:rPr kumimoji="0" lang="en-US" altLang="zh-CN">
                <a:latin typeface="Arial" charset="0"/>
              </a:rPr>
              <a:t>The average waiting time (AWT): </a:t>
            </a:r>
            <a:br>
              <a:rPr kumimoji="0" lang="en-US" altLang="zh-CN">
                <a:latin typeface="Arial" charset="0"/>
              </a:rPr>
            </a:br>
            <a:r>
              <a:rPr kumimoji="0" lang="en-US" altLang="zh-CN">
                <a:latin typeface="Arial" charset="0"/>
              </a:rPr>
              <a:t>  (0+4)/2 = 2</a:t>
            </a:r>
          </a:p>
          <a:p>
            <a:endParaRPr kumimoji="0" lang="en-US" altLang="zh-CN">
              <a:latin typeface="Arial" charset="0"/>
            </a:endParaRPr>
          </a:p>
          <a:p>
            <a:r>
              <a:rPr kumimoji="0" lang="en-US" altLang="zh-CN">
                <a:solidFill>
                  <a:srgbClr val="FF0066"/>
                </a:solidFill>
                <a:latin typeface="Arial" charset="0"/>
              </a:rPr>
              <a:t>However: waste 2 time units of CPU</a:t>
            </a:r>
          </a:p>
        </p:txBody>
      </p:sp>
      <p:sp>
        <p:nvSpPr>
          <p:cNvPr id="33797" name="Line 5"/>
          <p:cNvSpPr>
            <a:spLocks noChangeShapeType="1"/>
          </p:cNvSpPr>
          <p:nvPr/>
        </p:nvSpPr>
        <p:spPr bwMode="auto">
          <a:xfrm>
            <a:off x="533400" y="4267200"/>
            <a:ext cx="8229600" cy="0"/>
          </a:xfrm>
          <a:prstGeom prst="line">
            <a:avLst/>
          </a:prstGeom>
          <a:noFill/>
          <a:ln w="9525">
            <a:solidFill>
              <a:schemeClr val="tx1"/>
            </a:solidFill>
            <a:prstDash val="dash"/>
            <a:round/>
            <a:headEnd/>
            <a:tailEnd/>
          </a:ln>
        </p:spPr>
        <p:txBody>
          <a:bodyPr wrap="none"/>
          <a:lstStyle/>
          <a:p>
            <a:endParaRPr lang="zh-CN" altLang="en-US"/>
          </a:p>
        </p:txBody>
      </p:sp>
      <p:sp>
        <p:nvSpPr>
          <p:cNvPr id="33798" name="Text Box 6"/>
          <p:cNvSpPr txBox="1">
            <a:spLocks noChangeArrowheads="1"/>
          </p:cNvSpPr>
          <p:nvPr/>
        </p:nvSpPr>
        <p:spPr bwMode="auto">
          <a:xfrm>
            <a:off x="441325" y="4267200"/>
            <a:ext cx="311150" cy="366713"/>
          </a:xfrm>
          <a:prstGeom prst="rect">
            <a:avLst/>
          </a:prstGeom>
          <a:noFill/>
          <a:ln w="9525">
            <a:noFill/>
            <a:miter lim="800000"/>
            <a:headEnd/>
            <a:tailEnd/>
          </a:ln>
        </p:spPr>
        <p:txBody>
          <a:bodyPr>
            <a:spAutoFit/>
          </a:bodyPr>
          <a:lstStyle/>
          <a:p>
            <a:r>
              <a:rPr kumimoji="0" lang="en-US" altLang="zh-CN" sz="1800">
                <a:latin typeface="Arial" charset="0"/>
              </a:rPr>
              <a:t>0</a:t>
            </a:r>
          </a:p>
        </p:txBody>
      </p:sp>
      <p:sp>
        <p:nvSpPr>
          <p:cNvPr id="44039" name="Text Box 7"/>
          <p:cNvSpPr txBox="1">
            <a:spLocks noChangeArrowheads="1"/>
          </p:cNvSpPr>
          <p:nvPr/>
        </p:nvSpPr>
        <p:spPr bwMode="auto">
          <a:xfrm>
            <a:off x="7239000" y="4267200"/>
            <a:ext cx="438150" cy="366713"/>
          </a:xfrm>
          <a:prstGeom prst="rect">
            <a:avLst/>
          </a:prstGeom>
          <a:noFill/>
          <a:ln w="9525">
            <a:noFill/>
            <a:miter lim="800000"/>
            <a:headEnd/>
            <a:tailEnd/>
          </a:ln>
        </p:spPr>
        <p:txBody>
          <a:bodyPr wrap="none">
            <a:spAutoFit/>
          </a:bodyPr>
          <a:lstStyle/>
          <a:p>
            <a:r>
              <a:rPr kumimoji="0" lang="en-US" altLang="zh-CN" sz="1800">
                <a:latin typeface="Arial" charset="0"/>
              </a:rPr>
              <a:t>14</a:t>
            </a:r>
          </a:p>
        </p:txBody>
      </p:sp>
      <p:sp>
        <p:nvSpPr>
          <p:cNvPr id="44040" name="Rectangle 8"/>
          <p:cNvSpPr>
            <a:spLocks noChangeArrowheads="1"/>
          </p:cNvSpPr>
          <p:nvPr/>
        </p:nvSpPr>
        <p:spPr bwMode="auto">
          <a:xfrm>
            <a:off x="2286000" y="4191000"/>
            <a:ext cx="5257800" cy="152400"/>
          </a:xfrm>
          <a:prstGeom prst="rect">
            <a:avLst/>
          </a:prstGeom>
          <a:solidFill>
            <a:srgbClr val="FF0066"/>
          </a:solidFill>
          <a:ln w="9525">
            <a:solidFill>
              <a:schemeClr val="tx1"/>
            </a:solidFill>
            <a:miter lim="800000"/>
            <a:headEnd/>
            <a:tailEnd/>
          </a:ln>
        </p:spPr>
        <p:txBody>
          <a:bodyPr wrap="none" anchor="ctr"/>
          <a:lstStyle/>
          <a:p>
            <a:pPr eaLnBrk="1" hangingPunct="1"/>
            <a:endParaRPr lang="zh-CN" altLang="en-US"/>
          </a:p>
        </p:txBody>
      </p:sp>
      <p:sp>
        <p:nvSpPr>
          <p:cNvPr id="44041" name="Rectangle 9"/>
          <p:cNvSpPr>
            <a:spLocks noChangeArrowheads="1"/>
          </p:cNvSpPr>
          <p:nvPr/>
        </p:nvSpPr>
        <p:spPr bwMode="auto">
          <a:xfrm>
            <a:off x="1143000" y="4191000"/>
            <a:ext cx="1143000" cy="152400"/>
          </a:xfrm>
          <a:prstGeom prst="rect">
            <a:avLst/>
          </a:prstGeom>
          <a:solidFill>
            <a:srgbClr val="FF6600"/>
          </a:solidFill>
          <a:ln w="9525">
            <a:solidFill>
              <a:schemeClr val="tx1"/>
            </a:solidFill>
            <a:miter lim="800000"/>
            <a:headEnd/>
            <a:tailEnd/>
          </a:ln>
        </p:spPr>
        <p:txBody>
          <a:bodyPr wrap="none" anchor="ctr"/>
          <a:lstStyle/>
          <a:p>
            <a:pPr eaLnBrk="1" hangingPunct="1"/>
            <a:endParaRPr lang="zh-CN" altLang="en-US"/>
          </a:p>
        </p:txBody>
      </p:sp>
      <p:sp>
        <p:nvSpPr>
          <p:cNvPr id="44042" name="Text Box 10"/>
          <p:cNvSpPr txBox="1">
            <a:spLocks noChangeArrowheads="1"/>
          </p:cNvSpPr>
          <p:nvPr/>
        </p:nvSpPr>
        <p:spPr bwMode="auto">
          <a:xfrm>
            <a:off x="990600" y="4267200"/>
            <a:ext cx="1905000" cy="366713"/>
          </a:xfrm>
          <a:prstGeom prst="rect">
            <a:avLst/>
          </a:prstGeom>
          <a:noFill/>
          <a:ln w="9525">
            <a:noFill/>
            <a:miter lim="800000"/>
            <a:headEnd/>
            <a:tailEnd/>
          </a:ln>
        </p:spPr>
        <p:txBody>
          <a:bodyPr>
            <a:spAutoFit/>
          </a:bodyPr>
          <a:lstStyle/>
          <a:p>
            <a:r>
              <a:rPr kumimoji="0" lang="en-US" altLang="zh-CN" sz="1800">
                <a:latin typeface="Arial" charset="0"/>
              </a:rPr>
              <a:t>2 </a:t>
            </a:r>
          </a:p>
        </p:txBody>
      </p:sp>
      <p:sp>
        <p:nvSpPr>
          <p:cNvPr id="33803" name="Line 11"/>
          <p:cNvSpPr>
            <a:spLocks noChangeShapeType="1"/>
          </p:cNvSpPr>
          <p:nvPr/>
        </p:nvSpPr>
        <p:spPr bwMode="auto">
          <a:xfrm>
            <a:off x="1143000" y="4191000"/>
            <a:ext cx="0" cy="152400"/>
          </a:xfrm>
          <a:prstGeom prst="line">
            <a:avLst/>
          </a:prstGeom>
          <a:noFill/>
          <a:ln w="9525">
            <a:solidFill>
              <a:schemeClr val="tx1"/>
            </a:solidFill>
            <a:round/>
            <a:headEnd/>
            <a:tailEnd/>
          </a:ln>
        </p:spPr>
        <p:txBody>
          <a:bodyPr wrap="none"/>
          <a:lstStyle/>
          <a:p>
            <a:endParaRPr lang="zh-CN" altLang="en-US"/>
          </a:p>
        </p:txBody>
      </p:sp>
      <p:graphicFrame>
        <p:nvGraphicFramePr>
          <p:cNvPr id="44069" name="Group 37"/>
          <p:cNvGraphicFramePr>
            <a:graphicFrameLocks noGrp="1"/>
          </p:cNvGraphicFramePr>
          <p:nvPr>
            <p:ph idx="1"/>
          </p:nvPr>
        </p:nvGraphicFramePr>
        <p:xfrm>
          <a:off x="685800" y="1295400"/>
          <a:ext cx="7772400" cy="1731964"/>
        </p:xfrm>
        <a:graphic>
          <a:graphicData uri="http://schemas.openxmlformats.org/drawingml/2006/table">
            <a:tbl>
              <a:tblPr/>
              <a:tblGrid>
                <a:gridCol w="1793875">
                  <a:extLst>
                    <a:ext uri="{9D8B030D-6E8A-4147-A177-3AD203B41FA5}">
                      <a16:colId xmlns:a16="http://schemas.microsoft.com/office/drawing/2014/main" val="20000"/>
                    </a:ext>
                  </a:extLst>
                </a:gridCol>
                <a:gridCol w="1912938">
                  <a:extLst>
                    <a:ext uri="{9D8B030D-6E8A-4147-A177-3AD203B41FA5}">
                      <a16:colId xmlns:a16="http://schemas.microsoft.com/office/drawing/2014/main" val="20001"/>
                    </a:ext>
                  </a:extLst>
                </a:gridCol>
                <a:gridCol w="1316037">
                  <a:extLst>
                    <a:ext uri="{9D8B030D-6E8A-4147-A177-3AD203B41FA5}">
                      <a16:colId xmlns:a16="http://schemas.microsoft.com/office/drawing/2014/main" val="20002"/>
                    </a:ext>
                  </a:extLst>
                </a:gridCol>
                <a:gridCol w="2749550">
                  <a:extLst>
                    <a:ext uri="{9D8B030D-6E8A-4147-A177-3AD203B41FA5}">
                      <a16:colId xmlns:a16="http://schemas.microsoft.com/office/drawing/2014/main" val="20003"/>
                    </a:ext>
                  </a:extLst>
                </a:gridCol>
              </a:tblGrid>
              <a:tr h="668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Process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Duration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Order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Arrival Time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1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1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4066" name="Text Box 34"/>
          <p:cNvSpPr txBox="1">
            <a:spLocks noChangeArrowheads="1"/>
          </p:cNvSpPr>
          <p:nvPr/>
        </p:nvSpPr>
        <p:spPr bwMode="auto">
          <a:xfrm>
            <a:off x="3124200" y="3810000"/>
            <a:ext cx="933450" cy="366713"/>
          </a:xfrm>
          <a:prstGeom prst="rect">
            <a:avLst/>
          </a:prstGeom>
          <a:noFill/>
          <a:ln w="9525">
            <a:noFill/>
            <a:miter lim="800000"/>
            <a:headEnd/>
            <a:tailEnd/>
          </a:ln>
        </p:spPr>
        <p:txBody>
          <a:bodyPr wrap="none">
            <a:spAutoFit/>
          </a:bodyPr>
          <a:lstStyle/>
          <a:p>
            <a:r>
              <a:rPr kumimoji="0" lang="en-US" altLang="zh-CN" sz="1800">
                <a:latin typeface="Arial" charset="0"/>
              </a:rPr>
              <a:t>P1 (10)</a:t>
            </a:r>
          </a:p>
        </p:txBody>
      </p:sp>
      <p:sp>
        <p:nvSpPr>
          <p:cNvPr id="44067" name="Text Box 35"/>
          <p:cNvSpPr txBox="1">
            <a:spLocks noChangeArrowheads="1"/>
          </p:cNvSpPr>
          <p:nvPr/>
        </p:nvSpPr>
        <p:spPr bwMode="auto">
          <a:xfrm>
            <a:off x="1447800" y="3733800"/>
            <a:ext cx="806450" cy="366713"/>
          </a:xfrm>
          <a:prstGeom prst="rect">
            <a:avLst/>
          </a:prstGeom>
          <a:noFill/>
          <a:ln w="9525">
            <a:noFill/>
            <a:miter lim="800000"/>
            <a:headEnd/>
            <a:tailEnd/>
          </a:ln>
        </p:spPr>
        <p:txBody>
          <a:bodyPr wrap="none">
            <a:spAutoFit/>
          </a:bodyPr>
          <a:lstStyle/>
          <a:p>
            <a:r>
              <a:rPr kumimoji="0" lang="en-US" altLang="zh-CN" sz="1800">
                <a:latin typeface="Arial" charset="0"/>
              </a:rPr>
              <a:t>P2 (2)</a:t>
            </a:r>
          </a:p>
        </p:txBody>
      </p:sp>
      <p:sp>
        <p:nvSpPr>
          <p:cNvPr id="44068" name="Text Box 36"/>
          <p:cNvSpPr txBox="1">
            <a:spLocks noChangeArrowheads="1"/>
          </p:cNvSpPr>
          <p:nvPr/>
        </p:nvSpPr>
        <p:spPr bwMode="auto">
          <a:xfrm>
            <a:off x="2209800" y="4267200"/>
            <a:ext cx="311150" cy="366713"/>
          </a:xfrm>
          <a:prstGeom prst="rect">
            <a:avLst/>
          </a:prstGeom>
          <a:noFill/>
          <a:ln w="9525">
            <a:noFill/>
            <a:miter lim="800000"/>
            <a:headEnd/>
            <a:tailEnd/>
          </a:ln>
        </p:spPr>
        <p:txBody>
          <a:bodyPr>
            <a:spAutoFit/>
          </a:bodyPr>
          <a:lstStyle/>
          <a:p>
            <a:r>
              <a:rPr kumimoji="0" lang="en-US" altLang="zh-CN" sz="1800">
                <a:latin typeface="Arial" charset="0"/>
              </a:rPr>
              <a:t>4</a:t>
            </a:r>
          </a:p>
        </p:txBody>
      </p:sp>
      <p:sp>
        <p:nvSpPr>
          <p:cNvPr id="16" name="灯片编号占位符 15"/>
          <p:cNvSpPr>
            <a:spLocks noGrp="1"/>
          </p:cNvSpPr>
          <p:nvPr>
            <p:ph type="sldNum" sz="quarter" idx="12"/>
          </p:nvPr>
        </p:nvSpPr>
        <p:spPr/>
        <p:txBody>
          <a:bodyPr/>
          <a:lstStyle/>
          <a:p>
            <a:pPr>
              <a:defRPr/>
            </a:pPr>
            <a:fld id="{E7F0E2D9-2867-483B-83C5-EB4F3FDD9EE5}" type="slidenum">
              <a:rPr lang="en-US" altLang="zh-CN" smtClean="0"/>
              <a:pPr>
                <a:defRPr/>
              </a:pPr>
              <a:t>27</a:t>
            </a:fld>
            <a:r>
              <a:rPr lang="en-US" altLang="zh-CN" dirty="0"/>
              <a:t>/62</a:t>
            </a:r>
          </a:p>
          <a:p>
            <a:pPr>
              <a:defRPr/>
            </a:pPr>
            <a:endParaRPr lang="en-US" altLang="zh-CN" dirty="0"/>
          </a:p>
        </p:txBody>
      </p:sp>
      <p:sp>
        <p:nvSpPr>
          <p:cNvPr id="17" name="页脚占位符 16"/>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6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4041"/>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4042"/>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44068"/>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4403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066"/>
                                        </p:tgtEl>
                                        <p:attrNameLst>
                                          <p:attrName>style.visibility</p:attrName>
                                        </p:attrNameLst>
                                      </p:cBhvr>
                                      <p:to>
                                        <p:strVal val="visible"/>
                                      </p:to>
                                    </p:set>
                                  </p:childTnLst>
                                </p:cTn>
                              </p:par>
                            </p:childTnLst>
                          </p:cTn>
                        </p:par>
                        <p:par>
                          <p:cTn id="23" fill="hold" nodeType="afterGroup">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44040"/>
                                        </p:tgtEl>
                                        <p:attrNameLst>
                                          <p:attrName>style.visibility</p:attrName>
                                        </p:attrNameLst>
                                      </p:cBhvr>
                                      <p:to>
                                        <p:strVal val="visible"/>
                                      </p:to>
                                    </p:set>
                                  </p:childTnLst>
                                </p:cTn>
                              </p:par>
                            </p:childTnLst>
                          </p:cTn>
                        </p:par>
                        <p:par>
                          <p:cTn id="26" fill="hold" nodeType="afterGroup">
                            <p:stCondLst>
                              <p:cond delay="1000"/>
                            </p:stCondLst>
                            <p:childTnLst>
                              <p:par>
                                <p:cTn id="27" presetID="1" presetClass="entr" presetSubtype="0" fill="hold" grpId="0" nodeType="afterEffect">
                                  <p:stCondLst>
                                    <p:cond delay="0"/>
                                  </p:stCondLst>
                                  <p:childTnLst>
                                    <p:set>
                                      <p:cBhvr>
                                        <p:cTn id="28" dur="1" fill="hold">
                                          <p:stCondLst>
                                            <p:cond delay="499"/>
                                          </p:stCondLst>
                                        </p:cTn>
                                        <p:tgtEl>
                                          <p:spTgt spid="4403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44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autoUpdateAnimBg="0"/>
      <p:bldP spid="44036" grpId="0" autoUpdateAnimBg="0"/>
      <p:bldP spid="44039" grpId="0" autoUpdateAnimBg="0"/>
      <p:bldP spid="44040" grpId="0" animBg="1"/>
      <p:bldP spid="44041" grpId="0" animBg="1"/>
      <p:bldP spid="44042" grpId="0" autoUpdateAnimBg="0"/>
      <p:bldP spid="44066" grpId="0" autoUpdateAnimBg="0"/>
      <p:bldP spid="44067" grpId="0" autoUpdateAnimBg="0"/>
      <p:bldP spid="4406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a:t>Preemptive SJF</a:t>
            </a:r>
          </a:p>
        </p:txBody>
      </p:sp>
      <p:sp>
        <p:nvSpPr>
          <p:cNvPr id="34819" name="Rectangle 3"/>
          <p:cNvSpPr>
            <a:spLocks noGrp="1" noChangeArrowheads="1"/>
          </p:cNvSpPr>
          <p:nvPr>
            <p:ph type="body" idx="1"/>
          </p:nvPr>
        </p:nvSpPr>
        <p:spPr/>
        <p:txBody>
          <a:bodyPr/>
          <a:lstStyle/>
          <a:p>
            <a:pPr eaLnBrk="1" hangingPunct="1"/>
            <a:r>
              <a:rPr lang="en-US" altLang="zh-CN" dirty="0"/>
              <a:t>Also called </a:t>
            </a:r>
            <a:r>
              <a:rPr lang="en-US" altLang="zh-CN" dirty="0">
                <a:solidFill>
                  <a:srgbClr val="FF0066"/>
                </a:solidFill>
              </a:rPr>
              <a:t>Shortest Remaining Time First</a:t>
            </a:r>
          </a:p>
          <a:p>
            <a:pPr lvl="1" eaLnBrk="1" hangingPunct="1"/>
            <a:r>
              <a:rPr lang="en-US" altLang="zh-CN" dirty="0"/>
              <a:t>Schedule the job with </a:t>
            </a:r>
            <a:r>
              <a:rPr lang="en-US" altLang="zh-CN" dirty="0">
                <a:highlight>
                  <a:srgbClr val="FFFF00"/>
                </a:highlight>
              </a:rPr>
              <a:t>the shortest remaining time required to complete</a:t>
            </a:r>
          </a:p>
          <a:p>
            <a:pPr eaLnBrk="1" hangingPunct="1"/>
            <a:r>
              <a:rPr lang="en-US" altLang="zh-CN" dirty="0"/>
              <a:t>Requirement: the elapse time needs to be known in advance</a:t>
            </a:r>
          </a:p>
        </p:txBody>
      </p:sp>
      <p:sp>
        <p:nvSpPr>
          <p:cNvPr id="4" name="灯片编号占位符 3"/>
          <p:cNvSpPr>
            <a:spLocks noGrp="1"/>
          </p:cNvSpPr>
          <p:nvPr>
            <p:ph type="sldNum" sz="quarter" idx="12"/>
          </p:nvPr>
        </p:nvSpPr>
        <p:spPr/>
        <p:txBody>
          <a:bodyPr/>
          <a:lstStyle/>
          <a:p>
            <a:pPr>
              <a:defRPr/>
            </a:pPr>
            <a:fld id="{2D9A04AE-A003-4615-B991-43ED3C34B597}" type="slidenum">
              <a:rPr lang="en-US" altLang="zh-CN" smtClean="0"/>
              <a:t>28</a:t>
            </a:fld>
            <a:endParaRPr lang="en-US" altLang="zh-CN" dirty="0"/>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a:t>Preemptive SJF: Same Example</a:t>
            </a:r>
          </a:p>
        </p:txBody>
      </p:sp>
      <p:graphicFrame>
        <p:nvGraphicFramePr>
          <p:cNvPr id="46119" name="Group 39"/>
          <p:cNvGraphicFramePr>
            <a:graphicFrameLocks noGrp="1"/>
          </p:cNvGraphicFramePr>
          <p:nvPr>
            <p:ph idx="1"/>
          </p:nvPr>
        </p:nvGraphicFramePr>
        <p:xfrm>
          <a:off x="685800" y="1295400"/>
          <a:ext cx="7772400" cy="1731964"/>
        </p:xfrm>
        <a:graphic>
          <a:graphicData uri="http://schemas.openxmlformats.org/drawingml/2006/table">
            <a:tbl>
              <a:tblPr/>
              <a:tblGrid>
                <a:gridCol w="1793875">
                  <a:extLst>
                    <a:ext uri="{9D8B030D-6E8A-4147-A177-3AD203B41FA5}">
                      <a16:colId xmlns:a16="http://schemas.microsoft.com/office/drawing/2014/main" val="20000"/>
                    </a:ext>
                  </a:extLst>
                </a:gridCol>
                <a:gridCol w="1912938">
                  <a:extLst>
                    <a:ext uri="{9D8B030D-6E8A-4147-A177-3AD203B41FA5}">
                      <a16:colId xmlns:a16="http://schemas.microsoft.com/office/drawing/2014/main" val="20001"/>
                    </a:ext>
                  </a:extLst>
                </a:gridCol>
                <a:gridCol w="1316037">
                  <a:extLst>
                    <a:ext uri="{9D8B030D-6E8A-4147-A177-3AD203B41FA5}">
                      <a16:colId xmlns:a16="http://schemas.microsoft.com/office/drawing/2014/main" val="20002"/>
                    </a:ext>
                  </a:extLst>
                </a:gridCol>
                <a:gridCol w="2749550">
                  <a:extLst>
                    <a:ext uri="{9D8B030D-6E8A-4147-A177-3AD203B41FA5}">
                      <a16:colId xmlns:a16="http://schemas.microsoft.com/office/drawing/2014/main" val="20003"/>
                    </a:ext>
                  </a:extLst>
                </a:gridCol>
              </a:tblGrid>
              <a:tr h="668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Process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Duration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Order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Arrival Time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1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1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6105" name="Text Box 25"/>
          <p:cNvSpPr txBox="1">
            <a:spLocks noChangeArrowheads="1"/>
          </p:cNvSpPr>
          <p:nvPr/>
        </p:nvSpPr>
        <p:spPr bwMode="auto">
          <a:xfrm>
            <a:off x="1219200" y="5029200"/>
            <a:ext cx="2771775" cy="701675"/>
          </a:xfrm>
          <a:prstGeom prst="rect">
            <a:avLst/>
          </a:prstGeom>
          <a:noFill/>
          <a:ln w="9525">
            <a:noFill/>
            <a:miter lim="800000"/>
            <a:headEnd/>
            <a:tailEnd/>
          </a:ln>
        </p:spPr>
        <p:txBody>
          <a:bodyPr wrap="none">
            <a:spAutoFit/>
          </a:bodyPr>
          <a:lstStyle/>
          <a:p>
            <a:r>
              <a:rPr kumimoji="0" lang="en-US" altLang="zh-CN" sz="2000">
                <a:latin typeface="Arial" charset="0"/>
              </a:rPr>
              <a:t>P1 waiting time: 4-2 =2</a:t>
            </a:r>
          </a:p>
          <a:p>
            <a:r>
              <a:rPr kumimoji="0" lang="en-US" altLang="zh-CN" sz="2000">
                <a:latin typeface="Arial" charset="0"/>
              </a:rPr>
              <a:t>P2 waiting time: 0</a:t>
            </a:r>
          </a:p>
        </p:txBody>
      </p:sp>
      <p:sp>
        <p:nvSpPr>
          <p:cNvPr id="46106" name="Text Box 26"/>
          <p:cNvSpPr txBox="1">
            <a:spLocks noChangeArrowheads="1"/>
          </p:cNvSpPr>
          <p:nvPr/>
        </p:nvSpPr>
        <p:spPr bwMode="auto">
          <a:xfrm>
            <a:off x="3886200" y="4724400"/>
            <a:ext cx="4724400" cy="1552575"/>
          </a:xfrm>
          <a:prstGeom prst="rect">
            <a:avLst/>
          </a:prstGeom>
          <a:noFill/>
          <a:ln w="9525">
            <a:noFill/>
            <a:miter lim="800000"/>
            <a:headEnd/>
            <a:tailEnd/>
          </a:ln>
        </p:spPr>
        <p:txBody>
          <a:bodyPr wrap="none">
            <a:spAutoFit/>
          </a:bodyPr>
          <a:lstStyle/>
          <a:p>
            <a:r>
              <a:rPr kumimoji="0" lang="en-US" altLang="zh-CN">
                <a:latin typeface="Arial" charset="0"/>
              </a:rPr>
              <a:t>The average waiting time (AWT): </a:t>
            </a:r>
            <a:br>
              <a:rPr kumimoji="0" lang="en-US" altLang="zh-CN">
                <a:latin typeface="Arial" charset="0"/>
              </a:rPr>
            </a:br>
            <a:r>
              <a:rPr kumimoji="0" lang="en-US" altLang="zh-CN">
                <a:latin typeface="Arial" charset="0"/>
              </a:rPr>
              <a:t>  (0+2)/2 = 1</a:t>
            </a:r>
          </a:p>
          <a:p>
            <a:endParaRPr kumimoji="0" lang="en-US" altLang="zh-CN">
              <a:latin typeface="Arial" charset="0"/>
            </a:endParaRPr>
          </a:p>
          <a:p>
            <a:r>
              <a:rPr kumimoji="0" lang="en-US" altLang="zh-CN">
                <a:solidFill>
                  <a:srgbClr val="FF0066"/>
                </a:solidFill>
                <a:latin typeface="Arial" charset="0"/>
              </a:rPr>
              <a:t>No CPU waste!!!</a:t>
            </a:r>
          </a:p>
        </p:txBody>
      </p:sp>
      <p:sp>
        <p:nvSpPr>
          <p:cNvPr id="35867" name="Line 27"/>
          <p:cNvSpPr>
            <a:spLocks noChangeShapeType="1"/>
          </p:cNvSpPr>
          <p:nvPr/>
        </p:nvSpPr>
        <p:spPr bwMode="auto">
          <a:xfrm>
            <a:off x="838200" y="4267200"/>
            <a:ext cx="8229600" cy="0"/>
          </a:xfrm>
          <a:prstGeom prst="line">
            <a:avLst/>
          </a:prstGeom>
          <a:noFill/>
          <a:ln w="9525">
            <a:solidFill>
              <a:schemeClr val="tx1"/>
            </a:solidFill>
            <a:prstDash val="dash"/>
            <a:round/>
            <a:headEnd/>
            <a:tailEnd/>
          </a:ln>
        </p:spPr>
        <p:txBody>
          <a:bodyPr wrap="none"/>
          <a:lstStyle/>
          <a:p>
            <a:endParaRPr lang="zh-CN" altLang="en-US"/>
          </a:p>
        </p:txBody>
      </p:sp>
      <p:sp>
        <p:nvSpPr>
          <p:cNvPr id="35868" name="Text Box 28"/>
          <p:cNvSpPr txBox="1">
            <a:spLocks noChangeArrowheads="1"/>
          </p:cNvSpPr>
          <p:nvPr/>
        </p:nvSpPr>
        <p:spPr bwMode="auto">
          <a:xfrm>
            <a:off x="746125" y="4267200"/>
            <a:ext cx="311150" cy="366713"/>
          </a:xfrm>
          <a:prstGeom prst="rect">
            <a:avLst/>
          </a:prstGeom>
          <a:noFill/>
          <a:ln w="9525">
            <a:noFill/>
            <a:miter lim="800000"/>
            <a:headEnd/>
            <a:tailEnd/>
          </a:ln>
        </p:spPr>
        <p:txBody>
          <a:bodyPr>
            <a:spAutoFit/>
          </a:bodyPr>
          <a:lstStyle/>
          <a:p>
            <a:r>
              <a:rPr kumimoji="0" lang="en-US" altLang="zh-CN" sz="1800">
                <a:latin typeface="Arial" charset="0"/>
              </a:rPr>
              <a:t>0</a:t>
            </a:r>
          </a:p>
        </p:txBody>
      </p:sp>
      <p:sp>
        <p:nvSpPr>
          <p:cNvPr id="46109" name="Text Box 29"/>
          <p:cNvSpPr txBox="1">
            <a:spLocks noChangeArrowheads="1"/>
          </p:cNvSpPr>
          <p:nvPr/>
        </p:nvSpPr>
        <p:spPr bwMode="auto">
          <a:xfrm>
            <a:off x="7162800" y="4343400"/>
            <a:ext cx="438150" cy="366713"/>
          </a:xfrm>
          <a:prstGeom prst="rect">
            <a:avLst/>
          </a:prstGeom>
          <a:noFill/>
          <a:ln w="9525">
            <a:noFill/>
            <a:miter lim="800000"/>
            <a:headEnd/>
            <a:tailEnd/>
          </a:ln>
        </p:spPr>
        <p:txBody>
          <a:bodyPr wrap="none">
            <a:spAutoFit/>
          </a:bodyPr>
          <a:lstStyle/>
          <a:p>
            <a:r>
              <a:rPr kumimoji="0" lang="en-US" altLang="zh-CN" sz="1800">
                <a:latin typeface="Arial" charset="0"/>
              </a:rPr>
              <a:t>12</a:t>
            </a:r>
          </a:p>
        </p:txBody>
      </p:sp>
      <p:sp>
        <p:nvSpPr>
          <p:cNvPr id="46110" name="Rectangle 30"/>
          <p:cNvSpPr>
            <a:spLocks noChangeArrowheads="1"/>
          </p:cNvSpPr>
          <p:nvPr/>
        </p:nvSpPr>
        <p:spPr bwMode="auto">
          <a:xfrm>
            <a:off x="2590800" y="4191000"/>
            <a:ext cx="4800600" cy="152400"/>
          </a:xfrm>
          <a:prstGeom prst="rect">
            <a:avLst/>
          </a:prstGeom>
          <a:solidFill>
            <a:srgbClr val="FF0066"/>
          </a:solidFill>
          <a:ln w="9525">
            <a:solidFill>
              <a:schemeClr val="tx1"/>
            </a:solidFill>
            <a:miter lim="800000"/>
            <a:headEnd/>
            <a:tailEnd/>
          </a:ln>
        </p:spPr>
        <p:txBody>
          <a:bodyPr wrap="none" anchor="ctr"/>
          <a:lstStyle/>
          <a:p>
            <a:pPr eaLnBrk="1" hangingPunct="1"/>
            <a:endParaRPr lang="zh-CN" altLang="en-US"/>
          </a:p>
        </p:txBody>
      </p:sp>
      <p:sp>
        <p:nvSpPr>
          <p:cNvPr id="46111" name="Rectangle 31"/>
          <p:cNvSpPr>
            <a:spLocks noChangeArrowheads="1"/>
          </p:cNvSpPr>
          <p:nvPr/>
        </p:nvSpPr>
        <p:spPr bwMode="auto">
          <a:xfrm>
            <a:off x="1447800" y="4191000"/>
            <a:ext cx="1143000" cy="152400"/>
          </a:xfrm>
          <a:prstGeom prst="rect">
            <a:avLst/>
          </a:prstGeom>
          <a:solidFill>
            <a:srgbClr val="FF6600"/>
          </a:solidFill>
          <a:ln w="9525">
            <a:solidFill>
              <a:schemeClr val="tx1"/>
            </a:solidFill>
            <a:miter lim="800000"/>
            <a:headEnd/>
            <a:tailEnd/>
          </a:ln>
        </p:spPr>
        <p:txBody>
          <a:bodyPr wrap="none" anchor="ctr"/>
          <a:lstStyle/>
          <a:p>
            <a:pPr eaLnBrk="1" hangingPunct="1"/>
            <a:endParaRPr lang="zh-CN" altLang="en-US"/>
          </a:p>
        </p:txBody>
      </p:sp>
      <p:sp>
        <p:nvSpPr>
          <p:cNvPr id="46112" name="Text Box 32"/>
          <p:cNvSpPr txBox="1">
            <a:spLocks noChangeArrowheads="1"/>
          </p:cNvSpPr>
          <p:nvPr/>
        </p:nvSpPr>
        <p:spPr bwMode="auto">
          <a:xfrm>
            <a:off x="1295400" y="4267200"/>
            <a:ext cx="1905000" cy="366713"/>
          </a:xfrm>
          <a:prstGeom prst="rect">
            <a:avLst/>
          </a:prstGeom>
          <a:noFill/>
          <a:ln w="9525">
            <a:noFill/>
            <a:miter lim="800000"/>
            <a:headEnd/>
            <a:tailEnd/>
          </a:ln>
        </p:spPr>
        <p:txBody>
          <a:bodyPr>
            <a:spAutoFit/>
          </a:bodyPr>
          <a:lstStyle/>
          <a:p>
            <a:r>
              <a:rPr kumimoji="0" lang="en-US" altLang="zh-CN" sz="1800">
                <a:latin typeface="Arial" charset="0"/>
              </a:rPr>
              <a:t>2 </a:t>
            </a:r>
          </a:p>
        </p:txBody>
      </p:sp>
      <p:sp>
        <p:nvSpPr>
          <p:cNvPr id="35873" name="Line 33"/>
          <p:cNvSpPr>
            <a:spLocks noChangeShapeType="1"/>
          </p:cNvSpPr>
          <p:nvPr/>
        </p:nvSpPr>
        <p:spPr bwMode="auto">
          <a:xfrm>
            <a:off x="1447800" y="4191000"/>
            <a:ext cx="0" cy="152400"/>
          </a:xfrm>
          <a:prstGeom prst="line">
            <a:avLst/>
          </a:prstGeom>
          <a:noFill/>
          <a:ln w="9525">
            <a:solidFill>
              <a:schemeClr val="tx1"/>
            </a:solidFill>
            <a:round/>
            <a:headEnd/>
            <a:tailEnd/>
          </a:ln>
        </p:spPr>
        <p:txBody>
          <a:bodyPr wrap="none"/>
          <a:lstStyle/>
          <a:p>
            <a:endParaRPr lang="zh-CN" altLang="en-US"/>
          </a:p>
        </p:txBody>
      </p:sp>
      <p:sp>
        <p:nvSpPr>
          <p:cNvPr id="46114" name="Text Box 34"/>
          <p:cNvSpPr txBox="1">
            <a:spLocks noChangeArrowheads="1"/>
          </p:cNvSpPr>
          <p:nvPr/>
        </p:nvSpPr>
        <p:spPr bwMode="auto">
          <a:xfrm>
            <a:off x="3429000" y="3810000"/>
            <a:ext cx="806450" cy="366713"/>
          </a:xfrm>
          <a:prstGeom prst="rect">
            <a:avLst/>
          </a:prstGeom>
          <a:noFill/>
          <a:ln w="9525">
            <a:noFill/>
            <a:miter lim="800000"/>
            <a:headEnd/>
            <a:tailEnd/>
          </a:ln>
        </p:spPr>
        <p:txBody>
          <a:bodyPr wrap="none">
            <a:spAutoFit/>
          </a:bodyPr>
          <a:lstStyle/>
          <a:p>
            <a:r>
              <a:rPr kumimoji="0" lang="en-US" altLang="zh-CN" sz="1800">
                <a:latin typeface="Arial" charset="0"/>
              </a:rPr>
              <a:t>P1 (8)</a:t>
            </a:r>
          </a:p>
        </p:txBody>
      </p:sp>
      <p:sp>
        <p:nvSpPr>
          <p:cNvPr id="46115" name="Text Box 35"/>
          <p:cNvSpPr txBox="1">
            <a:spLocks noChangeArrowheads="1"/>
          </p:cNvSpPr>
          <p:nvPr/>
        </p:nvSpPr>
        <p:spPr bwMode="auto">
          <a:xfrm>
            <a:off x="1752600" y="3733800"/>
            <a:ext cx="806450" cy="366713"/>
          </a:xfrm>
          <a:prstGeom prst="rect">
            <a:avLst/>
          </a:prstGeom>
          <a:noFill/>
          <a:ln w="9525">
            <a:noFill/>
            <a:miter lim="800000"/>
            <a:headEnd/>
            <a:tailEnd/>
          </a:ln>
        </p:spPr>
        <p:txBody>
          <a:bodyPr wrap="none">
            <a:spAutoFit/>
          </a:bodyPr>
          <a:lstStyle/>
          <a:p>
            <a:r>
              <a:rPr kumimoji="0" lang="en-US" altLang="zh-CN" sz="1800">
                <a:latin typeface="Arial" charset="0"/>
              </a:rPr>
              <a:t>P2 (2)</a:t>
            </a:r>
          </a:p>
        </p:txBody>
      </p:sp>
      <p:sp>
        <p:nvSpPr>
          <p:cNvPr id="46116" name="Text Box 36"/>
          <p:cNvSpPr txBox="1">
            <a:spLocks noChangeArrowheads="1"/>
          </p:cNvSpPr>
          <p:nvPr/>
        </p:nvSpPr>
        <p:spPr bwMode="auto">
          <a:xfrm>
            <a:off x="2514600" y="4267200"/>
            <a:ext cx="311150" cy="366713"/>
          </a:xfrm>
          <a:prstGeom prst="rect">
            <a:avLst/>
          </a:prstGeom>
          <a:noFill/>
          <a:ln w="9525">
            <a:noFill/>
            <a:miter lim="800000"/>
            <a:headEnd/>
            <a:tailEnd/>
          </a:ln>
        </p:spPr>
        <p:txBody>
          <a:bodyPr>
            <a:spAutoFit/>
          </a:bodyPr>
          <a:lstStyle/>
          <a:p>
            <a:r>
              <a:rPr kumimoji="0" lang="en-US" altLang="zh-CN" sz="1800">
                <a:latin typeface="Arial" charset="0"/>
              </a:rPr>
              <a:t>4</a:t>
            </a:r>
          </a:p>
        </p:txBody>
      </p:sp>
      <p:sp>
        <p:nvSpPr>
          <p:cNvPr id="46117" name="Rectangle 37"/>
          <p:cNvSpPr>
            <a:spLocks noChangeArrowheads="1"/>
          </p:cNvSpPr>
          <p:nvPr/>
        </p:nvSpPr>
        <p:spPr bwMode="auto">
          <a:xfrm>
            <a:off x="838200" y="4191000"/>
            <a:ext cx="609600" cy="152400"/>
          </a:xfrm>
          <a:prstGeom prst="rect">
            <a:avLst/>
          </a:prstGeom>
          <a:solidFill>
            <a:srgbClr val="FF0066"/>
          </a:solidFill>
          <a:ln w="9525">
            <a:solidFill>
              <a:schemeClr val="tx1"/>
            </a:solidFill>
            <a:miter lim="800000"/>
            <a:headEnd/>
            <a:tailEnd/>
          </a:ln>
        </p:spPr>
        <p:txBody>
          <a:bodyPr wrap="none" anchor="ctr"/>
          <a:lstStyle/>
          <a:p>
            <a:pPr eaLnBrk="1" hangingPunct="1"/>
            <a:endParaRPr lang="zh-CN" altLang="en-US"/>
          </a:p>
        </p:txBody>
      </p:sp>
      <p:sp>
        <p:nvSpPr>
          <p:cNvPr id="46118" name="Text Box 38"/>
          <p:cNvSpPr txBox="1">
            <a:spLocks noChangeArrowheads="1"/>
          </p:cNvSpPr>
          <p:nvPr/>
        </p:nvSpPr>
        <p:spPr bwMode="auto">
          <a:xfrm>
            <a:off x="762000" y="3810000"/>
            <a:ext cx="806450" cy="366713"/>
          </a:xfrm>
          <a:prstGeom prst="rect">
            <a:avLst/>
          </a:prstGeom>
          <a:noFill/>
          <a:ln w="9525">
            <a:noFill/>
            <a:miter lim="800000"/>
            <a:headEnd/>
            <a:tailEnd/>
          </a:ln>
        </p:spPr>
        <p:txBody>
          <a:bodyPr wrap="none">
            <a:spAutoFit/>
          </a:bodyPr>
          <a:lstStyle/>
          <a:p>
            <a:r>
              <a:rPr kumimoji="0" lang="en-US" altLang="zh-CN" sz="1800">
                <a:latin typeface="Arial" charset="0"/>
              </a:rPr>
              <a:t>P1 (2)</a:t>
            </a:r>
          </a:p>
        </p:txBody>
      </p:sp>
      <p:sp>
        <p:nvSpPr>
          <p:cNvPr id="18" name="灯片编号占位符 17"/>
          <p:cNvSpPr>
            <a:spLocks noGrp="1"/>
          </p:cNvSpPr>
          <p:nvPr>
            <p:ph type="sldNum" sz="quarter" idx="12"/>
          </p:nvPr>
        </p:nvSpPr>
        <p:spPr/>
        <p:txBody>
          <a:bodyPr/>
          <a:lstStyle/>
          <a:p>
            <a:pPr>
              <a:defRPr/>
            </a:pPr>
            <a:fld id="{E7F0E2D9-2867-483B-83C5-EB4F3FDD9EE5}" type="slidenum">
              <a:rPr lang="en-US" altLang="zh-CN" smtClean="0"/>
              <a:pPr>
                <a:defRPr/>
              </a:pPr>
              <a:t>29</a:t>
            </a:fld>
            <a:endParaRPr lang="en-US" altLang="zh-CN" dirty="0"/>
          </a:p>
        </p:txBody>
      </p:sp>
      <p:sp>
        <p:nvSpPr>
          <p:cNvPr id="19" name="页脚占位符 18"/>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11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611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46115"/>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46111"/>
                                        </p:tgtEl>
                                        <p:attrNameLst>
                                          <p:attrName>style.visibility</p:attrName>
                                        </p:attrNameLst>
                                      </p:cBhvr>
                                      <p:to>
                                        <p:strVal val="visible"/>
                                      </p:to>
                                    </p:set>
                                  </p:childTnLst>
                                </p:cTn>
                              </p:par>
                            </p:childTnLst>
                          </p:cTn>
                        </p:par>
                        <p:par>
                          <p:cTn id="17" fill="hold" nodeType="afterGroup">
                            <p:stCondLst>
                              <p:cond delay="1000"/>
                            </p:stCondLst>
                            <p:childTnLst>
                              <p:par>
                                <p:cTn id="18" presetID="1" presetClass="entr" presetSubtype="0" fill="hold" grpId="0" nodeType="afterEffect">
                                  <p:stCondLst>
                                    <p:cond delay="0"/>
                                  </p:stCondLst>
                                  <p:childTnLst>
                                    <p:set>
                                      <p:cBhvr>
                                        <p:cTn id="19" dur="1" fill="hold">
                                          <p:stCondLst>
                                            <p:cond delay="499"/>
                                          </p:stCondLst>
                                        </p:cTn>
                                        <p:tgtEl>
                                          <p:spTgt spid="46112"/>
                                        </p:tgtEl>
                                        <p:attrNameLst>
                                          <p:attrName>style.visibility</p:attrName>
                                        </p:attrNameLst>
                                      </p:cBhvr>
                                      <p:to>
                                        <p:strVal val="visible"/>
                                      </p:to>
                                    </p:set>
                                  </p:childTnLst>
                                </p:cTn>
                              </p:par>
                            </p:childTnLst>
                          </p:cTn>
                        </p:par>
                        <p:par>
                          <p:cTn id="20" fill="hold" nodeType="afterGroup">
                            <p:stCondLst>
                              <p:cond delay="1500"/>
                            </p:stCondLst>
                            <p:childTnLst>
                              <p:par>
                                <p:cTn id="21" presetID="1" presetClass="entr" presetSubtype="0" fill="hold" grpId="0" nodeType="afterEffect">
                                  <p:stCondLst>
                                    <p:cond delay="0"/>
                                  </p:stCondLst>
                                  <p:childTnLst>
                                    <p:set>
                                      <p:cBhvr>
                                        <p:cTn id="22" dur="1" fill="hold">
                                          <p:stCondLst>
                                            <p:cond delay="499"/>
                                          </p:stCondLst>
                                        </p:cTn>
                                        <p:tgtEl>
                                          <p:spTgt spid="46116"/>
                                        </p:tgtEl>
                                        <p:attrNameLst>
                                          <p:attrName>style.visibility</p:attrName>
                                        </p:attrNameLst>
                                      </p:cBhvr>
                                      <p:to>
                                        <p:strVal val="visible"/>
                                      </p:to>
                                    </p:set>
                                  </p:childTnLst>
                                </p:cTn>
                              </p:par>
                            </p:childTnLst>
                          </p:cTn>
                        </p:par>
                        <p:par>
                          <p:cTn id="23" fill="hold" nodeType="afterGroup">
                            <p:stCondLst>
                              <p:cond delay="2000"/>
                            </p:stCondLst>
                            <p:childTnLst>
                              <p:par>
                                <p:cTn id="24" presetID="1" presetClass="entr" presetSubtype="0" fill="hold" grpId="0" nodeType="afterEffect">
                                  <p:stCondLst>
                                    <p:cond delay="0"/>
                                  </p:stCondLst>
                                  <p:childTnLst>
                                    <p:set>
                                      <p:cBhvr>
                                        <p:cTn id="25" dur="1" fill="hold">
                                          <p:stCondLst>
                                            <p:cond delay="499"/>
                                          </p:stCondLst>
                                        </p:cTn>
                                        <p:tgtEl>
                                          <p:spTgt spid="46105"/>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46114"/>
                                        </p:tgtEl>
                                        <p:attrNameLst>
                                          <p:attrName>style.visibility</p:attrName>
                                        </p:attrNameLst>
                                      </p:cBhvr>
                                      <p:to>
                                        <p:strVal val="visible"/>
                                      </p:to>
                                    </p:set>
                                  </p:childTnLst>
                                </p:cTn>
                              </p:par>
                            </p:childTnLst>
                          </p:cTn>
                        </p:par>
                        <p:par>
                          <p:cTn id="30" fill="hold" nodeType="afterGroup">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46110"/>
                                        </p:tgtEl>
                                        <p:attrNameLst>
                                          <p:attrName>style.visibility</p:attrName>
                                        </p:attrNameLst>
                                      </p:cBhvr>
                                      <p:to>
                                        <p:strVal val="visible"/>
                                      </p:to>
                                    </p:set>
                                  </p:childTnLst>
                                </p:cTn>
                              </p:par>
                            </p:childTnLst>
                          </p:cTn>
                        </p:par>
                        <p:par>
                          <p:cTn id="33" fill="hold" nodeType="afterGroup">
                            <p:stCondLst>
                              <p:cond delay="1000"/>
                            </p:stCondLst>
                            <p:childTnLst>
                              <p:par>
                                <p:cTn id="34" presetID="1" presetClass="entr" presetSubtype="0" fill="hold" grpId="0" nodeType="afterEffect">
                                  <p:stCondLst>
                                    <p:cond delay="0"/>
                                  </p:stCondLst>
                                  <p:childTnLst>
                                    <p:set>
                                      <p:cBhvr>
                                        <p:cTn id="35" dur="1" fill="hold">
                                          <p:stCondLst>
                                            <p:cond delay="499"/>
                                          </p:stCondLst>
                                        </p:cTn>
                                        <p:tgtEl>
                                          <p:spTgt spid="46109"/>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46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05" grpId="0" autoUpdateAnimBg="0"/>
      <p:bldP spid="46106" grpId="0" autoUpdateAnimBg="0"/>
      <p:bldP spid="46109" grpId="0" autoUpdateAnimBg="0"/>
      <p:bldP spid="46110" grpId="0" animBg="1"/>
      <p:bldP spid="46111" grpId="0" animBg="1"/>
      <p:bldP spid="46112" grpId="0" autoUpdateAnimBg="0"/>
      <p:bldP spid="46114" grpId="0" autoUpdateAnimBg="0"/>
      <p:bldP spid="46115" grpId="0" autoUpdateAnimBg="0"/>
      <p:bldP spid="46116" grpId="0" autoUpdateAnimBg="0"/>
      <p:bldP spid="46117" grpId="0" animBg="1"/>
      <p:bldP spid="4611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11188" y="0"/>
            <a:ext cx="7772400" cy="1143000"/>
          </a:xfrm>
        </p:spPr>
        <p:txBody>
          <a:bodyPr/>
          <a:lstStyle/>
          <a:p>
            <a:r>
              <a:rPr lang="en-US" altLang="zh-CN"/>
              <a:t>Quick Quiz </a:t>
            </a:r>
          </a:p>
        </p:txBody>
      </p:sp>
      <p:sp>
        <p:nvSpPr>
          <p:cNvPr id="7171" name="Rectangle 3"/>
          <p:cNvSpPr>
            <a:spLocks noGrp="1" noChangeArrowheads="1"/>
          </p:cNvSpPr>
          <p:nvPr>
            <p:ph type="body" idx="1"/>
          </p:nvPr>
        </p:nvSpPr>
        <p:spPr/>
        <p:txBody>
          <a:bodyPr/>
          <a:lstStyle/>
          <a:p>
            <a:pPr marL="609600" indent="-609600" eaLnBrk="1" hangingPunct="1">
              <a:buFontTx/>
              <a:buAutoNum type="arabicPeriod"/>
            </a:pPr>
            <a:r>
              <a:rPr lang="en-US" altLang="zh-CN"/>
              <a:t>What is process? </a:t>
            </a:r>
          </a:p>
          <a:p>
            <a:pPr marL="609600" indent="-609600" eaLnBrk="1" hangingPunct="1">
              <a:buFontTx/>
              <a:buAutoNum type="arabicPeriod"/>
            </a:pPr>
            <a:r>
              <a:rPr lang="en-US" altLang="zh-CN"/>
              <a:t>What</a:t>
            </a:r>
            <a:r>
              <a:rPr lang="en-US" altLang="zh-CN">
                <a:latin typeface="Arial" charset="0"/>
              </a:rPr>
              <a:t>’</a:t>
            </a:r>
            <a:r>
              <a:rPr lang="en-US" altLang="zh-CN"/>
              <a:t>s in a process? </a:t>
            </a:r>
          </a:p>
          <a:p>
            <a:pPr marL="609600" indent="-609600" eaLnBrk="1" hangingPunct="1">
              <a:buFontTx/>
              <a:buAutoNum type="arabicPeriod"/>
            </a:pPr>
            <a:r>
              <a:rPr lang="en-US" altLang="zh-CN"/>
              <a:t>What</a:t>
            </a:r>
            <a:r>
              <a:rPr lang="en-US" altLang="zh-CN">
                <a:latin typeface="Arial" charset="0"/>
              </a:rPr>
              <a:t>’</a:t>
            </a:r>
            <a:r>
              <a:rPr lang="en-US" altLang="zh-CN"/>
              <a:t>s in a PCB (Process control block ) of the process?</a:t>
            </a:r>
          </a:p>
          <a:p>
            <a:pPr marL="609600" indent="-609600" eaLnBrk="1" hangingPunct="1">
              <a:buFontTx/>
              <a:buAutoNum type="arabicPeriod"/>
            </a:pPr>
            <a:r>
              <a:rPr lang="en-US" altLang="zh-CN"/>
              <a:t>What’s  process state?</a:t>
            </a:r>
          </a:p>
          <a:p>
            <a:pPr marL="609600" indent="-609600" eaLnBrk="1" hangingPunct="1">
              <a:buFontTx/>
              <a:buAutoNum type="arabicPeriod"/>
            </a:pPr>
            <a:r>
              <a:rPr lang="en-US" altLang="zh-CN" sz="3600"/>
              <a:t>What is a thread?</a:t>
            </a:r>
          </a:p>
          <a:p>
            <a:pPr marL="609600" indent="-609600" eaLnBrk="1" hangingPunct="1">
              <a:buFontTx/>
              <a:buAutoNum type="arabicPeriod"/>
            </a:pPr>
            <a:r>
              <a:rPr lang="en-US" altLang="zh-CN"/>
              <a:t>What’s difference between process and thread?</a:t>
            </a:r>
          </a:p>
          <a:p>
            <a:pPr marL="609600" indent="-609600" eaLnBrk="1" hangingPunct="1"/>
            <a:endParaRPr lang="en-US" altLang="zh-CN"/>
          </a:p>
          <a:p>
            <a:pPr marL="609600" indent="-609600"/>
            <a:endParaRPr lang="zh-CN" altLang="en-US"/>
          </a:p>
        </p:txBody>
      </p:sp>
      <p:sp>
        <p:nvSpPr>
          <p:cNvPr id="4" name="灯片编号占位符 3"/>
          <p:cNvSpPr>
            <a:spLocks noGrp="1"/>
          </p:cNvSpPr>
          <p:nvPr>
            <p:ph type="sldNum" sz="quarter" idx="12"/>
          </p:nvPr>
        </p:nvSpPr>
        <p:spPr/>
        <p:txBody>
          <a:bodyPr/>
          <a:lstStyle/>
          <a:p>
            <a:pPr>
              <a:defRPr/>
            </a:pPr>
            <a:r>
              <a:rPr lang="en-US" altLang="zh-CN"/>
              <a:t>62</a:t>
            </a:r>
            <a:endParaRPr lang="en-US" altLang="zh-CN" dirty="0"/>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b="1">
                <a:solidFill>
                  <a:srgbClr val="FF0000"/>
                </a:solidFill>
              </a:rPr>
              <a:t>A Problem with SJF</a:t>
            </a:r>
          </a:p>
        </p:txBody>
      </p:sp>
      <p:sp>
        <p:nvSpPr>
          <p:cNvPr id="36867" name="Rectangle 3"/>
          <p:cNvSpPr>
            <a:spLocks noGrp="1" noChangeArrowheads="1"/>
          </p:cNvSpPr>
          <p:nvPr>
            <p:ph type="body" idx="1"/>
          </p:nvPr>
        </p:nvSpPr>
        <p:spPr/>
        <p:txBody>
          <a:bodyPr/>
          <a:lstStyle/>
          <a:p>
            <a:pPr eaLnBrk="1" hangingPunct="1"/>
            <a:r>
              <a:rPr lang="en-US" altLang="zh-CN" dirty="0"/>
              <a:t>Starvation</a:t>
            </a:r>
          </a:p>
          <a:p>
            <a:pPr lvl="1" eaLnBrk="1" hangingPunct="1"/>
            <a:r>
              <a:rPr lang="en-US" altLang="zh-CN" dirty="0"/>
              <a:t>In some condition, a job is waiting for ever</a:t>
            </a:r>
          </a:p>
          <a:p>
            <a:pPr lvl="1" eaLnBrk="1" hangingPunct="1"/>
            <a:r>
              <a:rPr lang="en-US" altLang="zh-CN" dirty="0"/>
              <a:t>Example: SJF</a:t>
            </a:r>
          </a:p>
          <a:p>
            <a:pPr lvl="2" eaLnBrk="1" hangingPunct="1"/>
            <a:r>
              <a:rPr lang="en-US" altLang="zh-CN" dirty="0"/>
              <a:t>Process A with elapse time of 1 hour arrives at time 0</a:t>
            </a:r>
          </a:p>
          <a:p>
            <a:pPr lvl="2" eaLnBrk="1" hangingPunct="1"/>
            <a:r>
              <a:rPr lang="en-US" altLang="zh-CN" dirty="0"/>
              <a:t>But ever 1 minute, a short process with elapse time of 2 minutes arrive</a:t>
            </a:r>
          </a:p>
          <a:p>
            <a:pPr lvl="2" eaLnBrk="1" hangingPunct="1"/>
            <a:r>
              <a:rPr lang="en-US" altLang="zh-CN" dirty="0"/>
              <a:t>Result of SJF: A never gets to run</a:t>
            </a:r>
          </a:p>
          <a:p>
            <a:pPr lvl="3" eaLnBrk="1" hangingPunct="1"/>
            <a:endParaRPr lang="en-US" altLang="zh-CN" dirty="0"/>
          </a:p>
        </p:txBody>
      </p:sp>
      <p:sp>
        <p:nvSpPr>
          <p:cNvPr id="4" name="灯片编号占位符 3"/>
          <p:cNvSpPr>
            <a:spLocks noGrp="1"/>
          </p:cNvSpPr>
          <p:nvPr>
            <p:ph type="sldNum" sz="quarter" idx="12"/>
          </p:nvPr>
        </p:nvSpPr>
        <p:spPr/>
        <p:txBody>
          <a:bodyPr/>
          <a:lstStyle/>
          <a:p>
            <a:pPr>
              <a:defRPr/>
            </a:pPr>
            <a:fld id="{90C49BC7-36F9-42D8-A9A3-23408D54C4F3}" type="slidenum">
              <a:rPr lang="en-US" altLang="zh-CN" smtClean="0"/>
              <a:t>30</a:t>
            </a:fld>
            <a:endParaRPr lang="en-US" altLang="zh-CN" dirty="0"/>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68313" y="0"/>
            <a:ext cx="8675687" cy="908050"/>
          </a:xfrm>
        </p:spPr>
        <p:txBody>
          <a:bodyPr/>
          <a:lstStyle/>
          <a:p>
            <a:pPr eaLnBrk="1" hangingPunct="1"/>
            <a:r>
              <a:rPr lang="en-US" altLang="zh-CN" b="1">
                <a:solidFill>
                  <a:srgbClr val="FF0000"/>
                </a:solidFill>
              </a:rPr>
              <a:t>Interactive Scheduling Algorithms</a:t>
            </a:r>
          </a:p>
        </p:txBody>
      </p:sp>
      <p:sp>
        <p:nvSpPr>
          <p:cNvPr id="37891" name="Rectangle 3"/>
          <p:cNvSpPr>
            <a:spLocks noGrp="1" noChangeArrowheads="1"/>
          </p:cNvSpPr>
          <p:nvPr>
            <p:ph type="body" idx="1"/>
          </p:nvPr>
        </p:nvSpPr>
        <p:spPr>
          <a:xfrm>
            <a:off x="611188" y="1052513"/>
            <a:ext cx="8137525" cy="5805487"/>
          </a:xfrm>
        </p:spPr>
        <p:txBody>
          <a:bodyPr/>
          <a:lstStyle/>
          <a:p>
            <a:pPr eaLnBrk="1" hangingPunct="1">
              <a:lnSpc>
                <a:spcPct val="80000"/>
              </a:lnSpc>
            </a:pPr>
            <a:r>
              <a:rPr lang="en-US" altLang="zh-CN" sz="2800" dirty="0"/>
              <a:t>Usually preemptive</a:t>
            </a:r>
          </a:p>
          <a:p>
            <a:pPr lvl="1" eaLnBrk="1" hangingPunct="1">
              <a:lnSpc>
                <a:spcPct val="80000"/>
              </a:lnSpc>
            </a:pPr>
            <a:r>
              <a:rPr lang="en-US" altLang="zh-CN" sz="2400" dirty="0"/>
              <a:t>Time is sliced into quantum (time intervals)</a:t>
            </a:r>
          </a:p>
          <a:p>
            <a:pPr lvl="1" eaLnBrk="1" hangingPunct="1">
              <a:lnSpc>
                <a:spcPct val="80000"/>
              </a:lnSpc>
            </a:pPr>
            <a:r>
              <a:rPr lang="en-US" altLang="zh-CN" sz="2400" dirty="0"/>
              <a:t>Scheduling decision is also made at the beginning of each quantum</a:t>
            </a:r>
          </a:p>
          <a:p>
            <a:pPr eaLnBrk="1" hangingPunct="1">
              <a:lnSpc>
                <a:spcPct val="80000"/>
              </a:lnSpc>
            </a:pPr>
            <a:r>
              <a:rPr lang="en-US" altLang="zh-CN" sz="2800" dirty="0"/>
              <a:t>Performance Criteria</a:t>
            </a:r>
          </a:p>
          <a:p>
            <a:pPr lvl="1" eaLnBrk="1" hangingPunct="1">
              <a:lnSpc>
                <a:spcPct val="80000"/>
              </a:lnSpc>
            </a:pPr>
            <a:r>
              <a:rPr lang="en-US" altLang="zh-CN" sz="2400" dirty="0"/>
              <a:t>Min Response time</a:t>
            </a:r>
          </a:p>
          <a:p>
            <a:pPr lvl="1" eaLnBrk="1" hangingPunct="1">
              <a:lnSpc>
                <a:spcPct val="80000"/>
              </a:lnSpc>
            </a:pPr>
            <a:r>
              <a:rPr lang="en-US" altLang="zh-CN" sz="2400" dirty="0"/>
              <a:t>best proportionality </a:t>
            </a:r>
            <a:r>
              <a:rPr lang="zh-CN" altLang="en-US" sz="2400" dirty="0"/>
              <a:t>（均衡）</a:t>
            </a:r>
            <a:endParaRPr lang="en-US" altLang="zh-CN" sz="2400" dirty="0"/>
          </a:p>
          <a:p>
            <a:pPr eaLnBrk="1" hangingPunct="1">
              <a:lnSpc>
                <a:spcPct val="80000"/>
              </a:lnSpc>
            </a:pPr>
            <a:r>
              <a:rPr lang="en-US" altLang="zh-CN" sz="2800" dirty="0"/>
              <a:t>Representative algorithms:</a:t>
            </a:r>
          </a:p>
          <a:p>
            <a:pPr lvl="1" eaLnBrk="1" hangingPunct="1">
              <a:lnSpc>
                <a:spcPct val="80000"/>
              </a:lnSpc>
            </a:pPr>
            <a:r>
              <a:rPr lang="en-US" altLang="zh-CN" sz="2400" dirty="0"/>
              <a:t>Priority-based</a:t>
            </a:r>
          </a:p>
          <a:p>
            <a:pPr lvl="1" eaLnBrk="1" hangingPunct="1">
              <a:lnSpc>
                <a:spcPct val="80000"/>
              </a:lnSpc>
            </a:pPr>
            <a:r>
              <a:rPr lang="en-US" altLang="zh-CN" sz="2400" dirty="0"/>
              <a:t>Round-robin</a:t>
            </a:r>
          </a:p>
          <a:p>
            <a:pPr lvl="1" eaLnBrk="1" hangingPunct="1">
              <a:lnSpc>
                <a:spcPct val="80000"/>
              </a:lnSpc>
            </a:pPr>
            <a:r>
              <a:rPr lang="en-US" altLang="zh-CN" sz="2400" dirty="0"/>
              <a:t>Multi Queue &amp; Multi-level Feedback</a:t>
            </a:r>
          </a:p>
          <a:p>
            <a:pPr lvl="1" eaLnBrk="1" hangingPunct="1">
              <a:lnSpc>
                <a:spcPct val="80000"/>
              </a:lnSpc>
            </a:pPr>
            <a:r>
              <a:rPr lang="en-US" altLang="zh-CN" sz="2400" dirty="0"/>
              <a:t>Shortest process time</a:t>
            </a:r>
          </a:p>
          <a:p>
            <a:pPr lvl="1" eaLnBrk="1" hangingPunct="1">
              <a:lnSpc>
                <a:spcPct val="80000"/>
              </a:lnSpc>
            </a:pPr>
            <a:r>
              <a:rPr lang="en-US" altLang="zh-CN" sz="2400" dirty="0"/>
              <a:t>Guaranteed Scheduling </a:t>
            </a:r>
            <a:r>
              <a:rPr lang="zh-CN" altLang="en-US" sz="2400" dirty="0"/>
              <a:t>（保证调度）</a:t>
            </a:r>
            <a:endParaRPr lang="en-US" altLang="zh-CN" sz="2400" dirty="0"/>
          </a:p>
          <a:p>
            <a:pPr lvl="1" eaLnBrk="1" hangingPunct="1">
              <a:lnSpc>
                <a:spcPct val="80000"/>
              </a:lnSpc>
            </a:pPr>
            <a:r>
              <a:rPr lang="en-US" altLang="zh-CN" sz="2400" dirty="0"/>
              <a:t>Lottery Scheduling</a:t>
            </a:r>
            <a:r>
              <a:rPr lang="zh-CN" altLang="en-US" sz="2400" dirty="0"/>
              <a:t>（彩票调度）</a:t>
            </a:r>
          </a:p>
          <a:p>
            <a:pPr lvl="1" eaLnBrk="1" hangingPunct="1">
              <a:lnSpc>
                <a:spcPct val="80000"/>
              </a:lnSpc>
            </a:pPr>
            <a:r>
              <a:rPr lang="en-US" altLang="zh-CN" sz="2400" dirty="0"/>
              <a:t>Fair Sharing Scheduling</a:t>
            </a:r>
          </a:p>
        </p:txBody>
      </p:sp>
      <p:sp>
        <p:nvSpPr>
          <p:cNvPr id="4" name="灯片编号占位符 3"/>
          <p:cNvSpPr>
            <a:spLocks noGrp="1"/>
          </p:cNvSpPr>
          <p:nvPr>
            <p:ph type="sldNum" sz="quarter" idx="12"/>
          </p:nvPr>
        </p:nvSpPr>
        <p:spPr/>
        <p:txBody>
          <a:bodyPr/>
          <a:lstStyle/>
          <a:p>
            <a:pPr>
              <a:defRPr/>
            </a:pPr>
            <a:fld id="{1AFBCB93-565E-479E-9F97-B0241AAEE90C}" type="slidenum">
              <a:rPr lang="en-US" altLang="zh-CN" smtClean="0"/>
              <a:t>31</a:t>
            </a:fld>
            <a:endParaRPr lang="en-US" altLang="zh-CN" dirty="0"/>
          </a:p>
          <a:p>
            <a:pPr>
              <a:defRPr/>
            </a:pP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a:t>Priority Scheduling</a:t>
            </a:r>
          </a:p>
        </p:txBody>
      </p:sp>
      <p:sp>
        <p:nvSpPr>
          <p:cNvPr id="38915" name="Rectangle 3"/>
          <p:cNvSpPr>
            <a:spLocks noGrp="1" noChangeArrowheads="1"/>
          </p:cNvSpPr>
          <p:nvPr>
            <p:ph type="body" idx="1"/>
          </p:nvPr>
        </p:nvSpPr>
        <p:spPr>
          <a:xfrm>
            <a:off x="762000" y="1524000"/>
            <a:ext cx="7693025" cy="4953000"/>
          </a:xfrm>
        </p:spPr>
        <p:txBody>
          <a:bodyPr/>
          <a:lstStyle/>
          <a:p>
            <a:pPr eaLnBrk="1" hangingPunct="1"/>
            <a:r>
              <a:rPr lang="en-US" altLang="zh-CN" sz="2800" dirty="0"/>
              <a:t>Each job is assigned a priority. </a:t>
            </a:r>
          </a:p>
          <a:p>
            <a:pPr eaLnBrk="1" hangingPunct="1"/>
            <a:r>
              <a:rPr lang="en-US" altLang="zh-CN" sz="2800" dirty="0"/>
              <a:t>FCFS within each priority level. </a:t>
            </a:r>
          </a:p>
          <a:p>
            <a:pPr eaLnBrk="1" hangingPunct="1"/>
            <a:r>
              <a:rPr lang="en-US" altLang="zh-CN" sz="2800" dirty="0"/>
              <a:t>Select highest priority job over lower ones.</a:t>
            </a:r>
          </a:p>
          <a:p>
            <a:pPr eaLnBrk="1" hangingPunct="1"/>
            <a:r>
              <a:rPr lang="en-US" altLang="zh-CN" sz="2800" dirty="0"/>
              <a:t>Rational:  higher priority jobs are more mission-critical</a:t>
            </a:r>
          </a:p>
          <a:p>
            <a:pPr lvl="1" eaLnBrk="1" hangingPunct="1"/>
            <a:r>
              <a:rPr lang="en-US" altLang="zh-CN" sz="2400" dirty="0"/>
              <a:t>Example: DVD movie player vs. send email</a:t>
            </a:r>
          </a:p>
          <a:p>
            <a:pPr eaLnBrk="1" hangingPunct="1"/>
            <a:endParaRPr lang="en-US" altLang="zh-CN" sz="2800" dirty="0"/>
          </a:p>
          <a:p>
            <a:pPr eaLnBrk="1" hangingPunct="1"/>
            <a:r>
              <a:rPr lang="en-US" altLang="zh-CN" sz="2800" dirty="0"/>
              <a:t>Problems:</a:t>
            </a:r>
          </a:p>
          <a:p>
            <a:pPr lvl="1" eaLnBrk="1" hangingPunct="1"/>
            <a:r>
              <a:rPr lang="en-US" altLang="zh-CN" sz="2400" dirty="0"/>
              <a:t>May not give the best AWT</a:t>
            </a:r>
          </a:p>
          <a:p>
            <a:pPr lvl="1" eaLnBrk="1" hangingPunct="1"/>
            <a:r>
              <a:rPr lang="en-US" altLang="zh-CN" sz="2400" dirty="0"/>
              <a:t>indefinite blocking or starvation a process </a:t>
            </a:r>
          </a:p>
        </p:txBody>
      </p:sp>
      <p:sp>
        <p:nvSpPr>
          <p:cNvPr id="4" name="灯片编号占位符 3"/>
          <p:cNvSpPr>
            <a:spLocks noGrp="1"/>
          </p:cNvSpPr>
          <p:nvPr>
            <p:ph type="sldNum" sz="quarter" idx="12"/>
          </p:nvPr>
        </p:nvSpPr>
        <p:spPr/>
        <p:txBody>
          <a:bodyPr/>
          <a:lstStyle/>
          <a:p>
            <a:pPr>
              <a:defRPr/>
            </a:pPr>
            <a:fld id="{EB1CB5B3-A5C4-4681-809B-4685CC49304C}" type="slidenum">
              <a:rPr lang="en-US" altLang="zh-CN" smtClean="0"/>
              <a:t>32</a:t>
            </a:fld>
            <a:endParaRPr lang="en-US" altLang="zh-CN" dirty="0"/>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a:t>Set Priority</a:t>
            </a:r>
          </a:p>
        </p:txBody>
      </p:sp>
      <p:sp>
        <p:nvSpPr>
          <p:cNvPr id="39939" name="Rectangle 3"/>
          <p:cNvSpPr>
            <a:spLocks noGrp="1" noChangeArrowheads="1"/>
          </p:cNvSpPr>
          <p:nvPr>
            <p:ph type="body" idx="1"/>
          </p:nvPr>
        </p:nvSpPr>
        <p:spPr/>
        <p:txBody>
          <a:bodyPr/>
          <a:lstStyle/>
          <a:p>
            <a:pPr eaLnBrk="1" hangingPunct="1"/>
            <a:r>
              <a:rPr lang="en-US" altLang="zh-CN" dirty="0"/>
              <a:t>Two approaches</a:t>
            </a:r>
          </a:p>
          <a:p>
            <a:pPr lvl="1" eaLnBrk="1" hangingPunct="1"/>
            <a:r>
              <a:rPr lang="en-US" altLang="zh-CN" dirty="0">
                <a:highlight>
                  <a:srgbClr val="FFFF00"/>
                </a:highlight>
              </a:rPr>
              <a:t>Static (for system with well known and regular application behaviors)</a:t>
            </a:r>
          </a:p>
          <a:p>
            <a:pPr lvl="1" eaLnBrk="1" hangingPunct="1"/>
            <a:r>
              <a:rPr lang="en-US" altLang="zh-CN" dirty="0">
                <a:highlight>
                  <a:srgbClr val="FFFF00"/>
                </a:highlight>
              </a:rPr>
              <a:t>Dynamic (otherwise)</a:t>
            </a:r>
          </a:p>
          <a:p>
            <a:pPr eaLnBrk="1" hangingPunct="1"/>
            <a:r>
              <a:rPr lang="en-US" altLang="zh-CN" dirty="0"/>
              <a:t>Priority may be based on: </a:t>
            </a:r>
          </a:p>
          <a:p>
            <a:pPr lvl="1" eaLnBrk="1" hangingPunct="1"/>
            <a:r>
              <a:rPr lang="en-US" altLang="zh-CN" dirty="0"/>
              <a:t>Cost to user. </a:t>
            </a:r>
          </a:p>
          <a:p>
            <a:pPr lvl="1" eaLnBrk="1" hangingPunct="1"/>
            <a:r>
              <a:rPr lang="en-US" altLang="zh-CN" dirty="0"/>
              <a:t>Importance of user. </a:t>
            </a:r>
          </a:p>
          <a:p>
            <a:pPr lvl="1" eaLnBrk="1" hangingPunct="1"/>
            <a:r>
              <a:rPr lang="en-US" altLang="zh-CN" dirty="0"/>
              <a:t>Aging </a:t>
            </a:r>
          </a:p>
          <a:p>
            <a:pPr lvl="1" eaLnBrk="1" hangingPunct="1"/>
            <a:r>
              <a:rPr lang="en-US" altLang="zh-CN" dirty="0"/>
              <a:t>Percentage of CPU time used in last X hours.</a:t>
            </a:r>
          </a:p>
        </p:txBody>
      </p:sp>
      <p:sp>
        <p:nvSpPr>
          <p:cNvPr id="4" name="灯片编号占位符 3"/>
          <p:cNvSpPr>
            <a:spLocks noGrp="1"/>
          </p:cNvSpPr>
          <p:nvPr>
            <p:ph type="sldNum" sz="quarter" idx="12"/>
          </p:nvPr>
        </p:nvSpPr>
        <p:spPr/>
        <p:txBody>
          <a:bodyPr/>
          <a:lstStyle/>
          <a:p>
            <a:pPr>
              <a:defRPr/>
            </a:pPr>
            <a:fld id="{7E193DA3-606B-4236-BD23-465FED051FEE}" type="slidenum">
              <a:rPr lang="en-US" altLang="zh-CN" smtClean="0"/>
              <a:t>33</a:t>
            </a:fld>
            <a:endParaRPr lang="en-US" altLang="zh-CN" dirty="0"/>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a:t>Priority Scheduling: Example</a:t>
            </a:r>
          </a:p>
        </p:txBody>
      </p:sp>
      <p:graphicFrame>
        <p:nvGraphicFramePr>
          <p:cNvPr id="51251" name="Group 51"/>
          <p:cNvGraphicFramePr>
            <a:graphicFrameLocks noGrp="1"/>
          </p:cNvGraphicFramePr>
          <p:nvPr>
            <p:ph idx="1"/>
          </p:nvPr>
        </p:nvGraphicFramePr>
        <p:xfrm>
          <a:off x="685800" y="1295400"/>
          <a:ext cx="7772400" cy="2657477"/>
        </p:xfrm>
        <a:graphic>
          <a:graphicData uri="http://schemas.openxmlformats.org/drawingml/2006/table">
            <a:tbl>
              <a:tblPr/>
              <a:tblGrid>
                <a:gridCol w="1901825">
                  <a:extLst>
                    <a:ext uri="{9D8B030D-6E8A-4147-A177-3AD203B41FA5}">
                      <a16:colId xmlns:a16="http://schemas.microsoft.com/office/drawing/2014/main" val="20000"/>
                    </a:ext>
                  </a:extLst>
                </a:gridCol>
                <a:gridCol w="2233613">
                  <a:extLst>
                    <a:ext uri="{9D8B030D-6E8A-4147-A177-3AD203B41FA5}">
                      <a16:colId xmlns:a16="http://schemas.microsoft.com/office/drawing/2014/main" val="20001"/>
                    </a:ext>
                  </a:extLst>
                </a:gridCol>
                <a:gridCol w="1322387">
                  <a:extLst>
                    <a:ext uri="{9D8B030D-6E8A-4147-A177-3AD203B41FA5}">
                      <a16:colId xmlns:a16="http://schemas.microsoft.com/office/drawing/2014/main" val="20002"/>
                    </a:ext>
                  </a:extLst>
                </a:gridCol>
                <a:gridCol w="2314575">
                  <a:extLst>
                    <a:ext uri="{9D8B030D-6E8A-4147-A177-3AD203B41FA5}">
                      <a16:colId xmlns:a16="http://schemas.microsoft.com/office/drawing/2014/main" val="20003"/>
                    </a:ext>
                  </a:extLst>
                </a:gridCol>
              </a:tblGrid>
              <a:tr h="531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Process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Duration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Priority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Arrival Time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1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0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1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1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0995" name="Line 35"/>
          <p:cNvSpPr>
            <a:spLocks noChangeShapeType="1"/>
          </p:cNvSpPr>
          <p:nvPr/>
        </p:nvSpPr>
        <p:spPr bwMode="auto">
          <a:xfrm>
            <a:off x="685800" y="4419600"/>
            <a:ext cx="8229600" cy="0"/>
          </a:xfrm>
          <a:prstGeom prst="line">
            <a:avLst/>
          </a:prstGeom>
          <a:noFill/>
          <a:ln w="9525">
            <a:solidFill>
              <a:schemeClr val="tx1"/>
            </a:solidFill>
            <a:prstDash val="dash"/>
            <a:round/>
            <a:headEnd/>
            <a:tailEnd/>
          </a:ln>
        </p:spPr>
        <p:txBody>
          <a:bodyPr wrap="none"/>
          <a:lstStyle/>
          <a:p>
            <a:endParaRPr lang="zh-CN" altLang="en-US"/>
          </a:p>
        </p:txBody>
      </p:sp>
      <p:sp>
        <p:nvSpPr>
          <p:cNvPr id="40996" name="Text Box 36"/>
          <p:cNvSpPr txBox="1">
            <a:spLocks noChangeArrowheads="1"/>
          </p:cNvSpPr>
          <p:nvPr/>
        </p:nvSpPr>
        <p:spPr bwMode="auto">
          <a:xfrm>
            <a:off x="517525" y="4456113"/>
            <a:ext cx="311150" cy="366712"/>
          </a:xfrm>
          <a:prstGeom prst="rect">
            <a:avLst/>
          </a:prstGeom>
          <a:noFill/>
          <a:ln w="9525">
            <a:noFill/>
            <a:miter lim="800000"/>
            <a:headEnd/>
            <a:tailEnd/>
          </a:ln>
        </p:spPr>
        <p:txBody>
          <a:bodyPr wrap="none">
            <a:spAutoFit/>
          </a:bodyPr>
          <a:lstStyle/>
          <a:p>
            <a:r>
              <a:rPr kumimoji="0" lang="en-US" altLang="zh-CN" sz="1800">
                <a:latin typeface="Arial" charset="0"/>
              </a:rPr>
              <a:t>0</a:t>
            </a:r>
          </a:p>
        </p:txBody>
      </p:sp>
      <p:sp>
        <p:nvSpPr>
          <p:cNvPr id="51237" name="Rectangle 37"/>
          <p:cNvSpPr>
            <a:spLocks noChangeArrowheads="1"/>
          </p:cNvSpPr>
          <p:nvPr/>
        </p:nvSpPr>
        <p:spPr bwMode="auto">
          <a:xfrm>
            <a:off x="3200400" y="4343400"/>
            <a:ext cx="1066800" cy="152400"/>
          </a:xfrm>
          <a:prstGeom prst="rect">
            <a:avLst/>
          </a:prstGeom>
          <a:solidFill>
            <a:schemeClr val="accent1"/>
          </a:solidFill>
          <a:ln w="9525">
            <a:solidFill>
              <a:schemeClr val="tx1"/>
            </a:solidFill>
            <a:miter lim="800000"/>
            <a:headEnd/>
            <a:tailEnd/>
          </a:ln>
        </p:spPr>
        <p:txBody>
          <a:bodyPr wrap="none" anchor="ctr"/>
          <a:lstStyle/>
          <a:p>
            <a:pPr eaLnBrk="1" hangingPunct="1"/>
            <a:endParaRPr lang="zh-CN" altLang="en-US"/>
          </a:p>
        </p:txBody>
      </p:sp>
      <p:sp>
        <p:nvSpPr>
          <p:cNvPr id="51238" name="Text Box 38"/>
          <p:cNvSpPr txBox="1">
            <a:spLocks noChangeArrowheads="1"/>
          </p:cNvSpPr>
          <p:nvPr/>
        </p:nvSpPr>
        <p:spPr bwMode="auto">
          <a:xfrm>
            <a:off x="3048000" y="4495800"/>
            <a:ext cx="311150" cy="366713"/>
          </a:xfrm>
          <a:prstGeom prst="rect">
            <a:avLst/>
          </a:prstGeom>
          <a:noFill/>
          <a:ln w="9525">
            <a:noFill/>
            <a:miter lim="800000"/>
            <a:headEnd/>
            <a:tailEnd/>
          </a:ln>
        </p:spPr>
        <p:txBody>
          <a:bodyPr wrap="none">
            <a:spAutoFit/>
          </a:bodyPr>
          <a:lstStyle/>
          <a:p>
            <a:r>
              <a:rPr kumimoji="0" lang="en-US" altLang="zh-CN" sz="1800">
                <a:latin typeface="Arial" charset="0"/>
              </a:rPr>
              <a:t>8</a:t>
            </a:r>
          </a:p>
        </p:txBody>
      </p:sp>
      <p:sp>
        <p:nvSpPr>
          <p:cNvPr id="51239" name="Text Box 39"/>
          <p:cNvSpPr txBox="1">
            <a:spLocks noChangeArrowheads="1"/>
          </p:cNvSpPr>
          <p:nvPr/>
        </p:nvSpPr>
        <p:spPr bwMode="auto">
          <a:xfrm>
            <a:off x="3352800" y="3962400"/>
            <a:ext cx="806450" cy="366713"/>
          </a:xfrm>
          <a:prstGeom prst="rect">
            <a:avLst/>
          </a:prstGeom>
          <a:noFill/>
          <a:ln w="9525">
            <a:noFill/>
            <a:miter lim="800000"/>
            <a:headEnd/>
            <a:tailEnd/>
          </a:ln>
        </p:spPr>
        <p:txBody>
          <a:bodyPr wrap="none">
            <a:spAutoFit/>
          </a:bodyPr>
          <a:lstStyle/>
          <a:p>
            <a:r>
              <a:rPr kumimoji="0" lang="en-US" altLang="zh-CN" sz="1800">
                <a:latin typeface="Arial" charset="0"/>
              </a:rPr>
              <a:t>P4 (3)</a:t>
            </a:r>
          </a:p>
        </p:txBody>
      </p:sp>
      <p:sp>
        <p:nvSpPr>
          <p:cNvPr id="51240" name="Rectangle 40"/>
          <p:cNvSpPr>
            <a:spLocks noChangeArrowheads="1"/>
          </p:cNvSpPr>
          <p:nvPr/>
        </p:nvSpPr>
        <p:spPr bwMode="auto">
          <a:xfrm>
            <a:off x="6629400" y="4343400"/>
            <a:ext cx="2362200" cy="152400"/>
          </a:xfrm>
          <a:prstGeom prst="rect">
            <a:avLst/>
          </a:prstGeom>
          <a:solidFill>
            <a:srgbClr val="FF0066"/>
          </a:solidFill>
          <a:ln w="9525">
            <a:solidFill>
              <a:schemeClr val="tx1"/>
            </a:solidFill>
            <a:miter lim="800000"/>
            <a:headEnd/>
            <a:tailEnd/>
          </a:ln>
        </p:spPr>
        <p:txBody>
          <a:bodyPr wrap="none" anchor="ctr"/>
          <a:lstStyle/>
          <a:p>
            <a:pPr eaLnBrk="1" hangingPunct="1"/>
            <a:endParaRPr lang="zh-CN" altLang="en-US"/>
          </a:p>
        </p:txBody>
      </p:sp>
      <p:sp>
        <p:nvSpPr>
          <p:cNvPr id="51241" name="Text Box 41"/>
          <p:cNvSpPr txBox="1">
            <a:spLocks noChangeArrowheads="1"/>
          </p:cNvSpPr>
          <p:nvPr/>
        </p:nvSpPr>
        <p:spPr bwMode="auto">
          <a:xfrm>
            <a:off x="7620000" y="3962400"/>
            <a:ext cx="806450" cy="366713"/>
          </a:xfrm>
          <a:prstGeom prst="rect">
            <a:avLst/>
          </a:prstGeom>
          <a:noFill/>
          <a:ln w="9525">
            <a:noFill/>
            <a:miter lim="800000"/>
            <a:headEnd/>
            <a:tailEnd/>
          </a:ln>
        </p:spPr>
        <p:txBody>
          <a:bodyPr wrap="none">
            <a:spAutoFit/>
          </a:bodyPr>
          <a:lstStyle/>
          <a:p>
            <a:r>
              <a:rPr kumimoji="0" lang="en-US" altLang="zh-CN" sz="1800">
                <a:latin typeface="Arial" charset="0"/>
              </a:rPr>
              <a:t>P1 (6)</a:t>
            </a:r>
          </a:p>
        </p:txBody>
      </p:sp>
      <p:sp>
        <p:nvSpPr>
          <p:cNvPr id="51242" name="Text Box 42"/>
          <p:cNvSpPr txBox="1">
            <a:spLocks noChangeArrowheads="1"/>
          </p:cNvSpPr>
          <p:nvPr/>
        </p:nvSpPr>
        <p:spPr bwMode="auto">
          <a:xfrm>
            <a:off x="4114800" y="4495800"/>
            <a:ext cx="438150" cy="366713"/>
          </a:xfrm>
          <a:prstGeom prst="rect">
            <a:avLst/>
          </a:prstGeom>
          <a:noFill/>
          <a:ln w="9525">
            <a:noFill/>
            <a:miter lim="800000"/>
            <a:headEnd/>
            <a:tailEnd/>
          </a:ln>
        </p:spPr>
        <p:txBody>
          <a:bodyPr wrap="none">
            <a:spAutoFit/>
          </a:bodyPr>
          <a:lstStyle/>
          <a:p>
            <a:r>
              <a:rPr kumimoji="0" lang="en-US" altLang="zh-CN" sz="1800">
                <a:latin typeface="Arial" charset="0"/>
              </a:rPr>
              <a:t>11</a:t>
            </a:r>
          </a:p>
        </p:txBody>
      </p:sp>
      <p:sp>
        <p:nvSpPr>
          <p:cNvPr id="51243" name="Rectangle 43"/>
          <p:cNvSpPr>
            <a:spLocks noChangeArrowheads="1"/>
          </p:cNvSpPr>
          <p:nvPr/>
        </p:nvSpPr>
        <p:spPr bwMode="auto">
          <a:xfrm>
            <a:off x="4267200" y="4343400"/>
            <a:ext cx="2362200" cy="152400"/>
          </a:xfrm>
          <a:prstGeom prst="rect">
            <a:avLst/>
          </a:prstGeom>
          <a:solidFill>
            <a:schemeClr val="folHlink"/>
          </a:solidFill>
          <a:ln w="9525">
            <a:solidFill>
              <a:schemeClr val="tx1"/>
            </a:solidFill>
            <a:miter lim="800000"/>
            <a:headEnd/>
            <a:tailEnd/>
          </a:ln>
        </p:spPr>
        <p:txBody>
          <a:bodyPr wrap="none" anchor="ctr"/>
          <a:lstStyle/>
          <a:p>
            <a:pPr eaLnBrk="1" hangingPunct="1"/>
            <a:endParaRPr lang="zh-CN" altLang="en-US"/>
          </a:p>
        </p:txBody>
      </p:sp>
      <p:sp>
        <p:nvSpPr>
          <p:cNvPr id="51244" name="Text Box 44"/>
          <p:cNvSpPr txBox="1">
            <a:spLocks noChangeArrowheads="1"/>
          </p:cNvSpPr>
          <p:nvPr/>
        </p:nvSpPr>
        <p:spPr bwMode="auto">
          <a:xfrm>
            <a:off x="5181600" y="3962400"/>
            <a:ext cx="806450" cy="366713"/>
          </a:xfrm>
          <a:prstGeom prst="rect">
            <a:avLst/>
          </a:prstGeom>
          <a:noFill/>
          <a:ln w="9525">
            <a:noFill/>
            <a:miter lim="800000"/>
            <a:headEnd/>
            <a:tailEnd/>
          </a:ln>
        </p:spPr>
        <p:txBody>
          <a:bodyPr wrap="none">
            <a:spAutoFit/>
          </a:bodyPr>
          <a:lstStyle/>
          <a:p>
            <a:r>
              <a:rPr kumimoji="0" lang="en-US" altLang="zh-CN" sz="1800">
                <a:latin typeface="Arial" charset="0"/>
              </a:rPr>
              <a:t>P3 (7)</a:t>
            </a:r>
          </a:p>
        </p:txBody>
      </p:sp>
      <p:sp>
        <p:nvSpPr>
          <p:cNvPr id="51245" name="Text Box 45"/>
          <p:cNvSpPr txBox="1">
            <a:spLocks noChangeArrowheads="1"/>
          </p:cNvSpPr>
          <p:nvPr/>
        </p:nvSpPr>
        <p:spPr bwMode="auto">
          <a:xfrm>
            <a:off x="6324600" y="4495800"/>
            <a:ext cx="438150" cy="366713"/>
          </a:xfrm>
          <a:prstGeom prst="rect">
            <a:avLst/>
          </a:prstGeom>
          <a:noFill/>
          <a:ln w="9525">
            <a:noFill/>
            <a:miter lim="800000"/>
            <a:headEnd/>
            <a:tailEnd/>
          </a:ln>
        </p:spPr>
        <p:txBody>
          <a:bodyPr wrap="none">
            <a:spAutoFit/>
          </a:bodyPr>
          <a:lstStyle/>
          <a:p>
            <a:r>
              <a:rPr kumimoji="0" lang="en-US" altLang="zh-CN" sz="1800">
                <a:latin typeface="Arial" charset="0"/>
              </a:rPr>
              <a:t>18</a:t>
            </a:r>
          </a:p>
        </p:txBody>
      </p:sp>
      <p:sp>
        <p:nvSpPr>
          <p:cNvPr id="51246" name="Text Box 46"/>
          <p:cNvSpPr txBox="1">
            <a:spLocks noChangeArrowheads="1"/>
          </p:cNvSpPr>
          <p:nvPr/>
        </p:nvSpPr>
        <p:spPr bwMode="auto">
          <a:xfrm>
            <a:off x="1219200" y="5080000"/>
            <a:ext cx="2328863" cy="1311275"/>
          </a:xfrm>
          <a:prstGeom prst="rect">
            <a:avLst/>
          </a:prstGeom>
          <a:noFill/>
          <a:ln w="9525">
            <a:noFill/>
            <a:miter lim="800000"/>
            <a:headEnd/>
            <a:tailEnd/>
          </a:ln>
        </p:spPr>
        <p:txBody>
          <a:bodyPr wrap="none">
            <a:spAutoFit/>
          </a:bodyPr>
          <a:lstStyle/>
          <a:p>
            <a:r>
              <a:rPr kumimoji="0" lang="en-US" altLang="zh-CN" sz="2000">
                <a:latin typeface="Arial" charset="0"/>
              </a:rPr>
              <a:t>P2 waiting time: 0</a:t>
            </a:r>
          </a:p>
          <a:p>
            <a:r>
              <a:rPr kumimoji="0" lang="en-US" altLang="zh-CN" sz="2000">
                <a:latin typeface="Arial" charset="0"/>
              </a:rPr>
              <a:t>P4 waiting time: 8</a:t>
            </a:r>
          </a:p>
          <a:p>
            <a:r>
              <a:rPr kumimoji="0" lang="en-US" altLang="zh-CN" sz="2000">
                <a:latin typeface="Arial" charset="0"/>
              </a:rPr>
              <a:t>P3 waiting time: 11</a:t>
            </a:r>
          </a:p>
          <a:p>
            <a:r>
              <a:rPr kumimoji="0" lang="en-US" altLang="zh-CN" sz="2000">
                <a:latin typeface="Arial" charset="0"/>
              </a:rPr>
              <a:t>P1 waiting time: 18</a:t>
            </a:r>
          </a:p>
        </p:txBody>
      </p:sp>
      <p:sp>
        <p:nvSpPr>
          <p:cNvPr id="51247" name="Text Box 47"/>
          <p:cNvSpPr txBox="1">
            <a:spLocks noChangeArrowheads="1"/>
          </p:cNvSpPr>
          <p:nvPr/>
        </p:nvSpPr>
        <p:spPr bwMode="auto">
          <a:xfrm>
            <a:off x="3962400" y="5181600"/>
            <a:ext cx="4724400" cy="1187450"/>
          </a:xfrm>
          <a:prstGeom prst="rect">
            <a:avLst/>
          </a:prstGeom>
          <a:noFill/>
          <a:ln w="9525">
            <a:noFill/>
            <a:miter lim="800000"/>
            <a:headEnd/>
            <a:tailEnd/>
          </a:ln>
        </p:spPr>
        <p:txBody>
          <a:bodyPr wrap="none">
            <a:spAutoFit/>
          </a:bodyPr>
          <a:lstStyle/>
          <a:p>
            <a:r>
              <a:rPr kumimoji="0" lang="en-US" altLang="zh-CN">
                <a:latin typeface="Arial" charset="0"/>
              </a:rPr>
              <a:t>The average waiting time (AWT): </a:t>
            </a:r>
            <a:br>
              <a:rPr kumimoji="0" lang="en-US" altLang="zh-CN">
                <a:latin typeface="Arial" charset="0"/>
              </a:rPr>
            </a:br>
            <a:r>
              <a:rPr kumimoji="0" lang="en-US" altLang="zh-CN">
                <a:latin typeface="Arial" charset="0"/>
              </a:rPr>
              <a:t>  (0+8+11+18)/4 = 9.25</a:t>
            </a:r>
          </a:p>
          <a:p>
            <a:r>
              <a:rPr kumimoji="0" lang="en-US" altLang="zh-CN">
                <a:latin typeface="Arial" charset="0"/>
              </a:rPr>
              <a:t>(worse than SJF)</a:t>
            </a:r>
          </a:p>
        </p:txBody>
      </p:sp>
      <p:sp>
        <p:nvSpPr>
          <p:cNvPr id="51248" name="Rectangle 48"/>
          <p:cNvSpPr>
            <a:spLocks noChangeArrowheads="1"/>
          </p:cNvSpPr>
          <p:nvPr/>
        </p:nvSpPr>
        <p:spPr bwMode="auto">
          <a:xfrm>
            <a:off x="685800" y="4343400"/>
            <a:ext cx="2514600" cy="152400"/>
          </a:xfrm>
          <a:prstGeom prst="rect">
            <a:avLst/>
          </a:prstGeom>
          <a:solidFill>
            <a:srgbClr val="FF6600"/>
          </a:solidFill>
          <a:ln w="9525">
            <a:solidFill>
              <a:schemeClr val="tx1"/>
            </a:solidFill>
            <a:miter lim="800000"/>
            <a:headEnd/>
            <a:tailEnd/>
          </a:ln>
        </p:spPr>
        <p:txBody>
          <a:bodyPr wrap="none" anchor="ctr"/>
          <a:lstStyle/>
          <a:p>
            <a:pPr eaLnBrk="1" hangingPunct="1"/>
            <a:endParaRPr lang="zh-CN" altLang="en-US"/>
          </a:p>
        </p:txBody>
      </p:sp>
      <p:sp>
        <p:nvSpPr>
          <p:cNvPr id="51249" name="Text Box 49"/>
          <p:cNvSpPr txBox="1">
            <a:spLocks noChangeArrowheads="1"/>
          </p:cNvSpPr>
          <p:nvPr/>
        </p:nvSpPr>
        <p:spPr bwMode="auto">
          <a:xfrm>
            <a:off x="1219200" y="3962400"/>
            <a:ext cx="806450" cy="366713"/>
          </a:xfrm>
          <a:prstGeom prst="rect">
            <a:avLst/>
          </a:prstGeom>
          <a:noFill/>
          <a:ln w="9525">
            <a:noFill/>
            <a:miter lim="800000"/>
            <a:headEnd/>
            <a:tailEnd/>
          </a:ln>
        </p:spPr>
        <p:txBody>
          <a:bodyPr wrap="none">
            <a:spAutoFit/>
          </a:bodyPr>
          <a:lstStyle/>
          <a:p>
            <a:r>
              <a:rPr kumimoji="0" lang="en-US" altLang="zh-CN" sz="1800">
                <a:latin typeface="Arial" charset="0"/>
              </a:rPr>
              <a:t>P2 (8)</a:t>
            </a:r>
          </a:p>
        </p:txBody>
      </p:sp>
      <p:sp>
        <p:nvSpPr>
          <p:cNvPr id="51250" name="Text Box 50"/>
          <p:cNvSpPr txBox="1">
            <a:spLocks noChangeArrowheads="1"/>
          </p:cNvSpPr>
          <p:nvPr/>
        </p:nvSpPr>
        <p:spPr bwMode="auto">
          <a:xfrm>
            <a:off x="8534400" y="4419600"/>
            <a:ext cx="438150" cy="366713"/>
          </a:xfrm>
          <a:prstGeom prst="rect">
            <a:avLst/>
          </a:prstGeom>
          <a:noFill/>
          <a:ln w="9525">
            <a:noFill/>
            <a:miter lim="800000"/>
            <a:headEnd/>
            <a:tailEnd/>
          </a:ln>
        </p:spPr>
        <p:txBody>
          <a:bodyPr wrap="none">
            <a:spAutoFit/>
          </a:bodyPr>
          <a:lstStyle/>
          <a:p>
            <a:r>
              <a:rPr kumimoji="0" lang="en-US" altLang="zh-CN" sz="1800">
                <a:latin typeface="Arial" charset="0"/>
              </a:rPr>
              <a:t>24</a:t>
            </a:r>
          </a:p>
        </p:txBody>
      </p:sp>
      <p:sp>
        <p:nvSpPr>
          <p:cNvPr id="20" name="灯片编号占位符 19"/>
          <p:cNvSpPr>
            <a:spLocks noGrp="1"/>
          </p:cNvSpPr>
          <p:nvPr>
            <p:ph type="sldNum" sz="quarter" idx="12"/>
          </p:nvPr>
        </p:nvSpPr>
        <p:spPr/>
        <p:txBody>
          <a:bodyPr/>
          <a:lstStyle/>
          <a:p>
            <a:pPr>
              <a:defRPr/>
            </a:pPr>
            <a:fld id="{E7F0E2D9-2867-483B-83C5-EB4F3FDD9EE5}" type="slidenum">
              <a:rPr lang="en-US" altLang="zh-CN" smtClean="0"/>
              <a:pPr>
                <a:defRPr/>
              </a:pPr>
              <a:t>34</a:t>
            </a:fld>
            <a:endParaRPr lang="en-US" altLang="zh-CN" dirty="0"/>
          </a:p>
        </p:txBody>
      </p:sp>
      <p:sp>
        <p:nvSpPr>
          <p:cNvPr id="21" name="页脚占位符 20"/>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49"/>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124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51238"/>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5124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51239"/>
                                        </p:tgtEl>
                                        <p:attrNameLst>
                                          <p:attrName>style.visibility</p:attrName>
                                        </p:attrNameLst>
                                      </p:cBhvr>
                                      <p:to>
                                        <p:strVal val="visible"/>
                                      </p:to>
                                    </p:set>
                                  </p:childTnLst>
                                </p:cTn>
                              </p:par>
                            </p:childTnLst>
                          </p:cTn>
                        </p:par>
                        <p:par>
                          <p:cTn id="20" fill="hold" nodeType="afterGroup">
                            <p:stCondLst>
                              <p:cond delay="500"/>
                            </p:stCondLst>
                            <p:childTnLst>
                              <p:par>
                                <p:cTn id="21" presetID="1" presetClass="entr" presetSubtype="0" fill="hold" grpId="0" nodeType="afterEffect">
                                  <p:stCondLst>
                                    <p:cond delay="0"/>
                                  </p:stCondLst>
                                  <p:childTnLst>
                                    <p:set>
                                      <p:cBhvr>
                                        <p:cTn id="22" dur="1" fill="hold">
                                          <p:stCondLst>
                                            <p:cond delay="499"/>
                                          </p:stCondLst>
                                        </p:cTn>
                                        <p:tgtEl>
                                          <p:spTgt spid="51237"/>
                                        </p:tgtEl>
                                        <p:attrNameLst>
                                          <p:attrName>style.visibility</p:attrName>
                                        </p:attrNameLst>
                                      </p:cBhvr>
                                      <p:to>
                                        <p:strVal val="visible"/>
                                      </p:to>
                                    </p:set>
                                  </p:childTnLst>
                                </p:cTn>
                              </p:par>
                            </p:childTnLst>
                          </p:cTn>
                        </p:par>
                        <p:par>
                          <p:cTn id="23" fill="hold" nodeType="afterGroup">
                            <p:stCondLst>
                              <p:cond delay="1000"/>
                            </p:stCondLst>
                            <p:childTnLst>
                              <p:par>
                                <p:cTn id="24" presetID="1" presetClass="entr" presetSubtype="0" fill="hold" grpId="0" nodeType="afterEffect">
                                  <p:stCondLst>
                                    <p:cond delay="0"/>
                                  </p:stCondLst>
                                  <p:childTnLst>
                                    <p:set>
                                      <p:cBhvr>
                                        <p:cTn id="25" dur="1" fill="hold">
                                          <p:stCondLst>
                                            <p:cond delay="499"/>
                                          </p:stCondLst>
                                        </p:cTn>
                                        <p:tgtEl>
                                          <p:spTgt spid="51242"/>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51244"/>
                                        </p:tgtEl>
                                        <p:attrNameLst>
                                          <p:attrName>style.visibility</p:attrName>
                                        </p:attrNameLst>
                                      </p:cBhvr>
                                      <p:to>
                                        <p:strVal val="visible"/>
                                      </p:to>
                                    </p:set>
                                  </p:childTnLst>
                                </p:cTn>
                              </p:par>
                            </p:childTnLst>
                          </p:cTn>
                        </p:par>
                        <p:par>
                          <p:cTn id="30" fill="hold" nodeType="afterGroup">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51243"/>
                                        </p:tgtEl>
                                        <p:attrNameLst>
                                          <p:attrName>style.visibility</p:attrName>
                                        </p:attrNameLst>
                                      </p:cBhvr>
                                      <p:to>
                                        <p:strVal val="visible"/>
                                      </p:to>
                                    </p:set>
                                  </p:childTnLst>
                                </p:cTn>
                              </p:par>
                            </p:childTnLst>
                          </p:cTn>
                        </p:par>
                        <p:par>
                          <p:cTn id="33" fill="hold" nodeType="afterGroup">
                            <p:stCondLst>
                              <p:cond delay="1000"/>
                            </p:stCondLst>
                            <p:childTnLst>
                              <p:par>
                                <p:cTn id="34" presetID="1" presetClass="entr" presetSubtype="0" fill="hold" grpId="0" nodeType="afterEffect">
                                  <p:stCondLst>
                                    <p:cond delay="0"/>
                                  </p:stCondLst>
                                  <p:childTnLst>
                                    <p:set>
                                      <p:cBhvr>
                                        <p:cTn id="35" dur="1" fill="hold">
                                          <p:stCondLst>
                                            <p:cond delay="499"/>
                                          </p:stCondLst>
                                        </p:cTn>
                                        <p:tgtEl>
                                          <p:spTgt spid="51245"/>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51241"/>
                                        </p:tgtEl>
                                        <p:attrNameLst>
                                          <p:attrName>style.visibility</p:attrName>
                                        </p:attrNameLst>
                                      </p:cBhvr>
                                      <p:to>
                                        <p:strVal val="visible"/>
                                      </p:to>
                                    </p:se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51240"/>
                                        </p:tgtEl>
                                        <p:attrNameLst>
                                          <p:attrName>style.visibility</p:attrName>
                                        </p:attrNameLst>
                                      </p:cBhvr>
                                      <p:to>
                                        <p:strVal val="visible"/>
                                      </p:to>
                                    </p:set>
                                  </p:childTnLst>
                                </p:cTn>
                              </p:par>
                            </p:childTnLst>
                          </p:cTn>
                        </p:par>
                        <p:par>
                          <p:cTn id="43" fill="hold" nodeType="afterGroup">
                            <p:stCondLst>
                              <p:cond delay="1000"/>
                            </p:stCondLst>
                            <p:childTnLst>
                              <p:par>
                                <p:cTn id="44" presetID="1" presetClass="entr" presetSubtype="0" fill="hold" grpId="0" nodeType="afterEffect">
                                  <p:stCondLst>
                                    <p:cond delay="0"/>
                                  </p:stCondLst>
                                  <p:childTnLst>
                                    <p:set>
                                      <p:cBhvr>
                                        <p:cTn id="45" dur="1" fill="hold">
                                          <p:stCondLst>
                                            <p:cond delay="499"/>
                                          </p:stCondLst>
                                        </p:cTn>
                                        <p:tgtEl>
                                          <p:spTgt spid="51250"/>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51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7" grpId="0" animBg="1"/>
      <p:bldP spid="51238" grpId="0" autoUpdateAnimBg="0"/>
      <p:bldP spid="51239" grpId="0" autoUpdateAnimBg="0"/>
      <p:bldP spid="51240" grpId="0" animBg="1"/>
      <p:bldP spid="51241" grpId="0" autoUpdateAnimBg="0"/>
      <p:bldP spid="51242" grpId="0" autoUpdateAnimBg="0"/>
      <p:bldP spid="51243" grpId="0" animBg="1"/>
      <p:bldP spid="51244" grpId="0" autoUpdateAnimBg="0"/>
      <p:bldP spid="51245" grpId="0" autoUpdateAnimBg="0"/>
      <p:bldP spid="51246" grpId="0" autoUpdateAnimBg="0"/>
      <p:bldP spid="51247" grpId="0" autoUpdateAnimBg="0"/>
      <p:bldP spid="51248" grpId="0" animBg="1"/>
      <p:bldP spid="51249" grpId="0" autoUpdateAnimBg="0"/>
      <p:bldP spid="5125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dirty="0">
                <a:highlight>
                  <a:srgbClr val="FFFF00"/>
                </a:highlight>
              </a:rPr>
              <a:t>Priority in Unix</a:t>
            </a:r>
          </a:p>
        </p:txBody>
      </p:sp>
      <p:pic>
        <p:nvPicPr>
          <p:cNvPr id="41987" name="Picture 3"/>
          <p:cNvPicPr>
            <a:picLocks noGrp="1" noChangeAspect="1" noChangeArrowheads="1"/>
          </p:cNvPicPr>
          <p:nvPr>
            <p:ph type="body" idx="1"/>
          </p:nvPr>
        </p:nvPicPr>
        <p:blipFill>
          <a:blip r:embed="rId2" cstate="print"/>
          <a:srcRect t="22517" r="7878" b="58012"/>
          <a:stretch>
            <a:fillRect/>
          </a:stretch>
        </p:blipFill>
        <p:spPr>
          <a:xfrm>
            <a:off x="838200" y="1673225"/>
            <a:ext cx="8077200" cy="2060575"/>
          </a:xfrm>
          <a:noFill/>
          <a:ln>
            <a:solidFill>
              <a:schemeClr val="tx1"/>
            </a:solidFill>
          </a:ln>
        </p:spPr>
      </p:pic>
      <p:sp>
        <p:nvSpPr>
          <p:cNvPr id="41988" name="Rectangle 4"/>
          <p:cNvSpPr>
            <a:spLocks noChangeArrowheads="1"/>
          </p:cNvSpPr>
          <p:nvPr/>
        </p:nvSpPr>
        <p:spPr bwMode="auto">
          <a:xfrm>
            <a:off x="3733800" y="2057400"/>
            <a:ext cx="381000" cy="990600"/>
          </a:xfrm>
          <a:prstGeom prst="rect">
            <a:avLst/>
          </a:prstGeom>
          <a:solidFill>
            <a:schemeClr val="folHlink">
              <a:alpha val="25882"/>
            </a:schemeClr>
          </a:solidFill>
          <a:ln w="9525">
            <a:solidFill>
              <a:schemeClr val="tx1"/>
            </a:solidFill>
            <a:miter lim="800000"/>
            <a:headEnd/>
            <a:tailEnd/>
          </a:ln>
        </p:spPr>
        <p:txBody>
          <a:bodyPr wrap="none" anchor="ctr"/>
          <a:lstStyle/>
          <a:p>
            <a:pPr eaLnBrk="1" hangingPunct="1"/>
            <a:endParaRPr lang="zh-CN" altLang="en-US"/>
          </a:p>
        </p:txBody>
      </p:sp>
      <p:sp>
        <p:nvSpPr>
          <p:cNvPr id="41989" name="Text Box 5"/>
          <p:cNvSpPr txBox="1">
            <a:spLocks noChangeArrowheads="1"/>
          </p:cNvSpPr>
          <p:nvPr/>
        </p:nvSpPr>
        <p:spPr bwMode="auto">
          <a:xfrm>
            <a:off x="990600" y="4876800"/>
            <a:ext cx="6858000" cy="914400"/>
          </a:xfrm>
          <a:prstGeom prst="rect">
            <a:avLst/>
          </a:prstGeom>
          <a:noFill/>
          <a:ln w="9525">
            <a:noFill/>
            <a:miter lim="800000"/>
            <a:headEnd/>
            <a:tailEnd/>
          </a:ln>
        </p:spPr>
        <p:txBody>
          <a:bodyPr>
            <a:spAutoFit/>
          </a:bodyPr>
          <a:lstStyle/>
          <a:p>
            <a:pPr eaLnBrk="1" hangingPunct="1">
              <a:spcBef>
                <a:spcPct val="50000"/>
              </a:spcBef>
            </a:pPr>
            <a:r>
              <a:rPr lang="en-US" altLang="zh-CN" sz="5400"/>
              <a:t>Pri=40+nice+cpu/2</a:t>
            </a:r>
          </a:p>
        </p:txBody>
      </p:sp>
      <p:sp>
        <p:nvSpPr>
          <p:cNvPr id="6" name="灯片编号占位符 5"/>
          <p:cNvSpPr>
            <a:spLocks noGrp="1"/>
          </p:cNvSpPr>
          <p:nvPr>
            <p:ph type="sldNum" sz="quarter" idx="12"/>
          </p:nvPr>
        </p:nvSpPr>
        <p:spPr/>
        <p:txBody>
          <a:bodyPr/>
          <a:lstStyle/>
          <a:p>
            <a:pPr>
              <a:defRPr/>
            </a:pPr>
            <a:fld id="{2E2C1267-3D1F-4EFB-A792-E5F229DC51B6}" type="slidenum">
              <a:rPr lang="en-US" altLang="zh-CN" smtClean="0"/>
              <a:t>35</a:t>
            </a:fld>
            <a:r>
              <a:rPr lang="en-US" altLang="zh-CN" dirty="0"/>
              <a:t>/62</a:t>
            </a:r>
          </a:p>
        </p:txBody>
      </p:sp>
      <p:sp>
        <p:nvSpPr>
          <p:cNvPr id="7" name="页脚占位符 6"/>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628900" y="0"/>
            <a:ext cx="5829300" cy="1143000"/>
          </a:xfrm>
        </p:spPr>
        <p:txBody>
          <a:bodyPr/>
          <a:lstStyle/>
          <a:p>
            <a:pPr eaLnBrk="1" hangingPunct="1"/>
            <a:r>
              <a:rPr lang="en-US" altLang="zh-CN"/>
              <a:t>Be </a:t>
            </a:r>
            <a:r>
              <a:rPr lang="en-US" altLang="zh-CN">
                <a:latin typeface="Arial" charset="0"/>
              </a:rPr>
              <a:t>“</a:t>
            </a:r>
            <a:r>
              <a:rPr lang="en-US" altLang="zh-CN"/>
              <a:t>nice</a:t>
            </a:r>
            <a:r>
              <a:rPr lang="en-US" altLang="zh-CN">
                <a:latin typeface="Arial" charset="0"/>
              </a:rPr>
              <a:t>”</a:t>
            </a:r>
            <a:r>
              <a:rPr lang="en-US" altLang="zh-CN"/>
              <a:t> in Unix</a:t>
            </a:r>
          </a:p>
        </p:txBody>
      </p:sp>
      <p:pic>
        <p:nvPicPr>
          <p:cNvPr id="43011" name="Picture 3"/>
          <p:cNvPicPr>
            <a:picLocks noGrp="1" noChangeAspect="1" noChangeArrowheads="1"/>
          </p:cNvPicPr>
          <p:nvPr>
            <p:ph idx="1"/>
          </p:nvPr>
        </p:nvPicPr>
        <p:blipFill>
          <a:blip r:embed="rId2" cstate="print"/>
          <a:srcRect t="22580" r="20747" b="6451"/>
          <a:stretch>
            <a:fillRect/>
          </a:stretch>
        </p:blipFill>
        <p:spPr>
          <a:xfrm>
            <a:off x="914400" y="1524000"/>
            <a:ext cx="6400800" cy="4827588"/>
          </a:xfrm>
          <a:noFill/>
        </p:spPr>
      </p:pic>
      <p:sp>
        <p:nvSpPr>
          <p:cNvPr id="53252" name="Text Box 4"/>
          <p:cNvSpPr txBox="1">
            <a:spLocks noChangeArrowheads="1"/>
          </p:cNvSpPr>
          <p:nvPr/>
        </p:nvSpPr>
        <p:spPr bwMode="auto">
          <a:xfrm>
            <a:off x="0" y="260350"/>
            <a:ext cx="3451225" cy="579438"/>
          </a:xfrm>
          <a:prstGeom prst="rect">
            <a:avLst/>
          </a:prstGeom>
          <a:noFill/>
          <a:ln w="9525">
            <a:noFill/>
            <a:miter lim="800000"/>
            <a:headEnd/>
            <a:tailEnd/>
          </a:ln>
        </p:spPr>
        <p:txBody>
          <a:bodyPr wrap="none">
            <a:spAutoFit/>
          </a:bodyPr>
          <a:lstStyle/>
          <a:p>
            <a:r>
              <a:rPr kumimoji="0" lang="en-US" altLang="zh-CN" sz="3200" b="1">
                <a:solidFill>
                  <a:srgbClr val="FF0066"/>
                </a:solidFill>
                <a:latin typeface="Arial" charset="0"/>
              </a:rPr>
              <a:t>Nobody wants to</a:t>
            </a:r>
          </a:p>
        </p:txBody>
      </p:sp>
      <p:sp>
        <p:nvSpPr>
          <p:cNvPr id="5" name="灯片编号占位符 4"/>
          <p:cNvSpPr>
            <a:spLocks noGrp="1"/>
          </p:cNvSpPr>
          <p:nvPr>
            <p:ph type="sldNum" sz="quarter" idx="12"/>
          </p:nvPr>
        </p:nvSpPr>
        <p:spPr/>
        <p:txBody>
          <a:bodyPr/>
          <a:lstStyle/>
          <a:p>
            <a:pPr>
              <a:defRPr/>
            </a:pPr>
            <a:fld id="{A651ED89-8361-457D-B3DA-D4BC05A4B337}" type="slidenum">
              <a:rPr lang="en-US" altLang="zh-CN" smtClean="0"/>
              <a:t>36</a:t>
            </a:fld>
            <a:r>
              <a:rPr lang="en-US" altLang="zh-CN" dirty="0"/>
              <a:t>/62</a:t>
            </a:r>
          </a:p>
        </p:txBody>
      </p:sp>
      <p:sp>
        <p:nvSpPr>
          <p:cNvPr id="6" name="页脚占位符 5"/>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a:t>Round-robin </a:t>
            </a:r>
          </a:p>
        </p:txBody>
      </p:sp>
      <p:sp>
        <p:nvSpPr>
          <p:cNvPr id="44035" name="Rectangle 3"/>
          <p:cNvSpPr>
            <a:spLocks noGrp="1" noChangeArrowheads="1"/>
          </p:cNvSpPr>
          <p:nvPr>
            <p:ph type="body" idx="1"/>
          </p:nvPr>
        </p:nvSpPr>
        <p:spPr>
          <a:xfrm>
            <a:off x="685800" y="981075"/>
            <a:ext cx="7772400" cy="5114925"/>
          </a:xfrm>
        </p:spPr>
        <p:txBody>
          <a:bodyPr/>
          <a:lstStyle/>
          <a:p>
            <a:pPr eaLnBrk="1" hangingPunct="1"/>
            <a:r>
              <a:rPr lang="en-US" altLang="zh-CN" dirty="0"/>
              <a:t>One of the oldest, simplest, most commonly used scheduling algorithm</a:t>
            </a:r>
          </a:p>
          <a:p>
            <a:pPr eaLnBrk="1" hangingPunct="1"/>
            <a:r>
              <a:rPr lang="en-US" altLang="zh-CN" dirty="0">
                <a:highlight>
                  <a:srgbClr val="FFFF00"/>
                </a:highlight>
              </a:rPr>
              <a:t>Select process/thread from ready queue in a round-robin fashion (take turns)</a:t>
            </a:r>
          </a:p>
        </p:txBody>
      </p:sp>
      <p:pic>
        <p:nvPicPr>
          <p:cNvPr id="44036" name="Picture 4" descr="\begin{figure}\centerline{\psfig{figure=figures/robin.ps,width=5in,height=3in}}\end{figure}"/>
          <p:cNvPicPr>
            <a:picLocks noChangeAspect="1" noChangeArrowheads="1"/>
          </p:cNvPicPr>
          <p:nvPr/>
        </p:nvPicPr>
        <p:blipFill>
          <a:blip r:embed="rId2" cstate="print"/>
          <a:srcRect/>
          <a:stretch>
            <a:fillRect/>
          </a:stretch>
        </p:blipFill>
        <p:spPr bwMode="auto">
          <a:xfrm>
            <a:off x="3810000" y="3429000"/>
            <a:ext cx="4724400" cy="2819400"/>
          </a:xfrm>
          <a:prstGeom prst="rect">
            <a:avLst/>
          </a:prstGeom>
          <a:noFill/>
          <a:ln w="9525">
            <a:noFill/>
            <a:miter lim="800000"/>
            <a:headEnd/>
            <a:tailEnd/>
          </a:ln>
        </p:spPr>
      </p:pic>
      <p:sp>
        <p:nvSpPr>
          <p:cNvPr id="44037" name="Text Box 5"/>
          <p:cNvSpPr txBox="1">
            <a:spLocks noChangeArrowheads="1"/>
          </p:cNvSpPr>
          <p:nvPr/>
        </p:nvSpPr>
        <p:spPr bwMode="auto">
          <a:xfrm>
            <a:off x="822325" y="3998913"/>
            <a:ext cx="2828925" cy="915987"/>
          </a:xfrm>
          <a:prstGeom prst="rect">
            <a:avLst/>
          </a:prstGeom>
          <a:noFill/>
          <a:ln w="9525">
            <a:noFill/>
            <a:miter lim="800000"/>
            <a:headEnd/>
            <a:tailEnd/>
          </a:ln>
        </p:spPr>
        <p:txBody>
          <a:bodyPr wrap="none">
            <a:spAutoFit/>
          </a:bodyPr>
          <a:lstStyle/>
          <a:p>
            <a:r>
              <a:rPr kumimoji="0" lang="en-US" altLang="zh-CN" sz="1800">
                <a:latin typeface="Arial" charset="0"/>
              </a:rPr>
              <a:t>Problem:</a:t>
            </a:r>
          </a:p>
          <a:p>
            <a:pPr>
              <a:buFontTx/>
              <a:buChar char="•"/>
            </a:pPr>
            <a:r>
              <a:rPr kumimoji="0" lang="en-US" altLang="zh-CN" sz="1800">
                <a:latin typeface="Arial" charset="0"/>
              </a:rPr>
              <a:t> Do not consider priority</a:t>
            </a:r>
          </a:p>
          <a:p>
            <a:pPr>
              <a:buFontTx/>
              <a:buChar char="•"/>
            </a:pPr>
            <a:r>
              <a:rPr kumimoji="0" lang="en-US" altLang="zh-CN" sz="1800">
                <a:latin typeface="Arial" charset="0"/>
              </a:rPr>
              <a:t> Context switch overhead</a:t>
            </a:r>
          </a:p>
        </p:txBody>
      </p:sp>
      <p:sp>
        <p:nvSpPr>
          <p:cNvPr id="6" name="灯片编号占位符 5"/>
          <p:cNvSpPr>
            <a:spLocks noGrp="1"/>
          </p:cNvSpPr>
          <p:nvPr>
            <p:ph type="sldNum" sz="quarter" idx="12"/>
          </p:nvPr>
        </p:nvSpPr>
        <p:spPr/>
        <p:txBody>
          <a:bodyPr/>
          <a:lstStyle/>
          <a:p>
            <a:pPr>
              <a:defRPr/>
            </a:pPr>
            <a:fld id="{98FC61F8-5EC5-4006-8936-EF4AC13DF1DE}" type="slidenum">
              <a:rPr lang="en-US" altLang="zh-CN" smtClean="0"/>
              <a:t>37</a:t>
            </a:fld>
            <a:r>
              <a:rPr lang="en-US" altLang="zh-CN" dirty="0"/>
              <a:t>/62</a:t>
            </a:r>
          </a:p>
        </p:txBody>
      </p:sp>
      <p:sp>
        <p:nvSpPr>
          <p:cNvPr id="7" name="页脚占位符 6"/>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a:t>Round-robin: Example</a:t>
            </a:r>
          </a:p>
        </p:txBody>
      </p:sp>
      <p:graphicFrame>
        <p:nvGraphicFramePr>
          <p:cNvPr id="55352" name="Group 56"/>
          <p:cNvGraphicFramePr>
            <a:graphicFrameLocks noGrp="1"/>
          </p:cNvGraphicFramePr>
          <p:nvPr>
            <p:ph idx="1"/>
          </p:nvPr>
        </p:nvGraphicFramePr>
        <p:xfrm>
          <a:off x="685800" y="1295400"/>
          <a:ext cx="7772400" cy="2125664"/>
        </p:xfrm>
        <a:graphic>
          <a:graphicData uri="http://schemas.openxmlformats.org/drawingml/2006/table">
            <a:tbl>
              <a:tblPr/>
              <a:tblGrid>
                <a:gridCol w="1793875">
                  <a:extLst>
                    <a:ext uri="{9D8B030D-6E8A-4147-A177-3AD203B41FA5}">
                      <a16:colId xmlns:a16="http://schemas.microsoft.com/office/drawing/2014/main" val="20000"/>
                    </a:ext>
                  </a:extLst>
                </a:gridCol>
                <a:gridCol w="1912938">
                  <a:extLst>
                    <a:ext uri="{9D8B030D-6E8A-4147-A177-3AD203B41FA5}">
                      <a16:colId xmlns:a16="http://schemas.microsoft.com/office/drawing/2014/main" val="20001"/>
                    </a:ext>
                  </a:extLst>
                </a:gridCol>
                <a:gridCol w="1314450">
                  <a:extLst>
                    <a:ext uri="{9D8B030D-6E8A-4147-A177-3AD203B41FA5}">
                      <a16:colId xmlns:a16="http://schemas.microsoft.com/office/drawing/2014/main" val="20002"/>
                    </a:ext>
                  </a:extLst>
                </a:gridCol>
                <a:gridCol w="2751137">
                  <a:extLst>
                    <a:ext uri="{9D8B030D-6E8A-4147-A177-3AD203B41FA5}">
                      <a16:colId xmlns:a16="http://schemas.microsoft.com/office/drawing/2014/main" val="20003"/>
                    </a:ext>
                  </a:extLst>
                </a:gridCol>
              </a:tblGrid>
              <a:tr h="531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Process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Duration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Order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Arrival Time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1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0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1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5086" name="Line 30"/>
          <p:cNvSpPr>
            <a:spLocks noChangeShapeType="1"/>
          </p:cNvSpPr>
          <p:nvPr/>
        </p:nvSpPr>
        <p:spPr bwMode="auto">
          <a:xfrm>
            <a:off x="762000" y="4572000"/>
            <a:ext cx="8001000" cy="0"/>
          </a:xfrm>
          <a:prstGeom prst="line">
            <a:avLst/>
          </a:prstGeom>
          <a:noFill/>
          <a:ln w="9525">
            <a:solidFill>
              <a:schemeClr val="tx1"/>
            </a:solidFill>
            <a:prstDash val="dash"/>
            <a:round/>
            <a:headEnd/>
            <a:tailEnd/>
          </a:ln>
        </p:spPr>
        <p:txBody>
          <a:bodyPr wrap="none"/>
          <a:lstStyle/>
          <a:p>
            <a:endParaRPr lang="zh-CN" altLang="en-US"/>
          </a:p>
        </p:txBody>
      </p:sp>
      <p:sp>
        <p:nvSpPr>
          <p:cNvPr id="45087" name="Text Box 31"/>
          <p:cNvSpPr txBox="1">
            <a:spLocks noChangeArrowheads="1"/>
          </p:cNvSpPr>
          <p:nvPr/>
        </p:nvSpPr>
        <p:spPr bwMode="auto">
          <a:xfrm>
            <a:off x="669925" y="4684713"/>
            <a:ext cx="311150" cy="366712"/>
          </a:xfrm>
          <a:prstGeom prst="rect">
            <a:avLst/>
          </a:prstGeom>
          <a:noFill/>
          <a:ln w="9525">
            <a:noFill/>
            <a:miter lim="800000"/>
            <a:headEnd/>
            <a:tailEnd/>
          </a:ln>
        </p:spPr>
        <p:txBody>
          <a:bodyPr wrap="none">
            <a:spAutoFit/>
          </a:bodyPr>
          <a:lstStyle/>
          <a:p>
            <a:r>
              <a:rPr kumimoji="0" lang="en-US" altLang="zh-CN" sz="1800">
                <a:latin typeface="Arial" charset="0"/>
              </a:rPr>
              <a:t>0</a:t>
            </a:r>
          </a:p>
        </p:txBody>
      </p:sp>
      <p:sp>
        <p:nvSpPr>
          <p:cNvPr id="45088" name="Text Box 32"/>
          <p:cNvSpPr txBox="1">
            <a:spLocks noChangeArrowheads="1"/>
          </p:cNvSpPr>
          <p:nvPr/>
        </p:nvSpPr>
        <p:spPr bwMode="auto">
          <a:xfrm>
            <a:off x="900113" y="3638550"/>
            <a:ext cx="6051550" cy="366713"/>
          </a:xfrm>
          <a:prstGeom prst="rect">
            <a:avLst/>
          </a:prstGeom>
          <a:noFill/>
          <a:ln w="9525">
            <a:noFill/>
            <a:miter lim="800000"/>
            <a:headEnd/>
            <a:tailEnd/>
          </a:ln>
        </p:spPr>
        <p:txBody>
          <a:bodyPr wrap="none">
            <a:spAutoFit/>
          </a:bodyPr>
          <a:lstStyle/>
          <a:p>
            <a:r>
              <a:rPr kumimoji="0" lang="en-US" altLang="zh-CN" sz="1800">
                <a:latin typeface="Arial" charset="0"/>
              </a:rPr>
              <a:t>Suppose time quantum is: 1 unit, P1, P2 &amp; P3 never block</a:t>
            </a:r>
          </a:p>
        </p:txBody>
      </p:sp>
      <p:sp>
        <p:nvSpPr>
          <p:cNvPr id="45089" name="Rectangle 33"/>
          <p:cNvSpPr>
            <a:spLocks noChangeArrowheads="1"/>
          </p:cNvSpPr>
          <p:nvPr/>
        </p:nvSpPr>
        <p:spPr bwMode="auto">
          <a:xfrm>
            <a:off x="762000" y="4495800"/>
            <a:ext cx="381000" cy="152400"/>
          </a:xfrm>
          <a:prstGeom prst="rect">
            <a:avLst/>
          </a:prstGeom>
          <a:solidFill>
            <a:schemeClr val="accent1"/>
          </a:solidFill>
          <a:ln w="9525">
            <a:solidFill>
              <a:schemeClr val="tx1"/>
            </a:solidFill>
            <a:miter lim="800000"/>
            <a:headEnd/>
            <a:tailEnd/>
          </a:ln>
        </p:spPr>
        <p:txBody>
          <a:bodyPr wrap="none" anchor="ctr"/>
          <a:lstStyle/>
          <a:p>
            <a:pPr eaLnBrk="1" hangingPunct="1"/>
            <a:endParaRPr lang="zh-CN" altLang="en-US"/>
          </a:p>
        </p:txBody>
      </p:sp>
      <p:sp>
        <p:nvSpPr>
          <p:cNvPr id="45090" name="Rectangle 34"/>
          <p:cNvSpPr>
            <a:spLocks noChangeArrowheads="1"/>
          </p:cNvSpPr>
          <p:nvPr/>
        </p:nvSpPr>
        <p:spPr bwMode="auto">
          <a:xfrm>
            <a:off x="1143000" y="4495800"/>
            <a:ext cx="381000" cy="152400"/>
          </a:xfrm>
          <a:prstGeom prst="rect">
            <a:avLst/>
          </a:prstGeom>
          <a:solidFill>
            <a:srgbClr val="FF0066"/>
          </a:solidFill>
          <a:ln w="9525">
            <a:solidFill>
              <a:schemeClr val="tx1"/>
            </a:solidFill>
            <a:miter lim="800000"/>
            <a:headEnd/>
            <a:tailEnd/>
          </a:ln>
        </p:spPr>
        <p:txBody>
          <a:bodyPr wrap="none" anchor="ctr"/>
          <a:lstStyle/>
          <a:p>
            <a:pPr eaLnBrk="1" hangingPunct="1"/>
            <a:endParaRPr lang="zh-CN" altLang="en-US"/>
          </a:p>
        </p:txBody>
      </p:sp>
      <p:sp>
        <p:nvSpPr>
          <p:cNvPr id="45091" name="Rectangle 35"/>
          <p:cNvSpPr>
            <a:spLocks noChangeArrowheads="1"/>
          </p:cNvSpPr>
          <p:nvPr/>
        </p:nvSpPr>
        <p:spPr bwMode="auto">
          <a:xfrm>
            <a:off x="1524000" y="4495800"/>
            <a:ext cx="381000" cy="152400"/>
          </a:xfrm>
          <a:prstGeom prst="rect">
            <a:avLst/>
          </a:prstGeom>
          <a:solidFill>
            <a:schemeClr val="folHlink"/>
          </a:solidFill>
          <a:ln w="9525">
            <a:solidFill>
              <a:schemeClr val="tx1"/>
            </a:solidFill>
            <a:miter lim="800000"/>
            <a:headEnd/>
            <a:tailEnd/>
          </a:ln>
        </p:spPr>
        <p:txBody>
          <a:bodyPr wrap="none" anchor="ctr"/>
          <a:lstStyle/>
          <a:p>
            <a:pPr eaLnBrk="1" hangingPunct="1"/>
            <a:endParaRPr lang="zh-CN" altLang="en-US"/>
          </a:p>
        </p:txBody>
      </p:sp>
      <p:sp>
        <p:nvSpPr>
          <p:cNvPr id="45092" name="Text Box 36"/>
          <p:cNvSpPr txBox="1">
            <a:spLocks noChangeArrowheads="1"/>
          </p:cNvSpPr>
          <p:nvPr/>
        </p:nvSpPr>
        <p:spPr bwMode="auto">
          <a:xfrm>
            <a:off x="685800" y="4114800"/>
            <a:ext cx="431800" cy="336550"/>
          </a:xfrm>
          <a:prstGeom prst="rect">
            <a:avLst/>
          </a:prstGeom>
          <a:noFill/>
          <a:ln w="9525">
            <a:noFill/>
            <a:miter lim="800000"/>
            <a:headEnd/>
            <a:tailEnd/>
          </a:ln>
        </p:spPr>
        <p:txBody>
          <a:bodyPr wrap="none">
            <a:spAutoFit/>
          </a:bodyPr>
          <a:lstStyle/>
          <a:p>
            <a:r>
              <a:rPr kumimoji="0" lang="en-US" altLang="zh-CN" sz="1600">
                <a:latin typeface="Arial" charset="0"/>
              </a:rPr>
              <a:t>P1</a:t>
            </a:r>
          </a:p>
        </p:txBody>
      </p:sp>
      <p:sp>
        <p:nvSpPr>
          <p:cNvPr id="45093" name="Text Box 37"/>
          <p:cNvSpPr txBox="1">
            <a:spLocks noChangeArrowheads="1"/>
          </p:cNvSpPr>
          <p:nvPr/>
        </p:nvSpPr>
        <p:spPr bwMode="auto">
          <a:xfrm>
            <a:off x="1066800" y="4114800"/>
            <a:ext cx="431800" cy="336550"/>
          </a:xfrm>
          <a:prstGeom prst="rect">
            <a:avLst/>
          </a:prstGeom>
          <a:noFill/>
          <a:ln w="9525">
            <a:noFill/>
            <a:miter lim="800000"/>
            <a:headEnd/>
            <a:tailEnd/>
          </a:ln>
        </p:spPr>
        <p:txBody>
          <a:bodyPr wrap="none">
            <a:spAutoFit/>
          </a:bodyPr>
          <a:lstStyle/>
          <a:p>
            <a:r>
              <a:rPr kumimoji="0" lang="en-US" altLang="zh-CN" sz="1600">
                <a:latin typeface="Arial" charset="0"/>
              </a:rPr>
              <a:t>P2</a:t>
            </a:r>
          </a:p>
        </p:txBody>
      </p:sp>
      <p:sp>
        <p:nvSpPr>
          <p:cNvPr id="45094" name="Text Box 38"/>
          <p:cNvSpPr txBox="1">
            <a:spLocks noChangeArrowheads="1"/>
          </p:cNvSpPr>
          <p:nvPr/>
        </p:nvSpPr>
        <p:spPr bwMode="auto">
          <a:xfrm>
            <a:off x="1447800" y="4114800"/>
            <a:ext cx="431800" cy="336550"/>
          </a:xfrm>
          <a:prstGeom prst="rect">
            <a:avLst/>
          </a:prstGeom>
          <a:noFill/>
          <a:ln w="9525">
            <a:noFill/>
            <a:miter lim="800000"/>
            <a:headEnd/>
            <a:tailEnd/>
          </a:ln>
        </p:spPr>
        <p:txBody>
          <a:bodyPr wrap="none">
            <a:spAutoFit/>
          </a:bodyPr>
          <a:lstStyle/>
          <a:p>
            <a:r>
              <a:rPr kumimoji="0" lang="en-US" altLang="zh-CN" sz="1600">
                <a:latin typeface="Arial" charset="0"/>
              </a:rPr>
              <a:t>P3</a:t>
            </a:r>
          </a:p>
        </p:txBody>
      </p:sp>
      <p:sp>
        <p:nvSpPr>
          <p:cNvPr id="45095" name="Rectangle 39"/>
          <p:cNvSpPr>
            <a:spLocks noChangeArrowheads="1"/>
          </p:cNvSpPr>
          <p:nvPr/>
        </p:nvSpPr>
        <p:spPr bwMode="auto">
          <a:xfrm>
            <a:off x="1905000" y="4495800"/>
            <a:ext cx="381000" cy="152400"/>
          </a:xfrm>
          <a:prstGeom prst="rect">
            <a:avLst/>
          </a:prstGeom>
          <a:solidFill>
            <a:schemeClr val="accent1"/>
          </a:solidFill>
          <a:ln w="9525">
            <a:solidFill>
              <a:schemeClr val="tx1"/>
            </a:solidFill>
            <a:miter lim="800000"/>
            <a:headEnd/>
            <a:tailEnd/>
          </a:ln>
        </p:spPr>
        <p:txBody>
          <a:bodyPr wrap="none" anchor="ctr"/>
          <a:lstStyle/>
          <a:p>
            <a:pPr eaLnBrk="1" hangingPunct="1"/>
            <a:endParaRPr lang="zh-CN" altLang="en-US"/>
          </a:p>
        </p:txBody>
      </p:sp>
      <p:sp>
        <p:nvSpPr>
          <p:cNvPr id="45096" name="Rectangle 40"/>
          <p:cNvSpPr>
            <a:spLocks noChangeArrowheads="1"/>
          </p:cNvSpPr>
          <p:nvPr/>
        </p:nvSpPr>
        <p:spPr bwMode="auto">
          <a:xfrm>
            <a:off x="2286000" y="4495800"/>
            <a:ext cx="381000" cy="152400"/>
          </a:xfrm>
          <a:prstGeom prst="rect">
            <a:avLst/>
          </a:prstGeom>
          <a:solidFill>
            <a:srgbClr val="FF0066"/>
          </a:solidFill>
          <a:ln w="9525">
            <a:solidFill>
              <a:schemeClr val="tx1"/>
            </a:solidFill>
            <a:miter lim="800000"/>
            <a:headEnd/>
            <a:tailEnd/>
          </a:ln>
        </p:spPr>
        <p:txBody>
          <a:bodyPr wrap="none" anchor="ctr"/>
          <a:lstStyle/>
          <a:p>
            <a:pPr eaLnBrk="1" hangingPunct="1"/>
            <a:endParaRPr lang="zh-CN" altLang="en-US"/>
          </a:p>
        </p:txBody>
      </p:sp>
      <p:sp>
        <p:nvSpPr>
          <p:cNvPr id="45097" name="Rectangle 41"/>
          <p:cNvSpPr>
            <a:spLocks noChangeArrowheads="1"/>
          </p:cNvSpPr>
          <p:nvPr/>
        </p:nvSpPr>
        <p:spPr bwMode="auto">
          <a:xfrm>
            <a:off x="2667000" y="4495800"/>
            <a:ext cx="381000" cy="152400"/>
          </a:xfrm>
          <a:prstGeom prst="rect">
            <a:avLst/>
          </a:prstGeom>
          <a:solidFill>
            <a:schemeClr val="folHlink"/>
          </a:solidFill>
          <a:ln w="9525">
            <a:solidFill>
              <a:schemeClr val="tx1"/>
            </a:solidFill>
            <a:miter lim="800000"/>
            <a:headEnd/>
            <a:tailEnd/>
          </a:ln>
        </p:spPr>
        <p:txBody>
          <a:bodyPr wrap="none" anchor="ctr"/>
          <a:lstStyle/>
          <a:p>
            <a:pPr eaLnBrk="1" hangingPunct="1"/>
            <a:endParaRPr lang="zh-CN" altLang="en-US"/>
          </a:p>
        </p:txBody>
      </p:sp>
      <p:sp>
        <p:nvSpPr>
          <p:cNvPr id="45098" name="Rectangle 42"/>
          <p:cNvSpPr>
            <a:spLocks noChangeArrowheads="1"/>
          </p:cNvSpPr>
          <p:nvPr/>
        </p:nvSpPr>
        <p:spPr bwMode="auto">
          <a:xfrm>
            <a:off x="3048000" y="4495800"/>
            <a:ext cx="381000" cy="152400"/>
          </a:xfrm>
          <a:prstGeom prst="rect">
            <a:avLst/>
          </a:prstGeom>
          <a:solidFill>
            <a:schemeClr val="accent1"/>
          </a:solidFill>
          <a:ln w="9525">
            <a:solidFill>
              <a:schemeClr val="tx1"/>
            </a:solidFill>
            <a:miter lim="800000"/>
            <a:headEnd/>
            <a:tailEnd/>
          </a:ln>
        </p:spPr>
        <p:txBody>
          <a:bodyPr wrap="none" anchor="ctr"/>
          <a:lstStyle/>
          <a:p>
            <a:pPr eaLnBrk="1" hangingPunct="1"/>
            <a:endParaRPr lang="zh-CN" altLang="en-US"/>
          </a:p>
        </p:txBody>
      </p:sp>
      <p:sp>
        <p:nvSpPr>
          <p:cNvPr id="45099" name="Rectangle 43"/>
          <p:cNvSpPr>
            <a:spLocks noChangeArrowheads="1"/>
          </p:cNvSpPr>
          <p:nvPr/>
        </p:nvSpPr>
        <p:spPr bwMode="auto">
          <a:xfrm>
            <a:off x="3429000" y="4495800"/>
            <a:ext cx="381000" cy="152400"/>
          </a:xfrm>
          <a:prstGeom prst="rect">
            <a:avLst/>
          </a:prstGeom>
          <a:solidFill>
            <a:srgbClr val="FF0066"/>
          </a:solidFill>
          <a:ln w="9525">
            <a:solidFill>
              <a:schemeClr val="tx1"/>
            </a:solidFill>
            <a:miter lim="800000"/>
            <a:headEnd/>
            <a:tailEnd/>
          </a:ln>
        </p:spPr>
        <p:txBody>
          <a:bodyPr wrap="none" anchor="ctr"/>
          <a:lstStyle/>
          <a:p>
            <a:pPr eaLnBrk="1" hangingPunct="1"/>
            <a:endParaRPr lang="zh-CN" altLang="en-US"/>
          </a:p>
        </p:txBody>
      </p:sp>
      <p:sp>
        <p:nvSpPr>
          <p:cNvPr id="45100" name="Rectangle 44"/>
          <p:cNvSpPr>
            <a:spLocks noChangeArrowheads="1"/>
          </p:cNvSpPr>
          <p:nvPr/>
        </p:nvSpPr>
        <p:spPr bwMode="auto">
          <a:xfrm>
            <a:off x="3810000" y="4495800"/>
            <a:ext cx="381000" cy="152400"/>
          </a:xfrm>
          <a:prstGeom prst="rect">
            <a:avLst/>
          </a:prstGeom>
          <a:solidFill>
            <a:schemeClr val="folHlink"/>
          </a:solidFill>
          <a:ln w="9525">
            <a:solidFill>
              <a:schemeClr val="tx1"/>
            </a:solidFill>
            <a:miter lim="800000"/>
            <a:headEnd/>
            <a:tailEnd/>
          </a:ln>
        </p:spPr>
        <p:txBody>
          <a:bodyPr wrap="none" anchor="ctr"/>
          <a:lstStyle/>
          <a:p>
            <a:pPr eaLnBrk="1" hangingPunct="1"/>
            <a:endParaRPr lang="zh-CN" altLang="en-US"/>
          </a:p>
        </p:txBody>
      </p:sp>
      <p:sp>
        <p:nvSpPr>
          <p:cNvPr id="45101" name="Rectangle 45"/>
          <p:cNvSpPr>
            <a:spLocks noChangeArrowheads="1"/>
          </p:cNvSpPr>
          <p:nvPr/>
        </p:nvSpPr>
        <p:spPr bwMode="auto">
          <a:xfrm>
            <a:off x="4114800" y="4495800"/>
            <a:ext cx="381000" cy="152400"/>
          </a:xfrm>
          <a:prstGeom prst="rect">
            <a:avLst/>
          </a:prstGeom>
          <a:solidFill>
            <a:srgbClr val="FF0066"/>
          </a:solidFill>
          <a:ln w="9525">
            <a:solidFill>
              <a:schemeClr val="tx1"/>
            </a:solidFill>
            <a:miter lim="800000"/>
            <a:headEnd/>
            <a:tailEnd/>
          </a:ln>
        </p:spPr>
        <p:txBody>
          <a:bodyPr wrap="none" anchor="ctr"/>
          <a:lstStyle/>
          <a:p>
            <a:pPr eaLnBrk="1" hangingPunct="1"/>
            <a:endParaRPr lang="zh-CN" altLang="en-US"/>
          </a:p>
        </p:txBody>
      </p:sp>
      <p:sp>
        <p:nvSpPr>
          <p:cNvPr id="45102" name="Text Box 46"/>
          <p:cNvSpPr txBox="1">
            <a:spLocks noChangeArrowheads="1"/>
          </p:cNvSpPr>
          <p:nvPr/>
        </p:nvSpPr>
        <p:spPr bwMode="auto">
          <a:xfrm>
            <a:off x="4343400" y="4724400"/>
            <a:ext cx="438150" cy="366713"/>
          </a:xfrm>
          <a:prstGeom prst="rect">
            <a:avLst/>
          </a:prstGeom>
          <a:noFill/>
          <a:ln w="9525">
            <a:noFill/>
            <a:miter lim="800000"/>
            <a:headEnd/>
            <a:tailEnd/>
          </a:ln>
        </p:spPr>
        <p:txBody>
          <a:bodyPr wrap="none">
            <a:spAutoFit/>
          </a:bodyPr>
          <a:lstStyle/>
          <a:p>
            <a:r>
              <a:rPr kumimoji="0" lang="en-US" altLang="zh-CN" sz="1800">
                <a:latin typeface="Arial" charset="0"/>
              </a:rPr>
              <a:t>10</a:t>
            </a:r>
          </a:p>
        </p:txBody>
      </p:sp>
      <p:sp>
        <p:nvSpPr>
          <p:cNvPr id="45103" name="Text Box 47"/>
          <p:cNvSpPr txBox="1">
            <a:spLocks noChangeArrowheads="1"/>
          </p:cNvSpPr>
          <p:nvPr/>
        </p:nvSpPr>
        <p:spPr bwMode="auto">
          <a:xfrm>
            <a:off x="1905000" y="4114800"/>
            <a:ext cx="431800" cy="336550"/>
          </a:xfrm>
          <a:prstGeom prst="rect">
            <a:avLst/>
          </a:prstGeom>
          <a:noFill/>
          <a:ln w="9525">
            <a:noFill/>
            <a:miter lim="800000"/>
            <a:headEnd/>
            <a:tailEnd/>
          </a:ln>
        </p:spPr>
        <p:txBody>
          <a:bodyPr wrap="none">
            <a:spAutoFit/>
          </a:bodyPr>
          <a:lstStyle/>
          <a:p>
            <a:r>
              <a:rPr kumimoji="0" lang="en-US" altLang="zh-CN" sz="1600">
                <a:latin typeface="Arial" charset="0"/>
              </a:rPr>
              <a:t>P1</a:t>
            </a:r>
          </a:p>
        </p:txBody>
      </p:sp>
      <p:sp>
        <p:nvSpPr>
          <p:cNvPr id="45104" name="Text Box 48"/>
          <p:cNvSpPr txBox="1">
            <a:spLocks noChangeArrowheads="1"/>
          </p:cNvSpPr>
          <p:nvPr/>
        </p:nvSpPr>
        <p:spPr bwMode="auto">
          <a:xfrm>
            <a:off x="2286000" y="4114800"/>
            <a:ext cx="431800" cy="336550"/>
          </a:xfrm>
          <a:prstGeom prst="rect">
            <a:avLst/>
          </a:prstGeom>
          <a:noFill/>
          <a:ln w="9525">
            <a:noFill/>
            <a:miter lim="800000"/>
            <a:headEnd/>
            <a:tailEnd/>
          </a:ln>
        </p:spPr>
        <p:txBody>
          <a:bodyPr wrap="none">
            <a:spAutoFit/>
          </a:bodyPr>
          <a:lstStyle/>
          <a:p>
            <a:r>
              <a:rPr kumimoji="0" lang="en-US" altLang="zh-CN" sz="1600">
                <a:latin typeface="Arial" charset="0"/>
              </a:rPr>
              <a:t>P2</a:t>
            </a:r>
          </a:p>
        </p:txBody>
      </p:sp>
      <p:sp>
        <p:nvSpPr>
          <p:cNvPr id="45105" name="Text Box 49"/>
          <p:cNvSpPr txBox="1">
            <a:spLocks noChangeArrowheads="1"/>
          </p:cNvSpPr>
          <p:nvPr/>
        </p:nvSpPr>
        <p:spPr bwMode="auto">
          <a:xfrm>
            <a:off x="2667000" y="4114800"/>
            <a:ext cx="431800" cy="336550"/>
          </a:xfrm>
          <a:prstGeom prst="rect">
            <a:avLst/>
          </a:prstGeom>
          <a:noFill/>
          <a:ln w="9525">
            <a:noFill/>
            <a:miter lim="800000"/>
            <a:headEnd/>
            <a:tailEnd/>
          </a:ln>
        </p:spPr>
        <p:txBody>
          <a:bodyPr wrap="none">
            <a:spAutoFit/>
          </a:bodyPr>
          <a:lstStyle/>
          <a:p>
            <a:r>
              <a:rPr kumimoji="0" lang="en-US" altLang="zh-CN" sz="1600">
                <a:latin typeface="Arial" charset="0"/>
              </a:rPr>
              <a:t>P3</a:t>
            </a:r>
          </a:p>
        </p:txBody>
      </p:sp>
      <p:sp>
        <p:nvSpPr>
          <p:cNvPr id="45106" name="Text Box 50"/>
          <p:cNvSpPr txBox="1">
            <a:spLocks noChangeArrowheads="1"/>
          </p:cNvSpPr>
          <p:nvPr/>
        </p:nvSpPr>
        <p:spPr bwMode="auto">
          <a:xfrm>
            <a:off x="3048000" y="4114800"/>
            <a:ext cx="431800" cy="336550"/>
          </a:xfrm>
          <a:prstGeom prst="rect">
            <a:avLst/>
          </a:prstGeom>
          <a:noFill/>
          <a:ln w="9525">
            <a:noFill/>
            <a:miter lim="800000"/>
            <a:headEnd/>
            <a:tailEnd/>
          </a:ln>
        </p:spPr>
        <p:txBody>
          <a:bodyPr wrap="none">
            <a:spAutoFit/>
          </a:bodyPr>
          <a:lstStyle/>
          <a:p>
            <a:r>
              <a:rPr kumimoji="0" lang="en-US" altLang="zh-CN" sz="1600">
                <a:latin typeface="Arial" charset="0"/>
              </a:rPr>
              <a:t>P1</a:t>
            </a:r>
          </a:p>
        </p:txBody>
      </p:sp>
      <p:sp>
        <p:nvSpPr>
          <p:cNvPr id="45107" name="Text Box 51"/>
          <p:cNvSpPr txBox="1">
            <a:spLocks noChangeArrowheads="1"/>
          </p:cNvSpPr>
          <p:nvPr/>
        </p:nvSpPr>
        <p:spPr bwMode="auto">
          <a:xfrm>
            <a:off x="3429000" y="4114800"/>
            <a:ext cx="431800" cy="336550"/>
          </a:xfrm>
          <a:prstGeom prst="rect">
            <a:avLst/>
          </a:prstGeom>
          <a:noFill/>
          <a:ln w="9525">
            <a:noFill/>
            <a:miter lim="800000"/>
            <a:headEnd/>
            <a:tailEnd/>
          </a:ln>
        </p:spPr>
        <p:txBody>
          <a:bodyPr wrap="none">
            <a:spAutoFit/>
          </a:bodyPr>
          <a:lstStyle/>
          <a:p>
            <a:r>
              <a:rPr kumimoji="0" lang="en-US" altLang="zh-CN" sz="1600">
                <a:latin typeface="Arial" charset="0"/>
              </a:rPr>
              <a:t>P2</a:t>
            </a:r>
          </a:p>
        </p:txBody>
      </p:sp>
      <p:sp>
        <p:nvSpPr>
          <p:cNvPr id="45108" name="Text Box 52"/>
          <p:cNvSpPr txBox="1">
            <a:spLocks noChangeArrowheads="1"/>
          </p:cNvSpPr>
          <p:nvPr/>
        </p:nvSpPr>
        <p:spPr bwMode="auto">
          <a:xfrm>
            <a:off x="3810000" y="4114800"/>
            <a:ext cx="431800" cy="336550"/>
          </a:xfrm>
          <a:prstGeom prst="rect">
            <a:avLst/>
          </a:prstGeom>
          <a:noFill/>
          <a:ln w="9525">
            <a:noFill/>
            <a:miter lim="800000"/>
            <a:headEnd/>
            <a:tailEnd/>
          </a:ln>
        </p:spPr>
        <p:txBody>
          <a:bodyPr wrap="none">
            <a:spAutoFit/>
          </a:bodyPr>
          <a:lstStyle/>
          <a:p>
            <a:r>
              <a:rPr kumimoji="0" lang="en-US" altLang="zh-CN" sz="1600">
                <a:latin typeface="Arial" charset="0"/>
              </a:rPr>
              <a:t>P3</a:t>
            </a:r>
          </a:p>
        </p:txBody>
      </p:sp>
      <p:sp>
        <p:nvSpPr>
          <p:cNvPr id="45109" name="Text Box 53"/>
          <p:cNvSpPr txBox="1">
            <a:spLocks noChangeArrowheads="1"/>
          </p:cNvSpPr>
          <p:nvPr/>
        </p:nvSpPr>
        <p:spPr bwMode="auto">
          <a:xfrm>
            <a:off x="4114800" y="4114800"/>
            <a:ext cx="431800" cy="336550"/>
          </a:xfrm>
          <a:prstGeom prst="rect">
            <a:avLst/>
          </a:prstGeom>
          <a:noFill/>
          <a:ln w="9525">
            <a:noFill/>
            <a:miter lim="800000"/>
            <a:headEnd/>
            <a:tailEnd/>
          </a:ln>
        </p:spPr>
        <p:txBody>
          <a:bodyPr wrap="none">
            <a:spAutoFit/>
          </a:bodyPr>
          <a:lstStyle/>
          <a:p>
            <a:r>
              <a:rPr kumimoji="0" lang="en-US" altLang="zh-CN" sz="1600">
                <a:latin typeface="Arial" charset="0"/>
              </a:rPr>
              <a:t>P2</a:t>
            </a:r>
          </a:p>
        </p:txBody>
      </p:sp>
      <p:sp>
        <p:nvSpPr>
          <p:cNvPr id="55350" name="Text Box 54"/>
          <p:cNvSpPr txBox="1">
            <a:spLocks noChangeArrowheads="1"/>
          </p:cNvSpPr>
          <p:nvPr/>
        </p:nvSpPr>
        <p:spPr bwMode="auto">
          <a:xfrm>
            <a:off x="1219200" y="5029200"/>
            <a:ext cx="2257425" cy="1006475"/>
          </a:xfrm>
          <a:prstGeom prst="rect">
            <a:avLst/>
          </a:prstGeom>
          <a:noFill/>
          <a:ln w="9525">
            <a:noFill/>
            <a:miter lim="800000"/>
            <a:headEnd/>
            <a:tailEnd/>
          </a:ln>
        </p:spPr>
        <p:txBody>
          <a:bodyPr wrap="none">
            <a:spAutoFit/>
          </a:bodyPr>
          <a:lstStyle/>
          <a:p>
            <a:r>
              <a:rPr kumimoji="0" lang="en-US" altLang="zh-CN" sz="2000">
                <a:latin typeface="Arial" charset="0"/>
              </a:rPr>
              <a:t>P1 waiting time: 4</a:t>
            </a:r>
          </a:p>
          <a:p>
            <a:r>
              <a:rPr kumimoji="0" lang="en-US" altLang="zh-CN" sz="2000">
                <a:latin typeface="Arial" charset="0"/>
              </a:rPr>
              <a:t>P2 waiting time: 6</a:t>
            </a:r>
          </a:p>
          <a:p>
            <a:r>
              <a:rPr kumimoji="0" lang="en-US" altLang="zh-CN" sz="2000">
                <a:latin typeface="Arial" charset="0"/>
              </a:rPr>
              <a:t>P3 waiting time: 6 </a:t>
            </a:r>
          </a:p>
        </p:txBody>
      </p:sp>
      <p:sp>
        <p:nvSpPr>
          <p:cNvPr id="55351" name="Text Box 55"/>
          <p:cNvSpPr txBox="1">
            <a:spLocks noChangeArrowheads="1"/>
          </p:cNvSpPr>
          <p:nvPr/>
        </p:nvSpPr>
        <p:spPr bwMode="auto">
          <a:xfrm>
            <a:off x="3886200" y="5181600"/>
            <a:ext cx="4724400" cy="822325"/>
          </a:xfrm>
          <a:prstGeom prst="rect">
            <a:avLst/>
          </a:prstGeom>
          <a:noFill/>
          <a:ln w="9525">
            <a:noFill/>
            <a:miter lim="800000"/>
            <a:headEnd/>
            <a:tailEnd/>
          </a:ln>
        </p:spPr>
        <p:txBody>
          <a:bodyPr wrap="none">
            <a:spAutoFit/>
          </a:bodyPr>
          <a:lstStyle/>
          <a:p>
            <a:r>
              <a:rPr kumimoji="0" lang="en-US" altLang="zh-CN">
                <a:latin typeface="Arial" charset="0"/>
              </a:rPr>
              <a:t>The average waiting time (AWT): </a:t>
            </a:r>
            <a:br>
              <a:rPr kumimoji="0" lang="en-US" altLang="zh-CN">
                <a:latin typeface="Arial" charset="0"/>
              </a:rPr>
            </a:br>
            <a:r>
              <a:rPr kumimoji="0" lang="en-US" altLang="zh-CN">
                <a:latin typeface="Arial" charset="0"/>
              </a:rPr>
              <a:t>  (4+6+6)/3 = 5.33</a:t>
            </a:r>
          </a:p>
        </p:txBody>
      </p:sp>
      <p:sp>
        <p:nvSpPr>
          <p:cNvPr id="30" name="灯片编号占位符 29"/>
          <p:cNvSpPr>
            <a:spLocks noGrp="1"/>
          </p:cNvSpPr>
          <p:nvPr>
            <p:ph type="sldNum" sz="quarter" idx="12"/>
          </p:nvPr>
        </p:nvSpPr>
        <p:spPr/>
        <p:txBody>
          <a:bodyPr/>
          <a:lstStyle/>
          <a:p>
            <a:pPr>
              <a:defRPr/>
            </a:pPr>
            <a:fld id="{E7F0E2D9-2867-483B-83C5-EB4F3FDD9EE5}" type="slidenum">
              <a:rPr lang="en-US" altLang="zh-CN" smtClean="0"/>
              <a:pPr>
                <a:defRPr/>
              </a:pPr>
              <a:t>38</a:t>
            </a:fld>
            <a:endParaRPr lang="en-US" altLang="zh-CN" dirty="0"/>
          </a:p>
        </p:txBody>
      </p:sp>
      <p:sp>
        <p:nvSpPr>
          <p:cNvPr id="31" name="页脚占位符 30"/>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53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50" grpId="0" autoUpdateAnimBg="0"/>
      <p:bldP spid="55351"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a:t>Time Quantum</a:t>
            </a:r>
          </a:p>
        </p:txBody>
      </p:sp>
      <p:sp>
        <p:nvSpPr>
          <p:cNvPr id="46083" name="Rectangle 3"/>
          <p:cNvSpPr>
            <a:spLocks noGrp="1" noChangeArrowheads="1"/>
          </p:cNvSpPr>
          <p:nvPr>
            <p:ph type="body" idx="1"/>
          </p:nvPr>
        </p:nvSpPr>
        <p:spPr/>
        <p:txBody>
          <a:bodyPr/>
          <a:lstStyle/>
          <a:p>
            <a:pPr eaLnBrk="1" hangingPunct="1"/>
            <a:r>
              <a:rPr lang="en-US" altLang="zh-CN" sz="2800" dirty="0"/>
              <a:t>Time slice too large</a:t>
            </a:r>
          </a:p>
          <a:p>
            <a:pPr lvl="1" eaLnBrk="1" hangingPunct="1"/>
            <a:r>
              <a:rPr lang="en-US" altLang="zh-CN" sz="2400" dirty="0"/>
              <a:t>FIFO behavior </a:t>
            </a:r>
          </a:p>
          <a:p>
            <a:pPr lvl="1" eaLnBrk="1" hangingPunct="1"/>
            <a:r>
              <a:rPr lang="en-US" altLang="zh-CN" sz="2400" dirty="0"/>
              <a:t>Poor response time</a:t>
            </a:r>
          </a:p>
          <a:p>
            <a:pPr eaLnBrk="1" hangingPunct="1"/>
            <a:r>
              <a:rPr lang="en-US" altLang="zh-CN" sz="2800" dirty="0"/>
              <a:t>Time slice too small</a:t>
            </a:r>
          </a:p>
          <a:p>
            <a:pPr lvl="1" eaLnBrk="1" hangingPunct="1"/>
            <a:r>
              <a:rPr lang="en-US" altLang="zh-CN" sz="2400" dirty="0"/>
              <a:t>Too many context switches (overheads) </a:t>
            </a:r>
          </a:p>
          <a:p>
            <a:pPr lvl="1" eaLnBrk="1" hangingPunct="1"/>
            <a:r>
              <a:rPr lang="en-US" altLang="zh-CN" sz="2400" dirty="0"/>
              <a:t>Inefficient CPU utilization</a:t>
            </a:r>
          </a:p>
          <a:p>
            <a:pPr eaLnBrk="1" hangingPunct="1"/>
            <a:r>
              <a:rPr lang="en-US" altLang="zh-CN" sz="2800" dirty="0"/>
              <a:t>Heuristic: 70-80% of jobs block within time-slice </a:t>
            </a:r>
          </a:p>
          <a:p>
            <a:pPr eaLnBrk="1" hangingPunct="1"/>
            <a:r>
              <a:rPr lang="en-US" altLang="zh-CN" sz="2800" dirty="0"/>
              <a:t>Typical time-slice 10 to 100 </a:t>
            </a:r>
            <a:r>
              <a:rPr lang="en-US" altLang="zh-CN" sz="2800" dirty="0" err="1"/>
              <a:t>ms</a:t>
            </a:r>
            <a:r>
              <a:rPr lang="en-US" altLang="zh-CN" sz="2800" dirty="0"/>
              <a:t> </a:t>
            </a:r>
          </a:p>
          <a:p>
            <a:pPr eaLnBrk="1" hangingPunct="1"/>
            <a:r>
              <a:rPr lang="en-US" altLang="zh-CN" sz="2800" dirty="0"/>
              <a:t>Time spent in system depends on size of job. </a:t>
            </a:r>
          </a:p>
        </p:txBody>
      </p:sp>
      <p:sp>
        <p:nvSpPr>
          <p:cNvPr id="4" name="灯片编号占位符 3"/>
          <p:cNvSpPr>
            <a:spLocks noGrp="1"/>
          </p:cNvSpPr>
          <p:nvPr>
            <p:ph type="sldNum" sz="quarter" idx="12"/>
          </p:nvPr>
        </p:nvSpPr>
        <p:spPr/>
        <p:txBody>
          <a:bodyPr/>
          <a:lstStyle/>
          <a:p>
            <a:pPr>
              <a:defRPr/>
            </a:pPr>
            <a:fld id="{7DECA8A2-F988-4B4A-86AF-D087B318A878}" type="slidenum">
              <a:rPr lang="en-US" altLang="zh-CN" smtClean="0"/>
              <a:t>39</a:t>
            </a:fld>
            <a:r>
              <a:rPr lang="en-US" altLang="zh-CN" dirty="0"/>
              <a:t>/62</a:t>
            </a:r>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dirty="0"/>
              <a:t>Process Review</a:t>
            </a:r>
          </a:p>
        </p:txBody>
      </p:sp>
      <p:sp>
        <p:nvSpPr>
          <p:cNvPr id="8195" name="Rectangle 3"/>
          <p:cNvSpPr>
            <a:spLocks noGrp="1" noChangeArrowheads="1"/>
          </p:cNvSpPr>
          <p:nvPr>
            <p:ph type="body" idx="1"/>
          </p:nvPr>
        </p:nvSpPr>
        <p:spPr/>
        <p:txBody>
          <a:bodyPr/>
          <a:lstStyle/>
          <a:p>
            <a:pPr eaLnBrk="1" hangingPunct="1"/>
            <a:r>
              <a:rPr lang="en-US" altLang="zh-CN" sz="2800" dirty="0">
                <a:highlight>
                  <a:srgbClr val="FFFF00"/>
                </a:highlight>
              </a:rPr>
              <a:t>So What Is A Process?</a:t>
            </a:r>
          </a:p>
          <a:p>
            <a:pPr lvl="1" eaLnBrk="1" hangingPunct="1"/>
            <a:r>
              <a:rPr lang="en-US" altLang="zh-CN" sz="2400" dirty="0">
                <a:highlight>
                  <a:srgbClr val="FFFF00"/>
                </a:highlight>
              </a:rPr>
              <a:t>It</a:t>
            </a:r>
            <a:r>
              <a:rPr lang="en-US" altLang="zh-CN" sz="2400" dirty="0">
                <a:highlight>
                  <a:srgbClr val="FFFF00"/>
                </a:highlight>
                <a:latin typeface="Arial" charset="0"/>
              </a:rPr>
              <a:t>’</a:t>
            </a:r>
            <a:r>
              <a:rPr lang="en-US" altLang="zh-CN" sz="2400" dirty="0">
                <a:highlight>
                  <a:srgbClr val="FFFF00"/>
                </a:highlight>
              </a:rPr>
              <a:t>s one executing instance of a </a:t>
            </a:r>
            <a:r>
              <a:rPr lang="en-US" altLang="zh-CN" sz="2400" dirty="0">
                <a:highlight>
                  <a:srgbClr val="FFFF00"/>
                </a:highlight>
                <a:latin typeface="Arial" charset="0"/>
              </a:rPr>
              <a:t>“</a:t>
            </a:r>
            <a:r>
              <a:rPr lang="en-US" altLang="zh-CN" sz="2400" dirty="0">
                <a:highlight>
                  <a:srgbClr val="FFFF00"/>
                </a:highlight>
              </a:rPr>
              <a:t>program</a:t>
            </a:r>
            <a:r>
              <a:rPr lang="en-US" altLang="zh-CN" sz="2400" dirty="0">
                <a:highlight>
                  <a:srgbClr val="FFFF00"/>
                </a:highlight>
                <a:latin typeface="Arial" charset="0"/>
              </a:rPr>
              <a:t>”</a:t>
            </a:r>
            <a:endParaRPr lang="en-US" altLang="zh-CN" sz="2400" dirty="0">
              <a:highlight>
                <a:srgbClr val="FFFF00"/>
              </a:highlight>
            </a:endParaRPr>
          </a:p>
          <a:p>
            <a:pPr lvl="1" eaLnBrk="1" hangingPunct="1"/>
            <a:r>
              <a:rPr lang="en-US" altLang="zh-CN" sz="2400" dirty="0">
                <a:highlight>
                  <a:srgbClr val="FFFF00"/>
                </a:highlight>
              </a:rPr>
              <a:t>It</a:t>
            </a:r>
            <a:r>
              <a:rPr lang="en-US" altLang="zh-CN" sz="2400" dirty="0">
                <a:highlight>
                  <a:srgbClr val="FFFF00"/>
                </a:highlight>
                <a:latin typeface="Arial" charset="0"/>
              </a:rPr>
              <a:t>’</a:t>
            </a:r>
            <a:r>
              <a:rPr lang="en-US" altLang="zh-CN" sz="2400" dirty="0">
                <a:highlight>
                  <a:srgbClr val="FFFF00"/>
                </a:highlight>
              </a:rPr>
              <a:t>s separate from other instances</a:t>
            </a:r>
          </a:p>
          <a:p>
            <a:pPr lvl="1" eaLnBrk="1" hangingPunct="1"/>
            <a:r>
              <a:rPr lang="en-US" altLang="zh-CN" sz="2400" dirty="0">
                <a:highlight>
                  <a:srgbClr val="FFFF00"/>
                </a:highlight>
              </a:rPr>
              <a:t>It can start (</a:t>
            </a:r>
            <a:r>
              <a:rPr lang="en-US" altLang="zh-CN" sz="2400" dirty="0">
                <a:highlight>
                  <a:srgbClr val="FFFF00"/>
                </a:highlight>
                <a:latin typeface="Arial" charset="0"/>
              </a:rPr>
              <a:t>“</a:t>
            </a:r>
            <a:r>
              <a:rPr lang="en-US" altLang="zh-CN" sz="2400" dirty="0">
                <a:highlight>
                  <a:srgbClr val="FFFF00"/>
                </a:highlight>
              </a:rPr>
              <a:t>launch</a:t>
            </a:r>
            <a:r>
              <a:rPr lang="en-US" altLang="zh-CN" sz="2400" dirty="0">
                <a:highlight>
                  <a:srgbClr val="FFFF00"/>
                </a:highlight>
                <a:latin typeface="Arial" charset="0"/>
              </a:rPr>
              <a:t>”</a:t>
            </a:r>
            <a:r>
              <a:rPr lang="en-US" altLang="zh-CN" sz="2400" dirty="0">
                <a:highlight>
                  <a:srgbClr val="FFFF00"/>
                </a:highlight>
              </a:rPr>
              <a:t>) other processes</a:t>
            </a:r>
          </a:p>
          <a:p>
            <a:pPr lvl="1" eaLnBrk="1" hangingPunct="1"/>
            <a:r>
              <a:rPr lang="en-US" altLang="zh-CN" sz="2400" dirty="0">
                <a:highlight>
                  <a:srgbClr val="FFFF00"/>
                </a:highlight>
              </a:rPr>
              <a:t>It can be launched by them</a:t>
            </a:r>
          </a:p>
          <a:p>
            <a:pPr eaLnBrk="1" hangingPunct="1"/>
            <a:r>
              <a:rPr lang="en-US" altLang="zh-CN" sz="2800" dirty="0">
                <a:highlight>
                  <a:srgbClr val="FFFF00"/>
                </a:highlight>
              </a:rPr>
              <a:t>What</a:t>
            </a:r>
            <a:r>
              <a:rPr lang="en-US" altLang="zh-CN" sz="2800" dirty="0">
                <a:highlight>
                  <a:srgbClr val="FFFF00"/>
                </a:highlight>
                <a:latin typeface="Arial" charset="0"/>
              </a:rPr>
              <a:t>’</a:t>
            </a:r>
            <a:r>
              <a:rPr lang="en-US" altLang="zh-CN" sz="2800" dirty="0">
                <a:highlight>
                  <a:srgbClr val="FFFF00"/>
                </a:highlight>
              </a:rPr>
              <a:t>s in a process?</a:t>
            </a:r>
          </a:p>
          <a:p>
            <a:pPr lvl="1" eaLnBrk="1" hangingPunct="1"/>
            <a:r>
              <a:rPr lang="en-US" altLang="zh-CN" sz="2400" dirty="0">
                <a:highlight>
                  <a:srgbClr val="FFFF00"/>
                </a:highlight>
              </a:rPr>
              <a:t>Code (text), data, stack, heap</a:t>
            </a:r>
          </a:p>
          <a:p>
            <a:pPr lvl="1" eaLnBrk="1" hangingPunct="1"/>
            <a:r>
              <a:rPr lang="en-US" altLang="zh-CN" sz="2400" dirty="0">
                <a:highlight>
                  <a:srgbClr val="FFFF00"/>
                </a:highlight>
              </a:rPr>
              <a:t>Process control block</a:t>
            </a:r>
          </a:p>
          <a:p>
            <a:pPr lvl="2" eaLnBrk="1" hangingPunct="1"/>
            <a:r>
              <a:rPr lang="en-US" altLang="zh-CN" sz="2000" dirty="0">
                <a:highlight>
                  <a:srgbClr val="FFFF00"/>
                </a:highlight>
              </a:rPr>
              <a:t>Process state, priority, accounting</a:t>
            </a:r>
          </a:p>
          <a:p>
            <a:pPr lvl="2" eaLnBrk="1" hangingPunct="1"/>
            <a:r>
              <a:rPr lang="en-US" altLang="zh-CN" sz="2000" dirty="0">
                <a:highlight>
                  <a:srgbClr val="FFFF00"/>
                </a:highlight>
              </a:rPr>
              <a:t>Program counter, register variables, stack pointers, </a:t>
            </a:r>
            <a:r>
              <a:rPr lang="en-US" altLang="zh-CN" sz="2000" dirty="0" err="1">
                <a:highlight>
                  <a:srgbClr val="FFFF00"/>
                </a:highlight>
              </a:rPr>
              <a:t>etc</a:t>
            </a:r>
            <a:endParaRPr lang="en-US" altLang="zh-CN" sz="2000" dirty="0">
              <a:highlight>
                <a:srgbClr val="FFFF00"/>
              </a:highlight>
            </a:endParaRPr>
          </a:p>
          <a:p>
            <a:pPr lvl="2" eaLnBrk="1" hangingPunct="1"/>
            <a:r>
              <a:rPr lang="en-US" altLang="zh-CN" sz="2000" dirty="0">
                <a:highlight>
                  <a:srgbClr val="FFFF00"/>
                </a:highlight>
              </a:rPr>
              <a:t>Open files and devices</a:t>
            </a:r>
          </a:p>
          <a:p>
            <a:pPr eaLnBrk="1" hangingPunct="1">
              <a:buFontTx/>
              <a:buNone/>
            </a:pPr>
            <a:endParaRPr lang="en-US" altLang="zh-CN" sz="2800" dirty="0">
              <a:highlight>
                <a:srgbClr val="FFFF00"/>
              </a:highlight>
            </a:endParaRPr>
          </a:p>
        </p:txBody>
      </p:sp>
      <p:sp>
        <p:nvSpPr>
          <p:cNvPr id="4" name="灯片编号占位符 3"/>
          <p:cNvSpPr>
            <a:spLocks noGrp="1"/>
          </p:cNvSpPr>
          <p:nvPr>
            <p:ph type="sldNum" sz="quarter" idx="12"/>
          </p:nvPr>
        </p:nvSpPr>
        <p:spPr/>
        <p:txBody>
          <a:bodyPr/>
          <a:lstStyle/>
          <a:p>
            <a:pPr>
              <a:defRPr/>
            </a:pPr>
            <a:r>
              <a:rPr lang="en-US" altLang="zh-CN"/>
              <a:t>62</a:t>
            </a:r>
            <a:endParaRPr lang="en-US" altLang="zh-CN" dirty="0"/>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a:t>Multi-Queue Scheduling</a:t>
            </a:r>
          </a:p>
        </p:txBody>
      </p:sp>
      <p:sp>
        <p:nvSpPr>
          <p:cNvPr id="47107" name="Rectangle 3"/>
          <p:cNvSpPr>
            <a:spLocks noGrp="1" noChangeArrowheads="1"/>
          </p:cNvSpPr>
          <p:nvPr>
            <p:ph type="body" idx="1"/>
          </p:nvPr>
        </p:nvSpPr>
        <p:spPr>
          <a:xfrm>
            <a:off x="533400" y="1066800"/>
            <a:ext cx="8229600" cy="5181600"/>
          </a:xfrm>
        </p:spPr>
        <p:txBody>
          <a:bodyPr/>
          <a:lstStyle/>
          <a:p>
            <a:pPr eaLnBrk="1" hangingPunct="1">
              <a:lnSpc>
                <a:spcPct val="90000"/>
              </a:lnSpc>
            </a:pPr>
            <a:r>
              <a:rPr lang="en-US" altLang="zh-CN" sz="2800" dirty="0"/>
              <a:t>Hybrid between priority and round-robin</a:t>
            </a:r>
          </a:p>
          <a:p>
            <a:pPr eaLnBrk="1" hangingPunct="1">
              <a:lnSpc>
                <a:spcPct val="90000"/>
              </a:lnSpc>
            </a:pPr>
            <a:r>
              <a:rPr lang="en-US" altLang="zh-CN" sz="2800" dirty="0"/>
              <a:t>Processes assigned to one queue permanently </a:t>
            </a:r>
          </a:p>
          <a:p>
            <a:pPr eaLnBrk="1" hangingPunct="1">
              <a:lnSpc>
                <a:spcPct val="90000"/>
              </a:lnSpc>
            </a:pPr>
            <a:r>
              <a:rPr lang="en-US" altLang="zh-CN" sz="2800" dirty="0"/>
              <a:t>Scheduling between queues </a:t>
            </a:r>
          </a:p>
          <a:p>
            <a:pPr lvl="1" eaLnBrk="1" hangingPunct="1">
              <a:lnSpc>
                <a:spcPct val="90000"/>
              </a:lnSpc>
            </a:pPr>
            <a:r>
              <a:rPr lang="en-US" altLang="zh-CN" sz="2400" dirty="0"/>
              <a:t>Fixed Priorities </a:t>
            </a:r>
          </a:p>
          <a:p>
            <a:pPr lvl="1" eaLnBrk="1" hangingPunct="1">
              <a:lnSpc>
                <a:spcPct val="90000"/>
              </a:lnSpc>
            </a:pPr>
            <a:r>
              <a:rPr lang="en-US" altLang="zh-CN" sz="2400" dirty="0"/>
              <a:t>% CPU spent on queue </a:t>
            </a:r>
          </a:p>
          <a:p>
            <a:pPr eaLnBrk="1" hangingPunct="1">
              <a:lnSpc>
                <a:spcPct val="90000"/>
              </a:lnSpc>
            </a:pPr>
            <a:r>
              <a:rPr lang="en-US" altLang="zh-CN" sz="2800" dirty="0"/>
              <a:t>Example </a:t>
            </a:r>
          </a:p>
          <a:p>
            <a:pPr lvl="1" eaLnBrk="1" hangingPunct="1">
              <a:lnSpc>
                <a:spcPct val="90000"/>
              </a:lnSpc>
            </a:pPr>
            <a:r>
              <a:rPr lang="en-US" altLang="zh-CN" sz="2400" dirty="0"/>
              <a:t>System processes </a:t>
            </a:r>
          </a:p>
          <a:p>
            <a:pPr lvl="1" eaLnBrk="1" hangingPunct="1">
              <a:lnSpc>
                <a:spcPct val="90000"/>
              </a:lnSpc>
            </a:pPr>
            <a:r>
              <a:rPr lang="en-US" altLang="zh-CN" sz="2400" dirty="0"/>
              <a:t>Interactive programs </a:t>
            </a:r>
          </a:p>
          <a:p>
            <a:pPr lvl="1" eaLnBrk="1" hangingPunct="1">
              <a:lnSpc>
                <a:spcPct val="90000"/>
              </a:lnSpc>
            </a:pPr>
            <a:r>
              <a:rPr lang="en-US" altLang="zh-CN" sz="2400" dirty="0"/>
              <a:t>Background Processes </a:t>
            </a:r>
          </a:p>
          <a:p>
            <a:pPr lvl="1" eaLnBrk="1" hangingPunct="1">
              <a:lnSpc>
                <a:spcPct val="90000"/>
              </a:lnSpc>
            </a:pPr>
            <a:r>
              <a:rPr lang="en-US" altLang="zh-CN" sz="2400" dirty="0"/>
              <a:t>Student Processes </a:t>
            </a:r>
          </a:p>
          <a:p>
            <a:pPr eaLnBrk="1" hangingPunct="1">
              <a:lnSpc>
                <a:spcPct val="90000"/>
              </a:lnSpc>
            </a:pPr>
            <a:r>
              <a:rPr lang="en-US" altLang="zh-CN" sz="2800" dirty="0"/>
              <a:t>Address the starvation and infinite blocking problems </a:t>
            </a:r>
          </a:p>
        </p:txBody>
      </p:sp>
      <p:sp>
        <p:nvSpPr>
          <p:cNvPr id="4" name="灯片编号占位符 3"/>
          <p:cNvSpPr>
            <a:spLocks noGrp="1"/>
          </p:cNvSpPr>
          <p:nvPr>
            <p:ph type="sldNum" sz="quarter" idx="12"/>
          </p:nvPr>
        </p:nvSpPr>
        <p:spPr/>
        <p:txBody>
          <a:bodyPr/>
          <a:lstStyle/>
          <a:p>
            <a:pPr>
              <a:defRPr/>
            </a:pPr>
            <a:fld id="{BF980748-CD26-41B8-8A7E-9EA2584B9EDD}" type="slidenum">
              <a:rPr lang="en-US" altLang="zh-CN" smtClean="0"/>
              <a:t>40</a:t>
            </a:fld>
            <a:r>
              <a:rPr lang="en-US" altLang="zh-CN" dirty="0"/>
              <a:t>/62</a:t>
            </a:r>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0"/>
            <a:ext cx="8458200" cy="1143000"/>
          </a:xfrm>
        </p:spPr>
        <p:txBody>
          <a:bodyPr/>
          <a:lstStyle/>
          <a:p>
            <a:pPr eaLnBrk="1" hangingPunct="1"/>
            <a:r>
              <a:rPr lang="en-US" altLang="zh-CN"/>
              <a:t>Multi-Queue Scheduling: Example</a:t>
            </a:r>
          </a:p>
        </p:txBody>
      </p:sp>
      <p:pic>
        <p:nvPicPr>
          <p:cNvPr id="48131" name="Picture 3" descr="\begin{figure}\centerline{\psfig{figure=figures/multi.ps,width=5in,height=5in}}\end{figure}"/>
          <p:cNvPicPr>
            <a:picLocks noGrp="1" noChangeAspect="1" noChangeArrowheads="1"/>
          </p:cNvPicPr>
          <p:nvPr>
            <p:ph idx="1"/>
          </p:nvPr>
        </p:nvPicPr>
        <p:blipFill>
          <a:blip r:embed="rId2" cstate="print"/>
          <a:srcRect/>
          <a:stretch>
            <a:fillRect/>
          </a:stretch>
        </p:blipFill>
        <p:spPr>
          <a:xfrm>
            <a:off x="2016125" y="1123950"/>
            <a:ext cx="5580063" cy="5614988"/>
          </a:xfrm>
          <a:noFill/>
        </p:spPr>
      </p:pic>
      <p:sp>
        <p:nvSpPr>
          <p:cNvPr id="48132" name="Text Box 4"/>
          <p:cNvSpPr txBox="1">
            <a:spLocks noChangeArrowheads="1"/>
          </p:cNvSpPr>
          <p:nvPr/>
        </p:nvSpPr>
        <p:spPr bwMode="auto">
          <a:xfrm>
            <a:off x="3794125" y="4303713"/>
            <a:ext cx="184150" cy="366712"/>
          </a:xfrm>
          <a:prstGeom prst="rect">
            <a:avLst/>
          </a:prstGeom>
          <a:noFill/>
          <a:ln w="9525">
            <a:noFill/>
            <a:miter lim="800000"/>
            <a:headEnd/>
            <a:tailEnd/>
          </a:ln>
        </p:spPr>
        <p:txBody>
          <a:bodyPr wrap="none">
            <a:spAutoFit/>
          </a:bodyPr>
          <a:lstStyle/>
          <a:p>
            <a:endParaRPr kumimoji="0" lang="zh-CN" altLang="zh-CN" sz="1800">
              <a:latin typeface="Arial" charset="0"/>
            </a:endParaRPr>
          </a:p>
        </p:txBody>
      </p:sp>
      <p:sp>
        <p:nvSpPr>
          <p:cNvPr id="48133" name="Text Box 5"/>
          <p:cNvSpPr txBox="1">
            <a:spLocks noChangeArrowheads="1"/>
          </p:cNvSpPr>
          <p:nvPr/>
        </p:nvSpPr>
        <p:spPr bwMode="auto">
          <a:xfrm>
            <a:off x="4800600" y="2438400"/>
            <a:ext cx="641350" cy="366713"/>
          </a:xfrm>
          <a:prstGeom prst="rect">
            <a:avLst/>
          </a:prstGeom>
          <a:noFill/>
          <a:ln w="9525">
            <a:noFill/>
            <a:miter lim="800000"/>
            <a:headEnd/>
            <a:tailEnd/>
          </a:ln>
        </p:spPr>
        <p:txBody>
          <a:bodyPr wrap="none">
            <a:spAutoFit/>
          </a:bodyPr>
          <a:lstStyle/>
          <a:p>
            <a:r>
              <a:rPr kumimoji="0" lang="en-US" altLang="zh-CN" sz="1800">
                <a:latin typeface="Arial" charset="0"/>
              </a:rPr>
              <a:t>20%</a:t>
            </a:r>
          </a:p>
        </p:txBody>
      </p:sp>
      <p:sp>
        <p:nvSpPr>
          <p:cNvPr id="48134" name="Text Box 6"/>
          <p:cNvSpPr txBox="1">
            <a:spLocks noChangeArrowheads="1"/>
          </p:cNvSpPr>
          <p:nvPr/>
        </p:nvSpPr>
        <p:spPr bwMode="auto">
          <a:xfrm>
            <a:off x="4800600" y="5410200"/>
            <a:ext cx="641350" cy="366713"/>
          </a:xfrm>
          <a:prstGeom prst="rect">
            <a:avLst/>
          </a:prstGeom>
          <a:noFill/>
          <a:ln w="9525">
            <a:noFill/>
            <a:miter lim="800000"/>
            <a:headEnd/>
            <a:tailEnd/>
          </a:ln>
        </p:spPr>
        <p:txBody>
          <a:bodyPr wrap="none">
            <a:spAutoFit/>
          </a:bodyPr>
          <a:lstStyle/>
          <a:p>
            <a:r>
              <a:rPr kumimoji="0" lang="en-US" altLang="zh-CN" sz="1800">
                <a:latin typeface="Arial" charset="0"/>
              </a:rPr>
              <a:t>50%</a:t>
            </a:r>
          </a:p>
        </p:txBody>
      </p:sp>
      <p:sp>
        <p:nvSpPr>
          <p:cNvPr id="48135" name="Text Box 7"/>
          <p:cNvSpPr txBox="1">
            <a:spLocks noChangeArrowheads="1"/>
          </p:cNvSpPr>
          <p:nvPr/>
        </p:nvSpPr>
        <p:spPr bwMode="auto">
          <a:xfrm>
            <a:off x="4800600" y="3962400"/>
            <a:ext cx="641350" cy="366713"/>
          </a:xfrm>
          <a:prstGeom prst="rect">
            <a:avLst/>
          </a:prstGeom>
          <a:noFill/>
          <a:ln w="9525">
            <a:noFill/>
            <a:miter lim="800000"/>
            <a:headEnd/>
            <a:tailEnd/>
          </a:ln>
        </p:spPr>
        <p:txBody>
          <a:bodyPr wrap="none">
            <a:spAutoFit/>
          </a:bodyPr>
          <a:lstStyle/>
          <a:p>
            <a:r>
              <a:rPr kumimoji="0" lang="en-US" altLang="zh-CN" sz="1800">
                <a:latin typeface="Arial" charset="0"/>
              </a:rPr>
              <a:t>30%</a:t>
            </a:r>
          </a:p>
        </p:txBody>
      </p:sp>
      <p:sp>
        <p:nvSpPr>
          <p:cNvPr id="8" name="灯片编号占位符 7"/>
          <p:cNvSpPr>
            <a:spLocks noGrp="1"/>
          </p:cNvSpPr>
          <p:nvPr>
            <p:ph type="sldNum" sz="quarter" idx="12"/>
          </p:nvPr>
        </p:nvSpPr>
        <p:spPr/>
        <p:txBody>
          <a:bodyPr/>
          <a:lstStyle/>
          <a:p>
            <a:pPr>
              <a:defRPr/>
            </a:pPr>
            <a:fld id="{22823555-1DB5-426D-BC79-DE2301CFA04A}" type="slidenum">
              <a:rPr lang="en-US" altLang="zh-CN" smtClean="0"/>
              <a:t>41</a:t>
            </a:fld>
            <a:r>
              <a:rPr lang="en-US" altLang="zh-CN" dirty="0"/>
              <a:t>/62</a:t>
            </a:r>
          </a:p>
        </p:txBody>
      </p:sp>
      <p:sp>
        <p:nvSpPr>
          <p:cNvPr id="9" name="页脚占位符 8"/>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sz="4000"/>
              <a:t>A Variation: Multi-level Feedback Algorithm</a:t>
            </a:r>
          </a:p>
        </p:txBody>
      </p:sp>
      <p:sp>
        <p:nvSpPr>
          <p:cNvPr id="50179" name="Rectangle 3"/>
          <p:cNvSpPr>
            <a:spLocks noGrp="1" noChangeArrowheads="1"/>
          </p:cNvSpPr>
          <p:nvPr>
            <p:ph type="body" idx="1"/>
          </p:nvPr>
        </p:nvSpPr>
        <p:spPr/>
        <p:txBody>
          <a:bodyPr/>
          <a:lstStyle/>
          <a:p>
            <a:pPr eaLnBrk="1" hangingPunct="1">
              <a:lnSpc>
                <a:spcPct val="90000"/>
              </a:lnSpc>
            </a:pPr>
            <a:r>
              <a:rPr lang="en-US" altLang="zh-CN" dirty="0">
                <a:highlight>
                  <a:srgbClr val="FFFF00"/>
                </a:highlight>
              </a:rPr>
              <a:t>Multi-Level Queue with priorities </a:t>
            </a:r>
          </a:p>
          <a:p>
            <a:pPr eaLnBrk="1" hangingPunct="1">
              <a:lnSpc>
                <a:spcPct val="90000"/>
              </a:lnSpc>
            </a:pPr>
            <a:r>
              <a:rPr lang="en-US" altLang="zh-CN" dirty="0"/>
              <a:t>Processes </a:t>
            </a:r>
            <a:r>
              <a:rPr lang="en-US" altLang="zh-CN" b="1" dirty="0">
                <a:solidFill>
                  <a:srgbClr val="FF0066"/>
                </a:solidFill>
              </a:rPr>
              <a:t>move</a:t>
            </a:r>
            <a:r>
              <a:rPr lang="en-US" altLang="zh-CN" dirty="0"/>
              <a:t> between queues </a:t>
            </a:r>
          </a:p>
          <a:p>
            <a:pPr eaLnBrk="1" hangingPunct="1">
              <a:lnSpc>
                <a:spcPct val="90000"/>
              </a:lnSpc>
            </a:pPr>
            <a:r>
              <a:rPr lang="en-US" altLang="zh-CN" dirty="0"/>
              <a:t>Each queue represents jobs with similar CPU usage </a:t>
            </a:r>
          </a:p>
          <a:p>
            <a:pPr eaLnBrk="1" hangingPunct="1">
              <a:lnSpc>
                <a:spcPct val="90000"/>
              </a:lnSpc>
            </a:pPr>
            <a:r>
              <a:rPr lang="en-US" altLang="zh-CN" dirty="0"/>
              <a:t>Jobs in a given queue are executed with a given time-slice </a:t>
            </a:r>
          </a:p>
          <a:p>
            <a:pPr eaLnBrk="1" hangingPunct="1">
              <a:lnSpc>
                <a:spcPct val="90000"/>
              </a:lnSpc>
            </a:pPr>
            <a:r>
              <a:rPr lang="en-US" altLang="zh-CN" dirty="0"/>
              <a:t>Rational:</a:t>
            </a:r>
          </a:p>
          <a:p>
            <a:pPr lvl="1" eaLnBrk="1" hangingPunct="1">
              <a:lnSpc>
                <a:spcPct val="90000"/>
              </a:lnSpc>
            </a:pPr>
            <a:r>
              <a:rPr lang="en-US" altLang="zh-CN" dirty="0">
                <a:highlight>
                  <a:srgbClr val="FFFF00"/>
                </a:highlight>
              </a:rPr>
              <a:t>Once an I/O process completes an I/O request, it should have higher CPU priority.</a:t>
            </a:r>
          </a:p>
          <a:p>
            <a:pPr eaLnBrk="1" hangingPunct="1">
              <a:lnSpc>
                <a:spcPct val="90000"/>
              </a:lnSpc>
            </a:pPr>
            <a:endParaRPr lang="en-US" altLang="zh-CN" dirty="0"/>
          </a:p>
        </p:txBody>
      </p:sp>
      <p:sp>
        <p:nvSpPr>
          <p:cNvPr id="4" name="灯片编号占位符 3"/>
          <p:cNvSpPr>
            <a:spLocks noGrp="1"/>
          </p:cNvSpPr>
          <p:nvPr>
            <p:ph type="sldNum" sz="quarter" idx="12"/>
          </p:nvPr>
        </p:nvSpPr>
        <p:spPr/>
        <p:txBody>
          <a:bodyPr/>
          <a:lstStyle/>
          <a:p>
            <a:pPr>
              <a:defRPr/>
            </a:pPr>
            <a:fld id="{46C4E812-C505-4EB3-B41C-0FE5BA1ED2E0}" type="slidenum">
              <a:rPr lang="en-US" altLang="zh-CN" smtClean="0"/>
              <a:t>42</a:t>
            </a:fld>
            <a:r>
              <a:rPr lang="en-US" altLang="zh-CN" dirty="0"/>
              <a:t>/62</a:t>
            </a:r>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sz="4000" dirty="0"/>
              <a:t> Multi-level Feedback Algorithm (Details)</a:t>
            </a:r>
          </a:p>
        </p:txBody>
      </p:sp>
      <p:sp>
        <p:nvSpPr>
          <p:cNvPr id="49155" name="Rectangle 3"/>
          <p:cNvSpPr>
            <a:spLocks noGrp="1" noRot="1" noChangeAspect="1" noMove="1" noResize="1" noEditPoints="1" noAdjustHandles="1" noChangeArrowheads="1" noChangeShapeType="1" noTextEdit="1"/>
          </p:cNvSpPr>
          <p:nvPr>
            <p:ph type="body" idx="1"/>
          </p:nvPr>
        </p:nvSpPr>
        <p:spPr>
          <a:blipFill>
            <a:blip r:embed="rId2" cstate="print"/>
            <a:stretch>
              <a:fillRect l="-1804" t="-1779"/>
            </a:stretch>
          </a:blipFill>
        </p:spPr>
        <p:txBody>
          <a:bodyPr/>
          <a:lstStyle/>
          <a:p>
            <a:pPr>
              <a:defRPr/>
            </a:pPr>
            <a:r>
              <a:rPr lang="zh-CN" altLang="en-US">
                <a:noFill/>
              </a:rPr>
              <a:t> </a:t>
            </a:r>
          </a:p>
        </p:txBody>
      </p:sp>
      <p:sp>
        <p:nvSpPr>
          <p:cNvPr id="4" name="灯片编号占位符 3"/>
          <p:cNvSpPr>
            <a:spLocks noGrp="1"/>
          </p:cNvSpPr>
          <p:nvPr>
            <p:ph type="sldNum" sz="quarter" idx="12"/>
          </p:nvPr>
        </p:nvSpPr>
        <p:spPr/>
        <p:txBody>
          <a:bodyPr/>
          <a:lstStyle/>
          <a:p>
            <a:pPr>
              <a:defRPr/>
            </a:pPr>
            <a:fld id="{3BF5F8E6-C64C-4804-9A79-0AB035363AAC}" type="slidenum">
              <a:rPr lang="en-US" altLang="zh-CN" smtClean="0"/>
              <a:t>43</a:t>
            </a:fld>
            <a:r>
              <a:rPr lang="en-US" altLang="zh-CN" dirty="0"/>
              <a:t>/62</a:t>
            </a:r>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sz="4000"/>
              <a:t>Multi-level Feedback Algorithm: Example</a:t>
            </a:r>
          </a:p>
        </p:txBody>
      </p:sp>
      <p:pic>
        <p:nvPicPr>
          <p:cNvPr id="52227" name="Picture 3" descr="\begin{figure}\centerline{\psfig{figure=figures/feed.ps,width=5in,height=5in}}\end{figure}"/>
          <p:cNvPicPr>
            <a:picLocks noGrp="1" noChangeAspect="1" noChangeArrowheads="1"/>
          </p:cNvPicPr>
          <p:nvPr>
            <p:ph idx="1"/>
          </p:nvPr>
        </p:nvPicPr>
        <p:blipFill>
          <a:blip r:embed="rId2" cstate="print"/>
          <a:srcRect/>
          <a:stretch>
            <a:fillRect/>
          </a:stretch>
        </p:blipFill>
        <p:spPr>
          <a:xfrm>
            <a:off x="2209800" y="1219200"/>
            <a:ext cx="5418138" cy="5378450"/>
          </a:xfrm>
          <a:noFill/>
        </p:spPr>
      </p:pic>
      <p:sp>
        <p:nvSpPr>
          <p:cNvPr id="4" name="灯片编号占位符 3"/>
          <p:cNvSpPr>
            <a:spLocks noGrp="1"/>
          </p:cNvSpPr>
          <p:nvPr>
            <p:ph type="sldNum" sz="quarter" idx="12"/>
          </p:nvPr>
        </p:nvSpPr>
        <p:spPr/>
        <p:txBody>
          <a:bodyPr/>
          <a:lstStyle/>
          <a:p>
            <a:pPr>
              <a:defRPr/>
            </a:pPr>
            <a:fld id="{47A53172-EB05-48D9-BE83-636C2CC87110}" type="slidenum">
              <a:rPr lang="en-US" altLang="zh-CN" smtClean="0"/>
              <a:t>44</a:t>
            </a:fld>
            <a:r>
              <a:rPr lang="en-US" altLang="zh-CN" dirty="0"/>
              <a:t>/62</a:t>
            </a:r>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z="4000" dirty="0">
                <a:highlight>
                  <a:srgbClr val="FFFF00"/>
                </a:highlight>
              </a:rPr>
              <a:t>Guaranteed Scheduling</a:t>
            </a:r>
            <a:r>
              <a:rPr lang="zh-CN" altLang="en-US" sz="4000" dirty="0">
                <a:highlight>
                  <a:srgbClr val="FFFF00"/>
                </a:highlight>
              </a:rPr>
              <a:t>保证调度 </a:t>
            </a:r>
            <a:r>
              <a:rPr lang="en-US" altLang="zh-CN" sz="4000" dirty="0">
                <a:highlight>
                  <a:srgbClr val="FFFF00"/>
                </a:highlight>
              </a:rPr>
              <a:t>(QoS)</a:t>
            </a:r>
          </a:p>
        </p:txBody>
      </p:sp>
      <p:sp>
        <p:nvSpPr>
          <p:cNvPr id="53251" name="Rectangle 3"/>
          <p:cNvSpPr>
            <a:spLocks noGrp="1" noChangeArrowheads="1"/>
          </p:cNvSpPr>
          <p:nvPr>
            <p:ph type="body" idx="1"/>
          </p:nvPr>
        </p:nvSpPr>
        <p:spPr/>
        <p:txBody>
          <a:bodyPr/>
          <a:lstStyle/>
          <a:p>
            <a:pPr eaLnBrk="1" hangingPunct="1">
              <a:lnSpc>
                <a:spcPct val="90000"/>
              </a:lnSpc>
            </a:pPr>
            <a:r>
              <a:rPr lang="en-US" altLang="zh-CN" sz="2800" dirty="0"/>
              <a:t>Make real promises</a:t>
            </a:r>
            <a:r>
              <a:rPr lang="zh-CN" altLang="en-US" sz="2800" dirty="0"/>
              <a:t>（承诺）</a:t>
            </a:r>
            <a:r>
              <a:rPr lang="en-US" altLang="zh-CN" sz="2800" dirty="0"/>
              <a:t> to the users about performance and then live up to them</a:t>
            </a:r>
          </a:p>
          <a:p>
            <a:pPr eaLnBrk="1" hangingPunct="1">
              <a:lnSpc>
                <a:spcPct val="90000"/>
              </a:lnSpc>
            </a:pPr>
            <a:r>
              <a:rPr lang="en-US" altLang="zh-CN" sz="2800" dirty="0"/>
              <a:t>Example:</a:t>
            </a:r>
          </a:p>
          <a:p>
            <a:pPr lvl="1" eaLnBrk="1" hangingPunct="1">
              <a:lnSpc>
                <a:spcPct val="90000"/>
              </a:lnSpc>
            </a:pPr>
            <a:r>
              <a:rPr lang="en-US" altLang="zh-CN" sz="2400" dirty="0"/>
              <a:t>with n processes running, the scheduler makes sure that each one gets  1/n of the CPU cycles.</a:t>
            </a:r>
          </a:p>
          <a:p>
            <a:pPr eaLnBrk="1" hangingPunct="1">
              <a:lnSpc>
                <a:spcPct val="90000"/>
              </a:lnSpc>
            </a:pPr>
            <a:r>
              <a:rPr lang="en-US" altLang="zh-CN" sz="2800" dirty="0"/>
              <a:t>Scheduling:</a:t>
            </a:r>
          </a:p>
          <a:p>
            <a:pPr lvl="1" eaLnBrk="1" hangingPunct="1">
              <a:lnSpc>
                <a:spcPct val="90000"/>
              </a:lnSpc>
            </a:pPr>
            <a:r>
              <a:rPr lang="en-US" altLang="zh-CN" sz="2400" dirty="0">
                <a:highlight>
                  <a:srgbClr val="FFFF00"/>
                </a:highlight>
              </a:rPr>
              <a:t>compute the ratio of actual CPU time consumed to CPU time entitled(</a:t>
            </a:r>
            <a:r>
              <a:rPr lang="zh-CN" altLang="en-US" sz="2400" dirty="0">
                <a:highlight>
                  <a:srgbClr val="FFFF00"/>
                </a:highlight>
              </a:rPr>
              <a:t>计算真正获得的</a:t>
            </a:r>
            <a:r>
              <a:rPr lang="en-US" altLang="zh-CN" sz="2400" dirty="0">
                <a:highlight>
                  <a:srgbClr val="FFFF00"/>
                </a:highlight>
              </a:rPr>
              <a:t>CPU</a:t>
            </a:r>
            <a:r>
              <a:rPr lang="zh-CN" altLang="en-US" sz="2400" dirty="0">
                <a:highlight>
                  <a:srgbClr val="FFFF00"/>
                </a:highlight>
              </a:rPr>
              <a:t>时间与应获得的</a:t>
            </a:r>
            <a:r>
              <a:rPr lang="en-US" altLang="zh-CN" sz="2400" dirty="0">
                <a:highlight>
                  <a:srgbClr val="FFFF00"/>
                </a:highlight>
              </a:rPr>
              <a:t>CPU</a:t>
            </a:r>
            <a:r>
              <a:rPr lang="zh-CN" altLang="en-US" sz="2400" dirty="0">
                <a:highlight>
                  <a:srgbClr val="FFFF00"/>
                </a:highlight>
              </a:rPr>
              <a:t>时间的比例</a:t>
            </a:r>
            <a:r>
              <a:rPr lang="en-US" altLang="zh-CN" sz="2400" dirty="0">
                <a:highlight>
                  <a:srgbClr val="FFFF00"/>
                </a:highlight>
              </a:rPr>
              <a:t>)</a:t>
            </a:r>
          </a:p>
          <a:p>
            <a:pPr lvl="1" eaLnBrk="1" hangingPunct="1">
              <a:lnSpc>
                <a:spcPct val="90000"/>
              </a:lnSpc>
            </a:pPr>
            <a:r>
              <a:rPr lang="en-US" altLang="zh-CN" sz="2400" dirty="0">
                <a:highlight>
                  <a:srgbClr val="FFFF00"/>
                </a:highlight>
              </a:rPr>
              <a:t>Select the one with the lowest ratio</a:t>
            </a:r>
          </a:p>
          <a:p>
            <a:pPr eaLnBrk="1" hangingPunct="1">
              <a:lnSpc>
                <a:spcPct val="90000"/>
              </a:lnSpc>
            </a:pPr>
            <a:r>
              <a:rPr lang="en-US" altLang="zh-CN" sz="2800" dirty="0"/>
              <a:t>Can it lead to starvation?</a:t>
            </a:r>
          </a:p>
        </p:txBody>
      </p:sp>
      <p:sp>
        <p:nvSpPr>
          <p:cNvPr id="4" name="灯片编号占位符 3"/>
          <p:cNvSpPr>
            <a:spLocks noGrp="1"/>
          </p:cNvSpPr>
          <p:nvPr>
            <p:ph type="sldNum" sz="quarter" idx="12"/>
          </p:nvPr>
        </p:nvSpPr>
        <p:spPr/>
        <p:txBody>
          <a:bodyPr/>
          <a:lstStyle/>
          <a:p>
            <a:pPr>
              <a:defRPr/>
            </a:pPr>
            <a:fld id="{B68AB666-62BF-4262-A785-73359FE1B9EF}" type="slidenum">
              <a:rPr lang="en-US" altLang="zh-CN" smtClean="0"/>
              <a:t>45</a:t>
            </a:fld>
            <a:r>
              <a:rPr lang="en-US" altLang="zh-CN" dirty="0"/>
              <a:t>/62</a:t>
            </a:r>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sz="4000"/>
              <a:t>Lottery Scheduling(</a:t>
            </a:r>
            <a:r>
              <a:rPr lang="zh-CN" altLang="en-US" sz="4000"/>
              <a:t>彩票调度</a:t>
            </a:r>
            <a:br>
              <a:rPr lang="zh-CN" altLang="en-US" sz="4000"/>
            </a:br>
            <a:r>
              <a:rPr lang="en-US" altLang="zh-CN" sz="4000"/>
              <a:t>--</a:t>
            </a:r>
            <a:r>
              <a:rPr lang="zh-CN" altLang="en-US" sz="4000"/>
              <a:t>保证调度的一种实现</a:t>
            </a:r>
            <a:r>
              <a:rPr lang="en-US" altLang="zh-CN" sz="4000"/>
              <a:t>)</a:t>
            </a:r>
          </a:p>
        </p:txBody>
      </p:sp>
      <p:sp>
        <p:nvSpPr>
          <p:cNvPr id="54275" name="Rectangle 3"/>
          <p:cNvSpPr>
            <a:spLocks noGrp="1" noChangeArrowheads="1"/>
          </p:cNvSpPr>
          <p:nvPr>
            <p:ph type="body" idx="1"/>
          </p:nvPr>
        </p:nvSpPr>
        <p:spPr>
          <a:xfrm>
            <a:off x="762000" y="1524000"/>
            <a:ext cx="8202613" cy="4724400"/>
          </a:xfrm>
        </p:spPr>
        <p:txBody>
          <a:bodyPr/>
          <a:lstStyle/>
          <a:p>
            <a:pPr eaLnBrk="1" hangingPunct="1">
              <a:lnSpc>
                <a:spcPct val="90000"/>
              </a:lnSpc>
            </a:pPr>
            <a:r>
              <a:rPr lang="en-US" altLang="zh-CN" sz="2800"/>
              <a:t>More commonly used</a:t>
            </a:r>
          </a:p>
          <a:p>
            <a:pPr eaLnBrk="1" hangingPunct="1">
              <a:lnSpc>
                <a:spcPct val="90000"/>
              </a:lnSpc>
            </a:pPr>
            <a:r>
              <a:rPr lang="en-US" altLang="zh-CN" sz="2800"/>
              <a:t>Probability-based:</a:t>
            </a:r>
          </a:p>
          <a:p>
            <a:pPr lvl="1" eaLnBrk="1" hangingPunct="1">
              <a:lnSpc>
                <a:spcPct val="90000"/>
              </a:lnSpc>
            </a:pPr>
            <a:r>
              <a:rPr lang="en-US" altLang="zh-CN" sz="2400"/>
              <a:t> Give processes lottery tickets. At scheduling time, a lottery ticket is chosen at random, and the process holding that ticket gets that resource. </a:t>
            </a:r>
          </a:p>
          <a:p>
            <a:pPr eaLnBrk="1" hangingPunct="1">
              <a:lnSpc>
                <a:spcPct val="90000"/>
              </a:lnSpc>
            </a:pPr>
            <a:r>
              <a:rPr lang="en-US" altLang="zh-CN" sz="2800"/>
              <a:t>Give more tickets for higher priority processes</a:t>
            </a:r>
          </a:p>
          <a:p>
            <a:pPr eaLnBrk="1" hangingPunct="1">
              <a:lnSpc>
                <a:spcPct val="90000"/>
              </a:lnSpc>
            </a:pPr>
            <a:r>
              <a:rPr lang="en-US" altLang="zh-CN" sz="2800"/>
              <a:t>Advantages:</a:t>
            </a:r>
          </a:p>
          <a:p>
            <a:pPr lvl="1" eaLnBrk="1" hangingPunct="1">
              <a:lnSpc>
                <a:spcPct val="90000"/>
              </a:lnSpc>
            </a:pPr>
            <a:r>
              <a:rPr lang="en-US" altLang="zh-CN" sz="2400"/>
              <a:t>Simple</a:t>
            </a:r>
          </a:p>
          <a:p>
            <a:pPr lvl="1" eaLnBrk="1" hangingPunct="1">
              <a:lnSpc>
                <a:spcPct val="90000"/>
              </a:lnSpc>
            </a:pPr>
            <a:r>
              <a:rPr lang="en-US" altLang="zh-CN" sz="2400"/>
              <a:t>Highly responsive</a:t>
            </a:r>
          </a:p>
          <a:p>
            <a:pPr lvl="1" eaLnBrk="1" hangingPunct="1">
              <a:lnSpc>
                <a:spcPct val="90000"/>
              </a:lnSpc>
            </a:pPr>
            <a:r>
              <a:rPr lang="en-US" altLang="zh-CN" sz="2400"/>
              <a:t>Can support cooperation between processes</a:t>
            </a:r>
          </a:p>
          <a:p>
            <a:pPr lvl="1" eaLnBrk="1" hangingPunct="1">
              <a:lnSpc>
                <a:spcPct val="90000"/>
              </a:lnSpc>
            </a:pPr>
            <a:r>
              <a:rPr lang="en-US" altLang="zh-CN" sz="2400"/>
              <a:t>Easy to support priority and proportion(</a:t>
            </a:r>
            <a:r>
              <a:rPr lang="zh-CN" altLang="en-US" sz="2400"/>
              <a:t>均衡</a:t>
            </a:r>
            <a:r>
              <a:rPr lang="en-US" altLang="zh-CN" sz="2400"/>
              <a:t>) requirement</a:t>
            </a:r>
          </a:p>
          <a:p>
            <a:pPr lvl="1" eaLnBrk="1" hangingPunct="1">
              <a:lnSpc>
                <a:spcPct val="90000"/>
              </a:lnSpc>
            </a:pPr>
            <a:endParaRPr lang="en-US" altLang="zh-CN" sz="2400"/>
          </a:p>
        </p:txBody>
      </p:sp>
      <p:sp>
        <p:nvSpPr>
          <p:cNvPr id="4" name="灯片编号占位符 3"/>
          <p:cNvSpPr>
            <a:spLocks noGrp="1"/>
          </p:cNvSpPr>
          <p:nvPr>
            <p:ph type="sldNum" sz="quarter" idx="12"/>
          </p:nvPr>
        </p:nvSpPr>
        <p:spPr/>
        <p:txBody>
          <a:bodyPr/>
          <a:lstStyle/>
          <a:p>
            <a:pPr>
              <a:defRPr/>
            </a:pPr>
            <a:fld id="{E522EC33-25BB-4020-AB2D-13DE98650E4C}" type="slidenum">
              <a:rPr lang="en-US" altLang="zh-CN" smtClean="0"/>
              <a:t>46</a:t>
            </a:fld>
            <a:r>
              <a:rPr lang="en-US" altLang="zh-CN" dirty="0"/>
              <a:t>/62</a:t>
            </a:r>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85800" y="0"/>
            <a:ext cx="8062913" cy="1143000"/>
          </a:xfrm>
        </p:spPr>
        <p:txBody>
          <a:bodyPr/>
          <a:lstStyle/>
          <a:p>
            <a:pPr eaLnBrk="1" hangingPunct="1"/>
            <a:r>
              <a:rPr lang="en-US" altLang="zh-CN" sz="4000"/>
              <a:t>Fair-Share Scheduling(</a:t>
            </a:r>
            <a:r>
              <a:rPr lang="zh-CN" altLang="en-US" sz="4000"/>
              <a:t>公平分享调度</a:t>
            </a:r>
            <a:r>
              <a:rPr lang="en-US" altLang="zh-CN" sz="4000"/>
              <a:t>)</a:t>
            </a:r>
          </a:p>
        </p:txBody>
      </p:sp>
      <p:sp>
        <p:nvSpPr>
          <p:cNvPr id="55299" name="Rectangle 3"/>
          <p:cNvSpPr>
            <a:spLocks noGrp="1" noChangeArrowheads="1"/>
          </p:cNvSpPr>
          <p:nvPr>
            <p:ph type="body" idx="1"/>
          </p:nvPr>
        </p:nvSpPr>
        <p:spPr/>
        <p:txBody>
          <a:bodyPr/>
          <a:lstStyle/>
          <a:p>
            <a:pPr eaLnBrk="1" hangingPunct="1"/>
            <a:r>
              <a:rPr lang="en-US" altLang="zh-CN" sz="2800" dirty="0"/>
              <a:t>Is Round-robin fair?</a:t>
            </a:r>
          </a:p>
          <a:p>
            <a:pPr lvl="1" eaLnBrk="1" hangingPunct="1"/>
            <a:r>
              <a:rPr lang="en-US" altLang="zh-CN" sz="2400" dirty="0"/>
              <a:t>Yes, it is (from process point of view)</a:t>
            </a:r>
          </a:p>
          <a:p>
            <a:pPr lvl="1" eaLnBrk="1" hangingPunct="1"/>
            <a:r>
              <a:rPr lang="en-US" altLang="zh-CN" sz="2400" dirty="0"/>
              <a:t>No, it may be not (from user point view)</a:t>
            </a:r>
          </a:p>
          <a:p>
            <a:pPr eaLnBrk="1" hangingPunct="1"/>
            <a:r>
              <a:rPr lang="en-US" altLang="zh-CN" sz="2800" dirty="0">
                <a:highlight>
                  <a:srgbClr val="FFFF00"/>
                </a:highlight>
              </a:rPr>
              <a:t>User-based</a:t>
            </a:r>
            <a:r>
              <a:rPr lang="en-US" altLang="zh-CN" sz="2800" dirty="0"/>
              <a:t> fair share scheduling</a:t>
            </a:r>
          </a:p>
          <a:p>
            <a:pPr lvl="1" eaLnBrk="1" hangingPunct="1"/>
            <a:r>
              <a:rPr lang="en-US" altLang="zh-CN" sz="2400" dirty="0">
                <a:highlight>
                  <a:srgbClr val="FFFF00"/>
                </a:highlight>
              </a:rPr>
              <a:t>Each user gets fair share</a:t>
            </a:r>
          </a:p>
          <a:p>
            <a:pPr eaLnBrk="1" hangingPunct="1"/>
            <a:r>
              <a:rPr lang="en-US" altLang="zh-CN" sz="2800" dirty="0"/>
              <a:t>Example:</a:t>
            </a:r>
          </a:p>
          <a:p>
            <a:pPr lvl="1" eaLnBrk="1" hangingPunct="1"/>
            <a:r>
              <a:rPr lang="en-US" altLang="zh-CN" sz="2400" dirty="0"/>
              <a:t>Alice has 4 processes: A1, A2, A3, A4</a:t>
            </a:r>
          </a:p>
          <a:p>
            <a:pPr lvl="1" eaLnBrk="1" hangingPunct="1"/>
            <a:r>
              <a:rPr lang="en-US" altLang="zh-CN" sz="2400" dirty="0"/>
              <a:t>Bob has 1 process: B1</a:t>
            </a:r>
          </a:p>
          <a:p>
            <a:pPr lvl="1" eaLnBrk="1" hangingPunct="1"/>
            <a:r>
              <a:rPr lang="en-US" altLang="zh-CN" sz="2400" dirty="0"/>
              <a:t>Then A1, A2, A3, A4 are entitled only to 50% CPU, while B1 alone is entitled to 50%</a:t>
            </a:r>
          </a:p>
          <a:p>
            <a:pPr eaLnBrk="1" hangingPunct="1"/>
            <a:endParaRPr lang="en-US" altLang="zh-CN" sz="2800" dirty="0"/>
          </a:p>
        </p:txBody>
      </p:sp>
      <p:sp>
        <p:nvSpPr>
          <p:cNvPr id="4" name="灯片编号占位符 3"/>
          <p:cNvSpPr>
            <a:spLocks noGrp="1"/>
          </p:cNvSpPr>
          <p:nvPr>
            <p:ph type="sldNum" sz="quarter" idx="12"/>
          </p:nvPr>
        </p:nvSpPr>
        <p:spPr/>
        <p:txBody>
          <a:bodyPr/>
          <a:lstStyle/>
          <a:p>
            <a:pPr>
              <a:defRPr/>
            </a:pPr>
            <a:fld id="{16708860-C7F5-4262-A3F4-8CBD2C0B2531}" type="slidenum">
              <a:rPr lang="en-US" altLang="zh-CN" smtClean="0"/>
              <a:t>47</a:t>
            </a:fld>
            <a:r>
              <a:rPr lang="en-US" altLang="zh-CN" dirty="0"/>
              <a:t>/62</a:t>
            </a:r>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04800" y="0"/>
            <a:ext cx="8610600" cy="1143000"/>
          </a:xfrm>
        </p:spPr>
        <p:txBody>
          <a:bodyPr/>
          <a:lstStyle/>
          <a:p>
            <a:pPr eaLnBrk="1" hangingPunct="1"/>
            <a:r>
              <a:rPr lang="en-US" altLang="zh-CN" sz="4000"/>
              <a:t>Multi-Processor Scheduling: Load Sharing</a:t>
            </a:r>
          </a:p>
        </p:txBody>
      </p:sp>
      <p:sp>
        <p:nvSpPr>
          <p:cNvPr id="56323" name="Rectangle 3"/>
          <p:cNvSpPr>
            <a:spLocks noGrp="1" noChangeArrowheads="1"/>
          </p:cNvSpPr>
          <p:nvPr>
            <p:ph type="body" idx="1"/>
          </p:nvPr>
        </p:nvSpPr>
        <p:spPr/>
        <p:txBody>
          <a:bodyPr/>
          <a:lstStyle/>
          <a:p>
            <a:pPr eaLnBrk="1" hangingPunct="1"/>
            <a:r>
              <a:rPr lang="en-US" altLang="zh-CN"/>
              <a:t>Decides</a:t>
            </a:r>
          </a:p>
          <a:p>
            <a:pPr lvl="1" eaLnBrk="1" hangingPunct="1"/>
            <a:r>
              <a:rPr lang="en-US" altLang="zh-CN"/>
              <a:t>Which process to run?</a:t>
            </a:r>
          </a:p>
          <a:p>
            <a:pPr lvl="1" eaLnBrk="1" hangingPunct="1"/>
            <a:r>
              <a:rPr lang="en-US" altLang="zh-CN"/>
              <a:t>How long does it run</a:t>
            </a:r>
          </a:p>
          <a:p>
            <a:pPr lvl="1" eaLnBrk="1" hangingPunct="1"/>
            <a:r>
              <a:rPr lang="en-US" altLang="zh-CN">
                <a:solidFill>
                  <a:srgbClr val="FF0066"/>
                </a:solidFill>
              </a:rPr>
              <a:t>Where to run it?</a:t>
            </a:r>
          </a:p>
        </p:txBody>
      </p:sp>
      <p:pic>
        <p:nvPicPr>
          <p:cNvPr id="56324" name="Picture 4" descr="j0250859[1]"/>
          <p:cNvPicPr>
            <a:picLocks noChangeAspect="1" noChangeArrowheads="1"/>
          </p:cNvPicPr>
          <p:nvPr/>
        </p:nvPicPr>
        <p:blipFill>
          <a:blip r:embed="rId2" cstate="print"/>
          <a:srcRect/>
          <a:stretch>
            <a:fillRect/>
          </a:stretch>
        </p:blipFill>
        <p:spPr bwMode="auto">
          <a:xfrm>
            <a:off x="2590800" y="3276600"/>
            <a:ext cx="1524000" cy="1057275"/>
          </a:xfrm>
          <a:prstGeom prst="rect">
            <a:avLst/>
          </a:prstGeom>
          <a:noFill/>
          <a:ln w="9525">
            <a:noFill/>
            <a:miter lim="800000"/>
            <a:headEnd/>
            <a:tailEnd/>
          </a:ln>
        </p:spPr>
      </p:pic>
      <p:sp>
        <p:nvSpPr>
          <p:cNvPr id="56325" name="Text Box 5"/>
          <p:cNvSpPr txBox="1">
            <a:spLocks noChangeArrowheads="1"/>
          </p:cNvSpPr>
          <p:nvPr/>
        </p:nvSpPr>
        <p:spPr bwMode="auto">
          <a:xfrm>
            <a:off x="5867400" y="3581400"/>
            <a:ext cx="2228850" cy="366713"/>
          </a:xfrm>
          <a:prstGeom prst="rect">
            <a:avLst/>
          </a:prstGeom>
          <a:noFill/>
          <a:ln w="9525">
            <a:noFill/>
            <a:miter lim="800000"/>
            <a:headEnd/>
            <a:tailEnd/>
          </a:ln>
        </p:spPr>
        <p:txBody>
          <a:bodyPr wrap="none">
            <a:spAutoFit/>
          </a:bodyPr>
          <a:lstStyle/>
          <a:p>
            <a:r>
              <a:rPr kumimoji="0" lang="en-US" altLang="zh-CN" sz="1800">
                <a:latin typeface="Arial" charset="0"/>
              </a:rPr>
              <a:t>(CPU (horsepower))</a:t>
            </a:r>
          </a:p>
        </p:txBody>
      </p:sp>
      <p:pic>
        <p:nvPicPr>
          <p:cNvPr id="56326" name="Picture 6" descr="j0324694[1]"/>
          <p:cNvPicPr>
            <a:picLocks noChangeAspect="1" noChangeArrowheads="1"/>
          </p:cNvPicPr>
          <p:nvPr/>
        </p:nvPicPr>
        <p:blipFill>
          <a:blip r:embed="rId3" cstate="print"/>
          <a:srcRect/>
          <a:stretch>
            <a:fillRect/>
          </a:stretch>
        </p:blipFill>
        <p:spPr bwMode="auto">
          <a:xfrm>
            <a:off x="1524000" y="4953000"/>
            <a:ext cx="1143000" cy="1027113"/>
          </a:xfrm>
          <a:prstGeom prst="rect">
            <a:avLst/>
          </a:prstGeom>
          <a:noFill/>
          <a:ln w="9525">
            <a:noFill/>
            <a:miter lim="800000"/>
            <a:headEnd/>
            <a:tailEnd/>
          </a:ln>
        </p:spPr>
      </p:pic>
      <p:sp>
        <p:nvSpPr>
          <p:cNvPr id="56327" name="Text Box 7"/>
          <p:cNvSpPr txBox="1">
            <a:spLocks noChangeArrowheads="1"/>
          </p:cNvSpPr>
          <p:nvPr/>
        </p:nvSpPr>
        <p:spPr bwMode="auto">
          <a:xfrm>
            <a:off x="1584325" y="5980113"/>
            <a:ext cx="1200150" cy="366712"/>
          </a:xfrm>
          <a:prstGeom prst="rect">
            <a:avLst/>
          </a:prstGeom>
          <a:noFill/>
          <a:ln w="9525">
            <a:noFill/>
            <a:miter lim="800000"/>
            <a:headEnd/>
            <a:tailEnd/>
          </a:ln>
        </p:spPr>
        <p:txBody>
          <a:bodyPr wrap="none">
            <a:spAutoFit/>
          </a:bodyPr>
          <a:lstStyle/>
          <a:p>
            <a:r>
              <a:rPr kumimoji="0" lang="en-US" altLang="zh-CN" sz="1800">
                <a:latin typeface="Arial" charset="0"/>
              </a:rPr>
              <a:t>Process 1</a:t>
            </a:r>
          </a:p>
        </p:txBody>
      </p:sp>
      <p:pic>
        <p:nvPicPr>
          <p:cNvPr id="56328" name="Picture 8" descr="j0324694[1]"/>
          <p:cNvPicPr>
            <a:picLocks noChangeAspect="1" noChangeArrowheads="1"/>
          </p:cNvPicPr>
          <p:nvPr/>
        </p:nvPicPr>
        <p:blipFill>
          <a:blip r:embed="rId3" cstate="print"/>
          <a:srcRect/>
          <a:stretch>
            <a:fillRect/>
          </a:stretch>
        </p:blipFill>
        <p:spPr bwMode="auto">
          <a:xfrm>
            <a:off x="3505200" y="4876800"/>
            <a:ext cx="1143000" cy="1027113"/>
          </a:xfrm>
          <a:prstGeom prst="rect">
            <a:avLst/>
          </a:prstGeom>
          <a:noFill/>
          <a:ln w="9525">
            <a:noFill/>
            <a:miter lim="800000"/>
            <a:headEnd/>
            <a:tailEnd/>
          </a:ln>
        </p:spPr>
      </p:pic>
      <p:sp>
        <p:nvSpPr>
          <p:cNvPr id="56329" name="Text Box 9"/>
          <p:cNvSpPr txBox="1">
            <a:spLocks noChangeArrowheads="1"/>
          </p:cNvSpPr>
          <p:nvPr/>
        </p:nvSpPr>
        <p:spPr bwMode="auto">
          <a:xfrm>
            <a:off x="3565525" y="5903913"/>
            <a:ext cx="1200150" cy="366712"/>
          </a:xfrm>
          <a:prstGeom prst="rect">
            <a:avLst/>
          </a:prstGeom>
          <a:noFill/>
          <a:ln w="9525">
            <a:noFill/>
            <a:miter lim="800000"/>
            <a:headEnd/>
            <a:tailEnd/>
          </a:ln>
        </p:spPr>
        <p:txBody>
          <a:bodyPr wrap="none">
            <a:spAutoFit/>
          </a:bodyPr>
          <a:lstStyle/>
          <a:p>
            <a:r>
              <a:rPr kumimoji="0" lang="en-US" altLang="zh-CN" sz="1800">
                <a:latin typeface="Arial" charset="0"/>
              </a:rPr>
              <a:t>Process 2</a:t>
            </a:r>
          </a:p>
        </p:txBody>
      </p:sp>
      <p:pic>
        <p:nvPicPr>
          <p:cNvPr id="56330" name="Picture 10" descr="j0324694[1]"/>
          <p:cNvPicPr>
            <a:picLocks noChangeAspect="1" noChangeArrowheads="1"/>
          </p:cNvPicPr>
          <p:nvPr/>
        </p:nvPicPr>
        <p:blipFill>
          <a:blip r:embed="rId3" cstate="print"/>
          <a:srcRect/>
          <a:stretch>
            <a:fillRect/>
          </a:stretch>
        </p:blipFill>
        <p:spPr bwMode="auto">
          <a:xfrm>
            <a:off x="5638800" y="4876800"/>
            <a:ext cx="1143000" cy="1027113"/>
          </a:xfrm>
          <a:prstGeom prst="rect">
            <a:avLst/>
          </a:prstGeom>
          <a:noFill/>
          <a:ln w="9525">
            <a:noFill/>
            <a:miter lim="800000"/>
            <a:headEnd/>
            <a:tailEnd/>
          </a:ln>
        </p:spPr>
      </p:pic>
      <p:sp>
        <p:nvSpPr>
          <p:cNvPr id="56331" name="Text Box 11"/>
          <p:cNvSpPr txBox="1">
            <a:spLocks noChangeArrowheads="1"/>
          </p:cNvSpPr>
          <p:nvPr/>
        </p:nvSpPr>
        <p:spPr bwMode="auto">
          <a:xfrm>
            <a:off x="5699125" y="5903913"/>
            <a:ext cx="1200150" cy="366712"/>
          </a:xfrm>
          <a:prstGeom prst="rect">
            <a:avLst/>
          </a:prstGeom>
          <a:noFill/>
          <a:ln w="9525">
            <a:noFill/>
            <a:miter lim="800000"/>
            <a:headEnd/>
            <a:tailEnd/>
          </a:ln>
        </p:spPr>
        <p:txBody>
          <a:bodyPr wrap="none">
            <a:spAutoFit/>
          </a:bodyPr>
          <a:lstStyle/>
          <a:p>
            <a:r>
              <a:rPr kumimoji="0" lang="en-US" altLang="zh-CN" sz="1800">
                <a:latin typeface="Arial" charset="0"/>
              </a:rPr>
              <a:t>Process n</a:t>
            </a:r>
          </a:p>
        </p:txBody>
      </p:sp>
      <p:sp>
        <p:nvSpPr>
          <p:cNvPr id="56332" name="AutoShape 12"/>
          <p:cNvSpPr>
            <a:spLocks noChangeArrowheads="1"/>
          </p:cNvSpPr>
          <p:nvPr/>
        </p:nvSpPr>
        <p:spPr bwMode="auto">
          <a:xfrm>
            <a:off x="914400" y="3962400"/>
            <a:ext cx="1524000" cy="762000"/>
          </a:xfrm>
          <a:prstGeom prst="cloudCallout">
            <a:avLst>
              <a:gd name="adj1" fmla="val 3125"/>
              <a:gd name="adj2" fmla="val 96667"/>
            </a:avLst>
          </a:prstGeom>
          <a:solidFill>
            <a:schemeClr val="accent1"/>
          </a:solidFill>
          <a:ln w="9525">
            <a:solidFill>
              <a:schemeClr val="tx1"/>
            </a:solidFill>
            <a:round/>
            <a:headEnd/>
            <a:tailEnd/>
          </a:ln>
        </p:spPr>
        <p:txBody>
          <a:bodyPr/>
          <a:lstStyle/>
          <a:p>
            <a:pPr algn="ctr"/>
            <a:r>
              <a:rPr kumimoji="0" lang="en-US" altLang="zh-CN" sz="1800">
                <a:latin typeface="Arial" charset="0"/>
              </a:rPr>
              <a:t>I want to ride it</a:t>
            </a:r>
          </a:p>
        </p:txBody>
      </p:sp>
      <p:sp>
        <p:nvSpPr>
          <p:cNvPr id="56333" name="Text Box 13"/>
          <p:cNvSpPr txBox="1">
            <a:spLocks noChangeArrowheads="1"/>
          </p:cNvSpPr>
          <p:nvPr/>
        </p:nvSpPr>
        <p:spPr bwMode="auto">
          <a:xfrm>
            <a:off x="4708525" y="4843463"/>
            <a:ext cx="641350" cy="641350"/>
          </a:xfrm>
          <a:prstGeom prst="rect">
            <a:avLst/>
          </a:prstGeom>
          <a:noFill/>
          <a:ln w="9525">
            <a:noFill/>
            <a:miter lim="800000"/>
            <a:headEnd/>
            <a:tailEnd/>
          </a:ln>
        </p:spPr>
        <p:txBody>
          <a:bodyPr wrap="none">
            <a:spAutoFit/>
          </a:bodyPr>
          <a:lstStyle/>
          <a:p>
            <a:r>
              <a:rPr kumimoji="0" lang="en-US" altLang="zh-CN" sz="3600">
                <a:latin typeface="Arial" charset="0"/>
              </a:rPr>
              <a:t>…</a:t>
            </a:r>
          </a:p>
        </p:txBody>
      </p:sp>
      <p:pic>
        <p:nvPicPr>
          <p:cNvPr id="56334" name="Picture 14" descr="j0250859[1]"/>
          <p:cNvPicPr>
            <a:picLocks noChangeAspect="1" noChangeArrowheads="1"/>
          </p:cNvPicPr>
          <p:nvPr/>
        </p:nvPicPr>
        <p:blipFill>
          <a:blip r:embed="rId2" cstate="print"/>
          <a:srcRect/>
          <a:stretch>
            <a:fillRect/>
          </a:stretch>
        </p:blipFill>
        <p:spPr bwMode="auto">
          <a:xfrm>
            <a:off x="4419600" y="3352800"/>
            <a:ext cx="1524000" cy="1057275"/>
          </a:xfrm>
          <a:prstGeom prst="rect">
            <a:avLst/>
          </a:prstGeom>
          <a:noFill/>
          <a:ln w="9525">
            <a:noFill/>
            <a:miter lim="800000"/>
            <a:headEnd/>
            <a:tailEnd/>
          </a:ln>
        </p:spPr>
      </p:pic>
      <p:sp>
        <p:nvSpPr>
          <p:cNvPr id="15" name="灯片编号占位符 14"/>
          <p:cNvSpPr>
            <a:spLocks noGrp="1"/>
          </p:cNvSpPr>
          <p:nvPr>
            <p:ph type="sldNum" sz="quarter" idx="12"/>
          </p:nvPr>
        </p:nvSpPr>
        <p:spPr/>
        <p:txBody>
          <a:bodyPr/>
          <a:lstStyle/>
          <a:p>
            <a:pPr>
              <a:defRPr/>
            </a:pPr>
            <a:fld id="{0F606064-BC87-45FC-BD4B-0A38046DEBF5}" type="slidenum">
              <a:rPr lang="en-US" altLang="zh-CN" smtClean="0"/>
              <a:t>48</a:t>
            </a:fld>
            <a:r>
              <a:rPr lang="en-US" altLang="zh-CN" dirty="0"/>
              <a:t>/62</a:t>
            </a:r>
          </a:p>
        </p:txBody>
      </p:sp>
      <p:sp>
        <p:nvSpPr>
          <p:cNvPr id="16" name="页脚占位符 15"/>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sz="4000"/>
              <a:t>Multi-Processor Scheduling Choices</a:t>
            </a:r>
            <a:r>
              <a:rPr lang="zh-CN" altLang="en-US" sz="4000"/>
              <a:t>（</a:t>
            </a:r>
            <a:r>
              <a:rPr lang="zh-CN" altLang="en-US" sz="2800"/>
              <a:t>调度是二维的：决定哪个线程、哪个</a:t>
            </a:r>
            <a:r>
              <a:rPr lang="en-US" altLang="zh-CN" sz="2800"/>
              <a:t>CPU</a:t>
            </a:r>
            <a:r>
              <a:rPr lang="zh-CN" altLang="en-US" sz="4000"/>
              <a:t>）</a:t>
            </a:r>
            <a:endParaRPr lang="en-US" altLang="zh-CN" sz="4000"/>
          </a:p>
        </p:txBody>
      </p:sp>
      <p:sp>
        <p:nvSpPr>
          <p:cNvPr id="57347" name="Rectangle 3"/>
          <p:cNvSpPr>
            <a:spLocks noGrp="1" noChangeArrowheads="1"/>
          </p:cNvSpPr>
          <p:nvPr>
            <p:ph type="body" idx="1"/>
          </p:nvPr>
        </p:nvSpPr>
        <p:spPr/>
        <p:txBody>
          <a:bodyPr/>
          <a:lstStyle/>
          <a:p>
            <a:pPr eaLnBrk="1" hangingPunct="1">
              <a:lnSpc>
                <a:spcPct val="90000"/>
              </a:lnSpc>
            </a:pPr>
            <a:r>
              <a:rPr lang="en-US" altLang="zh-CN" dirty="0"/>
              <a:t>Self-Scheduled </a:t>
            </a:r>
          </a:p>
          <a:p>
            <a:pPr lvl="1" eaLnBrk="1" hangingPunct="1">
              <a:lnSpc>
                <a:spcPct val="90000"/>
              </a:lnSpc>
            </a:pPr>
            <a:r>
              <a:rPr lang="en-US" altLang="zh-CN" dirty="0"/>
              <a:t>Each CPU dispatches a job from the ready queue </a:t>
            </a:r>
          </a:p>
          <a:p>
            <a:pPr eaLnBrk="1" hangingPunct="1">
              <a:lnSpc>
                <a:spcPct val="90000"/>
              </a:lnSpc>
            </a:pPr>
            <a:r>
              <a:rPr lang="en-US" altLang="zh-CN" dirty="0"/>
              <a:t>Master-Slave </a:t>
            </a:r>
          </a:p>
          <a:p>
            <a:pPr lvl="1" eaLnBrk="1" hangingPunct="1">
              <a:lnSpc>
                <a:spcPct val="90000"/>
              </a:lnSpc>
            </a:pPr>
            <a:r>
              <a:rPr lang="en-US" altLang="zh-CN" dirty="0">
                <a:highlight>
                  <a:srgbClr val="FFFF00"/>
                </a:highlight>
              </a:rPr>
              <a:t>One CPU schedules the other CPUs </a:t>
            </a:r>
          </a:p>
          <a:p>
            <a:pPr eaLnBrk="1" hangingPunct="1">
              <a:lnSpc>
                <a:spcPct val="90000"/>
              </a:lnSpc>
            </a:pPr>
            <a:r>
              <a:rPr lang="en-US" altLang="zh-CN" dirty="0"/>
              <a:t>Asymmetric (</a:t>
            </a:r>
            <a:r>
              <a:rPr lang="zh-CN" altLang="en-US" dirty="0"/>
              <a:t>非对称</a:t>
            </a:r>
            <a:r>
              <a:rPr lang="en-US" altLang="zh-CN" dirty="0"/>
              <a:t>)</a:t>
            </a:r>
          </a:p>
          <a:p>
            <a:pPr lvl="1" eaLnBrk="1" hangingPunct="1">
              <a:lnSpc>
                <a:spcPct val="90000"/>
              </a:lnSpc>
            </a:pPr>
            <a:r>
              <a:rPr lang="en-US" altLang="zh-CN" dirty="0">
                <a:highlight>
                  <a:srgbClr val="FFFF00"/>
                </a:highlight>
              </a:rPr>
              <a:t>One CPU runs the kernel and the others runs the user applications</a:t>
            </a:r>
            <a:endParaRPr lang="en-US" altLang="zh-CN" dirty="0"/>
          </a:p>
          <a:p>
            <a:pPr lvl="1" eaLnBrk="1" hangingPunct="1">
              <a:lnSpc>
                <a:spcPct val="90000"/>
              </a:lnSpc>
            </a:pPr>
            <a:r>
              <a:rPr lang="en-US" altLang="zh-CN" dirty="0">
                <a:highlight>
                  <a:srgbClr val="FFFF00"/>
                </a:highlight>
              </a:rPr>
              <a:t>One CPU handles network and the other handles applications</a:t>
            </a:r>
          </a:p>
        </p:txBody>
      </p:sp>
      <p:sp>
        <p:nvSpPr>
          <p:cNvPr id="4" name="灯片编号占位符 3"/>
          <p:cNvSpPr>
            <a:spLocks noGrp="1"/>
          </p:cNvSpPr>
          <p:nvPr>
            <p:ph type="sldNum" sz="quarter" idx="12"/>
          </p:nvPr>
        </p:nvSpPr>
        <p:spPr/>
        <p:txBody>
          <a:bodyPr/>
          <a:lstStyle/>
          <a:p>
            <a:pPr>
              <a:defRPr/>
            </a:pPr>
            <a:fld id="{87041597-0692-4B23-B90F-26D3C96CA8F5}" type="slidenum">
              <a:rPr lang="en-US" altLang="zh-CN" smtClean="0"/>
              <a:t>49</a:t>
            </a:fld>
            <a:r>
              <a:rPr lang="en-US" altLang="zh-CN" dirty="0"/>
              <a:t>/62</a:t>
            </a:r>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p:nvPr>
        </p:nvSpPr>
        <p:spPr>
          <a:xfrm>
            <a:off x="977900" y="80963"/>
            <a:ext cx="7772400" cy="1143000"/>
          </a:xfrm>
        </p:spPr>
        <p:txBody>
          <a:bodyPr/>
          <a:lstStyle/>
          <a:p>
            <a:r>
              <a:rPr lang="en-US" altLang="zh-CN"/>
              <a:t>Process State</a:t>
            </a:r>
            <a:endParaRPr lang="zh-CN" altLang="en-US"/>
          </a:p>
        </p:txBody>
      </p:sp>
      <p:grpSp>
        <p:nvGrpSpPr>
          <p:cNvPr id="9219" name="内容占位符 3"/>
          <p:cNvGrpSpPr>
            <a:grpSpLocks noGrp="1"/>
          </p:cNvGrpSpPr>
          <p:nvPr/>
        </p:nvGrpSpPr>
        <p:grpSpPr bwMode="auto">
          <a:xfrm>
            <a:off x="1258888" y="1295400"/>
            <a:ext cx="7058025" cy="2787650"/>
            <a:chOff x="6183946" y="2438400"/>
            <a:chExt cx="2960054" cy="1802761"/>
          </a:xfrm>
        </p:grpSpPr>
        <p:sp>
          <p:nvSpPr>
            <p:cNvPr id="9237" name="Oval 4"/>
            <p:cNvSpPr>
              <a:spLocks noChangeArrowheads="1"/>
            </p:cNvSpPr>
            <p:nvPr/>
          </p:nvSpPr>
          <p:spPr bwMode="auto">
            <a:xfrm>
              <a:off x="6183946" y="2500313"/>
              <a:ext cx="990600" cy="609600"/>
            </a:xfrm>
            <a:prstGeom prst="ellipse">
              <a:avLst/>
            </a:prstGeom>
            <a:noFill/>
            <a:ln w="9525">
              <a:solidFill>
                <a:schemeClr val="tx1"/>
              </a:solidFill>
              <a:round/>
              <a:headEnd/>
              <a:tailEnd/>
            </a:ln>
          </p:spPr>
          <p:txBody>
            <a:bodyPr wrap="none" anchor="ctr"/>
            <a:lstStyle/>
            <a:p>
              <a:pPr algn="ctr"/>
              <a:r>
                <a:rPr kumimoji="0" lang="en-US" altLang="zh-CN" sz="1800">
                  <a:latin typeface="Arial" charset="0"/>
                </a:rPr>
                <a:t>Running</a:t>
              </a:r>
            </a:p>
          </p:txBody>
        </p:sp>
        <p:sp>
          <p:nvSpPr>
            <p:cNvPr id="9238" name="Oval 5"/>
            <p:cNvSpPr>
              <a:spLocks noChangeArrowheads="1"/>
            </p:cNvSpPr>
            <p:nvPr/>
          </p:nvSpPr>
          <p:spPr bwMode="auto">
            <a:xfrm>
              <a:off x="7848600" y="2438400"/>
              <a:ext cx="1295400" cy="609600"/>
            </a:xfrm>
            <a:prstGeom prst="ellipse">
              <a:avLst/>
            </a:prstGeom>
            <a:noFill/>
            <a:ln w="9525">
              <a:solidFill>
                <a:schemeClr val="tx1"/>
              </a:solidFill>
              <a:round/>
              <a:headEnd/>
              <a:tailEnd/>
            </a:ln>
          </p:spPr>
          <p:txBody>
            <a:bodyPr wrap="none" anchor="ctr"/>
            <a:lstStyle/>
            <a:p>
              <a:pPr algn="ctr"/>
              <a:r>
                <a:rPr kumimoji="0" lang="en-US" altLang="zh-CN" sz="1800">
                  <a:latin typeface="Arial" charset="0"/>
                </a:rPr>
                <a:t>Terminated</a:t>
              </a:r>
            </a:p>
          </p:txBody>
        </p:sp>
        <p:sp>
          <p:nvSpPr>
            <p:cNvPr id="9239" name="Oval 6"/>
            <p:cNvSpPr>
              <a:spLocks noChangeArrowheads="1"/>
            </p:cNvSpPr>
            <p:nvPr/>
          </p:nvSpPr>
          <p:spPr bwMode="auto">
            <a:xfrm>
              <a:off x="6244657" y="3631561"/>
              <a:ext cx="815288" cy="609600"/>
            </a:xfrm>
            <a:prstGeom prst="ellipse">
              <a:avLst/>
            </a:prstGeom>
            <a:noFill/>
            <a:ln w="9525">
              <a:solidFill>
                <a:schemeClr val="tx1"/>
              </a:solidFill>
              <a:round/>
              <a:headEnd/>
              <a:tailEnd/>
            </a:ln>
          </p:spPr>
          <p:txBody>
            <a:bodyPr wrap="none" anchor="ctr"/>
            <a:lstStyle/>
            <a:p>
              <a:pPr algn="ctr"/>
              <a:r>
                <a:rPr kumimoji="0" lang="en-US" altLang="zh-CN" sz="1800">
                  <a:latin typeface="Arial" charset="0"/>
                </a:rPr>
                <a:t>Ready</a:t>
              </a:r>
            </a:p>
          </p:txBody>
        </p:sp>
        <p:sp>
          <p:nvSpPr>
            <p:cNvPr id="9240" name="Oval 7"/>
            <p:cNvSpPr>
              <a:spLocks noChangeArrowheads="1"/>
            </p:cNvSpPr>
            <p:nvPr/>
          </p:nvSpPr>
          <p:spPr bwMode="auto">
            <a:xfrm>
              <a:off x="7966018" y="3538786"/>
              <a:ext cx="990600" cy="609600"/>
            </a:xfrm>
            <a:prstGeom prst="ellipse">
              <a:avLst/>
            </a:prstGeom>
            <a:noFill/>
            <a:ln w="9525">
              <a:solidFill>
                <a:schemeClr val="tx1"/>
              </a:solidFill>
              <a:round/>
              <a:headEnd/>
              <a:tailEnd/>
            </a:ln>
          </p:spPr>
          <p:txBody>
            <a:bodyPr wrap="none" anchor="ctr"/>
            <a:lstStyle/>
            <a:p>
              <a:pPr algn="ctr"/>
              <a:r>
                <a:rPr kumimoji="0" lang="en-US" altLang="zh-CN" sz="1800">
                  <a:latin typeface="Arial" charset="0"/>
                </a:rPr>
                <a:t>Blocked</a:t>
              </a:r>
            </a:p>
          </p:txBody>
        </p:sp>
        <p:sp>
          <p:nvSpPr>
            <p:cNvPr id="9241" name="Line 8"/>
            <p:cNvSpPr>
              <a:spLocks noChangeShapeType="1"/>
            </p:cNvSpPr>
            <p:nvPr/>
          </p:nvSpPr>
          <p:spPr bwMode="auto">
            <a:xfrm>
              <a:off x="6610368" y="3174360"/>
              <a:ext cx="0" cy="457200"/>
            </a:xfrm>
            <a:prstGeom prst="line">
              <a:avLst/>
            </a:prstGeom>
            <a:noFill/>
            <a:ln w="38100">
              <a:solidFill>
                <a:schemeClr val="tx1"/>
              </a:solidFill>
              <a:round/>
              <a:headEnd/>
              <a:tailEnd type="triangle" w="med" len="med"/>
            </a:ln>
          </p:spPr>
          <p:txBody>
            <a:bodyPr wrap="none"/>
            <a:lstStyle/>
            <a:p>
              <a:endParaRPr lang="zh-CN" altLang="en-US"/>
            </a:p>
          </p:txBody>
        </p:sp>
        <p:sp>
          <p:nvSpPr>
            <p:cNvPr id="9242" name="Line 9"/>
            <p:cNvSpPr>
              <a:spLocks noChangeShapeType="1"/>
            </p:cNvSpPr>
            <p:nvPr/>
          </p:nvSpPr>
          <p:spPr bwMode="auto">
            <a:xfrm>
              <a:off x="7059944" y="3048000"/>
              <a:ext cx="996672" cy="630488"/>
            </a:xfrm>
            <a:prstGeom prst="line">
              <a:avLst/>
            </a:prstGeom>
            <a:noFill/>
            <a:ln w="38100">
              <a:solidFill>
                <a:schemeClr val="tx1"/>
              </a:solidFill>
              <a:round/>
              <a:headEnd/>
              <a:tailEnd type="triangle" w="med" len="med"/>
            </a:ln>
          </p:spPr>
          <p:txBody>
            <a:bodyPr wrap="none"/>
            <a:lstStyle/>
            <a:p>
              <a:endParaRPr lang="zh-CN" altLang="en-US"/>
            </a:p>
          </p:txBody>
        </p:sp>
        <p:sp>
          <p:nvSpPr>
            <p:cNvPr id="9243" name="Text Box 10"/>
            <p:cNvSpPr txBox="1">
              <a:spLocks noChangeArrowheads="1"/>
            </p:cNvSpPr>
            <p:nvPr/>
          </p:nvSpPr>
          <p:spPr bwMode="auto">
            <a:xfrm>
              <a:off x="7299325" y="3008313"/>
              <a:ext cx="311150" cy="366712"/>
            </a:xfrm>
            <a:prstGeom prst="rect">
              <a:avLst/>
            </a:prstGeom>
            <a:noFill/>
            <a:ln w="9525">
              <a:noFill/>
              <a:miter lim="800000"/>
              <a:headEnd/>
              <a:tailEnd/>
            </a:ln>
          </p:spPr>
          <p:txBody>
            <a:bodyPr wrap="none">
              <a:spAutoFit/>
            </a:bodyPr>
            <a:lstStyle/>
            <a:p>
              <a:r>
                <a:rPr kumimoji="0" lang="en-US" altLang="zh-CN" sz="1800">
                  <a:latin typeface="Arial" charset="0"/>
                </a:rPr>
                <a:t>1</a:t>
              </a:r>
            </a:p>
          </p:txBody>
        </p:sp>
        <p:sp>
          <p:nvSpPr>
            <p:cNvPr id="9244" name="Line 11"/>
            <p:cNvSpPr>
              <a:spLocks noChangeShapeType="1"/>
            </p:cNvSpPr>
            <p:nvPr/>
          </p:nvSpPr>
          <p:spPr bwMode="auto">
            <a:xfrm flipV="1">
              <a:off x="7174546" y="2743200"/>
              <a:ext cx="674054" cy="30957"/>
            </a:xfrm>
            <a:prstGeom prst="line">
              <a:avLst/>
            </a:prstGeom>
            <a:noFill/>
            <a:ln w="38100">
              <a:solidFill>
                <a:schemeClr val="tx1"/>
              </a:solidFill>
              <a:round/>
              <a:headEnd/>
              <a:tailEnd type="triangle" w="med" len="med"/>
            </a:ln>
          </p:spPr>
          <p:txBody>
            <a:bodyPr wrap="none"/>
            <a:lstStyle/>
            <a:p>
              <a:endParaRPr lang="zh-CN" altLang="en-US"/>
            </a:p>
          </p:txBody>
        </p:sp>
        <p:sp>
          <p:nvSpPr>
            <p:cNvPr id="9245" name="Text Box 12"/>
            <p:cNvSpPr txBox="1">
              <a:spLocks noChangeArrowheads="1"/>
            </p:cNvSpPr>
            <p:nvPr/>
          </p:nvSpPr>
          <p:spPr bwMode="auto">
            <a:xfrm>
              <a:off x="7239000" y="2438400"/>
              <a:ext cx="311150" cy="366713"/>
            </a:xfrm>
            <a:prstGeom prst="rect">
              <a:avLst/>
            </a:prstGeom>
            <a:noFill/>
            <a:ln w="9525">
              <a:noFill/>
              <a:miter lim="800000"/>
              <a:headEnd/>
              <a:tailEnd/>
            </a:ln>
          </p:spPr>
          <p:txBody>
            <a:bodyPr wrap="none">
              <a:spAutoFit/>
            </a:bodyPr>
            <a:lstStyle/>
            <a:p>
              <a:r>
                <a:rPr kumimoji="0" lang="en-US" altLang="zh-CN" sz="1800">
                  <a:latin typeface="Arial" charset="0"/>
                </a:rPr>
                <a:t>4</a:t>
              </a:r>
            </a:p>
          </p:txBody>
        </p:sp>
        <p:sp>
          <p:nvSpPr>
            <p:cNvPr id="9246" name="Line 14"/>
            <p:cNvSpPr>
              <a:spLocks noChangeShapeType="1"/>
            </p:cNvSpPr>
            <p:nvPr/>
          </p:nvSpPr>
          <p:spPr bwMode="auto">
            <a:xfrm flipV="1">
              <a:off x="6746992" y="3174361"/>
              <a:ext cx="0" cy="457200"/>
            </a:xfrm>
            <a:prstGeom prst="line">
              <a:avLst/>
            </a:prstGeom>
            <a:noFill/>
            <a:ln w="38100">
              <a:solidFill>
                <a:schemeClr val="tx1"/>
              </a:solidFill>
              <a:round/>
              <a:headEnd/>
              <a:tailEnd type="triangle" w="med" len="med"/>
            </a:ln>
          </p:spPr>
          <p:txBody>
            <a:bodyPr wrap="none"/>
            <a:lstStyle/>
            <a:p>
              <a:endParaRPr lang="zh-CN" altLang="en-US"/>
            </a:p>
          </p:txBody>
        </p:sp>
        <p:sp>
          <p:nvSpPr>
            <p:cNvPr id="9247" name="Line 15"/>
            <p:cNvSpPr>
              <a:spLocks noChangeShapeType="1"/>
            </p:cNvSpPr>
            <p:nvPr/>
          </p:nvSpPr>
          <p:spPr bwMode="auto">
            <a:xfrm flipH="1">
              <a:off x="7060038" y="3911324"/>
              <a:ext cx="905980" cy="0"/>
            </a:xfrm>
            <a:prstGeom prst="line">
              <a:avLst/>
            </a:prstGeom>
            <a:noFill/>
            <a:ln w="38100">
              <a:solidFill>
                <a:schemeClr val="tx1"/>
              </a:solidFill>
              <a:round/>
              <a:headEnd/>
              <a:tailEnd type="triangle" w="med" len="med"/>
            </a:ln>
          </p:spPr>
          <p:txBody>
            <a:bodyPr wrap="none"/>
            <a:lstStyle/>
            <a:p>
              <a:endParaRPr lang="zh-CN" altLang="en-US"/>
            </a:p>
          </p:txBody>
        </p:sp>
      </p:grpSp>
      <p:sp>
        <p:nvSpPr>
          <p:cNvPr id="9220" name="TextBox 27"/>
          <p:cNvSpPr txBox="1">
            <a:spLocks noChangeArrowheads="1"/>
          </p:cNvSpPr>
          <p:nvPr/>
        </p:nvSpPr>
        <p:spPr bwMode="auto">
          <a:xfrm>
            <a:off x="1763713" y="2563813"/>
            <a:ext cx="433387" cy="461962"/>
          </a:xfrm>
          <a:prstGeom prst="rect">
            <a:avLst/>
          </a:prstGeom>
          <a:noFill/>
          <a:ln w="9525">
            <a:noFill/>
            <a:miter lim="800000"/>
            <a:headEnd/>
            <a:tailEnd/>
          </a:ln>
        </p:spPr>
        <p:txBody>
          <a:bodyPr>
            <a:spAutoFit/>
          </a:bodyPr>
          <a:lstStyle/>
          <a:p>
            <a:pPr eaLnBrk="1" hangingPunct="1"/>
            <a:r>
              <a:rPr lang="en-US" altLang="zh-CN"/>
              <a:t>2</a:t>
            </a:r>
            <a:endParaRPr lang="zh-CN" altLang="en-US"/>
          </a:p>
        </p:txBody>
      </p:sp>
      <p:sp>
        <p:nvSpPr>
          <p:cNvPr id="9221" name="TextBox 28"/>
          <p:cNvSpPr txBox="1">
            <a:spLocks noChangeArrowheads="1"/>
          </p:cNvSpPr>
          <p:nvPr/>
        </p:nvSpPr>
        <p:spPr bwMode="auto">
          <a:xfrm>
            <a:off x="2692400" y="2513013"/>
            <a:ext cx="612775" cy="461962"/>
          </a:xfrm>
          <a:prstGeom prst="rect">
            <a:avLst/>
          </a:prstGeom>
          <a:noFill/>
          <a:ln w="9525">
            <a:noFill/>
            <a:miter lim="800000"/>
            <a:headEnd/>
            <a:tailEnd/>
          </a:ln>
        </p:spPr>
        <p:txBody>
          <a:bodyPr>
            <a:spAutoFit/>
          </a:bodyPr>
          <a:lstStyle/>
          <a:p>
            <a:pPr eaLnBrk="1" hangingPunct="1"/>
            <a:r>
              <a:rPr lang="en-US" altLang="zh-CN"/>
              <a:t>3</a:t>
            </a:r>
            <a:endParaRPr lang="zh-CN" altLang="en-US"/>
          </a:p>
        </p:txBody>
      </p:sp>
      <p:sp>
        <p:nvSpPr>
          <p:cNvPr id="9222" name="TextBox 29"/>
          <p:cNvSpPr txBox="1">
            <a:spLocks noChangeArrowheads="1"/>
          </p:cNvSpPr>
          <p:nvPr/>
        </p:nvSpPr>
        <p:spPr bwMode="auto">
          <a:xfrm>
            <a:off x="3851275" y="3500438"/>
            <a:ext cx="719138" cy="461962"/>
          </a:xfrm>
          <a:prstGeom prst="rect">
            <a:avLst/>
          </a:prstGeom>
          <a:noFill/>
          <a:ln w="9525">
            <a:noFill/>
            <a:miter lim="800000"/>
            <a:headEnd/>
            <a:tailEnd/>
          </a:ln>
        </p:spPr>
        <p:txBody>
          <a:bodyPr>
            <a:spAutoFit/>
          </a:bodyPr>
          <a:lstStyle/>
          <a:p>
            <a:pPr eaLnBrk="1" hangingPunct="1"/>
            <a:r>
              <a:rPr lang="en-US" altLang="zh-CN"/>
              <a:t>5</a:t>
            </a:r>
            <a:endParaRPr lang="zh-CN" altLang="en-US"/>
          </a:p>
        </p:txBody>
      </p:sp>
      <p:sp>
        <p:nvSpPr>
          <p:cNvPr id="9223" name="椭圆 32"/>
          <p:cNvSpPr>
            <a:spLocks noChangeArrowheads="1"/>
          </p:cNvSpPr>
          <p:nvPr/>
        </p:nvSpPr>
        <p:spPr bwMode="auto">
          <a:xfrm>
            <a:off x="1187450" y="4797425"/>
            <a:ext cx="2303463" cy="1209675"/>
          </a:xfrm>
          <a:prstGeom prst="ellipse">
            <a:avLst/>
          </a:prstGeom>
          <a:solidFill>
            <a:schemeClr val="accent1"/>
          </a:solidFill>
          <a:ln w="9525" algn="ctr">
            <a:solidFill>
              <a:schemeClr val="tx1"/>
            </a:solidFill>
            <a:round/>
            <a:headEnd/>
            <a:tailEnd/>
          </a:ln>
        </p:spPr>
        <p:txBody>
          <a:bodyPr/>
          <a:lstStyle/>
          <a:p>
            <a:pPr algn="ctr" eaLnBrk="1" hangingPunct="1"/>
            <a:r>
              <a:rPr lang="en-US" altLang="zh-CN"/>
              <a:t>Suspended Ready</a:t>
            </a:r>
            <a:endParaRPr lang="zh-CN" altLang="en-US"/>
          </a:p>
        </p:txBody>
      </p:sp>
      <p:sp>
        <p:nvSpPr>
          <p:cNvPr id="9224" name="椭圆 33"/>
          <p:cNvSpPr>
            <a:spLocks noChangeArrowheads="1"/>
          </p:cNvSpPr>
          <p:nvPr/>
        </p:nvSpPr>
        <p:spPr bwMode="auto">
          <a:xfrm>
            <a:off x="5219700" y="4941888"/>
            <a:ext cx="2592388" cy="935037"/>
          </a:xfrm>
          <a:prstGeom prst="ellipse">
            <a:avLst/>
          </a:prstGeom>
          <a:solidFill>
            <a:schemeClr val="accent1"/>
          </a:solidFill>
          <a:ln w="9525" algn="ctr">
            <a:solidFill>
              <a:schemeClr val="tx1"/>
            </a:solidFill>
            <a:round/>
            <a:headEnd/>
            <a:tailEnd/>
          </a:ln>
        </p:spPr>
        <p:txBody>
          <a:bodyPr/>
          <a:lstStyle/>
          <a:p>
            <a:pPr algn="ctr" eaLnBrk="1" hangingPunct="1"/>
            <a:r>
              <a:rPr lang="en-US" altLang="zh-CN"/>
              <a:t>Suspended     Blocked</a:t>
            </a:r>
            <a:endParaRPr lang="zh-CN" altLang="en-US"/>
          </a:p>
        </p:txBody>
      </p:sp>
      <p:sp>
        <p:nvSpPr>
          <p:cNvPr id="9225" name="TextBox 44"/>
          <p:cNvSpPr txBox="1">
            <a:spLocks noChangeArrowheads="1"/>
          </p:cNvSpPr>
          <p:nvPr/>
        </p:nvSpPr>
        <p:spPr bwMode="auto">
          <a:xfrm>
            <a:off x="1258888" y="4149725"/>
            <a:ext cx="1295400" cy="461963"/>
          </a:xfrm>
          <a:prstGeom prst="rect">
            <a:avLst/>
          </a:prstGeom>
          <a:noFill/>
          <a:ln w="9525">
            <a:noFill/>
            <a:miter lim="800000"/>
            <a:headEnd/>
            <a:tailEnd/>
          </a:ln>
        </p:spPr>
        <p:txBody>
          <a:bodyPr>
            <a:spAutoFit/>
          </a:bodyPr>
          <a:lstStyle/>
          <a:p>
            <a:pPr eaLnBrk="1" hangingPunct="1"/>
            <a:r>
              <a:rPr lang="en-US" altLang="zh-CN"/>
              <a:t>Suspend</a:t>
            </a:r>
            <a:endParaRPr lang="zh-CN" altLang="en-US"/>
          </a:p>
        </p:txBody>
      </p:sp>
      <p:sp>
        <p:nvSpPr>
          <p:cNvPr id="9226" name="TextBox 45"/>
          <p:cNvSpPr txBox="1">
            <a:spLocks noChangeArrowheads="1"/>
          </p:cNvSpPr>
          <p:nvPr/>
        </p:nvSpPr>
        <p:spPr bwMode="auto">
          <a:xfrm>
            <a:off x="5076825" y="4292600"/>
            <a:ext cx="1296988" cy="461963"/>
          </a:xfrm>
          <a:prstGeom prst="rect">
            <a:avLst/>
          </a:prstGeom>
          <a:noFill/>
          <a:ln w="9525">
            <a:noFill/>
            <a:miter lim="800000"/>
            <a:headEnd/>
            <a:tailEnd/>
          </a:ln>
        </p:spPr>
        <p:txBody>
          <a:bodyPr>
            <a:spAutoFit/>
          </a:bodyPr>
          <a:lstStyle/>
          <a:p>
            <a:pPr eaLnBrk="1" hangingPunct="1"/>
            <a:r>
              <a:rPr lang="en-US" altLang="zh-CN"/>
              <a:t>Suspend</a:t>
            </a:r>
            <a:endParaRPr lang="zh-CN" altLang="en-US"/>
          </a:p>
        </p:txBody>
      </p:sp>
      <p:sp>
        <p:nvSpPr>
          <p:cNvPr id="9227" name="TextBox 46"/>
          <p:cNvSpPr txBox="1">
            <a:spLocks noChangeArrowheads="1"/>
          </p:cNvSpPr>
          <p:nvPr/>
        </p:nvSpPr>
        <p:spPr bwMode="auto">
          <a:xfrm>
            <a:off x="2627313" y="4221163"/>
            <a:ext cx="1511300" cy="461962"/>
          </a:xfrm>
          <a:prstGeom prst="rect">
            <a:avLst/>
          </a:prstGeom>
          <a:noFill/>
          <a:ln w="9525">
            <a:noFill/>
            <a:miter lim="800000"/>
            <a:headEnd/>
            <a:tailEnd/>
          </a:ln>
        </p:spPr>
        <p:txBody>
          <a:bodyPr>
            <a:spAutoFit/>
          </a:bodyPr>
          <a:lstStyle/>
          <a:p>
            <a:pPr eaLnBrk="1" hangingPunct="1"/>
            <a:r>
              <a:rPr lang="en-US" altLang="zh-CN"/>
              <a:t>activate</a:t>
            </a:r>
            <a:endParaRPr lang="zh-CN" altLang="en-US"/>
          </a:p>
        </p:txBody>
      </p:sp>
      <p:sp>
        <p:nvSpPr>
          <p:cNvPr id="9228" name="TextBox 47"/>
          <p:cNvSpPr txBox="1">
            <a:spLocks noChangeArrowheads="1"/>
          </p:cNvSpPr>
          <p:nvPr/>
        </p:nvSpPr>
        <p:spPr bwMode="auto">
          <a:xfrm>
            <a:off x="6732588" y="4221163"/>
            <a:ext cx="1512887" cy="461962"/>
          </a:xfrm>
          <a:prstGeom prst="rect">
            <a:avLst/>
          </a:prstGeom>
          <a:noFill/>
          <a:ln w="9525">
            <a:noFill/>
            <a:miter lim="800000"/>
            <a:headEnd/>
            <a:tailEnd/>
          </a:ln>
        </p:spPr>
        <p:txBody>
          <a:bodyPr>
            <a:spAutoFit/>
          </a:bodyPr>
          <a:lstStyle/>
          <a:p>
            <a:pPr eaLnBrk="1" hangingPunct="1"/>
            <a:r>
              <a:rPr lang="en-US" altLang="zh-CN"/>
              <a:t>activate</a:t>
            </a:r>
            <a:endParaRPr lang="zh-CN" altLang="en-US"/>
          </a:p>
        </p:txBody>
      </p:sp>
      <p:sp>
        <p:nvSpPr>
          <p:cNvPr id="9229" name="TextBox 50"/>
          <p:cNvSpPr txBox="1">
            <a:spLocks noChangeArrowheads="1"/>
          </p:cNvSpPr>
          <p:nvPr/>
        </p:nvSpPr>
        <p:spPr bwMode="auto">
          <a:xfrm>
            <a:off x="3924300" y="4941888"/>
            <a:ext cx="936625" cy="460375"/>
          </a:xfrm>
          <a:prstGeom prst="rect">
            <a:avLst/>
          </a:prstGeom>
          <a:noFill/>
          <a:ln w="9525">
            <a:noFill/>
            <a:miter lim="800000"/>
            <a:headEnd/>
            <a:tailEnd/>
          </a:ln>
        </p:spPr>
        <p:txBody>
          <a:bodyPr>
            <a:spAutoFit/>
          </a:bodyPr>
          <a:lstStyle/>
          <a:p>
            <a:pPr eaLnBrk="1" hangingPunct="1"/>
            <a:r>
              <a:rPr lang="en-US" altLang="zh-CN"/>
              <a:t>5’</a:t>
            </a:r>
            <a:endParaRPr lang="zh-CN" altLang="en-US"/>
          </a:p>
        </p:txBody>
      </p:sp>
      <p:sp>
        <p:nvSpPr>
          <p:cNvPr id="9230" name="Line 8"/>
          <p:cNvSpPr>
            <a:spLocks noChangeShapeType="1"/>
          </p:cNvSpPr>
          <p:nvPr/>
        </p:nvSpPr>
        <p:spPr bwMode="auto">
          <a:xfrm>
            <a:off x="2411413" y="4076700"/>
            <a:ext cx="0" cy="792163"/>
          </a:xfrm>
          <a:prstGeom prst="line">
            <a:avLst/>
          </a:prstGeom>
          <a:noFill/>
          <a:ln w="38100">
            <a:solidFill>
              <a:schemeClr val="tx1"/>
            </a:solidFill>
            <a:round/>
            <a:headEnd/>
            <a:tailEnd type="triangle" w="med" len="med"/>
          </a:ln>
        </p:spPr>
        <p:txBody>
          <a:bodyPr wrap="none"/>
          <a:lstStyle/>
          <a:p>
            <a:endParaRPr lang="zh-CN" altLang="en-US"/>
          </a:p>
        </p:txBody>
      </p:sp>
      <p:sp>
        <p:nvSpPr>
          <p:cNvPr id="9231" name="Line 8"/>
          <p:cNvSpPr>
            <a:spLocks noChangeShapeType="1"/>
          </p:cNvSpPr>
          <p:nvPr/>
        </p:nvSpPr>
        <p:spPr bwMode="auto">
          <a:xfrm>
            <a:off x="6372225" y="4005263"/>
            <a:ext cx="0" cy="936625"/>
          </a:xfrm>
          <a:prstGeom prst="line">
            <a:avLst/>
          </a:prstGeom>
          <a:noFill/>
          <a:ln w="38100">
            <a:solidFill>
              <a:schemeClr val="tx1"/>
            </a:solidFill>
            <a:round/>
            <a:headEnd/>
            <a:tailEnd type="triangle" w="med" len="med"/>
          </a:ln>
        </p:spPr>
        <p:txBody>
          <a:bodyPr wrap="none"/>
          <a:lstStyle/>
          <a:p>
            <a:endParaRPr lang="zh-CN" altLang="en-US"/>
          </a:p>
        </p:txBody>
      </p:sp>
      <p:sp>
        <p:nvSpPr>
          <p:cNvPr id="9232" name="Line 14"/>
          <p:cNvSpPr>
            <a:spLocks noChangeShapeType="1"/>
          </p:cNvSpPr>
          <p:nvPr/>
        </p:nvSpPr>
        <p:spPr bwMode="auto">
          <a:xfrm flipH="1" flipV="1">
            <a:off x="2627313" y="4005263"/>
            <a:ext cx="0" cy="792162"/>
          </a:xfrm>
          <a:prstGeom prst="line">
            <a:avLst/>
          </a:prstGeom>
          <a:noFill/>
          <a:ln w="38100">
            <a:solidFill>
              <a:schemeClr val="tx1"/>
            </a:solidFill>
            <a:round/>
            <a:headEnd/>
            <a:tailEnd type="triangle" w="med" len="med"/>
          </a:ln>
        </p:spPr>
        <p:txBody>
          <a:bodyPr wrap="none"/>
          <a:lstStyle/>
          <a:p>
            <a:endParaRPr lang="zh-CN" altLang="en-US"/>
          </a:p>
        </p:txBody>
      </p:sp>
      <p:sp>
        <p:nvSpPr>
          <p:cNvPr id="9233" name="Line 14"/>
          <p:cNvSpPr>
            <a:spLocks noChangeShapeType="1"/>
          </p:cNvSpPr>
          <p:nvPr/>
        </p:nvSpPr>
        <p:spPr bwMode="auto">
          <a:xfrm flipV="1">
            <a:off x="6659563" y="4005263"/>
            <a:ext cx="0" cy="936625"/>
          </a:xfrm>
          <a:prstGeom prst="line">
            <a:avLst/>
          </a:prstGeom>
          <a:noFill/>
          <a:ln w="38100">
            <a:solidFill>
              <a:schemeClr val="tx1"/>
            </a:solidFill>
            <a:round/>
            <a:headEnd/>
            <a:tailEnd type="triangle" w="med" len="med"/>
          </a:ln>
        </p:spPr>
        <p:txBody>
          <a:bodyPr wrap="none"/>
          <a:lstStyle/>
          <a:p>
            <a:endParaRPr lang="zh-CN" altLang="en-US"/>
          </a:p>
        </p:txBody>
      </p:sp>
      <p:sp>
        <p:nvSpPr>
          <p:cNvPr id="9234" name="Line 15"/>
          <p:cNvSpPr>
            <a:spLocks noChangeShapeType="1"/>
          </p:cNvSpPr>
          <p:nvPr/>
        </p:nvSpPr>
        <p:spPr bwMode="auto">
          <a:xfrm flipH="1">
            <a:off x="3492500" y="5445125"/>
            <a:ext cx="1800225" cy="0"/>
          </a:xfrm>
          <a:prstGeom prst="line">
            <a:avLst/>
          </a:prstGeom>
          <a:noFill/>
          <a:ln w="38100">
            <a:solidFill>
              <a:schemeClr val="tx1"/>
            </a:solidFill>
            <a:round/>
            <a:headEnd/>
            <a:tailEnd type="triangle" w="med" len="med"/>
          </a:ln>
        </p:spPr>
        <p:txBody>
          <a:bodyPr wrap="none"/>
          <a:lstStyle/>
          <a:p>
            <a:endParaRPr lang="zh-CN" altLang="en-US"/>
          </a:p>
        </p:txBody>
      </p:sp>
      <p:sp>
        <p:nvSpPr>
          <p:cNvPr id="9235" name="椭圆 37"/>
          <p:cNvSpPr>
            <a:spLocks noChangeArrowheads="1"/>
          </p:cNvSpPr>
          <p:nvPr/>
        </p:nvSpPr>
        <p:spPr bwMode="auto">
          <a:xfrm>
            <a:off x="0" y="6021388"/>
            <a:ext cx="1619250" cy="836612"/>
          </a:xfrm>
          <a:prstGeom prst="ellipse">
            <a:avLst/>
          </a:prstGeom>
          <a:solidFill>
            <a:schemeClr val="accent1"/>
          </a:solidFill>
          <a:ln w="9525" algn="ctr">
            <a:solidFill>
              <a:schemeClr val="tx1"/>
            </a:solidFill>
            <a:round/>
            <a:headEnd/>
            <a:tailEnd/>
          </a:ln>
        </p:spPr>
        <p:txBody>
          <a:bodyPr/>
          <a:lstStyle/>
          <a:p>
            <a:pPr eaLnBrk="1" hangingPunct="1"/>
            <a:r>
              <a:rPr lang="en-US" altLang="zh-CN"/>
              <a:t>New</a:t>
            </a:r>
            <a:endParaRPr lang="zh-CN" altLang="en-US"/>
          </a:p>
        </p:txBody>
      </p:sp>
      <p:sp>
        <p:nvSpPr>
          <p:cNvPr id="9236" name="Line 9"/>
          <p:cNvSpPr>
            <a:spLocks noChangeShapeType="1"/>
          </p:cNvSpPr>
          <p:nvPr/>
        </p:nvSpPr>
        <p:spPr bwMode="auto">
          <a:xfrm flipV="1">
            <a:off x="611188" y="3716338"/>
            <a:ext cx="792162" cy="2305050"/>
          </a:xfrm>
          <a:prstGeom prst="line">
            <a:avLst/>
          </a:prstGeom>
          <a:noFill/>
          <a:ln w="38100">
            <a:solidFill>
              <a:schemeClr val="tx1"/>
            </a:solidFill>
            <a:round/>
            <a:headEnd/>
            <a:tailEnd type="triangle" w="med" len="med"/>
          </a:ln>
        </p:spPr>
        <p:txBody>
          <a:bodyPr wrap="none"/>
          <a:lstStyle/>
          <a:p>
            <a:endParaRPr lang="zh-CN" altLang="en-US"/>
          </a:p>
        </p:txBody>
      </p:sp>
      <p:sp>
        <p:nvSpPr>
          <p:cNvPr id="32" name="灯片编号占位符 31"/>
          <p:cNvSpPr>
            <a:spLocks noGrp="1"/>
          </p:cNvSpPr>
          <p:nvPr>
            <p:ph type="sldNum" sz="quarter" idx="12"/>
          </p:nvPr>
        </p:nvSpPr>
        <p:spPr/>
        <p:txBody>
          <a:bodyPr/>
          <a:lstStyle/>
          <a:p>
            <a:pPr>
              <a:defRPr/>
            </a:pPr>
            <a:r>
              <a:rPr lang="en-US" altLang="zh-CN"/>
              <a:t>62</a:t>
            </a:r>
            <a:endParaRPr lang="en-US" altLang="zh-CN" dirty="0"/>
          </a:p>
        </p:txBody>
      </p:sp>
      <p:sp>
        <p:nvSpPr>
          <p:cNvPr id="33" name="页脚占位符 32"/>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81000" y="0"/>
            <a:ext cx="8534400" cy="1143000"/>
          </a:xfrm>
        </p:spPr>
        <p:txBody>
          <a:bodyPr/>
          <a:lstStyle/>
          <a:p>
            <a:pPr eaLnBrk="1" hangingPunct="1"/>
            <a:r>
              <a:rPr lang="en-US" altLang="zh-CN" sz="4000"/>
              <a:t>Gang Scheduling</a:t>
            </a:r>
            <a:r>
              <a:rPr lang="zh-CN" altLang="en-US" sz="4000"/>
              <a:t>（群调度）</a:t>
            </a:r>
            <a:r>
              <a:rPr lang="en-US" altLang="zh-CN" sz="4000"/>
              <a:t> for Multi-Processors</a:t>
            </a:r>
          </a:p>
        </p:txBody>
      </p:sp>
      <p:sp>
        <p:nvSpPr>
          <p:cNvPr id="58371" name="Rectangle 3"/>
          <p:cNvSpPr>
            <a:spLocks noGrp="1" noChangeArrowheads="1"/>
          </p:cNvSpPr>
          <p:nvPr>
            <p:ph type="body" idx="1"/>
          </p:nvPr>
        </p:nvSpPr>
        <p:spPr/>
        <p:txBody>
          <a:bodyPr/>
          <a:lstStyle/>
          <a:p>
            <a:pPr eaLnBrk="1" hangingPunct="1"/>
            <a:r>
              <a:rPr lang="en-US" altLang="zh-CN" dirty="0"/>
              <a:t>A collection of processes belonging to one job </a:t>
            </a:r>
          </a:p>
          <a:p>
            <a:pPr eaLnBrk="1" hangingPunct="1"/>
            <a:r>
              <a:rPr lang="en-US" altLang="zh-CN" dirty="0"/>
              <a:t>All the processes are running at the same time</a:t>
            </a:r>
          </a:p>
          <a:p>
            <a:pPr lvl="1" eaLnBrk="1" hangingPunct="1"/>
            <a:r>
              <a:rPr lang="en-US" altLang="zh-CN" dirty="0"/>
              <a:t>If one process is preempted, all the processes of the gang are preempted. </a:t>
            </a:r>
          </a:p>
          <a:p>
            <a:pPr eaLnBrk="1" hangingPunct="1"/>
            <a:r>
              <a:rPr lang="en-US" altLang="zh-CN" dirty="0"/>
              <a:t>Helps to eliminate the time  of a process spends waiting for other processes in its parallel computation. </a:t>
            </a:r>
          </a:p>
          <a:p>
            <a:pPr eaLnBrk="1" hangingPunct="1"/>
            <a:endParaRPr lang="en-US" altLang="zh-CN" dirty="0"/>
          </a:p>
        </p:txBody>
      </p:sp>
      <p:sp>
        <p:nvSpPr>
          <p:cNvPr id="4" name="灯片编号占位符 3"/>
          <p:cNvSpPr>
            <a:spLocks noGrp="1"/>
          </p:cNvSpPr>
          <p:nvPr>
            <p:ph type="sldNum" sz="quarter" idx="12"/>
          </p:nvPr>
        </p:nvSpPr>
        <p:spPr/>
        <p:txBody>
          <a:bodyPr/>
          <a:lstStyle/>
          <a:p>
            <a:pPr>
              <a:defRPr/>
            </a:pPr>
            <a:fld id="{7889738B-96D4-49F9-9736-551D165EB1A3}" type="slidenum">
              <a:rPr lang="en-US" altLang="zh-CN" smtClean="0"/>
              <a:t>50</a:t>
            </a:fld>
            <a:r>
              <a:rPr lang="en-US" altLang="zh-CN" dirty="0"/>
              <a:t>/62</a:t>
            </a:r>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a:t>Why Gang Scheduling?</a:t>
            </a:r>
          </a:p>
        </p:txBody>
      </p:sp>
      <p:sp>
        <p:nvSpPr>
          <p:cNvPr id="59395" name="Line 3"/>
          <p:cNvSpPr>
            <a:spLocks noChangeShapeType="1"/>
          </p:cNvSpPr>
          <p:nvPr/>
        </p:nvSpPr>
        <p:spPr bwMode="auto">
          <a:xfrm>
            <a:off x="1752600" y="2286000"/>
            <a:ext cx="0" cy="762000"/>
          </a:xfrm>
          <a:prstGeom prst="line">
            <a:avLst/>
          </a:prstGeom>
          <a:noFill/>
          <a:ln w="9525">
            <a:solidFill>
              <a:schemeClr val="tx1"/>
            </a:solidFill>
            <a:round/>
            <a:headEnd/>
            <a:tailEnd/>
          </a:ln>
        </p:spPr>
        <p:txBody>
          <a:bodyPr wrap="none"/>
          <a:lstStyle/>
          <a:p>
            <a:endParaRPr lang="zh-CN" altLang="en-US"/>
          </a:p>
        </p:txBody>
      </p:sp>
      <p:sp>
        <p:nvSpPr>
          <p:cNvPr id="59396" name="Text Box 4"/>
          <p:cNvSpPr txBox="1">
            <a:spLocks noChangeArrowheads="1"/>
          </p:cNvSpPr>
          <p:nvPr/>
        </p:nvSpPr>
        <p:spPr bwMode="auto">
          <a:xfrm>
            <a:off x="1295400" y="1752600"/>
            <a:ext cx="1200150" cy="366713"/>
          </a:xfrm>
          <a:prstGeom prst="rect">
            <a:avLst/>
          </a:prstGeom>
          <a:noFill/>
          <a:ln w="9525">
            <a:noFill/>
            <a:miter lim="800000"/>
            <a:headEnd/>
            <a:tailEnd/>
          </a:ln>
        </p:spPr>
        <p:txBody>
          <a:bodyPr wrap="none">
            <a:spAutoFit/>
          </a:bodyPr>
          <a:lstStyle/>
          <a:p>
            <a:r>
              <a:rPr kumimoji="0" lang="en-US" altLang="zh-CN" sz="1800">
                <a:latin typeface="Arial" charset="0"/>
              </a:rPr>
              <a:t>Process 1</a:t>
            </a:r>
          </a:p>
        </p:txBody>
      </p:sp>
      <p:sp>
        <p:nvSpPr>
          <p:cNvPr id="59397" name="Text Box 5"/>
          <p:cNvSpPr txBox="1">
            <a:spLocks noChangeArrowheads="1"/>
          </p:cNvSpPr>
          <p:nvPr/>
        </p:nvSpPr>
        <p:spPr bwMode="auto">
          <a:xfrm>
            <a:off x="1143000" y="3505200"/>
            <a:ext cx="1263650" cy="366713"/>
          </a:xfrm>
          <a:prstGeom prst="rect">
            <a:avLst/>
          </a:prstGeom>
          <a:noFill/>
          <a:ln w="9525">
            <a:noFill/>
            <a:miter lim="800000"/>
            <a:headEnd/>
            <a:tailEnd/>
          </a:ln>
        </p:spPr>
        <p:txBody>
          <a:bodyPr wrap="none">
            <a:spAutoFit/>
          </a:bodyPr>
          <a:lstStyle/>
          <a:p>
            <a:r>
              <a:rPr kumimoji="0" lang="en-US" altLang="zh-CN" sz="1800">
                <a:latin typeface="Arial" charset="0"/>
              </a:rPr>
              <a:t>Send Data</a:t>
            </a:r>
          </a:p>
        </p:txBody>
      </p:sp>
      <p:sp>
        <p:nvSpPr>
          <p:cNvPr id="59398" name="AutoShape 6"/>
          <p:cNvSpPr>
            <a:spLocks noChangeArrowheads="1"/>
          </p:cNvSpPr>
          <p:nvPr/>
        </p:nvSpPr>
        <p:spPr bwMode="auto">
          <a:xfrm>
            <a:off x="2133600" y="2438400"/>
            <a:ext cx="2286000" cy="457200"/>
          </a:xfrm>
          <a:prstGeom prst="wedgeRoundRectCallout">
            <a:avLst>
              <a:gd name="adj1" fmla="val -66458"/>
              <a:gd name="adj2" fmla="val 76042"/>
              <a:gd name="adj3" fmla="val 16667"/>
            </a:avLst>
          </a:prstGeom>
          <a:noFill/>
          <a:ln w="9525">
            <a:solidFill>
              <a:schemeClr val="tx1"/>
            </a:solidFill>
            <a:miter lim="800000"/>
            <a:headEnd/>
            <a:tailEnd/>
          </a:ln>
        </p:spPr>
        <p:txBody>
          <a:bodyPr/>
          <a:lstStyle/>
          <a:p>
            <a:pPr algn="ctr"/>
            <a:r>
              <a:rPr kumimoji="0" lang="en-US" altLang="zh-CN" sz="1800" dirty="0">
                <a:latin typeface="Arial" charset="0"/>
              </a:rPr>
              <a:t>Switched off</a:t>
            </a:r>
          </a:p>
        </p:txBody>
      </p:sp>
      <p:sp>
        <p:nvSpPr>
          <p:cNvPr id="59399" name="Line 7"/>
          <p:cNvSpPr>
            <a:spLocks noChangeShapeType="1"/>
          </p:cNvSpPr>
          <p:nvPr/>
        </p:nvSpPr>
        <p:spPr bwMode="auto">
          <a:xfrm>
            <a:off x="1752600" y="2286000"/>
            <a:ext cx="0" cy="3200400"/>
          </a:xfrm>
          <a:prstGeom prst="line">
            <a:avLst/>
          </a:prstGeom>
          <a:noFill/>
          <a:ln w="9525">
            <a:solidFill>
              <a:schemeClr val="tx1"/>
            </a:solidFill>
            <a:prstDash val="dashDot"/>
            <a:round/>
            <a:headEnd/>
            <a:tailEnd/>
          </a:ln>
        </p:spPr>
        <p:txBody>
          <a:bodyPr wrap="none"/>
          <a:lstStyle/>
          <a:p>
            <a:endParaRPr lang="zh-CN" altLang="en-US"/>
          </a:p>
        </p:txBody>
      </p:sp>
      <p:sp>
        <p:nvSpPr>
          <p:cNvPr id="59400" name="Rectangle 8"/>
          <p:cNvSpPr>
            <a:spLocks noChangeArrowheads="1"/>
          </p:cNvSpPr>
          <p:nvPr/>
        </p:nvSpPr>
        <p:spPr bwMode="auto">
          <a:xfrm>
            <a:off x="1676400" y="2286000"/>
            <a:ext cx="152400" cy="762000"/>
          </a:xfrm>
          <a:prstGeom prst="rect">
            <a:avLst/>
          </a:prstGeom>
          <a:solidFill>
            <a:schemeClr val="accent1"/>
          </a:solidFill>
          <a:ln w="9525">
            <a:solidFill>
              <a:schemeClr val="tx1"/>
            </a:solidFill>
            <a:miter lim="800000"/>
            <a:headEnd/>
            <a:tailEnd/>
          </a:ln>
        </p:spPr>
        <p:txBody>
          <a:bodyPr wrap="none" anchor="ctr"/>
          <a:lstStyle/>
          <a:p>
            <a:pPr eaLnBrk="1" hangingPunct="1"/>
            <a:endParaRPr lang="zh-CN" altLang="en-US"/>
          </a:p>
        </p:txBody>
      </p:sp>
      <p:sp>
        <p:nvSpPr>
          <p:cNvPr id="59401" name="Line 9"/>
          <p:cNvSpPr>
            <a:spLocks noChangeShapeType="1"/>
          </p:cNvSpPr>
          <p:nvPr/>
        </p:nvSpPr>
        <p:spPr bwMode="auto">
          <a:xfrm>
            <a:off x="5410200" y="2286000"/>
            <a:ext cx="0" cy="762000"/>
          </a:xfrm>
          <a:prstGeom prst="line">
            <a:avLst/>
          </a:prstGeom>
          <a:noFill/>
          <a:ln w="9525">
            <a:solidFill>
              <a:schemeClr val="tx1"/>
            </a:solidFill>
            <a:round/>
            <a:headEnd/>
            <a:tailEnd/>
          </a:ln>
        </p:spPr>
        <p:txBody>
          <a:bodyPr wrap="none"/>
          <a:lstStyle/>
          <a:p>
            <a:endParaRPr lang="zh-CN" altLang="en-US"/>
          </a:p>
        </p:txBody>
      </p:sp>
      <p:sp>
        <p:nvSpPr>
          <p:cNvPr id="59402" name="Text Box 10"/>
          <p:cNvSpPr txBox="1">
            <a:spLocks noChangeArrowheads="1"/>
          </p:cNvSpPr>
          <p:nvPr/>
        </p:nvSpPr>
        <p:spPr bwMode="auto">
          <a:xfrm>
            <a:off x="4953000" y="1752600"/>
            <a:ext cx="1200150" cy="366713"/>
          </a:xfrm>
          <a:prstGeom prst="rect">
            <a:avLst/>
          </a:prstGeom>
          <a:noFill/>
          <a:ln w="9525">
            <a:noFill/>
            <a:miter lim="800000"/>
            <a:headEnd/>
            <a:tailEnd/>
          </a:ln>
        </p:spPr>
        <p:txBody>
          <a:bodyPr wrap="none">
            <a:spAutoFit/>
          </a:bodyPr>
          <a:lstStyle/>
          <a:p>
            <a:r>
              <a:rPr kumimoji="0" lang="en-US" altLang="zh-CN" sz="1800">
                <a:latin typeface="Arial" charset="0"/>
              </a:rPr>
              <a:t>Process 2</a:t>
            </a:r>
          </a:p>
        </p:txBody>
      </p:sp>
      <p:sp>
        <p:nvSpPr>
          <p:cNvPr id="59403" name="Text Box 11"/>
          <p:cNvSpPr txBox="1">
            <a:spLocks noChangeArrowheads="1"/>
          </p:cNvSpPr>
          <p:nvPr/>
        </p:nvSpPr>
        <p:spPr bwMode="auto">
          <a:xfrm>
            <a:off x="4800600" y="4191000"/>
            <a:ext cx="1619250" cy="366713"/>
          </a:xfrm>
          <a:prstGeom prst="rect">
            <a:avLst/>
          </a:prstGeom>
          <a:noFill/>
          <a:ln w="9525">
            <a:noFill/>
            <a:miter lim="800000"/>
            <a:headEnd/>
            <a:tailEnd/>
          </a:ln>
        </p:spPr>
        <p:txBody>
          <a:bodyPr wrap="none">
            <a:spAutoFit/>
          </a:bodyPr>
          <a:lstStyle/>
          <a:p>
            <a:r>
              <a:rPr kumimoji="0" lang="en-US" altLang="zh-CN" sz="1800">
                <a:latin typeface="Arial" charset="0"/>
              </a:rPr>
              <a:t>Receive Data </a:t>
            </a:r>
          </a:p>
        </p:txBody>
      </p:sp>
      <p:sp>
        <p:nvSpPr>
          <p:cNvPr id="59404" name="Line 12"/>
          <p:cNvSpPr>
            <a:spLocks noChangeShapeType="1"/>
          </p:cNvSpPr>
          <p:nvPr/>
        </p:nvSpPr>
        <p:spPr bwMode="auto">
          <a:xfrm>
            <a:off x="5410200" y="2286000"/>
            <a:ext cx="0" cy="3200400"/>
          </a:xfrm>
          <a:prstGeom prst="line">
            <a:avLst/>
          </a:prstGeom>
          <a:noFill/>
          <a:ln w="9525">
            <a:solidFill>
              <a:schemeClr val="tx1"/>
            </a:solidFill>
            <a:prstDash val="dashDot"/>
            <a:round/>
            <a:headEnd/>
            <a:tailEnd/>
          </a:ln>
        </p:spPr>
        <p:txBody>
          <a:bodyPr wrap="none"/>
          <a:lstStyle/>
          <a:p>
            <a:endParaRPr lang="zh-CN" altLang="en-US"/>
          </a:p>
        </p:txBody>
      </p:sp>
      <p:sp>
        <p:nvSpPr>
          <p:cNvPr id="59405" name="Rectangle 13"/>
          <p:cNvSpPr>
            <a:spLocks noChangeArrowheads="1"/>
          </p:cNvSpPr>
          <p:nvPr/>
        </p:nvSpPr>
        <p:spPr bwMode="auto">
          <a:xfrm>
            <a:off x="5334000" y="2286000"/>
            <a:ext cx="152400" cy="1905000"/>
          </a:xfrm>
          <a:prstGeom prst="rect">
            <a:avLst/>
          </a:prstGeom>
          <a:solidFill>
            <a:schemeClr val="accent1"/>
          </a:solidFill>
          <a:ln w="9525">
            <a:solidFill>
              <a:schemeClr val="tx1"/>
            </a:solidFill>
            <a:miter lim="800000"/>
            <a:headEnd/>
            <a:tailEnd/>
          </a:ln>
        </p:spPr>
        <p:txBody>
          <a:bodyPr wrap="none" anchor="ctr"/>
          <a:lstStyle/>
          <a:p>
            <a:pPr eaLnBrk="1" hangingPunct="1"/>
            <a:endParaRPr lang="zh-CN" altLang="en-US"/>
          </a:p>
        </p:txBody>
      </p:sp>
      <p:sp>
        <p:nvSpPr>
          <p:cNvPr id="59406" name="Line 14"/>
          <p:cNvSpPr>
            <a:spLocks noChangeShapeType="1"/>
          </p:cNvSpPr>
          <p:nvPr/>
        </p:nvSpPr>
        <p:spPr bwMode="auto">
          <a:xfrm>
            <a:off x="2514600" y="3810000"/>
            <a:ext cx="1905000" cy="533400"/>
          </a:xfrm>
          <a:prstGeom prst="line">
            <a:avLst/>
          </a:prstGeom>
          <a:noFill/>
          <a:ln w="38100">
            <a:solidFill>
              <a:schemeClr val="tx1"/>
            </a:solidFill>
            <a:round/>
            <a:headEnd/>
            <a:tailEnd type="triangle" w="med" len="med"/>
          </a:ln>
        </p:spPr>
        <p:txBody>
          <a:bodyPr wrap="none"/>
          <a:lstStyle/>
          <a:p>
            <a:endParaRPr lang="zh-CN" altLang="en-US"/>
          </a:p>
        </p:txBody>
      </p:sp>
      <p:sp>
        <p:nvSpPr>
          <p:cNvPr id="59407" name="AutoShape 15"/>
          <p:cNvSpPr>
            <a:spLocks noChangeArrowheads="1"/>
          </p:cNvSpPr>
          <p:nvPr/>
        </p:nvSpPr>
        <p:spPr bwMode="auto">
          <a:xfrm>
            <a:off x="5943600" y="2971800"/>
            <a:ext cx="2286000" cy="990600"/>
          </a:xfrm>
          <a:prstGeom prst="wedgeRoundRectCallout">
            <a:avLst>
              <a:gd name="adj1" fmla="val -66458"/>
              <a:gd name="adj2" fmla="val 62019"/>
              <a:gd name="adj3" fmla="val 16667"/>
            </a:avLst>
          </a:prstGeom>
          <a:noFill/>
          <a:ln w="9525">
            <a:solidFill>
              <a:schemeClr val="tx1"/>
            </a:solidFill>
            <a:miter lim="800000"/>
            <a:headEnd/>
            <a:tailEnd/>
          </a:ln>
        </p:spPr>
        <p:txBody>
          <a:bodyPr/>
          <a:lstStyle/>
          <a:p>
            <a:pPr algn="ctr"/>
            <a:r>
              <a:rPr kumimoji="0" lang="en-US" altLang="zh-CN" sz="2000">
                <a:solidFill>
                  <a:srgbClr val="FF0066"/>
                </a:solidFill>
                <a:latin typeface="Arial" charset="0"/>
              </a:rPr>
              <a:t>What’s the point of scheduling this process?</a:t>
            </a:r>
          </a:p>
        </p:txBody>
      </p:sp>
      <p:sp>
        <p:nvSpPr>
          <p:cNvPr id="16" name="灯片编号占位符 15"/>
          <p:cNvSpPr>
            <a:spLocks noGrp="1"/>
          </p:cNvSpPr>
          <p:nvPr>
            <p:ph type="sldNum" sz="quarter" idx="12"/>
          </p:nvPr>
        </p:nvSpPr>
        <p:spPr/>
        <p:txBody>
          <a:bodyPr/>
          <a:lstStyle/>
          <a:p>
            <a:pPr>
              <a:defRPr/>
            </a:pPr>
            <a:fld id="{C269D15D-9A43-4FF3-82AF-7D80C587FC4F}" type="slidenum">
              <a:rPr lang="en-US" altLang="zh-CN" smtClean="0"/>
              <a:t>51</a:t>
            </a:fld>
            <a:r>
              <a:rPr lang="en-US" altLang="zh-CN" dirty="0"/>
              <a:t>/62</a:t>
            </a:r>
          </a:p>
        </p:txBody>
      </p:sp>
      <p:sp>
        <p:nvSpPr>
          <p:cNvPr id="17" name="页脚占位符 16"/>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a:t>Priority Inversion and Inheritance</a:t>
            </a:r>
          </a:p>
        </p:txBody>
      </p:sp>
      <p:sp>
        <p:nvSpPr>
          <p:cNvPr id="60419" name="Rectangle 3"/>
          <p:cNvSpPr>
            <a:spLocks noGrp="1" noChangeArrowheads="1"/>
          </p:cNvSpPr>
          <p:nvPr>
            <p:ph type="body" idx="1"/>
          </p:nvPr>
        </p:nvSpPr>
        <p:spPr/>
        <p:txBody>
          <a:bodyPr/>
          <a:lstStyle/>
          <a:p>
            <a:pPr eaLnBrk="1" hangingPunct="1">
              <a:lnSpc>
                <a:spcPct val="90000"/>
              </a:lnSpc>
            </a:pPr>
            <a:r>
              <a:rPr lang="en-US" altLang="zh-CN" sz="2800" dirty="0"/>
              <a:t>Priority inversion </a:t>
            </a:r>
          </a:p>
          <a:p>
            <a:pPr lvl="1" eaLnBrk="1" hangingPunct="1">
              <a:lnSpc>
                <a:spcPct val="90000"/>
              </a:lnSpc>
            </a:pPr>
            <a:r>
              <a:rPr lang="en-US" altLang="zh-CN" sz="2400" dirty="0"/>
              <a:t>When a higher priority process needs to read or modify kernel data that are currently being accessed by a lower priority process. </a:t>
            </a:r>
          </a:p>
          <a:p>
            <a:pPr lvl="1" eaLnBrk="1" hangingPunct="1">
              <a:lnSpc>
                <a:spcPct val="90000"/>
              </a:lnSpc>
            </a:pPr>
            <a:r>
              <a:rPr lang="en-US" altLang="zh-CN" sz="2400" dirty="0"/>
              <a:t>The higher priority process must wait!</a:t>
            </a:r>
          </a:p>
          <a:p>
            <a:pPr lvl="1" eaLnBrk="1" hangingPunct="1">
              <a:lnSpc>
                <a:spcPct val="90000"/>
              </a:lnSpc>
            </a:pPr>
            <a:r>
              <a:rPr lang="en-US" altLang="zh-CN" sz="2400" dirty="0"/>
              <a:t> But the lower priority cannot proceed quickly due to scheduling.</a:t>
            </a:r>
          </a:p>
          <a:p>
            <a:pPr eaLnBrk="1" hangingPunct="1">
              <a:lnSpc>
                <a:spcPct val="90000"/>
              </a:lnSpc>
            </a:pPr>
            <a:r>
              <a:rPr lang="en-US" altLang="zh-CN" sz="2800" dirty="0"/>
              <a:t>Solution: priority inheritance </a:t>
            </a:r>
          </a:p>
          <a:p>
            <a:pPr lvl="1" eaLnBrk="1" hangingPunct="1">
              <a:lnSpc>
                <a:spcPct val="90000"/>
              </a:lnSpc>
            </a:pPr>
            <a:r>
              <a:rPr lang="en-US" altLang="zh-CN" sz="2400" dirty="0">
                <a:highlight>
                  <a:srgbClr val="FFFF00"/>
                </a:highlight>
              </a:rPr>
              <a:t>When a lower-priority process accesses a resource, it inherits high-priority until it is done with the resource in question. And then its priority reverses to its natural value. </a:t>
            </a:r>
          </a:p>
          <a:p>
            <a:pPr eaLnBrk="1" hangingPunct="1">
              <a:lnSpc>
                <a:spcPct val="90000"/>
              </a:lnSpc>
            </a:pPr>
            <a:endParaRPr lang="en-US" altLang="zh-CN" sz="2800" dirty="0"/>
          </a:p>
          <a:p>
            <a:pPr eaLnBrk="1" hangingPunct="1">
              <a:lnSpc>
                <a:spcPct val="90000"/>
              </a:lnSpc>
            </a:pPr>
            <a:endParaRPr lang="en-US" altLang="zh-CN" sz="2800" dirty="0"/>
          </a:p>
        </p:txBody>
      </p:sp>
      <p:sp>
        <p:nvSpPr>
          <p:cNvPr id="4" name="灯片编号占位符 3"/>
          <p:cNvSpPr>
            <a:spLocks noGrp="1"/>
          </p:cNvSpPr>
          <p:nvPr>
            <p:ph type="sldNum" sz="quarter" idx="12"/>
          </p:nvPr>
        </p:nvSpPr>
        <p:spPr/>
        <p:txBody>
          <a:bodyPr/>
          <a:lstStyle/>
          <a:p>
            <a:pPr>
              <a:defRPr/>
            </a:pPr>
            <a:fld id="{055F897A-98C9-43A5-AB11-913B654062FA}" type="slidenum">
              <a:rPr lang="en-US" altLang="zh-CN" smtClean="0"/>
              <a:t>52</a:t>
            </a:fld>
            <a:r>
              <a:rPr lang="en-US" altLang="zh-CN" dirty="0"/>
              <a:t>/62</a:t>
            </a:r>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0" y="0"/>
            <a:ext cx="9144000" cy="962025"/>
          </a:xfrm>
        </p:spPr>
        <p:txBody>
          <a:bodyPr/>
          <a:lstStyle/>
          <a:p>
            <a:pPr eaLnBrk="1" hangingPunct="1"/>
            <a:r>
              <a:rPr lang="en-US" altLang="zh-CN" sz="4000" dirty="0"/>
              <a:t>Scheduling in Real-Time Systems</a:t>
            </a:r>
            <a:br>
              <a:rPr lang="en-US" altLang="zh-CN" sz="4000" dirty="0"/>
            </a:br>
            <a:endParaRPr lang="en-US" altLang="zh-CN" sz="4000" dirty="0"/>
          </a:p>
        </p:txBody>
      </p:sp>
      <p:sp>
        <p:nvSpPr>
          <p:cNvPr id="1028" name="Rectangle 3"/>
          <p:cNvSpPr>
            <a:spLocks noGrp="1" noChangeArrowheads="1"/>
          </p:cNvSpPr>
          <p:nvPr>
            <p:ph type="body" idx="1"/>
          </p:nvPr>
        </p:nvSpPr>
        <p:spPr>
          <a:xfrm>
            <a:off x="0" y="620713"/>
            <a:ext cx="9144000" cy="5472112"/>
          </a:xfrm>
        </p:spPr>
        <p:txBody>
          <a:bodyPr/>
          <a:lstStyle/>
          <a:p>
            <a:pPr eaLnBrk="1" hangingPunct="1">
              <a:buFontTx/>
              <a:buNone/>
            </a:pPr>
            <a:r>
              <a:rPr lang="zh-CN" altLang="en-US" sz="2800" dirty="0"/>
              <a:t>硬实时</a:t>
            </a:r>
            <a:r>
              <a:rPr lang="en-US" altLang="zh-CN" sz="2800" dirty="0"/>
              <a:t>(</a:t>
            </a:r>
            <a:r>
              <a:rPr lang="zh-CN" altLang="en-US" sz="2800" dirty="0"/>
              <a:t>满足绝对截止时间</a:t>
            </a:r>
            <a:r>
              <a:rPr lang="en-US" altLang="zh-CN" sz="2800" dirty="0"/>
              <a:t>)</a:t>
            </a:r>
            <a:r>
              <a:rPr lang="zh-CN" altLang="en-US" sz="2800" dirty="0"/>
              <a:t>、软实时</a:t>
            </a:r>
            <a:r>
              <a:rPr lang="en-US" altLang="zh-CN" sz="2800" dirty="0"/>
              <a:t>(</a:t>
            </a:r>
            <a:r>
              <a:rPr lang="zh-CN" altLang="en-US" sz="2800" dirty="0"/>
              <a:t>偶尔错失截止时间</a:t>
            </a:r>
            <a:r>
              <a:rPr lang="en-US" altLang="zh-CN" sz="2800" dirty="0"/>
              <a:t>)</a:t>
            </a:r>
          </a:p>
          <a:p>
            <a:pPr eaLnBrk="1" hangingPunct="1">
              <a:buFontTx/>
              <a:buNone/>
            </a:pPr>
            <a:r>
              <a:rPr lang="en-US" altLang="zh-CN" dirty="0"/>
              <a:t>Schedulable real-time system</a:t>
            </a:r>
          </a:p>
          <a:p>
            <a:pPr eaLnBrk="1" hangingPunct="1"/>
            <a:r>
              <a:rPr lang="en-US" altLang="zh-CN" dirty="0"/>
              <a:t>Given</a:t>
            </a:r>
          </a:p>
          <a:p>
            <a:pPr lvl="1" eaLnBrk="1" hangingPunct="1"/>
            <a:r>
              <a:rPr lang="en-US" altLang="zh-CN" i="1" dirty="0"/>
              <a:t>m</a:t>
            </a:r>
            <a:r>
              <a:rPr lang="en-US" altLang="zh-CN" dirty="0"/>
              <a:t> periodic events</a:t>
            </a:r>
            <a:r>
              <a:rPr lang="zh-CN" altLang="en-US" dirty="0"/>
              <a:t>（</a:t>
            </a:r>
            <a:r>
              <a:rPr lang="en-US" altLang="zh-CN" dirty="0"/>
              <a:t>m </a:t>
            </a:r>
            <a:r>
              <a:rPr lang="zh-CN" altLang="en-US" dirty="0"/>
              <a:t>个周期事件）</a:t>
            </a:r>
          </a:p>
          <a:p>
            <a:pPr lvl="1" eaLnBrk="1" hangingPunct="1"/>
            <a:r>
              <a:rPr lang="en-US" altLang="zh-CN" dirty="0"/>
              <a:t>event </a:t>
            </a:r>
            <a:r>
              <a:rPr lang="en-US" altLang="zh-CN" i="1" dirty="0" err="1"/>
              <a:t>i</a:t>
            </a:r>
            <a:r>
              <a:rPr lang="en-US" altLang="zh-CN" dirty="0"/>
              <a:t> occurs within period P</a:t>
            </a:r>
            <a:r>
              <a:rPr lang="en-US" altLang="zh-CN" baseline="-25000" dirty="0"/>
              <a:t>i</a:t>
            </a:r>
            <a:r>
              <a:rPr lang="en-US" altLang="zh-CN" dirty="0"/>
              <a:t> and requires C</a:t>
            </a:r>
            <a:r>
              <a:rPr lang="en-US" altLang="zh-CN" baseline="-25000" dirty="0"/>
              <a:t>i</a:t>
            </a:r>
            <a:r>
              <a:rPr lang="en-US" altLang="zh-CN" dirty="0"/>
              <a:t> seconds </a:t>
            </a:r>
            <a:r>
              <a:rPr lang="en-US" altLang="zh-CN" sz="2400" dirty="0"/>
              <a:t>(</a:t>
            </a:r>
            <a:r>
              <a:rPr lang="zh-CN" altLang="en-US" sz="2400" dirty="0">
                <a:highlight>
                  <a:srgbClr val="FFFF00"/>
                </a:highlight>
              </a:rPr>
              <a:t>事件</a:t>
            </a:r>
            <a:r>
              <a:rPr lang="en-US" altLang="zh-CN" sz="2400" dirty="0" err="1">
                <a:highlight>
                  <a:srgbClr val="FFFF00"/>
                </a:highlight>
              </a:rPr>
              <a:t>i</a:t>
            </a:r>
            <a:r>
              <a:rPr lang="zh-CN" altLang="en-US" sz="2400" dirty="0">
                <a:highlight>
                  <a:srgbClr val="FFFF00"/>
                </a:highlight>
              </a:rPr>
              <a:t>以周期</a:t>
            </a:r>
            <a:r>
              <a:rPr lang="en-US" altLang="zh-CN" sz="2400" dirty="0">
                <a:highlight>
                  <a:srgbClr val="FFFF00"/>
                </a:highlight>
              </a:rPr>
              <a:t>Pi</a:t>
            </a:r>
            <a:r>
              <a:rPr lang="zh-CN" altLang="en-US" sz="2400" dirty="0">
                <a:highlight>
                  <a:srgbClr val="FFFF00"/>
                </a:highlight>
              </a:rPr>
              <a:t>发生</a:t>
            </a:r>
            <a:r>
              <a:rPr lang="en-US" altLang="zh-CN" sz="2400" dirty="0">
                <a:highlight>
                  <a:srgbClr val="FFFF00"/>
                </a:highlight>
              </a:rPr>
              <a:t>,</a:t>
            </a:r>
            <a:r>
              <a:rPr lang="zh-CN" altLang="en-US" sz="2400" dirty="0">
                <a:highlight>
                  <a:srgbClr val="FFFF00"/>
                </a:highlight>
              </a:rPr>
              <a:t>并需要</a:t>
            </a:r>
            <a:r>
              <a:rPr lang="en-US" altLang="zh-CN" sz="2400" dirty="0">
                <a:highlight>
                  <a:srgbClr val="FFFF00"/>
                </a:highlight>
              </a:rPr>
              <a:t>Ci</a:t>
            </a:r>
            <a:r>
              <a:rPr lang="zh-CN" altLang="en-US" sz="2400" dirty="0">
                <a:highlight>
                  <a:srgbClr val="FFFF00"/>
                </a:highlight>
              </a:rPr>
              <a:t>秒</a:t>
            </a:r>
            <a:r>
              <a:rPr lang="en-US" altLang="zh-CN" sz="2400" dirty="0">
                <a:highlight>
                  <a:srgbClr val="FFFF00"/>
                </a:highlight>
              </a:rPr>
              <a:t>CPU</a:t>
            </a:r>
            <a:r>
              <a:rPr lang="zh-CN" altLang="en-US" sz="2400" dirty="0">
                <a:highlight>
                  <a:srgbClr val="FFFF00"/>
                </a:highlight>
              </a:rPr>
              <a:t>时间处理一个事件</a:t>
            </a:r>
            <a:r>
              <a:rPr lang="en-US" altLang="zh-CN" sz="2400" dirty="0">
                <a:highlight>
                  <a:srgbClr val="FFFF00"/>
                </a:highlight>
              </a:rPr>
              <a:t>)</a:t>
            </a:r>
            <a:endParaRPr lang="zh-CN" altLang="en-US" sz="2400" dirty="0">
              <a:highlight>
                <a:srgbClr val="FFFF00"/>
              </a:highlight>
            </a:endParaRPr>
          </a:p>
          <a:p>
            <a:pPr eaLnBrk="1" hangingPunct="1"/>
            <a:r>
              <a:rPr lang="en-US" altLang="zh-CN" dirty="0">
                <a:highlight>
                  <a:srgbClr val="FFFF00"/>
                </a:highlight>
              </a:rPr>
              <a:t>Then the load can only be handled</a:t>
            </a:r>
            <a:r>
              <a:rPr lang="zh-CN" altLang="en-US" dirty="0">
                <a:highlight>
                  <a:srgbClr val="FFFF00"/>
                </a:highlight>
              </a:rPr>
              <a:t>（可以处理负载的条件）</a:t>
            </a:r>
            <a:r>
              <a:rPr lang="en-US" altLang="zh-CN" dirty="0">
                <a:highlight>
                  <a:srgbClr val="FFFF00"/>
                </a:highlight>
              </a:rPr>
              <a:t> if</a:t>
            </a:r>
          </a:p>
        </p:txBody>
      </p:sp>
      <p:graphicFrame>
        <p:nvGraphicFramePr>
          <p:cNvPr id="1026" name="Object 4"/>
          <p:cNvGraphicFramePr>
            <a:graphicFrameLocks noChangeAspect="1"/>
          </p:cNvGraphicFramePr>
          <p:nvPr/>
        </p:nvGraphicFramePr>
        <p:xfrm>
          <a:off x="1979613" y="4724400"/>
          <a:ext cx="1954212" cy="1485900"/>
        </p:xfrm>
        <a:graphic>
          <a:graphicData uri="http://schemas.openxmlformats.org/presentationml/2006/ole">
            <mc:AlternateContent xmlns:mc="http://schemas.openxmlformats.org/markup-compatibility/2006">
              <mc:Choice xmlns:v="urn:schemas-microsoft-com:vml" Requires="v">
                <p:oleObj name="Equation" r:id="rId3" imgW="583947" imgH="444307" progId="Equation.DSMT4">
                  <p:embed/>
                </p:oleObj>
              </mc:Choice>
              <mc:Fallback>
                <p:oleObj name="Equation" r:id="rId3" imgW="583947" imgH="444307" progId="Equation.DSMT4">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4724400"/>
                        <a:ext cx="1954212"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107763" dir="2700000" algn="ctr" rotWithShape="0">
                                <a:srgbClr val="B2B2B2"/>
                              </a:outerShdw>
                            </a:effectLst>
                          </a14:hiddenEffects>
                        </a:ext>
                      </a:extLst>
                    </p:spPr>
                  </p:pic>
                </p:oleObj>
              </mc:Fallback>
            </mc:AlternateContent>
          </a:graphicData>
        </a:graphic>
      </p:graphicFrame>
      <p:sp>
        <p:nvSpPr>
          <p:cNvPr id="1029" name="Text Box 6"/>
          <p:cNvSpPr txBox="1">
            <a:spLocks noChangeArrowheads="1"/>
          </p:cNvSpPr>
          <p:nvPr/>
        </p:nvSpPr>
        <p:spPr bwMode="auto">
          <a:xfrm>
            <a:off x="4284663" y="5373688"/>
            <a:ext cx="3600450" cy="830997"/>
          </a:xfrm>
          <a:prstGeom prst="rect">
            <a:avLst/>
          </a:prstGeom>
          <a:noFill/>
          <a:ln w="9525">
            <a:noFill/>
            <a:miter lim="800000"/>
            <a:headEnd/>
            <a:tailEnd/>
          </a:ln>
        </p:spPr>
        <p:txBody>
          <a:bodyPr>
            <a:spAutoFit/>
          </a:bodyPr>
          <a:lstStyle/>
          <a:p>
            <a:pPr eaLnBrk="1" hangingPunct="1">
              <a:spcBef>
                <a:spcPct val="50000"/>
              </a:spcBef>
            </a:pPr>
            <a:r>
              <a:rPr lang="zh-CN" altLang="en-US" dirty="0">
                <a:highlight>
                  <a:srgbClr val="FFFF00"/>
                </a:highlight>
              </a:rPr>
              <a:t>满足该条件的实时系统称为可调度的。</a:t>
            </a:r>
          </a:p>
        </p:txBody>
      </p:sp>
      <p:sp>
        <p:nvSpPr>
          <p:cNvPr id="1030" name="TextBox 5"/>
          <p:cNvSpPr txBox="1">
            <a:spLocks noChangeArrowheads="1"/>
          </p:cNvSpPr>
          <p:nvPr/>
        </p:nvSpPr>
        <p:spPr bwMode="auto">
          <a:xfrm>
            <a:off x="323850" y="6165850"/>
            <a:ext cx="8820150" cy="522288"/>
          </a:xfrm>
          <a:prstGeom prst="rect">
            <a:avLst/>
          </a:prstGeom>
          <a:noFill/>
          <a:ln w="9525">
            <a:noFill/>
            <a:miter lim="800000"/>
            <a:headEnd/>
            <a:tailEnd/>
          </a:ln>
        </p:spPr>
        <p:txBody>
          <a:bodyPr>
            <a:spAutoFit/>
          </a:bodyPr>
          <a:lstStyle/>
          <a:p>
            <a:pPr eaLnBrk="1" hangingPunct="1"/>
            <a:r>
              <a:rPr lang="zh-CN" altLang="en-US" sz="2800"/>
              <a:t>调度算法可以是静态或动态的。</a:t>
            </a:r>
          </a:p>
        </p:txBody>
      </p:sp>
      <p:sp>
        <p:nvSpPr>
          <p:cNvPr id="7" name="灯片编号占位符 6"/>
          <p:cNvSpPr>
            <a:spLocks noGrp="1"/>
          </p:cNvSpPr>
          <p:nvPr>
            <p:ph type="sldNum" sz="quarter" idx="12"/>
          </p:nvPr>
        </p:nvSpPr>
        <p:spPr/>
        <p:txBody>
          <a:bodyPr/>
          <a:lstStyle/>
          <a:p>
            <a:pPr>
              <a:defRPr/>
            </a:pPr>
            <a:fld id="{03FD15B5-CB7F-42A6-8C1C-F35DEC93B151}" type="slidenum">
              <a:rPr lang="en-US" altLang="zh-CN" smtClean="0"/>
              <a:t>53</a:t>
            </a:fld>
            <a:r>
              <a:rPr lang="en-US" altLang="zh-CN" dirty="0"/>
              <a:t>/62</a:t>
            </a:r>
          </a:p>
        </p:txBody>
      </p:sp>
      <p:sp>
        <p:nvSpPr>
          <p:cNvPr id="8" name="页脚占位符 7"/>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0" y="0"/>
            <a:ext cx="8893175" cy="1143000"/>
          </a:xfrm>
        </p:spPr>
        <p:txBody>
          <a:bodyPr/>
          <a:lstStyle/>
          <a:p>
            <a:pPr eaLnBrk="1" hangingPunct="1"/>
            <a:r>
              <a:rPr lang="en-US" altLang="zh-CN" sz="4000"/>
              <a:t>Policy versus Mechanism</a:t>
            </a:r>
            <a:r>
              <a:rPr lang="zh-CN" altLang="en-US" sz="4000"/>
              <a:t>（策略与机制）</a:t>
            </a:r>
          </a:p>
        </p:txBody>
      </p:sp>
      <p:sp>
        <p:nvSpPr>
          <p:cNvPr id="61443" name="Rectangle 3"/>
          <p:cNvSpPr>
            <a:spLocks noGrp="1" noChangeArrowheads="1"/>
          </p:cNvSpPr>
          <p:nvPr>
            <p:ph type="body" idx="1"/>
          </p:nvPr>
        </p:nvSpPr>
        <p:spPr>
          <a:xfrm>
            <a:off x="723900" y="1587500"/>
            <a:ext cx="7772400" cy="4927600"/>
          </a:xfrm>
        </p:spPr>
        <p:txBody>
          <a:bodyPr/>
          <a:lstStyle/>
          <a:p>
            <a:pPr eaLnBrk="1" hangingPunct="1">
              <a:lnSpc>
                <a:spcPct val="90000"/>
              </a:lnSpc>
            </a:pPr>
            <a:r>
              <a:rPr lang="en-US" altLang="zh-CN"/>
              <a:t>Separate what is </a:t>
            </a:r>
            <a:r>
              <a:rPr lang="en-US" altLang="zh-CN" u="sng"/>
              <a:t>allowed</a:t>
            </a:r>
            <a:r>
              <a:rPr lang="en-US" altLang="zh-CN"/>
              <a:t> to be done with </a:t>
            </a:r>
            <a:r>
              <a:rPr lang="en-US" altLang="zh-CN" u="sng"/>
              <a:t>how</a:t>
            </a:r>
            <a:r>
              <a:rPr lang="en-US" altLang="zh-CN"/>
              <a:t> it is done</a:t>
            </a:r>
          </a:p>
          <a:p>
            <a:pPr lvl="1" eaLnBrk="1" hangingPunct="1">
              <a:lnSpc>
                <a:spcPct val="90000"/>
              </a:lnSpc>
            </a:pPr>
            <a:r>
              <a:rPr lang="en-US" altLang="zh-CN"/>
              <a:t>a process knows which of its children threads are important and need priority</a:t>
            </a:r>
          </a:p>
          <a:p>
            <a:pPr lvl="1" eaLnBrk="1" hangingPunct="1">
              <a:lnSpc>
                <a:spcPct val="90000"/>
              </a:lnSpc>
            </a:pPr>
            <a:endParaRPr lang="en-US" altLang="zh-CN"/>
          </a:p>
          <a:p>
            <a:pPr eaLnBrk="1" hangingPunct="1">
              <a:lnSpc>
                <a:spcPct val="90000"/>
              </a:lnSpc>
            </a:pPr>
            <a:r>
              <a:rPr lang="en-US" altLang="zh-CN"/>
              <a:t>Scheduling algorithm parameterized</a:t>
            </a:r>
          </a:p>
          <a:p>
            <a:pPr lvl="1" eaLnBrk="1" hangingPunct="1">
              <a:lnSpc>
                <a:spcPct val="90000"/>
              </a:lnSpc>
            </a:pPr>
            <a:r>
              <a:rPr lang="en-US" altLang="zh-CN"/>
              <a:t>mechanism in the kernel</a:t>
            </a:r>
          </a:p>
          <a:p>
            <a:pPr lvl="1" eaLnBrk="1" hangingPunct="1">
              <a:lnSpc>
                <a:spcPct val="90000"/>
              </a:lnSpc>
            </a:pPr>
            <a:endParaRPr lang="en-US" altLang="zh-CN"/>
          </a:p>
          <a:p>
            <a:pPr eaLnBrk="1" hangingPunct="1">
              <a:lnSpc>
                <a:spcPct val="90000"/>
              </a:lnSpc>
            </a:pPr>
            <a:r>
              <a:rPr lang="en-US" altLang="zh-CN"/>
              <a:t>Parameters filled in by user processes</a:t>
            </a:r>
          </a:p>
          <a:p>
            <a:pPr lvl="1" eaLnBrk="1" hangingPunct="1">
              <a:lnSpc>
                <a:spcPct val="90000"/>
              </a:lnSpc>
            </a:pPr>
            <a:r>
              <a:rPr lang="en-US" altLang="zh-CN"/>
              <a:t>policy set by user process</a:t>
            </a:r>
          </a:p>
          <a:p>
            <a:pPr eaLnBrk="1" hangingPunct="1">
              <a:lnSpc>
                <a:spcPct val="90000"/>
              </a:lnSpc>
            </a:pPr>
            <a:endParaRPr lang="en-US" altLang="zh-CN"/>
          </a:p>
        </p:txBody>
      </p:sp>
      <p:sp>
        <p:nvSpPr>
          <p:cNvPr id="4" name="灯片编号占位符 3"/>
          <p:cNvSpPr>
            <a:spLocks noGrp="1"/>
          </p:cNvSpPr>
          <p:nvPr>
            <p:ph type="sldNum" sz="quarter" idx="12"/>
          </p:nvPr>
        </p:nvSpPr>
        <p:spPr/>
        <p:txBody>
          <a:bodyPr/>
          <a:lstStyle/>
          <a:p>
            <a:pPr>
              <a:defRPr/>
            </a:pPr>
            <a:fld id="{E4B0662F-FA57-4998-B213-C2BA5A245DF4}" type="slidenum">
              <a:rPr lang="en-US" altLang="zh-CN" smtClean="0"/>
              <a:t>54</a:t>
            </a:fld>
            <a:r>
              <a:rPr lang="en-US" altLang="zh-CN" dirty="0"/>
              <a:t>/62</a:t>
            </a:r>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a:t>User-level Thread Scheduling</a:t>
            </a:r>
          </a:p>
        </p:txBody>
      </p:sp>
      <p:sp>
        <p:nvSpPr>
          <p:cNvPr id="62467" name="Rectangle 3"/>
          <p:cNvSpPr>
            <a:spLocks noGrp="1" noChangeArrowheads="1"/>
          </p:cNvSpPr>
          <p:nvPr>
            <p:ph type="body" sz="half" idx="1"/>
          </p:nvPr>
        </p:nvSpPr>
        <p:spPr>
          <a:xfrm>
            <a:off x="685800" y="1295400"/>
            <a:ext cx="3309938" cy="1006475"/>
          </a:xfrm>
        </p:spPr>
        <p:txBody>
          <a:bodyPr/>
          <a:lstStyle/>
          <a:p>
            <a:pPr eaLnBrk="1" hangingPunct="1">
              <a:lnSpc>
                <a:spcPct val="80000"/>
              </a:lnSpc>
              <a:buFontTx/>
              <a:buNone/>
            </a:pPr>
            <a:r>
              <a:rPr lang="en-US" altLang="zh-CN" sz="2800"/>
              <a:t>Possible Scheduling </a:t>
            </a:r>
          </a:p>
          <a:p>
            <a:pPr eaLnBrk="1" hangingPunct="1">
              <a:lnSpc>
                <a:spcPct val="80000"/>
              </a:lnSpc>
            </a:pPr>
            <a:r>
              <a:rPr lang="en-US" altLang="zh-CN" sz="2400"/>
              <a:t>50-msec process quantum</a:t>
            </a:r>
          </a:p>
          <a:p>
            <a:pPr eaLnBrk="1" hangingPunct="1">
              <a:lnSpc>
                <a:spcPct val="80000"/>
              </a:lnSpc>
            </a:pPr>
            <a:r>
              <a:rPr lang="en-US" altLang="zh-CN" sz="2400"/>
              <a:t>run 5 msec/CPU burst</a:t>
            </a:r>
          </a:p>
        </p:txBody>
      </p:sp>
      <p:pic>
        <p:nvPicPr>
          <p:cNvPr id="62468" name="Picture 4" descr="2-43"/>
          <p:cNvPicPr>
            <a:picLocks noGrp="1" noChangeAspect="1" noChangeArrowheads="1"/>
          </p:cNvPicPr>
          <p:nvPr>
            <p:ph sz="half" idx="2"/>
          </p:nvPr>
        </p:nvPicPr>
        <p:blipFill>
          <a:blip r:embed="rId2" cstate="print"/>
          <a:srcRect/>
          <a:stretch>
            <a:fillRect/>
          </a:stretch>
        </p:blipFill>
        <p:spPr>
          <a:xfrm>
            <a:off x="4267200" y="1600200"/>
            <a:ext cx="4876800" cy="3937000"/>
          </a:xfrm>
          <a:noFill/>
        </p:spPr>
      </p:pic>
      <p:sp>
        <p:nvSpPr>
          <p:cNvPr id="5" name="灯片编号占位符 4"/>
          <p:cNvSpPr>
            <a:spLocks noGrp="1"/>
          </p:cNvSpPr>
          <p:nvPr>
            <p:ph type="sldNum" sz="quarter" idx="12"/>
          </p:nvPr>
        </p:nvSpPr>
        <p:spPr/>
        <p:txBody>
          <a:bodyPr/>
          <a:lstStyle/>
          <a:p>
            <a:pPr>
              <a:defRPr/>
            </a:pPr>
            <a:fld id="{D1CF5219-54B0-4663-A90A-14EB450CE89D}" type="slidenum">
              <a:rPr lang="en-US" altLang="zh-CN" smtClean="0"/>
              <a:pPr>
                <a:defRPr/>
              </a:pPr>
              <a:t>55</a:t>
            </a:fld>
            <a:r>
              <a:rPr lang="en-US" altLang="zh-CN" dirty="0"/>
              <a:t>/62</a:t>
            </a:r>
          </a:p>
        </p:txBody>
      </p:sp>
      <p:sp>
        <p:nvSpPr>
          <p:cNvPr id="6" name="页脚占位符 5"/>
          <p:cNvSpPr>
            <a:spLocks noGrp="1"/>
          </p:cNvSpPr>
          <p:nvPr>
            <p:ph type="ftr" sz="quarter" idx="11"/>
          </p:nvPr>
        </p:nvSpPr>
        <p:spPr/>
        <p:txBody>
          <a:bodyPr/>
          <a:lstStyle/>
          <a:p>
            <a:pPr>
              <a:defRPr/>
            </a:pPr>
            <a:r>
              <a:rPr lang="en-US" altLang="zh-CN"/>
              <a:t>‹#›</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a:t>Kernel-level Thread Scheduling</a:t>
            </a:r>
          </a:p>
        </p:txBody>
      </p:sp>
      <p:sp>
        <p:nvSpPr>
          <p:cNvPr id="63491" name="Rectangle 3"/>
          <p:cNvSpPr>
            <a:spLocks noGrp="1" noChangeArrowheads="1"/>
          </p:cNvSpPr>
          <p:nvPr>
            <p:ph type="body" sz="half" idx="1"/>
          </p:nvPr>
        </p:nvSpPr>
        <p:spPr/>
        <p:txBody>
          <a:bodyPr/>
          <a:lstStyle/>
          <a:p>
            <a:pPr eaLnBrk="1" hangingPunct="1">
              <a:lnSpc>
                <a:spcPct val="90000"/>
              </a:lnSpc>
              <a:buFontTx/>
              <a:buNone/>
            </a:pPr>
            <a:r>
              <a:rPr lang="en-US" altLang="zh-CN" sz="2800"/>
              <a:t>Possible scheduling </a:t>
            </a:r>
          </a:p>
          <a:p>
            <a:pPr eaLnBrk="1" hangingPunct="1">
              <a:lnSpc>
                <a:spcPct val="90000"/>
              </a:lnSpc>
            </a:pPr>
            <a:r>
              <a:rPr lang="en-US" altLang="zh-CN" sz="2400"/>
              <a:t>50-msec process quantum</a:t>
            </a:r>
          </a:p>
          <a:p>
            <a:pPr eaLnBrk="1" hangingPunct="1">
              <a:lnSpc>
                <a:spcPct val="90000"/>
              </a:lnSpc>
            </a:pPr>
            <a:r>
              <a:rPr lang="en-US" altLang="zh-CN" sz="2400"/>
              <a:t>threads run 5 msec/CPU burst</a:t>
            </a:r>
          </a:p>
          <a:p>
            <a:pPr eaLnBrk="1" hangingPunct="1">
              <a:lnSpc>
                <a:spcPct val="90000"/>
              </a:lnSpc>
            </a:pPr>
            <a:endParaRPr lang="en-US" altLang="zh-CN" sz="2400"/>
          </a:p>
        </p:txBody>
      </p:sp>
      <p:pic>
        <p:nvPicPr>
          <p:cNvPr id="63492" name="Picture 4" descr="2-43a"/>
          <p:cNvPicPr>
            <a:picLocks noGrp="1" noChangeAspect="1" noChangeArrowheads="1"/>
          </p:cNvPicPr>
          <p:nvPr>
            <p:ph sz="half" idx="2"/>
          </p:nvPr>
        </p:nvPicPr>
        <p:blipFill>
          <a:blip r:embed="rId2" cstate="print"/>
          <a:srcRect/>
          <a:stretch>
            <a:fillRect/>
          </a:stretch>
        </p:blipFill>
        <p:spPr>
          <a:xfrm>
            <a:off x="4381500" y="1604963"/>
            <a:ext cx="3808413" cy="4056062"/>
          </a:xfrm>
          <a:noFill/>
        </p:spPr>
      </p:pic>
      <p:sp>
        <p:nvSpPr>
          <p:cNvPr id="5" name="灯片编号占位符 4"/>
          <p:cNvSpPr>
            <a:spLocks noGrp="1"/>
          </p:cNvSpPr>
          <p:nvPr>
            <p:ph type="sldNum" sz="quarter" idx="12"/>
          </p:nvPr>
        </p:nvSpPr>
        <p:spPr/>
        <p:txBody>
          <a:bodyPr/>
          <a:lstStyle/>
          <a:p>
            <a:pPr>
              <a:defRPr/>
            </a:pPr>
            <a:fld id="{D1CF5219-54B0-4663-A90A-14EB450CE89D}" type="slidenum">
              <a:rPr lang="en-US" altLang="zh-CN" smtClean="0"/>
              <a:pPr>
                <a:defRPr/>
              </a:pPr>
              <a:t>56</a:t>
            </a:fld>
            <a:r>
              <a:rPr lang="en-US" altLang="zh-CN" dirty="0"/>
              <a:t>/62</a:t>
            </a:r>
          </a:p>
        </p:txBody>
      </p:sp>
      <p:sp>
        <p:nvSpPr>
          <p:cNvPr id="6" name="页脚占位符 5"/>
          <p:cNvSpPr>
            <a:spLocks noGrp="1"/>
          </p:cNvSpPr>
          <p:nvPr>
            <p:ph type="ftr" sz="quarter" idx="11"/>
          </p:nvPr>
        </p:nvSpPr>
        <p:spPr/>
        <p:txBody>
          <a:bodyPr/>
          <a:lstStyle/>
          <a:p>
            <a:pPr>
              <a:defRPr/>
            </a:pPr>
            <a:r>
              <a:rPr lang="en-US" altLang="zh-CN"/>
              <a:t>‹#›</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CN"/>
              <a:t>Thread Scheduling Examples</a:t>
            </a:r>
          </a:p>
        </p:txBody>
      </p:sp>
      <p:sp>
        <p:nvSpPr>
          <p:cNvPr id="64515" name="Rectangle 3"/>
          <p:cNvSpPr>
            <a:spLocks noGrp="1" noChangeArrowheads="1"/>
          </p:cNvSpPr>
          <p:nvPr>
            <p:ph type="body" idx="1"/>
          </p:nvPr>
        </p:nvSpPr>
        <p:spPr>
          <a:xfrm>
            <a:off x="685800" y="1295400"/>
            <a:ext cx="7772400" cy="5229225"/>
          </a:xfrm>
        </p:spPr>
        <p:txBody>
          <a:bodyPr/>
          <a:lstStyle/>
          <a:p>
            <a:pPr eaLnBrk="1" hangingPunct="1">
              <a:lnSpc>
                <a:spcPct val="80000"/>
              </a:lnSpc>
            </a:pPr>
            <a:r>
              <a:rPr lang="en-US" altLang="zh-CN" sz="2400"/>
              <a:t>Solaris 2</a:t>
            </a:r>
          </a:p>
          <a:p>
            <a:pPr lvl="1" eaLnBrk="1" hangingPunct="1">
              <a:lnSpc>
                <a:spcPct val="80000"/>
              </a:lnSpc>
            </a:pPr>
            <a:r>
              <a:rPr lang="en-US" altLang="zh-CN" sz="2000"/>
              <a:t>priority-based process scheduling with four scheduling classes: real-time, system, time sharing, interactive. </a:t>
            </a:r>
          </a:p>
          <a:p>
            <a:pPr lvl="1" eaLnBrk="1" hangingPunct="1">
              <a:lnSpc>
                <a:spcPct val="80000"/>
              </a:lnSpc>
            </a:pPr>
            <a:r>
              <a:rPr lang="en-US" altLang="zh-CN" sz="2000"/>
              <a:t>each process starts with one LWP and generates new LWPs as needed. </a:t>
            </a:r>
          </a:p>
          <a:p>
            <a:pPr lvl="1" eaLnBrk="1" hangingPunct="1">
              <a:lnSpc>
                <a:spcPct val="80000"/>
              </a:lnSpc>
            </a:pPr>
            <a:r>
              <a:rPr lang="en-US" altLang="zh-CN" sz="2000"/>
              <a:t>A set of priorities within each class.</a:t>
            </a:r>
          </a:p>
          <a:p>
            <a:pPr lvl="1" eaLnBrk="1" hangingPunct="1">
              <a:lnSpc>
                <a:spcPct val="80000"/>
              </a:lnSpc>
            </a:pPr>
            <a:r>
              <a:rPr lang="en-US" altLang="zh-CN" sz="2000"/>
              <a:t>The scheduler converts the class-specific priorities into global priorities and selects to run the thread with the highest global priority. The thread runs until (1) it blocks, (2) it uses its time slice, or (3) it is preempted by a higher priority threads. </a:t>
            </a:r>
          </a:p>
          <a:p>
            <a:pPr eaLnBrk="1" hangingPunct="1">
              <a:lnSpc>
                <a:spcPct val="80000"/>
              </a:lnSpc>
            </a:pPr>
            <a:r>
              <a:rPr lang="en-US" altLang="zh-CN" sz="2400"/>
              <a:t>JVM </a:t>
            </a:r>
          </a:p>
          <a:p>
            <a:pPr lvl="1" eaLnBrk="1" hangingPunct="1">
              <a:lnSpc>
                <a:spcPct val="80000"/>
              </a:lnSpc>
            </a:pPr>
            <a:r>
              <a:rPr lang="en-US" altLang="zh-CN" sz="2000"/>
              <a:t>schedules threads using a preemptive, priority-based scheduling algorithm. </a:t>
            </a:r>
          </a:p>
          <a:p>
            <a:pPr lvl="1" eaLnBrk="1" hangingPunct="1">
              <a:lnSpc>
                <a:spcPct val="80000"/>
              </a:lnSpc>
            </a:pPr>
            <a:r>
              <a:rPr lang="en-US" altLang="zh-CN" sz="2000"/>
              <a:t>schedules the ``runnable'' thread with the highest priority. If two threads have the same priority, JVM applies FIFO. </a:t>
            </a:r>
          </a:p>
          <a:p>
            <a:pPr lvl="1" eaLnBrk="1" hangingPunct="1">
              <a:lnSpc>
                <a:spcPct val="80000"/>
              </a:lnSpc>
            </a:pPr>
            <a:r>
              <a:rPr lang="en-US" altLang="zh-CN" sz="2000"/>
              <a:t> schedules a thread to run if (1) other thread exits the ``runnable state'' due to block(), exit(), suspend() or stop() methods; (2) a thread with higher priority enters the ``runnable''state. </a:t>
            </a:r>
          </a:p>
        </p:txBody>
      </p:sp>
      <p:sp>
        <p:nvSpPr>
          <p:cNvPr id="4" name="灯片编号占位符 3"/>
          <p:cNvSpPr>
            <a:spLocks noGrp="1"/>
          </p:cNvSpPr>
          <p:nvPr>
            <p:ph type="sldNum" sz="quarter" idx="12"/>
          </p:nvPr>
        </p:nvSpPr>
        <p:spPr>
          <a:xfrm>
            <a:off x="6553200" y="6248400"/>
            <a:ext cx="2123256" cy="457200"/>
          </a:xfrm>
        </p:spPr>
        <p:txBody>
          <a:bodyPr/>
          <a:lstStyle/>
          <a:p>
            <a:pPr>
              <a:defRPr/>
            </a:pPr>
            <a:fld id="{97792AB6-1A6B-420B-A2DF-B2E725A4EEB5}" type="slidenum">
              <a:rPr lang="en-US" altLang="zh-CN" smtClean="0"/>
              <a:t>57</a:t>
            </a:fld>
            <a:r>
              <a:rPr lang="en-US" altLang="zh-CN" dirty="0"/>
              <a:t>/62</a:t>
            </a:r>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a:t>Summary</a:t>
            </a:r>
          </a:p>
        </p:txBody>
      </p:sp>
      <p:sp>
        <p:nvSpPr>
          <p:cNvPr id="65539" name="Rectangle 3"/>
          <p:cNvSpPr>
            <a:spLocks noGrp="1" noChangeArrowheads="1"/>
          </p:cNvSpPr>
          <p:nvPr>
            <p:ph type="body" idx="1"/>
          </p:nvPr>
        </p:nvSpPr>
        <p:spPr>
          <a:xfrm>
            <a:off x="395288" y="1052513"/>
            <a:ext cx="8458200" cy="5616575"/>
          </a:xfrm>
        </p:spPr>
        <p:txBody>
          <a:bodyPr/>
          <a:lstStyle/>
          <a:p>
            <a:pPr eaLnBrk="1" hangingPunct="1">
              <a:lnSpc>
                <a:spcPct val="80000"/>
              </a:lnSpc>
            </a:pPr>
            <a:r>
              <a:rPr lang="en-US" altLang="zh-CN" sz="2800"/>
              <a:t>What is scheduling</a:t>
            </a:r>
          </a:p>
          <a:p>
            <a:pPr eaLnBrk="1" hangingPunct="1">
              <a:lnSpc>
                <a:spcPct val="80000"/>
              </a:lnSpc>
            </a:pPr>
            <a:r>
              <a:rPr lang="en-US" altLang="zh-CN" sz="2800"/>
              <a:t>Scheduling objectives</a:t>
            </a:r>
          </a:p>
          <a:p>
            <a:pPr eaLnBrk="1" hangingPunct="1">
              <a:lnSpc>
                <a:spcPct val="80000"/>
              </a:lnSpc>
            </a:pPr>
            <a:r>
              <a:rPr lang="en-US" altLang="zh-CN" sz="2800"/>
              <a:t>CPU Scheduling</a:t>
            </a:r>
          </a:p>
          <a:p>
            <a:pPr eaLnBrk="1" hangingPunct="1">
              <a:lnSpc>
                <a:spcPct val="80000"/>
              </a:lnSpc>
            </a:pPr>
            <a:r>
              <a:rPr lang="en-US" altLang="zh-CN" sz="2800"/>
              <a:t>Batch systems</a:t>
            </a:r>
          </a:p>
          <a:p>
            <a:pPr lvl="1" eaLnBrk="1" hangingPunct="1">
              <a:lnSpc>
                <a:spcPct val="80000"/>
              </a:lnSpc>
            </a:pPr>
            <a:r>
              <a:rPr lang="en-US" altLang="zh-CN" sz="2400"/>
              <a:t>First Come First Serve (FCFS)    -Short Job First</a:t>
            </a:r>
          </a:p>
          <a:p>
            <a:pPr lvl="1" eaLnBrk="1" hangingPunct="1">
              <a:lnSpc>
                <a:spcPct val="80000"/>
              </a:lnSpc>
            </a:pPr>
            <a:r>
              <a:rPr kumimoji="0" lang="en-US" altLang="zh-CN" sz="2400"/>
              <a:t>Shortest remaining Time next</a:t>
            </a:r>
            <a:endParaRPr lang="en-US" altLang="zh-CN" sz="2400"/>
          </a:p>
          <a:p>
            <a:pPr eaLnBrk="1" hangingPunct="1">
              <a:lnSpc>
                <a:spcPct val="80000"/>
              </a:lnSpc>
            </a:pPr>
            <a:r>
              <a:rPr lang="en-US" altLang="zh-CN" sz="2800"/>
              <a:t>Interactive Systems</a:t>
            </a:r>
          </a:p>
          <a:p>
            <a:pPr lvl="1" eaLnBrk="1" hangingPunct="1">
              <a:lnSpc>
                <a:spcPct val="80000"/>
              </a:lnSpc>
            </a:pPr>
            <a:r>
              <a:rPr lang="en-US" altLang="zh-CN" sz="2400"/>
              <a:t>Round Robin   -Priority Scheduling  </a:t>
            </a:r>
          </a:p>
          <a:p>
            <a:pPr lvl="1" eaLnBrk="1" hangingPunct="1">
              <a:lnSpc>
                <a:spcPct val="80000"/>
              </a:lnSpc>
            </a:pPr>
            <a:r>
              <a:rPr lang="en-US" altLang="zh-CN" sz="2400"/>
              <a:t>Multi Queue &amp; Multi-level Feedback</a:t>
            </a:r>
          </a:p>
          <a:p>
            <a:pPr lvl="1" eaLnBrk="1" hangingPunct="1">
              <a:lnSpc>
                <a:spcPct val="80000"/>
              </a:lnSpc>
            </a:pPr>
            <a:r>
              <a:rPr lang="en-US" altLang="zh-CN" sz="2400"/>
              <a:t>Shortest process time    -Guaranteed Scheduling</a:t>
            </a:r>
          </a:p>
          <a:p>
            <a:pPr lvl="1" eaLnBrk="1" hangingPunct="1">
              <a:lnSpc>
                <a:spcPct val="80000"/>
              </a:lnSpc>
            </a:pPr>
            <a:r>
              <a:rPr lang="en-US" altLang="zh-CN" sz="2400"/>
              <a:t>Lottery Scheduling      -Fair Sharing Scheduling</a:t>
            </a:r>
          </a:p>
          <a:p>
            <a:pPr eaLnBrk="1" hangingPunct="1">
              <a:lnSpc>
                <a:spcPct val="80000"/>
              </a:lnSpc>
            </a:pPr>
            <a:r>
              <a:rPr kumimoji="0" lang="en-US" altLang="zh-CN" sz="2800"/>
              <a:t>Real-time systems</a:t>
            </a:r>
          </a:p>
          <a:p>
            <a:pPr>
              <a:lnSpc>
                <a:spcPct val="80000"/>
              </a:lnSpc>
            </a:pPr>
            <a:r>
              <a:rPr lang="en-US" altLang="zh-CN" sz="2800"/>
              <a:t>Policy versus Mechanism</a:t>
            </a:r>
          </a:p>
          <a:p>
            <a:pPr>
              <a:lnSpc>
                <a:spcPct val="80000"/>
              </a:lnSpc>
            </a:pPr>
            <a:r>
              <a:rPr lang="en-US" altLang="zh-CN" sz="2800"/>
              <a:t>Thread Scheduling</a:t>
            </a:r>
          </a:p>
          <a:p>
            <a:pPr eaLnBrk="1" hangingPunct="1">
              <a:lnSpc>
                <a:spcPct val="80000"/>
              </a:lnSpc>
            </a:pPr>
            <a:endParaRPr lang="en-US" altLang="zh-CN" sz="2800"/>
          </a:p>
          <a:p>
            <a:pPr eaLnBrk="1" hangingPunct="1">
              <a:lnSpc>
                <a:spcPct val="80000"/>
              </a:lnSpc>
            </a:pPr>
            <a:endParaRPr lang="en-US" altLang="zh-CN" sz="2800"/>
          </a:p>
        </p:txBody>
      </p:sp>
      <p:sp>
        <p:nvSpPr>
          <p:cNvPr id="4" name="灯片编号占位符 3"/>
          <p:cNvSpPr>
            <a:spLocks noGrp="1"/>
          </p:cNvSpPr>
          <p:nvPr>
            <p:ph type="sldNum" sz="quarter" idx="12"/>
          </p:nvPr>
        </p:nvSpPr>
        <p:spPr/>
        <p:txBody>
          <a:bodyPr/>
          <a:lstStyle/>
          <a:p>
            <a:pPr>
              <a:defRPr/>
            </a:pPr>
            <a:r>
              <a:rPr lang="en-US" altLang="zh-CN" dirty="0"/>
              <a:t>61/62</a:t>
            </a:r>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a:t>Reminder</a:t>
            </a:r>
          </a:p>
        </p:txBody>
      </p:sp>
      <p:sp>
        <p:nvSpPr>
          <p:cNvPr id="66563" name="Rectangle 3"/>
          <p:cNvSpPr>
            <a:spLocks noGrp="1" noChangeArrowheads="1"/>
          </p:cNvSpPr>
          <p:nvPr>
            <p:ph type="body" idx="1"/>
          </p:nvPr>
        </p:nvSpPr>
        <p:spPr/>
        <p:txBody>
          <a:bodyPr/>
          <a:lstStyle/>
          <a:p>
            <a:pPr eaLnBrk="1" hangingPunct="1"/>
            <a:r>
              <a:rPr lang="en-US" altLang="zh-CN"/>
              <a:t>Next lecture: Synchronization (chapter 2.3 &amp; 2.5)</a:t>
            </a:r>
          </a:p>
          <a:p>
            <a:r>
              <a:rPr lang="en-US" altLang="zh-CN"/>
              <a:t>Homework   P100: 43,44,45,49,50</a:t>
            </a:r>
            <a:r>
              <a:rPr lang="zh-CN" altLang="en-US"/>
              <a:t> </a:t>
            </a:r>
            <a:endParaRPr lang="en-US" altLang="zh-CN"/>
          </a:p>
        </p:txBody>
      </p:sp>
      <p:sp>
        <p:nvSpPr>
          <p:cNvPr id="4" name="灯片编号占位符 3"/>
          <p:cNvSpPr>
            <a:spLocks noGrp="1"/>
          </p:cNvSpPr>
          <p:nvPr>
            <p:ph type="sldNum" sz="quarter" idx="12"/>
          </p:nvPr>
        </p:nvSpPr>
        <p:spPr/>
        <p:txBody>
          <a:bodyPr/>
          <a:lstStyle/>
          <a:p>
            <a:pPr>
              <a:defRPr/>
            </a:pPr>
            <a:r>
              <a:rPr lang="en-US" altLang="zh-CN" dirty="0"/>
              <a:t>62/62</a:t>
            </a:r>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a:t>Threads: Lightweight Processes</a:t>
            </a:r>
          </a:p>
        </p:txBody>
      </p:sp>
      <p:sp>
        <p:nvSpPr>
          <p:cNvPr id="10243" name="Rectangle 3"/>
          <p:cNvSpPr>
            <a:spLocks noGrp="1" noChangeArrowheads="1"/>
          </p:cNvSpPr>
          <p:nvPr>
            <p:ph type="body" idx="1"/>
          </p:nvPr>
        </p:nvSpPr>
        <p:spPr>
          <a:xfrm>
            <a:off x="323850" y="1295400"/>
            <a:ext cx="8640763" cy="4800600"/>
          </a:xfrm>
        </p:spPr>
        <p:txBody>
          <a:bodyPr/>
          <a:lstStyle/>
          <a:p>
            <a:pPr eaLnBrk="1" hangingPunct="1">
              <a:lnSpc>
                <a:spcPct val="90000"/>
              </a:lnSpc>
            </a:pPr>
            <a:r>
              <a:rPr lang="en-US" altLang="zh-CN" sz="2800" dirty="0"/>
              <a:t>A thread is a single execution</a:t>
            </a:r>
          </a:p>
          <a:p>
            <a:pPr lvl="1" eaLnBrk="1" hangingPunct="1">
              <a:lnSpc>
                <a:spcPct val="90000"/>
              </a:lnSpc>
            </a:pPr>
            <a:r>
              <a:rPr lang="en-US" altLang="zh-CN" sz="2400" dirty="0">
                <a:highlight>
                  <a:srgbClr val="FFFF00"/>
                </a:highlight>
              </a:rPr>
              <a:t>Stack</a:t>
            </a:r>
          </a:p>
          <a:p>
            <a:pPr lvl="1" eaLnBrk="1" hangingPunct="1">
              <a:lnSpc>
                <a:spcPct val="90000"/>
              </a:lnSpc>
            </a:pPr>
            <a:r>
              <a:rPr lang="en-US" altLang="zh-CN" sz="2400" dirty="0">
                <a:highlight>
                  <a:srgbClr val="FFFF00"/>
                </a:highlight>
              </a:rPr>
              <a:t>Program counters</a:t>
            </a:r>
          </a:p>
          <a:p>
            <a:pPr lvl="1" eaLnBrk="1" hangingPunct="1">
              <a:lnSpc>
                <a:spcPct val="90000"/>
              </a:lnSpc>
            </a:pPr>
            <a:r>
              <a:rPr lang="en-US" altLang="zh-CN" sz="2400" dirty="0">
                <a:highlight>
                  <a:srgbClr val="FFFF00"/>
                </a:highlight>
              </a:rPr>
              <a:t>Registers</a:t>
            </a:r>
          </a:p>
          <a:p>
            <a:pPr eaLnBrk="1" hangingPunct="1">
              <a:lnSpc>
                <a:spcPct val="90000"/>
              </a:lnSpc>
            </a:pPr>
            <a:r>
              <a:rPr lang="en-US" altLang="zh-CN" sz="2800" dirty="0"/>
              <a:t>All threads in a process share resources</a:t>
            </a:r>
          </a:p>
          <a:p>
            <a:pPr lvl="1" eaLnBrk="1" hangingPunct="1">
              <a:lnSpc>
                <a:spcPct val="90000"/>
              </a:lnSpc>
            </a:pPr>
            <a:r>
              <a:rPr lang="en-US" altLang="zh-CN" sz="2400" dirty="0"/>
              <a:t>Address space</a:t>
            </a:r>
          </a:p>
          <a:p>
            <a:pPr lvl="1" eaLnBrk="1" hangingPunct="1">
              <a:lnSpc>
                <a:spcPct val="90000"/>
              </a:lnSpc>
            </a:pPr>
            <a:r>
              <a:rPr lang="en-US" altLang="zh-CN" sz="2400" dirty="0"/>
              <a:t>Text, data, heap</a:t>
            </a:r>
          </a:p>
          <a:p>
            <a:pPr lvl="1" eaLnBrk="1" hangingPunct="1">
              <a:lnSpc>
                <a:spcPct val="90000"/>
              </a:lnSpc>
            </a:pPr>
            <a:r>
              <a:rPr lang="en-US" altLang="zh-CN" sz="2400" dirty="0"/>
              <a:t>Open files, </a:t>
            </a:r>
            <a:r>
              <a:rPr lang="en-US" altLang="zh-CN" sz="2400" dirty="0" err="1"/>
              <a:t>etc</a:t>
            </a:r>
            <a:endParaRPr lang="en-US" altLang="zh-CN" sz="2400" dirty="0"/>
          </a:p>
          <a:p>
            <a:pPr eaLnBrk="1" hangingPunct="1">
              <a:lnSpc>
                <a:spcPct val="90000"/>
              </a:lnSpc>
            </a:pPr>
            <a:r>
              <a:rPr lang="en-US" altLang="zh-CN" sz="2800" dirty="0"/>
              <a:t>Implementations of threads</a:t>
            </a:r>
          </a:p>
          <a:p>
            <a:pPr lvl="1" eaLnBrk="1" hangingPunct="1">
              <a:lnSpc>
                <a:spcPct val="90000"/>
              </a:lnSpc>
            </a:pPr>
            <a:r>
              <a:rPr lang="en-US" altLang="zh-CN" sz="2400" dirty="0"/>
              <a:t>User-level, kernel-level, Hybrid, Service activation</a:t>
            </a:r>
            <a:r>
              <a:rPr lang="zh-CN" altLang="en-US" sz="2400" dirty="0"/>
              <a:t>（激活）</a:t>
            </a:r>
            <a:r>
              <a:rPr lang="en-US" altLang="zh-CN" sz="2400" dirty="0"/>
              <a:t>, pop-up</a:t>
            </a:r>
          </a:p>
        </p:txBody>
      </p:sp>
      <p:sp>
        <p:nvSpPr>
          <p:cNvPr id="4" name="灯片编号占位符 3"/>
          <p:cNvSpPr>
            <a:spLocks noGrp="1"/>
          </p:cNvSpPr>
          <p:nvPr>
            <p:ph type="sldNum" sz="quarter" idx="12"/>
          </p:nvPr>
        </p:nvSpPr>
        <p:spPr/>
        <p:txBody>
          <a:bodyPr/>
          <a:lstStyle/>
          <a:p>
            <a:pPr>
              <a:defRPr/>
            </a:pPr>
            <a:r>
              <a:rPr lang="en-US" altLang="zh-CN"/>
              <a:t>62</a:t>
            </a:r>
            <a:endParaRPr lang="en-US" altLang="zh-CN" dirty="0"/>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5715000"/>
            <a:ext cx="9144000" cy="838200"/>
          </a:xfrm>
          <a:prstGeom prst="rect">
            <a:avLst/>
          </a:prstGeom>
          <a:noFill/>
          <a:ln w="9525">
            <a:noFill/>
            <a:miter lim="800000"/>
            <a:headEnd/>
            <a:tailEnd/>
          </a:ln>
        </p:spPr>
        <p:txBody>
          <a:bodyPr lIns="92075" tIns="46038" rIns="92075" bIns="46038"/>
          <a:lstStyle/>
          <a:p>
            <a:pPr marL="609600" indent="-609600" algn="ctr">
              <a:spcBef>
                <a:spcPct val="20000"/>
              </a:spcBef>
            </a:pPr>
            <a:r>
              <a:rPr kumimoji="0" lang="en-US" altLang="zh-CN">
                <a:latin typeface="Arial" charset="0"/>
              </a:rPr>
              <a:t>Figure 2-38. Bursts of CPU usage alternate with periods of waiting for I/O. (a) A CPU-bound process. (b) An I/O-bound process.</a:t>
            </a:r>
          </a:p>
        </p:txBody>
      </p:sp>
      <p:sp>
        <p:nvSpPr>
          <p:cNvPr id="12291" name="Rectangle 3"/>
          <p:cNvSpPr>
            <a:spLocks noChangeArrowheads="1"/>
          </p:cNvSpPr>
          <p:nvPr/>
        </p:nvSpPr>
        <p:spPr bwMode="auto">
          <a:xfrm>
            <a:off x="0" y="0"/>
            <a:ext cx="9144000" cy="1143000"/>
          </a:xfrm>
          <a:prstGeom prst="rect">
            <a:avLst/>
          </a:prstGeom>
          <a:noFill/>
          <a:ln w="9525">
            <a:noFill/>
            <a:miter lim="800000"/>
            <a:headEnd/>
            <a:tailEnd/>
          </a:ln>
        </p:spPr>
        <p:txBody>
          <a:bodyPr lIns="92075" tIns="46038" rIns="92075" bIns="46038" anchor="ctr"/>
          <a:lstStyle/>
          <a:p>
            <a:pPr algn="ctr"/>
            <a:r>
              <a:rPr kumimoji="0" lang="en-US" altLang="zh-CN" sz="3600">
                <a:solidFill>
                  <a:srgbClr val="FF0000"/>
                </a:solidFill>
                <a:latin typeface="Arial" charset="0"/>
              </a:rPr>
              <a:t>Scheduling – Process Behavior</a:t>
            </a:r>
          </a:p>
        </p:txBody>
      </p:sp>
      <p:pic>
        <p:nvPicPr>
          <p:cNvPr id="12292" name="Picture 4" descr="02-38"/>
          <p:cNvPicPr>
            <a:picLocks noChangeAspect="1" noChangeArrowheads="1"/>
          </p:cNvPicPr>
          <p:nvPr/>
        </p:nvPicPr>
        <p:blipFill>
          <a:blip r:embed="rId3" cstate="print"/>
          <a:srcRect/>
          <a:stretch>
            <a:fillRect/>
          </a:stretch>
        </p:blipFill>
        <p:spPr bwMode="auto">
          <a:xfrm>
            <a:off x="809625" y="1689100"/>
            <a:ext cx="7664450" cy="307975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fld id="{41632958-BCD7-48D9-BC1B-0D99317E4CAB}" type="slidenum">
              <a:rPr lang="en-US" altLang="zh-CN" smtClean="0"/>
              <a:pPr>
                <a:defRPr/>
              </a:pPr>
              <a:t>7</a:t>
            </a:fld>
            <a:endParaRPr lang="en-US" altLang="zh-CN"/>
          </a:p>
        </p:txBody>
      </p:sp>
      <p:sp>
        <p:nvSpPr>
          <p:cNvPr id="6" name="页脚占位符 5"/>
          <p:cNvSpPr>
            <a:spLocks noGrp="1"/>
          </p:cNvSpPr>
          <p:nvPr>
            <p:ph type="ftr" sz="quarter" idx="11"/>
          </p:nvPr>
        </p:nvSpPr>
        <p:spPr/>
        <p:txBody>
          <a:bodyPr/>
          <a:lstStyle/>
          <a:p>
            <a:pPr>
              <a:defRPr/>
            </a:pPr>
            <a:r>
              <a:rPr lang="en-US" altLang="zh-CN"/>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a:t>When to schedule?</a:t>
            </a:r>
          </a:p>
        </p:txBody>
      </p:sp>
      <p:sp>
        <p:nvSpPr>
          <p:cNvPr id="13315" name="Rectangle 3"/>
          <p:cNvSpPr>
            <a:spLocks noGrp="1" noChangeArrowheads="1"/>
          </p:cNvSpPr>
          <p:nvPr>
            <p:ph type="body" idx="1"/>
          </p:nvPr>
        </p:nvSpPr>
        <p:spPr>
          <a:xfrm>
            <a:off x="685800" y="1295400"/>
            <a:ext cx="8458200" cy="4800600"/>
          </a:xfrm>
        </p:spPr>
        <p:txBody>
          <a:bodyPr/>
          <a:lstStyle/>
          <a:p>
            <a:pPr eaLnBrk="1" hangingPunct="1"/>
            <a:r>
              <a:rPr lang="en-US" altLang="zh-CN" dirty="0">
                <a:highlight>
                  <a:srgbClr val="FFFF00"/>
                </a:highlight>
              </a:rPr>
              <a:t>A new process starts</a:t>
            </a:r>
          </a:p>
          <a:p>
            <a:pPr eaLnBrk="1" hangingPunct="1"/>
            <a:r>
              <a:rPr lang="en-US" altLang="zh-CN" dirty="0">
                <a:highlight>
                  <a:srgbClr val="FFFF00"/>
                </a:highlight>
              </a:rPr>
              <a:t>The running process exits</a:t>
            </a:r>
            <a:r>
              <a:rPr lang="zh-CN" altLang="en-US" dirty="0">
                <a:highlight>
                  <a:srgbClr val="FFFF00"/>
                </a:highlight>
              </a:rPr>
              <a:t>（进入</a:t>
            </a:r>
            <a:r>
              <a:rPr lang="en-US" altLang="zh-CN" dirty="0">
                <a:highlight>
                  <a:srgbClr val="FFFF00"/>
                </a:highlight>
              </a:rPr>
              <a:t>terminated</a:t>
            </a:r>
            <a:r>
              <a:rPr lang="zh-CN" altLang="en-US" dirty="0">
                <a:highlight>
                  <a:srgbClr val="FFFF00"/>
                </a:highlight>
              </a:rPr>
              <a:t>）</a:t>
            </a:r>
            <a:endParaRPr lang="en-US" altLang="zh-CN" dirty="0">
              <a:highlight>
                <a:srgbClr val="FFFF00"/>
              </a:highlight>
            </a:endParaRPr>
          </a:p>
          <a:p>
            <a:pPr eaLnBrk="1" hangingPunct="1"/>
            <a:r>
              <a:rPr lang="en-US" altLang="zh-CN" dirty="0">
                <a:highlight>
                  <a:srgbClr val="FFFF00"/>
                </a:highlight>
              </a:rPr>
              <a:t>The running process is blocked </a:t>
            </a:r>
            <a:r>
              <a:rPr lang="zh-CN" altLang="en-US" dirty="0">
                <a:highlight>
                  <a:srgbClr val="FFFF00"/>
                </a:highlight>
              </a:rPr>
              <a:t>（进入</a:t>
            </a:r>
            <a:r>
              <a:rPr lang="en-US" altLang="zh-CN" dirty="0">
                <a:highlight>
                  <a:srgbClr val="FFFF00"/>
                </a:highlight>
              </a:rPr>
              <a:t>blocked</a:t>
            </a:r>
            <a:r>
              <a:rPr lang="zh-CN" altLang="en-US" dirty="0">
                <a:highlight>
                  <a:srgbClr val="FFFF00"/>
                </a:highlight>
              </a:rPr>
              <a:t>）</a:t>
            </a:r>
            <a:endParaRPr lang="en-US" altLang="zh-CN" dirty="0">
              <a:highlight>
                <a:srgbClr val="FFFF00"/>
              </a:highlight>
            </a:endParaRPr>
          </a:p>
          <a:p>
            <a:pPr eaLnBrk="1" hangingPunct="1"/>
            <a:r>
              <a:rPr lang="en-US" altLang="zh-CN" dirty="0">
                <a:highlight>
                  <a:srgbClr val="FFFF00"/>
                </a:highlight>
              </a:rPr>
              <a:t>I/O interrupt (some processes will be ready)</a:t>
            </a:r>
          </a:p>
          <a:p>
            <a:pPr eaLnBrk="1" hangingPunct="1"/>
            <a:r>
              <a:rPr lang="en-US" altLang="zh-CN" dirty="0">
                <a:highlight>
                  <a:srgbClr val="FFFF00"/>
                </a:highlight>
              </a:rPr>
              <a:t>Clock interrupt (every 10 milliseconds(</a:t>
            </a:r>
            <a:r>
              <a:rPr lang="zh-CN" altLang="en-US" dirty="0">
                <a:highlight>
                  <a:srgbClr val="FFFF00"/>
                </a:highlight>
              </a:rPr>
              <a:t>毫秒</a:t>
            </a:r>
            <a:r>
              <a:rPr lang="en-US" altLang="zh-CN" dirty="0">
                <a:highlight>
                  <a:srgbClr val="FFFF00"/>
                </a:highlight>
              </a:rPr>
              <a:t>))</a:t>
            </a:r>
          </a:p>
          <a:p>
            <a:pPr marL="0" indent="0" eaLnBrk="1" hangingPunct="1">
              <a:buNone/>
            </a:pPr>
            <a:r>
              <a:rPr lang="zh-CN" altLang="en-US" dirty="0">
                <a:highlight>
                  <a:srgbClr val="FFFF00"/>
                </a:highlight>
              </a:rPr>
              <a:t>（进入</a:t>
            </a:r>
            <a:r>
              <a:rPr lang="en-US" altLang="zh-CN" dirty="0">
                <a:highlight>
                  <a:srgbClr val="FFFF00"/>
                </a:highlight>
              </a:rPr>
              <a:t>ready</a:t>
            </a:r>
            <a:r>
              <a:rPr lang="zh-CN" altLang="en-US" dirty="0">
                <a:highlight>
                  <a:srgbClr val="FFFF00"/>
                </a:highlight>
              </a:rPr>
              <a:t>）</a:t>
            </a:r>
            <a:endParaRPr lang="en-US" altLang="zh-CN" dirty="0">
              <a:highlight>
                <a:srgbClr val="FFFF00"/>
              </a:highlight>
            </a:endParaRPr>
          </a:p>
          <a:p>
            <a:pPr eaLnBrk="1" hangingPunct="1"/>
            <a:endParaRPr lang="en-US" altLang="zh-CN" dirty="0">
              <a:highlight>
                <a:srgbClr val="FFFF00"/>
              </a:highlight>
            </a:endParaRPr>
          </a:p>
        </p:txBody>
      </p:sp>
      <p:sp>
        <p:nvSpPr>
          <p:cNvPr id="4" name="灯片编号占位符 3"/>
          <p:cNvSpPr>
            <a:spLocks noGrp="1"/>
          </p:cNvSpPr>
          <p:nvPr>
            <p:ph type="sldNum" sz="quarter" idx="12"/>
          </p:nvPr>
        </p:nvSpPr>
        <p:spPr/>
        <p:txBody>
          <a:bodyPr/>
          <a:lstStyle/>
          <a:p>
            <a:pPr>
              <a:defRPr/>
            </a:pPr>
            <a:r>
              <a:rPr lang="en-US" altLang="zh-CN"/>
              <a:t>62</a:t>
            </a:r>
            <a:endParaRPr lang="en-US" altLang="zh-CN" dirty="0"/>
          </a:p>
        </p:txBody>
      </p:sp>
      <p:sp>
        <p:nvSpPr>
          <p:cNvPr id="5" name="页脚占位符 4"/>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1143000"/>
          </a:xfrm>
        </p:spPr>
        <p:txBody>
          <a:bodyPr/>
          <a:lstStyle/>
          <a:p>
            <a:pPr eaLnBrk="1" hangingPunct="1"/>
            <a:r>
              <a:rPr lang="en-US" altLang="zh-CN"/>
              <a:t>Preemptive(</a:t>
            </a:r>
            <a:r>
              <a:rPr lang="zh-CN" altLang="en-US"/>
              <a:t>抢占</a:t>
            </a:r>
            <a:r>
              <a:rPr lang="en-US" altLang="zh-CN"/>
              <a:t>) vs. Non-preemptive</a:t>
            </a:r>
          </a:p>
        </p:txBody>
      </p:sp>
      <p:sp>
        <p:nvSpPr>
          <p:cNvPr id="14339" name="Rectangle 3"/>
          <p:cNvSpPr>
            <a:spLocks noGrp="1" noChangeArrowheads="1"/>
          </p:cNvSpPr>
          <p:nvPr>
            <p:ph type="body" idx="1"/>
          </p:nvPr>
        </p:nvSpPr>
        <p:spPr>
          <a:xfrm>
            <a:off x="304800" y="1524000"/>
            <a:ext cx="7693025" cy="4724400"/>
          </a:xfrm>
        </p:spPr>
        <p:txBody>
          <a:bodyPr/>
          <a:lstStyle/>
          <a:p>
            <a:pPr eaLnBrk="1" hangingPunct="1">
              <a:lnSpc>
                <a:spcPct val="90000"/>
              </a:lnSpc>
            </a:pPr>
            <a:r>
              <a:rPr lang="en-US" altLang="zh-CN" b="1"/>
              <a:t>Non-preemptive scheduling:</a:t>
            </a:r>
          </a:p>
          <a:p>
            <a:pPr lvl="1" eaLnBrk="1" hangingPunct="1">
              <a:lnSpc>
                <a:spcPct val="90000"/>
              </a:lnSpc>
            </a:pPr>
            <a:r>
              <a:rPr lang="en-US" altLang="zh-CN"/>
              <a:t>The running process keeps the CPU until it </a:t>
            </a:r>
            <a:r>
              <a:rPr lang="en-US" altLang="zh-CN">
                <a:solidFill>
                  <a:srgbClr val="FF0066"/>
                </a:solidFill>
              </a:rPr>
              <a:t>voluntarily</a:t>
            </a:r>
            <a:r>
              <a:rPr lang="en-US" altLang="zh-CN"/>
              <a:t> gives up the CPU </a:t>
            </a:r>
          </a:p>
          <a:p>
            <a:pPr lvl="2" eaLnBrk="1" hangingPunct="1">
              <a:lnSpc>
                <a:spcPct val="90000"/>
              </a:lnSpc>
            </a:pPr>
            <a:r>
              <a:rPr lang="en-US" altLang="zh-CN"/>
              <a:t>process exits</a:t>
            </a:r>
          </a:p>
          <a:p>
            <a:pPr lvl="2" eaLnBrk="1" hangingPunct="1">
              <a:lnSpc>
                <a:spcPct val="90000"/>
              </a:lnSpc>
            </a:pPr>
            <a:r>
              <a:rPr lang="en-US" altLang="zh-CN"/>
              <a:t>switches to blocked state</a:t>
            </a:r>
          </a:p>
          <a:p>
            <a:pPr lvl="2" eaLnBrk="1" hangingPunct="1">
              <a:lnSpc>
                <a:spcPct val="90000"/>
              </a:lnSpc>
            </a:pPr>
            <a:r>
              <a:rPr lang="en-US" altLang="zh-CN"/>
              <a:t>1and 4 only (no 3)</a:t>
            </a:r>
          </a:p>
          <a:p>
            <a:pPr eaLnBrk="1" hangingPunct="1">
              <a:lnSpc>
                <a:spcPct val="90000"/>
              </a:lnSpc>
            </a:pPr>
            <a:r>
              <a:rPr lang="en-US" altLang="zh-CN" b="1"/>
              <a:t>Preemptive scheduling</a:t>
            </a:r>
            <a:r>
              <a:rPr lang="en-US" altLang="zh-CN"/>
              <a:t>:</a:t>
            </a:r>
          </a:p>
          <a:p>
            <a:pPr lvl="1" eaLnBrk="1" hangingPunct="1">
              <a:lnSpc>
                <a:spcPct val="90000"/>
              </a:lnSpc>
            </a:pPr>
            <a:r>
              <a:rPr lang="en-US" altLang="zh-CN"/>
              <a:t>The running process can be interrupted and must release the CPU (can be </a:t>
            </a:r>
            <a:r>
              <a:rPr lang="en-US" altLang="zh-CN">
                <a:solidFill>
                  <a:srgbClr val="FF0066"/>
                </a:solidFill>
              </a:rPr>
              <a:t>forced</a:t>
            </a:r>
            <a:r>
              <a:rPr lang="en-US" altLang="zh-CN"/>
              <a:t> to give up CPU)</a:t>
            </a:r>
          </a:p>
        </p:txBody>
      </p:sp>
      <p:sp>
        <p:nvSpPr>
          <p:cNvPr id="14340" name="Text Box 13"/>
          <p:cNvSpPr txBox="1">
            <a:spLocks noChangeArrowheads="1"/>
          </p:cNvSpPr>
          <p:nvPr/>
        </p:nvSpPr>
        <p:spPr bwMode="auto">
          <a:xfrm>
            <a:off x="5943600" y="3124200"/>
            <a:ext cx="311150" cy="366713"/>
          </a:xfrm>
          <a:prstGeom prst="rect">
            <a:avLst/>
          </a:prstGeom>
          <a:noFill/>
          <a:ln w="9525">
            <a:noFill/>
            <a:miter lim="800000"/>
            <a:headEnd/>
            <a:tailEnd/>
          </a:ln>
        </p:spPr>
        <p:txBody>
          <a:bodyPr wrap="none">
            <a:spAutoFit/>
          </a:bodyPr>
          <a:lstStyle/>
          <a:p>
            <a:r>
              <a:rPr kumimoji="0" lang="en-US" altLang="zh-CN" sz="1800">
                <a:latin typeface="Arial" charset="0"/>
              </a:rPr>
              <a:t>3</a:t>
            </a:r>
          </a:p>
        </p:txBody>
      </p:sp>
      <p:grpSp>
        <p:nvGrpSpPr>
          <p:cNvPr id="14341" name="组合 16"/>
          <p:cNvGrpSpPr>
            <a:grpSpLocks/>
          </p:cNvGrpSpPr>
          <p:nvPr/>
        </p:nvGrpSpPr>
        <p:grpSpPr bwMode="auto">
          <a:xfrm>
            <a:off x="5943600" y="2438400"/>
            <a:ext cx="3200400" cy="1752600"/>
            <a:chOff x="5943600" y="2438400"/>
            <a:chExt cx="3200400" cy="1752600"/>
          </a:xfrm>
        </p:grpSpPr>
        <p:sp>
          <p:nvSpPr>
            <p:cNvPr id="14342" name="Oval 4"/>
            <p:cNvSpPr>
              <a:spLocks noChangeArrowheads="1"/>
            </p:cNvSpPr>
            <p:nvPr/>
          </p:nvSpPr>
          <p:spPr bwMode="auto">
            <a:xfrm>
              <a:off x="5943600" y="2514600"/>
              <a:ext cx="990600" cy="609600"/>
            </a:xfrm>
            <a:prstGeom prst="ellipse">
              <a:avLst/>
            </a:prstGeom>
            <a:noFill/>
            <a:ln w="9525">
              <a:solidFill>
                <a:schemeClr val="tx1"/>
              </a:solidFill>
              <a:round/>
              <a:headEnd/>
              <a:tailEnd/>
            </a:ln>
          </p:spPr>
          <p:txBody>
            <a:bodyPr wrap="none" anchor="ctr"/>
            <a:lstStyle/>
            <a:p>
              <a:pPr algn="ctr"/>
              <a:r>
                <a:rPr kumimoji="0" lang="en-US" altLang="zh-CN" sz="1800">
                  <a:latin typeface="Arial" charset="0"/>
                </a:rPr>
                <a:t>Running</a:t>
              </a:r>
            </a:p>
          </p:txBody>
        </p:sp>
        <p:sp>
          <p:nvSpPr>
            <p:cNvPr id="14343" name="Oval 5"/>
            <p:cNvSpPr>
              <a:spLocks noChangeArrowheads="1"/>
            </p:cNvSpPr>
            <p:nvPr/>
          </p:nvSpPr>
          <p:spPr bwMode="auto">
            <a:xfrm>
              <a:off x="7848600" y="2438400"/>
              <a:ext cx="1295400" cy="609600"/>
            </a:xfrm>
            <a:prstGeom prst="ellipse">
              <a:avLst/>
            </a:prstGeom>
            <a:noFill/>
            <a:ln w="9525">
              <a:solidFill>
                <a:schemeClr val="tx1"/>
              </a:solidFill>
              <a:round/>
              <a:headEnd/>
              <a:tailEnd/>
            </a:ln>
          </p:spPr>
          <p:txBody>
            <a:bodyPr wrap="none" anchor="ctr"/>
            <a:lstStyle/>
            <a:p>
              <a:pPr algn="ctr"/>
              <a:r>
                <a:rPr kumimoji="0" lang="en-US" altLang="zh-CN" sz="1800">
                  <a:latin typeface="Arial" charset="0"/>
                </a:rPr>
                <a:t>Terminated</a:t>
              </a:r>
            </a:p>
          </p:txBody>
        </p:sp>
        <p:sp>
          <p:nvSpPr>
            <p:cNvPr id="14344" name="Oval 6"/>
            <p:cNvSpPr>
              <a:spLocks noChangeArrowheads="1"/>
            </p:cNvSpPr>
            <p:nvPr/>
          </p:nvSpPr>
          <p:spPr bwMode="auto">
            <a:xfrm>
              <a:off x="5943600" y="3581400"/>
              <a:ext cx="990600" cy="609600"/>
            </a:xfrm>
            <a:prstGeom prst="ellipse">
              <a:avLst/>
            </a:prstGeom>
            <a:noFill/>
            <a:ln w="9525">
              <a:solidFill>
                <a:schemeClr val="tx1"/>
              </a:solidFill>
              <a:round/>
              <a:headEnd/>
              <a:tailEnd/>
            </a:ln>
          </p:spPr>
          <p:txBody>
            <a:bodyPr wrap="none" anchor="ctr"/>
            <a:lstStyle/>
            <a:p>
              <a:pPr algn="ctr"/>
              <a:r>
                <a:rPr kumimoji="0" lang="en-US" altLang="zh-CN" sz="1800">
                  <a:latin typeface="Arial" charset="0"/>
                </a:rPr>
                <a:t>Ready</a:t>
              </a:r>
            </a:p>
          </p:txBody>
        </p:sp>
        <p:sp>
          <p:nvSpPr>
            <p:cNvPr id="14345" name="Oval 7"/>
            <p:cNvSpPr>
              <a:spLocks noChangeArrowheads="1"/>
            </p:cNvSpPr>
            <p:nvPr/>
          </p:nvSpPr>
          <p:spPr bwMode="auto">
            <a:xfrm>
              <a:off x="7696200" y="3581400"/>
              <a:ext cx="990600" cy="609600"/>
            </a:xfrm>
            <a:prstGeom prst="ellipse">
              <a:avLst/>
            </a:prstGeom>
            <a:noFill/>
            <a:ln w="9525">
              <a:solidFill>
                <a:schemeClr val="tx1"/>
              </a:solidFill>
              <a:round/>
              <a:headEnd/>
              <a:tailEnd/>
            </a:ln>
          </p:spPr>
          <p:txBody>
            <a:bodyPr wrap="none" anchor="ctr"/>
            <a:lstStyle/>
            <a:p>
              <a:pPr algn="ctr"/>
              <a:r>
                <a:rPr kumimoji="0" lang="en-US" altLang="zh-CN" sz="1800">
                  <a:latin typeface="Arial" charset="0"/>
                </a:rPr>
                <a:t>Blocked</a:t>
              </a:r>
            </a:p>
          </p:txBody>
        </p:sp>
        <p:sp>
          <p:nvSpPr>
            <p:cNvPr id="14346" name="Line 8"/>
            <p:cNvSpPr>
              <a:spLocks noChangeShapeType="1"/>
            </p:cNvSpPr>
            <p:nvPr/>
          </p:nvSpPr>
          <p:spPr bwMode="auto">
            <a:xfrm>
              <a:off x="6400800" y="3124200"/>
              <a:ext cx="0" cy="457200"/>
            </a:xfrm>
            <a:prstGeom prst="line">
              <a:avLst/>
            </a:prstGeom>
            <a:noFill/>
            <a:ln w="38100">
              <a:solidFill>
                <a:schemeClr val="tx1"/>
              </a:solidFill>
              <a:round/>
              <a:headEnd/>
              <a:tailEnd type="triangle" w="med" len="med"/>
            </a:ln>
          </p:spPr>
          <p:txBody>
            <a:bodyPr wrap="none"/>
            <a:lstStyle/>
            <a:p>
              <a:endParaRPr lang="zh-CN" altLang="en-US"/>
            </a:p>
          </p:txBody>
        </p:sp>
        <p:sp>
          <p:nvSpPr>
            <p:cNvPr id="14347" name="Line 9"/>
            <p:cNvSpPr>
              <a:spLocks noChangeShapeType="1"/>
            </p:cNvSpPr>
            <p:nvPr/>
          </p:nvSpPr>
          <p:spPr bwMode="auto">
            <a:xfrm>
              <a:off x="6858000" y="2971800"/>
              <a:ext cx="1143000" cy="685800"/>
            </a:xfrm>
            <a:prstGeom prst="line">
              <a:avLst/>
            </a:prstGeom>
            <a:noFill/>
            <a:ln w="38100">
              <a:solidFill>
                <a:schemeClr val="tx1"/>
              </a:solidFill>
              <a:round/>
              <a:headEnd/>
              <a:tailEnd type="triangle" w="med" len="med"/>
            </a:ln>
          </p:spPr>
          <p:txBody>
            <a:bodyPr wrap="none"/>
            <a:lstStyle/>
            <a:p>
              <a:endParaRPr lang="zh-CN" altLang="en-US"/>
            </a:p>
          </p:txBody>
        </p:sp>
        <p:sp>
          <p:nvSpPr>
            <p:cNvPr id="14348" name="Text Box 10"/>
            <p:cNvSpPr txBox="1">
              <a:spLocks noChangeArrowheads="1"/>
            </p:cNvSpPr>
            <p:nvPr/>
          </p:nvSpPr>
          <p:spPr bwMode="auto">
            <a:xfrm>
              <a:off x="7299325" y="3008313"/>
              <a:ext cx="311150" cy="366712"/>
            </a:xfrm>
            <a:prstGeom prst="rect">
              <a:avLst/>
            </a:prstGeom>
            <a:noFill/>
            <a:ln w="9525">
              <a:noFill/>
              <a:miter lim="800000"/>
              <a:headEnd/>
              <a:tailEnd/>
            </a:ln>
          </p:spPr>
          <p:txBody>
            <a:bodyPr wrap="none">
              <a:spAutoFit/>
            </a:bodyPr>
            <a:lstStyle/>
            <a:p>
              <a:r>
                <a:rPr kumimoji="0" lang="en-US" altLang="zh-CN" sz="1800">
                  <a:latin typeface="Arial" charset="0"/>
                </a:rPr>
                <a:t>1</a:t>
              </a:r>
            </a:p>
          </p:txBody>
        </p:sp>
        <p:sp>
          <p:nvSpPr>
            <p:cNvPr id="14349" name="Line 11"/>
            <p:cNvSpPr>
              <a:spLocks noChangeShapeType="1"/>
            </p:cNvSpPr>
            <p:nvPr/>
          </p:nvSpPr>
          <p:spPr bwMode="auto">
            <a:xfrm>
              <a:off x="6934200" y="2743200"/>
              <a:ext cx="914400" cy="0"/>
            </a:xfrm>
            <a:prstGeom prst="line">
              <a:avLst/>
            </a:prstGeom>
            <a:noFill/>
            <a:ln w="38100">
              <a:solidFill>
                <a:schemeClr val="tx1"/>
              </a:solidFill>
              <a:round/>
              <a:headEnd/>
              <a:tailEnd type="triangle" w="med" len="med"/>
            </a:ln>
          </p:spPr>
          <p:txBody>
            <a:bodyPr wrap="none"/>
            <a:lstStyle/>
            <a:p>
              <a:endParaRPr lang="zh-CN" altLang="en-US"/>
            </a:p>
          </p:txBody>
        </p:sp>
        <p:sp>
          <p:nvSpPr>
            <p:cNvPr id="14350" name="Text Box 12"/>
            <p:cNvSpPr txBox="1">
              <a:spLocks noChangeArrowheads="1"/>
            </p:cNvSpPr>
            <p:nvPr/>
          </p:nvSpPr>
          <p:spPr bwMode="auto">
            <a:xfrm>
              <a:off x="7239000" y="2438400"/>
              <a:ext cx="311150" cy="366713"/>
            </a:xfrm>
            <a:prstGeom prst="rect">
              <a:avLst/>
            </a:prstGeom>
            <a:noFill/>
            <a:ln w="9525">
              <a:noFill/>
              <a:miter lim="800000"/>
              <a:headEnd/>
              <a:tailEnd/>
            </a:ln>
          </p:spPr>
          <p:txBody>
            <a:bodyPr wrap="none">
              <a:spAutoFit/>
            </a:bodyPr>
            <a:lstStyle/>
            <a:p>
              <a:r>
                <a:rPr kumimoji="0" lang="en-US" altLang="zh-CN" sz="1800">
                  <a:latin typeface="Arial" charset="0"/>
                </a:rPr>
                <a:t>4</a:t>
              </a:r>
            </a:p>
          </p:txBody>
        </p:sp>
        <p:sp>
          <p:nvSpPr>
            <p:cNvPr id="14351" name="Line 14"/>
            <p:cNvSpPr>
              <a:spLocks noChangeShapeType="1"/>
            </p:cNvSpPr>
            <p:nvPr/>
          </p:nvSpPr>
          <p:spPr bwMode="auto">
            <a:xfrm flipV="1">
              <a:off x="6629400" y="3124200"/>
              <a:ext cx="0" cy="457200"/>
            </a:xfrm>
            <a:prstGeom prst="line">
              <a:avLst/>
            </a:prstGeom>
            <a:noFill/>
            <a:ln w="38100">
              <a:solidFill>
                <a:schemeClr val="tx1"/>
              </a:solidFill>
              <a:round/>
              <a:headEnd/>
              <a:tailEnd type="triangle" w="med" len="med"/>
            </a:ln>
          </p:spPr>
          <p:txBody>
            <a:bodyPr wrap="none"/>
            <a:lstStyle/>
            <a:p>
              <a:endParaRPr lang="zh-CN" altLang="en-US"/>
            </a:p>
          </p:txBody>
        </p:sp>
        <p:sp>
          <p:nvSpPr>
            <p:cNvPr id="14352" name="Line 15"/>
            <p:cNvSpPr>
              <a:spLocks noChangeShapeType="1"/>
            </p:cNvSpPr>
            <p:nvPr/>
          </p:nvSpPr>
          <p:spPr bwMode="auto">
            <a:xfrm flipH="1" flipV="1">
              <a:off x="6934200" y="3962400"/>
              <a:ext cx="762000" cy="0"/>
            </a:xfrm>
            <a:prstGeom prst="line">
              <a:avLst/>
            </a:prstGeom>
            <a:noFill/>
            <a:ln w="38100">
              <a:solidFill>
                <a:schemeClr val="tx1"/>
              </a:solidFill>
              <a:round/>
              <a:headEnd/>
              <a:tailEnd type="triangle" w="med" len="med"/>
            </a:ln>
          </p:spPr>
          <p:txBody>
            <a:bodyPr wrap="none"/>
            <a:lstStyle/>
            <a:p>
              <a:endParaRPr lang="zh-CN" altLang="en-US"/>
            </a:p>
          </p:txBody>
        </p:sp>
      </p:grpSp>
      <p:sp>
        <p:nvSpPr>
          <p:cNvPr id="17" name="灯片编号占位符 16"/>
          <p:cNvSpPr>
            <a:spLocks noGrp="1"/>
          </p:cNvSpPr>
          <p:nvPr>
            <p:ph type="sldNum" sz="quarter" idx="12"/>
          </p:nvPr>
        </p:nvSpPr>
        <p:spPr/>
        <p:txBody>
          <a:bodyPr/>
          <a:lstStyle/>
          <a:p>
            <a:pPr>
              <a:defRPr/>
            </a:pPr>
            <a:r>
              <a:rPr lang="en-US" altLang="zh-CN"/>
              <a:t>62</a:t>
            </a:r>
            <a:endParaRPr lang="en-US" altLang="zh-CN" dirty="0"/>
          </a:p>
        </p:txBody>
      </p:sp>
      <p:sp>
        <p:nvSpPr>
          <p:cNvPr id="18" name="页脚占位符 17"/>
          <p:cNvSpPr>
            <a:spLocks noGrp="1"/>
          </p:cNvSpPr>
          <p:nvPr>
            <p:ph type="ftr" sz="quarter" idx="11"/>
          </p:nvPr>
        </p:nvSpPr>
        <p:spPr/>
        <p:txBody>
          <a:bodyPr/>
          <a:lstStyle/>
          <a:p>
            <a:pPr>
              <a:defRPr/>
            </a:pPr>
            <a:r>
              <a:rPr lang="en-US" altLang="zh-CN"/>
              <a:t>‹#›</a:t>
            </a:r>
            <a:endParaRPr lang="en-US" altLang="zh-CN" dirty="0"/>
          </a:p>
        </p:txBody>
      </p:sp>
    </p:spTree>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2631</TotalTime>
  <Words>3209</Words>
  <Application>Microsoft Office PowerPoint</Application>
  <PresentationFormat>全屏显示(4:3)</PresentationFormat>
  <Paragraphs>781</Paragraphs>
  <Slides>59</Slides>
  <Notes>4</Notes>
  <HiddenSlides>0</HiddenSlides>
  <MMClips>0</MMClips>
  <ScaleCrop>false</ScaleCrop>
  <HeadingPairs>
    <vt:vector size="8" baseType="variant">
      <vt:variant>
        <vt:lpstr>已用的字体</vt:lpstr>
      </vt:variant>
      <vt:variant>
        <vt:i4>2</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63" baseType="lpstr">
      <vt:lpstr>Arial</vt:lpstr>
      <vt:lpstr>Times New Roman</vt:lpstr>
      <vt:lpstr>默认设计模板</vt:lpstr>
      <vt:lpstr>Equation</vt:lpstr>
      <vt:lpstr>Operating Systems CPU Scheduling</vt:lpstr>
      <vt:lpstr>Content of this lecture</vt:lpstr>
      <vt:lpstr>Quick Quiz </vt:lpstr>
      <vt:lpstr>Process Review</vt:lpstr>
      <vt:lpstr>Process State</vt:lpstr>
      <vt:lpstr>Threads: Lightweight Processes</vt:lpstr>
      <vt:lpstr>PowerPoint 演示文稿</vt:lpstr>
      <vt:lpstr>When to schedule?</vt:lpstr>
      <vt:lpstr>Preemptive(抢占) vs. Non-preemptive</vt:lpstr>
      <vt:lpstr>PowerPoint 演示文稿</vt:lpstr>
      <vt:lpstr>Scheduling Objectives</vt:lpstr>
      <vt:lpstr>Performance Criteria</vt:lpstr>
      <vt:lpstr>PowerPoint 演示文稿</vt:lpstr>
      <vt:lpstr>Program Behaviors Considered in Scheduling</vt:lpstr>
      <vt:lpstr>Scheduling Level</vt:lpstr>
      <vt:lpstr>CPU Scheduler</vt:lpstr>
      <vt:lpstr>Dispatcher</vt:lpstr>
      <vt:lpstr>Single Processor Scheduling Algorithms</vt:lpstr>
      <vt:lpstr>First Come First Serve (FCFS)</vt:lpstr>
      <vt:lpstr>FCFS Example</vt:lpstr>
      <vt:lpstr>Problems with FCFS</vt:lpstr>
      <vt:lpstr>Why Convoy Effects(护航效应）?</vt:lpstr>
      <vt:lpstr>Shortest Job First (SJF)</vt:lpstr>
      <vt:lpstr>Non-preemptive SJF: Example</vt:lpstr>
      <vt:lpstr>Comparing to FCFS</vt:lpstr>
      <vt:lpstr>SJF is not always optimal</vt:lpstr>
      <vt:lpstr>What if the scheduler waits for 2 time units? (Do it yourself)</vt:lpstr>
      <vt:lpstr>Preemptive SJF</vt:lpstr>
      <vt:lpstr>Preemptive SJF: Same Example</vt:lpstr>
      <vt:lpstr>A Problem with SJF</vt:lpstr>
      <vt:lpstr>Interactive Scheduling Algorithms</vt:lpstr>
      <vt:lpstr>Priority Scheduling</vt:lpstr>
      <vt:lpstr>Set Priority</vt:lpstr>
      <vt:lpstr>Priority Scheduling: Example</vt:lpstr>
      <vt:lpstr>Priority in Unix</vt:lpstr>
      <vt:lpstr>Be “nice” in Unix</vt:lpstr>
      <vt:lpstr>Round-robin </vt:lpstr>
      <vt:lpstr>Round-robin: Example</vt:lpstr>
      <vt:lpstr>Time Quantum</vt:lpstr>
      <vt:lpstr>Multi-Queue Scheduling</vt:lpstr>
      <vt:lpstr>Multi-Queue Scheduling: Example</vt:lpstr>
      <vt:lpstr>A Variation: Multi-level Feedback Algorithm</vt:lpstr>
      <vt:lpstr> Multi-level Feedback Algorithm (Details)</vt:lpstr>
      <vt:lpstr>Multi-level Feedback Algorithm: Example</vt:lpstr>
      <vt:lpstr>Guaranteed Scheduling保证调度 (QoS)</vt:lpstr>
      <vt:lpstr>Lottery Scheduling(彩票调度 --保证调度的一种实现)</vt:lpstr>
      <vt:lpstr>Fair-Share Scheduling(公平分享调度)</vt:lpstr>
      <vt:lpstr>Multi-Processor Scheduling: Load Sharing</vt:lpstr>
      <vt:lpstr>Multi-Processor Scheduling Choices（调度是二维的：决定哪个线程、哪个CPU）</vt:lpstr>
      <vt:lpstr>Gang Scheduling（群调度） for Multi-Processors</vt:lpstr>
      <vt:lpstr>Why Gang Scheduling?</vt:lpstr>
      <vt:lpstr>Priority Inversion and Inheritance</vt:lpstr>
      <vt:lpstr>Scheduling in Real-Time Systems </vt:lpstr>
      <vt:lpstr>Policy versus Mechanism（策略与机制）</vt:lpstr>
      <vt:lpstr>User-level Thread Scheduling</vt:lpstr>
      <vt:lpstr>Kernel-level Thread Scheduling</vt:lpstr>
      <vt:lpstr>Thread Scheduling Examples</vt:lpstr>
      <vt:lpstr>Summary</vt:lpstr>
      <vt:lpstr>Reminder</vt:lpstr>
    </vt:vector>
  </TitlesOfParts>
  <Company>SCUT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Mary Liu</dc:creator>
  <cp:lastModifiedBy>映松 陈</cp:lastModifiedBy>
  <cp:revision>96</cp:revision>
  <dcterms:created xsi:type="dcterms:W3CDTF">2003-03-05T01:17:50Z</dcterms:created>
  <dcterms:modified xsi:type="dcterms:W3CDTF">2023-06-04T00:09:33Z</dcterms:modified>
</cp:coreProperties>
</file>