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88" r:id="rId3"/>
    <p:sldId id="424" r:id="rId4"/>
    <p:sldId id="431" r:id="rId5"/>
    <p:sldId id="467" r:id="rId6"/>
    <p:sldId id="394" r:id="rId7"/>
    <p:sldId id="404" r:id="rId8"/>
    <p:sldId id="395" r:id="rId9"/>
    <p:sldId id="397" r:id="rId10"/>
    <p:sldId id="398" r:id="rId11"/>
    <p:sldId id="403" r:id="rId12"/>
    <p:sldId id="400" r:id="rId13"/>
    <p:sldId id="406" r:id="rId14"/>
    <p:sldId id="407" r:id="rId15"/>
    <p:sldId id="410" r:id="rId16"/>
    <p:sldId id="472" r:id="rId17"/>
    <p:sldId id="412" r:id="rId18"/>
    <p:sldId id="414" r:id="rId19"/>
    <p:sldId id="416" r:id="rId20"/>
    <p:sldId id="421" r:id="rId21"/>
    <p:sldId id="418" r:id="rId22"/>
    <p:sldId id="419" r:id="rId23"/>
    <p:sldId id="420" r:id="rId24"/>
    <p:sldId id="428" r:id="rId25"/>
  </p:sldIdLst>
  <p:sldSz cx="9144000" cy="6858000" type="screen4x3"/>
  <p:notesSz cx="7099300" cy="10234613"/>
  <p:defaultTextStyle>
    <a:defPPr>
      <a:defRPr lang="zh-CN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60494" autoAdjust="0"/>
  </p:normalViewPr>
  <p:slideViewPr>
    <p:cSldViewPr showGuides="1">
      <p:cViewPr varScale="1">
        <p:scale>
          <a:sx n="52" d="100"/>
          <a:sy n="52" d="100"/>
        </p:scale>
        <p:origin x="2338" y="43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页眉占位符 9523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/>
            <a:endParaRPr lang="zh-CN" sz="1300" dirty="0"/>
          </a:p>
        </p:txBody>
      </p:sp>
      <p:sp>
        <p:nvSpPr>
          <p:cNvPr id="95235" name="日期占位符 95234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/>
            <a:endParaRPr lang="zh-CN" altLang="en-US" sz="1300" dirty="0"/>
          </a:p>
        </p:txBody>
      </p:sp>
      <p:sp>
        <p:nvSpPr>
          <p:cNvPr id="95236" name="页脚占位符 95235"/>
          <p:cNvSpPr>
            <a:spLocks noGrp="1"/>
          </p:cNvSpPr>
          <p:nvPr>
            <p:ph type="ftr" sz="quarter" idx="2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/>
            <a:endParaRPr lang="zh-CN" sz="1300" dirty="0"/>
          </a:p>
        </p:txBody>
      </p:sp>
      <p:sp>
        <p:nvSpPr>
          <p:cNvPr id="95237" name="灯片编号占位符 95236"/>
          <p:cNvSpPr>
            <a:spLocks noGrp="1"/>
          </p:cNvSpPr>
          <p:nvPr>
            <p:ph type="sldNum" sz="quarter" idx="3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dirty="0"/>
              <a:t>‹#›</a:t>
            </a:fld>
            <a:endParaRPr 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页眉占位符 962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/>
            <a:endParaRPr lang="zh-CN" sz="1300" dirty="0"/>
          </a:p>
        </p:txBody>
      </p:sp>
      <p:sp>
        <p:nvSpPr>
          <p:cNvPr id="96259" name="日期占位符 96258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/>
            <a:endParaRPr lang="zh-CN" altLang="en-US" sz="1300" dirty="0"/>
          </a:p>
        </p:txBody>
      </p:sp>
      <p:sp>
        <p:nvSpPr>
          <p:cNvPr id="96260" name="幻灯片图像占位符 9625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261" name="文本占位符 96260"/>
          <p:cNvSpPr>
            <a:spLocks noGrp="1"/>
          </p:cNvSpPr>
          <p:nvPr>
            <p:ph type="body" sz="quarter" idx="3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6262" name="页脚占位符 96261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/>
            <a:endParaRPr lang="zh-CN" sz="1300" dirty="0"/>
          </a:p>
        </p:txBody>
      </p:sp>
      <p:sp>
        <p:nvSpPr>
          <p:cNvPr id="96263" name="灯片编号占位符 96262"/>
          <p:cNvSpPr>
            <a:spLocks noGrp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dirty="0"/>
              <a:t>‹#›</a:t>
            </a:fld>
            <a:endParaRPr 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讲到这里我建议同学们都拿出笔来吧这个模型图在纸上画一画，有助于右面讲解</a:t>
            </a:r>
            <a:r>
              <a:rPr lang="en-US" altLang="zh-CN" dirty="0"/>
              <a:t>API</a:t>
            </a:r>
            <a:r>
              <a:rPr lang="zh-CN" altLang="en-US" dirty="0"/>
              <a:t>时对应起来理解。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en-US" altLang="zh-CN" sz="1300" smtClean="0"/>
              <a:t>11</a:t>
            </a:fld>
            <a:endParaRPr lang="zh-CN" sz="1300" dirty="0"/>
          </a:p>
        </p:txBody>
      </p:sp>
    </p:spTree>
    <p:extLst>
      <p:ext uri="{BB962C8B-B14F-4D97-AF65-F5344CB8AC3E}">
        <p14:creationId xmlns:p14="http://schemas.microsoft.com/office/powerpoint/2010/main" val="295943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ea typeface="黑体" panose="02010609060101010101" pitchFamily="2" charset="-122"/>
              </a:rPr>
              <a:t>1</a:t>
            </a:r>
            <a:r>
              <a:rPr lang="zh-CN" altLang="en-US" sz="1200" b="1" dirty="0">
                <a:ea typeface="黑体" panose="02010609060101010101" pitchFamily="2" charset="-122"/>
              </a:rPr>
              <a:t>、在</a:t>
            </a:r>
            <a:r>
              <a:rPr lang="en-US" altLang="zh-CN" sz="1200" b="1" dirty="0">
                <a:ea typeface="黑体" panose="02010609060101010101" pitchFamily="2" charset="-122"/>
              </a:rPr>
              <a:t>C/C++</a:t>
            </a:r>
            <a:r>
              <a:rPr lang="zh-CN" altLang="en-US" sz="1200" b="1" dirty="0">
                <a:ea typeface="黑体" panose="02010609060101010101" pitchFamily="2" charset="-122"/>
              </a:rPr>
              <a:t>中的</a:t>
            </a:r>
            <a:r>
              <a:rPr lang="en-US" altLang="zh-CN" sz="1200" b="1" dirty="0">
                <a:ea typeface="黑体" panose="02010609060101010101" pitchFamily="2" charset="-122"/>
              </a:rPr>
              <a:t>PASCAL</a:t>
            </a:r>
            <a:r>
              <a:rPr lang="zh-CN" altLang="en-US" sz="1200" b="1" dirty="0">
                <a:ea typeface="黑体" panose="02010609060101010101" pitchFamily="2" charset="-122"/>
              </a:rPr>
              <a:t>是一种函数调用约定</a:t>
            </a:r>
            <a:r>
              <a:rPr lang="en-US" altLang="zh-CN" sz="1200" b="1" dirty="0">
                <a:ea typeface="黑体" panose="02010609060101010101" pitchFamily="2" charset="-122"/>
              </a:rPr>
              <a:t>,</a:t>
            </a:r>
            <a:r>
              <a:rPr lang="zh-CN" altLang="en-US" sz="1200" b="1" dirty="0">
                <a:ea typeface="黑体" panose="02010609060101010101" pitchFamily="2" charset="-122"/>
              </a:rPr>
              <a:t>表示函数参数是从左向右传递</a:t>
            </a:r>
            <a:r>
              <a:rPr lang="en-US" altLang="zh-CN" sz="1200" b="1" dirty="0">
                <a:ea typeface="黑体" panose="02010609060101010101" pitchFamily="2" charset="-122"/>
              </a:rPr>
              <a:t>(</a:t>
            </a:r>
            <a:r>
              <a:rPr lang="zh-CN" altLang="en-US" sz="1200" b="1" dirty="0">
                <a:ea typeface="黑体" panose="02010609060101010101" pitchFamily="2" charset="-122"/>
              </a:rPr>
              <a:t>即第一个参数先入栈</a:t>
            </a:r>
            <a:r>
              <a:rPr lang="en-US" altLang="zh-CN" sz="1200" b="1" dirty="0">
                <a:ea typeface="黑体" panose="02010609060101010101" pitchFamily="2" charset="-122"/>
              </a:rPr>
              <a:t>)</a:t>
            </a:r>
            <a:r>
              <a:rPr lang="zh-CN" altLang="en-US" sz="1200" b="1" dirty="0">
                <a:ea typeface="黑体" panose="02010609060101010101" pitchFamily="2" charset="-122"/>
              </a:rPr>
              <a:t>，由被调用者恢复堆栈</a:t>
            </a:r>
            <a:r>
              <a:rPr lang="en-US" altLang="zh-CN" sz="1200" b="1" dirty="0">
                <a:ea typeface="黑体" panose="02010609060101010101" pitchFamily="2" charset="-122"/>
              </a:rPr>
              <a:t>.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ea typeface="黑体" panose="02010609060101010101" pitchFamily="2" charset="-122"/>
              </a:rPr>
              <a:t>2</a:t>
            </a:r>
            <a:r>
              <a:rPr lang="zh-CN" altLang="en-US" sz="1200" b="1" dirty="0">
                <a:ea typeface="黑体" panose="02010609060101010101" pitchFamily="2" charset="-122"/>
              </a:rPr>
              <a:t>、</a:t>
            </a:r>
            <a:r>
              <a:rPr lang="en-US" altLang="zh-CN" sz="1200" b="1" dirty="0" err="1">
                <a:ea typeface="黑体" panose="02010609060101010101" pitchFamily="2" charset="-122"/>
              </a:rPr>
              <a:t>该调用要接收三个参数：af、type、protocol。参数af指定通信发生的区域</a:t>
            </a:r>
            <a:r>
              <a:rPr lang="en-US" altLang="zh-CN" sz="1200" b="1" dirty="0">
                <a:ea typeface="黑体" panose="02010609060101010101" pitchFamily="2" charset="-122"/>
              </a:rPr>
              <a:t>，： </a:t>
            </a:r>
            <a:r>
              <a:rPr lang="en-US" altLang="zh-CN" sz="1200" b="1" dirty="0" err="1">
                <a:ea typeface="黑体" panose="02010609060101010101" pitchFamily="2" charset="-122"/>
              </a:rPr>
              <a:t>WINDOWS中仅支持AF_INET，它是网际网区域。参数type</a:t>
            </a:r>
            <a:r>
              <a:rPr lang="en-US" altLang="zh-CN" sz="1200" b="1" dirty="0">
                <a:ea typeface="黑体" panose="02010609060101010101" pitchFamily="2" charset="-122"/>
              </a:rPr>
              <a:t> </a:t>
            </a:r>
            <a:r>
              <a:rPr lang="en-US" altLang="zh-CN" sz="1200" b="1" dirty="0" err="1">
                <a:ea typeface="黑体" panose="02010609060101010101" pitchFamily="2" charset="-122"/>
              </a:rPr>
              <a:t>描述要建立的套接字的类型。这里分三种:一是TCP流式套接字</a:t>
            </a:r>
            <a:r>
              <a:rPr lang="en-US" altLang="zh-CN" sz="1200" b="1" dirty="0">
                <a:ea typeface="黑体" panose="02010609060101010101" pitchFamily="2" charset="-122"/>
              </a:rPr>
              <a:t>(SOCK_STREAM)提供了一个面向连接、可靠的数据传输服务，数据无差错、无重复地发送，且按发送顺序接收。内设流量控制，避免数据流超限;数据被看作是字节流，无长度限制</a:t>
            </a:r>
            <a:r>
              <a:rPr lang="zh-CN" altLang="en-US" sz="1200" b="1" dirty="0">
                <a:ea typeface="黑体" panose="02010609060101010101" pitchFamily="2" charset="-122"/>
              </a:rPr>
              <a:t>。</a:t>
            </a:r>
            <a:r>
              <a:rPr lang="zh-CN" altLang="en-US" dirty="0"/>
              <a:t>二是数据报式套接字(SOCK_DGRAM)提供了一个无连接服务。数据包以独立包形式被发送，不提供无错保证,数据可能丢失或重复，并且接收顺序混乱。三是原始式套接字 (SOCK_RAW)该接口允许对较低层协议，如IP、ICMP直接访问。参数protocol说明该套接字使用的特定协议，如果调用者不希望特别指定使用的协议，则置为0，使用默认的连接模式。</a:t>
            </a:r>
            <a:endParaRPr lang="en-US" altLang="zh-CN" dirty="0">
              <a:sym typeface="+mn-ea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+mn-ea"/>
              </a:rPr>
              <a:t>根据这三个参数建立一个套接字，并将相应的资源分配给它，同时返回一个整型套接字号。因此，socket()系统调用实际上指定了相关五元组中的“协议”这一元。</a:t>
            </a:r>
            <a:endParaRPr lang="zh-CN" altLang="en-US" dirty="0"/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ea typeface="黑体" panose="02010609060101010101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en-US" altLang="zh-CN" sz="1300" smtClean="0"/>
              <a:t>12</a:t>
            </a:fld>
            <a:endParaRPr lang="zh-CN" sz="1300" dirty="0"/>
          </a:p>
        </p:txBody>
      </p:sp>
    </p:spTree>
    <p:extLst>
      <p:ext uri="{BB962C8B-B14F-4D97-AF65-F5344CB8AC3E}">
        <p14:creationId xmlns:p14="http://schemas.microsoft.com/office/powerpoint/2010/main" val="402622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en-US" altLang="zh-CN" sz="1300" smtClean="0"/>
              <a:t>14</a:t>
            </a:fld>
            <a:endParaRPr lang="zh-CN" sz="1300" dirty="0"/>
          </a:p>
        </p:txBody>
      </p:sp>
    </p:spTree>
    <p:extLst>
      <p:ext uri="{BB962C8B-B14F-4D97-AF65-F5344CB8AC3E}">
        <p14:creationId xmlns:p14="http://schemas.microsoft.com/office/powerpoint/2010/main" val="2646582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rgbClr val="000000"/>
                </a:solidFill>
              </a:rPr>
              <a:t>首先，需要将 </a:t>
            </a:r>
            <a:r>
              <a:rPr lang="en-US" altLang="zh-CN" sz="1200" b="1" dirty="0">
                <a:solidFill>
                  <a:srgbClr val="000000"/>
                </a:solidFill>
              </a:rPr>
              <a:t>IP </a:t>
            </a:r>
            <a:r>
              <a:rPr lang="zh-CN" altLang="en-US" sz="1200" b="1" dirty="0">
                <a:solidFill>
                  <a:srgbClr val="000000"/>
                </a:solidFill>
              </a:rPr>
              <a:t>地址储存到 </a:t>
            </a:r>
            <a:r>
              <a:rPr lang="en-US" altLang="zh-CN" sz="1200" b="1" dirty="0">
                <a:solidFill>
                  <a:srgbClr val="000000"/>
                </a:solidFill>
              </a:rPr>
              <a:t>struct </a:t>
            </a:r>
            <a:r>
              <a:rPr lang="en-US" altLang="zh-CN" sz="1200" b="1" dirty="0" err="1">
                <a:solidFill>
                  <a:srgbClr val="000000"/>
                </a:solidFill>
              </a:rPr>
              <a:t>sockaddr_in</a:t>
            </a:r>
            <a:r>
              <a:rPr lang="en-US" altLang="zh-CN" sz="1200" b="1" dirty="0">
                <a:solidFill>
                  <a:srgbClr val="000000"/>
                </a:solidFill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</a:rPr>
              <a:t>ina</a:t>
            </a:r>
            <a:r>
              <a:rPr lang="zh-CN" altLang="en-US" sz="1200" b="1" dirty="0">
                <a:solidFill>
                  <a:srgbClr val="000000"/>
                </a:solidFill>
              </a:rPr>
              <a:t>中。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rgbClr val="000000"/>
                </a:solidFill>
              </a:rPr>
              <a:t>当</a:t>
            </a:r>
            <a:r>
              <a:rPr lang="en-US" altLang="zh-CN" sz="1200" b="1" dirty="0">
                <a:solidFill>
                  <a:srgbClr val="000000"/>
                </a:solidFill>
              </a:rPr>
              <a:t>IP</a:t>
            </a:r>
            <a:r>
              <a:rPr lang="zh-CN" altLang="en-US" sz="1200" b="1" dirty="0">
                <a:solidFill>
                  <a:srgbClr val="000000"/>
                </a:solidFill>
              </a:rPr>
              <a:t>地址的形式是“</a:t>
            </a:r>
            <a:r>
              <a:rPr lang="en-US" altLang="zh-CN" sz="1200" b="1" dirty="0">
                <a:solidFill>
                  <a:srgbClr val="000000"/>
                </a:solidFill>
              </a:rPr>
              <a:t>numbers-and-dots”</a:t>
            </a:r>
            <a:r>
              <a:rPr lang="zh-CN" altLang="en-US" sz="1200" b="1" dirty="0">
                <a:solidFill>
                  <a:srgbClr val="000000"/>
                </a:solidFill>
              </a:rPr>
              <a:t>时</a:t>
            </a:r>
            <a:r>
              <a:rPr lang="en-US" altLang="zh-CN" sz="1200" b="1" dirty="0">
                <a:solidFill>
                  <a:srgbClr val="000000"/>
                </a:solidFill>
              </a:rPr>
              <a:t>(</a:t>
            </a:r>
            <a:r>
              <a:rPr lang="zh-CN" altLang="en-US" sz="1200" b="1" dirty="0">
                <a:solidFill>
                  <a:srgbClr val="000000"/>
                </a:solidFill>
              </a:rPr>
              <a:t>如“</a:t>
            </a:r>
            <a:r>
              <a:rPr lang="en-US" altLang="zh-CN" sz="1200" b="1" dirty="0">
                <a:solidFill>
                  <a:srgbClr val="000000"/>
                </a:solidFill>
              </a:rPr>
              <a:t>32.41.5.10”)</a:t>
            </a:r>
            <a:r>
              <a:rPr lang="zh-CN" altLang="en-US" sz="1200" b="1" dirty="0">
                <a:solidFill>
                  <a:srgbClr val="000000"/>
                </a:solidFill>
              </a:rPr>
              <a:t>，要用的函数是 </a:t>
            </a:r>
            <a:r>
              <a:rPr lang="en-US" altLang="zh-CN" sz="1200" b="1" dirty="0" err="1">
                <a:solidFill>
                  <a:srgbClr val="000000"/>
                </a:solidFill>
              </a:rPr>
              <a:t>inet_addr</a:t>
            </a:r>
            <a:r>
              <a:rPr lang="en-US" altLang="zh-CN" sz="1200" b="1" dirty="0">
                <a:solidFill>
                  <a:srgbClr val="000000"/>
                </a:solidFill>
              </a:rPr>
              <a:t>()</a:t>
            </a:r>
            <a:r>
              <a:rPr lang="zh-CN" altLang="en-US" sz="1200" b="1" dirty="0">
                <a:solidFill>
                  <a:srgbClr val="000000"/>
                </a:solidFill>
              </a:rPr>
              <a:t>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1200" b="1" dirty="0">
                <a:solidFill>
                  <a:srgbClr val="000000"/>
                </a:solidFill>
              </a:rPr>
              <a:t>		</a:t>
            </a:r>
            <a:r>
              <a:rPr lang="en-US" altLang="zh-CN" sz="1200" b="1" dirty="0" err="1">
                <a:solidFill>
                  <a:srgbClr val="000000"/>
                </a:solidFill>
              </a:rPr>
              <a:t>ina.sin_addr.s_addr</a:t>
            </a:r>
            <a:r>
              <a:rPr lang="en-US" altLang="zh-CN" sz="1200" b="1" dirty="0">
                <a:solidFill>
                  <a:srgbClr val="000000"/>
                </a:solidFill>
              </a:rPr>
              <a:t> = </a:t>
            </a:r>
            <a:r>
              <a:rPr lang="en-US" altLang="zh-CN" sz="1200" b="1" dirty="0" err="1">
                <a:solidFill>
                  <a:srgbClr val="000000"/>
                </a:solidFill>
              </a:rPr>
              <a:t>inet_addr</a:t>
            </a:r>
            <a:r>
              <a:rPr lang="en-US" altLang="zh-CN" sz="1200" b="1" dirty="0">
                <a:solidFill>
                  <a:srgbClr val="000000"/>
                </a:solidFill>
              </a:rPr>
              <a:t>(“132.241.5.10”);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en-US" altLang="zh-CN" sz="1300" smtClean="0"/>
              <a:t>15</a:t>
            </a:fld>
            <a:endParaRPr lang="zh-CN" sz="1300" dirty="0"/>
          </a:p>
        </p:txBody>
      </p:sp>
    </p:spTree>
    <p:extLst>
      <p:ext uri="{BB962C8B-B14F-4D97-AF65-F5344CB8AC3E}">
        <p14:creationId xmlns:p14="http://schemas.microsoft.com/office/powerpoint/2010/main" val="24416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000000"/>
                </a:solidFill>
              </a:rPr>
              <a:t> </a:t>
            </a:r>
            <a:r>
              <a:rPr lang="zh-CN" altLang="en-US" sz="1200" b="1" dirty="0">
                <a:solidFill>
                  <a:srgbClr val="000000"/>
                </a:solidFill>
              </a:rPr>
              <a:t>注意：</a:t>
            </a:r>
            <a:r>
              <a:rPr lang="en-US" altLang="zh-CN" sz="1200" b="1" dirty="0" err="1">
                <a:solidFill>
                  <a:srgbClr val="000000"/>
                </a:solidFill>
              </a:rPr>
              <a:t>inet_addr</a:t>
            </a:r>
            <a:r>
              <a:rPr lang="en-US" altLang="zh-CN" sz="1200" b="1" dirty="0">
                <a:solidFill>
                  <a:srgbClr val="000000"/>
                </a:solidFill>
              </a:rPr>
              <a:t>() </a:t>
            </a:r>
            <a:r>
              <a:rPr lang="zh-CN" altLang="en-US" sz="1200" b="1" dirty="0">
                <a:solidFill>
                  <a:srgbClr val="000000"/>
                </a:solidFill>
              </a:rPr>
              <a:t>返回的地址已经是按照网络字节顺序的，你没有必要再去调用 </a:t>
            </a:r>
            <a:r>
              <a:rPr lang="en-US" altLang="zh-CN" sz="1200" b="1" dirty="0" err="1">
                <a:solidFill>
                  <a:srgbClr val="000000"/>
                </a:solidFill>
              </a:rPr>
              <a:t>htonl</a:t>
            </a:r>
            <a:r>
              <a:rPr lang="en-US" altLang="zh-CN" sz="1200" b="1" dirty="0">
                <a:solidFill>
                  <a:srgbClr val="000000"/>
                </a:solidFill>
              </a:rPr>
              <a:t>()</a:t>
            </a:r>
            <a:r>
              <a:rPr lang="zh-CN" altLang="en-US" sz="1200" b="1" dirty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rgbClr val="000000"/>
                </a:solidFill>
              </a:rPr>
              <a:t>当</a:t>
            </a:r>
            <a:r>
              <a:rPr lang="en-US" altLang="zh-CN" sz="1200" b="1" dirty="0">
                <a:solidFill>
                  <a:srgbClr val="000000"/>
                </a:solidFill>
              </a:rPr>
              <a:t>IP</a:t>
            </a:r>
            <a:r>
              <a:rPr lang="zh-CN" altLang="en-US" sz="1200" b="1" dirty="0">
                <a:solidFill>
                  <a:srgbClr val="000000"/>
                </a:solidFill>
              </a:rPr>
              <a:t>地址的形式已经是</a:t>
            </a:r>
            <a:r>
              <a:rPr lang="en-US" altLang="zh-CN" sz="1200" b="1" dirty="0">
                <a:solidFill>
                  <a:srgbClr val="000000"/>
                </a:solidFill>
              </a:rPr>
              <a:t>long</a:t>
            </a:r>
            <a:r>
              <a:rPr lang="zh-CN" altLang="en-US" sz="1200" b="1" dirty="0">
                <a:solidFill>
                  <a:srgbClr val="000000"/>
                </a:solidFill>
              </a:rPr>
              <a:t>时，则你需要使用</a:t>
            </a:r>
            <a:r>
              <a:rPr lang="en-US" altLang="zh-CN" sz="1200" b="1" dirty="0" err="1">
                <a:solidFill>
                  <a:srgbClr val="000000"/>
                </a:solidFill>
              </a:rPr>
              <a:t>htonl</a:t>
            </a:r>
            <a:r>
              <a:rPr lang="en-US" altLang="zh-CN" sz="1200" b="1" dirty="0">
                <a:solidFill>
                  <a:srgbClr val="000000"/>
                </a:solidFill>
              </a:rPr>
              <a:t>()</a:t>
            </a:r>
            <a:r>
              <a:rPr lang="zh-CN" altLang="en-US" sz="1200" b="1" dirty="0">
                <a:solidFill>
                  <a:srgbClr val="000000"/>
                </a:solidFill>
              </a:rPr>
              <a:t>函数来进行转换，正如教材上的使用方式。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rgbClr val="000000"/>
                </a:solidFill>
              </a:rPr>
              <a:t>说明</a:t>
            </a:r>
            <a:r>
              <a:rPr lang="en-US" altLang="zh-CN" sz="1200" b="1" dirty="0">
                <a:solidFill>
                  <a:srgbClr val="000000"/>
                </a:solidFill>
              </a:rPr>
              <a:t>P418</a:t>
            </a:r>
            <a:r>
              <a:rPr lang="zh-CN" altLang="en-US" sz="1200" b="1" dirty="0">
                <a:solidFill>
                  <a:srgbClr val="000000"/>
                </a:solidFill>
              </a:rPr>
              <a:t>页中的转换语句中的</a:t>
            </a:r>
            <a:r>
              <a:rPr lang="en-US" altLang="zh-CN" sz="1200" b="1" dirty="0">
                <a:solidFill>
                  <a:srgbClr val="000000"/>
                </a:solidFill>
              </a:rPr>
              <a:t>INADDR_ANY</a:t>
            </a:r>
            <a:r>
              <a:rPr lang="zh-CN" altLang="en-US" sz="1200" b="1" dirty="0">
                <a:solidFill>
                  <a:srgbClr val="000000"/>
                </a:solidFill>
              </a:rPr>
              <a:t>，就是指定地址为</a:t>
            </a:r>
            <a:r>
              <a:rPr lang="en-US" altLang="zh-CN" sz="1200" b="1" dirty="0">
                <a:solidFill>
                  <a:srgbClr val="000000"/>
                </a:solidFill>
              </a:rPr>
              <a:t>0.0.0.0</a:t>
            </a:r>
            <a:r>
              <a:rPr lang="zh-CN" altLang="en-US" sz="1200" b="1" dirty="0">
                <a:solidFill>
                  <a:srgbClr val="000000"/>
                </a:solidFill>
              </a:rPr>
              <a:t>的地址 ，它是一个</a:t>
            </a:r>
            <a:r>
              <a:rPr lang="en-US" altLang="zh-CN" sz="1200" b="1" dirty="0">
                <a:solidFill>
                  <a:srgbClr val="000000"/>
                </a:solidFill>
              </a:rPr>
              <a:t>long</a:t>
            </a:r>
            <a:r>
              <a:rPr lang="zh-CN" altLang="en-US" sz="1200" b="1" dirty="0">
                <a:solidFill>
                  <a:srgbClr val="000000"/>
                </a:solidFill>
              </a:rPr>
              <a:t>型的数据。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en-US" altLang="zh-CN" sz="1300" smtClean="0"/>
              <a:t>16</a:t>
            </a:fld>
            <a:endParaRPr lang="zh-CN" sz="1300" dirty="0"/>
          </a:p>
        </p:txBody>
      </p:sp>
    </p:spTree>
    <p:extLst>
      <p:ext uri="{BB962C8B-B14F-4D97-AF65-F5344CB8AC3E}">
        <p14:creationId xmlns:p14="http://schemas.microsoft.com/office/powerpoint/2010/main" val="2747640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1200" b="1" dirty="0">
                <a:ea typeface="黑体" panose="02010609060101010101" pitchFamily="2" charset="-122"/>
              </a:rPr>
              <a:t>	</a:t>
            </a:r>
            <a:r>
              <a:rPr lang="zh-CN" altLang="en-US" sz="1200" b="1" dirty="0">
                <a:solidFill>
                  <a:srgbClr val="000000"/>
                </a:solidFill>
              </a:rPr>
              <a:t>参数</a:t>
            </a:r>
            <a:r>
              <a:rPr lang="en-US" altLang="zh-CN" sz="1200" b="1" dirty="0"/>
              <a:t>socket</a:t>
            </a:r>
            <a:r>
              <a:rPr lang="en-US" altLang="zh-CN" sz="1200" b="1" dirty="0">
                <a:solidFill>
                  <a:srgbClr val="000000"/>
                </a:solidFill>
              </a:rPr>
              <a:t>		</a:t>
            </a:r>
            <a:r>
              <a:rPr lang="zh-CN" altLang="en-US" sz="1200" b="1" dirty="0">
                <a:solidFill>
                  <a:srgbClr val="000000"/>
                </a:solidFill>
              </a:rPr>
              <a:t>套接口文件描述符。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</a:rPr>
              <a:t>	参数</a:t>
            </a:r>
            <a:r>
              <a:rPr lang="en-US" altLang="zh-CN" sz="1200" b="1" dirty="0">
                <a:solidFill>
                  <a:srgbClr val="000000"/>
                </a:solidFill>
              </a:rPr>
              <a:t>address	struct </a:t>
            </a:r>
            <a:r>
              <a:rPr lang="en-US" altLang="zh-CN" sz="1200" b="1" dirty="0" err="1">
                <a:solidFill>
                  <a:srgbClr val="000000"/>
                </a:solidFill>
              </a:rPr>
              <a:t>sockaddr_in</a:t>
            </a:r>
            <a:r>
              <a:rPr lang="en-US" altLang="zh-CN" sz="1200" b="1" dirty="0">
                <a:solidFill>
                  <a:srgbClr val="000000"/>
                </a:solidFill>
              </a:rPr>
              <a:t> </a:t>
            </a:r>
            <a:r>
              <a:rPr lang="zh-CN" altLang="en-US" sz="1200" b="1" dirty="0">
                <a:solidFill>
                  <a:srgbClr val="000000"/>
                </a:solidFill>
              </a:rPr>
              <a:t>的指针。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</a:rPr>
              <a:t>	参数</a:t>
            </a:r>
            <a:r>
              <a:rPr lang="en-US" altLang="zh-CN" sz="1200" b="1" dirty="0" err="1">
                <a:solidFill>
                  <a:srgbClr val="000000"/>
                </a:solidFill>
              </a:rPr>
              <a:t>addrlen</a:t>
            </a:r>
            <a:r>
              <a:rPr lang="en-US" altLang="zh-CN" sz="1200" b="1" dirty="0">
                <a:solidFill>
                  <a:srgbClr val="000000"/>
                </a:solidFill>
              </a:rPr>
              <a:t> 	</a:t>
            </a:r>
            <a:r>
              <a:rPr lang="zh-CN" altLang="en-US" sz="1200" b="1" dirty="0">
                <a:solidFill>
                  <a:srgbClr val="000000"/>
                </a:solidFill>
              </a:rPr>
              <a:t>长度，常为 </a:t>
            </a:r>
            <a:r>
              <a:rPr lang="en-US" altLang="zh-CN" sz="1200" b="1" dirty="0" err="1">
                <a:solidFill>
                  <a:srgbClr val="000000"/>
                </a:solidFill>
              </a:rPr>
              <a:t>sizeof</a:t>
            </a:r>
            <a:r>
              <a:rPr lang="en-US" altLang="zh-CN" sz="1200" b="1" dirty="0">
                <a:solidFill>
                  <a:srgbClr val="000000"/>
                </a:solidFill>
              </a:rPr>
              <a:t>(struct </a:t>
            </a:r>
            <a:r>
              <a:rPr lang="en-US" altLang="zh-CN" sz="1200" b="1" dirty="0" err="1">
                <a:solidFill>
                  <a:srgbClr val="000000"/>
                </a:solidFill>
              </a:rPr>
              <a:t>sockaddr_in</a:t>
            </a:r>
            <a:r>
              <a:rPr lang="en-US" altLang="zh-CN" sz="1200" b="1" dirty="0">
                <a:solidFill>
                  <a:srgbClr val="000000"/>
                </a:solidFill>
              </a:rPr>
              <a:t>)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000000"/>
                </a:solidFill>
              </a:rPr>
              <a:t>	</a:t>
            </a:r>
            <a:r>
              <a:rPr lang="zh-CN" altLang="en-US" sz="1200" b="1" dirty="0">
                <a:solidFill>
                  <a:srgbClr val="000000"/>
                </a:solidFill>
              </a:rPr>
              <a:t>教材上的</a:t>
            </a:r>
            <a:r>
              <a:rPr lang="en-US" altLang="zh-CN" sz="1200" b="1" dirty="0">
                <a:solidFill>
                  <a:srgbClr val="000000"/>
                </a:solidFill>
              </a:rPr>
              <a:t>accept(s,0,0)</a:t>
            </a:r>
            <a:r>
              <a:rPr lang="zh-CN" altLang="en-US" sz="1200" b="1" dirty="0">
                <a:solidFill>
                  <a:srgbClr val="000000"/>
                </a:solidFill>
              </a:rPr>
              <a:t>表示接受来自任何地址的连接。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en-US" altLang="zh-CN" sz="1300" smtClean="0"/>
              <a:t>18</a:t>
            </a:fld>
            <a:endParaRPr lang="zh-CN" sz="1300" dirty="0"/>
          </a:p>
        </p:txBody>
      </p:sp>
    </p:spTree>
    <p:extLst>
      <p:ext uri="{BB962C8B-B14F-4D97-AF65-F5344CB8AC3E}">
        <p14:creationId xmlns:p14="http://schemas.microsoft.com/office/powerpoint/2010/main" val="406535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这是一个用于客户端的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/>
            <a:fld id="{9A0DB2DC-4C9A-4742-B13C-FB6460FD3503}" type="slidenum">
              <a:rPr lang="en-US" altLang="zh-CN" sz="1300" smtClean="0"/>
              <a:t>19</a:t>
            </a:fld>
            <a:endParaRPr lang="zh-CN" sz="1300" dirty="0"/>
          </a:p>
        </p:txBody>
      </p:sp>
    </p:spTree>
    <p:extLst>
      <p:ext uri="{BB962C8B-B14F-4D97-AF65-F5344CB8AC3E}">
        <p14:creationId xmlns:p14="http://schemas.microsoft.com/office/powerpoint/2010/main" val="345453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490" name="组合 319489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19491" name="组合 319490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19492" name="矩形 319491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493" name="矩形 319492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9494" name="组合 319493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19495" name="矩形 319494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496" name="矩形 319495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497" name="矩形 319496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98" name="矩形 31949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99" name="矩形 319498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9500" name="标题 319499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19501" name="副标题 31950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319502" name="日期占位符 31950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endParaRPr lang="zh-CN" altLang="en-US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19503" name="页脚占位符 319502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endParaRPr lang="zh-CN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19504" name="灯片编号占位符 319503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fld id="{9A0DB2DC-4C9A-4742-B13C-FB6460FD3503}" type="slidenum">
              <a:rPr lang="en-US" altLang="zh-CN" dirty="0">
                <a:solidFill>
                  <a:schemeClr val="bg2"/>
                </a:solidFill>
                <a:latin typeface="Tahoma" panose="020B0604030504040204" pitchFamily="34" charset="0"/>
              </a:rPr>
              <a:t>‹#›</a:t>
            </a:fld>
            <a:endParaRPr lang="zh-CN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3010" y="214313"/>
            <a:ext cx="2010966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14313"/>
            <a:ext cx="5916319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484313"/>
            <a:ext cx="3845814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2899" y="1484313"/>
            <a:ext cx="3845814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矩形 318465"/>
          <p:cNvSpPr/>
          <p:nvPr/>
        </p:nvSpPr>
        <p:spPr>
          <a:xfrm>
            <a:off x="417513" y="59372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8467" name="矩形 318466"/>
          <p:cNvSpPr/>
          <p:nvPr/>
        </p:nvSpPr>
        <p:spPr>
          <a:xfrm>
            <a:off x="800100" y="5937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8468" name="矩形 318467"/>
          <p:cNvSpPr/>
          <p:nvPr/>
        </p:nvSpPr>
        <p:spPr>
          <a:xfrm>
            <a:off x="541338" y="10160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8469" name="矩形 318468"/>
          <p:cNvSpPr/>
          <p:nvPr/>
        </p:nvSpPr>
        <p:spPr>
          <a:xfrm>
            <a:off x="911225" y="1016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8470" name="矩形 318469"/>
          <p:cNvSpPr/>
          <p:nvPr/>
        </p:nvSpPr>
        <p:spPr>
          <a:xfrm>
            <a:off x="323850" y="11239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8471" name="矩形 318470"/>
          <p:cNvSpPr/>
          <p:nvPr/>
        </p:nvSpPr>
        <p:spPr>
          <a:xfrm>
            <a:off x="762000" y="4857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8472" name="矩形 318471"/>
          <p:cNvSpPr/>
          <p:nvPr/>
        </p:nvSpPr>
        <p:spPr>
          <a:xfrm>
            <a:off x="468313" y="12684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8473" name="标题 318472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12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18474" name="文本占位符 318473"/>
          <p:cNvSpPr>
            <a:spLocks noGrp="1"/>
          </p:cNvSpPr>
          <p:nvPr>
            <p:ph type="body" idx="1"/>
          </p:nvPr>
        </p:nvSpPr>
        <p:spPr>
          <a:xfrm>
            <a:off x="900113" y="1484313"/>
            <a:ext cx="7848600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18475" name="日期占位符 31847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8476" name="页脚占位符 31847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/>
            <a:endParaRPr lang="zh-CN" dirty="0"/>
          </a:p>
        </p:txBody>
      </p:sp>
      <p:sp>
        <p:nvSpPr>
          <p:cNvPr id="318477" name="灯片编号占位符 31847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矩形 2051"/>
          <p:cNvSpPr/>
          <p:nvPr/>
        </p:nvSpPr>
        <p:spPr>
          <a:xfrm>
            <a:off x="609600" y="2780928"/>
            <a:ext cx="79248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/>
            <a:r>
              <a:rPr lang="en-US" altLang="zh-CN" sz="6000" b="1" dirty="0">
                <a:latin typeface="Times New Roman" panose="02020603050405020304" pitchFamily="18" charset="0"/>
                <a:ea typeface="楷体_GB2312" pitchFamily="49" charset="-122"/>
              </a:rPr>
              <a:t>Socket</a:t>
            </a:r>
            <a:r>
              <a:rPr lang="zh-CN" altLang="en-US" sz="6000" b="1" dirty="0">
                <a:latin typeface="Times New Roman" panose="02020603050405020304" pitchFamily="18" charset="0"/>
                <a:ea typeface="楷体_GB2312" pitchFamily="49" charset="-122"/>
              </a:rPr>
              <a:t>网络编程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</a:t>
            </a:fld>
            <a:endParaRPr 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标题 3338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2. </a:t>
            </a:r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服务器模式</a:t>
            </a:r>
          </a:p>
        </p:txBody>
      </p:sp>
      <p:sp>
        <p:nvSpPr>
          <p:cNvPr id="333827" name="文本占位符 333826"/>
          <p:cNvSpPr>
            <a:spLocks noGrp="1"/>
          </p:cNvSpPr>
          <p:nvPr>
            <p:ph type="body" idx="1"/>
          </p:nvPr>
        </p:nvSpPr>
        <p:spPr>
          <a:xfrm>
            <a:off x="684213" y="1557338"/>
            <a:ext cx="7704137" cy="4751387"/>
          </a:xfrm>
          <a:ln/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zh-CN" sz="3600" b="1" dirty="0"/>
              <a:t> </a:t>
            </a:r>
            <a:r>
              <a:rPr lang="zh-CN" altLang="en-US" sz="3600" b="1" dirty="0"/>
              <a:t>需要注意的两点</a:t>
            </a:r>
            <a:r>
              <a:rPr lang="zh-CN" altLang="en-US" b="1" dirty="0"/>
              <a:t>：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800" b="1" dirty="0"/>
              <a:t>1.	</a:t>
            </a:r>
            <a:r>
              <a:rPr lang="zh-CN" altLang="en-US" sz="2800" b="1" dirty="0"/>
              <a:t>客户与服务器进程的作用是非对称的，它们各自完成的功能不同，因此具体代码也不同。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800" b="1"/>
              <a:t>2.	</a:t>
            </a:r>
            <a:r>
              <a:rPr lang="zh-CN" altLang="en-US" sz="2800" b="1" dirty="0">
                <a:latin typeface="宋体" panose="02010600030101010101" pitchFamily="2" charset="-122"/>
              </a:rPr>
              <a:t>服务进程一般是先于客户请求而启动的，启动后即在相应的</a:t>
            </a:r>
            <a:r>
              <a:rPr lang="en-US" altLang="zh-CN" sz="2800" b="1" dirty="0">
                <a:latin typeface="宋体" panose="02010600030101010101" pitchFamily="2" charset="-122"/>
              </a:rPr>
              <a:t>Socket</a:t>
            </a:r>
            <a:r>
              <a:rPr lang="zh-CN" altLang="en-US" sz="2800" b="1" dirty="0">
                <a:latin typeface="宋体" panose="02010600030101010101" pitchFamily="2" charset="-122"/>
              </a:rPr>
              <a:t>监听来自客户端的请求。</a:t>
            </a:r>
            <a:endParaRPr lang="zh-CN" altLang="en-US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10</a:t>
            </a:fld>
            <a:endParaRPr 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9" name="矩形 338948"/>
          <p:cNvSpPr/>
          <p:nvPr/>
        </p:nvSpPr>
        <p:spPr>
          <a:xfrm>
            <a:off x="5508625" y="836613"/>
            <a:ext cx="208756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流式套接口的工作流程</a:t>
            </a:r>
          </a:p>
        </p:txBody>
      </p:sp>
      <p:graphicFrame>
        <p:nvGraphicFramePr>
          <p:cNvPr id="338950" name="对象 338949"/>
          <p:cNvGraphicFramePr/>
          <p:nvPr/>
        </p:nvGraphicFramePr>
        <p:xfrm>
          <a:off x="900113" y="115888"/>
          <a:ext cx="7561262" cy="653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4" imgW="5154930" imgH="4284345" progId="Visio.Drawing.11">
                  <p:embed/>
                </p:oleObj>
              </mc:Choice>
              <mc:Fallback>
                <p:oleObj r:id="rId4" imgW="5154930" imgH="428434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113" y="115888"/>
                        <a:ext cx="7561262" cy="653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11</a:t>
            </a:fld>
            <a:endParaRPr 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标题 33587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 </a:t>
            </a:r>
            <a:r>
              <a:rPr lang="zh-CN" altLang="en-US" dirty="0"/>
              <a:t>使用套接字</a:t>
            </a:r>
          </a:p>
        </p:txBody>
      </p:sp>
      <p:sp>
        <p:nvSpPr>
          <p:cNvPr id="335875" name="文本占位符 335874"/>
          <p:cNvSpPr>
            <a:spLocks noGrp="1"/>
          </p:cNvSpPr>
          <p:nvPr>
            <p:ph type="body" idx="1"/>
          </p:nvPr>
        </p:nvSpPr>
        <p:spPr>
          <a:xfrm>
            <a:off x="755650" y="1557655"/>
            <a:ext cx="7927975" cy="4891405"/>
          </a:xfrm>
          <a:ln/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ea typeface="黑体" panose="02010609060101010101" pitchFamily="2" charset="-122"/>
              </a:rPr>
              <a:t>创建套接字：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ea typeface="黑体" panose="02010609060101010101" pitchFamily="2" charset="-122"/>
              </a:rPr>
              <a:t>（</a:t>
            </a:r>
            <a:r>
              <a:rPr lang="en-US" altLang="zh-CN" sz="2000" b="1" dirty="0"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ea typeface="黑体" panose="02010609060101010101" pitchFamily="2" charset="-122"/>
              </a:rPr>
              <a:t>）</a:t>
            </a:r>
            <a:r>
              <a:rPr lang="en-US" altLang="zh-CN" sz="2000" b="1" dirty="0">
                <a:ea typeface="黑体" panose="02010609060101010101" pitchFamily="2" charset="-122"/>
              </a:rPr>
              <a:t>SOCKET PASCAL FAR socket(</a:t>
            </a:r>
            <a:r>
              <a:rPr lang="en-US" altLang="zh-CN" sz="2000" b="1" dirty="0" err="1">
                <a:ea typeface="黑体" panose="02010609060101010101" pitchFamily="2" charset="-122"/>
              </a:rPr>
              <a:t>int</a:t>
            </a:r>
            <a:r>
              <a:rPr lang="en-US" altLang="zh-CN" sz="2000" b="1" dirty="0">
                <a:ea typeface="黑体" panose="02010609060101010101" pitchFamily="2" charset="-122"/>
              </a:rPr>
              <a:t> </a:t>
            </a:r>
            <a:r>
              <a:rPr lang="en-US" altLang="zh-CN" sz="2000" b="1" dirty="0" err="1">
                <a:ea typeface="黑体" panose="02010609060101010101" pitchFamily="2" charset="-122"/>
              </a:rPr>
              <a:t>af</a:t>
            </a:r>
            <a:r>
              <a:rPr lang="en-US" altLang="zh-CN" sz="2000" b="1" dirty="0">
                <a:ea typeface="黑体" panose="02010609060101010101" pitchFamily="2" charset="-122"/>
              </a:rPr>
              <a:t>, </a:t>
            </a:r>
            <a:r>
              <a:rPr lang="en-US" altLang="zh-CN" sz="2000" b="1" dirty="0" err="1">
                <a:ea typeface="黑体" panose="02010609060101010101" pitchFamily="2" charset="-122"/>
              </a:rPr>
              <a:t>int</a:t>
            </a:r>
            <a:r>
              <a:rPr lang="en-US" altLang="zh-CN" sz="2000" b="1" dirty="0">
                <a:ea typeface="黑体" panose="02010609060101010101" pitchFamily="2" charset="-122"/>
              </a:rPr>
              <a:t> type, </a:t>
            </a:r>
            <a:r>
              <a:rPr lang="en-US" altLang="zh-CN" sz="2000" b="1" dirty="0" err="1">
                <a:ea typeface="黑体" panose="02010609060101010101" pitchFamily="2" charset="-122"/>
              </a:rPr>
              <a:t>int</a:t>
            </a:r>
            <a:r>
              <a:rPr lang="en-US" altLang="zh-CN" sz="2000" b="1" dirty="0">
                <a:ea typeface="黑体" panose="02010609060101010101" pitchFamily="2" charset="-122"/>
              </a:rPr>
              <a:t> protocol);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ea typeface="黑体" panose="02010609060101010101" pitchFamily="2" charset="-122"/>
              </a:rPr>
              <a:t>参数讲解：</a:t>
            </a:r>
            <a:endParaRPr lang="en-US" altLang="zh-CN" sz="2000" b="1" dirty="0"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err="1">
                <a:solidFill>
                  <a:srgbClr val="FF0000"/>
                </a:solidFill>
                <a:ea typeface="黑体" panose="02010609060101010101" pitchFamily="2" charset="-122"/>
              </a:rPr>
              <a:t>af</a:t>
            </a:r>
            <a:r>
              <a:rPr lang="zh-CN" altLang="en-US" sz="2000" b="1" dirty="0">
                <a:ea typeface="黑体" panose="02010609060101010101" pitchFamily="2" charset="-122"/>
              </a:rPr>
              <a:t>指定通信协议</a:t>
            </a:r>
            <a:r>
              <a:rPr lang="en-US" altLang="zh-CN" sz="2000" b="1" dirty="0">
                <a:ea typeface="黑体" panose="02010609060101010101" pitchFamily="2" charset="-122"/>
              </a:rPr>
              <a:t>--AF_UNIX,AF_INET,AF_NS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Type</a:t>
            </a:r>
            <a:r>
              <a:rPr lang="zh-CN" altLang="en-US" sz="2000" b="1" dirty="0">
                <a:ea typeface="黑体" panose="02010609060101010101" pitchFamily="2" charset="-122"/>
              </a:rPr>
              <a:t>指定套接字类型：</a:t>
            </a:r>
            <a:r>
              <a:rPr lang="en-US" altLang="zh-CN" sz="2000" b="1" dirty="0">
                <a:ea typeface="黑体" panose="02010609060101010101" pitchFamily="2" charset="-122"/>
              </a:rPr>
              <a:t>SOCK_STREAM(TCP),SOCK_DGRAM(UDP),SOCK_RAM(</a:t>
            </a:r>
            <a:r>
              <a:rPr lang="zh-CN" altLang="en-US" sz="2000" b="1" dirty="0">
                <a:ea typeface="黑体" panose="02010609060101010101" pitchFamily="2" charset="-122"/>
              </a:rPr>
              <a:t>原始套接字</a:t>
            </a:r>
            <a:r>
              <a:rPr lang="en-US" altLang="zh-CN" sz="2000" b="1" dirty="0">
                <a:ea typeface="黑体" panose="02010609060101010101" pitchFamily="2" charset="-12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protocol</a:t>
            </a:r>
            <a:r>
              <a:rPr lang="zh-CN" altLang="en-US" sz="2000" b="1" dirty="0">
                <a:ea typeface="黑体" panose="02010609060101010101" pitchFamily="2" charset="-122"/>
              </a:rPr>
              <a:t>指定特定协议</a:t>
            </a:r>
            <a:endParaRPr lang="en-US" altLang="zh-CN" sz="2000" b="1" dirty="0"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　　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12</a:t>
            </a:fld>
            <a:endParaRPr 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标题 3420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 </a:t>
            </a:r>
            <a:r>
              <a:rPr lang="zh-CN" altLang="en-US" dirty="0"/>
              <a:t>使用套接字</a:t>
            </a:r>
          </a:p>
        </p:txBody>
      </p:sp>
      <p:sp>
        <p:nvSpPr>
          <p:cNvPr id="342019" name="文本占位符 342018"/>
          <p:cNvSpPr>
            <a:spLocks noGrp="1"/>
          </p:cNvSpPr>
          <p:nvPr>
            <p:ph type="body" idx="1"/>
          </p:nvPr>
        </p:nvSpPr>
        <p:spPr>
          <a:xfrm>
            <a:off x="611188" y="1557338"/>
            <a:ext cx="8532812" cy="4103687"/>
          </a:xfrm>
          <a:ln/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ea typeface="黑体" panose="02010609060101010101" pitchFamily="2" charset="-122"/>
              </a:rPr>
              <a:t>（</a:t>
            </a:r>
            <a:r>
              <a:rPr lang="en-US" altLang="zh-CN" sz="2000" b="1" dirty="0">
                <a:ea typeface="黑体" panose="02010609060101010101" pitchFamily="2" charset="-122"/>
              </a:rPr>
              <a:t>2</a:t>
            </a:r>
            <a:r>
              <a:rPr lang="zh-CN" altLang="en-US" sz="2000" b="1" dirty="0">
                <a:ea typeface="黑体" panose="02010609060101010101" pitchFamily="2" charset="-122"/>
              </a:rPr>
              <a:t>）</a:t>
            </a:r>
            <a:r>
              <a:rPr lang="en-US" altLang="zh-CN" sz="2000" b="1" dirty="0" err="1">
                <a:ea typeface="黑体" panose="02010609060101010101" pitchFamily="2" charset="-122"/>
              </a:rPr>
              <a:t>int</a:t>
            </a:r>
            <a:r>
              <a:rPr lang="en-US" altLang="zh-CN" sz="2000" b="1" dirty="0">
                <a:ea typeface="黑体" panose="02010609060101010101" pitchFamily="2" charset="-122"/>
              </a:rPr>
              <a:t> PASCAL FAR bind(SOCKET s, </a:t>
            </a:r>
            <a:r>
              <a:rPr lang="en-US" altLang="zh-CN" sz="2000" b="1" dirty="0" err="1">
                <a:ea typeface="黑体" panose="02010609060101010101" pitchFamily="2" charset="-122"/>
              </a:rPr>
              <a:t>const</a:t>
            </a:r>
            <a:r>
              <a:rPr lang="en-US" altLang="zh-CN" sz="2000" b="1" dirty="0">
                <a:ea typeface="黑体" panose="02010609060101010101" pitchFamily="2" charset="-122"/>
              </a:rPr>
              <a:t> struct </a:t>
            </a:r>
            <a:r>
              <a:rPr lang="en-US" altLang="zh-CN" sz="2000" b="1" dirty="0" err="1">
                <a:ea typeface="黑体" panose="02010609060101010101" pitchFamily="2" charset="-122"/>
              </a:rPr>
              <a:t>sockaddr</a:t>
            </a:r>
            <a:r>
              <a:rPr lang="en-US" altLang="zh-CN" sz="2000" b="1" dirty="0">
                <a:ea typeface="黑体" panose="02010609060101010101" pitchFamily="2" charset="-122"/>
              </a:rPr>
              <a:t> FAR *name, </a:t>
            </a:r>
            <a:r>
              <a:rPr lang="en-US" altLang="zh-CN" sz="2000" b="1" dirty="0" err="1">
                <a:ea typeface="黑体" panose="02010609060101010101" pitchFamily="2" charset="-122"/>
              </a:rPr>
              <a:t>int</a:t>
            </a:r>
            <a:r>
              <a:rPr lang="en-US" altLang="zh-CN" sz="2000" b="1" dirty="0">
                <a:ea typeface="黑体" panose="02010609060101010101" pitchFamily="2" charset="-122"/>
              </a:rPr>
              <a:t> </a:t>
            </a:r>
            <a:r>
              <a:rPr lang="en-US" altLang="zh-CN" sz="2000" b="1" dirty="0" err="1">
                <a:ea typeface="黑体" panose="02010609060101010101" pitchFamily="2" charset="-122"/>
              </a:rPr>
              <a:t>namelen</a:t>
            </a:r>
            <a:r>
              <a:rPr lang="en-US" altLang="zh-CN" sz="2000" b="1" dirty="0">
                <a:ea typeface="黑体" panose="02010609060101010101" pitchFamily="2" charset="-12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//s</a:t>
            </a:r>
            <a:r>
              <a:rPr lang="zh-CN" altLang="en-US" sz="2000" b="1" dirty="0">
                <a:ea typeface="黑体" panose="02010609060101010101" pitchFamily="2" charset="-122"/>
              </a:rPr>
              <a:t>指定要关联的套接字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//name</a:t>
            </a:r>
            <a:r>
              <a:rPr lang="zh-CN" altLang="en-US" sz="2000" b="1" dirty="0">
                <a:ea typeface="黑体" panose="02010609060101010101" pitchFamily="2" charset="-122"/>
              </a:rPr>
              <a:t>指定要绑定的</a:t>
            </a:r>
            <a:r>
              <a:rPr lang="en-US" altLang="zh-CN" sz="2000" b="1" dirty="0">
                <a:ea typeface="黑体" panose="02010609060101010101" pitchFamily="2" charset="-122"/>
              </a:rPr>
              <a:t>IP</a:t>
            </a:r>
            <a:r>
              <a:rPr lang="zh-CN" altLang="en-US" sz="2000" b="1" dirty="0">
                <a:ea typeface="黑体" panose="02010609060101010101" pitchFamily="2" charset="-122"/>
              </a:rPr>
              <a:t>地址与端口信息</a:t>
            </a:r>
            <a:endParaRPr lang="en-US" altLang="zh-CN" sz="2000" b="1" dirty="0"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/>
              <a:t>	</a:t>
            </a:r>
            <a:r>
              <a:rPr lang="zh-CN" altLang="en-US" sz="2000" b="1" dirty="0"/>
              <a:t>功能：将创建的 </a:t>
            </a:r>
            <a:r>
              <a:rPr lang="en-US" altLang="zh-CN" sz="2000" b="1" dirty="0"/>
              <a:t>socket </a:t>
            </a:r>
            <a:r>
              <a:rPr lang="zh-CN" altLang="en-US" sz="2000" b="1" dirty="0"/>
              <a:t>与 </a:t>
            </a:r>
            <a:r>
              <a:rPr lang="en-US" altLang="zh-CN" sz="2000" b="1" dirty="0" err="1"/>
              <a:t>adress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（包含 </a:t>
            </a:r>
            <a:r>
              <a:rPr lang="en-US" altLang="zh-CN" sz="2000" b="1" dirty="0"/>
              <a:t>IP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port</a:t>
            </a:r>
            <a:r>
              <a:rPr lang="zh-CN" altLang="en-US" sz="2000" b="1" dirty="0"/>
              <a:t>信息）绑定。</a:t>
            </a:r>
          </a:p>
          <a:p>
            <a:pPr>
              <a:lnSpc>
                <a:spcPct val="150000"/>
              </a:lnSpc>
              <a:buNone/>
            </a:pPr>
            <a:endParaRPr lang="en-US" altLang="zh-CN" sz="8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/>
              <a:t>	</a:t>
            </a:r>
            <a:r>
              <a:rPr lang="zh-CN" altLang="en-US" sz="2000" b="1" dirty="0">
                <a:solidFill>
                  <a:srgbClr val="000000"/>
                </a:solidFill>
              </a:rPr>
              <a:t>参数 </a:t>
            </a:r>
            <a:r>
              <a:rPr lang="en-US" altLang="zh-CN" sz="2000" b="1" dirty="0">
                <a:ea typeface="黑体" panose="02010609060101010101" pitchFamily="2" charset="-122"/>
              </a:rPr>
              <a:t>socket</a:t>
            </a:r>
            <a:r>
              <a:rPr lang="en-US" altLang="zh-CN" sz="2000" b="1" dirty="0">
                <a:solidFill>
                  <a:srgbClr val="000000"/>
                </a:solidFill>
              </a:rPr>
              <a:t> 	</a:t>
            </a:r>
            <a:r>
              <a:rPr lang="zh-CN" altLang="en-US" sz="2000" b="1" dirty="0">
                <a:solidFill>
                  <a:srgbClr val="000000"/>
                </a:solidFill>
              </a:rPr>
              <a:t>描述将使用的套接字。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	参数 </a:t>
            </a:r>
            <a:r>
              <a:rPr lang="en-US" altLang="zh-CN" sz="2000" b="1" dirty="0" err="1">
                <a:ea typeface="黑体" panose="02010609060101010101" pitchFamily="2" charset="-122"/>
              </a:rPr>
              <a:t>addr_len</a:t>
            </a:r>
            <a:r>
              <a:rPr lang="en-US" altLang="zh-CN" sz="2000" b="1" dirty="0">
                <a:ea typeface="黑体" panose="02010609060101010101" pitchFamily="2" charset="-122"/>
              </a:rPr>
              <a:t>	</a:t>
            </a:r>
            <a:r>
              <a:rPr lang="zh-CN" altLang="en-US" sz="2000" b="1" dirty="0">
                <a:ea typeface="黑体" panose="02010609060101010101" pitchFamily="2" charset="-122"/>
              </a:rPr>
              <a:t>描述的是</a:t>
            </a:r>
            <a:r>
              <a:rPr lang="zh-CN" altLang="en-US" sz="2000" b="1" dirty="0">
                <a:solidFill>
                  <a:srgbClr val="000000"/>
                </a:solidFill>
              </a:rPr>
              <a:t>参数 </a:t>
            </a:r>
            <a:r>
              <a:rPr lang="en-US" altLang="zh-CN" sz="2000" b="1" dirty="0" err="1"/>
              <a:t>adress</a:t>
            </a:r>
            <a:r>
              <a:rPr lang="zh-CN" altLang="en-US" sz="2000" b="1" dirty="0"/>
              <a:t>的长度。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	参数 </a:t>
            </a:r>
            <a:r>
              <a:rPr lang="en-US" altLang="zh-CN" sz="2000" b="1" dirty="0" err="1"/>
              <a:t>adress</a:t>
            </a:r>
            <a:r>
              <a:rPr lang="en-US" altLang="zh-CN" sz="2000" b="1" dirty="0"/>
              <a:t>		</a:t>
            </a:r>
            <a:r>
              <a:rPr lang="zh-CN" altLang="en-US" sz="2000" b="1" dirty="0">
                <a:solidFill>
                  <a:srgbClr val="000000"/>
                </a:solidFill>
              </a:rPr>
              <a:t>描述将绑定的地址。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13</a:t>
            </a:fld>
            <a:endParaRPr 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标题 3430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 </a:t>
            </a:r>
            <a:r>
              <a:rPr lang="zh-CN" altLang="en-US" dirty="0"/>
              <a:t>使用套接字</a:t>
            </a:r>
          </a:p>
        </p:txBody>
      </p:sp>
      <p:sp>
        <p:nvSpPr>
          <p:cNvPr id="343043" name="文本占位符 343042"/>
          <p:cNvSpPr>
            <a:spLocks noGrp="1"/>
          </p:cNvSpPr>
          <p:nvPr>
            <p:ph type="body" idx="1"/>
          </p:nvPr>
        </p:nvSpPr>
        <p:spPr>
          <a:xfrm>
            <a:off x="611188" y="1557338"/>
            <a:ext cx="7705725" cy="4618037"/>
          </a:xfrm>
          <a:ln/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</a:rPr>
              <a:t>参数中用到的数据结构：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</a:rPr>
              <a:t>struct </a:t>
            </a:r>
            <a:r>
              <a:rPr lang="en-US" altLang="zh-CN" sz="2000" b="1" dirty="0" err="1">
                <a:solidFill>
                  <a:srgbClr val="000000"/>
                </a:solidFill>
              </a:rPr>
              <a:t>socketaddr</a:t>
            </a:r>
            <a:r>
              <a:rPr lang="zh-CN" altLang="en-US" sz="2000" b="1" dirty="0">
                <a:solidFill>
                  <a:srgbClr val="000000"/>
                </a:solidFill>
              </a:rPr>
              <a:t>：在因特网协议中地址描述使用的数据结构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struct </a:t>
            </a:r>
            <a:r>
              <a:rPr lang="en-US" altLang="zh-CN" sz="2000" b="1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sockaddr</a:t>
            </a: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 {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  unsigned short </a:t>
            </a:r>
            <a:r>
              <a:rPr lang="en-US" altLang="zh-CN" sz="2000" b="1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sa_family</a:t>
            </a: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;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  char </a:t>
            </a:r>
            <a:r>
              <a:rPr lang="en-US" altLang="zh-CN" sz="2000" b="1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sa_data</a:t>
            </a: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[14];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};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b="1" dirty="0" err="1">
                <a:solidFill>
                  <a:srgbClr val="000000"/>
                </a:solidFill>
              </a:rPr>
              <a:t>sa_family</a:t>
            </a:r>
            <a:r>
              <a:rPr lang="en-US" altLang="zh-CN" sz="2000" b="1" dirty="0">
                <a:solidFill>
                  <a:srgbClr val="000000"/>
                </a:solidFill>
              </a:rPr>
              <a:t> 	</a:t>
            </a:r>
            <a:r>
              <a:rPr lang="zh-CN" altLang="en-US" sz="2000" b="1" dirty="0">
                <a:solidFill>
                  <a:srgbClr val="000000"/>
                </a:solidFill>
              </a:rPr>
              <a:t>描述将使用的协议族，一般为</a:t>
            </a:r>
            <a:r>
              <a:rPr lang="en-US" altLang="zh-CN" sz="2000" b="1" dirty="0">
                <a:solidFill>
                  <a:srgbClr val="000000"/>
                </a:solidFill>
              </a:rPr>
              <a:t>AF_INET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b="1" dirty="0" err="1">
                <a:solidFill>
                  <a:srgbClr val="000000"/>
                </a:solidFill>
              </a:rPr>
              <a:t>sa_data</a:t>
            </a:r>
            <a:r>
              <a:rPr lang="en-US" altLang="zh-CN" sz="2000" b="1" dirty="0">
                <a:solidFill>
                  <a:srgbClr val="000000"/>
                </a:solidFill>
              </a:rPr>
              <a:t> 	</a:t>
            </a:r>
            <a:r>
              <a:rPr lang="zh-CN" altLang="en-US" sz="2000" b="1" dirty="0">
                <a:solidFill>
                  <a:srgbClr val="000000"/>
                </a:solidFill>
              </a:rPr>
              <a:t>为套接口储存目标地址和端口信息。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14</a:t>
            </a:fld>
            <a:endParaRPr 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标题 3461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 </a:t>
            </a:r>
            <a:r>
              <a:rPr lang="zh-CN" altLang="en-US" dirty="0"/>
              <a:t>使用套接字</a:t>
            </a:r>
          </a:p>
        </p:txBody>
      </p:sp>
      <p:sp>
        <p:nvSpPr>
          <p:cNvPr id="346115" name="文本占位符 346114"/>
          <p:cNvSpPr>
            <a:spLocks noGrp="1"/>
          </p:cNvSpPr>
          <p:nvPr>
            <p:ph type="body" idx="1"/>
          </p:nvPr>
        </p:nvSpPr>
        <p:spPr>
          <a:xfrm>
            <a:off x="611188" y="1557338"/>
            <a:ext cx="8208962" cy="5184775"/>
          </a:xfrm>
          <a:ln/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</a:rPr>
              <a:t>事实上，上面的</a:t>
            </a:r>
            <a:r>
              <a:rPr lang="en-US" altLang="zh-CN" sz="2400" b="1" dirty="0">
                <a:solidFill>
                  <a:srgbClr val="000000"/>
                </a:solidFill>
              </a:rPr>
              <a:t>struct </a:t>
            </a:r>
            <a:r>
              <a:rPr lang="en-US" altLang="zh-CN" sz="2400" b="1" dirty="0" err="1">
                <a:solidFill>
                  <a:srgbClr val="000000"/>
                </a:solidFill>
              </a:rPr>
              <a:t>sockaddr</a:t>
            </a:r>
            <a:r>
              <a:rPr lang="zh-CN" altLang="en-US" sz="2400" b="1" dirty="0">
                <a:solidFill>
                  <a:srgbClr val="000000"/>
                </a:solidFill>
              </a:rPr>
              <a:t>并不好用，因它没有明确细化内部结构。于是程序员创造了一个并列的结构</a:t>
            </a:r>
            <a:r>
              <a:rPr lang="en-US" altLang="zh-CN" sz="2400" b="1" dirty="0" err="1">
                <a:solidFill>
                  <a:srgbClr val="000000"/>
                </a:solidFill>
              </a:rPr>
              <a:t>sockaddr_in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，它可以与结构</a:t>
            </a:r>
            <a:r>
              <a:rPr lang="en-US" altLang="zh-CN" sz="2400" b="1" dirty="0" err="1">
                <a:solidFill>
                  <a:srgbClr val="000000"/>
                </a:solidFill>
              </a:rPr>
              <a:t>sockaddr</a:t>
            </a:r>
            <a:r>
              <a:rPr lang="zh-CN" altLang="en-US" sz="2400" b="1" dirty="0">
                <a:solidFill>
                  <a:srgbClr val="000000"/>
                </a:solidFill>
              </a:rPr>
              <a:t>互相转换。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struct </a:t>
            </a:r>
            <a:r>
              <a:rPr lang="en-US" altLang="zh-CN" sz="2000" b="1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sockaddr_in</a:t>
            </a: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 {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         short </a:t>
            </a:r>
            <a:r>
              <a:rPr lang="en-US" altLang="zh-CN" sz="2000" b="1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sin_family</a:t>
            </a: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; 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         unsigned short </a:t>
            </a:r>
            <a:r>
              <a:rPr lang="en-US" altLang="zh-CN" sz="2000" b="1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sin_port</a:t>
            </a: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;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         struct </a:t>
            </a:r>
            <a:r>
              <a:rPr lang="en-US" altLang="zh-CN" sz="2000" b="1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in_addr</a:t>
            </a: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sin_addr</a:t>
            </a: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;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         unsigned char </a:t>
            </a:r>
            <a:r>
              <a:rPr lang="en-US" altLang="zh-CN" sz="2000" b="1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sin_zero</a:t>
            </a: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[8];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	}; </a:t>
            </a:r>
            <a:r>
              <a:rPr lang="en-US" altLang="zh-CN" sz="2000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15</a:t>
            </a:fld>
            <a:endParaRPr 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62179-30B5-4315-B75B-7BF7D72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2B695-620B-4FD8-B53B-67C3FC85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en-US" altLang="zh-CN" sz="2000" dirty="0"/>
              <a:t>struct </a:t>
            </a:r>
            <a:r>
              <a:rPr lang="en-US" altLang="zh-CN" sz="2000" dirty="0" err="1"/>
              <a:t>sockaddr_in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serverAddr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memst</a:t>
            </a:r>
            <a:r>
              <a:rPr lang="en-US" altLang="zh-CN" sz="2000" dirty="0"/>
              <a:t>(&amp;serverAddr,0,sizeof(struct </a:t>
            </a:r>
            <a:r>
              <a:rPr lang="en-US" altLang="zh-CN" sz="2000" dirty="0" err="1"/>
              <a:t>sockaddr_in</a:t>
            </a:r>
            <a:r>
              <a:rPr lang="en-US" altLang="zh-CN" sz="2000" dirty="0"/>
              <a:t>));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serverAddr.sin_family</a:t>
            </a:r>
            <a:r>
              <a:rPr lang="en-US" altLang="zh-CN" sz="2000" dirty="0"/>
              <a:t>=AF_INET;                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serverAddr.sin_port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htons</a:t>
            </a:r>
            <a:r>
              <a:rPr lang="en-US" altLang="zh-CN" sz="2000" dirty="0"/>
              <a:t>(80);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serverAddr.sin_addr.s_addr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htonl</a:t>
            </a:r>
            <a:r>
              <a:rPr lang="en-US" altLang="zh-CN" sz="2000" dirty="0"/>
              <a:t>(INADDR_ANY); 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1B5BE-2869-44BF-B9FB-FE4CBBB9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smtClean="0"/>
              <a:t>16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5622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标题 3481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 </a:t>
            </a:r>
            <a:r>
              <a:rPr lang="zh-CN" altLang="en-US" dirty="0"/>
              <a:t>使用套接字</a:t>
            </a:r>
          </a:p>
        </p:txBody>
      </p:sp>
      <p:sp>
        <p:nvSpPr>
          <p:cNvPr id="348163" name="文本占位符 348162"/>
          <p:cNvSpPr>
            <a:spLocks noGrp="1"/>
          </p:cNvSpPr>
          <p:nvPr>
            <p:ph type="body" idx="1"/>
          </p:nvPr>
        </p:nvSpPr>
        <p:spPr>
          <a:xfrm>
            <a:off x="611188" y="1557338"/>
            <a:ext cx="7993062" cy="3960812"/>
          </a:xfrm>
          <a:ln/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ea typeface="黑体" panose="02010609060101010101" pitchFamily="2" charset="-122"/>
              </a:rPr>
              <a:t>（</a:t>
            </a:r>
            <a:r>
              <a:rPr lang="en-US" altLang="zh-CN" sz="2000" b="1" dirty="0">
                <a:ea typeface="黑体" panose="02010609060101010101" pitchFamily="2" charset="-122"/>
              </a:rPr>
              <a:t>3</a:t>
            </a:r>
            <a:r>
              <a:rPr lang="zh-CN" altLang="en-US" sz="2000" b="1" dirty="0">
                <a:ea typeface="黑体" panose="02010609060101010101" pitchFamily="2" charset="-122"/>
              </a:rPr>
              <a:t>）</a:t>
            </a:r>
            <a:r>
              <a:rPr lang="en-US" altLang="zh-CN" sz="2000" b="1" dirty="0" err="1">
                <a:ea typeface="黑体" panose="02010609060101010101" pitchFamily="2" charset="-122"/>
              </a:rPr>
              <a:t>int</a:t>
            </a:r>
            <a:r>
              <a:rPr lang="en-US" altLang="zh-CN" sz="2000" b="1" dirty="0">
                <a:ea typeface="黑体" panose="02010609060101010101" pitchFamily="2" charset="-122"/>
              </a:rPr>
              <a:t> PASCAL FAR listen(SOCKET s, </a:t>
            </a:r>
            <a:r>
              <a:rPr lang="en-US" altLang="zh-CN" sz="2000" b="1" dirty="0" err="1">
                <a:ea typeface="黑体" panose="02010609060101010101" pitchFamily="2" charset="-122"/>
              </a:rPr>
              <a:t>int</a:t>
            </a:r>
            <a:r>
              <a:rPr lang="en-US" altLang="zh-CN" sz="2000" b="1" dirty="0">
                <a:ea typeface="黑体" panose="02010609060101010101" pitchFamily="2" charset="-122"/>
              </a:rPr>
              <a:t> backlog)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//backlog</a:t>
            </a:r>
            <a:r>
              <a:rPr lang="zh-CN" altLang="en-US" sz="2000" b="1" dirty="0">
                <a:ea typeface="黑体" panose="02010609060101010101" pitchFamily="2" charset="-122"/>
              </a:rPr>
              <a:t>指定请求连接队列的最大长度，一般设为</a:t>
            </a:r>
            <a:r>
              <a:rPr lang="en-US" altLang="zh-CN" sz="2000" b="1" dirty="0">
                <a:ea typeface="黑体" panose="02010609060101010101" pitchFamily="2" charset="-122"/>
              </a:rPr>
              <a:t>5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功能：定义在指定的 </a:t>
            </a:r>
            <a:r>
              <a:rPr lang="en-US" altLang="zh-CN" sz="2000" b="1" dirty="0">
                <a:solidFill>
                  <a:srgbClr val="000000"/>
                </a:solidFill>
              </a:rPr>
              <a:t>Socket </a:t>
            </a:r>
            <a:r>
              <a:rPr lang="zh-CN" altLang="en-US" sz="2000" b="1" dirty="0">
                <a:solidFill>
                  <a:srgbClr val="000000"/>
                </a:solidFill>
              </a:rPr>
              <a:t>上可有多少个待处理的连接。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	参数</a:t>
            </a:r>
            <a:r>
              <a:rPr lang="en-US" altLang="zh-CN" sz="2000" b="1" dirty="0"/>
              <a:t>socket</a:t>
            </a:r>
            <a:r>
              <a:rPr lang="en-US" altLang="zh-CN" sz="2000" b="1" dirty="0">
                <a:solidFill>
                  <a:srgbClr val="000000"/>
                </a:solidFill>
              </a:rPr>
              <a:t> 		</a:t>
            </a:r>
            <a:r>
              <a:rPr lang="zh-CN" altLang="en-US" sz="2000" b="1" dirty="0">
                <a:solidFill>
                  <a:srgbClr val="000000"/>
                </a:solidFill>
              </a:rPr>
              <a:t>是调用 </a:t>
            </a:r>
            <a:r>
              <a:rPr lang="en-US" altLang="zh-CN" sz="2000" b="1" dirty="0">
                <a:solidFill>
                  <a:srgbClr val="000000"/>
                </a:solidFill>
              </a:rPr>
              <a:t>socket() </a:t>
            </a:r>
            <a:r>
              <a:rPr lang="zh-CN" altLang="en-US" sz="2000" b="1" dirty="0">
                <a:solidFill>
                  <a:srgbClr val="000000"/>
                </a:solidFill>
              </a:rPr>
              <a:t>返回的套接口文件描述符。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	参数</a:t>
            </a:r>
            <a:r>
              <a:rPr lang="en-US" altLang="zh-CN" sz="2000" b="1" dirty="0">
                <a:solidFill>
                  <a:srgbClr val="000000"/>
                </a:solidFill>
              </a:rPr>
              <a:t>backlog 	</a:t>
            </a:r>
            <a:r>
              <a:rPr lang="zh-CN" altLang="en-US" sz="2000" b="1" dirty="0">
                <a:solidFill>
                  <a:srgbClr val="000000"/>
                </a:solidFill>
              </a:rPr>
              <a:t>是在进入队列中允许的连接数目。</a:t>
            </a:r>
          </a:p>
          <a:p>
            <a:pPr>
              <a:lnSpc>
                <a:spcPct val="90000"/>
              </a:lnSpc>
              <a:buNone/>
            </a:pPr>
            <a:endParaRPr lang="zh-CN" altLang="en-US" sz="20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17</a:t>
            </a:fld>
            <a:endParaRPr 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标题 3512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 </a:t>
            </a:r>
            <a:r>
              <a:rPr lang="zh-CN" altLang="en-US" dirty="0"/>
              <a:t>使用套接字</a:t>
            </a:r>
          </a:p>
        </p:txBody>
      </p:sp>
      <p:sp>
        <p:nvSpPr>
          <p:cNvPr id="351235" name="文本占位符 351234"/>
          <p:cNvSpPr>
            <a:spLocks noGrp="1"/>
          </p:cNvSpPr>
          <p:nvPr>
            <p:ph type="body" idx="1"/>
          </p:nvPr>
        </p:nvSpPr>
        <p:spPr>
          <a:xfrm>
            <a:off x="611188" y="1484313"/>
            <a:ext cx="7416800" cy="4691062"/>
          </a:xfrm>
          <a:ln/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ea typeface="黑体" panose="02010609060101010101" pitchFamily="2" charset="-122"/>
              </a:rPr>
              <a:t>（</a:t>
            </a:r>
            <a:r>
              <a:rPr lang="en-US" altLang="zh-CN" sz="2000" b="1" dirty="0">
                <a:ea typeface="黑体" panose="02010609060101010101" pitchFamily="2" charset="-122"/>
              </a:rPr>
              <a:t>4</a:t>
            </a:r>
            <a:r>
              <a:rPr lang="zh-CN" altLang="en-US" sz="2000" b="1" dirty="0">
                <a:ea typeface="黑体" panose="02010609060101010101" pitchFamily="2" charset="-122"/>
              </a:rPr>
              <a:t>）</a:t>
            </a:r>
            <a:r>
              <a:rPr lang="en-US" altLang="zh-CN" sz="2000" b="1" dirty="0">
                <a:ea typeface="黑体" panose="02010609060101010101" pitchFamily="2" charset="-122"/>
              </a:rPr>
              <a:t>SOCKET PASCAL FAR accept(SOCKET s, struct </a:t>
            </a:r>
            <a:r>
              <a:rPr lang="en-US" altLang="zh-CN" sz="2000" b="1" dirty="0" err="1">
                <a:ea typeface="黑体" panose="02010609060101010101" pitchFamily="2" charset="-122"/>
              </a:rPr>
              <a:t>sockaddr</a:t>
            </a:r>
            <a:r>
              <a:rPr lang="en-US" altLang="zh-CN" sz="2000" b="1" dirty="0">
                <a:ea typeface="黑体" panose="02010609060101010101" pitchFamily="2" charset="-122"/>
              </a:rPr>
              <a:t> FAR* </a:t>
            </a:r>
            <a:r>
              <a:rPr lang="en-US" altLang="zh-CN" sz="2000" b="1" dirty="0" err="1">
                <a:ea typeface="黑体" panose="02010609060101010101" pitchFamily="2" charset="-122"/>
              </a:rPr>
              <a:t>addr</a:t>
            </a:r>
            <a:r>
              <a:rPr lang="en-US" altLang="zh-CN" sz="2000" b="1" dirty="0">
                <a:ea typeface="黑体" panose="02010609060101010101" pitchFamily="2" charset="-122"/>
              </a:rPr>
              <a:t>, </a:t>
            </a:r>
            <a:r>
              <a:rPr lang="en-US" altLang="zh-CN" sz="2000" b="1" dirty="0" err="1">
                <a:ea typeface="黑体" panose="02010609060101010101" pitchFamily="2" charset="-122"/>
              </a:rPr>
              <a:t>int</a:t>
            </a:r>
            <a:r>
              <a:rPr lang="en-US" altLang="zh-CN" sz="2000" b="1" dirty="0">
                <a:ea typeface="黑体" panose="02010609060101010101" pitchFamily="2" charset="-122"/>
              </a:rPr>
              <a:t> FAR* </a:t>
            </a:r>
            <a:r>
              <a:rPr lang="en-US" altLang="zh-CN" sz="2000" b="1" dirty="0" err="1">
                <a:ea typeface="黑体" panose="02010609060101010101" pitchFamily="2" charset="-122"/>
              </a:rPr>
              <a:t>addrlen</a:t>
            </a:r>
            <a:r>
              <a:rPr lang="en-US" altLang="zh-CN" sz="2000" b="1" dirty="0">
                <a:ea typeface="黑体" panose="02010609060101010101" pitchFamily="2" charset="-12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//s</a:t>
            </a:r>
            <a:r>
              <a:rPr lang="zh-CN" altLang="en-US" sz="2000" b="1" dirty="0">
                <a:ea typeface="黑体" panose="02010609060101010101" pitchFamily="2" charset="-122"/>
              </a:rPr>
              <a:t>为当前指定的套接字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//</a:t>
            </a:r>
            <a:r>
              <a:rPr lang="en-US" altLang="zh-CN" sz="2000" b="1" dirty="0" err="1">
                <a:ea typeface="黑体" panose="02010609060101010101" pitchFamily="2" charset="-122"/>
              </a:rPr>
              <a:t>addr</a:t>
            </a:r>
            <a:r>
              <a:rPr lang="zh-CN" altLang="en-US" sz="2000" b="1" dirty="0">
                <a:ea typeface="黑体" panose="02010609060101010101" pitchFamily="2" charset="-122"/>
              </a:rPr>
              <a:t>为保存当前客户端的地址信息</a:t>
            </a:r>
            <a:r>
              <a:rPr lang="zh-CN" altLang="en-US" sz="2000" b="1" dirty="0">
                <a:solidFill>
                  <a:srgbClr val="000000"/>
                </a:solidFill>
              </a:rPr>
              <a:t>	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351237" name="文本框 351236"/>
          <p:cNvSpPr txBox="1"/>
          <p:nvPr/>
        </p:nvSpPr>
        <p:spPr>
          <a:xfrm>
            <a:off x="1121380" y="5296573"/>
            <a:ext cx="7416800" cy="8540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Clr>
                <a:srgbClr val="000000"/>
              </a:buClr>
            </a:pPr>
            <a:r>
              <a:rPr lang="en-US" altLang="en-US" sz="20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※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与 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Win socket 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异同</a:t>
            </a:r>
            <a:r>
              <a:rPr lang="en-US" altLang="en-US" sz="20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※</a:t>
            </a:r>
            <a:endParaRPr lang="zh-CN" altLang="en-US" sz="2000" b="1">
              <a:solidFill>
                <a:schemeClr val="fol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　　参数一致，但的返回类型不是</a:t>
            </a:r>
            <a:r>
              <a:rPr lang="en-US" altLang="zh-CN" sz="2000" b="1" err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int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而是</a:t>
            </a:r>
            <a:r>
              <a:rPr lang="en-US" altLang="zh-CN" sz="20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18</a:t>
            </a:fld>
            <a:endParaRPr 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标题 3532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 </a:t>
            </a:r>
            <a:r>
              <a:rPr lang="zh-CN" altLang="en-US" dirty="0"/>
              <a:t>使用套接字</a:t>
            </a:r>
          </a:p>
        </p:txBody>
      </p:sp>
      <p:sp>
        <p:nvSpPr>
          <p:cNvPr id="353283" name="文本占位符 353282"/>
          <p:cNvSpPr>
            <a:spLocks noGrp="1"/>
          </p:cNvSpPr>
          <p:nvPr>
            <p:ph type="body" idx="1"/>
          </p:nvPr>
        </p:nvSpPr>
        <p:spPr>
          <a:xfrm>
            <a:off x="611188" y="1557338"/>
            <a:ext cx="8281987" cy="4618037"/>
          </a:xfrm>
          <a:ln/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(5)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PASCAL FAR connect(SOCKET s,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struct </a:t>
            </a:r>
            <a:r>
              <a:rPr lang="en-US" altLang="zh-CN" sz="1800" b="1" dirty="0" err="1"/>
              <a:t>sockaddr</a:t>
            </a:r>
            <a:r>
              <a:rPr lang="en-US" altLang="zh-CN" sz="1800" b="1" dirty="0"/>
              <a:t> FAR* name,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namelen</a:t>
            </a:r>
            <a:r>
              <a:rPr lang="en-US" altLang="zh-CN" sz="1800" b="1" dirty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</a:rPr>
              <a:t>功能：在客户端被用于连接到服务器。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	返回值：发生错误的时候返回</a:t>
            </a:r>
            <a:r>
              <a:rPr lang="en-US" altLang="zh-CN" sz="2000" b="1" dirty="0">
                <a:solidFill>
                  <a:srgbClr val="000000"/>
                </a:solidFill>
              </a:rPr>
              <a:t>-1</a:t>
            </a:r>
          </a:p>
          <a:p>
            <a:pPr>
              <a:lnSpc>
                <a:spcPct val="150000"/>
              </a:lnSpc>
              <a:buNone/>
            </a:pPr>
            <a:endParaRPr lang="en-US" altLang="zh-CN" sz="8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</a:rPr>
              <a:t>参数</a:t>
            </a:r>
            <a:r>
              <a:rPr lang="en-US" altLang="zh-CN" sz="2000" b="1" dirty="0"/>
              <a:t>socket</a:t>
            </a:r>
            <a:r>
              <a:rPr lang="en-US" altLang="zh-CN" sz="2000" b="1" dirty="0">
                <a:solidFill>
                  <a:srgbClr val="000000"/>
                </a:solidFill>
              </a:rPr>
              <a:t> 		</a:t>
            </a:r>
            <a:r>
              <a:rPr lang="zh-CN" altLang="en-US" sz="2000" b="1" dirty="0">
                <a:solidFill>
                  <a:srgbClr val="000000"/>
                </a:solidFill>
              </a:rPr>
              <a:t>套接口文件描述符。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	</a:t>
            </a:r>
            <a:r>
              <a:rPr lang="zh-CN" altLang="en-US" sz="2000" b="1" dirty="0"/>
              <a:t>参数</a:t>
            </a:r>
            <a:r>
              <a:rPr lang="en-US" altLang="zh-CN" sz="2000" b="1" dirty="0" err="1"/>
              <a:t>serv_addr</a:t>
            </a:r>
            <a:r>
              <a:rPr lang="en-US" altLang="zh-CN" sz="2000" b="1" dirty="0">
                <a:solidFill>
                  <a:srgbClr val="000000"/>
                </a:solidFill>
              </a:rPr>
              <a:t> 	</a:t>
            </a:r>
            <a:r>
              <a:rPr lang="zh-CN" altLang="en-US" sz="2000" b="1" dirty="0">
                <a:solidFill>
                  <a:srgbClr val="000000"/>
                </a:solidFill>
              </a:rPr>
              <a:t>包含是服务器的地址和端口信息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	参数</a:t>
            </a:r>
            <a:r>
              <a:rPr lang="en-US" altLang="zh-CN" sz="2000" b="1" dirty="0" err="1">
                <a:solidFill>
                  <a:srgbClr val="000000"/>
                </a:solidFill>
              </a:rPr>
              <a:t>addrlen</a:t>
            </a:r>
            <a:r>
              <a:rPr lang="en-US" altLang="zh-CN" sz="2000" b="1" dirty="0">
                <a:solidFill>
                  <a:srgbClr val="000000"/>
                </a:solidFill>
              </a:rPr>
              <a:t> 	</a:t>
            </a:r>
            <a:r>
              <a:rPr lang="zh-CN" altLang="en-US" sz="2000" b="1" dirty="0">
                <a:solidFill>
                  <a:srgbClr val="000000"/>
                </a:solidFill>
              </a:rPr>
              <a:t>长度，常为 </a:t>
            </a:r>
            <a:r>
              <a:rPr lang="en-US" altLang="zh-CN" sz="2000" b="1" dirty="0" err="1">
                <a:solidFill>
                  <a:srgbClr val="000000"/>
                </a:solidFill>
              </a:rPr>
              <a:t>sizeof</a:t>
            </a:r>
            <a:r>
              <a:rPr lang="en-US" altLang="zh-CN" sz="2000" b="1" dirty="0">
                <a:solidFill>
                  <a:srgbClr val="000000"/>
                </a:solidFill>
              </a:rPr>
              <a:t>(struct </a:t>
            </a:r>
            <a:r>
              <a:rPr lang="en-US" altLang="zh-CN" sz="2000" b="1" dirty="0" err="1">
                <a:solidFill>
                  <a:srgbClr val="000000"/>
                </a:solidFill>
              </a:rPr>
              <a:t>sockaddr_in</a:t>
            </a:r>
            <a:r>
              <a:rPr lang="en-US" altLang="zh-CN" sz="2000" b="1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19</a:t>
            </a:fld>
            <a:endParaRPr 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标题 3215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zh-CN" altLang="en-US" dirty="0"/>
              <a:t>内容概述</a:t>
            </a:r>
          </a:p>
        </p:txBody>
      </p:sp>
      <p:sp>
        <p:nvSpPr>
          <p:cNvPr id="321539" name="文本占位符 321538"/>
          <p:cNvSpPr>
            <a:spLocks noGrp="1"/>
          </p:cNvSpPr>
          <p:nvPr>
            <p:ph type="body" idx="1"/>
          </p:nvPr>
        </p:nvSpPr>
        <p:spPr>
          <a:xfrm>
            <a:off x="900113" y="1484313"/>
            <a:ext cx="7712075" cy="4484687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1. </a:t>
            </a:r>
            <a:r>
              <a:rPr lang="zh-CN" altLang="en-US" b="1" dirty="0"/>
              <a:t>套接字介绍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2. </a:t>
            </a:r>
            <a:r>
              <a:rPr lang="zh-CN" altLang="en-US" b="1" dirty="0"/>
              <a:t>客户</a:t>
            </a:r>
            <a:r>
              <a:rPr lang="en-US" altLang="zh-CN" b="1" dirty="0"/>
              <a:t>/</a:t>
            </a:r>
            <a:r>
              <a:rPr lang="zh-CN" altLang="en-US" b="1" dirty="0"/>
              <a:t>服务器模式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3. </a:t>
            </a:r>
            <a:r>
              <a:rPr lang="zh-CN" altLang="en-US" b="1" dirty="0"/>
              <a:t>使用套接字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4. Win Sock</a:t>
            </a:r>
            <a:r>
              <a:rPr lang="zh-CN" altLang="en-US" b="1" dirty="0"/>
              <a:t>简介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5. </a:t>
            </a:r>
            <a:r>
              <a:rPr lang="zh-CN" altLang="en-US" b="1" dirty="0"/>
              <a:t>程序实例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</a:t>
            </a:fld>
            <a:endParaRPr 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标题 3584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 </a:t>
            </a:r>
            <a:r>
              <a:rPr lang="zh-CN" altLang="en-US" dirty="0"/>
              <a:t>使用套接字</a:t>
            </a:r>
          </a:p>
        </p:txBody>
      </p:sp>
      <p:sp>
        <p:nvSpPr>
          <p:cNvPr id="358403" name="文本占位符 358402"/>
          <p:cNvSpPr>
            <a:spLocks noGrp="1"/>
          </p:cNvSpPr>
          <p:nvPr>
            <p:ph type="body" idx="1"/>
          </p:nvPr>
        </p:nvSpPr>
        <p:spPr>
          <a:xfrm>
            <a:off x="611188" y="1484313"/>
            <a:ext cx="8281987" cy="5184775"/>
          </a:xfrm>
          <a:ln/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000" b="1">
                <a:ea typeface="黑体" panose="02010609060101010101" pitchFamily="2" charset="-122"/>
              </a:rPr>
              <a:t>(6)</a:t>
            </a:r>
            <a:r>
              <a:rPr lang="en-US" altLang="zh-CN" sz="2000" b="1" err="1"/>
              <a:t> int setsockopt(int socket,int level,int optname</a:t>
            </a:r>
            <a:endParaRPr lang="en-US" altLang="zh-CN" sz="2000" b="1"/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/>
              <a:t>			</a:t>
            </a:r>
            <a:r>
              <a:rPr lang="zh-CN" altLang="en-US" sz="2000" b="1" dirty="0"/>
              <a:t>　</a:t>
            </a:r>
            <a:r>
              <a:rPr lang="en-US" altLang="zh-CN" sz="2000" b="1" err="1"/>
              <a:t>,const void *optval,socklen_t *optlen</a:t>
            </a:r>
            <a:r>
              <a:rPr lang="en-US" altLang="zh-CN" sz="2000" b="1"/>
              <a:t>)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/>
              <a:t>	</a:t>
            </a:r>
            <a:r>
              <a:rPr lang="zh-CN" altLang="en-US" sz="2000" b="1" dirty="0"/>
              <a:t>功能：设置套接字行为</a:t>
            </a:r>
            <a:r>
              <a:rPr lang="zh-CN" altLang="en-US" sz="2000" dirty="0"/>
              <a:t> </a:t>
            </a:r>
            <a:endParaRPr lang="zh-CN" altLang="en-US" sz="2000" b="1"/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/>
              <a:t>	参数</a:t>
            </a:r>
            <a:r>
              <a:rPr lang="en-US" altLang="zh-CN" sz="2000" b="1" dirty="0"/>
              <a:t>level		</a:t>
            </a:r>
            <a:r>
              <a:rPr lang="zh-CN" altLang="en-US" sz="2000" b="1" dirty="0"/>
              <a:t>指定控制套接字的层次。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/>
              <a:t>				</a:t>
            </a:r>
            <a:r>
              <a:rPr lang="en-US" altLang="zh-CN" sz="2000" b="1" dirty="0"/>
              <a:t>SOL_SOCKET</a:t>
            </a:r>
            <a:r>
              <a:rPr lang="zh-CN" altLang="en-US" sz="2000" b="1" dirty="0"/>
              <a:t>表示通用套接字选项</a:t>
            </a:r>
            <a:r>
              <a:rPr lang="en-US" altLang="zh-CN" sz="2000" b="1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/>
              <a:t>	</a:t>
            </a:r>
            <a:r>
              <a:rPr lang="zh-CN" altLang="en-US" sz="2000" b="1" dirty="0"/>
              <a:t>参数</a:t>
            </a:r>
            <a:r>
              <a:rPr lang="en-US" altLang="zh-CN" sz="2000" b="1" err="1"/>
              <a:t>optname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指定控制的方式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选项的名称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　</a:t>
            </a:r>
            <a:br>
              <a:rPr lang="zh-CN" altLang="en-US" sz="2000" b="1" dirty="0"/>
            </a:br>
            <a:r>
              <a:rPr lang="zh-CN" altLang="en-US" sz="2000" b="1" dirty="0"/>
              <a:t>			</a:t>
            </a:r>
            <a:r>
              <a:rPr lang="en-US" altLang="zh-CN" sz="2000" b="1" dirty="0"/>
              <a:t>SO_REUSERADDR</a:t>
            </a:r>
            <a:r>
              <a:rPr lang="zh-CN" altLang="en-US" sz="2000" b="1" dirty="0"/>
              <a:t>表示重用本地地址和端口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/>
              <a:t>	参数</a:t>
            </a:r>
            <a:r>
              <a:rPr lang="en-US" altLang="zh-CN" sz="2000" b="1" err="1"/>
              <a:t>optval</a:t>
            </a:r>
            <a:r>
              <a:rPr lang="en-US" altLang="zh-CN" sz="2000" b="1" dirty="0"/>
              <a:t>		</a:t>
            </a:r>
            <a:r>
              <a:rPr lang="zh-CN" altLang="en-US" sz="2000" b="1" dirty="0"/>
              <a:t>指示相应的行为，如功能的开启或关闭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/>
              <a:t>				教材中为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，表示将地址重用选项设为开启状态　</a:t>
            </a:r>
            <a:r>
              <a:rPr lang="zh-CN" altLang="en-US" sz="1600" b="1" dirty="0"/>
              <a:t> </a:t>
            </a:r>
            <a:endParaRPr lang="zh-CN" altLang="en-US" sz="16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20</a:t>
            </a:fld>
            <a:endParaRPr 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标题 3553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 </a:t>
            </a:r>
            <a:r>
              <a:rPr lang="zh-CN" altLang="en-US" dirty="0"/>
              <a:t>使用套接字</a:t>
            </a:r>
          </a:p>
        </p:txBody>
      </p:sp>
      <p:sp>
        <p:nvSpPr>
          <p:cNvPr id="355331" name="文本占位符 355330"/>
          <p:cNvSpPr>
            <a:spLocks noGrp="1"/>
          </p:cNvSpPr>
          <p:nvPr>
            <p:ph type="body" idx="1"/>
          </p:nvPr>
        </p:nvSpPr>
        <p:spPr>
          <a:xfrm>
            <a:off x="611188" y="1412875"/>
            <a:ext cx="8281987" cy="3529013"/>
          </a:xfrm>
          <a:ln/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(7) </a:t>
            </a:r>
            <a:r>
              <a:rPr lang="zh-CN" altLang="en-US" sz="2000" b="1" dirty="0">
                <a:solidFill>
                  <a:srgbClr val="000000"/>
                </a:solidFill>
              </a:rPr>
              <a:t>其它函数：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err="1">
                <a:solidFill>
                  <a:srgbClr val="000000"/>
                </a:solidFill>
              </a:rPr>
              <a:t>	</a:t>
            </a:r>
            <a:r>
              <a:rPr lang="en-US" altLang="zh-CN" sz="2000" b="1" err="1">
                <a:solidFill>
                  <a:srgbClr val="000000"/>
                </a:solidFill>
              </a:rPr>
              <a:t>int read(int filedes, char *buff, unsigned nbytes</a:t>
            </a:r>
            <a:r>
              <a:rPr lang="en-US" altLang="zh-CN" sz="2000" b="1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err="1">
                <a:solidFill>
                  <a:srgbClr val="000000"/>
                </a:solidFill>
              </a:rPr>
              <a:t>	int write(int filedes, char *buff, unsigned nbytes</a:t>
            </a:r>
            <a:r>
              <a:rPr lang="en-US" altLang="zh-CN" sz="2000" b="1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</a:rPr>
              <a:t>功能：分别表示对指定的文件描述符进行读定操作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		返回值：读定成功时，返回一个表示读出</a:t>
            </a:r>
            <a:r>
              <a:rPr lang="en-US" altLang="zh-CN" sz="2000" b="1" dirty="0">
                <a:solidFill>
                  <a:srgbClr val="000000"/>
                </a:solidFill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</a:rPr>
              <a:t>写入字节数的正数。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			  返回</a:t>
            </a:r>
            <a:r>
              <a:rPr lang="en-US" altLang="zh-CN" sz="2000" b="1" dirty="0">
                <a:solidFill>
                  <a:srgbClr val="000000"/>
                </a:solidFill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</a:rPr>
              <a:t>表示文件尾，</a:t>
            </a:r>
            <a:r>
              <a:rPr lang="en-US" altLang="zh-CN" sz="2000" b="1" dirty="0">
                <a:solidFill>
                  <a:srgbClr val="000000"/>
                </a:solidFill>
              </a:rPr>
              <a:t>-1</a:t>
            </a:r>
            <a:r>
              <a:rPr lang="zh-CN" altLang="en-US" sz="2000" b="1" dirty="0">
                <a:solidFill>
                  <a:srgbClr val="000000"/>
                </a:solidFill>
              </a:rPr>
              <a:t>表示读</a:t>
            </a:r>
            <a:r>
              <a:rPr lang="en-US" altLang="zh-CN" sz="2000" b="1" dirty="0">
                <a:solidFill>
                  <a:srgbClr val="000000"/>
                </a:solidFill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</a:rPr>
              <a:t>写失败。</a:t>
            </a:r>
          </a:p>
        </p:txBody>
      </p:sp>
      <p:sp>
        <p:nvSpPr>
          <p:cNvPr id="355332" name="文本框 355331"/>
          <p:cNvSpPr txBox="1"/>
          <p:nvPr/>
        </p:nvSpPr>
        <p:spPr>
          <a:xfrm>
            <a:off x="827088" y="4797425"/>
            <a:ext cx="7632700" cy="16160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lvl="0" algn="l">
              <a:lnSpc>
                <a:spcPct val="15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en-US" sz="20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※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与 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Win socket 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异同</a:t>
            </a:r>
            <a:r>
              <a:rPr lang="en-US" altLang="en-US" sz="20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※</a:t>
            </a:r>
            <a:endParaRPr lang="zh-CN" altLang="en-US" sz="2000" b="1">
              <a:solidFill>
                <a:schemeClr val="fol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l">
              <a:lnSpc>
                <a:spcPct val="15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　　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Win socket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中，不能用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read()/write()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函数操作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Socket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，而需要使用</a:t>
            </a:r>
            <a:r>
              <a:rPr lang="en-US" altLang="zh-CN" sz="2000" b="1" err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recv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() /send()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函数来操作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Socket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的发送与接收。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21</a:t>
            </a:fld>
            <a:endParaRPr 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标题 3563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 </a:t>
            </a:r>
            <a:r>
              <a:rPr lang="zh-CN" altLang="en-US" dirty="0"/>
              <a:t>使用套接字</a:t>
            </a:r>
          </a:p>
        </p:txBody>
      </p:sp>
      <p:sp>
        <p:nvSpPr>
          <p:cNvPr id="356355" name="文本占位符 356354"/>
          <p:cNvSpPr>
            <a:spLocks noGrp="1"/>
          </p:cNvSpPr>
          <p:nvPr>
            <p:ph type="body" idx="1"/>
          </p:nvPr>
        </p:nvSpPr>
        <p:spPr>
          <a:xfrm>
            <a:off x="611188" y="1557338"/>
            <a:ext cx="8281987" cy="4967287"/>
          </a:xfrm>
          <a:ln/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ea typeface="黑体" panose="02010609060101010101" pitchFamily="2" charset="-122"/>
              </a:rPr>
              <a:t>（</a:t>
            </a:r>
            <a:r>
              <a:rPr lang="en-US" altLang="zh-CN" sz="2000" b="1" dirty="0">
                <a:ea typeface="黑体" panose="02010609060101010101" pitchFamily="2" charset="-122"/>
              </a:rPr>
              <a:t>8</a:t>
            </a:r>
            <a:r>
              <a:rPr lang="zh-CN" altLang="en-US" sz="2000" b="1" dirty="0">
                <a:ea typeface="黑体" panose="02010609060101010101" pitchFamily="2" charset="-122"/>
              </a:rPr>
              <a:t>）</a:t>
            </a:r>
            <a:r>
              <a:rPr lang="en-US" altLang="zh-CN" sz="2000" b="1" dirty="0">
                <a:ea typeface="黑体" panose="02010609060101010101" pitchFamily="2" charset="-122"/>
              </a:rPr>
              <a:t> </a:t>
            </a:r>
            <a:r>
              <a:rPr lang="zh-CN" altLang="en-US" sz="2000" b="1" dirty="0">
                <a:ea typeface="黑体" panose="02010609060101010101" pitchFamily="2" charset="-122"/>
              </a:rPr>
              <a:t>其它函数：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close(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socket);</a:t>
            </a:r>
            <a:r>
              <a:rPr lang="en-US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	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功能：关闭对应的套接口。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struct  </a:t>
            </a:r>
            <a:r>
              <a:rPr lang="en-US" altLang="zh-CN" sz="2000" b="1" dirty="0" err="1"/>
              <a:t>hostent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gethostbyname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char *hostname);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/>
              <a:t>		</a:t>
            </a:r>
            <a:r>
              <a:rPr lang="zh-CN" altLang="en-US" sz="2000" b="1" dirty="0"/>
              <a:t>功能：据主机名查找主机的</a:t>
            </a:r>
            <a:r>
              <a:rPr lang="en-US" altLang="zh-CN" sz="2000" b="1" dirty="0"/>
              <a:t>IP </a:t>
            </a:r>
            <a:r>
              <a:rPr lang="zh-CN" altLang="en-US" sz="2000" b="1" dirty="0"/>
              <a:t>。 </a:t>
            </a:r>
            <a:r>
              <a:rPr lang="en-US" altLang="zh-CN" sz="2000" b="1" dirty="0"/>
              <a:t>Hostname</a:t>
            </a:r>
            <a:r>
              <a:rPr lang="zh-CN" altLang="en-US" sz="2000" b="1" dirty="0"/>
              <a:t>是域名。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/>
              <a:t>		返回值：成功时返回一个指向结构体</a:t>
            </a:r>
            <a:r>
              <a:rPr lang="en-US" altLang="zh-CN" sz="2000" b="1" dirty="0"/>
              <a:t> </a:t>
            </a:r>
            <a:r>
              <a:rPr lang="en-US" altLang="zh-CN" sz="2000" b="1" dirty="0" err="1"/>
              <a:t>hostent</a:t>
            </a:r>
            <a:r>
              <a:rPr lang="en-US" altLang="zh-CN" sz="2000" b="1" dirty="0"/>
              <a:t> </a:t>
            </a:r>
            <a:r>
              <a:rPr lang="zh-CN" altLang="en-US" sz="2000" b="1" dirty="0"/>
              <a:t>的指针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/>
              <a:t>			  或者是空</a:t>
            </a:r>
            <a:r>
              <a:rPr lang="en-US" altLang="zh-CN" sz="2000" b="1" dirty="0"/>
              <a:t> (NULL) </a:t>
            </a:r>
            <a:r>
              <a:rPr lang="zh-CN" altLang="en-US" sz="2000" b="1" dirty="0"/>
              <a:t>指针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void *</a:t>
            </a:r>
            <a:r>
              <a:rPr lang="en-US" altLang="zh-CN" sz="2000" b="1" dirty="0" err="1"/>
              <a:t>memset</a:t>
            </a:r>
            <a:r>
              <a:rPr lang="en-US" altLang="zh-CN" sz="2000" b="1" dirty="0"/>
              <a:t>(void *s, char 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, unsigned n);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	</a:t>
            </a:r>
            <a:r>
              <a:rPr lang="zh-CN" altLang="en-US" sz="2000" b="1" dirty="0"/>
              <a:t>功能：将已开辟内存空间 </a:t>
            </a:r>
            <a:r>
              <a:rPr lang="en-US" altLang="zh-CN" sz="2000" b="1" dirty="0"/>
              <a:t>s </a:t>
            </a:r>
            <a:r>
              <a:rPr lang="zh-CN" altLang="en-US" sz="2000" b="1" dirty="0"/>
              <a:t>的首 </a:t>
            </a:r>
            <a:r>
              <a:rPr lang="en-US" altLang="zh-CN" sz="2000" b="1" dirty="0"/>
              <a:t>n </a:t>
            </a:r>
            <a:r>
              <a:rPr lang="zh-CN" altLang="en-US" sz="2000" b="1" dirty="0"/>
              <a:t>个字节的值设为值 </a:t>
            </a:r>
            <a:r>
              <a:rPr lang="en-US" altLang="zh-CN" sz="2000" b="1" dirty="0" err="1"/>
              <a:t>ch</a:t>
            </a:r>
            <a:r>
              <a:rPr lang="en-US" altLang="zh-CN" sz="2000" dirty="0"/>
              <a:t> </a:t>
            </a:r>
          </a:p>
        </p:txBody>
      </p:sp>
      <p:sp>
        <p:nvSpPr>
          <p:cNvPr id="356356" name="文本框 356355"/>
          <p:cNvSpPr txBox="1"/>
          <p:nvPr/>
        </p:nvSpPr>
        <p:spPr>
          <a:xfrm>
            <a:off x="4932363" y="1989138"/>
            <a:ext cx="3673475" cy="1158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lvl="0" algn="l">
              <a:lnSpc>
                <a:spcPct val="15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※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与 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Win socket 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异同</a:t>
            </a:r>
            <a:r>
              <a:rPr lang="en-US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※</a:t>
            </a:r>
            <a:endParaRPr lang="zh-CN" altLang="en-US" sz="2000" b="1" dirty="0">
              <a:solidFill>
                <a:schemeClr val="fol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l">
              <a:lnSpc>
                <a:spcPct val="15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Win socket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000" b="1" dirty="0" err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closesocket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22</a:t>
            </a:fld>
            <a:endParaRPr 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标题 3573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 </a:t>
            </a:r>
            <a:r>
              <a:rPr lang="zh-CN" altLang="en-US" dirty="0"/>
              <a:t>使用套接字</a:t>
            </a:r>
          </a:p>
        </p:txBody>
      </p:sp>
      <p:sp>
        <p:nvSpPr>
          <p:cNvPr id="357379" name="文本占位符 357378"/>
          <p:cNvSpPr>
            <a:spLocks noGrp="1"/>
          </p:cNvSpPr>
          <p:nvPr>
            <p:ph type="body" idx="1"/>
          </p:nvPr>
        </p:nvSpPr>
        <p:spPr>
          <a:xfrm>
            <a:off x="611188" y="1484313"/>
            <a:ext cx="8208962" cy="4968875"/>
          </a:xfrm>
          <a:ln/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(7) </a:t>
            </a:r>
            <a:r>
              <a:rPr lang="zh-CN" altLang="en-US" sz="2000" b="1" dirty="0">
                <a:ea typeface="黑体" panose="02010609060101010101" pitchFamily="2" charset="-122"/>
              </a:rPr>
              <a:t>其它函数：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err="1"/>
              <a:t>	</a:t>
            </a:r>
            <a:r>
              <a:rPr lang="en-US" altLang="zh-CN" sz="2000" b="1" err="1"/>
              <a:t>void *memcpy(void *destin</a:t>
            </a:r>
            <a:r>
              <a:rPr lang="en-US" altLang="zh-CN" sz="2000" b="1"/>
              <a:t>, void *source, unsigned n);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/>
              <a:t>		</a:t>
            </a:r>
            <a:r>
              <a:rPr lang="zh-CN" altLang="en-US" sz="2000" b="1" dirty="0"/>
              <a:t>从源</a:t>
            </a:r>
            <a:r>
              <a:rPr lang="en-US" altLang="zh-CN" sz="2000" b="1" dirty="0"/>
              <a:t>source</a:t>
            </a:r>
            <a:r>
              <a:rPr lang="zh-CN" altLang="en-US" sz="2000" b="1" dirty="0"/>
              <a:t>中拷贝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个字节到目标</a:t>
            </a:r>
            <a:r>
              <a:rPr lang="en-US" altLang="zh-CN" sz="2000" b="1" err="1"/>
              <a:t>destin</a:t>
            </a:r>
            <a:r>
              <a:rPr lang="zh-CN" altLang="en-US" sz="2000" b="1" dirty="0"/>
              <a:t>中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err="1"/>
              <a:t>	</a:t>
            </a:r>
            <a:r>
              <a:rPr lang="en-US" altLang="zh-CN" sz="2000" b="1" err="1"/>
              <a:t>int open(char *pathname, int access[, int permiss</a:t>
            </a:r>
            <a:r>
              <a:rPr lang="en-US" altLang="zh-CN" sz="2000" b="1" dirty="0"/>
              <a:t>]); </a:t>
            </a:r>
            <a:br>
              <a:rPr lang="en-US" altLang="zh-CN" sz="2000" b="1" dirty="0"/>
            </a:br>
            <a:r>
              <a:rPr lang="en-US" altLang="zh-CN" sz="2000" b="1" dirty="0"/>
              <a:t>	</a:t>
            </a:r>
            <a:r>
              <a:rPr lang="zh-CN" altLang="en-US" sz="2000" b="1" dirty="0"/>
              <a:t>打开一个文件用于读或写</a:t>
            </a:r>
            <a:br>
              <a:rPr lang="zh-CN" altLang="en-US" sz="2000" b="1" dirty="0"/>
            </a:br>
            <a:r>
              <a:rPr lang="en-US" altLang="zh-CN" sz="2000" b="1" err="1"/>
              <a:t>void exit(int</a:t>
            </a:r>
            <a:r>
              <a:rPr lang="en-US" altLang="zh-CN" sz="2000" b="1" dirty="0"/>
              <a:t> status);</a:t>
            </a:r>
            <a:br>
              <a:rPr lang="en-US" altLang="zh-CN" sz="2000" b="1" dirty="0"/>
            </a:br>
            <a:r>
              <a:rPr lang="en-US" altLang="zh-CN" sz="2000" b="1" dirty="0"/>
              <a:t>	</a:t>
            </a:r>
            <a:r>
              <a:rPr lang="zh-CN" altLang="en-US" sz="2000" b="1" dirty="0"/>
              <a:t>退出程序</a:t>
            </a:r>
            <a:endParaRPr lang="zh-CN" altLang="en-US" sz="2400" b="1"/>
          </a:p>
        </p:txBody>
      </p:sp>
      <p:sp>
        <p:nvSpPr>
          <p:cNvPr id="357380" name="文本框 357379"/>
          <p:cNvSpPr txBox="1"/>
          <p:nvPr/>
        </p:nvSpPr>
        <p:spPr>
          <a:xfrm>
            <a:off x="971550" y="4941888"/>
            <a:ext cx="6913563" cy="16160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lvl="0" algn="l">
              <a:lnSpc>
                <a:spcPct val="15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en-US" sz="20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※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其它异同</a:t>
            </a:r>
            <a:r>
              <a:rPr lang="en-US" altLang="en-US" sz="20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※</a:t>
            </a:r>
            <a:endParaRPr lang="zh-CN" altLang="en-US" sz="2000" b="1">
              <a:solidFill>
                <a:schemeClr val="fol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algn="l">
              <a:lnSpc>
                <a:spcPct val="15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　　在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Windows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中，对于文件的操作也与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Linux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中不同。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Windows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下的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可以使用</a:t>
            </a:r>
            <a:r>
              <a:rPr lang="en-US" altLang="zh-CN" sz="2000" b="1" err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stdio.h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下的</a:t>
            </a:r>
            <a:r>
              <a:rPr lang="en-US" altLang="zh-CN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FILE</a:t>
            </a:r>
            <a:r>
              <a:rPr lang="zh-CN" altLang="en-US" sz="2000" b="1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来操作文件。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23</a:t>
            </a:fld>
            <a:endParaRPr 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标题 3665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zh-CN" altLang="en-US" dirty="0"/>
              <a:t>内容概述</a:t>
            </a:r>
          </a:p>
        </p:txBody>
      </p:sp>
      <p:sp>
        <p:nvSpPr>
          <p:cNvPr id="366595" name="文本占位符 366594"/>
          <p:cNvSpPr>
            <a:spLocks noGrp="1"/>
          </p:cNvSpPr>
          <p:nvPr>
            <p:ph type="body" idx="1"/>
          </p:nvPr>
        </p:nvSpPr>
        <p:spPr>
          <a:xfrm>
            <a:off x="900113" y="1125538"/>
            <a:ext cx="8064500" cy="4535487"/>
          </a:xfrm>
          <a:ln/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推荐参考书籍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	</a:t>
            </a:r>
            <a:r>
              <a:rPr lang="en-US" altLang="zh-CN" sz="2800" b="1" dirty="0"/>
              <a:t>《UNIX</a:t>
            </a:r>
            <a:r>
              <a:rPr lang="zh-CN" altLang="en-US" sz="2800" b="1" dirty="0"/>
              <a:t>网络编程</a:t>
            </a:r>
            <a:r>
              <a:rPr lang="en-US" altLang="zh-CN" sz="2800" b="1" err="1"/>
              <a:t>》richard stevens</a:t>
            </a:r>
            <a:endParaRPr lang="en-US" altLang="zh-CN" sz="2800" b="1"/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	《UNIX</a:t>
            </a:r>
            <a:r>
              <a:rPr lang="zh-CN" altLang="en-US" sz="2800" b="1" dirty="0"/>
              <a:t>环境高级编程</a:t>
            </a:r>
            <a:r>
              <a:rPr lang="en-US" altLang="zh-CN" sz="2800" b="1"/>
              <a:t>》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	《TCP/IP</a:t>
            </a:r>
            <a:r>
              <a:rPr lang="zh-CN" altLang="en-US" sz="2800" b="1" dirty="0"/>
              <a:t>网络互联技术卷</a:t>
            </a:r>
            <a:r>
              <a:rPr lang="en-US" altLang="zh-CN" sz="2800" b="1" dirty="0"/>
              <a:t>III</a:t>
            </a:r>
            <a:r>
              <a:rPr lang="zh-CN" altLang="en-US" sz="2800" b="1" dirty="0"/>
              <a:t>（</a:t>
            </a:r>
            <a:r>
              <a:rPr lang="en-US" altLang="zh-CN" sz="2800" b="1" err="1"/>
              <a:t>winsock</a:t>
            </a:r>
            <a:r>
              <a:rPr lang="zh-CN" altLang="en-US" sz="2800" b="1" dirty="0"/>
              <a:t>版）</a:t>
            </a:r>
            <a:r>
              <a:rPr lang="en-US" altLang="zh-CN" sz="2800" b="1" dirty="0"/>
              <a:t>》《WINDOWS</a:t>
            </a:r>
            <a:r>
              <a:rPr lang="zh-CN" altLang="en-US" sz="2800" b="1" dirty="0"/>
              <a:t>网络编程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微软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24</a:t>
            </a:fld>
            <a:endParaRPr 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标题 3624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1. </a:t>
            </a:r>
            <a:r>
              <a:rPr lang="zh-CN" altLang="en-US" dirty="0"/>
              <a:t>套接字介绍</a:t>
            </a:r>
          </a:p>
        </p:txBody>
      </p:sp>
      <p:pic>
        <p:nvPicPr>
          <p:cNvPr id="362552" name="图片 3625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1557338"/>
            <a:ext cx="6408737" cy="448945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3</a:t>
            </a:fld>
            <a:endParaRPr 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标题 3696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1. </a:t>
            </a:r>
            <a:r>
              <a:rPr lang="zh-CN" altLang="en-US" dirty="0"/>
              <a:t>套接字介绍</a:t>
            </a:r>
          </a:p>
        </p:txBody>
      </p:sp>
      <p:sp>
        <p:nvSpPr>
          <p:cNvPr id="369667" name="文本占位符 369666"/>
          <p:cNvSpPr>
            <a:spLocks noGrp="1"/>
          </p:cNvSpPr>
          <p:nvPr>
            <p:ph type="body" idx="1"/>
          </p:nvPr>
        </p:nvSpPr>
        <p:spPr>
          <a:xfrm>
            <a:off x="755650" y="1412875"/>
            <a:ext cx="7920038" cy="4535488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一个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与一个端口（</a:t>
            </a:r>
            <a:r>
              <a:rPr lang="en-US" altLang="zh-CN" sz="2400" b="1" dirty="0"/>
              <a:t>port</a:t>
            </a:r>
            <a:r>
              <a:rPr lang="zh-CN" altLang="en-US" sz="2400" b="1" dirty="0"/>
              <a:t>）联合形成一个套接字。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在网络的另外一端可有一个对应的套接字与通信。</a:t>
            </a:r>
          </a:p>
        </p:txBody>
      </p:sp>
      <p:pic>
        <p:nvPicPr>
          <p:cNvPr id="369691" name="图片 3696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3068638"/>
            <a:ext cx="6119812" cy="3421062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4</a:t>
            </a:fld>
            <a:endParaRPr 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、套接字介绍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一个完整的网间进程通信需要由两个进程组成，并且只能使用同一种高层协议。也就是说，不可能通信的一端用TCP协议，而另一端用UDP协议。因此一个完整的网间通信需要一个五元组来标识：</a:t>
            </a:r>
            <a:endParaRPr lang="zh-CN" altLang="en-US"/>
          </a:p>
          <a:p>
            <a:r>
              <a:rPr lang="zh-CN" altLang="en-US">
                <a:sym typeface="+mn-ea"/>
              </a:rPr>
              <a:t>(协议，本地地址，本地端口号，目的地址，目的端口号)</a:t>
            </a:r>
            <a:endParaRPr lang="zh-CN" altLang="en-US"/>
          </a:p>
          <a:p>
            <a:r>
              <a:rPr lang="zh-CN" altLang="en-US">
                <a:sym typeface="+mn-ea"/>
              </a:rPr>
              <a:t>这样一个五元组，叫做一个相关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5</a:t>
            </a:fld>
            <a:endParaRPr 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标题 3276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2. </a:t>
            </a:r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服务器模式</a:t>
            </a:r>
          </a:p>
        </p:txBody>
      </p:sp>
      <p:sp>
        <p:nvSpPr>
          <p:cNvPr id="327683" name="文本占位符 327682"/>
          <p:cNvSpPr>
            <a:spLocks noGrp="1"/>
          </p:cNvSpPr>
          <p:nvPr>
            <p:ph type="body" idx="1"/>
          </p:nvPr>
        </p:nvSpPr>
        <p:spPr>
          <a:xfrm>
            <a:off x="755650" y="1412875"/>
            <a:ext cx="7777163" cy="2376488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</a:rPr>
              <a:t>TCP/IP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网络应用中最常用的通信模式。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客户端发出服务请求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服务器端接收请求并提供相应的服务。</a:t>
            </a:r>
          </a:p>
        </p:txBody>
      </p:sp>
      <p:pic>
        <p:nvPicPr>
          <p:cNvPr id="327684" name="图片 327683" descr="client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3789363"/>
            <a:ext cx="5832475" cy="271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6</a:t>
            </a:fld>
            <a:endParaRPr 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3399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2. </a:t>
            </a:r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服务器模式</a:t>
            </a:r>
          </a:p>
        </p:txBody>
      </p:sp>
      <p:sp>
        <p:nvSpPr>
          <p:cNvPr id="339971" name="文本占位符 339970"/>
          <p:cNvSpPr>
            <a:spLocks noGrp="1"/>
          </p:cNvSpPr>
          <p:nvPr>
            <p:ph type="body" idx="1"/>
          </p:nvPr>
        </p:nvSpPr>
        <p:spPr>
          <a:xfrm>
            <a:off x="684213" y="1557338"/>
            <a:ext cx="7991475" cy="4824412"/>
          </a:xfrm>
          <a:ln/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zh-CN" altLang="en-US" sz="2800" b="1" dirty="0"/>
              <a:t>客户端与服务器的连接方式主要有两种：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流式套接口连接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	可靠的双向通讯的数据流。包会按发送时的顺序到达。</a:t>
            </a:r>
            <a:endParaRPr lang="zh-CN" altLang="en-US" sz="2400" b="1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数据报套接口连接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	</a:t>
            </a:r>
            <a:r>
              <a:rPr lang="zh-CN" altLang="en-US" sz="2400" b="1" dirty="0">
                <a:solidFill>
                  <a:srgbClr val="000000"/>
                </a:solidFill>
              </a:rPr>
              <a:t>包不一定会按发送时的顺序到达。仅保证每个包的内部是无错误的。</a:t>
            </a:r>
            <a:r>
              <a:rPr lang="zh-CN" altLang="en-US" sz="2400" dirty="0"/>
              <a:t> </a:t>
            </a: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7</a:t>
            </a:fld>
            <a:endParaRPr 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标题 3307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2. </a:t>
            </a:r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服务器模式</a:t>
            </a:r>
          </a:p>
        </p:txBody>
      </p:sp>
      <p:sp>
        <p:nvSpPr>
          <p:cNvPr id="330755" name="文本占位符 330754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848600" cy="4679950"/>
          </a:xfrm>
          <a:ln/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服务器操作：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打开一个通信通道，在某个端口上接收客户请求；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等待客户请求；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收到客户端请求，处理并应答。直至交互完成。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b="1" dirty="0"/>
              <a:t>4. </a:t>
            </a:r>
            <a:r>
              <a:rPr lang="zh-CN" altLang="en-US" sz="2400" b="1" dirty="0"/>
              <a:t>返回第二步，等待另一客户请求。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b="1" dirty="0"/>
              <a:t>5. </a:t>
            </a:r>
            <a:r>
              <a:rPr lang="zh-CN" altLang="en-US" sz="2400" b="1" dirty="0"/>
              <a:t>关闭服务器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8</a:t>
            </a:fld>
            <a:endParaRPr 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标题 3328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2. </a:t>
            </a:r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服务器模式</a:t>
            </a:r>
          </a:p>
        </p:txBody>
      </p:sp>
      <p:sp>
        <p:nvSpPr>
          <p:cNvPr id="332803" name="文本占位符 332802"/>
          <p:cNvSpPr>
            <a:spLocks noGrp="1"/>
          </p:cNvSpPr>
          <p:nvPr>
            <p:ph type="body" idx="1"/>
          </p:nvPr>
        </p:nvSpPr>
        <p:spPr>
          <a:xfrm>
            <a:off x="827088" y="1484313"/>
            <a:ext cx="7921625" cy="4465637"/>
          </a:xfrm>
          <a:ln/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zh-CN" altLang="en-US" sz="2800" b="1" dirty="0"/>
              <a:t>客户端操作：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b="1" dirty="0"/>
              <a:t>1.	</a:t>
            </a:r>
            <a:r>
              <a:rPr lang="zh-CN" altLang="en-US" sz="2400" b="1" dirty="0"/>
              <a:t>打开一个通信通道，连接到服务器所在主机的特定端口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b="1" dirty="0"/>
              <a:t>	（此时，服务器端已经在这个</a:t>
            </a:r>
            <a:r>
              <a:rPr lang="en-US" altLang="zh-CN" sz="2400" b="1" dirty="0"/>
              <a:t>Socket</a:t>
            </a:r>
            <a:r>
              <a:rPr lang="zh-CN" altLang="en-US" sz="2400" b="1" dirty="0"/>
              <a:t>等待请求）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b="1" dirty="0"/>
              <a:t>2.	</a:t>
            </a:r>
            <a:r>
              <a:rPr lang="zh-CN" altLang="en-US" sz="2400" b="1" dirty="0"/>
              <a:t>向服务器发服务请求报文，等待并接收应答；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b="1" dirty="0"/>
              <a:t>	继续提出请求并等待应答</a:t>
            </a:r>
            <a:r>
              <a:rPr lang="en-US" altLang="zh-CN" sz="2400" b="1"/>
              <a:t>......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b="1" dirty="0"/>
              <a:t>3.	</a:t>
            </a:r>
            <a:r>
              <a:rPr lang="zh-CN" altLang="en-US" sz="2400" b="1" dirty="0"/>
              <a:t>请求结束后关闭通信通道并终止。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9</a:t>
            </a:fld>
            <a:endParaRPr 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</TotalTime>
  <Words>2168</Words>
  <Application>Microsoft Office PowerPoint</Application>
  <PresentationFormat>全屏显示(4:3)</PresentationFormat>
  <Paragraphs>202</Paragraphs>
  <Slides>24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 Unicode MS</vt:lpstr>
      <vt:lpstr>宋体</vt:lpstr>
      <vt:lpstr>Tahoma</vt:lpstr>
      <vt:lpstr>Times New Roman</vt:lpstr>
      <vt:lpstr>Wingdings</vt:lpstr>
      <vt:lpstr>Blends</vt:lpstr>
      <vt:lpstr>Visio.Drawing.11</vt:lpstr>
      <vt:lpstr>PowerPoint 演示文稿</vt:lpstr>
      <vt:lpstr>内容概述</vt:lpstr>
      <vt:lpstr>1. 套接字介绍</vt:lpstr>
      <vt:lpstr>1. 套接字介绍</vt:lpstr>
      <vt:lpstr>1、套接字介绍</vt:lpstr>
      <vt:lpstr>2. 客户/服务器模式</vt:lpstr>
      <vt:lpstr>2. 客户/服务器模式</vt:lpstr>
      <vt:lpstr>2. 客户/服务器模式</vt:lpstr>
      <vt:lpstr>2. 客户/服务器模式</vt:lpstr>
      <vt:lpstr>2. 客户/服务器模式</vt:lpstr>
      <vt:lpstr>PowerPoint 演示文稿</vt:lpstr>
      <vt:lpstr>3. 使用套接字</vt:lpstr>
      <vt:lpstr>3. 使用套接字</vt:lpstr>
      <vt:lpstr>3. 使用套接字</vt:lpstr>
      <vt:lpstr>3. 使用套接字</vt:lpstr>
      <vt:lpstr>PowerPoint 演示文稿</vt:lpstr>
      <vt:lpstr>3. 使用套接字</vt:lpstr>
      <vt:lpstr>3. 使用套接字</vt:lpstr>
      <vt:lpstr>3. 使用套接字</vt:lpstr>
      <vt:lpstr>3. 使用套接字</vt:lpstr>
      <vt:lpstr>3. 使用套接字</vt:lpstr>
      <vt:lpstr>3. 使用套接字</vt:lpstr>
      <vt:lpstr>3. 使用套接字</vt:lpstr>
      <vt:lpstr>内容概述</vt:lpstr>
    </vt:vector>
  </TitlesOfParts>
  <Company>seu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网络设计师/程序员辅导</dc:title>
  <dc:creator>fns</dc:creator>
  <cp:lastModifiedBy>dell</cp:lastModifiedBy>
  <cp:revision>316</cp:revision>
  <dcterms:created xsi:type="dcterms:W3CDTF">2002-09-02T15:20:45Z</dcterms:created>
  <dcterms:modified xsi:type="dcterms:W3CDTF">2020-05-21T02:20:06Z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