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7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2"/>
  </p:notesMasterIdLst>
  <p:sldIdLst>
    <p:sldId id="310" r:id="rId2"/>
    <p:sldId id="373" r:id="rId3"/>
    <p:sldId id="258" r:id="rId4"/>
    <p:sldId id="334" r:id="rId5"/>
    <p:sldId id="259" r:id="rId6"/>
    <p:sldId id="260" r:id="rId7"/>
    <p:sldId id="374" r:id="rId8"/>
    <p:sldId id="393" r:id="rId9"/>
    <p:sldId id="313" r:id="rId10"/>
    <p:sldId id="405" r:id="rId11"/>
    <p:sldId id="375" r:id="rId12"/>
    <p:sldId id="404" r:id="rId13"/>
    <p:sldId id="377" r:id="rId14"/>
    <p:sldId id="378" r:id="rId15"/>
    <p:sldId id="406" r:id="rId16"/>
    <p:sldId id="408" r:id="rId17"/>
    <p:sldId id="410" r:id="rId18"/>
    <p:sldId id="411" r:id="rId19"/>
    <p:sldId id="412" r:id="rId20"/>
    <p:sldId id="413" r:id="rId21"/>
    <p:sldId id="426" r:id="rId22"/>
    <p:sldId id="414" r:id="rId23"/>
    <p:sldId id="427" r:id="rId24"/>
    <p:sldId id="415" r:id="rId25"/>
    <p:sldId id="389" r:id="rId26"/>
    <p:sldId id="418" r:id="rId27"/>
    <p:sldId id="428" r:id="rId28"/>
    <p:sldId id="429" r:id="rId29"/>
    <p:sldId id="419" r:id="rId30"/>
    <p:sldId id="391" r:id="rId31"/>
    <p:sldId id="392" r:id="rId32"/>
    <p:sldId id="422" r:id="rId33"/>
    <p:sldId id="420" r:id="rId34"/>
    <p:sldId id="423" r:id="rId35"/>
    <p:sldId id="424" r:id="rId36"/>
    <p:sldId id="425" r:id="rId37"/>
    <p:sldId id="284" r:id="rId38"/>
    <p:sldId id="285" r:id="rId39"/>
    <p:sldId id="286" r:id="rId40"/>
    <p:sldId id="436" r:id="rId41"/>
    <p:sldId id="446" r:id="rId42"/>
    <p:sldId id="433" r:id="rId43"/>
    <p:sldId id="431" r:id="rId44"/>
    <p:sldId id="434" r:id="rId45"/>
    <p:sldId id="437" r:id="rId46"/>
    <p:sldId id="438" r:id="rId47"/>
    <p:sldId id="441" r:id="rId48"/>
    <p:sldId id="439" r:id="rId49"/>
    <p:sldId id="442" r:id="rId50"/>
    <p:sldId id="443" r:id="rId51"/>
    <p:sldId id="445" r:id="rId52"/>
    <p:sldId id="772" r:id="rId53"/>
    <p:sldId id="432" r:id="rId54"/>
    <p:sldId id="447" r:id="rId55"/>
    <p:sldId id="509" r:id="rId56"/>
    <p:sldId id="510" r:id="rId57"/>
    <p:sldId id="611" r:id="rId58"/>
    <p:sldId id="563" r:id="rId59"/>
    <p:sldId id="679" r:id="rId60"/>
    <p:sldId id="565" r:id="rId61"/>
    <p:sldId id="566" r:id="rId62"/>
    <p:sldId id="614" r:id="rId63"/>
    <p:sldId id="615" r:id="rId64"/>
    <p:sldId id="569" r:id="rId65"/>
    <p:sldId id="680" r:id="rId66"/>
    <p:sldId id="571" r:id="rId67"/>
    <p:sldId id="572" r:id="rId68"/>
    <p:sldId id="573" r:id="rId69"/>
    <p:sldId id="574" r:id="rId70"/>
    <p:sldId id="616" r:id="rId71"/>
    <p:sldId id="617" r:id="rId72"/>
    <p:sldId id="618" r:id="rId73"/>
    <p:sldId id="578" r:id="rId74"/>
    <p:sldId id="579" r:id="rId75"/>
    <p:sldId id="619" r:id="rId76"/>
    <p:sldId id="620" r:id="rId77"/>
    <p:sldId id="621" r:id="rId78"/>
    <p:sldId id="635" r:id="rId79"/>
    <p:sldId id="636" r:id="rId80"/>
    <p:sldId id="637" r:id="rId81"/>
    <p:sldId id="638" r:id="rId82"/>
    <p:sldId id="639" r:id="rId83"/>
    <p:sldId id="640" r:id="rId84"/>
    <p:sldId id="641" r:id="rId85"/>
    <p:sldId id="642" r:id="rId86"/>
    <p:sldId id="643" r:id="rId87"/>
    <p:sldId id="681" r:id="rId88"/>
    <p:sldId id="644" r:id="rId89"/>
    <p:sldId id="645" r:id="rId90"/>
    <p:sldId id="646" r:id="rId91"/>
    <p:sldId id="647" r:id="rId92"/>
    <p:sldId id="648" r:id="rId93"/>
    <p:sldId id="649" r:id="rId94"/>
    <p:sldId id="599" r:id="rId95"/>
    <p:sldId id="600" r:id="rId96"/>
    <p:sldId id="601" r:id="rId97"/>
    <p:sldId id="602" r:id="rId98"/>
    <p:sldId id="743" r:id="rId99"/>
    <p:sldId id="603" r:id="rId100"/>
    <p:sldId id="604" r:id="rId101"/>
    <p:sldId id="365" r:id="rId102"/>
    <p:sldId id="366" r:id="rId103"/>
    <p:sldId id="367" r:id="rId104"/>
    <p:sldId id="460" r:id="rId105"/>
    <p:sldId id="368" r:id="rId106"/>
    <p:sldId id="306" r:id="rId107"/>
    <p:sldId id="307" r:id="rId108"/>
    <p:sldId id="308" r:id="rId109"/>
    <p:sldId id="317" r:id="rId110"/>
    <p:sldId id="370" r:id="rId111"/>
    <p:sldId id="369" r:id="rId112"/>
    <p:sldId id="318" r:id="rId113"/>
    <p:sldId id="320" r:id="rId114"/>
    <p:sldId id="324" r:id="rId115"/>
    <p:sldId id="322" r:id="rId116"/>
    <p:sldId id="323" r:id="rId117"/>
    <p:sldId id="325" r:id="rId118"/>
    <p:sldId id="326" r:id="rId119"/>
    <p:sldId id="371" r:id="rId120"/>
    <p:sldId id="327" r:id="rId121"/>
  </p:sldIdLst>
  <p:sldSz cx="9144000" cy="6858000" type="screen4x3"/>
  <p:notesSz cx="6858000" cy="9144000"/>
  <p:custDataLst>
    <p:tags r:id="rId123"/>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0000"/>
    <a:srgbClr val="008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5026" autoAdjust="0"/>
  </p:normalViewPr>
  <p:slideViewPr>
    <p:cSldViewPr showGuides="1">
      <p:cViewPr varScale="1">
        <p:scale>
          <a:sx n="82" d="100"/>
          <a:sy n="82" d="100"/>
        </p:scale>
        <p:origin x="142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37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页眉占位符 4097"/>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strike="noStrike" noProof="1"/>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lstStyle/>
          <a:p>
            <a:pPr lvl="0" algn="r" fontAlgn="base"/>
            <a:endParaRPr lang="zh-CN" altLang="en-US" sz="1200" strike="noStrike" noProof="1"/>
          </a:p>
        </p:txBody>
      </p:sp>
      <p:sp>
        <p:nvSpPr>
          <p:cNvPr id="2052" name="幻灯片图像占位符 4099"/>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文本占位符 4100"/>
          <p:cNvSpPr>
            <a:spLocks noGrp="1"/>
          </p:cNvSpPr>
          <p:nvPr>
            <p:ph type="body" sz="quarter"/>
          </p:nvPr>
        </p:nvSpPr>
        <p:spPr>
          <a:xfrm>
            <a:off x="914400" y="4343400"/>
            <a:ext cx="5029200" cy="4114800"/>
          </a:xfrm>
          <a:prstGeom prst="rect">
            <a:avLst/>
          </a:prstGeom>
          <a:noFill/>
          <a:ln w="9525">
            <a:noFill/>
          </a:ln>
        </p:spPr>
        <p:txBody>
          <a:bodyPr anchor="t"/>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lstStyle/>
          <a:p>
            <a:pPr lvl="0" fontAlgn="base"/>
            <a:endParaRPr lang="zh-CN" altLang="en-US" sz="1200" strike="noStrike" noProof="1"/>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anchor="b"/>
          <a:lstStyle/>
          <a:p>
            <a:pPr lvl="0" algn="r" fontAlgn="base"/>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214017"/>
          <p:cNvSpPr>
            <a:spLocks noGrp="1" noRot="1" noChangeAspect="1" noTextEdit="1"/>
          </p:cNvSpPr>
          <p:nvPr>
            <p:ph type="sldImg"/>
          </p:nvPr>
        </p:nvSpPr>
        <p:spPr/>
      </p:sp>
      <p:sp>
        <p:nvSpPr>
          <p:cNvPr id="5122" name="文本占位符 214018"/>
          <p:cNvSpPr>
            <a:spLocks noGrp="1"/>
          </p:cNvSpPr>
          <p:nvPr>
            <p:ph type="body"/>
          </p:nvPr>
        </p:nvSpPr>
        <p:spPr/>
        <p:txBody>
          <a:bodyPr anchor="t"/>
          <a:lstStyle/>
          <a:p>
            <a:pPr lvl="0" indent="0"/>
            <a:r>
              <a:rPr lang="en-US" altLang="zh-CN"/>
              <a:t>A has depth 0.  B and C from level 1.  The tree has height 4.  Height = max depth + 1.</a:t>
            </a:r>
          </a:p>
          <a:p>
            <a:pPr lvl="0" indent="0"/>
            <a:endParaRPr lang="en-US" altLang="zh-CN"/>
          </a:p>
        </p:txBody>
      </p:sp>
      <p:sp>
        <p:nvSpPr>
          <p:cNvPr id="512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2</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279553"/>
          <p:cNvSpPr>
            <a:spLocks noGrp="1" noRot="1" noChangeAspect="1" noTextEdit="1"/>
          </p:cNvSpPr>
          <p:nvPr>
            <p:ph type="sldImg"/>
          </p:nvPr>
        </p:nvSpPr>
        <p:spPr/>
      </p:sp>
      <p:sp>
        <p:nvSpPr>
          <p:cNvPr id="27650" name="文本占位符 279554"/>
          <p:cNvSpPr>
            <a:spLocks noGrp="1"/>
          </p:cNvSpPr>
          <p:nvPr>
            <p:ph type="body"/>
          </p:nvPr>
        </p:nvSpPr>
        <p:spPr/>
        <p:txBody>
          <a:bodyPr anchor="t"/>
          <a:lstStyle/>
          <a:p>
            <a:pPr lvl="0" indent="0"/>
            <a:endParaRPr lang="zh-CN" dirty="0"/>
          </a:p>
        </p:txBody>
      </p:sp>
      <p:sp>
        <p:nvSpPr>
          <p:cNvPr id="2765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15</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282625"/>
          <p:cNvSpPr>
            <a:spLocks noGrp="1" noRot="1" noChangeAspect="1" noTextEdit="1"/>
          </p:cNvSpPr>
          <p:nvPr>
            <p:ph type="sldImg"/>
          </p:nvPr>
        </p:nvSpPr>
        <p:spPr/>
      </p:sp>
      <p:sp>
        <p:nvSpPr>
          <p:cNvPr id="29698" name="文本占位符 282626"/>
          <p:cNvSpPr>
            <a:spLocks noGrp="1"/>
          </p:cNvSpPr>
          <p:nvPr>
            <p:ph type="body"/>
          </p:nvPr>
        </p:nvSpPr>
        <p:spPr/>
        <p:txBody>
          <a:bodyPr anchor="t"/>
          <a:lstStyle/>
          <a:p>
            <a:pPr lvl="0" indent="0"/>
            <a:endParaRPr lang="zh-CN" dirty="0"/>
          </a:p>
        </p:txBody>
      </p:sp>
      <p:sp>
        <p:nvSpPr>
          <p:cNvPr id="2969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16</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285697"/>
          <p:cNvSpPr>
            <a:spLocks noGrp="1" noRot="1" noChangeAspect="1" noTextEdit="1"/>
          </p:cNvSpPr>
          <p:nvPr>
            <p:ph type="sldImg"/>
          </p:nvPr>
        </p:nvSpPr>
        <p:spPr/>
      </p:sp>
      <p:sp>
        <p:nvSpPr>
          <p:cNvPr id="31746" name="文本占位符 285698"/>
          <p:cNvSpPr>
            <a:spLocks noGrp="1"/>
          </p:cNvSpPr>
          <p:nvPr>
            <p:ph type="body"/>
          </p:nvPr>
        </p:nvSpPr>
        <p:spPr/>
        <p:txBody>
          <a:bodyPr anchor="t"/>
          <a:lstStyle/>
          <a:p>
            <a:pPr lvl="0" indent="0"/>
            <a:endParaRPr lang="zh-CN" dirty="0"/>
          </a:p>
        </p:txBody>
      </p:sp>
      <p:sp>
        <p:nvSpPr>
          <p:cNvPr id="3174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17</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287745"/>
          <p:cNvSpPr>
            <a:spLocks noGrp="1" noRot="1" noChangeAspect="1" noTextEdit="1"/>
          </p:cNvSpPr>
          <p:nvPr>
            <p:ph type="sldImg"/>
          </p:nvPr>
        </p:nvSpPr>
        <p:spPr/>
      </p:sp>
      <p:sp>
        <p:nvSpPr>
          <p:cNvPr id="33794" name="文本占位符 287746"/>
          <p:cNvSpPr>
            <a:spLocks noGrp="1"/>
          </p:cNvSpPr>
          <p:nvPr>
            <p:ph type="body"/>
          </p:nvPr>
        </p:nvSpPr>
        <p:spPr/>
        <p:txBody>
          <a:bodyPr anchor="t"/>
          <a:lstStyle/>
          <a:p>
            <a:pPr lvl="0" indent="0"/>
            <a:endParaRPr lang="zh-CN" dirty="0"/>
          </a:p>
        </p:txBody>
      </p:sp>
      <p:sp>
        <p:nvSpPr>
          <p:cNvPr id="3379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18</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290817"/>
          <p:cNvSpPr>
            <a:spLocks noGrp="1" noRot="1" noChangeAspect="1" noTextEdit="1"/>
          </p:cNvSpPr>
          <p:nvPr>
            <p:ph type="sldImg"/>
          </p:nvPr>
        </p:nvSpPr>
        <p:spPr/>
      </p:sp>
      <p:sp>
        <p:nvSpPr>
          <p:cNvPr id="36866" name="文本占位符 290818"/>
          <p:cNvSpPr>
            <a:spLocks noGrp="1"/>
          </p:cNvSpPr>
          <p:nvPr>
            <p:ph type="body"/>
          </p:nvPr>
        </p:nvSpPr>
        <p:spPr/>
        <p:txBody>
          <a:bodyPr anchor="t"/>
          <a:lstStyle/>
          <a:p>
            <a:pPr lvl="0" indent="0"/>
            <a:r>
              <a:rPr lang="en-US" altLang="zh-CN"/>
              <a:t>The first implementation is preferred.</a:t>
            </a:r>
          </a:p>
          <a:p>
            <a:pPr lvl="0" indent="0"/>
            <a:endParaRPr lang="en-US" altLang="zh-CN"/>
          </a:p>
          <a:p>
            <a:pPr lvl="0" indent="0"/>
            <a:r>
              <a:rPr lang="en-US" altLang="zh-CN"/>
              <a:t>The second implementation illustrates a common programming style by many students.  It attempts to “look ahead” at the node to be called to determine if it is </a:t>
            </a:r>
            <a:r>
              <a:rPr lang="en-US" altLang="zh-CN">
                <a:latin typeface="Courier New" panose="02070309020205020404" pitchFamily="49" charset="0"/>
              </a:rPr>
              <a:t>null</a:t>
            </a:r>
            <a:r>
              <a:rPr lang="en-US" altLang="zh-CN"/>
              <a:t> or not.  This is highly error prone, because the calling function must make sure not to pass in a </a:t>
            </a:r>
            <a:r>
              <a:rPr lang="en-US" altLang="zh-CN">
                <a:latin typeface="Helvetica" pitchFamily="34" charset="0"/>
              </a:rPr>
              <a:t>null</a:t>
            </a:r>
            <a:r>
              <a:rPr lang="en-US" altLang="zh-CN"/>
              <a:t> pointer for the tree root.  It might appear to be more efficient (since it does not make recursive calls on the empty pointers), but it is not in reality since it is checking the pointers twice (to see if not </a:t>
            </a:r>
            <a:r>
              <a:rPr lang="en-US" altLang="zh-CN">
                <a:latin typeface="Helvetica" pitchFamily="34" charset="0"/>
              </a:rPr>
              <a:t>null</a:t>
            </a:r>
            <a:r>
              <a:rPr lang="en-US" altLang="zh-CN"/>
              <a:t>, then to process them).</a:t>
            </a:r>
          </a:p>
        </p:txBody>
      </p:sp>
      <p:sp>
        <p:nvSpPr>
          <p:cNvPr id="3686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20</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312321"/>
          <p:cNvSpPr>
            <a:spLocks noGrp="1" noRot="1" noChangeAspect="1" noTextEdit="1"/>
          </p:cNvSpPr>
          <p:nvPr>
            <p:ph type="sldImg"/>
          </p:nvPr>
        </p:nvSpPr>
        <p:spPr/>
      </p:sp>
      <p:sp>
        <p:nvSpPr>
          <p:cNvPr id="38914" name="文本占位符 312322"/>
          <p:cNvSpPr>
            <a:spLocks noGrp="1"/>
          </p:cNvSpPr>
          <p:nvPr>
            <p:ph type="body"/>
          </p:nvPr>
        </p:nvSpPr>
        <p:spPr/>
        <p:txBody>
          <a:bodyPr anchor="t"/>
          <a:lstStyle/>
          <a:p>
            <a:pPr lvl="0" indent="0"/>
            <a:r>
              <a:rPr lang="en-US" altLang="zh-CN"/>
              <a:t>The first implementation is preferred.</a:t>
            </a:r>
          </a:p>
          <a:p>
            <a:pPr lvl="0" indent="0"/>
            <a:endParaRPr lang="en-US" altLang="zh-CN"/>
          </a:p>
          <a:p>
            <a:pPr lvl="0" indent="0"/>
            <a:r>
              <a:rPr lang="en-US" altLang="zh-CN"/>
              <a:t>The second implementation illustrates a common programming style by many students.  It attempts to “look ahead” at the node to be called to determine if it is </a:t>
            </a:r>
            <a:r>
              <a:rPr lang="en-US" altLang="zh-CN">
                <a:latin typeface="Courier New" panose="02070309020205020404" pitchFamily="49" charset="0"/>
              </a:rPr>
              <a:t>null</a:t>
            </a:r>
            <a:r>
              <a:rPr lang="en-US" altLang="zh-CN"/>
              <a:t> or not.  This is highly error prone, because the calling function must make sure not to pass in a </a:t>
            </a:r>
            <a:r>
              <a:rPr lang="en-US" altLang="zh-CN">
                <a:latin typeface="Helvetica" pitchFamily="34" charset="0"/>
              </a:rPr>
              <a:t>null</a:t>
            </a:r>
            <a:r>
              <a:rPr lang="en-US" altLang="zh-CN"/>
              <a:t> pointer for the tree root.  It might appear to be more efficient (since it does not make recursive calls on the empty pointers), but it is not in reality since it is checking the pointers twice (to see if not </a:t>
            </a:r>
            <a:r>
              <a:rPr lang="en-US" altLang="zh-CN">
                <a:latin typeface="Helvetica" pitchFamily="34" charset="0"/>
              </a:rPr>
              <a:t>null</a:t>
            </a:r>
            <a:r>
              <a:rPr lang="en-US" altLang="zh-CN"/>
              <a:t>, then to process them).</a:t>
            </a:r>
          </a:p>
        </p:txBody>
      </p:sp>
      <p:sp>
        <p:nvSpPr>
          <p:cNvPr id="3891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21</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246785"/>
          <p:cNvSpPr>
            <a:spLocks noGrp="1" noRot="1" noChangeAspect="1" noTextEdit="1"/>
          </p:cNvSpPr>
          <p:nvPr>
            <p:ph type="sldImg"/>
          </p:nvPr>
        </p:nvSpPr>
        <p:spPr/>
      </p:sp>
      <p:sp>
        <p:nvSpPr>
          <p:cNvPr id="44034" name="文本占位符 246786"/>
          <p:cNvSpPr>
            <a:spLocks noGrp="1"/>
          </p:cNvSpPr>
          <p:nvPr>
            <p:ph type="body"/>
          </p:nvPr>
        </p:nvSpPr>
        <p:spPr/>
        <p:txBody>
          <a:bodyPr anchor="t"/>
          <a:lstStyle/>
          <a:p>
            <a:pPr lvl="0" indent="0"/>
            <a:endParaRPr lang="zh-CN" dirty="0"/>
          </a:p>
        </p:txBody>
      </p:sp>
      <p:sp>
        <p:nvSpPr>
          <p:cNvPr id="4403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25</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299009"/>
          <p:cNvSpPr>
            <a:spLocks noGrp="1" noRot="1" noChangeAspect="1" noTextEdit="1"/>
          </p:cNvSpPr>
          <p:nvPr>
            <p:ph type="sldImg"/>
          </p:nvPr>
        </p:nvSpPr>
        <p:spPr/>
      </p:sp>
      <p:sp>
        <p:nvSpPr>
          <p:cNvPr id="46082" name="文本占位符 299010"/>
          <p:cNvSpPr>
            <a:spLocks noGrp="1"/>
          </p:cNvSpPr>
          <p:nvPr>
            <p:ph type="body"/>
          </p:nvPr>
        </p:nvSpPr>
        <p:spPr/>
        <p:txBody>
          <a:bodyPr anchor="t"/>
          <a:lstStyle/>
          <a:p>
            <a:pPr lvl="0" indent="0"/>
            <a:endParaRPr lang="zh-CN" dirty="0"/>
          </a:p>
        </p:txBody>
      </p:sp>
      <p:sp>
        <p:nvSpPr>
          <p:cNvPr id="4608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26</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315393"/>
          <p:cNvSpPr>
            <a:spLocks noGrp="1" noRot="1" noChangeAspect="1" noTextEdit="1"/>
          </p:cNvSpPr>
          <p:nvPr>
            <p:ph type="sldImg"/>
          </p:nvPr>
        </p:nvSpPr>
        <p:spPr/>
      </p:sp>
      <p:sp>
        <p:nvSpPr>
          <p:cNvPr id="48130" name="文本占位符 315394"/>
          <p:cNvSpPr>
            <a:spLocks noGrp="1"/>
          </p:cNvSpPr>
          <p:nvPr>
            <p:ph type="body"/>
          </p:nvPr>
        </p:nvSpPr>
        <p:spPr/>
        <p:txBody>
          <a:bodyPr anchor="t"/>
          <a:lstStyle/>
          <a:p>
            <a:pPr lvl="0" indent="0"/>
            <a:endParaRPr lang="zh-CN" dirty="0"/>
          </a:p>
        </p:txBody>
      </p:sp>
      <p:sp>
        <p:nvSpPr>
          <p:cNvPr id="4813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27</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317441"/>
          <p:cNvSpPr>
            <a:spLocks noGrp="1" noRot="1" noChangeAspect="1" noTextEdit="1"/>
          </p:cNvSpPr>
          <p:nvPr>
            <p:ph type="sldImg"/>
          </p:nvPr>
        </p:nvSpPr>
        <p:spPr/>
      </p:sp>
      <p:sp>
        <p:nvSpPr>
          <p:cNvPr id="50178" name="文本占位符 317442"/>
          <p:cNvSpPr>
            <a:spLocks noGrp="1"/>
          </p:cNvSpPr>
          <p:nvPr>
            <p:ph type="body"/>
          </p:nvPr>
        </p:nvSpPr>
        <p:spPr/>
        <p:txBody>
          <a:bodyPr anchor="t"/>
          <a:lstStyle/>
          <a:p>
            <a:pPr lvl="0" indent="0"/>
            <a:endParaRPr lang="zh-CN" dirty="0"/>
          </a:p>
        </p:txBody>
      </p:sp>
      <p:sp>
        <p:nvSpPr>
          <p:cNvPr id="5017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28</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7169"/>
          <p:cNvSpPr>
            <a:spLocks noGrp="1" noRot="1" noChangeAspect="1" noTextEdit="1"/>
          </p:cNvSpPr>
          <p:nvPr>
            <p:ph type="sldImg"/>
          </p:nvPr>
        </p:nvSpPr>
        <p:spPr>
          <a:solidFill>
            <a:srgbClr val="FFFFFF"/>
          </a:solidFill>
        </p:spPr>
      </p:sp>
      <p:sp>
        <p:nvSpPr>
          <p:cNvPr id="7170" name="文本占位符 7170"/>
          <p:cNvSpPr>
            <a:spLocks noGrp="1"/>
          </p:cNvSpPr>
          <p:nvPr>
            <p:ph type="body"/>
          </p:nvPr>
        </p:nvSpPr>
        <p:spPr>
          <a:solidFill>
            <a:srgbClr val="FFFFFF"/>
          </a:solidFill>
          <a:ln>
            <a:solidFill>
              <a:srgbClr val="000000"/>
            </a:solidFill>
            <a:miter/>
          </a:ln>
        </p:spPr>
        <p:txBody>
          <a:bodyPr anchor="t"/>
          <a:lstStyle/>
          <a:p>
            <a:pPr lvl="0" indent="0"/>
            <a:r>
              <a:rPr lang="en-US" altLang="zh-CN"/>
              <a:t>A has depth 0.  B and C from level 1.  The tree has height 4.  Height = max depth + 1.</a:t>
            </a:r>
          </a:p>
          <a:p>
            <a:pPr lvl="0" indent="0"/>
            <a:endParaRPr lang="en-US" altLang="zh-CN"/>
          </a:p>
        </p:txBody>
      </p:sp>
      <p:sp>
        <p:nvSpPr>
          <p:cNvPr id="717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3</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250881"/>
          <p:cNvSpPr>
            <a:spLocks noGrp="1" noRot="1" noChangeAspect="1" noTextEdit="1"/>
          </p:cNvSpPr>
          <p:nvPr>
            <p:ph type="sldImg"/>
          </p:nvPr>
        </p:nvSpPr>
        <p:spPr/>
      </p:sp>
      <p:sp>
        <p:nvSpPr>
          <p:cNvPr id="53250" name="文本占位符 250882"/>
          <p:cNvSpPr>
            <a:spLocks noGrp="1"/>
          </p:cNvSpPr>
          <p:nvPr>
            <p:ph type="body"/>
          </p:nvPr>
        </p:nvSpPr>
        <p:spPr/>
        <p:txBody>
          <a:bodyPr anchor="t"/>
          <a:lstStyle/>
          <a:p>
            <a:pPr lvl="0" indent="0"/>
            <a:r>
              <a:rPr lang="en-US" altLang="zh-CN"/>
              <a:t>This is a good example of logical representation vs. physical implementation.</a:t>
            </a:r>
          </a:p>
          <a:p>
            <a:pPr lvl="0" indent="0"/>
            <a:endParaRPr lang="en-US" altLang="zh-CN"/>
          </a:p>
          <a:p>
            <a:pPr lvl="0" indent="0"/>
            <a:r>
              <a:rPr lang="en-US" altLang="zh-CN"/>
              <a:t>Since the complete binary tree is so limited in its shape (there is only one possible shape for n nodes), it is reasonable to expect that space efficiency can be achieved.</a:t>
            </a:r>
          </a:p>
        </p:txBody>
      </p:sp>
      <p:sp>
        <p:nvSpPr>
          <p:cNvPr id="5325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30</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252929"/>
          <p:cNvSpPr>
            <a:spLocks noGrp="1" noRot="1" noChangeAspect="1" noTextEdit="1"/>
          </p:cNvSpPr>
          <p:nvPr>
            <p:ph type="sldImg"/>
          </p:nvPr>
        </p:nvSpPr>
        <p:spPr/>
      </p:sp>
      <p:sp>
        <p:nvSpPr>
          <p:cNvPr id="55298" name="文本占位符 252930"/>
          <p:cNvSpPr>
            <a:spLocks noGrp="1"/>
          </p:cNvSpPr>
          <p:nvPr>
            <p:ph type="body"/>
          </p:nvPr>
        </p:nvSpPr>
        <p:spPr/>
        <p:txBody>
          <a:bodyPr anchor="t"/>
          <a:lstStyle/>
          <a:p>
            <a:pPr lvl="0" indent="0"/>
            <a:r>
              <a:rPr lang="en-US" altLang="zh-CN"/>
              <a:t>Parent(</a:t>
            </a:r>
            <a:r>
              <a:rPr lang="en-US" altLang="zh-CN" i="1"/>
              <a:t>r</a:t>
            </a:r>
            <a:r>
              <a:rPr lang="en-US" altLang="zh-CN"/>
              <a:t>) = (</a:t>
            </a:r>
            <a:r>
              <a:rPr lang="en-US" altLang="zh-CN" i="1"/>
              <a:t>r</a:t>
            </a:r>
            <a:r>
              <a:rPr lang="en-US" altLang="zh-CN"/>
              <a:t>-1)/2 if </a:t>
            </a:r>
            <a:r>
              <a:rPr lang="en-US" altLang="zh-CN" i="1"/>
              <a:t>r</a:t>
            </a:r>
            <a:r>
              <a:rPr lang="en-US" altLang="zh-CN"/>
              <a:t> &lt;&gt; 0 and </a:t>
            </a:r>
            <a:r>
              <a:rPr lang="en-US" altLang="zh-CN" i="1"/>
              <a:t>r</a:t>
            </a:r>
            <a:r>
              <a:rPr lang="en-US" altLang="zh-CN"/>
              <a:t> &lt; </a:t>
            </a:r>
            <a:r>
              <a:rPr lang="en-US" altLang="zh-CN" i="1"/>
              <a:t>n</a:t>
            </a:r>
            <a:r>
              <a:rPr lang="en-US" altLang="zh-CN"/>
              <a:t>.</a:t>
            </a:r>
          </a:p>
          <a:p>
            <a:pPr lvl="0" indent="0">
              <a:lnSpc>
                <a:spcPct val="90000"/>
              </a:lnSpc>
            </a:pPr>
            <a:r>
              <a:rPr lang="en-US" altLang="zh-CN" dirty="0" err="1">
                <a:latin typeface="Helvetica" pitchFamily="34" charset="0"/>
              </a:rPr>
              <a:t>Leftchild(</a:t>
            </a:r>
            <a:r>
              <a:rPr lang="en-US" altLang="zh-CN" i="1" dirty="0" err="1">
                <a:latin typeface="Helvetica" pitchFamily="34" charset="0"/>
              </a:rPr>
              <a:t>r</a:t>
            </a:r>
            <a:r>
              <a:rPr lang="en-US" altLang="zh-CN">
                <a:latin typeface="Helvetica" pitchFamily="34" charset="0"/>
              </a:rPr>
              <a:t>) = 2</a:t>
            </a:r>
            <a:r>
              <a:rPr lang="en-US" altLang="zh-CN" i="1">
                <a:latin typeface="Helvetica" pitchFamily="34" charset="0"/>
              </a:rPr>
              <a:t>r</a:t>
            </a:r>
            <a:r>
              <a:rPr lang="en-US" altLang="zh-CN">
                <a:latin typeface="Helvetica" pitchFamily="34" charset="0"/>
              </a:rPr>
              <a:t> + 1 if 2</a:t>
            </a:r>
            <a:r>
              <a:rPr lang="en-US" altLang="zh-CN" i="1">
                <a:latin typeface="Helvetica" pitchFamily="34" charset="0"/>
              </a:rPr>
              <a:t>r</a:t>
            </a:r>
            <a:r>
              <a:rPr lang="en-US" altLang="zh-CN">
                <a:latin typeface="Helvetica" pitchFamily="34" charset="0"/>
              </a:rPr>
              <a:t> + 1 &lt; </a:t>
            </a:r>
            <a:r>
              <a:rPr lang="en-US" altLang="zh-CN" i="1">
                <a:latin typeface="Helvetica" pitchFamily="34" charset="0"/>
              </a:rPr>
              <a:t>n</a:t>
            </a:r>
            <a:r>
              <a:rPr lang="en-US" altLang="zh-CN">
                <a:latin typeface="Helvetica" pitchFamily="34" charset="0"/>
              </a:rPr>
              <a:t>.</a:t>
            </a:r>
          </a:p>
          <a:p>
            <a:pPr lvl="0" indent="0">
              <a:lnSpc>
                <a:spcPct val="90000"/>
              </a:lnSpc>
            </a:pPr>
            <a:r>
              <a:rPr lang="en-US" altLang="zh-CN" dirty="0" err="1">
                <a:latin typeface="Helvetica" pitchFamily="34" charset="0"/>
              </a:rPr>
              <a:t>Rightchild(</a:t>
            </a:r>
            <a:r>
              <a:rPr lang="en-US" altLang="zh-CN" i="1" dirty="0" err="1">
                <a:latin typeface="Helvetica" pitchFamily="34" charset="0"/>
              </a:rPr>
              <a:t>r</a:t>
            </a:r>
            <a:r>
              <a:rPr lang="en-US" altLang="zh-CN">
                <a:latin typeface="Helvetica" pitchFamily="34" charset="0"/>
              </a:rPr>
              <a:t>) = 2</a:t>
            </a:r>
            <a:r>
              <a:rPr lang="en-US" altLang="zh-CN" i="1">
                <a:latin typeface="Helvetica" pitchFamily="34" charset="0"/>
              </a:rPr>
              <a:t>r</a:t>
            </a:r>
            <a:r>
              <a:rPr lang="en-US" altLang="zh-CN">
                <a:latin typeface="Helvetica" pitchFamily="34" charset="0"/>
              </a:rPr>
              <a:t> + 2 if 2</a:t>
            </a:r>
            <a:r>
              <a:rPr lang="en-US" altLang="zh-CN" i="1">
                <a:latin typeface="Helvetica" pitchFamily="34" charset="0"/>
              </a:rPr>
              <a:t>r</a:t>
            </a:r>
            <a:r>
              <a:rPr lang="en-US" altLang="zh-CN">
                <a:latin typeface="Helvetica" pitchFamily="34" charset="0"/>
              </a:rPr>
              <a:t> + 2 &lt; </a:t>
            </a:r>
            <a:r>
              <a:rPr lang="en-US" altLang="zh-CN" i="1">
                <a:latin typeface="Helvetica" pitchFamily="34" charset="0"/>
              </a:rPr>
              <a:t>n</a:t>
            </a:r>
            <a:r>
              <a:rPr lang="en-US" altLang="zh-CN">
                <a:latin typeface="Helvetica" pitchFamily="34" charset="0"/>
              </a:rPr>
              <a:t>.</a:t>
            </a:r>
          </a:p>
          <a:p>
            <a:pPr lvl="0" indent="0">
              <a:lnSpc>
                <a:spcPct val="90000"/>
              </a:lnSpc>
            </a:pPr>
            <a:r>
              <a:rPr lang="en-US" altLang="zh-CN" dirty="0" err="1">
                <a:latin typeface="Helvetica" pitchFamily="34" charset="0"/>
              </a:rPr>
              <a:t>Leftsibling(</a:t>
            </a:r>
            <a:r>
              <a:rPr lang="en-US" altLang="zh-CN" i="1" dirty="0" err="1">
                <a:latin typeface="Helvetica" pitchFamily="34" charset="0"/>
              </a:rPr>
              <a:t>r</a:t>
            </a:r>
            <a:r>
              <a:rPr lang="en-US" altLang="zh-CN">
                <a:latin typeface="Helvetica" pitchFamily="34" charset="0"/>
              </a:rPr>
              <a:t>) = </a:t>
            </a:r>
            <a:r>
              <a:rPr lang="en-US" altLang="zh-CN" i="1">
                <a:latin typeface="Helvetica" pitchFamily="34" charset="0"/>
              </a:rPr>
              <a:t>r</a:t>
            </a:r>
            <a:r>
              <a:rPr lang="en-US" altLang="zh-CN">
                <a:latin typeface="Helvetica" pitchFamily="34" charset="0"/>
              </a:rPr>
              <a:t> - 1 if </a:t>
            </a:r>
            <a:r>
              <a:rPr lang="en-US" altLang="zh-CN" i="1">
                <a:latin typeface="Helvetica" pitchFamily="34" charset="0"/>
              </a:rPr>
              <a:t>r</a:t>
            </a:r>
            <a:r>
              <a:rPr lang="en-US" altLang="zh-CN">
                <a:latin typeface="Helvetica" pitchFamily="34" charset="0"/>
              </a:rPr>
              <a:t> is even, </a:t>
            </a:r>
            <a:r>
              <a:rPr lang="en-US" altLang="zh-CN" i="1">
                <a:latin typeface="Helvetica" pitchFamily="34" charset="0"/>
              </a:rPr>
              <a:t>r</a:t>
            </a:r>
            <a:r>
              <a:rPr lang="en-US" altLang="zh-CN">
                <a:latin typeface="Helvetica" pitchFamily="34" charset="0"/>
              </a:rPr>
              <a:t> &gt; 0, and </a:t>
            </a:r>
            <a:r>
              <a:rPr lang="en-US" altLang="zh-CN" i="1">
                <a:latin typeface="Helvetica" pitchFamily="34" charset="0"/>
              </a:rPr>
              <a:t>r</a:t>
            </a:r>
            <a:r>
              <a:rPr lang="en-US" altLang="zh-CN">
                <a:latin typeface="Helvetica" pitchFamily="34" charset="0"/>
              </a:rPr>
              <a:t> &lt; </a:t>
            </a:r>
            <a:r>
              <a:rPr lang="en-US" altLang="zh-CN" i="1">
                <a:latin typeface="Helvetica" pitchFamily="34" charset="0"/>
              </a:rPr>
              <a:t>n</a:t>
            </a:r>
            <a:r>
              <a:rPr lang="en-US" altLang="zh-CN">
                <a:latin typeface="Helvetica" pitchFamily="34" charset="0"/>
              </a:rPr>
              <a:t>.</a:t>
            </a:r>
          </a:p>
          <a:p>
            <a:pPr lvl="0" indent="0">
              <a:lnSpc>
                <a:spcPct val="90000"/>
              </a:lnSpc>
            </a:pPr>
            <a:r>
              <a:rPr lang="en-US" altLang="zh-CN" dirty="0" err="1">
                <a:latin typeface="Helvetica" pitchFamily="34" charset="0"/>
              </a:rPr>
              <a:t>Rightsibling(</a:t>
            </a:r>
            <a:r>
              <a:rPr lang="en-US" altLang="zh-CN" i="1" dirty="0" err="1">
                <a:latin typeface="Helvetica" pitchFamily="34" charset="0"/>
              </a:rPr>
              <a:t>r</a:t>
            </a:r>
            <a:r>
              <a:rPr lang="en-US" altLang="zh-CN">
                <a:latin typeface="Helvetica" pitchFamily="34" charset="0"/>
              </a:rPr>
              <a:t>) = </a:t>
            </a:r>
            <a:r>
              <a:rPr lang="en-US" altLang="zh-CN" i="1">
                <a:latin typeface="Helvetica" pitchFamily="34" charset="0"/>
              </a:rPr>
              <a:t>r</a:t>
            </a:r>
            <a:r>
              <a:rPr lang="en-US" altLang="zh-CN">
                <a:latin typeface="Helvetica" pitchFamily="34" charset="0"/>
              </a:rPr>
              <a:t> + 1 if </a:t>
            </a:r>
            <a:r>
              <a:rPr lang="en-US" altLang="zh-CN" i="1">
                <a:latin typeface="Helvetica" pitchFamily="34" charset="0"/>
              </a:rPr>
              <a:t>r</a:t>
            </a:r>
            <a:r>
              <a:rPr lang="en-US" altLang="zh-CN">
                <a:latin typeface="Helvetica" pitchFamily="34" charset="0"/>
              </a:rPr>
              <a:t> is odd and </a:t>
            </a:r>
            <a:r>
              <a:rPr lang="en-US" altLang="zh-CN" i="1">
                <a:latin typeface="Helvetica" pitchFamily="34" charset="0"/>
              </a:rPr>
              <a:t>r</a:t>
            </a:r>
            <a:r>
              <a:rPr lang="en-US" altLang="zh-CN">
                <a:latin typeface="Helvetica" pitchFamily="34" charset="0"/>
              </a:rPr>
              <a:t> + 1 &lt; </a:t>
            </a:r>
            <a:r>
              <a:rPr lang="en-US" altLang="zh-CN" i="1">
                <a:latin typeface="Helvetica" pitchFamily="34" charset="0"/>
              </a:rPr>
              <a:t>n</a:t>
            </a:r>
            <a:r>
              <a:rPr lang="en-US" altLang="zh-CN">
                <a:latin typeface="Helvetica" pitchFamily="34" charset="0"/>
              </a:rPr>
              <a:t>.</a:t>
            </a:r>
            <a:endParaRPr lang="en-US" altLang="zh-CN"/>
          </a:p>
        </p:txBody>
      </p:sp>
      <p:sp>
        <p:nvSpPr>
          <p:cNvPr id="5529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31</a:t>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306177"/>
          <p:cNvSpPr>
            <a:spLocks noGrp="1" noRot="1" noChangeAspect="1" noTextEdit="1"/>
          </p:cNvSpPr>
          <p:nvPr>
            <p:ph type="sldImg"/>
          </p:nvPr>
        </p:nvSpPr>
        <p:spPr/>
      </p:sp>
      <p:sp>
        <p:nvSpPr>
          <p:cNvPr id="57346" name="文本占位符 306178"/>
          <p:cNvSpPr>
            <a:spLocks noGrp="1"/>
          </p:cNvSpPr>
          <p:nvPr>
            <p:ph type="body"/>
          </p:nvPr>
        </p:nvSpPr>
        <p:spPr/>
        <p:txBody>
          <a:bodyPr anchor="t"/>
          <a:lstStyle/>
          <a:p>
            <a:pPr lvl="0" indent="0"/>
            <a:r>
              <a:rPr lang="en-US" altLang="zh-CN"/>
              <a:t>Parent(</a:t>
            </a:r>
            <a:r>
              <a:rPr lang="en-US" altLang="zh-CN" i="1"/>
              <a:t>r</a:t>
            </a:r>
            <a:r>
              <a:rPr lang="en-US" altLang="zh-CN"/>
              <a:t>) = (</a:t>
            </a:r>
            <a:r>
              <a:rPr lang="en-US" altLang="zh-CN" i="1"/>
              <a:t>r</a:t>
            </a:r>
            <a:r>
              <a:rPr lang="en-US" altLang="zh-CN"/>
              <a:t>-1)/2 if </a:t>
            </a:r>
            <a:r>
              <a:rPr lang="en-US" altLang="zh-CN" i="1"/>
              <a:t>r</a:t>
            </a:r>
            <a:r>
              <a:rPr lang="en-US" altLang="zh-CN"/>
              <a:t> &lt;&gt; 0 and </a:t>
            </a:r>
            <a:r>
              <a:rPr lang="en-US" altLang="zh-CN" i="1"/>
              <a:t>r</a:t>
            </a:r>
            <a:r>
              <a:rPr lang="en-US" altLang="zh-CN"/>
              <a:t> &lt; </a:t>
            </a:r>
            <a:r>
              <a:rPr lang="en-US" altLang="zh-CN" i="1"/>
              <a:t>n</a:t>
            </a:r>
            <a:r>
              <a:rPr lang="en-US" altLang="zh-CN"/>
              <a:t>.</a:t>
            </a:r>
          </a:p>
          <a:p>
            <a:pPr lvl="0" indent="0">
              <a:lnSpc>
                <a:spcPct val="90000"/>
              </a:lnSpc>
            </a:pPr>
            <a:r>
              <a:rPr lang="en-US" altLang="zh-CN" dirty="0" err="1">
                <a:latin typeface="Helvetica" pitchFamily="34" charset="0"/>
              </a:rPr>
              <a:t>Leftchild(</a:t>
            </a:r>
            <a:r>
              <a:rPr lang="en-US" altLang="zh-CN" i="1" dirty="0" err="1">
                <a:latin typeface="Helvetica" pitchFamily="34" charset="0"/>
              </a:rPr>
              <a:t>r</a:t>
            </a:r>
            <a:r>
              <a:rPr lang="en-US" altLang="zh-CN">
                <a:latin typeface="Helvetica" pitchFamily="34" charset="0"/>
              </a:rPr>
              <a:t>) = 2</a:t>
            </a:r>
            <a:r>
              <a:rPr lang="en-US" altLang="zh-CN" i="1">
                <a:latin typeface="Helvetica" pitchFamily="34" charset="0"/>
              </a:rPr>
              <a:t>r</a:t>
            </a:r>
            <a:r>
              <a:rPr lang="en-US" altLang="zh-CN">
                <a:latin typeface="Helvetica" pitchFamily="34" charset="0"/>
              </a:rPr>
              <a:t> + 1 if 2</a:t>
            </a:r>
            <a:r>
              <a:rPr lang="en-US" altLang="zh-CN" i="1">
                <a:latin typeface="Helvetica" pitchFamily="34" charset="0"/>
              </a:rPr>
              <a:t>r</a:t>
            </a:r>
            <a:r>
              <a:rPr lang="en-US" altLang="zh-CN">
                <a:latin typeface="Helvetica" pitchFamily="34" charset="0"/>
              </a:rPr>
              <a:t> + 1 &lt; </a:t>
            </a:r>
            <a:r>
              <a:rPr lang="en-US" altLang="zh-CN" i="1">
                <a:latin typeface="Helvetica" pitchFamily="34" charset="0"/>
              </a:rPr>
              <a:t>n</a:t>
            </a:r>
            <a:r>
              <a:rPr lang="en-US" altLang="zh-CN">
                <a:latin typeface="Helvetica" pitchFamily="34" charset="0"/>
              </a:rPr>
              <a:t>.</a:t>
            </a:r>
          </a:p>
          <a:p>
            <a:pPr lvl="0" indent="0">
              <a:lnSpc>
                <a:spcPct val="90000"/>
              </a:lnSpc>
            </a:pPr>
            <a:r>
              <a:rPr lang="en-US" altLang="zh-CN" dirty="0" err="1">
                <a:latin typeface="Helvetica" pitchFamily="34" charset="0"/>
              </a:rPr>
              <a:t>Rightchild(</a:t>
            </a:r>
            <a:r>
              <a:rPr lang="en-US" altLang="zh-CN" i="1" dirty="0" err="1">
                <a:latin typeface="Helvetica" pitchFamily="34" charset="0"/>
              </a:rPr>
              <a:t>r</a:t>
            </a:r>
            <a:r>
              <a:rPr lang="en-US" altLang="zh-CN">
                <a:latin typeface="Helvetica" pitchFamily="34" charset="0"/>
              </a:rPr>
              <a:t>) = 2</a:t>
            </a:r>
            <a:r>
              <a:rPr lang="en-US" altLang="zh-CN" i="1">
                <a:latin typeface="Helvetica" pitchFamily="34" charset="0"/>
              </a:rPr>
              <a:t>r</a:t>
            </a:r>
            <a:r>
              <a:rPr lang="en-US" altLang="zh-CN">
                <a:latin typeface="Helvetica" pitchFamily="34" charset="0"/>
              </a:rPr>
              <a:t> + 2 if 2</a:t>
            </a:r>
            <a:r>
              <a:rPr lang="en-US" altLang="zh-CN" i="1">
                <a:latin typeface="Helvetica" pitchFamily="34" charset="0"/>
              </a:rPr>
              <a:t>r</a:t>
            </a:r>
            <a:r>
              <a:rPr lang="en-US" altLang="zh-CN">
                <a:latin typeface="Helvetica" pitchFamily="34" charset="0"/>
              </a:rPr>
              <a:t> + 2 &lt; </a:t>
            </a:r>
            <a:r>
              <a:rPr lang="en-US" altLang="zh-CN" i="1">
                <a:latin typeface="Helvetica" pitchFamily="34" charset="0"/>
              </a:rPr>
              <a:t>n</a:t>
            </a:r>
            <a:r>
              <a:rPr lang="en-US" altLang="zh-CN">
                <a:latin typeface="Helvetica" pitchFamily="34" charset="0"/>
              </a:rPr>
              <a:t>.</a:t>
            </a:r>
          </a:p>
          <a:p>
            <a:pPr lvl="0" indent="0">
              <a:lnSpc>
                <a:spcPct val="90000"/>
              </a:lnSpc>
            </a:pPr>
            <a:r>
              <a:rPr lang="en-US" altLang="zh-CN" dirty="0" err="1">
                <a:latin typeface="Helvetica" pitchFamily="34" charset="0"/>
              </a:rPr>
              <a:t>Leftsibling(</a:t>
            </a:r>
            <a:r>
              <a:rPr lang="en-US" altLang="zh-CN" i="1" dirty="0" err="1">
                <a:latin typeface="Helvetica" pitchFamily="34" charset="0"/>
              </a:rPr>
              <a:t>r</a:t>
            </a:r>
            <a:r>
              <a:rPr lang="en-US" altLang="zh-CN">
                <a:latin typeface="Helvetica" pitchFamily="34" charset="0"/>
              </a:rPr>
              <a:t>) = </a:t>
            </a:r>
            <a:r>
              <a:rPr lang="en-US" altLang="zh-CN" i="1">
                <a:latin typeface="Helvetica" pitchFamily="34" charset="0"/>
              </a:rPr>
              <a:t>r</a:t>
            </a:r>
            <a:r>
              <a:rPr lang="en-US" altLang="zh-CN">
                <a:latin typeface="Helvetica" pitchFamily="34" charset="0"/>
              </a:rPr>
              <a:t> - 1 if </a:t>
            </a:r>
            <a:r>
              <a:rPr lang="en-US" altLang="zh-CN" i="1">
                <a:latin typeface="Helvetica" pitchFamily="34" charset="0"/>
              </a:rPr>
              <a:t>r</a:t>
            </a:r>
            <a:r>
              <a:rPr lang="en-US" altLang="zh-CN">
                <a:latin typeface="Helvetica" pitchFamily="34" charset="0"/>
              </a:rPr>
              <a:t> is even, </a:t>
            </a:r>
            <a:r>
              <a:rPr lang="en-US" altLang="zh-CN" i="1">
                <a:latin typeface="Helvetica" pitchFamily="34" charset="0"/>
              </a:rPr>
              <a:t>r</a:t>
            </a:r>
            <a:r>
              <a:rPr lang="en-US" altLang="zh-CN">
                <a:latin typeface="Helvetica" pitchFamily="34" charset="0"/>
              </a:rPr>
              <a:t> &gt; 0, and </a:t>
            </a:r>
            <a:r>
              <a:rPr lang="en-US" altLang="zh-CN" i="1">
                <a:latin typeface="Helvetica" pitchFamily="34" charset="0"/>
              </a:rPr>
              <a:t>r</a:t>
            </a:r>
            <a:r>
              <a:rPr lang="en-US" altLang="zh-CN">
                <a:latin typeface="Helvetica" pitchFamily="34" charset="0"/>
              </a:rPr>
              <a:t> &lt; </a:t>
            </a:r>
            <a:r>
              <a:rPr lang="en-US" altLang="zh-CN" i="1">
                <a:latin typeface="Helvetica" pitchFamily="34" charset="0"/>
              </a:rPr>
              <a:t>n</a:t>
            </a:r>
            <a:r>
              <a:rPr lang="en-US" altLang="zh-CN">
                <a:latin typeface="Helvetica" pitchFamily="34" charset="0"/>
              </a:rPr>
              <a:t>.</a:t>
            </a:r>
          </a:p>
          <a:p>
            <a:pPr lvl="0" indent="0">
              <a:lnSpc>
                <a:spcPct val="90000"/>
              </a:lnSpc>
            </a:pPr>
            <a:r>
              <a:rPr lang="en-US" altLang="zh-CN" dirty="0" err="1">
                <a:latin typeface="Helvetica" pitchFamily="34" charset="0"/>
              </a:rPr>
              <a:t>Rightsibling(</a:t>
            </a:r>
            <a:r>
              <a:rPr lang="en-US" altLang="zh-CN" i="1" dirty="0" err="1">
                <a:latin typeface="Helvetica" pitchFamily="34" charset="0"/>
              </a:rPr>
              <a:t>r</a:t>
            </a:r>
            <a:r>
              <a:rPr lang="en-US" altLang="zh-CN">
                <a:latin typeface="Helvetica" pitchFamily="34" charset="0"/>
              </a:rPr>
              <a:t>) = </a:t>
            </a:r>
            <a:r>
              <a:rPr lang="en-US" altLang="zh-CN" i="1">
                <a:latin typeface="Helvetica" pitchFamily="34" charset="0"/>
              </a:rPr>
              <a:t>r</a:t>
            </a:r>
            <a:r>
              <a:rPr lang="en-US" altLang="zh-CN">
                <a:latin typeface="Helvetica" pitchFamily="34" charset="0"/>
              </a:rPr>
              <a:t> + 1 if </a:t>
            </a:r>
            <a:r>
              <a:rPr lang="en-US" altLang="zh-CN" i="1">
                <a:latin typeface="Helvetica" pitchFamily="34" charset="0"/>
              </a:rPr>
              <a:t>r</a:t>
            </a:r>
            <a:r>
              <a:rPr lang="en-US" altLang="zh-CN">
                <a:latin typeface="Helvetica" pitchFamily="34" charset="0"/>
              </a:rPr>
              <a:t> is odd and </a:t>
            </a:r>
            <a:r>
              <a:rPr lang="en-US" altLang="zh-CN" i="1">
                <a:latin typeface="Helvetica" pitchFamily="34" charset="0"/>
              </a:rPr>
              <a:t>r</a:t>
            </a:r>
            <a:r>
              <a:rPr lang="en-US" altLang="zh-CN">
                <a:latin typeface="Helvetica" pitchFamily="34" charset="0"/>
              </a:rPr>
              <a:t> + 1 &lt; </a:t>
            </a:r>
            <a:r>
              <a:rPr lang="en-US" altLang="zh-CN" i="1">
                <a:latin typeface="Helvetica" pitchFamily="34" charset="0"/>
              </a:rPr>
              <a:t>n</a:t>
            </a:r>
            <a:r>
              <a:rPr lang="en-US" altLang="zh-CN">
                <a:latin typeface="Helvetica" pitchFamily="34" charset="0"/>
              </a:rPr>
              <a:t>.</a:t>
            </a:r>
            <a:endParaRPr lang="en-US" altLang="zh-CN"/>
          </a:p>
        </p:txBody>
      </p:sp>
      <p:sp>
        <p:nvSpPr>
          <p:cNvPr id="5734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32</a:t>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302081"/>
          <p:cNvSpPr>
            <a:spLocks noGrp="1" noRot="1" noChangeAspect="1" noTextEdit="1"/>
          </p:cNvSpPr>
          <p:nvPr>
            <p:ph type="sldImg"/>
          </p:nvPr>
        </p:nvSpPr>
        <p:spPr/>
      </p:sp>
      <p:sp>
        <p:nvSpPr>
          <p:cNvPr id="59394" name="文本占位符 302082"/>
          <p:cNvSpPr>
            <a:spLocks noGrp="1"/>
          </p:cNvSpPr>
          <p:nvPr>
            <p:ph type="body"/>
          </p:nvPr>
        </p:nvSpPr>
        <p:spPr/>
        <p:txBody>
          <a:bodyPr anchor="t"/>
          <a:lstStyle/>
          <a:p>
            <a:pPr lvl="0" indent="0"/>
            <a:r>
              <a:rPr lang="en-US" altLang="zh-CN"/>
              <a:t>This is a good example of logical representation vs. physical implementation.</a:t>
            </a:r>
          </a:p>
          <a:p>
            <a:pPr lvl="0" indent="0"/>
            <a:endParaRPr lang="en-US" altLang="zh-CN"/>
          </a:p>
          <a:p>
            <a:pPr lvl="0" indent="0"/>
            <a:r>
              <a:rPr lang="en-US" altLang="zh-CN"/>
              <a:t>Since the complete binary tree is so limited in its shape (there is only one possible shape for n nodes), it is reasonable to expect that space efficiency can be achieved.</a:t>
            </a:r>
          </a:p>
        </p:txBody>
      </p:sp>
      <p:sp>
        <p:nvSpPr>
          <p:cNvPr id="5939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33</a:t>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60417"/>
          <p:cNvSpPr>
            <a:spLocks noGrp="1" noRot="1" noChangeAspect="1" noTextEdit="1"/>
          </p:cNvSpPr>
          <p:nvPr>
            <p:ph type="sldImg"/>
          </p:nvPr>
        </p:nvSpPr>
        <p:spPr>
          <a:solidFill>
            <a:srgbClr val="FFFFFF"/>
          </a:solidFill>
        </p:spPr>
      </p:sp>
      <p:sp>
        <p:nvSpPr>
          <p:cNvPr id="64514" name="文本占位符 60418"/>
          <p:cNvSpPr>
            <a:spLocks noGrp="1"/>
          </p:cNvSpPr>
          <p:nvPr>
            <p:ph type="body"/>
          </p:nvPr>
        </p:nvSpPr>
        <p:spPr>
          <a:solidFill>
            <a:srgbClr val="FFFFFF"/>
          </a:solidFill>
          <a:ln>
            <a:solidFill>
              <a:srgbClr val="000000"/>
            </a:solidFill>
            <a:miter/>
          </a:ln>
        </p:spPr>
        <p:txBody>
          <a:bodyPr anchor="t"/>
          <a:lstStyle/>
          <a:p>
            <a:pPr lvl="0" indent="0"/>
            <a:r>
              <a:rPr lang="en-US" altLang="zh-CN"/>
              <a:t>Lists have a major problem: Either insert/delete on the one hand, or search on the other, must be </a:t>
            </a:r>
            <a:r>
              <a:rPr lang="en-US" altLang="zh-CN">
                <a:sym typeface="Symbol" panose="05050102010706020507" pitchFamily="18" charset="2"/>
              </a:rPr>
              <a:t></a:t>
            </a:r>
            <a:r>
              <a:rPr lang="en-US" altLang="zh-CN"/>
              <a:t>(</a:t>
            </a:r>
            <a:r>
              <a:rPr lang="en-US" altLang="zh-CN" i="1"/>
              <a:t>n</a:t>
            </a:r>
            <a:r>
              <a:rPr lang="en-US" altLang="zh-CN"/>
              <a:t>) time.  How can we make both update and search efficient?  Answer: Use a new data structure.</a:t>
            </a:r>
          </a:p>
        </p:txBody>
      </p:sp>
      <p:sp>
        <p:nvSpPr>
          <p:cNvPr id="6451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37</a:t>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62465"/>
          <p:cNvSpPr>
            <a:spLocks noGrp="1" noRot="1" noChangeAspect="1" noTextEdit="1"/>
          </p:cNvSpPr>
          <p:nvPr>
            <p:ph type="sldImg"/>
          </p:nvPr>
        </p:nvSpPr>
        <p:spPr>
          <a:solidFill>
            <a:srgbClr val="FFFFFF"/>
          </a:solidFill>
        </p:spPr>
      </p:sp>
      <p:sp>
        <p:nvSpPr>
          <p:cNvPr id="66562" name="文本占位符 62466"/>
          <p:cNvSpPr>
            <a:spLocks noGrp="1"/>
          </p:cNvSpPr>
          <p:nvPr>
            <p:ph type="body"/>
          </p:nvPr>
        </p:nvSpPr>
        <p:spPr>
          <a:solidFill>
            <a:srgbClr val="FFFFFF"/>
          </a:solidFill>
          <a:ln>
            <a:solidFill>
              <a:srgbClr val="000000"/>
            </a:solidFill>
            <a:miter/>
          </a:ln>
        </p:spPr>
        <p:txBody>
          <a:bodyPr anchor="t"/>
          <a:lstStyle/>
          <a:p>
            <a:pPr lvl="0" indent="0"/>
            <a:endParaRPr lang="zh-CN" dirty="0"/>
          </a:p>
        </p:txBody>
      </p:sp>
      <p:sp>
        <p:nvSpPr>
          <p:cNvPr id="6656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38</a:t>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64513"/>
          <p:cNvSpPr>
            <a:spLocks noGrp="1" noRot="1" noChangeAspect="1" noTextEdit="1"/>
          </p:cNvSpPr>
          <p:nvPr>
            <p:ph type="sldImg"/>
          </p:nvPr>
        </p:nvSpPr>
        <p:spPr>
          <a:solidFill>
            <a:srgbClr val="FFFFFF"/>
          </a:solidFill>
        </p:spPr>
      </p:sp>
      <p:sp>
        <p:nvSpPr>
          <p:cNvPr id="68610" name="文本占位符 64514"/>
          <p:cNvSpPr>
            <a:spLocks noGrp="1"/>
          </p:cNvSpPr>
          <p:nvPr>
            <p:ph type="body"/>
          </p:nvPr>
        </p:nvSpPr>
        <p:spPr>
          <a:solidFill>
            <a:srgbClr val="FFFFFF"/>
          </a:solidFill>
          <a:ln>
            <a:solidFill>
              <a:srgbClr val="000000"/>
            </a:solidFill>
            <a:miter/>
          </a:ln>
        </p:spPr>
        <p:txBody>
          <a:bodyPr anchor="t"/>
          <a:lstStyle/>
          <a:p>
            <a:pPr lvl="0" indent="0"/>
            <a:endParaRPr lang="zh-CN" dirty="0"/>
          </a:p>
        </p:txBody>
      </p:sp>
      <p:sp>
        <p:nvSpPr>
          <p:cNvPr id="6861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39</a:t>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331777"/>
          <p:cNvSpPr>
            <a:spLocks noGrp="1" noRot="1" noChangeAspect="1" noTextEdit="1"/>
          </p:cNvSpPr>
          <p:nvPr>
            <p:ph type="sldImg"/>
          </p:nvPr>
        </p:nvSpPr>
        <p:spPr/>
      </p:sp>
      <p:sp>
        <p:nvSpPr>
          <p:cNvPr id="70658" name="文本占位符 331778"/>
          <p:cNvSpPr>
            <a:spLocks noGrp="1"/>
          </p:cNvSpPr>
          <p:nvPr>
            <p:ph type="body"/>
          </p:nvPr>
        </p:nvSpPr>
        <p:spPr/>
        <p:txBody>
          <a:bodyPr anchor="t"/>
          <a:lstStyle/>
          <a:p>
            <a:pPr lvl="0" indent="0"/>
            <a:r>
              <a:rPr lang="en-US" altLang="zh-CN" dirty="0" err="1"/>
              <a:t>NEED TO QUANTIFY THE TIME COMPLEXITY . O(LOGn</a:t>
            </a:r>
            <a:r>
              <a:rPr lang="en-US" altLang="zh-CN"/>
              <a:t>)</a:t>
            </a:r>
          </a:p>
        </p:txBody>
      </p:sp>
      <p:sp>
        <p:nvSpPr>
          <p:cNvPr id="7065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40</a:t>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357377"/>
          <p:cNvSpPr>
            <a:spLocks noGrp="1" noRot="1" noChangeAspect="1" noTextEdit="1"/>
          </p:cNvSpPr>
          <p:nvPr>
            <p:ph type="sldImg"/>
          </p:nvPr>
        </p:nvSpPr>
        <p:spPr/>
      </p:sp>
      <p:sp>
        <p:nvSpPr>
          <p:cNvPr id="72706" name="文本占位符 357378"/>
          <p:cNvSpPr>
            <a:spLocks noGrp="1"/>
          </p:cNvSpPr>
          <p:nvPr>
            <p:ph type="body"/>
          </p:nvPr>
        </p:nvSpPr>
        <p:spPr/>
        <p:txBody>
          <a:bodyPr anchor="t"/>
          <a:lstStyle/>
          <a:p>
            <a:pPr lvl="0" indent="0"/>
            <a:r>
              <a:rPr lang="en-US" altLang="zh-CN" dirty="0" err="1"/>
              <a:t>NEED TO QUANTIFY THE TIME COMPLEXITY . O(LOGn</a:t>
            </a:r>
            <a:r>
              <a:rPr lang="en-US" altLang="zh-CN"/>
              <a:t>)</a:t>
            </a:r>
          </a:p>
        </p:txBody>
      </p:sp>
      <p:sp>
        <p:nvSpPr>
          <p:cNvPr id="7270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41</a:t>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326657"/>
          <p:cNvSpPr>
            <a:spLocks noGrp="1" noRot="1" noChangeAspect="1" noTextEdit="1"/>
          </p:cNvSpPr>
          <p:nvPr>
            <p:ph type="sldImg"/>
          </p:nvPr>
        </p:nvSpPr>
        <p:spPr/>
      </p:sp>
      <p:sp>
        <p:nvSpPr>
          <p:cNvPr id="74754" name="文本占位符 326658"/>
          <p:cNvSpPr>
            <a:spLocks noGrp="1"/>
          </p:cNvSpPr>
          <p:nvPr>
            <p:ph type="body"/>
          </p:nvPr>
        </p:nvSpPr>
        <p:spPr/>
        <p:txBody>
          <a:bodyPr anchor="t"/>
          <a:lstStyle/>
          <a:p>
            <a:pPr lvl="0" indent="0"/>
            <a:endParaRPr lang="zh-CN" dirty="0"/>
          </a:p>
        </p:txBody>
      </p:sp>
      <p:sp>
        <p:nvSpPr>
          <p:cNvPr id="7475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42</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51553"/>
          <p:cNvSpPr>
            <a:spLocks noGrp="1" noRot="1" noChangeAspect="1" noTextEdit="1"/>
          </p:cNvSpPr>
          <p:nvPr>
            <p:ph type="sldImg"/>
          </p:nvPr>
        </p:nvSpPr>
        <p:spPr/>
      </p:sp>
      <p:sp>
        <p:nvSpPr>
          <p:cNvPr id="9218" name="文本占位符 151554"/>
          <p:cNvSpPr>
            <a:spLocks noGrp="1"/>
          </p:cNvSpPr>
          <p:nvPr>
            <p:ph type="body"/>
          </p:nvPr>
        </p:nvSpPr>
        <p:spPr/>
        <p:txBody>
          <a:bodyPr anchor="t"/>
          <a:lstStyle/>
          <a:p>
            <a:pPr lvl="0" indent="0"/>
            <a:r>
              <a:rPr lang="en-US" altLang="zh-CN"/>
              <a:t>A has depth 0.  B and C from level 1.  The tree has height 4.  Height = max depth + 1.</a:t>
            </a:r>
          </a:p>
          <a:p>
            <a:pPr lvl="0" indent="0"/>
            <a:endParaRPr lang="en-US" altLang="zh-CN"/>
          </a:p>
        </p:txBody>
      </p:sp>
      <p:sp>
        <p:nvSpPr>
          <p:cNvPr id="921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a:t>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321537"/>
          <p:cNvSpPr>
            <a:spLocks noGrp="1" noRot="1" noChangeAspect="1" noTextEdit="1"/>
          </p:cNvSpPr>
          <p:nvPr>
            <p:ph type="sldImg"/>
          </p:nvPr>
        </p:nvSpPr>
        <p:spPr/>
      </p:sp>
      <p:sp>
        <p:nvSpPr>
          <p:cNvPr id="76802" name="文本占位符 321538"/>
          <p:cNvSpPr>
            <a:spLocks noGrp="1"/>
          </p:cNvSpPr>
          <p:nvPr>
            <p:ph type="body"/>
          </p:nvPr>
        </p:nvSpPr>
        <p:spPr/>
        <p:txBody>
          <a:bodyPr anchor="t"/>
          <a:lstStyle/>
          <a:p>
            <a:pPr lvl="0" indent="0"/>
            <a:endParaRPr lang="zh-CN" dirty="0"/>
          </a:p>
        </p:txBody>
      </p:sp>
      <p:sp>
        <p:nvSpPr>
          <p:cNvPr id="7680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43</a:t>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328705"/>
          <p:cNvSpPr>
            <a:spLocks noGrp="1" noRot="1" noChangeAspect="1" noTextEdit="1"/>
          </p:cNvSpPr>
          <p:nvPr>
            <p:ph type="sldImg"/>
          </p:nvPr>
        </p:nvSpPr>
        <p:spPr/>
      </p:sp>
      <p:sp>
        <p:nvSpPr>
          <p:cNvPr id="78850" name="文本占位符 328706"/>
          <p:cNvSpPr>
            <a:spLocks noGrp="1"/>
          </p:cNvSpPr>
          <p:nvPr>
            <p:ph type="body"/>
          </p:nvPr>
        </p:nvSpPr>
        <p:spPr/>
        <p:txBody>
          <a:bodyPr anchor="t"/>
          <a:lstStyle/>
          <a:p>
            <a:pPr lvl="0" indent="0"/>
            <a:endParaRPr lang="zh-CN" dirty="0"/>
          </a:p>
        </p:txBody>
      </p:sp>
      <p:sp>
        <p:nvSpPr>
          <p:cNvPr id="7885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44</a:t>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333825"/>
          <p:cNvSpPr>
            <a:spLocks noGrp="1" noRot="1" noChangeAspect="1" noTextEdit="1"/>
          </p:cNvSpPr>
          <p:nvPr>
            <p:ph type="sldImg"/>
          </p:nvPr>
        </p:nvSpPr>
        <p:spPr/>
      </p:sp>
      <p:sp>
        <p:nvSpPr>
          <p:cNvPr id="80898" name="文本占位符 333826"/>
          <p:cNvSpPr>
            <a:spLocks noGrp="1"/>
          </p:cNvSpPr>
          <p:nvPr>
            <p:ph type="body"/>
          </p:nvPr>
        </p:nvSpPr>
        <p:spPr/>
        <p:txBody>
          <a:bodyPr anchor="t"/>
          <a:lstStyle/>
          <a:p>
            <a:pPr lvl="0" indent="0"/>
            <a:endParaRPr lang="zh-CN" dirty="0"/>
          </a:p>
        </p:txBody>
      </p:sp>
      <p:sp>
        <p:nvSpPr>
          <p:cNvPr id="8089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45</a:t>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335873"/>
          <p:cNvSpPr>
            <a:spLocks noGrp="1" noRot="1" noChangeAspect="1" noTextEdit="1"/>
          </p:cNvSpPr>
          <p:nvPr>
            <p:ph type="sldImg"/>
          </p:nvPr>
        </p:nvSpPr>
        <p:spPr/>
      </p:sp>
      <p:sp>
        <p:nvSpPr>
          <p:cNvPr id="82946" name="文本占位符 335874"/>
          <p:cNvSpPr>
            <a:spLocks noGrp="1"/>
          </p:cNvSpPr>
          <p:nvPr>
            <p:ph type="body"/>
          </p:nvPr>
        </p:nvSpPr>
        <p:spPr/>
        <p:txBody>
          <a:bodyPr anchor="t"/>
          <a:lstStyle/>
          <a:p>
            <a:pPr lvl="0" indent="0"/>
            <a:endParaRPr lang="zh-CN" dirty="0"/>
          </a:p>
        </p:txBody>
      </p:sp>
      <p:sp>
        <p:nvSpPr>
          <p:cNvPr id="8294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46</a:t>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342017"/>
          <p:cNvSpPr>
            <a:spLocks noGrp="1" noRot="1" noChangeAspect="1" noTextEdit="1"/>
          </p:cNvSpPr>
          <p:nvPr>
            <p:ph type="sldImg"/>
          </p:nvPr>
        </p:nvSpPr>
        <p:spPr/>
      </p:sp>
      <p:sp>
        <p:nvSpPr>
          <p:cNvPr id="84994" name="文本占位符 342018"/>
          <p:cNvSpPr>
            <a:spLocks noGrp="1"/>
          </p:cNvSpPr>
          <p:nvPr>
            <p:ph type="body"/>
          </p:nvPr>
        </p:nvSpPr>
        <p:spPr/>
        <p:txBody>
          <a:bodyPr anchor="t"/>
          <a:lstStyle/>
          <a:p>
            <a:pPr lvl="0" indent="0"/>
            <a:endParaRPr lang="zh-CN" dirty="0"/>
          </a:p>
        </p:txBody>
      </p:sp>
      <p:sp>
        <p:nvSpPr>
          <p:cNvPr id="8499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47</a:t>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337921"/>
          <p:cNvSpPr>
            <a:spLocks noGrp="1" noRot="1" noChangeAspect="1" noTextEdit="1"/>
          </p:cNvSpPr>
          <p:nvPr>
            <p:ph type="sldImg"/>
          </p:nvPr>
        </p:nvSpPr>
        <p:spPr/>
      </p:sp>
      <p:sp>
        <p:nvSpPr>
          <p:cNvPr id="87042" name="文本占位符 337922"/>
          <p:cNvSpPr>
            <a:spLocks noGrp="1"/>
          </p:cNvSpPr>
          <p:nvPr>
            <p:ph type="body"/>
          </p:nvPr>
        </p:nvSpPr>
        <p:spPr/>
        <p:txBody>
          <a:bodyPr anchor="t"/>
          <a:lstStyle/>
          <a:p>
            <a:pPr lvl="0" indent="0"/>
            <a:endParaRPr lang="zh-CN" dirty="0"/>
          </a:p>
        </p:txBody>
      </p:sp>
      <p:sp>
        <p:nvSpPr>
          <p:cNvPr id="8704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48</a:t>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344065"/>
          <p:cNvSpPr>
            <a:spLocks noGrp="1" noRot="1" noChangeAspect="1" noTextEdit="1"/>
          </p:cNvSpPr>
          <p:nvPr>
            <p:ph type="sldImg"/>
          </p:nvPr>
        </p:nvSpPr>
        <p:spPr/>
      </p:sp>
      <p:sp>
        <p:nvSpPr>
          <p:cNvPr id="89090" name="文本占位符 344066"/>
          <p:cNvSpPr>
            <a:spLocks noGrp="1"/>
          </p:cNvSpPr>
          <p:nvPr>
            <p:ph type="body"/>
          </p:nvPr>
        </p:nvSpPr>
        <p:spPr/>
        <p:txBody>
          <a:bodyPr anchor="t"/>
          <a:lstStyle/>
          <a:p>
            <a:pPr lvl="0" indent="0"/>
            <a:endParaRPr lang="zh-CN" dirty="0"/>
          </a:p>
        </p:txBody>
      </p:sp>
      <p:sp>
        <p:nvSpPr>
          <p:cNvPr id="8909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49</a:t>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346113"/>
          <p:cNvSpPr>
            <a:spLocks noGrp="1" noRot="1" noChangeAspect="1" noTextEdit="1"/>
          </p:cNvSpPr>
          <p:nvPr>
            <p:ph type="sldImg"/>
          </p:nvPr>
        </p:nvSpPr>
        <p:spPr/>
      </p:sp>
      <p:sp>
        <p:nvSpPr>
          <p:cNvPr id="91138" name="文本占位符 346114"/>
          <p:cNvSpPr>
            <a:spLocks noGrp="1"/>
          </p:cNvSpPr>
          <p:nvPr>
            <p:ph type="body"/>
          </p:nvPr>
        </p:nvSpPr>
        <p:spPr/>
        <p:txBody>
          <a:bodyPr anchor="t"/>
          <a:lstStyle/>
          <a:p>
            <a:pPr lvl="0" indent="0"/>
            <a:endParaRPr lang="zh-CN" dirty="0"/>
          </a:p>
        </p:txBody>
      </p:sp>
      <p:sp>
        <p:nvSpPr>
          <p:cNvPr id="9113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50</a:t>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352257"/>
          <p:cNvSpPr>
            <a:spLocks noGrp="1" noRot="1" noChangeAspect="1" noTextEdit="1"/>
          </p:cNvSpPr>
          <p:nvPr>
            <p:ph type="sldImg"/>
          </p:nvPr>
        </p:nvSpPr>
        <p:spPr/>
      </p:sp>
      <p:sp>
        <p:nvSpPr>
          <p:cNvPr id="93186" name="文本占位符 352258"/>
          <p:cNvSpPr>
            <a:spLocks noGrp="1"/>
          </p:cNvSpPr>
          <p:nvPr>
            <p:ph type="body"/>
          </p:nvPr>
        </p:nvSpPr>
        <p:spPr/>
        <p:txBody>
          <a:bodyPr anchor="t"/>
          <a:lstStyle/>
          <a:p>
            <a:pPr lvl="0" indent="0"/>
            <a:endParaRPr lang="zh-CN" dirty="0"/>
          </a:p>
        </p:txBody>
      </p:sp>
      <p:sp>
        <p:nvSpPr>
          <p:cNvPr id="9318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51</a:t>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346113"/>
          <p:cNvSpPr>
            <a:spLocks noGrp="1" noRot="1" noChangeAspect="1" noTextEdit="1"/>
          </p:cNvSpPr>
          <p:nvPr>
            <p:ph type="sldImg"/>
          </p:nvPr>
        </p:nvSpPr>
        <p:spPr/>
      </p:sp>
      <p:sp>
        <p:nvSpPr>
          <p:cNvPr id="91138" name="文本占位符 346114"/>
          <p:cNvSpPr>
            <a:spLocks noGrp="1"/>
          </p:cNvSpPr>
          <p:nvPr>
            <p:ph type="body"/>
          </p:nvPr>
        </p:nvSpPr>
        <p:spPr/>
        <p:txBody>
          <a:bodyPr anchor="t"/>
          <a:lstStyle/>
          <a:p>
            <a:pPr lvl="0" indent="0"/>
            <a:endParaRPr lang="zh-CN" dirty="0"/>
          </a:p>
        </p:txBody>
      </p:sp>
      <p:sp>
        <p:nvSpPr>
          <p:cNvPr id="9113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52</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9217"/>
          <p:cNvSpPr>
            <a:spLocks noGrp="1" noRot="1" noChangeAspect="1" noTextEdit="1"/>
          </p:cNvSpPr>
          <p:nvPr>
            <p:ph type="sldImg"/>
          </p:nvPr>
        </p:nvSpPr>
        <p:spPr>
          <a:solidFill>
            <a:srgbClr val="FFFFFF"/>
          </a:solidFill>
        </p:spPr>
      </p:sp>
      <p:sp>
        <p:nvSpPr>
          <p:cNvPr id="11266" name="文本占位符 9218"/>
          <p:cNvSpPr>
            <a:spLocks noGrp="1"/>
          </p:cNvSpPr>
          <p:nvPr>
            <p:ph type="body"/>
          </p:nvPr>
        </p:nvSpPr>
        <p:spPr>
          <a:solidFill>
            <a:srgbClr val="FFFFFF"/>
          </a:solidFill>
          <a:ln>
            <a:solidFill>
              <a:srgbClr val="000000"/>
            </a:solidFill>
            <a:miter/>
          </a:ln>
        </p:spPr>
        <p:txBody>
          <a:bodyPr anchor="t"/>
          <a:lstStyle/>
          <a:p>
            <a:pPr lvl="0" indent="0"/>
            <a:r>
              <a:rPr lang="en-US" altLang="zh-CN"/>
              <a:t>These terms can be hard to distinguish.  Students will need to remember which is which, since this notation will be used several times during the course.</a:t>
            </a:r>
          </a:p>
          <a:p>
            <a:pPr lvl="0" indent="0"/>
            <a:endParaRPr lang="en-US" altLang="zh-CN"/>
          </a:p>
        </p:txBody>
      </p:sp>
      <p:sp>
        <p:nvSpPr>
          <p:cNvPr id="1126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5</a:t>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324609"/>
          <p:cNvSpPr>
            <a:spLocks noGrp="1" noRot="1" noChangeAspect="1" noTextEdit="1"/>
          </p:cNvSpPr>
          <p:nvPr>
            <p:ph type="sldImg"/>
          </p:nvPr>
        </p:nvSpPr>
        <p:spPr/>
      </p:sp>
      <p:sp>
        <p:nvSpPr>
          <p:cNvPr id="95234" name="文本占位符 324610"/>
          <p:cNvSpPr>
            <a:spLocks noGrp="1"/>
          </p:cNvSpPr>
          <p:nvPr>
            <p:ph type="body"/>
          </p:nvPr>
        </p:nvSpPr>
        <p:spPr/>
        <p:txBody>
          <a:bodyPr anchor="t"/>
          <a:lstStyle/>
          <a:p>
            <a:pPr lvl="0" indent="0"/>
            <a:endParaRPr lang="zh-CN" dirty="0"/>
          </a:p>
        </p:txBody>
      </p:sp>
      <p:sp>
        <p:nvSpPr>
          <p:cNvPr id="9523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53</a:t>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363521"/>
          <p:cNvSpPr>
            <a:spLocks noGrp="1" noRot="1" noChangeAspect="1" noTextEdit="1"/>
          </p:cNvSpPr>
          <p:nvPr>
            <p:ph type="sldImg"/>
          </p:nvPr>
        </p:nvSpPr>
        <p:spPr/>
      </p:sp>
      <p:sp>
        <p:nvSpPr>
          <p:cNvPr id="97282" name="文本占位符 363522"/>
          <p:cNvSpPr>
            <a:spLocks noGrp="1"/>
          </p:cNvSpPr>
          <p:nvPr>
            <p:ph type="body"/>
          </p:nvPr>
        </p:nvSpPr>
        <p:spPr/>
        <p:txBody>
          <a:bodyPr anchor="t"/>
          <a:lstStyle/>
          <a:p>
            <a:pPr lvl="0" indent="0"/>
            <a:r>
              <a:rPr lang="en-US" altLang="zh-CN"/>
              <a:t>All cost depth of the node in question. </a:t>
            </a:r>
          </a:p>
          <a:p>
            <a:pPr lvl="0" indent="0"/>
            <a:r>
              <a:rPr lang="en-US" altLang="zh-CN"/>
              <a:t>Worst case: </a:t>
            </a:r>
            <a:r>
              <a:rPr lang="en-US" altLang="zh-CN">
                <a:sym typeface="Symbol" panose="05050102010706020507" pitchFamily="18" charset="2"/>
              </a:rPr>
              <a:t></a:t>
            </a:r>
            <a:r>
              <a:rPr lang="en-US" altLang="zh-CN"/>
              <a:t>(</a:t>
            </a:r>
            <a:r>
              <a:rPr lang="en-US" altLang="zh-CN" i="1"/>
              <a:t>n</a:t>
            </a:r>
            <a:r>
              <a:rPr lang="en-US" altLang="zh-CN"/>
              <a:t>).</a:t>
            </a:r>
          </a:p>
          <a:p>
            <a:pPr lvl="0" indent="0"/>
            <a:r>
              <a:rPr lang="en-US" altLang="zh-CN"/>
              <a:t>Average case: </a:t>
            </a:r>
            <a:r>
              <a:rPr lang="en-US" altLang="zh-CN">
                <a:sym typeface="Symbol" panose="05050102010706020507" pitchFamily="18" charset="2"/>
              </a:rPr>
              <a:t></a:t>
            </a:r>
            <a:r>
              <a:rPr lang="en-US" altLang="zh-CN"/>
              <a:t>(log </a:t>
            </a:r>
            <a:r>
              <a:rPr lang="en-US" altLang="zh-CN" i="1"/>
              <a:t>n</a:t>
            </a:r>
            <a:r>
              <a:rPr lang="en-US" altLang="zh-CN"/>
              <a:t>).</a:t>
            </a:r>
          </a:p>
          <a:p>
            <a:pPr lvl="0" indent="0"/>
            <a:endParaRPr lang="en-US" altLang="zh-CN"/>
          </a:p>
          <a:p>
            <a:pPr lvl="0" indent="0"/>
            <a:r>
              <a:rPr lang="en-US" altLang="zh-CN"/>
              <a:t>NEED TO REPEAT.</a:t>
            </a:r>
          </a:p>
        </p:txBody>
      </p:sp>
      <p:sp>
        <p:nvSpPr>
          <p:cNvPr id="9728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54</a:t>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363521"/>
          <p:cNvSpPr>
            <a:spLocks noGrp="1" noRot="1" noChangeAspect="1" noTextEdit="1"/>
          </p:cNvSpPr>
          <p:nvPr>
            <p:ph type="sldImg"/>
          </p:nvPr>
        </p:nvSpPr>
        <p:spPr/>
      </p:sp>
      <p:sp>
        <p:nvSpPr>
          <p:cNvPr id="97282" name="文本占位符 363522"/>
          <p:cNvSpPr>
            <a:spLocks noGrp="1"/>
          </p:cNvSpPr>
          <p:nvPr>
            <p:ph type="body"/>
          </p:nvPr>
        </p:nvSpPr>
        <p:spPr/>
        <p:txBody>
          <a:bodyPr anchor="t"/>
          <a:lstStyle/>
          <a:p>
            <a:pPr lvl="0" indent="0"/>
            <a:r>
              <a:rPr lang="en-US" altLang="zh-CN"/>
              <a:t>All cost depth of the node in question. </a:t>
            </a:r>
          </a:p>
          <a:p>
            <a:pPr lvl="0" indent="0"/>
            <a:r>
              <a:rPr lang="en-US" altLang="zh-CN"/>
              <a:t>Worst case: </a:t>
            </a:r>
            <a:r>
              <a:rPr lang="en-US" altLang="zh-CN">
                <a:sym typeface="Symbol" panose="05050102010706020507" pitchFamily="18" charset="2"/>
              </a:rPr>
              <a:t></a:t>
            </a:r>
            <a:r>
              <a:rPr lang="en-US" altLang="zh-CN"/>
              <a:t>(</a:t>
            </a:r>
            <a:r>
              <a:rPr lang="en-US" altLang="zh-CN" i="1"/>
              <a:t>n</a:t>
            </a:r>
            <a:r>
              <a:rPr lang="en-US" altLang="zh-CN"/>
              <a:t>).</a:t>
            </a:r>
          </a:p>
          <a:p>
            <a:pPr lvl="0" indent="0"/>
            <a:r>
              <a:rPr lang="en-US" altLang="zh-CN"/>
              <a:t>Average case: </a:t>
            </a:r>
            <a:r>
              <a:rPr lang="en-US" altLang="zh-CN">
                <a:sym typeface="Symbol" panose="05050102010706020507" pitchFamily="18" charset="2"/>
              </a:rPr>
              <a:t></a:t>
            </a:r>
            <a:r>
              <a:rPr lang="en-US" altLang="zh-CN"/>
              <a:t>(log </a:t>
            </a:r>
            <a:r>
              <a:rPr lang="en-US" altLang="zh-CN" i="1"/>
              <a:t>n</a:t>
            </a:r>
            <a:r>
              <a:rPr lang="en-US" altLang="zh-CN"/>
              <a:t>).</a:t>
            </a:r>
          </a:p>
          <a:p>
            <a:pPr lvl="0" indent="0"/>
            <a:endParaRPr lang="en-US" altLang="zh-CN"/>
          </a:p>
          <a:p>
            <a:pPr lvl="0" indent="0"/>
            <a:r>
              <a:rPr lang="en-US" altLang="zh-CN"/>
              <a:t>NEED TO REPEAT.</a:t>
            </a:r>
          </a:p>
        </p:txBody>
      </p:sp>
      <p:sp>
        <p:nvSpPr>
          <p:cNvPr id="9728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55</a:t>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363521"/>
          <p:cNvSpPr>
            <a:spLocks noGrp="1" noRot="1" noChangeAspect="1" noTextEdit="1"/>
          </p:cNvSpPr>
          <p:nvPr>
            <p:ph type="sldImg"/>
          </p:nvPr>
        </p:nvSpPr>
        <p:spPr/>
      </p:sp>
      <p:sp>
        <p:nvSpPr>
          <p:cNvPr id="97282" name="文本占位符 363522"/>
          <p:cNvSpPr>
            <a:spLocks noGrp="1"/>
          </p:cNvSpPr>
          <p:nvPr>
            <p:ph type="body"/>
          </p:nvPr>
        </p:nvSpPr>
        <p:spPr/>
        <p:txBody>
          <a:bodyPr anchor="t"/>
          <a:lstStyle/>
          <a:p>
            <a:pPr lvl="0" indent="0"/>
            <a:r>
              <a:rPr lang="en-US" altLang="zh-CN"/>
              <a:t>All cost depth of the node in question. </a:t>
            </a:r>
          </a:p>
          <a:p>
            <a:pPr lvl="0" indent="0"/>
            <a:r>
              <a:rPr lang="en-US" altLang="zh-CN"/>
              <a:t>Worst case: </a:t>
            </a:r>
            <a:r>
              <a:rPr lang="en-US" altLang="zh-CN">
                <a:sym typeface="Symbol" panose="05050102010706020507" pitchFamily="18" charset="2"/>
              </a:rPr>
              <a:t></a:t>
            </a:r>
            <a:r>
              <a:rPr lang="en-US" altLang="zh-CN"/>
              <a:t>(</a:t>
            </a:r>
            <a:r>
              <a:rPr lang="en-US" altLang="zh-CN" i="1"/>
              <a:t>n</a:t>
            </a:r>
            <a:r>
              <a:rPr lang="en-US" altLang="zh-CN"/>
              <a:t>).</a:t>
            </a:r>
          </a:p>
          <a:p>
            <a:pPr lvl="0" indent="0"/>
            <a:r>
              <a:rPr lang="en-US" altLang="zh-CN"/>
              <a:t>Average case: </a:t>
            </a:r>
            <a:r>
              <a:rPr lang="en-US" altLang="zh-CN">
                <a:sym typeface="Symbol" panose="05050102010706020507" pitchFamily="18" charset="2"/>
              </a:rPr>
              <a:t></a:t>
            </a:r>
            <a:r>
              <a:rPr lang="en-US" altLang="zh-CN"/>
              <a:t>(log </a:t>
            </a:r>
            <a:r>
              <a:rPr lang="en-US" altLang="zh-CN" i="1"/>
              <a:t>n</a:t>
            </a:r>
            <a:r>
              <a:rPr lang="en-US" altLang="zh-CN"/>
              <a:t>).</a:t>
            </a:r>
          </a:p>
          <a:p>
            <a:pPr lvl="0" indent="0"/>
            <a:endParaRPr lang="en-US" altLang="zh-CN"/>
          </a:p>
          <a:p>
            <a:pPr lvl="0" indent="0"/>
            <a:r>
              <a:rPr lang="en-US" altLang="zh-CN"/>
              <a:t>NEED TO REPEAT.</a:t>
            </a:r>
          </a:p>
        </p:txBody>
      </p:sp>
      <p:sp>
        <p:nvSpPr>
          <p:cNvPr id="9728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56</a:t>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84993"/>
          <p:cNvSpPr>
            <a:spLocks noGrp="1" noRot="1" noChangeAspect="1" noTextEdit="1"/>
          </p:cNvSpPr>
          <p:nvPr>
            <p:ph type="sldImg"/>
          </p:nvPr>
        </p:nvSpPr>
        <p:spPr>
          <a:solidFill>
            <a:srgbClr val="FFFFFF"/>
          </a:solidFill>
        </p:spPr>
      </p:sp>
      <p:sp>
        <p:nvSpPr>
          <p:cNvPr id="101378" name="文本占位符 84994"/>
          <p:cNvSpPr>
            <a:spLocks noGrp="1"/>
          </p:cNvSpPr>
          <p:nvPr>
            <p:ph type="body"/>
          </p:nvPr>
        </p:nvSpPr>
        <p:spPr>
          <a:solidFill>
            <a:srgbClr val="FFFFFF"/>
          </a:solidFill>
          <a:ln>
            <a:solidFill>
              <a:srgbClr val="000000"/>
            </a:solidFill>
            <a:miter/>
          </a:ln>
        </p:spPr>
        <p:txBody>
          <a:bodyPr anchor="t"/>
          <a:lstStyle/>
          <a:p>
            <a:pPr lvl="0" indent="0"/>
            <a:endParaRPr lang="zh-CN" dirty="0"/>
          </a:p>
        </p:txBody>
      </p:sp>
      <p:sp>
        <p:nvSpPr>
          <p:cNvPr id="10137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62</a:t>
            </a:fld>
            <a:endParaRPr lang="zh-CN" alt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87041"/>
          <p:cNvSpPr>
            <a:spLocks noGrp="1" noRot="1" noChangeAspect="1" noTextEdit="1"/>
          </p:cNvSpPr>
          <p:nvPr>
            <p:ph type="sldImg"/>
          </p:nvPr>
        </p:nvSpPr>
        <p:spPr>
          <a:solidFill>
            <a:srgbClr val="FFFFFF"/>
          </a:solidFill>
        </p:spPr>
      </p:sp>
      <p:sp>
        <p:nvSpPr>
          <p:cNvPr id="105474" name="文本占位符 87042"/>
          <p:cNvSpPr>
            <a:spLocks noGrp="1"/>
          </p:cNvSpPr>
          <p:nvPr>
            <p:ph type="body"/>
          </p:nvPr>
        </p:nvSpPr>
        <p:spPr>
          <a:solidFill>
            <a:srgbClr val="FFFFFF"/>
          </a:solidFill>
          <a:ln>
            <a:solidFill>
              <a:srgbClr val="000000"/>
            </a:solidFill>
            <a:miter/>
          </a:ln>
        </p:spPr>
        <p:txBody>
          <a:bodyPr anchor="t"/>
          <a:lstStyle/>
          <a:p>
            <a:pPr lvl="0" indent="0"/>
            <a:endParaRPr lang="zh-CN" dirty="0"/>
          </a:p>
        </p:txBody>
      </p:sp>
      <p:sp>
        <p:nvSpPr>
          <p:cNvPr id="10547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70</a:t>
            </a:fld>
            <a:endParaRPr lang="zh-CN" alt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369665"/>
          <p:cNvSpPr>
            <a:spLocks noGrp="1" noRot="1" noChangeAspect="1" noTextEdit="1"/>
          </p:cNvSpPr>
          <p:nvPr>
            <p:ph type="sldImg"/>
          </p:nvPr>
        </p:nvSpPr>
        <p:spPr/>
      </p:sp>
      <p:sp>
        <p:nvSpPr>
          <p:cNvPr id="107522" name="文本占位符 369666"/>
          <p:cNvSpPr>
            <a:spLocks noGrp="1"/>
          </p:cNvSpPr>
          <p:nvPr>
            <p:ph type="body"/>
          </p:nvPr>
        </p:nvSpPr>
        <p:spPr/>
        <p:txBody>
          <a:bodyPr anchor="t"/>
          <a:lstStyle/>
          <a:p>
            <a:pPr lvl="0" indent="0"/>
            <a:endParaRPr lang="zh-CN" dirty="0"/>
          </a:p>
        </p:txBody>
      </p:sp>
      <p:sp>
        <p:nvSpPr>
          <p:cNvPr id="10752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71</a:t>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371713"/>
          <p:cNvSpPr>
            <a:spLocks noGrp="1" noRot="1" noChangeAspect="1" noTextEdit="1"/>
          </p:cNvSpPr>
          <p:nvPr>
            <p:ph type="sldImg"/>
          </p:nvPr>
        </p:nvSpPr>
        <p:spPr/>
      </p:sp>
      <p:sp>
        <p:nvSpPr>
          <p:cNvPr id="109570" name="文本占位符 371714"/>
          <p:cNvSpPr>
            <a:spLocks noGrp="1"/>
          </p:cNvSpPr>
          <p:nvPr>
            <p:ph type="body"/>
          </p:nvPr>
        </p:nvSpPr>
        <p:spPr/>
        <p:txBody>
          <a:bodyPr anchor="t"/>
          <a:lstStyle/>
          <a:p>
            <a:pPr lvl="0" indent="0"/>
            <a:endParaRPr lang="zh-CN" dirty="0"/>
          </a:p>
        </p:txBody>
      </p:sp>
      <p:sp>
        <p:nvSpPr>
          <p:cNvPr id="10957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72</a:t>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56673"/>
          <p:cNvSpPr>
            <a:spLocks noGrp="1" noRot="1" noChangeAspect="1" noTextEdit="1"/>
          </p:cNvSpPr>
          <p:nvPr>
            <p:ph type="sldImg"/>
          </p:nvPr>
        </p:nvSpPr>
        <p:spPr/>
      </p:sp>
      <p:sp>
        <p:nvSpPr>
          <p:cNvPr id="116738" name="文本占位符 156674"/>
          <p:cNvSpPr>
            <a:spLocks noGrp="1"/>
          </p:cNvSpPr>
          <p:nvPr>
            <p:ph type="body"/>
          </p:nvPr>
        </p:nvSpPr>
        <p:spPr/>
        <p:txBody>
          <a:bodyPr anchor="t"/>
          <a:lstStyle/>
          <a:p>
            <a:pPr lvl="0" indent="0"/>
            <a:r>
              <a:rPr lang="en-US" altLang="zh-CN"/>
              <a:t>How to get a good number of exchanges?  Induction leads to the following algorithm:</a:t>
            </a:r>
          </a:p>
          <a:p>
            <a:pPr lvl="0" indent="0"/>
            <a:r>
              <a:rPr lang="en-US" altLang="zh-CN" dirty="0" err="1"/>
              <a:t>Heapify</a:t>
            </a:r>
            <a:r>
              <a:rPr lang="en-US" altLang="zh-CN"/>
              <a:t> the root’s subtrees, then push the root to the correct </a:t>
            </a:r>
          </a:p>
          <a:p>
            <a:pPr lvl="0" indent="0"/>
            <a:r>
              <a:rPr lang="en-US" altLang="zh-CN"/>
              <a:t>level.</a:t>
            </a:r>
          </a:p>
        </p:txBody>
      </p:sp>
      <p:sp>
        <p:nvSpPr>
          <p:cNvPr id="11673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79</a:t>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58721"/>
          <p:cNvSpPr>
            <a:spLocks noGrp="1" noRot="1" noChangeAspect="1" noTextEdit="1"/>
          </p:cNvSpPr>
          <p:nvPr>
            <p:ph type="sldImg"/>
          </p:nvPr>
        </p:nvSpPr>
        <p:spPr/>
      </p:sp>
      <p:sp>
        <p:nvSpPr>
          <p:cNvPr id="118786" name="文本占位符 158722"/>
          <p:cNvSpPr>
            <a:spLocks noGrp="1"/>
          </p:cNvSpPr>
          <p:nvPr>
            <p:ph type="body"/>
          </p:nvPr>
        </p:nvSpPr>
        <p:spPr/>
        <p:txBody>
          <a:bodyPr anchor="t"/>
          <a:lstStyle/>
          <a:p>
            <a:pPr lvl="0" indent="0"/>
            <a:r>
              <a:rPr lang="en-US" altLang="zh-CN"/>
              <a:t>How to get a good number of exchanges?  Induction leads to the following algorithm:</a:t>
            </a:r>
          </a:p>
          <a:p>
            <a:pPr lvl="0" indent="0"/>
            <a:r>
              <a:rPr lang="en-US" altLang="zh-CN" dirty="0" err="1"/>
              <a:t>Heapify</a:t>
            </a:r>
            <a:r>
              <a:rPr lang="en-US" altLang="zh-CN"/>
              <a:t> the root’s subtrees, then push the root to the correct level.</a:t>
            </a:r>
          </a:p>
          <a:p>
            <a:pPr lvl="0" indent="0"/>
            <a:endParaRPr lang="en-US" altLang="zh-CN"/>
          </a:p>
        </p:txBody>
      </p:sp>
      <p:sp>
        <p:nvSpPr>
          <p:cNvPr id="11878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80</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1265"/>
          <p:cNvSpPr>
            <a:spLocks noGrp="1" noRot="1" noChangeAspect="1" noTextEdit="1"/>
          </p:cNvSpPr>
          <p:nvPr>
            <p:ph type="sldImg"/>
          </p:nvPr>
        </p:nvSpPr>
        <p:spPr>
          <a:solidFill>
            <a:srgbClr val="FFFFFF"/>
          </a:solidFill>
        </p:spPr>
      </p:sp>
      <p:sp>
        <p:nvSpPr>
          <p:cNvPr id="13314" name="文本占位符 11266"/>
          <p:cNvSpPr>
            <a:spLocks noGrp="1"/>
          </p:cNvSpPr>
          <p:nvPr>
            <p:ph type="body"/>
          </p:nvPr>
        </p:nvSpPr>
        <p:spPr>
          <a:solidFill>
            <a:srgbClr val="FFFFFF"/>
          </a:solidFill>
          <a:ln>
            <a:solidFill>
              <a:srgbClr val="000000"/>
            </a:solidFill>
            <a:miter/>
          </a:ln>
        </p:spPr>
        <p:txBody>
          <a:bodyPr anchor="t"/>
          <a:lstStyle/>
          <a:p>
            <a:pPr lvl="0" indent="0"/>
            <a:r>
              <a:rPr lang="en-US" altLang="zh-CN"/>
              <a:t>This theorem is important, because it helps us to calculate space requirements.  It tells us how many nodes are internal and how many are leaf.  We need to know this if we have separate implementations for internal and leaf nodes</a:t>
            </a:r>
          </a:p>
        </p:txBody>
      </p:sp>
      <p:sp>
        <p:nvSpPr>
          <p:cNvPr id="1331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6</a:t>
            </a:fld>
            <a:endParaRPr lang="zh-CN" altLang="en-US"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60769"/>
          <p:cNvSpPr>
            <a:spLocks noGrp="1" noRot="1" noChangeAspect="1" noTextEdit="1"/>
          </p:cNvSpPr>
          <p:nvPr>
            <p:ph type="sldImg"/>
          </p:nvPr>
        </p:nvSpPr>
        <p:spPr/>
      </p:sp>
      <p:sp>
        <p:nvSpPr>
          <p:cNvPr id="121858" name="文本占位符 160770"/>
          <p:cNvSpPr>
            <a:spLocks noGrp="1"/>
          </p:cNvSpPr>
          <p:nvPr>
            <p:ph type="body"/>
          </p:nvPr>
        </p:nvSpPr>
        <p:spPr/>
        <p:txBody>
          <a:bodyPr anchor="t"/>
          <a:lstStyle/>
          <a:p>
            <a:pPr lvl="0" indent="0"/>
            <a:endParaRPr lang="zh-CN" dirty="0"/>
          </a:p>
        </p:txBody>
      </p:sp>
      <p:sp>
        <p:nvSpPr>
          <p:cNvPr id="12185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82</a:t>
            </a:fld>
            <a:endParaRPr lang="zh-CN" altLang="en-US"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67937"/>
          <p:cNvSpPr>
            <a:spLocks noGrp="1" noRot="1" noChangeAspect="1" noTextEdit="1"/>
          </p:cNvSpPr>
          <p:nvPr>
            <p:ph type="sldImg"/>
          </p:nvPr>
        </p:nvSpPr>
        <p:spPr/>
      </p:sp>
      <p:sp>
        <p:nvSpPr>
          <p:cNvPr id="123906" name="文本占位符 167938"/>
          <p:cNvSpPr>
            <a:spLocks noGrp="1"/>
          </p:cNvSpPr>
          <p:nvPr>
            <p:ph type="body"/>
          </p:nvPr>
        </p:nvSpPr>
        <p:spPr/>
        <p:txBody>
          <a:bodyPr anchor="t"/>
          <a:lstStyle/>
          <a:p>
            <a:pPr lvl="0" indent="0"/>
            <a:endParaRPr lang="zh-CN" dirty="0"/>
          </a:p>
        </p:txBody>
      </p:sp>
      <p:sp>
        <p:nvSpPr>
          <p:cNvPr id="12390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83</a:t>
            </a:fld>
            <a:endParaRPr lang="zh-CN" alt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377857"/>
          <p:cNvSpPr>
            <a:spLocks noGrp="1" noRot="1" noChangeAspect="1" noTextEdit="1"/>
          </p:cNvSpPr>
          <p:nvPr>
            <p:ph type="sldImg"/>
          </p:nvPr>
        </p:nvSpPr>
        <p:spPr/>
      </p:sp>
      <p:sp>
        <p:nvSpPr>
          <p:cNvPr id="125954" name="文本占位符 377858"/>
          <p:cNvSpPr>
            <a:spLocks noGrp="1"/>
          </p:cNvSpPr>
          <p:nvPr>
            <p:ph type="body"/>
          </p:nvPr>
        </p:nvSpPr>
        <p:spPr/>
        <p:txBody>
          <a:bodyPr anchor="t"/>
          <a:lstStyle/>
          <a:p>
            <a:pPr lvl="0" indent="0"/>
            <a:endParaRPr lang="zh-CN" dirty="0"/>
          </a:p>
        </p:txBody>
      </p:sp>
      <p:sp>
        <p:nvSpPr>
          <p:cNvPr id="12595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84</a:t>
            </a:fld>
            <a:endParaRPr lang="zh-CN" altLang="en-US" sz="12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381953"/>
          <p:cNvSpPr>
            <a:spLocks noGrp="1" noRot="1" noChangeAspect="1" noTextEdit="1"/>
          </p:cNvSpPr>
          <p:nvPr>
            <p:ph type="sldImg"/>
          </p:nvPr>
        </p:nvSpPr>
        <p:spPr/>
      </p:sp>
      <p:sp>
        <p:nvSpPr>
          <p:cNvPr id="128002" name="文本占位符 381954"/>
          <p:cNvSpPr>
            <a:spLocks noGrp="1"/>
          </p:cNvSpPr>
          <p:nvPr>
            <p:ph type="body"/>
          </p:nvPr>
        </p:nvSpPr>
        <p:spPr/>
        <p:txBody>
          <a:bodyPr anchor="t"/>
          <a:lstStyle/>
          <a:p>
            <a:pPr lvl="0" indent="0"/>
            <a:endParaRPr lang="zh-CN" dirty="0"/>
          </a:p>
        </p:txBody>
      </p:sp>
      <p:sp>
        <p:nvSpPr>
          <p:cNvPr id="12800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85</a:t>
            </a:fld>
            <a:endParaRPr lang="zh-CN" altLang="en-US" sz="12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72033"/>
          <p:cNvSpPr>
            <a:spLocks noGrp="1" noRot="1" noChangeAspect="1" noTextEdit="1"/>
          </p:cNvSpPr>
          <p:nvPr>
            <p:ph type="sldImg"/>
          </p:nvPr>
        </p:nvSpPr>
        <p:spPr/>
      </p:sp>
      <p:sp>
        <p:nvSpPr>
          <p:cNvPr id="130050" name="文本占位符 172034"/>
          <p:cNvSpPr>
            <a:spLocks noGrp="1"/>
          </p:cNvSpPr>
          <p:nvPr>
            <p:ph type="body"/>
          </p:nvPr>
        </p:nvSpPr>
        <p:spPr/>
        <p:txBody>
          <a:bodyPr anchor="t"/>
          <a:lstStyle/>
          <a:p>
            <a:pPr lvl="0" indent="0"/>
            <a:endParaRPr lang="zh-CN" dirty="0"/>
          </a:p>
        </p:txBody>
      </p:sp>
      <p:sp>
        <p:nvSpPr>
          <p:cNvPr id="13005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86</a:t>
            </a:fld>
            <a:endParaRPr lang="zh-CN" altLang="en-US" sz="12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64865"/>
          <p:cNvSpPr>
            <a:spLocks noGrp="1" noRot="1" noChangeAspect="1" noTextEdit="1"/>
          </p:cNvSpPr>
          <p:nvPr>
            <p:ph type="sldImg"/>
          </p:nvPr>
        </p:nvSpPr>
        <p:spPr/>
      </p:sp>
      <p:sp>
        <p:nvSpPr>
          <p:cNvPr id="132098" name="文本占位符 164866"/>
          <p:cNvSpPr>
            <a:spLocks noGrp="1"/>
          </p:cNvSpPr>
          <p:nvPr>
            <p:ph type="body"/>
          </p:nvPr>
        </p:nvSpPr>
        <p:spPr/>
        <p:txBody>
          <a:bodyPr anchor="t"/>
          <a:lstStyle/>
          <a:p>
            <a:pPr lvl="0" indent="0"/>
            <a:r>
              <a:rPr lang="en-US" altLang="zh-CN"/>
              <a:t>(</a:t>
            </a:r>
            <a:r>
              <a:rPr lang="en-US" altLang="zh-CN" i="1"/>
              <a:t>i</a:t>
            </a:r>
            <a:r>
              <a:rPr lang="en-US" altLang="zh-CN"/>
              <a:t>-1) is number of steps down, </a:t>
            </a:r>
            <a:r>
              <a:rPr lang="en-US" altLang="zh-CN" i="1"/>
              <a:t>n</a:t>
            </a:r>
            <a:r>
              <a:rPr lang="en-US" altLang="zh-CN"/>
              <a:t>/2</a:t>
            </a:r>
            <a:r>
              <a:rPr lang="en-US" altLang="zh-CN" i="1" baseline="30000"/>
              <a:t>i</a:t>
            </a:r>
            <a:r>
              <a:rPr lang="en-US" altLang="zh-CN"/>
              <a:t> is number of nodes at that level.</a:t>
            </a:r>
          </a:p>
          <a:p>
            <a:pPr lvl="0" indent="0"/>
            <a:endParaRPr lang="en-US" altLang="zh-CN"/>
          </a:p>
        </p:txBody>
      </p:sp>
      <p:sp>
        <p:nvSpPr>
          <p:cNvPr id="13209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88</a:t>
            </a:fld>
            <a:endParaRPr lang="zh-CN" altLang="en-US" sz="120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97281"/>
          <p:cNvSpPr>
            <a:spLocks noGrp="1" noRot="1" noChangeAspect="1" noTextEdit="1"/>
          </p:cNvSpPr>
          <p:nvPr>
            <p:ph type="sldImg"/>
          </p:nvPr>
        </p:nvSpPr>
        <p:spPr>
          <a:solidFill>
            <a:srgbClr val="FFFFFF"/>
          </a:solidFill>
        </p:spPr>
      </p:sp>
      <p:sp>
        <p:nvSpPr>
          <p:cNvPr id="134146" name="文本占位符 97282"/>
          <p:cNvSpPr>
            <a:spLocks noGrp="1"/>
          </p:cNvSpPr>
          <p:nvPr>
            <p:ph type="body"/>
          </p:nvPr>
        </p:nvSpPr>
        <p:spPr>
          <a:solidFill>
            <a:srgbClr val="FFFFFF"/>
          </a:solidFill>
          <a:ln>
            <a:solidFill>
              <a:srgbClr val="000000"/>
            </a:solidFill>
            <a:miter/>
          </a:ln>
        </p:spPr>
        <p:txBody>
          <a:bodyPr anchor="t"/>
          <a:lstStyle/>
          <a:p>
            <a:pPr lvl="0" indent="0"/>
            <a:endParaRPr lang="zh-CN" dirty="0"/>
          </a:p>
        </p:txBody>
      </p:sp>
      <p:sp>
        <p:nvSpPr>
          <p:cNvPr id="13414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89</a:t>
            </a:fld>
            <a:endParaRPr lang="zh-CN" altLang="en-US" sz="12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99681"/>
          <p:cNvSpPr>
            <a:spLocks noGrp="1" noRot="1" noChangeAspect="1" noTextEdit="1"/>
          </p:cNvSpPr>
          <p:nvPr>
            <p:ph type="sldImg"/>
          </p:nvPr>
        </p:nvSpPr>
        <p:spPr/>
      </p:sp>
      <p:sp>
        <p:nvSpPr>
          <p:cNvPr id="136194" name="文本占位符 199682"/>
          <p:cNvSpPr>
            <a:spLocks noGrp="1"/>
          </p:cNvSpPr>
          <p:nvPr>
            <p:ph type="body"/>
          </p:nvPr>
        </p:nvSpPr>
        <p:spPr/>
        <p:txBody>
          <a:bodyPr anchor="t"/>
          <a:lstStyle/>
          <a:p>
            <a:pPr lvl="0" indent="0"/>
            <a:r>
              <a:rPr lang="en-US" altLang="zh-CN"/>
              <a:t>current</a:t>
            </a:r>
          </a:p>
        </p:txBody>
      </p:sp>
      <p:sp>
        <p:nvSpPr>
          <p:cNvPr id="13619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90</a:t>
            </a:fld>
            <a:endParaRPr lang="zh-CN" alt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01377"/>
          <p:cNvSpPr>
            <a:spLocks noGrp="1" noRot="1" noChangeAspect="1" noTextEdit="1"/>
          </p:cNvSpPr>
          <p:nvPr>
            <p:ph type="sldImg"/>
          </p:nvPr>
        </p:nvSpPr>
        <p:spPr>
          <a:solidFill>
            <a:srgbClr val="FFFFFF"/>
          </a:solidFill>
        </p:spPr>
      </p:sp>
      <p:sp>
        <p:nvSpPr>
          <p:cNvPr id="138242" name="文本占位符 101378"/>
          <p:cNvSpPr>
            <a:spLocks noGrp="1"/>
          </p:cNvSpPr>
          <p:nvPr>
            <p:ph type="body"/>
          </p:nvPr>
        </p:nvSpPr>
        <p:spPr>
          <a:solidFill>
            <a:srgbClr val="FFFFFF"/>
          </a:solidFill>
          <a:ln>
            <a:solidFill>
              <a:srgbClr val="000000"/>
            </a:solidFill>
            <a:miter/>
          </a:ln>
        </p:spPr>
        <p:txBody>
          <a:bodyPr anchor="t"/>
          <a:lstStyle/>
          <a:p>
            <a:pPr lvl="0" indent="0"/>
            <a:r>
              <a:rPr lang="en-US" altLang="zh-CN" dirty="0"/>
              <a:t>Current </a:t>
            </a:r>
            <a:endParaRPr lang="en-US" altLang="zh-CN"/>
          </a:p>
        </p:txBody>
      </p:sp>
      <p:sp>
        <p:nvSpPr>
          <p:cNvPr id="13824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91</a:t>
            </a:fld>
            <a:endParaRPr lang="zh-CN" altLang="en-US" sz="12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45409"/>
          <p:cNvSpPr>
            <a:spLocks noGrp="1" noRot="1" noChangeAspect="1" noTextEdit="1"/>
          </p:cNvSpPr>
          <p:nvPr>
            <p:ph type="sldImg"/>
          </p:nvPr>
        </p:nvSpPr>
        <p:spPr/>
      </p:sp>
      <p:sp>
        <p:nvSpPr>
          <p:cNvPr id="140290" name="文本占位符 145410"/>
          <p:cNvSpPr>
            <a:spLocks noGrp="1"/>
          </p:cNvSpPr>
          <p:nvPr>
            <p:ph type="body"/>
          </p:nvPr>
        </p:nvSpPr>
        <p:spPr/>
        <p:txBody>
          <a:bodyPr anchor="t"/>
          <a:lstStyle/>
          <a:p>
            <a:pPr lvl="0" indent="0"/>
            <a:endParaRPr lang="zh-CN" dirty="0"/>
          </a:p>
        </p:txBody>
      </p:sp>
      <p:sp>
        <p:nvSpPr>
          <p:cNvPr id="14029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92</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216065"/>
          <p:cNvSpPr>
            <a:spLocks noGrp="1" noRot="1" noChangeAspect="1" noTextEdit="1"/>
          </p:cNvSpPr>
          <p:nvPr>
            <p:ph type="sldImg"/>
          </p:nvPr>
        </p:nvSpPr>
        <p:spPr/>
      </p:sp>
      <p:sp>
        <p:nvSpPr>
          <p:cNvPr id="15362" name="文本占位符 216066"/>
          <p:cNvSpPr>
            <a:spLocks noGrp="1"/>
          </p:cNvSpPr>
          <p:nvPr>
            <p:ph type="body"/>
          </p:nvPr>
        </p:nvSpPr>
        <p:spPr/>
        <p:txBody>
          <a:bodyPr anchor="t"/>
          <a:lstStyle/>
          <a:p>
            <a:pPr lvl="0" indent="0"/>
            <a:r>
              <a:rPr lang="en-US" altLang="zh-CN"/>
              <a:t>These terms can be hard to distinguish.  Students will need to remember which is which, since this notation will be used several times during the course.</a:t>
            </a:r>
          </a:p>
          <a:p>
            <a:pPr lvl="0" indent="0"/>
            <a:endParaRPr lang="en-US" altLang="zh-CN"/>
          </a:p>
        </p:txBody>
      </p:sp>
      <p:sp>
        <p:nvSpPr>
          <p:cNvPr id="1536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7</a:t>
            </a:fld>
            <a:endParaRPr lang="zh-CN" altLang="en-US" sz="120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385025"/>
          <p:cNvSpPr>
            <a:spLocks noGrp="1" noRot="1" noChangeAspect="1" noTextEdit="1"/>
          </p:cNvSpPr>
          <p:nvPr>
            <p:ph type="sldImg"/>
          </p:nvPr>
        </p:nvSpPr>
        <p:spPr/>
      </p:sp>
      <p:sp>
        <p:nvSpPr>
          <p:cNvPr id="142338" name="文本占位符 385026"/>
          <p:cNvSpPr>
            <a:spLocks noGrp="1"/>
          </p:cNvSpPr>
          <p:nvPr>
            <p:ph type="body"/>
          </p:nvPr>
        </p:nvSpPr>
        <p:spPr/>
        <p:txBody>
          <a:bodyPr anchor="t"/>
          <a:lstStyle/>
          <a:p>
            <a:pPr lvl="0" indent="0"/>
            <a:endParaRPr lang="zh-CN" dirty="0"/>
          </a:p>
        </p:txBody>
      </p:sp>
      <p:sp>
        <p:nvSpPr>
          <p:cNvPr id="14233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93</a:t>
            </a:fld>
            <a:endParaRPr lang="zh-CN" altLang="en-US" sz="120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207873"/>
          <p:cNvSpPr>
            <a:spLocks noGrp="1" noRot="1" noChangeAspect="1" noTextEdit="1"/>
          </p:cNvSpPr>
          <p:nvPr>
            <p:ph type="sldImg"/>
          </p:nvPr>
        </p:nvSpPr>
        <p:spPr/>
      </p:sp>
      <p:sp>
        <p:nvSpPr>
          <p:cNvPr id="149506" name="文本占位符 207874"/>
          <p:cNvSpPr>
            <a:spLocks noGrp="1"/>
          </p:cNvSpPr>
          <p:nvPr>
            <p:ph type="body"/>
          </p:nvPr>
        </p:nvSpPr>
        <p:spPr/>
        <p:txBody>
          <a:bodyPr anchor="t"/>
          <a:lstStyle/>
          <a:p>
            <a:pPr lvl="0" indent="0"/>
            <a:r>
              <a:rPr lang="en-US" altLang="zh-CN"/>
              <a:t>C: 1110</a:t>
            </a:r>
          </a:p>
          <a:p>
            <a:pPr lvl="0" indent="0"/>
            <a:r>
              <a:rPr lang="en-US" altLang="zh-CN"/>
              <a:t>D: 101</a:t>
            </a:r>
          </a:p>
          <a:p>
            <a:pPr lvl="0" indent="0"/>
            <a:r>
              <a:rPr lang="en-US" altLang="zh-CN"/>
              <a:t>E: 0</a:t>
            </a:r>
          </a:p>
          <a:p>
            <a:pPr lvl="0" indent="0"/>
            <a:r>
              <a:rPr lang="en-US" altLang="zh-CN"/>
              <a:t>F: 1111</a:t>
            </a:r>
          </a:p>
          <a:p>
            <a:pPr lvl="0" indent="0"/>
            <a:r>
              <a:rPr lang="en-US" altLang="zh-CN"/>
              <a:t>K: 111101</a:t>
            </a:r>
          </a:p>
          <a:p>
            <a:pPr lvl="0" indent="0"/>
            <a:r>
              <a:rPr lang="en-US" altLang="zh-CN"/>
              <a:t>L: 110</a:t>
            </a:r>
          </a:p>
          <a:p>
            <a:pPr lvl="0" indent="0"/>
            <a:r>
              <a:rPr lang="en-US" altLang="zh-CN"/>
              <a:t>U: 100</a:t>
            </a:r>
          </a:p>
          <a:p>
            <a:pPr lvl="0" indent="0"/>
            <a:r>
              <a:rPr lang="en-US" altLang="zh-CN"/>
              <a:t>Z: 111100</a:t>
            </a:r>
          </a:p>
        </p:txBody>
      </p:sp>
      <p:sp>
        <p:nvSpPr>
          <p:cNvPr id="14950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105</a:t>
            </a:fld>
            <a:endParaRPr lang="zh-CN" altLang="en-US" sz="120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幻灯片图像占位符 105473"/>
          <p:cNvSpPr>
            <a:spLocks noGrp="1" noRot="1" noChangeAspect="1" noTextEdit="1"/>
          </p:cNvSpPr>
          <p:nvPr>
            <p:ph type="sldImg"/>
          </p:nvPr>
        </p:nvSpPr>
        <p:spPr>
          <a:solidFill>
            <a:srgbClr val="FFFFFF"/>
          </a:solidFill>
        </p:spPr>
      </p:sp>
      <p:sp>
        <p:nvSpPr>
          <p:cNvPr id="151554" name="文本占位符 105474"/>
          <p:cNvSpPr>
            <a:spLocks noGrp="1"/>
          </p:cNvSpPr>
          <p:nvPr>
            <p:ph type="body"/>
          </p:nvPr>
        </p:nvSpPr>
        <p:spPr>
          <a:solidFill>
            <a:srgbClr val="FFFFFF"/>
          </a:solidFill>
          <a:ln>
            <a:solidFill>
              <a:srgbClr val="000000"/>
            </a:solidFill>
            <a:miter/>
          </a:ln>
        </p:spPr>
        <p:txBody>
          <a:bodyPr anchor="t"/>
          <a:lstStyle/>
          <a:p>
            <a:pPr lvl="0" indent="0"/>
            <a:endParaRPr lang="zh-CN" dirty="0"/>
          </a:p>
        </p:txBody>
      </p:sp>
      <p:sp>
        <p:nvSpPr>
          <p:cNvPr id="15155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106</a:t>
            </a:fld>
            <a:endParaRPr lang="zh-CN" altLang="en-US" sz="120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07521"/>
          <p:cNvSpPr>
            <a:spLocks noGrp="1" noRot="1" noChangeAspect="1" noTextEdit="1"/>
          </p:cNvSpPr>
          <p:nvPr>
            <p:ph type="sldImg"/>
          </p:nvPr>
        </p:nvSpPr>
        <p:spPr>
          <a:solidFill>
            <a:srgbClr val="FFFFFF"/>
          </a:solidFill>
        </p:spPr>
      </p:sp>
      <p:sp>
        <p:nvSpPr>
          <p:cNvPr id="153602" name="文本占位符 107522"/>
          <p:cNvSpPr>
            <a:spLocks noGrp="1"/>
          </p:cNvSpPr>
          <p:nvPr>
            <p:ph type="body"/>
          </p:nvPr>
        </p:nvSpPr>
        <p:spPr>
          <a:solidFill>
            <a:srgbClr val="FFFFFF"/>
          </a:solidFill>
          <a:ln>
            <a:solidFill>
              <a:srgbClr val="000000"/>
            </a:solidFill>
            <a:miter/>
          </a:ln>
        </p:spPr>
        <p:txBody>
          <a:bodyPr anchor="t"/>
          <a:lstStyle/>
          <a:p>
            <a:pPr lvl="0" indent="0"/>
            <a:endParaRPr lang="zh-CN" dirty="0"/>
          </a:p>
        </p:txBody>
      </p:sp>
      <p:sp>
        <p:nvSpPr>
          <p:cNvPr id="15360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107</a:t>
            </a:fld>
            <a:endParaRPr lang="zh-CN" altLang="en-US" sz="1200"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09569"/>
          <p:cNvSpPr>
            <a:spLocks noGrp="1" noRot="1" noChangeAspect="1" noTextEdit="1"/>
          </p:cNvSpPr>
          <p:nvPr>
            <p:ph type="sldImg"/>
          </p:nvPr>
        </p:nvSpPr>
        <p:spPr>
          <a:solidFill>
            <a:srgbClr val="FFFFFF"/>
          </a:solidFill>
        </p:spPr>
      </p:sp>
      <p:sp>
        <p:nvSpPr>
          <p:cNvPr id="155650" name="文本占位符 109570"/>
          <p:cNvSpPr>
            <a:spLocks noGrp="1"/>
          </p:cNvSpPr>
          <p:nvPr>
            <p:ph type="body"/>
          </p:nvPr>
        </p:nvSpPr>
        <p:spPr>
          <a:solidFill>
            <a:srgbClr val="FFFFFF"/>
          </a:solidFill>
          <a:ln>
            <a:solidFill>
              <a:srgbClr val="000000"/>
            </a:solidFill>
            <a:miter/>
          </a:ln>
        </p:spPr>
        <p:txBody>
          <a:bodyPr anchor="t"/>
          <a:lstStyle/>
          <a:p>
            <a:pPr lvl="0" indent="0"/>
            <a:r>
              <a:rPr lang="en-US" altLang="zh-CN"/>
              <a:t>C: 1110</a:t>
            </a:r>
          </a:p>
          <a:p>
            <a:pPr lvl="0" indent="0"/>
            <a:r>
              <a:rPr lang="en-US" altLang="zh-CN"/>
              <a:t>D: 101</a:t>
            </a:r>
          </a:p>
          <a:p>
            <a:pPr lvl="0" indent="0"/>
            <a:r>
              <a:rPr lang="en-US" altLang="zh-CN"/>
              <a:t>E: 0</a:t>
            </a:r>
          </a:p>
          <a:p>
            <a:pPr lvl="0" indent="0"/>
            <a:r>
              <a:rPr lang="en-US" altLang="zh-CN"/>
              <a:t>F: 1111</a:t>
            </a:r>
          </a:p>
          <a:p>
            <a:pPr lvl="0" indent="0"/>
            <a:r>
              <a:rPr lang="en-US" altLang="zh-CN"/>
              <a:t>K: 111101</a:t>
            </a:r>
          </a:p>
          <a:p>
            <a:pPr lvl="0" indent="0"/>
            <a:r>
              <a:rPr lang="en-US" altLang="zh-CN"/>
              <a:t>L: 110</a:t>
            </a:r>
          </a:p>
          <a:p>
            <a:pPr lvl="0" indent="0"/>
            <a:r>
              <a:rPr lang="en-US" altLang="zh-CN"/>
              <a:t>U: 100</a:t>
            </a:r>
          </a:p>
          <a:p>
            <a:pPr lvl="0" indent="0"/>
            <a:r>
              <a:rPr lang="en-US" altLang="zh-CN"/>
              <a:t>Z: 111100</a:t>
            </a:r>
          </a:p>
        </p:txBody>
      </p:sp>
      <p:sp>
        <p:nvSpPr>
          <p:cNvPr id="15565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108</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276481"/>
          <p:cNvSpPr>
            <a:spLocks noGrp="1" noRot="1" noChangeAspect="1" noTextEdit="1"/>
          </p:cNvSpPr>
          <p:nvPr>
            <p:ph type="sldImg"/>
          </p:nvPr>
        </p:nvSpPr>
        <p:spPr/>
      </p:sp>
      <p:sp>
        <p:nvSpPr>
          <p:cNvPr id="21506" name="文本占位符 276482"/>
          <p:cNvSpPr>
            <a:spLocks noGrp="1"/>
          </p:cNvSpPr>
          <p:nvPr>
            <p:ph type="body"/>
          </p:nvPr>
        </p:nvSpPr>
        <p:spPr/>
        <p:txBody>
          <a:bodyPr anchor="t"/>
          <a:lstStyle/>
          <a:p>
            <a:pPr lvl="0" indent="0"/>
            <a:r>
              <a:rPr lang="en-US" altLang="zh-CN"/>
              <a:t>Standard implementation (illustrating </a:t>
            </a:r>
            <a:r>
              <a:rPr lang="en-US" altLang="zh-CN" sz="1000" dirty="0" err="1">
                <a:latin typeface="Courier New" panose="02070309020205020404" pitchFamily="49" charset="0"/>
              </a:rPr>
              <a:t>BinNodePtr</a:t>
            </a:r>
            <a:r>
              <a:rPr lang="en-US" altLang="zh-CN" sz="1000"/>
              <a:t> class shown earlier).  Leaf implementation is identical to internal node implementation, resulting in much wasted space due to null pointers.</a:t>
            </a:r>
          </a:p>
        </p:txBody>
      </p:sp>
      <p:sp>
        <p:nvSpPr>
          <p:cNvPr id="21507"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12</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222209"/>
          <p:cNvSpPr>
            <a:spLocks noGrp="1" noRot="1" noChangeAspect="1" noTextEdit="1"/>
          </p:cNvSpPr>
          <p:nvPr>
            <p:ph type="sldImg"/>
          </p:nvPr>
        </p:nvSpPr>
        <p:spPr/>
      </p:sp>
      <p:sp>
        <p:nvSpPr>
          <p:cNvPr id="23554" name="文本占位符 222210"/>
          <p:cNvSpPr>
            <a:spLocks noGrp="1"/>
          </p:cNvSpPr>
          <p:nvPr>
            <p:ph type="body"/>
          </p:nvPr>
        </p:nvSpPr>
        <p:spPr/>
        <p:txBody>
          <a:bodyPr anchor="t"/>
          <a:lstStyle/>
          <a:p>
            <a:pPr lvl="0" indent="0"/>
            <a:endParaRPr lang="zh-CN" dirty="0"/>
          </a:p>
        </p:txBody>
      </p:sp>
      <p:sp>
        <p:nvSpPr>
          <p:cNvPr id="2355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13</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224257"/>
          <p:cNvSpPr>
            <a:spLocks noGrp="1" noRot="1" noChangeAspect="1" noTextEdit="1"/>
          </p:cNvSpPr>
          <p:nvPr>
            <p:ph type="sldImg"/>
          </p:nvPr>
        </p:nvSpPr>
        <p:spPr/>
      </p:sp>
      <p:sp>
        <p:nvSpPr>
          <p:cNvPr id="25602" name="文本占位符 224258"/>
          <p:cNvSpPr>
            <a:spLocks noGrp="1"/>
          </p:cNvSpPr>
          <p:nvPr>
            <p:ph type="body"/>
          </p:nvPr>
        </p:nvSpPr>
        <p:spPr/>
        <p:txBody>
          <a:bodyPr anchor="t"/>
          <a:lstStyle/>
          <a:p>
            <a:pPr lvl="0" indent="0"/>
            <a:endParaRPr lang="zh-CN" dirty="0"/>
          </a:p>
        </p:txBody>
      </p:sp>
      <p:sp>
        <p:nvSpPr>
          <p:cNvPr id="2560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14</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7" name="页脚占位符 6"/>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8" name="灯片编号占位符 7"/>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indent="0"/>
            <a:r>
              <a:rPr lang="zh-CN" altLang="en-US" dirty="0"/>
              <a:t>单击此处编辑母版标题样式</a:t>
            </a:r>
          </a:p>
        </p:txBody>
      </p:sp>
      <p:sp>
        <p:nvSpPr>
          <p:cNvPr id="1027" name="文本占位符 1026"/>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17.png"/></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slide" Target="slide120.xml"/></Relationships>
</file>

<file path=ppt/slides/_rels/slide1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10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9" Type="http://schemas.openxmlformats.org/officeDocument/2006/relationships/image" Target="../media/image9.wmf"/></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9.w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8.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12.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tags" Target="../tags/tag45.xml"/><Relationship Id="rId3" Type="http://schemas.openxmlformats.org/officeDocument/2006/relationships/tags" Target="../tags/tag22.xml"/><Relationship Id="rId21" Type="http://schemas.openxmlformats.org/officeDocument/2006/relationships/tags" Target="../tags/tag40.xml"/><Relationship Id="rId34" Type="http://schemas.openxmlformats.org/officeDocument/2006/relationships/slideLayout" Target="../slideLayouts/slideLayout7.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tags" Target="../tags/tag44.xml"/><Relationship Id="rId33" Type="http://schemas.openxmlformats.org/officeDocument/2006/relationships/tags" Target="../tags/tag52.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tags" Target="../tags/tag39.xml"/><Relationship Id="rId29" Type="http://schemas.openxmlformats.org/officeDocument/2006/relationships/tags" Target="../tags/tag48.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24" Type="http://schemas.openxmlformats.org/officeDocument/2006/relationships/tags" Target="../tags/tag43.xml"/><Relationship Id="rId32" Type="http://schemas.openxmlformats.org/officeDocument/2006/relationships/tags" Target="../tags/tag51.xml"/><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tags" Target="../tags/tag42.xml"/><Relationship Id="rId28" Type="http://schemas.openxmlformats.org/officeDocument/2006/relationships/tags" Target="../tags/tag47.xml"/><Relationship Id="rId10" Type="http://schemas.openxmlformats.org/officeDocument/2006/relationships/tags" Target="../tags/tag29.xml"/><Relationship Id="rId19" Type="http://schemas.openxmlformats.org/officeDocument/2006/relationships/tags" Target="../tags/tag38.xml"/><Relationship Id="rId31" Type="http://schemas.openxmlformats.org/officeDocument/2006/relationships/tags" Target="../tags/tag50.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 Id="rId27" Type="http://schemas.openxmlformats.org/officeDocument/2006/relationships/tags" Target="../tags/tag46.xml"/><Relationship Id="rId30" Type="http://schemas.openxmlformats.org/officeDocument/2006/relationships/tags" Target="../tags/tag49.xml"/><Relationship Id="rId35" Type="http://schemas.openxmlformats.org/officeDocument/2006/relationships/image" Target="../media/image12.png"/><Relationship Id="rId8" Type="http://schemas.openxmlformats.org/officeDocument/2006/relationships/tags" Target="../tags/tag27.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slideLayout" Target="../slideLayouts/slideLayout7.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 Type="http://schemas.openxmlformats.org/officeDocument/2006/relationships/tags" Target="../tags/tag55.xml"/><Relationship Id="rId16" Type="http://schemas.openxmlformats.org/officeDocument/2006/relationships/tags" Target="../tags/tag69.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19" Type="http://schemas.openxmlformats.org/officeDocument/2006/relationships/image" Target="../media/image12.pn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12641"/>
          <p:cNvSpPr>
            <a:spLocks noGrp="1"/>
          </p:cNvSpPr>
          <p:nvPr>
            <p:ph type="ctrTitle"/>
          </p:nvPr>
        </p:nvSpPr>
        <p:spPr>
          <a:xfrm>
            <a:off x="609600" y="5334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Chapter5     Binary Trees</a:t>
            </a:r>
          </a:p>
        </p:txBody>
      </p:sp>
      <p:sp>
        <p:nvSpPr>
          <p:cNvPr id="3074" name="副标题 112642"/>
          <p:cNvSpPr>
            <a:spLocks noGrp="1"/>
          </p:cNvSpPr>
          <p:nvPr>
            <p:ph type="subTitle" idx="1"/>
          </p:nvPr>
        </p:nvSpPr>
        <p:spPr>
          <a:xfrm>
            <a:off x="1752600" y="2209800"/>
            <a:ext cx="6019800" cy="3429000"/>
          </a:xfrm>
        </p:spPr>
        <p:txBody>
          <a:bodyPr anchor="t"/>
          <a:lstStyle/>
          <a:p>
            <a:pPr algn="l" defTabSz="914400">
              <a:spcBef>
                <a:spcPct val="35000"/>
              </a:spcBef>
              <a:buClrTx/>
              <a:buSzTx/>
              <a:buFontTx/>
            </a:pPr>
            <a:r>
              <a:rPr lang="en-US" altLang="zh-CN" sz="2800" kern="1200" baseline="0">
                <a:solidFill>
                  <a:srgbClr val="CC0000"/>
                </a:solidFill>
                <a:latin typeface="+mn-lt"/>
                <a:ea typeface="+mn-ea"/>
                <a:cs typeface="+mn-cs"/>
              </a:rPr>
              <a:t>5.1   Definitions and Properties </a:t>
            </a:r>
          </a:p>
          <a:p>
            <a:pPr algn="l" defTabSz="914400">
              <a:spcBef>
                <a:spcPct val="35000"/>
              </a:spcBef>
              <a:buClrTx/>
              <a:buSzTx/>
              <a:buFontTx/>
            </a:pPr>
            <a:r>
              <a:rPr lang="en-US" altLang="zh-CN" sz="2800" kern="1200" baseline="0">
                <a:solidFill>
                  <a:srgbClr val="008000"/>
                </a:solidFill>
                <a:latin typeface="+mn-lt"/>
                <a:ea typeface="+mn-ea"/>
                <a:cs typeface="+mn-cs"/>
              </a:rPr>
              <a:t>5.2   Binary Tree ADT</a:t>
            </a:r>
          </a:p>
          <a:p>
            <a:pPr algn="l" defTabSz="914400">
              <a:spcBef>
                <a:spcPct val="35000"/>
              </a:spcBef>
              <a:buClrTx/>
              <a:buSzTx/>
              <a:buFontTx/>
            </a:pPr>
            <a:r>
              <a:rPr lang="en-US" altLang="zh-CN" sz="2800" kern="1200" baseline="0">
                <a:solidFill>
                  <a:srgbClr val="008000"/>
                </a:solidFill>
                <a:latin typeface="+mn-lt"/>
                <a:ea typeface="+mn-ea"/>
                <a:cs typeface="+mn-cs"/>
              </a:rPr>
              <a:t>5.3  Binary Tree Implementations</a:t>
            </a:r>
            <a:endParaRPr lang="en-US" altLang="zh-CN" sz="2800" kern="1200" baseline="0">
              <a:solidFill>
                <a:srgbClr val="CC0000"/>
              </a:solidFill>
              <a:latin typeface="+mn-lt"/>
              <a:ea typeface="+mn-ea"/>
              <a:cs typeface="+mn-cs"/>
            </a:endParaRPr>
          </a:p>
          <a:p>
            <a:pPr algn="l" defTabSz="914400">
              <a:spcBef>
                <a:spcPct val="35000"/>
              </a:spcBef>
              <a:buClrTx/>
              <a:buSzTx/>
              <a:buFontTx/>
            </a:pPr>
            <a:r>
              <a:rPr lang="en-US" altLang="zh-CN" sz="2800" kern="1200" baseline="0">
                <a:solidFill>
                  <a:srgbClr val="008000"/>
                </a:solidFill>
                <a:latin typeface="+mn-lt"/>
                <a:ea typeface="+mn-ea"/>
                <a:cs typeface="+mn-cs"/>
              </a:rPr>
              <a:t>5.4   Binary Search Trees</a:t>
            </a:r>
          </a:p>
          <a:p>
            <a:pPr algn="l" defTabSz="914400">
              <a:spcBef>
                <a:spcPct val="35000"/>
              </a:spcBef>
              <a:buClrTx/>
              <a:buSzTx/>
              <a:buFontTx/>
            </a:pPr>
            <a:r>
              <a:rPr lang="en-US" altLang="zh-CN" sz="2800" kern="1200" baseline="0">
                <a:solidFill>
                  <a:srgbClr val="008000"/>
                </a:solidFill>
                <a:latin typeface="+mn-lt"/>
                <a:ea typeface="+mn-ea"/>
                <a:cs typeface="+mn-cs"/>
              </a:rPr>
              <a:t>5.5   Heaps and Priority Queues</a:t>
            </a:r>
          </a:p>
          <a:p>
            <a:pPr algn="l" defTabSz="914400">
              <a:spcBef>
                <a:spcPct val="35000"/>
              </a:spcBef>
              <a:buClrTx/>
              <a:buSzTx/>
              <a:buFontTx/>
            </a:pPr>
            <a:r>
              <a:rPr lang="en-US" altLang="zh-CN" sz="2800" kern="1200" baseline="0">
                <a:solidFill>
                  <a:srgbClr val="008000"/>
                </a:solidFill>
                <a:latin typeface="+mn-lt"/>
                <a:ea typeface="+mn-ea"/>
                <a:cs typeface="+mn-cs"/>
              </a:rPr>
              <a:t>5.6   Huffman Coding Trees</a:t>
            </a:r>
          </a:p>
        </p:txBody>
      </p:sp>
      <p:sp>
        <p:nvSpPr>
          <p:cNvPr id="307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a:t>
            </a:fld>
            <a:endParaRPr lang="zh-CN" altLang="en-US" sz="1400" dirty="0"/>
          </a:p>
        </p:txBody>
      </p:sp>
      <p:sp>
        <p:nvSpPr>
          <p:cNvPr id="2" name="文本框 1">
            <a:extLst>
              <a:ext uri="{FF2B5EF4-FFF2-40B4-BE49-F238E27FC236}">
                <a16:creationId xmlns:a16="http://schemas.microsoft.com/office/drawing/2014/main" id="{FAF16A02-5751-F575-0A68-A8932C369C43}"/>
              </a:ext>
            </a:extLst>
          </p:cNvPr>
          <p:cNvSpPr txBox="1"/>
          <p:nvPr/>
        </p:nvSpPr>
        <p:spPr>
          <a:xfrm>
            <a:off x="323528" y="5072817"/>
            <a:ext cx="5339680" cy="1200329"/>
          </a:xfrm>
          <a:prstGeom prst="rect">
            <a:avLst/>
          </a:prstGeom>
          <a:noFill/>
        </p:spPr>
        <p:txBody>
          <a:bodyPr wrap="square" rtlCol="0">
            <a:spAutoFit/>
          </a:bodyPr>
          <a:lstStyle/>
          <a:p>
            <a:r>
              <a:rPr lang="zh-CN" altLang="en-US" dirty="0">
                <a:solidFill>
                  <a:srgbClr val="FF0000"/>
                </a:solidFill>
              </a:rPr>
              <a:t>再次复习：</a:t>
            </a:r>
            <a:endParaRPr lang="en-US" altLang="zh-CN" dirty="0">
              <a:solidFill>
                <a:srgbClr val="FF0000"/>
              </a:solidFill>
            </a:endParaRPr>
          </a:p>
          <a:p>
            <a:r>
              <a:rPr lang="en-US" altLang="zh-CN" dirty="0">
                <a:solidFill>
                  <a:srgbClr val="FF0000"/>
                </a:solidFill>
              </a:rPr>
              <a:t>23,24,31,43,46-49,75,82,89,90,99,100,112-120</a:t>
            </a:r>
            <a:endParaRPr lang="zh-CN" alt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标题 277505"/>
          <p:cNvSpPr>
            <a:spLocks noGrp="1"/>
          </p:cNvSpPr>
          <p:nvPr>
            <p:ph type="ctrTitle"/>
          </p:nvPr>
        </p:nvSpPr>
        <p:spPr>
          <a:xfrm>
            <a:off x="609600" y="3048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Binary Tree ADT</a:t>
            </a:r>
          </a:p>
        </p:txBody>
      </p:sp>
      <p:sp>
        <p:nvSpPr>
          <p:cNvPr id="18434" name="副标题 277506"/>
          <p:cNvSpPr>
            <a:spLocks noGrp="1"/>
          </p:cNvSpPr>
          <p:nvPr>
            <p:ph type="subTitle" idx="1"/>
          </p:nvPr>
        </p:nvSpPr>
        <p:spPr>
          <a:xfrm>
            <a:off x="323850" y="1268413"/>
            <a:ext cx="8229600" cy="5105400"/>
          </a:xfrm>
        </p:spPr>
        <p:txBody>
          <a:bodyPr anchor="t"/>
          <a:lstStyle/>
          <a:p>
            <a:pPr algn="l" defTabSz="914400">
              <a:lnSpc>
                <a:spcPct val="90000"/>
              </a:lnSpc>
              <a:buClrTx/>
              <a:buSzTx/>
              <a:buFontTx/>
            </a:pPr>
            <a:r>
              <a:rPr lang="en-US" altLang="zh-CN" sz="2000" b="1" kern="1200" baseline="0" err="1">
                <a:latin typeface="Courier New" panose="02070309020205020404" pitchFamily="49" charset="0"/>
                <a:ea typeface="+mn-ea"/>
                <a:cs typeface="Courier New" panose="02070309020205020404" pitchFamily="49" charset="0"/>
              </a:rPr>
              <a:t>Template  &lt;class Elem&gt;  class BinTree</a:t>
            </a:r>
            <a:r>
              <a:rPr lang="en-US" altLang="zh-CN" sz="2000" b="1" kern="1200" baseline="0">
                <a:latin typeface="Courier New" panose="02070309020205020404" pitchFamily="49" charset="0"/>
                <a:ea typeface="+mn-ea"/>
                <a:cs typeface="Courier New" panose="02070309020205020404" pitchFamily="49" charset="0"/>
              </a:rPr>
              <a:t> { </a:t>
            </a:r>
          </a:p>
          <a:p>
            <a:pPr algn="l" defTabSz="914400">
              <a:lnSpc>
                <a:spcPct val="90000"/>
              </a:lnSpc>
              <a:buClrTx/>
              <a:buSzTx/>
              <a:buFontTx/>
            </a:pPr>
            <a:r>
              <a:rPr lang="en-US" altLang="zh-CN" sz="2000" b="1" kern="1200" baseline="0">
                <a:latin typeface="Courier New" panose="02070309020205020404" pitchFamily="49" charset="0"/>
                <a:ea typeface="+mn-ea"/>
                <a:cs typeface="Courier New" panose="02070309020205020404" pitchFamily="49" charset="0"/>
              </a:rPr>
              <a:t>public:</a:t>
            </a:r>
          </a:p>
          <a:p>
            <a:pPr algn="l" defTabSz="914400">
              <a:lnSpc>
                <a:spcPct val="90000"/>
              </a:lnSpc>
              <a:buClrTx/>
              <a:buSzTx/>
              <a:buFontTx/>
            </a:pPr>
            <a:r>
              <a:rPr lang="en-US" altLang="zh-CN" sz="2000" b="1" kern="1200" baseline="0">
                <a:latin typeface="Courier New" panose="02070309020205020404" pitchFamily="49" charset="0"/>
                <a:ea typeface="+mn-ea"/>
                <a:cs typeface="Courier New" panose="02070309020205020404" pitchFamily="49" charset="0"/>
              </a:rPr>
              <a:t>   //get the root of the tree</a:t>
            </a:r>
          </a:p>
          <a:p>
            <a:pPr algn="l" defTabSz="914400">
              <a:lnSpc>
                <a:spcPct val="90000"/>
              </a:lnSpc>
              <a:buClrTx/>
              <a:buSzTx/>
              <a:buFontTx/>
            </a:pPr>
            <a:r>
              <a:rPr lang="en-US" altLang="zh-CN" sz="2000" b="1" kern="1200" baseline="0" err="1">
                <a:solidFill>
                  <a:srgbClr val="CC0000"/>
                </a:solidFill>
                <a:latin typeface="Courier New" panose="02070309020205020404" pitchFamily="49" charset="0"/>
                <a:ea typeface="+mn-ea"/>
                <a:cs typeface="Courier New" panose="02070309020205020404" pitchFamily="49" charset="0"/>
              </a:rPr>
              <a:t>    virtual BinNode&lt;Elem&gt;* getRoot</a:t>
            </a:r>
            <a:r>
              <a:rPr lang="en-US" altLang="zh-CN" sz="2000" b="1" kern="1200" baseline="0">
                <a:solidFill>
                  <a:srgbClr val="CC0000"/>
                </a:solidFill>
                <a:latin typeface="Courier New" panose="02070309020205020404" pitchFamily="49" charset="0"/>
                <a:ea typeface="+mn-ea"/>
                <a:cs typeface="Courier New" panose="02070309020205020404" pitchFamily="49" charset="0"/>
              </a:rPr>
              <a:t>() =0;</a:t>
            </a:r>
          </a:p>
          <a:p>
            <a:pPr algn="l" defTabSz="914400">
              <a:lnSpc>
                <a:spcPct val="90000"/>
              </a:lnSpc>
              <a:buClrTx/>
              <a:buSzTx/>
              <a:buFontTx/>
            </a:pPr>
            <a:r>
              <a:rPr lang="en-US" altLang="zh-CN" sz="2000" b="1" kern="1200" baseline="0" err="1">
                <a:latin typeface="Courier New" panose="02070309020205020404" pitchFamily="49" charset="0"/>
                <a:ea typeface="+mn-ea"/>
                <a:cs typeface="Courier New" panose="02070309020205020404" pitchFamily="49" charset="0"/>
              </a:rPr>
              <a:t>   //preorder traversal of the subtree rooted at subroot</a:t>
            </a:r>
            <a:endParaRPr lang="en-US" altLang="zh-CN" sz="2000" b="1" kern="1200" baseline="0">
              <a:latin typeface="Courier New" panose="02070309020205020404" pitchFamily="49" charset="0"/>
              <a:ea typeface="+mn-ea"/>
              <a:cs typeface="Courier New" panose="02070309020205020404" pitchFamily="49" charset="0"/>
            </a:endParaRPr>
          </a:p>
          <a:p>
            <a:pPr algn="l" defTabSz="914400">
              <a:lnSpc>
                <a:spcPct val="90000"/>
              </a:lnSpc>
              <a:buClrTx/>
              <a:buSzTx/>
              <a:buFontTx/>
            </a:pPr>
            <a:r>
              <a:rPr lang="en-US" altLang="zh-CN" sz="2000" b="1" kern="1200" baseline="0" err="1">
                <a:solidFill>
                  <a:srgbClr val="CC0000"/>
                </a:solidFill>
                <a:latin typeface="Courier New" panose="02070309020205020404" pitchFamily="49" charset="0"/>
                <a:ea typeface="+mn-ea"/>
                <a:cs typeface="Courier New" panose="02070309020205020404" pitchFamily="49" charset="0"/>
              </a:rPr>
              <a:t>   virtual void  preorder(BinNode&lt;Elem&gt;* subroot</a:t>
            </a:r>
            <a:r>
              <a:rPr lang="en-US" altLang="zh-CN" sz="2000" b="1" kern="1200" baseline="0">
                <a:solidFill>
                  <a:srgbClr val="CC0000"/>
                </a:solidFill>
                <a:latin typeface="Courier New" panose="02070309020205020404" pitchFamily="49" charset="0"/>
                <a:ea typeface="+mn-ea"/>
                <a:cs typeface="Courier New" panose="02070309020205020404" pitchFamily="49" charset="0"/>
              </a:rPr>
              <a:t>);</a:t>
            </a:r>
          </a:p>
          <a:p>
            <a:pPr algn="l" defTabSz="914400">
              <a:lnSpc>
                <a:spcPct val="90000"/>
              </a:lnSpc>
              <a:buClrTx/>
              <a:buSzTx/>
              <a:buFontTx/>
            </a:pPr>
            <a:r>
              <a:rPr lang="en-US" altLang="zh-CN" sz="2000" b="1" kern="1200" baseline="0" err="1">
                <a:latin typeface="Courier New" panose="02070309020205020404" pitchFamily="49" charset="0"/>
                <a:ea typeface="+mn-ea"/>
                <a:cs typeface="Courier New" panose="02070309020205020404" pitchFamily="49" charset="0"/>
              </a:rPr>
              <a:t>  //preorder traversal of the subtree rooted at subroot</a:t>
            </a:r>
            <a:endParaRPr lang="en-US" altLang="zh-CN" sz="2000" b="1" kern="1200" baseline="0">
              <a:latin typeface="Courier New" panose="02070309020205020404" pitchFamily="49" charset="0"/>
              <a:ea typeface="+mn-ea"/>
              <a:cs typeface="Courier New" panose="02070309020205020404" pitchFamily="49" charset="0"/>
            </a:endParaRPr>
          </a:p>
          <a:p>
            <a:pPr algn="l" defTabSz="914400">
              <a:lnSpc>
                <a:spcPct val="90000"/>
              </a:lnSpc>
              <a:buClrTx/>
              <a:buSzTx/>
              <a:buFontTx/>
            </a:pPr>
            <a:r>
              <a:rPr lang="en-US" altLang="zh-CN" sz="2000" b="1" kern="1200" baseline="0" err="1">
                <a:solidFill>
                  <a:srgbClr val="CC0000"/>
                </a:solidFill>
                <a:latin typeface="Courier New" panose="02070309020205020404" pitchFamily="49" charset="0"/>
                <a:ea typeface="+mn-ea"/>
                <a:cs typeface="Courier New" panose="02070309020205020404" pitchFamily="49" charset="0"/>
              </a:rPr>
              <a:t>   virtual void  inorder(BinNode&lt;Elem&gt;* subroot</a:t>
            </a:r>
            <a:r>
              <a:rPr lang="en-US" altLang="zh-CN" sz="2000" b="1" kern="1200" baseline="0">
                <a:solidFill>
                  <a:srgbClr val="CC0000"/>
                </a:solidFill>
                <a:latin typeface="Courier New" panose="02070309020205020404" pitchFamily="49" charset="0"/>
                <a:ea typeface="+mn-ea"/>
                <a:cs typeface="Courier New" panose="02070309020205020404" pitchFamily="49" charset="0"/>
              </a:rPr>
              <a:t>);</a:t>
            </a:r>
          </a:p>
          <a:p>
            <a:pPr algn="l" defTabSz="914400">
              <a:lnSpc>
                <a:spcPct val="90000"/>
              </a:lnSpc>
              <a:buClrTx/>
              <a:buSzTx/>
              <a:buFontTx/>
            </a:pPr>
            <a:r>
              <a:rPr lang="en-US" altLang="zh-CN" sz="2000" b="1" kern="1200" baseline="0" err="1">
                <a:latin typeface="Courier New" panose="02070309020205020404" pitchFamily="49" charset="0"/>
                <a:ea typeface="+mn-ea"/>
                <a:cs typeface="Courier New" panose="02070309020205020404" pitchFamily="49" charset="0"/>
              </a:rPr>
              <a:t> //preorder traversal of the subtree rooted at subroot</a:t>
            </a:r>
            <a:endParaRPr lang="en-US" altLang="zh-CN" sz="2000" b="1" kern="1200" baseline="0">
              <a:latin typeface="Courier New" panose="02070309020205020404" pitchFamily="49" charset="0"/>
              <a:ea typeface="+mn-ea"/>
              <a:cs typeface="Courier New" panose="02070309020205020404" pitchFamily="49" charset="0"/>
            </a:endParaRPr>
          </a:p>
          <a:p>
            <a:pPr algn="l" defTabSz="914400">
              <a:lnSpc>
                <a:spcPct val="90000"/>
              </a:lnSpc>
              <a:buClrTx/>
              <a:buSzTx/>
              <a:buFontTx/>
            </a:pPr>
            <a:r>
              <a:rPr lang="en-US" altLang="zh-CN" sz="2000" b="1" kern="1200" baseline="0" err="1">
                <a:solidFill>
                  <a:srgbClr val="CC0000"/>
                </a:solidFill>
                <a:latin typeface="Courier New" panose="02070309020205020404" pitchFamily="49" charset="0"/>
                <a:ea typeface="+mn-ea"/>
                <a:cs typeface="Courier New" panose="02070309020205020404" pitchFamily="49" charset="0"/>
              </a:rPr>
              <a:t>  virtual void   postorder(BinNode&lt;Elem&gt;* subroot</a:t>
            </a:r>
            <a:r>
              <a:rPr lang="en-US" altLang="zh-CN" sz="2000" b="1" kern="1200" baseline="0">
                <a:solidFill>
                  <a:srgbClr val="CC0000"/>
                </a:solidFill>
                <a:latin typeface="Courier New" panose="02070309020205020404" pitchFamily="49" charset="0"/>
                <a:ea typeface="+mn-ea"/>
                <a:cs typeface="Courier New" panose="02070309020205020404" pitchFamily="49" charset="0"/>
              </a:rPr>
              <a:t>);</a:t>
            </a:r>
          </a:p>
          <a:p>
            <a:pPr algn="l" defTabSz="914400">
              <a:lnSpc>
                <a:spcPct val="90000"/>
              </a:lnSpc>
              <a:buClrTx/>
              <a:buSzTx/>
              <a:buFontTx/>
            </a:pPr>
            <a:r>
              <a:rPr lang="en-US" altLang="zh-CN" sz="2000" b="1" kern="1200" baseline="0">
                <a:latin typeface="Courier New" panose="02070309020205020404" pitchFamily="49" charset="0"/>
                <a:ea typeface="+mn-ea"/>
                <a:cs typeface="Courier New" panose="02070309020205020404" pitchFamily="49" charset="0"/>
              </a:rPr>
              <a:t>}</a:t>
            </a:r>
          </a:p>
        </p:txBody>
      </p:sp>
      <p:sp>
        <p:nvSpPr>
          <p:cNvPr id="277508" name="矩形 277507"/>
          <p:cNvSpPr/>
          <p:nvPr/>
        </p:nvSpPr>
        <p:spPr>
          <a:xfrm>
            <a:off x="538798" y="5661025"/>
            <a:ext cx="8148637" cy="965200"/>
          </a:xfrm>
          <a:prstGeom prst="rect">
            <a:avLst/>
          </a:prstGeom>
          <a:solidFill>
            <a:schemeClr val="bg1"/>
          </a:solidFill>
          <a:ln w="9525">
            <a:noFill/>
          </a:ln>
        </p:spPr>
        <p:txBody>
          <a:bodyPr anchor="t"/>
          <a:lstStyle/>
          <a:p>
            <a:pPr algn="ctr">
              <a:lnSpc>
                <a:spcPct val="90000"/>
              </a:lnSpc>
              <a:spcBef>
                <a:spcPct val="20000"/>
              </a:spcBef>
            </a:pPr>
            <a:r>
              <a:rPr lang="en-US" altLang="zh-CN">
                <a:solidFill>
                  <a:schemeClr val="accent2"/>
                </a:solidFill>
                <a:latin typeface="Helvetica" pitchFamily="34" charset="0"/>
                <a:ea typeface="宋体" panose="02010600030101010101" pitchFamily="2" charset="-122"/>
              </a:rPr>
              <a:t>Any process for visiting the nodes in some order is called a</a:t>
            </a:r>
            <a:r>
              <a:rPr lang="en-US" altLang="zh-CN">
                <a:latin typeface="Helvetica" pitchFamily="34" charset="0"/>
                <a:ea typeface="宋体" panose="02010600030101010101" pitchFamily="2" charset="-122"/>
              </a:rPr>
              <a:t> </a:t>
            </a:r>
            <a:r>
              <a:rPr lang="en-US" altLang="zh-CN">
                <a:solidFill>
                  <a:schemeClr val="accent2"/>
                </a:solidFill>
                <a:latin typeface="Helvetica" pitchFamily="34" charset="0"/>
                <a:ea typeface="宋体" panose="02010600030101010101" pitchFamily="2" charset="-122"/>
              </a:rPr>
              <a:t>traversal</a:t>
            </a:r>
            <a:r>
              <a:rPr lang="en-US" altLang="zh-CN">
                <a:latin typeface="Helvetica" pitchFamily="34" charset="0"/>
                <a:ea typeface="宋体" panose="02010600030101010101" pitchFamily="2" charset="-122"/>
              </a:rPr>
              <a:t>.</a:t>
            </a:r>
          </a:p>
        </p:txBody>
      </p:sp>
      <p:sp>
        <p:nvSpPr>
          <p:cNvPr id="1843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Effect transition="in" filter="blinds(horizontal)">
                                      <p:cBhvr>
                                        <p:cTn id="7" dur="500"/>
                                        <p:tgtEl>
                                          <p:spTgt spid="277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9860EDB8-5305-433F-BE41-D7A86D811DB3}" type="slidenum">
              <a:rPr lang="en-US" altLang="zh-CN" sz="1050" smtClean="0"/>
              <a:t>100</a:t>
            </a:fld>
            <a:endParaRPr lang="zh-CN" altLang="en-US" sz="1050" dirty="0"/>
          </a:p>
        </p:txBody>
      </p:sp>
      <p:sp>
        <p:nvSpPr>
          <p:cNvPr id="7" name="内容占位符 2"/>
          <p:cNvSpPr txBox="1"/>
          <p:nvPr/>
        </p:nvSpPr>
        <p:spPr>
          <a:xfrm>
            <a:off x="632460" y="1096010"/>
            <a:ext cx="7019925" cy="311150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u"/>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0" indent="-228600" algn="l" defTabSz="914400" rtl="0" eaLnBrk="1" latinLnBrk="0" hangingPunct="1">
              <a:lnSpc>
                <a:spcPct val="100000"/>
              </a:lnSpc>
              <a:spcBef>
                <a:spcPts val="500"/>
              </a:spcBef>
              <a:buFont typeface="Arial" panose="020B0604020202020204" pitchFamily="34" charset="0"/>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0" indent="-228600" algn="l" defTabSz="914400" rtl="0" eaLnBrk="1" latinLnBrk="0" hangingPunct="1">
              <a:lnSpc>
                <a:spcPct val="100000"/>
              </a:lnSpc>
              <a:spcBef>
                <a:spcPts val="500"/>
              </a:spcBef>
              <a:buFont typeface="Arial" panose="020B0604020202020204" pitchFamily="34" charset="0"/>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0" indent="-228600" algn="l" defTabSz="914400" rtl="0" eaLnBrk="1" latinLnBrk="0" hangingPunct="1">
              <a:lnSpc>
                <a:spcPct val="100000"/>
              </a:lnSpc>
              <a:spcBef>
                <a:spcPts val="500"/>
              </a:spcBef>
              <a:buFont typeface="Arial" panose="020B0604020202020204" pitchFamily="34" charset="0"/>
              <a:buNone/>
              <a:defRPr lang="en-US"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1800" dirty="0">
              <a:cs typeface="Arial" panose="020B0604020202020204" pitchFamily="34" charset="0"/>
            </a:endParaRPr>
          </a:p>
          <a:p>
            <a:pPr marL="0" indent="0">
              <a:buNone/>
            </a:pPr>
            <a:r>
              <a:rPr lang="en-US" altLang="zh-CN" sz="1800" dirty="0">
                <a:cs typeface="Arial" panose="020B0604020202020204" pitchFamily="34" charset="0"/>
              </a:rPr>
              <a:t>Strategy:</a:t>
            </a:r>
          </a:p>
          <a:p>
            <a:pPr marL="0" indent="0">
              <a:buNone/>
            </a:pPr>
            <a:r>
              <a:rPr lang="en-US" altLang="zh-CN" sz="1800" dirty="0">
                <a:cs typeface="Arial" panose="020B0604020202020204" pitchFamily="34" charset="0"/>
              </a:rPr>
              <a:t>Step 1: Take the first one in each sorted list and build a Min-heap;</a:t>
            </a:r>
          </a:p>
          <a:p>
            <a:pPr marL="0" indent="0">
              <a:buNone/>
            </a:pPr>
            <a:r>
              <a:rPr lang="en-US" altLang="zh-CN" sz="1800" dirty="0">
                <a:cs typeface="Arial" panose="020B0604020202020204" pitchFamily="34" charset="0"/>
              </a:rPr>
              <a:t>Step 2: Remove the top element of the heap;</a:t>
            </a:r>
          </a:p>
          <a:p>
            <a:pPr marL="0" indent="0">
              <a:buNone/>
            </a:pPr>
            <a:r>
              <a:rPr lang="en-US" altLang="zh-CN" sz="1800" dirty="0">
                <a:cs typeface="Arial" panose="020B0604020202020204" pitchFamily="34" charset="0"/>
              </a:rPr>
              <a:t>Step 3: Remove one (if any) from the top element of this heap, put it on the top of the heap; sift down and adjust it into a heap; go back to the second step.</a:t>
            </a:r>
          </a:p>
          <a:p>
            <a:pPr marL="0" indent="0">
              <a:buNone/>
            </a:pPr>
            <a:endParaRPr lang="zh-CN" altLang="en-US" sz="1800" dirty="0">
              <a:cs typeface="Arial" panose="020B0604020202020204" pitchFamily="34" charset="0"/>
            </a:endParaRPr>
          </a:p>
          <a:p>
            <a:endParaRPr lang="zh-CN" altLang="en-US" sz="1800" dirty="0">
              <a:cs typeface="Arial" panose="020B0604020202020204" pitchFamily="34" charset="0"/>
            </a:endParaRPr>
          </a:p>
          <a:p>
            <a:pPr marL="0" indent="0">
              <a:buNone/>
            </a:pPr>
            <a:endParaRPr lang="zh-CN" altLang="en-US" sz="1800" dirty="0">
              <a:cs typeface="Arial" panose="020B0604020202020204" pitchFamily="34" charset="0"/>
            </a:endParaRPr>
          </a:p>
          <a:p>
            <a:endParaRPr lang="zh-CN" altLang="en-US" sz="1800" dirty="0"/>
          </a:p>
        </p:txBody>
      </p:sp>
      <p:sp>
        <p:nvSpPr>
          <p:cNvPr id="13" name="内容占位符 2"/>
          <p:cNvSpPr txBox="1"/>
          <p:nvPr/>
        </p:nvSpPr>
        <p:spPr>
          <a:xfrm>
            <a:off x="632195" y="4464091"/>
            <a:ext cx="7019924" cy="556026"/>
          </a:xfrm>
          <a:prstGeom prst="rect">
            <a:avLst/>
          </a:prstGeom>
        </p:spPr>
        <p:txBody>
          <a:bodyPr vert="horz" lIns="68580" tIns="34290" rIns="68580" bIns="34290" rtlCol="0"/>
          <a:lstStyle>
            <a:lvl1pPr marL="228600" indent="-228600" algn="l" defTabSz="914400" rtl="0" eaLnBrk="1" latinLnBrk="0" hangingPunct="1">
              <a:lnSpc>
                <a:spcPct val="100000"/>
              </a:lnSpc>
              <a:spcBef>
                <a:spcPts val="1000"/>
              </a:spcBef>
              <a:buFont typeface="Wingdings" panose="05000000000000000000" pitchFamily="2" charset="2"/>
              <a:buChar char="u"/>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0" indent="-228600" algn="l" defTabSz="914400" rtl="0" eaLnBrk="1" latinLnBrk="0" hangingPunct="1">
              <a:lnSpc>
                <a:spcPct val="100000"/>
              </a:lnSpc>
              <a:spcBef>
                <a:spcPts val="500"/>
              </a:spcBef>
              <a:buFont typeface="Arial" panose="020B0604020202020204" pitchFamily="34" charset="0"/>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0" indent="-228600" algn="l" defTabSz="914400" rtl="0" eaLnBrk="1" latinLnBrk="0" hangingPunct="1">
              <a:lnSpc>
                <a:spcPct val="100000"/>
              </a:lnSpc>
              <a:spcBef>
                <a:spcPts val="500"/>
              </a:spcBef>
              <a:buFont typeface="Arial" panose="020B0604020202020204" pitchFamily="34" charset="0"/>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0" indent="-228600" algn="l" defTabSz="914400" rtl="0" eaLnBrk="1" latinLnBrk="0" hangingPunct="1">
              <a:lnSpc>
                <a:spcPct val="100000"/>
              </a:lnSpc>
              <a:spcBef>
                <a:spcPts val="500"/>
              </a:spcBef>
              <a:buFont typeface="Arial" panose="020B0604020202020204" pitchFamily="34" charset="0"/>
              <a:buNone/>
              <a:defRPr lang="en-US"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l-GR" altLang="zh-CN" sz="1800" b="1" dirty="0">
                <a:solidFill>
                  <a:srgbClr val="FF0000"/>
                </a:solidFill>
                <a:cs typeface="Arial" panose="020B0604020202020204" pitchFamily="34" charset="0"/>
              </a:rPr>
              <a:t>Θ</a:t>
            </a:r>
            <a:r>
              <a:rPr lang="zh-CN" altLang="en-US" sz="1800" b="1" dirty="0">
                <a:solidFill>
                  <a:srgbClr val="FF0000"/>
                </a:solidFill>
                <a:cs typeface="Arial" panose="020B0604020202020204" pitchFamily="34" charset="0"/>
              </a:rPr>
              <a:t>（</a:t>
            </a:r>
            <a:r>
              <a:rPr lang="en-US" altLang="zh-CN" sz="1800" b="1" dirty="0" err="1">
                <a:solidFill>
                  <a:srgbClr val="FF0000"/>
                </a:solidFill>
                <a:cs typeface="Arial" panose="020B0604020202020204" pitchFamily="34" charset="0"/>
              </a:rPr>
              <a:t>nlogK</a:t>
            </a:r>
            <a:r>
              <a:rPr lang="zh-CN" altLang="en-US" sz="1800" b="1" dirty="0">
                <a:solidFill>
                  <a:schemeClr val="tx2">
                    <a:lumMod val="60000"/>
                    <a:lumOff val="40000"/>
                  </a:schemeClr>
                </a:solidFill>
                <a:cs typeface="Arial" panose="020B0604020202020204" pitchFamily="34" charset="0"/>
              </a:rPr>
              <a:t>）</a:t>
            </a:r>
            <a:r>
              <a:rPr lang="en-US" altLang="zh-CN" sz="1800" b="1" dirty="0">
                <a:solidFill>
                  <a:schemeClr val="tx2">
                    <a:lumMod val="60000"/>
                    <a:lumOff val="40000"/>
                  </a:schemeClr>
                </a:solidFill>
                <a:cs typeface="Arial" panose="020B0604020202020204" pitchFamily="34" charset="0"/>
              </a:rPr>
              <a:t>,   </a:t>
            </a:r>
            <a:r>
              <a:rPr lang="en-US" altLang="zh-CN" sz="1800" b="1" dirty="0">
                <a:solidFill>
                  <a:srgbClr val="FF0000"/>
                </a:solidFill>
                <a:cs typeface="Arial" panose="020B0604020202020204" pitchFamily="34" charset="0"/>
              </a:rPr>
              <a:t> </a:t>
            </a:r>
            <a:r>
              <a:rPr sz="1800" b="1" dirty="0">
                <a:solidFill>
                  <a:srgbClr val="FF0000"/>
                </a:solidFill>
                <a:cs typeface="Arial" panose="020B0604020202020204" pitchFamily="34" charset="0"/>
              </a:rPr>
              <a:t>n</a:t>
            </a:r>
            <a:r>
              <a:rPr sz="1800" b="1" dirty="0">
                <a:solidFill>
                  <a:schemeClr val="tx2">
                    <a:lumMod val="60000"/>
                    <a:lumOff val="40000"/>
                  </a:schemeClr>
                </a:solidFill>
                <a:cs typeface="Arial" panose="020B0604020202020204" pitchFamily="34" charset="0"/>
              </a:rPr>
              <a:t> is the total number of people, and </a:t>
            </a:r>
            <a:r>
              <a:rPr sz="1800" b="1" dirty="0">
                <a:solidFill>
                  <a:srgbClr val="FF0000"/>
                </a:solidFill>
                <a:cs typeface="Arial" panose="020B0604020202020204" pitchFamily="34" charset="0"/>
              </a:rPr>
              <a:t>K</a:t>
            </a:r>
            <a:r>
              <a:rPr sz="1800" b="1" dirty="0">
                <a:solidFill>
                  <a:schemeClr val="tx2">
                    <a:lumMod val="60000"/>
                    <a:lumOff val="40000"/>
                  </a:schemeClr>
                </a:solidFill>
                <a:cs typeface="Arial" panose="020B0604020202020204" pitchFamily="34" charset="0"/>
              </a:rPr>
              <a:t> is the number of ordered lists.</a:t>
            </a:r>
          </a:p>
          <a:p>
            <a:pPr marL="0" indent="0">
              <a:buNone/>
            </a:pPr>
            <a:endParaRPr lang="zh-CN" altLang="en-US" sz="1800" dirty="0">
              <a:cs typeface="Arial" panose="020B0604020202020204" pitchFamily="34" charset="0"/>
            </a:endParaRPr>
          </a:p>
          <a:p>
            <a:endParaRPr lang="zh-CN" altLang="en-US" sz="1800" dirty="0">
              <a:cs typeface="Arial" panose="020B0604020202020204" pitchFamily="34" charset="0"/>
            </a:endParaRPr>
          </a:p>
          <a:p>
            <a:pPr marL="0" indent="0">
              <a:buNone/>
            </a:pPr>
            <a:endParaRPr lang="zh-CN" altLang="en-US" sz="1800" dirty="0">
              <a:cs typeface="Arial" panose="020B0604020202020204" pitchFamily="34" charset="0"/>
            </a:endParaRPr>
          </a:p>
          <a:p>
            <a:endParaRPr lang="zh-CN" altLang="en-US" sz="1800" dirty="0">
              <a:cs typeface="Arial" panose="020B0604020202020204" pitchFamily="34" charset="0"/>
            </a:endParaRPr>
          </a:p>
        </p:txBody>
      </p:sp>
      <p:sp>
        <p:nvSpPr>
          <p:cNvPr id="144386" name="标题 144385"/>
          <p:cNvSpPr>
            <a:spLocks noGrp="1"/>
          </p:cNvSpPr>
          <p:nvPr/>
        </p:nvSpPr>
        <p:spPr>
          <a:xfrm>
            <a:off x="455613" y="222250"/>
            <a:ext cx="8226425" cy="6858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en-US" altLang="zh-CN" sz="3200" strike="noStrike" noProof="1">
                <a:solidFill>
                  <a:srgbClr val="CC0000"/>
                </a:solidFill>
                <a:effectLst>
                  <a:outerShdw blurRad="38100" dist="38100" dir="2700000">
                    <a:srgbClr val="C0C0C0"/>
                  </a:outerShdw>
                </a:effectLst>
              </a:rPr>
              <a:t>Application 4 –Merge(2)</a:t>
            </a:r>
          </a:p>
        </p:txBody>
      </p:sp>
      <p:sp>
        <p:nvSpPr>
          <p:cNvPr id="2" name="内容占位符 2"/>
          <p:cNvSpPr txBox="1"/>
          <p:nvPr/>
        </p:nvSpPr>
        <p:spPr>
          <a:xfrm>
            <a:off x="632195" y="5372776"/>
            <a:ext cx="7019924" cy="556026"/>
          </a:xfrm>
          <a:prstGeom prst="rect">
            <a:avLst/>
          </a:prstGeom>
        </p:spPr>
        <p:txBody>
          <a:bodyPr vert="horz" lIns="68580" tIns="34290" rIns="68580" bIns="34290" rtlCol="0"/>
          <a:lstStyle>
            <a:lvl1pPr marL="228600" indent="-228600" algn="l" defTabSz="914400" rtl="0" eaLnBrk="1" latinLnBrk="0" hangingPunct="1">
              <a:lnSpc>
                <a:spcPct val="100000"/>
              </a:lnSpc>
              <a:spcBef>
                <a:spcPts val="1000"/>
              </a:spcBef>
              <a:buFont typeface="Wingdings" panose="05000000000000000000" pitchFamily="2" charset="2"/>
              <a:buChar char="u"/>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0" indent="-228600" algn="l" defTabSz="914400" rtl="0" eaLnBrk="1" latinLnBrk="0" hangingPunct="1">
              <a:lnSpc>
                <a:spcPct val="100000"/>
              </a:lnSpc>
              <a:spcBef>
                <a:spcPts val="500"/>
              </a:spcBef>
              <a:buFont typeface="Arial" panose="020B0604020202020204" pitchFamily="34" charset="0"/>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0" indent="-228600" algn="l" defTabSz="914400" rtl="0" eaLnBrk="1" latinLnBrk="0" hangingPunct="1">
              <a:lnSpc>
                <a:spcPct val="100000"/>
              </a:lnSpc>
              <a:spcBef>
                <a:spcPts val="500"/>
              </a:spcBef>
              <a:buFont typeface="Arial" panose="020B0604020202020204" pitchFamily="34" charset="0"/>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0" indent="-228600" algn="l" defTabSz="914400" rtl="0" eaLnBrk="1" latinLnBrk="0" hangingPunct="1">
              <a:lnSpc>
                <a:spcPct val="100000"/>
              </a:lnSpc>
              <a:spcBef>
                <a:spcPts val="500"/>
              </a:spcBef>
              <a:buFont typeface="Arial" panose="020B0604020202020204" pitchFamily="34" charset="0"/>
              <a:buNone/>
              <a:defRPr lang="en-US"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altLang="el-GR" sz="1800" b="1" dirty="0">
                <a:solidFill>
                  <a:srgbClr val="FF0000"/>
                </a:solidFill>
                <a:cs typeface="Arial" panose="020B0604020202020204" pitchFamily="34" charset="0"/>
              </a:rPr>
              <a:t>if building a heap for all of them, </a:t>
            </a:r>
            <a:r>
              <a:rPr lang="el-GR" altLang="zh-CN" sz="1800" b="1" dirty="0">
                <a:solidFill>
                  <a:srgbClr val="FF0000"/>
                </a:solidFill>
                <a:cs typeface="Arial" panose="020B0604020202020204" pitchFamily="34" charset="0"/>
              </a:rPr>
              <a:t>Θ</a:t>
            </a:r>
            <a:r>
              <a:rPr lang="zh-CN" altLang="en-US" sz="1800" b="1" dirty="0">
                <a:solidFill>
                  <a:srgbClr val="FF0000"/>
                </a:solidFill>
                <a:cs typeface="Arial" panose="020B0604020202020204" pitchFamily="34" charset="0"/>
              </a:rPr>
              <a:t>（</a:t>
            </a:r>
            <a:r>
              <a:rPr altLang="zh-CN" sz="1800" b="1" dirty="0">
                <a:solidFill>
                  <a:srgbClr val="FF0000"/>
                </a:solidFill>
                <a:cs typeface="Arial" panose="020B0604020202020204" pitchFamily="34" charset="0"/>
              </a:rPr>
              <a:t>???</a:t>
            </a:r>
            <a:r>
              <a:rPr lang="zh-CN" altLang="en-US" sz="1800" b="1" dirty="0">
                <a:solidFill>
                  <a:schemeClr val="tx2">
                    <a:lumMod val="60000"/>
                    <a:lumOff val="40000"/>
                  </a:schemeClr>
                </a:solidFill>
                <a:cs typeface="Arial" panose="020B0604020202020204" pitchFamily="34" charset="0"/>
              </a:rPr>
              <a:t>）</a:t>
            </a:r>
            <a:endParaRPr lang="zh-CN" altLang="en-US" sz="1800" dirty="0">
              <a:cs typeface="Arial" panose="020B0604020202020204" pitchFamily="34" charset="0"/>
            </a:endParaRPr>
          </a:p>
          <a:p>
            <a:endParaRPr lang="zh-CN" altLang="en-US" sz="1800" dirty="0">
              <a:cs typeface="Arial" panose="020B0604020202020204" pitchFamily="34" charset="0"/>
            </a:endParaRPr>
          </a:p>
          <a:p>
            <a:pPr marL="0" indent="0">
              <a:buNone/>
            </a:pPr>
            <a:endParaRPr lang="zh-CN" altLang="en-US" sz="1800" dirty="0">
              <a:cs typeface="Arial" panose="020B0604020202020204" pitchFamily="34" charset="0"/>
            </a:endParaRPr>
          </a:p>
          <a:p>
            <a:endParaRPr lang="zh-CN" altLang="en-US" sz="1800" dirty="0">
              <a:cs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标题 202753"/>
          <p:cNvSpPr>
            <a:spLocks noGrp="1"/>
          </p:cNvSpPr>
          <p:nvPr>
            <p:ph type="title"/>
          </p:nvPr>
        </p:nvSpPr>
        <p:spPr>
          <a:xfrm>
            <a:off x="611188" y="0"/>
            <a:ext cx="7772400" cy="836613"/>
          </a:xfrm>
        </p:spPr>
        <p:txBody>
          <a:bodyPr anchor="ctr"/>
          <a:lstStyle/>
          <a:p>
            <a:pPr fontAlgn="base"/>
            <a:r>
              <a:rPr lang="en-US" altLang="zh-CN" strike="noStrike" noProof="1">
                <a:solidFill>
                  <a:srgbClr val="CC0000"/>
                </a:solidFill>
                <a:effectLst>
                  <a:outerShdw blurRad="38100" dist="38100" dir="2700000">
                    <a:srgbClr val="C0C0C0"/>
                  </a:outerShdw>
                </a:effectLst>
              </a:rPr>
              <a:t>Coding</a:t>
            </a:r>
          </a:p>
        </p:txBody>
      </p:sp>
      <p:sp>
        <p:nvSpPr>
          <p:cNvPr id="144386" name="文本占位符 202754"/>
          <p:cNvSpPr>
            <a:spLocks noGrp="1"/>
          </p:cNvSpPr>
          <p:nvPr>
            <p:ph idx="1"/>
          </p:nvPr>
        </p:nvSpPr>
        <p:spPr>
          <a:xfrm>
            <a:off x="685800" y="908050"/>
            <a:ext cx="7989888" cy="4105275"/>
          </a:xfrm>
        </p:spPr>
        <p:txBody>
          <a:bodyPr anchor="t"/>
          <a:lstStyle/>
          <a:p>
            <a:pPr>
              <a:lnSpc>
                <a:spcPct val="90000"/>
              </a:lnSpc>
            </a:pPr>
            <a:r>
              <a:rPr lang="en-US" altLang="zh-CN" sz="2800"/>
              <a:t>Coding: represent a set of items by assigning a unique code to each item.</a:t>
            </a:r>
          </a:p>
          <a:p>
            <a:pPr>
              <a:lnSpc>
                <a:spcPct val="90000"/>
              </a:lnSpc>
            </a:pPr>
            <a:r>
              <a:rPr lang="en-US" altLang="zh-CN" sz="2800">
                <a:solidFill>
                  <a:srgbClr val="CC0000"/>
                </a:solidFill>
              </a:rPr>
              <a:t>Fixed-length coding</a:t>
            </a:r>
            <a:r>
              <a:rPr lang="en-US" altLang="zh-CN" sz="2800"/>
              <a:t>: Each item is represented as a fixed length code.</a:t>
            </a:r>
          </a:p>
          <a:p>
            <a:pPr lvl="2">
              <a:lnSpc>
                <a:spcPct val="90000"/>
              </a:lnSpc>
            </a:pPr>
            <a:r>
              <a:rPr lang="en-US" altLang="zh-CN" sz="2000">
                <a:latin typeface="Helvetica" pitchFamily="34" charset="0"/>
              </a:rPr>
              <a:t>ASCII codes: 8 bits per character</a:t>
            </a:r>
          </a:p>
          <a:p>
            <a:pPr lvl="1">
              <a:lnSpc>
                <a:spcPct val="90000"/>
              </a:lnSpc>
              <a:buNone/>
            </a:pPr>
            <a:r>
              <a:rPr lang="en-US" altLang="zh-CN" sz="2400"/>
              <a:t>   </a:t>
            </a:r>
            <a:r>
              <a:rPr lang="en-US" altLang="zh-CN" sz="1800" err="1"/>
              <a:t>0100 0001                  A</a:t>
            </a:r>
            <a:br>
              <a:rPr lang="en-US" altLang="zh-CN" sz="1800" err="1"/>
            </a:br>
            <a:r>
              <a:rPr lang="en-US" altLang="zh-CN" sz="1800" err="1"/>
              <a:t>0100 0010                  B</a:t>
            </a:r>
            <a:br>
              <a:rPr lang="en-US" altLang="zh-CN" sz="1800" err="1"/>
            </a:br>
            <a:r>
              <a:rPr lang="en-US" altLang="zh-CN" sz="1800" err="1"/>
              <a:t>0100 0011                  C</a:t>
            </a:r>
            <a:br>
              <a:rPr lang="en-US" altLang="zh-CN" sz="1800" err="1"/>
            </a:br>
            <a:r>
              <a:rPr lang="en-US" altLang="zh-CN" sz="1800" err="1"/>
              <a:t>0100 0100</a:t>
            </a:r>
            <a:r>
              <a:rPr lang="en-US" altLang="zh-CN" sz="1800"/>
              <a:t>                  D</a:t>
            </a:r>
            <a:br>
              <a:rPr lang="en-US" altLang="zh-CN" sz="1800"/>
            </a:br>
            <a:r>
              <a:rPr lang="en-US" altLang="zh-CN" sz="1800"/>
              <a:t>0100 0101                  E</a:t>
            </a:r>
            <a:br>
              <a:rPr lang="en-US" altLang="zh-CN" sz="1800"/>
            </a:br>
            <a:r>
              <a:rPr lang="en-US" altLang="zh-CN" sz="1800"/>
              <a:t>0100 0110                  F</a:t>
            </a:r>
            <a:br>
              <a:rPr lang="en-US" altLang="zh-CN" sz="1800"/>
            </a:br>
            <a:r>
              <a:rPr lang="en-US" altLang="zh-CN" sz="1800"/>
              <a:t>    …      …</a:t>
            </a:r>
          </a:p>
        </p:txBody>
      </p:sp>
      <p:sp>
        <p:nvSpPr>
          <p:cNvPr id="202756" name="文本框 202755"/>
          <p:cNvSpPr txBox="1"/>
          <p:nvPr/>
        </p:nvSpPr>
        <p:spPr>
          <a:xfrm>
            <a:off x="900113" y="5132388"/>
            <a:ext cx="2543175"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Hello, I am Jimmy.</a:t>
            </a:r>
          </a:p>
        </p:txBody>
      </p:sp>
      <p:grpSp>
        <p:nvGrpSpPr>
          <p:cNvPr id="202760" name="组合 202759"/>
          <p:cNvGrpSpPr/>
          <p:nvPr/>
        </p:nvGrpSpPr>
        <p:grpSpPr>
          <a:xfrm>
            <a:off x="323850" y="5373688"/>
            <a:ext cx="8383588" cy="817562"/>
            <a:chOff x="204" y="3385"/>
            <a:chExt cx="5281" cy="515"/>
          </a:xfrm>
        </p:grpSpPr>
        <p:sp>
          <p:nvSpPr>
            <p:cNvPr id="144389" name="文本框 202756"/>
            <p:cNvSpPr txBox="1"/>
            <p:nvPr/>
          </p:nvSpPr>
          <p:spPr>
            <a:xfrm>
              <a:off x="521" y="3612"/>
              <a:ext cx="4964" cy="288"/>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0100 1000 0110 0101 0110 1100 0110 1100 0110 1111  … … </a:t>
              </a:r>
            </a:p>
          </p:txBody>
        </p:sp>
        <p:sp>
          <p:nvSpPr>
            <p:cNvPr id="144390" name="直接连接符 202757"/>
            <p:cNvSpPr/>
            <p:nvPr/>
          </p:nvSpPr>
          <p:spPr>
            <a:xfrm flipH="1">
              <a:off x="204" y="3385"/>
              <a:ext cx="272" cy="272"/>
            </a:xfrm>
            <a:prstGeom prst="line">
              <a:avLst/>
            </a:prstGeom>
            <a:ln w="9525" cap="flat" cmpd="sng">
              <a:solidFill>
                <a:schemeClr val="tx1"/>
              </a:solidFill>
              <a:prstDash val="solid"/>
              <a:round/>
              <a:headEnd type="none" w="med" len="med"/>
              <a:tailEnd type="none" w="med" len="med"/>
            </a:ln>
          </p:spPr>
        </p:sp>
        <p:sp>
          <p:nvSpPr>
            <p:cNvPr id="144391" name="直接连接符 202758"/>
            <p:cNvSpPr/>
            <p:nvPr/>
          </p:nvSpPr>
          <p:spPr>
            <a:xfrm>
              <a:off x="204" y="3657"/>
              <a:ext cx="317" cy="136"/>
            </a:xfrm>
            <a:prstGeom prst="line">
              <a:avLst/>
            </a:prstGeom>
            <a:ln w="9525" cap="flat" cmpd="sng">
              <a:solidFill>
                <a:schemeClr val="tx1"/>
              </a:solidFill>
              <a:prstDash val="solid"/>
              <a:round/>
              <a:headEnd type="none" w="med" len="med"/>
              <a:tailEnd type="triangle" w="med" len="med"/>
            </a:ln>
          </p:spPr>
        </p:sp>
      </p:grpSp>
      <p:sp>
        <p:nvSpPr>
          <p:cNvPr id="14439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2760"/>
                                        </p:tgtEl>
                                        <p:attrNameLst>
                                          <p:attrName>style.visibility</p:attrName>
                                        </p:attrNameLst>
                                      </p:cBhvr>
                                      <p:to>
                                        <p:strVal val="visible"/>
                                      </p:to>
                                    </p:set>
                                    <p:animEffect transition="in" filter="blinds(horizontal)">
                                      <p:cBhvr>
                                        <p:cTn id="12" dur="500"/>
                                        <p:tgtEl>
                                          <p:spTgt spid="202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47" name="标题 203846"/>
          <p:cNvSpPr>
            <a:spLocks noGrp="1"/>
          </p:cNvSpPr>
          <p:nvPr>
            <p:ph type="title"/>
          </p:nvPr>
        </p:nvSpPr>
        <p:spPr>
          <a:xfrm>
            <a:off x="179388" y="44450"/>
            <a:ext cx="8207375" cy="587375"/>
          </a:xfrm>
        </p:spPr>
        <p:txBody>
          <a:bodyPr anchor="ctr"/>
          <a:lstStyle/>
          <a:p>
            <a:pPr fontAlgn="base"/>
            <a:r>
              <a:rPr lang="en-US" altLang="zh-CN" strike="noStrike" noProof="1">
                <a:solidFill>
                  <a:srgbClr val="CC0000"/>
                </a:solidFill>
                <a:effectLst>
                  <a:outerShdw blurRad="38100" dist="38100" dir="2700000">
                    <a:srgbClr val="C0C0C0"/>
                  </a:outerShdw>
                </a:effectLst>
              </a:rPr>
              <a:t>Different Frequency of characters</a:t>
            </a:r>
          </a:p>
        </p:txBody>
      </p:sp>
      <p:graphicFrame>
        <p:nvGraphicFramePr>
          <p:cNvPr id="203968" name="内容占位符 203967"/>
          <p:cNvGraphicFramePr>
            <a:graphicFrameLocks noGrp="1"/>
          </p:cNvGraphicFramePr>
          <p:nvPr>
            <p:ph idx="1"/>
          </p:nvPr>
        </p:nvGraphicFramePr>
        <p:xfrm>
          <a:off x="954088" y="877888"/>
          <a:ext cx="7058978" cy="4856163"/>
        </p:xfrm>
        <a:graphic>
          <a:graphicData uri="http://schemas.openxmlformats.org/drawingml/2006/table">
            <a:tbl>
              <a:tblPr/>
              <a:tblGrid>
                <a:gridCol w="1098550">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127125">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1104900">
                  <a:extLst>
                    <a:ext uri="{9D8B030D-6E8A-4147-A177-3AD203B41FA5}">
                      <a16:colId xmlns:a16="http://schemas.microsoft.com/office/drawing/2014/main" val="20006"/>
                    </a:ext>
                  </a:extLst>
                </a:gridCol>
                <a:gridCol w="110490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6731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Letter</a:t>
                      </a:r>
                      <a:endParaRPr lang="zh-CN" altLang="en-US" sz="2400"/>
                    </a:p>
                  </a:txBody>
                  <a:tcPr>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Freq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Letter</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Freq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Letter</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Freq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a:t>
                      </a:r>
                      <a:endParaRPr lang="zh-CN" altLang="en-US" sz="2400"/>
                    </a:p>
                  </a:txBody>
                  <a:tcP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J</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S</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7466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B</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K</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T</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85</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635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U</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635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M</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V</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635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E</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120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N</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W</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635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O</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X</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635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G</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P</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Y</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635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H</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Z</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635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I</a:t>
                      </a:r>
                      <a:endParaRPr lang="zh-CN" altLang="en-US" sz="2400"/>
                    </a:p>
                  </a:txBody>
                  <a:tcPr>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76</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R</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59</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03973" name="文本框 203972"/>
          <p:cNvSpPr txBox="1"/>
          <p:nvPr/>
        </p:nvSpPr>
        <p:spPr>
          <a:xfrm>
            <a:off x="1012825" y="5826125"/>
            <a:ext cx="2543175"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Hello, I am Jimmy.</a:t>
            </a:r>
          </a:p>
        </p:txBody>
      </p:sp>
      <p:sp>
        <p:nvSpPr>
          <p:cNvPr id="203975" name="文本框 203974"/>
          <p:cNvSpPr txBox="1"/>
          <p:nvPr/>
        </p:nvSpPr>
        <p:spPr>
          <a:xfrm>
            <a:off x="939800" y="6427788"/>
            <a:ext cx="7880350"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0100 1000 0110 0101 0110 1100 0110 1100 0110 1111  … … </a:t>
            </a:r>
          </a:p>
        </p:txBody>
      </p:sp>
      <p:sp>
        <p:nvSpPr>
          <p:cNvPr id="203976" name="直接连接符 203975"/>
          <p:cNvSpPr/>
          <p:nvPr/>
        </p:nvSpPr>
        <p:spPr>
          <a:xfrm flipH="1">
            <a:off x="436563" y="6067425"/>
            <a:ext cx="431800" cy="431800"/>
          </a:xfrm>
          <a:prstGeom prst="line">
            <a:avLst/>
          </a:prstGeom>
          <a:ln w="9525" cap="flat" cmpd="sng">
            <a:solidFill>
              <a:schemeClr val="tx1"/>
            </a:solidFill>
            <a:prstDash val="solid"/>
            <a:round/>
            <a:headEnd type="none" w="med" len="med"/>
            <a:tailEnd type="none" w="med" len="med"/>
          </a:ln>
        </p:spPr>
      </p:sp>
      <p:sp>
        <p:nvSpPr>
          <p:cNvPr id="203977" name="直接连接符 203976"/>
          <p:cNvSpPr/>
          <p:nvPr/>
        </p:nvSpPr>
        <p:spPr>
          <a:xfrm>
            <a:off x="436563" y="6499225"/>
            <a:ext cx="503237" cy="215900"/>
          </a:xfrm>
          <a:prstGeom prst="line">
            <a:avLst/>
          </a:prstGeom>
          <a:ln w="9525" cap="flat" cmpd="sng">
            <a:solidFill>
              <a:schemeClr val="tx1"/>
            </a:solidFill>
            <a:prstDash val="solid"/>
            <a:round/>
            <a:headEnd type="none" w="med" len="med"/>
            <a:tailEnd type="triangle" w="med" len="med"/>
          </a:ln>
        </p:spPr>
      </p:sp>
      <p:sp>
        <p:nvSpPr>
          <p:cNvPr id="203978" name="直接连接符 203977"/>
          <p:cNvSpPr/>
          <p:nvPr/>
        </p:nvSpPr>
        <p:spPr>
          <a:xfrm flipH="1">
            <a:off x="4500563" y="6092825"/>
            <a:ext cx="790575" cy="431800"/>
          </a:xfrm>
          <a:prstGeom prst="line">
            <a:avLst/>
          </a:prstGeom>
          <a:ln w="9525" cap="flat" cmpd="sng">
            <a:solidFill>
              <a:schemeClr val="tx1"/>
            </a:solidFill>
            <a:prstDash val="solid"/>
            <a:round/>
            <a:headEnd type="none" w="med" len="med"/>
            <a:tailEnd type="triangle" w="med" len="med"/>
          </a:ln>
        </p:spPr>
      </p:sp>
      <p:sp>
        <p:nvSpPr>
          <p:cNvPr id="203979" name="文本框 203978"/>
          <p:cNvSpPr txBox="1"/>
          <p:nvPr/>
        </p:nvSpPr>
        <p:spPr>
          <a:xfrm>
            <a:off x="5283200" y="5780088"/>
            <a:ext cx="3744913" cy="457200"/>
          </a:xfrm>
          <a:prstGeom prst="rect">
            <a:avLst/>
          </a:prstGeom>
          <a:noFill/>
          <a:ln w="9525">
            <a:noFill/>
          </a:ln>
        </p:spPr>
        <p:txBody>
          <a:bodyPr wrap="none" anchor="t">
            <a:spAutoFit/>
          </a:bodyPr>
          <a:lstStyle/>
          <a:p>
            <a:r>
              <a:rPr lang="en-US" altLang="zh-CN">
                <a:solidFill>
                  <a:srgbClr val="003399"/>
                </a:solidFill>
                <a:latin typeface="Times New Roman" panose="02020603050405020304" pitchFamily="18" charset="0"/>
                <a:ea typeface="宋体" panose="02010600030101010101" pitchFamily="2" charset="-122"/>
              </a:rPr>
              <a:t>How to make the code short?</a:t>
            </a:r>
          </a:p>
        </p:txBody>
      </p:sp>
      <p:sp>
        <p:nvSpPr>
          <p:cNvPr id="14552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973"/>
                                        </p:tgtEl>
                                        <p:attrNameLst>
                                          <p:attrName>style.visibility</p:attrName>
                                        </p:attrNameLst>
                                      </p:cBhvr>
                                      <p:to>
                                        <p:strVal val="visible"/>
                                      </p:to>
                                    </p:set>
                                    <p:animEffect transition="in" filter="blinds(horizontal)">
                                      <p:cBhvr>
                                        <p:cTn id="7" dur="500"/>
                                        <p:tgtEl>
                                          <p:spTgt spid="203973"/>
                                        </p:tgtEl>
                                      </p:cBhvr>
                                    </p:animEffect>
                                  </p:childTnLst>
                                </p:cTn>
                              </p:par>
                              <p:par>
                                <p:cTn id="8" presetID="3" presetClass="entr" presetSubtype="10" fill="hold" nodeType="withEffect">
                                  <p:stCondLst>
                                    <p:cond delay="0"/>
                                  </p:stCondLst>
                                  <p:childTnLst>
                                    <p:set>
                                      <p:cBhvr>
                                        <p:cTn id="9" dur="1" fill="hold">
                                          <p:stCondLst>
                                            <p:cond delay="0"/>
                                          </p:stCondLst>
                                        </p:cTn>
                                        <p:tgtEl>
                                          <p:spTgt spid="203976"/>
                                        </p:tgtEl>
                                        <p:attrNameLst>
                                          <p:attrName>style.visibility</p:attrName>
                                        </p:attrNameLst>
                                      </p:cBhvr>
                                      <p:to>
                                        <p:strVal val="visible"/>
                                      </p:to>
                                    </p:set>
                                    <p:animEffect transition="in" filter="blinds(horizontal)">
                                      <p:cBhvr>
                                        <p:cTn id="10" dur="500"/>
                                        <p:tgtEl>
                                          <p:spTgt spid="203976"/>
                                        </p:tgtEl>
                                      </p:cBhvr>
                                    </p:animEffect>
                                  </p:childTnLst>
                                </p:cTn>
                              </p:par>
                              <p:par>
                                <p:cTn id="11" presetID="3" presetClass="entr" presetSubtype="10" fill="hold" nodeType="withEffect">
                                  <p:stCondLst>
                                    <p:cond delay="0"/>
                                  </p:stCondLst>
                                  <p:childTnLst>
                                    <p:set>
                                      <p:cBhvr>
                                        <p:cTn id="12" dur="1" fill="hold">
                                          <p:stCondLst>
                                            <p:cond delay="0"/>
                                          </p:stCondLst>
                                        </p:cTn>
                                        <p:tgtEl>
                                          <p:spTgt spid="203977"/>
                                        </p:tgtEl>
                                        <p:attrNameLst>
                                          <p:attrName>style.visibility</p:attrName>
                                        </p:attrNameLst>
                                      </p:cBhvr>
                                      <p:to>
                                        <p:strVal val="visible"/>
                                      </p:to>
                                    </p:set>
                                    <p:animEffect transition="in" filter="blinds(horizontal)">
                                      <p:cBhvr>
                                        <p:cTn id="13" dur="500"/>
                                        <p:tgtEl>
                                          <p:spTgt spid="20397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3975"/>
                                        </p:tgtEl>
                                        <p:attrNameLst>
                                          <p:attrName>style.visibility</p:attrName>
                                        </p:attrNameLst>
                                      </p:cBhvr>
                                      <p:to>
                                        <p:strVal val="visible"/>
                                      </p:to>
                                    </p:set>
                                    <p:animEffect transition="in" filter="blinds(horizontal)">
                                      <p:cBhvr>
                                        <p:cTn id="16" dur="500"/>
                                        <p:tgtEl>
                                          <p:spTgt spid="20397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3979"/>
                                        </p:tgtEl>
                                        <p:attrNameLst>
                                          <p:attrName>style.visibility</p:attrName>
                                        </p:attrNameLst>
                                      </p:cBhvr>
                                      <p:to>
                                        <p:strVal val="visible"/>
                                      </p:to>
                                    </p:set>
                                    <p:animEffect transition="in" filter="blinds(horizontal)">
                                      <p:cBhvr>
                                        <p:cTn id="21" dur="500"/>
                                        <p:tgtEl>
                                          <p:spTgt spid="203979"/>
                                        </p:tgtEl>
                                      </p:cBhvr>
                                    </p:animEffect>
                                  </p:childTnLst>
                                </p:cTn>
                              </p:par>
                              <p:par>
                                <p:cTn id="22" presetID="3" presetClass="entr" presetSubtype="10" fill="hold" nodeType="withEffect">
                                  <p:stCondLst>
                                    <p:cond delay="0"/>
                                  </p:stCondLst>
                                  <p:childTnLst>
                                    <p:set>
                                      <p:cBhvr>
                                        <p:cTn id="23" dur="1" fill="hold">
                                          <p:stCondLst>
                                            <p:cond delay="0"/>
                                          </p:stCondLst>
                                        </p:cTn>
                                        <p:tgtEl>
                                          <p:spTgt spid="203978"/>
                                        </p:tgtEl>
                                        <p:attrNameLst>
                                          <p:attrName>style.visibility</p:attrName>
                                        </p:attrNameLst>
                                      </p:cBhvr>
                                      <p:to>
                                        <p:strVal val="visible"/>
                                      </p:to>
                                    </p:set>
                                    <p:animEffect transition="in" filter="blinds(horizontal)">
                                      <p:cBhvr>
                                        <p:cTn id="24" dur="500"/>
                                        <p:tgtEl>
                                          <p:spTgt spid="203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973" grpId="0"/>
      <p:bldP spid="203975" grpId="0"/>
      <p:bldP spid="20397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p:cNvSpPr>
          <p:nvPr>
            <p:ph type="title"/>
          </p:nvPr>
        </p:nvSpPr>
        <p:spPr>
          <a:xfrm>
            <a:off x="684213" y="0"/>
            <a:ext cx="7772400" cy="1143000"/>
          </a:xfrm>
        </p:spPr>
        <p:txBody>
          <a:bodyPr anchor="ctr"/>
          <a:lstStyle/>
          <a:p>
            <a:pPr fontAlgn="base"/>
            <a:r>
              <a:rPr lang="en-US" altLang="zh-CN" strike="noStrike" noProof="1">
                <a:solidFill>
                  <a:srgbClr val="CC0000"/>
                </a:solidFill>
                <a:effectLst>
                  <a:outerShdw blurRad="38100" dist="38100" dir="2700000">
                    <a:srgbClr val="C0C0C0"/>
                  </a:outerShdw>
                </a:effectLst>
              </a:rPr>
              <a:t>Variable-length coding</a:t>
            </a:r>
          </a:p>
        </p:txBody>
      </p:sp>
      <p:graphicFrame>
        <p:nvGraphicFramePr>
          <p:cNvPr id="205829" name="表格 205828"/>
          <p:cNvGraphicFramePr/>
          <p:nvPr/>
        </p:nvGraphicFramePr>
        <p:xfrm>
          <a:off x="5334000" y="1600200"/>
          <a:ext cx="3384868" cy="4191000"/>
        </p:xfrm>
        <a:graphic>
          <a:graphicData uri="http://schemas.openxmlformats.org/drawingml/2006/table">
            <a:tbl>
              <a:tblPr/>
              <a:tblGrid>
                <a:gridCol w="914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Letter</a:t>
                      </a:r>
                      <a:endParaRPr lang="zh-CN" altLang="en-US" sz="2400"/>
                    </a:p>
                  </a:txBody>
                  <a:tcPr>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Freq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Code</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a:t>
                      </a:r>
                      <a:endParaRPr lang="zh-CN" altLang="en-US" sz="2400"/>
                    </a:p>
                  </a:txBody>
                  <a:tcP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E</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120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M</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K</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U</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Z</a:t>
                      </a:r>
                      <a:endParaRPr lang="zh-CN" altLang="en-US" sz="2400"/>
                    </a:p>
                  </a:txBody>
                  <a:tcPr>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46486" name="文本占位符 205895"/>
          <p:cNvSpPr>
            <a:spLocks noGrp="1"/>
          </p:cNvSpPr>
          <p:nvPr>
            <p:ph idx="1"/>
          </p:nvPr>
        </p:nvSpPr>
        <p:spPr>
          <a:xfrm>
            <a:off x="455613" y="1600200"/>
            <a:ext cx="4837112" cy="4572000"/>
          </a:xfrm>
        </p:spPr>
        <p:txBody>
          <a:bodyPr anchor="t"/>
          <a:lstStyle/>
          <a:p>
            <a:r>
              <a:rPr lang="en-US" altLang="zh-CN"/>
              <a:t>The length of code depends on the frequency of the letters.</a:t>
            </a:r>
          </a:p>
          <a:p>
            <a:pPr lvl="1"/>
            <a:r>
              <a:rPr lang="en-US" altLang="zh-CN"/>
              <a:t>Short code for frequently appeared letters.</a:t>
            </a:r>
          </a:p>
        </p:txBody>
      </p:sp>
      <p:sp>
        <p:nvSpPr>
          <p:cNvPr id="205897" name="文本框 205896"/>
          <p:cNvSpPr txBox="1"/>
          <p:nvPr/>
        </p:nvSpPr>
        <p:spPr>
          <a:xfrm>
            <a:off x="827088" y="6092825"/>
            <a:ext cx="7907337" cy="579438"/>
          </a:xfrm>
          <a:prstGeom prst="rect">
            <a:avLst/>
          </a:prstGeom>
          <a:noFill/>
          <a:ln w="9525">
            <a:noFill/>
          </a:ln>
        </p:spPr>
        <p:txBody>
          <a:bodyPr wrap="none" anchor="t">
            <a:spAutoFit/>
          </a:bodyPr>
          <a:lstStyle/>
          <a:p>
            <a:r>
              <a:rPr lang="en-US" altLang="zh-CN" sz="3200" b="1" i="1">
                <a:solidFill>
                  <a:srgbClr val="FF0000"/>
                </a:solidFill>
                <a:latin typeface="Times New Roman" panose="02020603050405020304" pitchFamily="18" charset="0"/>
                <a:ea typeface="宋体" panose="02010600030101010101" pitchFamily="2" charset="-122"/>
              </a:rPr>
              <a:t>Save space cost compared to fix-length coding</a:t>
            </a:r>
          </a:p>
        </p:txBody>
      </p:sp>
      <p:sp>
        <p:nvSpPr>
          <p:cNvPr id="14648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97"/>
                                        </p:tgtEl>
                                        <p:attrNameLst>
                                          <p:attrName>style.visibility</p:attrName>
                                        </p:attrNameLst>
                                      </p:cBhvr>
                                      <p:to>
                                        <p:strVal val="visible"/>
                                      </p:to>
                                    </p:set>
                                    <p:anim calcmode="lin" valueType="num">
                                      <p:cBhvr additive="base">
                                        <p:cTn id="7" dur="1000" fill="hold"/>
                                        <p:tgtEl>
                                          <p:spTgt spid="205897"/>
                                        </p:tgtEl>
                                        <p:attrNameLst>
                                          <p:attrName>ppt_x</p:attrName>
                                        </p:attrNameLst>
                                      </p:cBhvr>
                                      <p:tavLst>
                                        <p:tav tm="0">
                                          <p:val>
                                            <p:strVal val="#ppt_x"/>
                                          </p:val>
                                        </p:tav>
                                        <p:tav tm="100000">
                                          <p:val>
                                            <p:strVal val="#ppt_x"/>
                                          </p:val>
                                        </p:tav>
                                      </p:tavLst>
                                    </p:anim>
                                    <p:anim calcmode="lin" valueType="num">
                                      <p:cBhvr additive="base">
                                        <p:cTn id="8" dur="1000" fill="hold"/>
                                        <p:tgtEl>
                                          <p:spTgt spid="205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9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标题 386049"/>
          <p:cNvSpPr>
            <a:spLocks noGrp="1"/>
          </p:cNvSpPr>
          <p:nvPr>
            <p:ph type="title"/>
          </p:nvPr>
        </p:nvSpPr>
        <p:spPr>
          <a:xfrm>
            <a:off x="468313" y="0"/>
            <a:ext cx="7772400" cy="1143000"/>
          </a:xfrm>
        </p:spPr>
        <p:txBody>
          <a:bodyPr anchor="ctr"/>
          <a:lstStyle/>
          <a:p>
            <a:pPr fontAlgn="base"/>
            <a:r>
              <a:rPr lang="en-US" altLang="zh-CN" strike="noStrike" noProof="1">
                <a:solidFill>
                  <a:srgbClr val="CC0000"/>
                </a:solidFill>
                <a:effectLst>
                  <a:outerShdw blurRad="38100" dist="38100" dir="2700000">
                    <a:srgbClr val="C0C0C0"/>
                  </a:outerShdw>
                </a:effectLst>
              </a:rPr>
              <a:t>Haffman Codes</a:t>
            </a:r>
          </a:p>
        </p:txBody>
      </p:sp>
      <p:sp>
        <p:nvSpPr>
          <p:cNvPr id="147458" name="文本占位符 386050"/>
          <p:cNvSpPr>
            <a:spLocks noGrp="1"/>
          </p:cNvSpPr>
          <p:nvPr>
            <p:ph idx="1"/>
          </p:nvPr>
        </p:nvSpPr>
        <p:spPr>
          <a:xfrm>
            <a:off x="755650" y="1125538"/>
            <a:ext cx="7772400" cy="4114800"/>
          </a:xfrm>
        </p:spPr>
        <p:txBody>
          <a:bodyPr anchor="t"/>
          <a:lstStyle/>
          <a:p>
            <a:r>
              <a:rPr lang="en-US" altLang="zh-CN"/>
              <a:t>Huffman coding: </a:t>
            </a:r>
          </a:p>
          <a:p>
            <a:pPr lvl="1"/>
            <a:r>
              <a:rPr lang="en-US" altLang="zh-CN"/>
              <a:t>A kind of Variable-length coding</a:t>
            </a:r>
          </a:p>
          <a:p>
            <a:pPr lvl="1"/>
            <a:r>
              <a:rPr lang="en-US" altLang="zh-CN"/>
              <a:t>Short code for frequently appeared letters.</a:t>
            </a:r>
          </a:p>
          <a:p>
            <a:pPr lvl="1"/>
            <a:endParaRPr lang="en-US" altLang="zh-CN"/>
          </a:p>
          <a:p>
            <a:r>
              <a:rPr lang="en-US" altLang="zh-CN" err="1"/>
              <a:t>Huffman</a:t>
            </a:r>
            <a:r>
              <a:rPr lang="en-US" altLang="zh-CN"/>
              <a:t> coding is derived from </a:t>
            </a:r>
            <a:r>
              <a:rPr lang="en-US" altLang="zh-CN" b="1" err="1">
                <a:solidFill>
                  <a:srgbClr val="CC0000"/>
                </a:solidFill>
              </a:rPr>
              <a:t>Huffman</a:t>
            </a:r>
            <a:r>
              <a:rPr lang="en-US" altLang="zh-CN" b="1">
                <a:solidFill>
                  <a:srgbClr val="CC0000"/>
                </a:solidFill>
              </a:rPr>
              <a:t> Tree</a:t>
            </a:r>
            <a:r>
              <a:rPr lang="en-US" altLang="zh-CN"/>
              <a:t> – a kind of full binary tree</a:t>
            </a:r>
          </a:p>
          <a:p>
            <a:endParaRPr lang="en-US" altLang="zh-CN" dirty="0"/>
          </a:p>
        </p:txBody>
      </p:sp>
      <p:sp>
        <p:nvSpPr>
          <p:cNvPr id="14745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104</a:t>
            </a:fld>
            <a:endParaRPr lang="zh-CN" altLang="en-US" sz="1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206849"/>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Haffman Tree</a:t>
            </a:r>
          </a:p>
        </p:txBody>
      </p:sp>
      <p:sp>
        <p:nvSpPr>
          <p:cNvPr id="148482" name="文本占位符 206850"/>
          <p:cNvSpPr>
            <a:spLocks noGrp="1"/>
          </p:cNvSpPr>
          <p:nvPr>
            <p:ph idx="1"/>
          </p:nvPr>
        </p:nvSpPr>
        <p:spPr>
          <a:xfrm>
            <a:off x="455613" y="1600200"/>
            <a:ext cx="8226425" cy="4572000"/>
          </a:xfrm>
        </p:spPr>
        <p:txBody>
          <a:bodyPr anchor="t"/>
          <a:lstStyle/>
          <a:p>
            <a:pPr>
              <a:lnSpc>
                <a:spcPct val="80000"/>
              </a:lnSpc>
              <a:buNone/>
            </a:pPr>
            <a:endParaRPr lang="zh-CN" sz="3600" dirty="0">
              <a:latin typeface="Helvetica" pitchFamily="34" charset="0"/>
            </a:endParaRPr>
          </a:p>
        </p:txBody>
      </p:sp>
      <p:pic>
        <p:nvPicPr>
          <p:cNvPr id="148483" name="图片 206851" descr="HuffCode"/>
          <p:cNvPicPr>
            <a:picLocks noChangeAspect="1"/>
          </p:cNvPicPr>
          <p:nvPr/>
        </p:nvPicPr>
        <p:blipFill>
          <a:blip r:embed="rId4"/>
          <a:srcRect l="1184" t="2548" r="3552" b="1698"/>
          <a:stretch>
            <a:fillRect/>
          </a:stretch>
        </p:blipFill>
        <p:spPr>
          <a:xfrm>
            <a:off x="457200" y="1600200"/>
            <a:ext cx="4800600" cy="3365500"/>
          </a:xfrm>
          <a:prstGeom prst="rect">
            <a:avLst/>
          </a:prstGeom>
          <a:noFill/>
          <a:ln w="9525">
            <a:noFill/>
          </a:ln>
        </p:spPr>
      </p:pic>
      <p:graphicFrame>
        <p:nvGraphicFramePr>
          <p:cNvPr id="206922" name="表格 206921"/>
          <p:cNvGraphicFramePr/>
          <p:nvPr>
            <p:custDataLst>
              <p:tags r:id="rId1"/>
            </p:custDataLst>
          </p:nvPr>
        </p:nvGraphicFramePr>
        <p:xfrm>
          <a:off x="5334000" y="1600200"/>
          <a:ext cx="3384868" cy="4480560"/>
        </p:xfrm>
        <a:graphic>
          <a:graphicData uri="http://schemas.openxmlformats.org/drawingml/2006/table">
            <a:tbl>
              <a:tblPr/>
              <a:tblGrid>
                <a:gridCol w="914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82073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Letter</a:t>
                      </a:r>
                      <a:endParaRPr lang="zh-CN" altLang="en-US" sz="2400"/>
                    </a:p>
                  </a:txBody>
                  <a:tcPr>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Freq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err="1">
                          <a:solidFill>
                            <a:srgbClr val="CC0000"/>
                          </a:solidFill>
                        </a:rPr>
                        <a:t>HuffmanCode</a:t>
                      </a:r>
                      <a:endParaRPr lang="zh-CN" altLang="en-US" sz="2400">
                        <a:solidFill>
                          <a:srgbClr val="CC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a:t>
                      </a:r>
                      <a:endParaRPr lang="zh-CN" altLang="en-US" sz="2400"/>
                    </a:p>
                  </a:txBody>
                  <a:tcP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E</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120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M</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K</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U</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Z</a:t>
                      </a:r>
                      <a:endParaRPr lang="zh-CN" altLang="en-US" sz="2400"/>
                    </a:p>
                  </a:txBody>
                  <a:tcPr>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48536" name="动作按钮: 后退或前一项 206919">
            <a:hlinkClick r:id="" action="ppaction://noaction"/>
          </p:cNvPr>
          <p:cNvSpPr/>
          <p:nvPr/>
        </p:nvSpPr>
        <p:spPr>
          <a:xfrm>
            <a:off x="8605838" y="5876925"/>
            <a:ext cx="287337" cy="287338"/>
          </a:xfrm>
          <a:prstGeom prst="actionButtonBackPrevious">
            <a:avLst/>
          </a:prstGeom>
          <a:solidFill>
            <a:srgbClr val="C0C0C0"/>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8537" name="文本框 206920"/>
          <p:cNvSpPr txBox="1"/>
          <p:nvPr/>
        </p:nvSpPr>
        <p:spPr>
          <a:xfrm>
            <a:off x="684213" y="4968875"/>
            <a:ext cx="4568190" cy="1198880"/>
          </a:xfrm>
          <a:prstGeom prst="rect">
            <a:avLst/>
          </a:prstGeom>
          <a:noFill/>
          <a:ln w="9525" cap="flat" cmpd="sng">
            <a:solidFill>
              <a:srgbClr val="CC0000"/>
            </a:solidFill>
            <a:prstDash val="solid"/>
            <a:miter/>
            <a:headEnd type="none" w="med" len="med"/>
            <a:tailEnd type="none" w="med" len="med"/>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Huffman</a:t>
            </a:r>
            <a:r>
              <a:rPr lang="en-US" altLang="zh-CN">
                <a:solidFill>
                  <a:srgbClr val="CC0000"/>
                </a:solidFill>
                <a:latin typeface="Times New Roman" panose="02020603050405020304" pitchFamily="18" charset="0"/>
                <a:ea typeface="宋体" panose="02010600030101010101" pitchFamily="2" charset="-122"/>
              </a:rPr>
              <a:t> tree</a:t>
            </a:r>
            <a:r>
              <a:rPr lang="en-US" altLang="zh-CN">
                <a:latin typeface="Times New Roman" panose="02020603050405020304" pitchFamily="18" charset="0"/>
                <a:ea typeface="宋体" panose="02010600030101010101" pitchFamily="2" charset="-122"/>
              </a:rPr>
              <a:t>: with all the letters as </a:t>
            </a:r>
          </a:p>
          <a:p>
            <a:r>
              <a:rPr lang="en-US" altLang="zh-CN">
                <a:latin typeface="Times New Roman" panose="02020603050405020304" pitchFamily="18" charset="0"/>
                <a:ea typeface="宋体" panose="02010600030101010101" pitchFamily="2" charset="-122"/>
              </a:rPr>
              <a:t>Leaves and the frequency as </a:t>
            </a:r>
          </a:p>
          <a:p>
            <a:r>
              <a:rPr lang="en-US" altLang="zh-CN">
                <a:latin typeface="Times New Roman" panose="02020603050405020304" pitchFamily="18" charset="0"/>
                <a:ea typeface="宋体" panose="02010600030101010101" pitchFamily="2" charset="-122"/>
              </a:rPr>
              <a:t>corresponding weight.</a:t>
            </a:r>
          </a:p>
        </p:txBody>
      </p:sp>
      <p:sp>
        <p:nvSpPr>
          <p:cNvPr id="14853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105</a:t>
            </a:fld>
            <a:endParaRPr lang="zh-CN" altLang="en-US" sz="1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04449"/>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Huffman Tree Construction (1)</a:t>
            </a:r>
          </a:p>
        </p:txBody>
      </p:sp>
      <p:sp>
        <p:nvSpPr>
          <p:cNvPr id="150530" name="文本占位符 104450"/>
          <p:cNvSpPr>
            <a:spLocks noGrp="1"/>
          </p:cNvSpPr>
          <p:nvPr>
            <p:ph idx="1"/>
          </p:nvPr>
        </p:nvSpPr>
        <p:spPr>
          <a:xfrm>
            <a:off x="455613" y="1600200"/>
            <a:ext cx="8226425" cy="4572000"/>
          </a:xfrm>
        </p:spPr>
        <p:txBody>
          <a:bodyPr anchor="t"/>
          <a:lstStyle/>
          <a:p>
            <a:pPr>
              <a:lnSpc>
                <a:spcPct val="80000"/>
              </a:lnSpc>
              <a:buNone/>
            </a:pPr>
            <a:endParaRPr lang="zh-CN" sz="3600" dirty="0">
              <a:latin typeface="Helvetica" pitchFamily="34" charset="0"/>
            </a:endParaRPr>
          </a:p>
        </p:txBody>
      </p:sp>
      <p:pic>
        <p:nvPicPr>
          <p:cNvPr id="150531" name="图片 104451" descr="HuffTree"/>
          <p:cNvPicPr>
            <a:picLocks noChangeAspect="1"/>
          </p:cNvPicPr>
          <p:nvPr/>
        </p:nvPicPr>
        <p:blipFill>
          <a:blip r:embed="rId3"/>
          <a:srcRect l="1038" t="3084" r="3111" b="52820"/>
          <a:stretch>
            <a:fillRect/>
          </a:stretch>
        </p:blipFill>
        <p:spPr>
          <a:xfrm>
            <a:off x="1371600" y="1600200"/>
            <a:ext cx="6543675" cy="4048125"/>
          </a:xfrm>
          <a:prstGeom prst="rect">
            <a:avLst/>
          </a:prstGeom>
          <a:noFill/>
          <a:ln w="9525">
            <a:noFill/>
          </a:ln>
        </p:spPr>
      </p:pic>
      <p:sp>
        <p:nvSpPr>
          <p:cNvPr id="150532" name="动作按钮: 前进或下一项 104452">
            <a:hlinkClick r:id="rId4" action="ppaction://hlinksldjump"/>
          </p:cNvPr>
          <p:cNvSpPr/>
          <p:nvPr/>
        </p:nvSpPr>
        <p:spPr>
          <a:xfrm>
            <a:off x="8532813" y="6237288"/>
            <a:ext cx="288925" cy="287337"/>
          </a:xfrm>
          <a:prstGeom prst="actionButtonForwardNext">
            <a:avLst/>
          </a:prstGeom>
          <a:solidFill>
            <a:srgbClr val="C0C0C0"/>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04454" name="文本框 104453"/>
          <p:cNvSpPr txBox="1"/>
          <p:nvPr/>
        </p:nvSpPr>
        <p:spPr>
          <a:xfrm>
            <a:off x="6135688" y="5203825"/>
            <a:ext cx="2039937" cy="457200"/>
          </a:xfrm>
          <a:prstGeom prst="rect">
            <a:avLst/>
          </a:prstGeom>
          <a:noFill/>
          <a:ln w="9525">
            <a:noFill/>
          </a:ln>
        </p:spPr>
        <p:txBody>
          <a:bodyPr wrap="none" anchor="t">
            <a:spAutoFit/>
          </a:bodyPr>
          <a:lstStyle/>
          <a:p>
            <a:r>
              <a:rPr lang="en-US" altLang="zh-CN" b="1" dirty="0">
                <a:solidFill>
                  <a:srgbClr val="CC0000"/>
                </a:solidFill>
                <a:latin typeface="Times New Roman" panose="02020603050405020304" pitchFamily="18" charset="0"/>
                <a:ea typeface="宋体" panose="02010600030101010101" pitchFamily="2" charset="-122"/>
              </a:rPr>
              <a:t>Greedy (</a:t>
            </a:r>
            <a:r>
              <a:rPr lang="zh-CN" altLang="en-US" b="1" dirty="0">
                <a:solidFill>
                  <a:srgbClr val="CC0000"/>
                </a:solidFill>
                <a:latin typeface="Times New Roman" panose="02020603050405020304" pitchFamily="18" charset="0"/>
                <a:ea typeface="宋体" panose="02010600030101010101" pitchFamily="2" charset="-122"/>
              </a:rPr>
              <a:t>贪心</a:t>
            </a:r>
            <a:r>
              <a:rPr lang="en-US" altLang="zh-CN" b="1">
                <a:solidFill>
                  <a:srgbClr val="CC0000"/>
                </a:solidFill>
                <a:latin typeface="Times New Roman" panose="02020603050405020304" pitchFamily="18" charset="0"/>
                <a:ea typeface="宋体" panose="02010600030101010101" pitchFamily="2" charset="-122"/>
              </a:rPr>
              <a:t>)</a:t>
            </a:r>
          </a:p>
        </p:txBody>
      </p:sp>
      <p:sp>
        <p:nvSpPr>
          <p:cNvPr id="15053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106</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4"/>
                                        </p:tgtEl>
                                        <p:attrNameLst>
                                          <p:attrName>style.visibility</p:attrName>
                                        </p:attrNameLst>
                                      </p:cBhvr>
                                      <p:to>
                                        <p:strVal val="visible"/>
                                      </p:to>
                                    </p:set>
                                    <p:animEffect transition="in" filter="blinds(horizontal)">
                                      <p:cBhvr>
                                        <p:cTn id="7" dur="500"/>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06497"/>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Huffman Tree Construction (2)</a:t>
            </a:r>
          </a:p>
        </p:txBody>
      </p:sp>
      <p:sp>
        <p:nvSpPr>
          <p:cNvPr id="152578" name="文本占位符 106498"/>
          <p:cNvSpPr>
            <a:spLocks noGrp="1"/>
          </p:cNvSpPr>
          <p:nvPr>
            <p:ph idx="1"/>
          </p:nvPr>
        </p:nvSpPr>
        <p:spPr>
          <a:xfrm>
            <a:off x="455613" y="1600200"/>
            <a:ext cx="8226425" cy="4572000"/>
          </a:xfrm>
        </p:spPr>
        <p:txBody>
          <a:bodyPr anchor="t"/>
          <a:lstStyle/>
          <a:p>
            <a:pPr>
              <a:lnSpc>
                <a:spcPct val="80000"/>
              </a:lnSpc>
              <a:buNone/>
            </a:pPr>
            <a:endParaRPr lang="zh-CN" sz="3600" dirty="0">
              <a:latin typeface="Helvetica" pitchFamily="34" charset="0"/>
            </a:endParaRPr>
          </a:p>
        </p:txBody>
      </p:sp>
      <p:pic>
        <p:nvPicPr>
          <p:cNvPr id="152579" name="图片 106499" descr="HuffTree"/>
          <p:cNvPicPr>
            <a:picLocks noChangeAspect="1"/>
          </p:cNvPicPr>
          <p:nvPr/>
        </p:nvPicPr>
        <p:blipFill>
          <a:blip r:embed="rId3"/>
          <a:srcRect l="1038" t="48193" r="3111" b="1157"/>
          <a:stretch>
            <a:fillRect/>
          </a:stretch>
        </p:blipFill>
        <p:spPr>
          <a:xfrm>
            <a:off x="1371600" y="1600200"/>
            <a:ext cx="6543675" cy="4638675"/>
          </a:xfrm>
          <a:prstGeom prst="rect">
            <a:avLst/>
          </a:prstGeom>
          <a:noFill/>
          <a:ln w="9525">
            <a:noFill/>
          </a:ln>
        </p:spPr>
      </p:pic>
      <p:sp>
        <p:nvSpPr>
          <p:cNvPr id="15258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107</a:t>
            </a:fld>
            <a:endParaRPr lang="zh-CN" altLang="en-US" sz="1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08545"/>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Assigning Codes</a:t>
            </a:r>
          </a:p>
        </p:txBody>
      </p:sp>
      <p:sp>
        <p:nvSpPr>
          <p:cNvPr id="154626" name="文本占位符 108546"/>
          <p:cNvSpPr>
            <a:spLocks noGrp="1"/>
          </p:cNvSpPr>
          <p:nvPr>
            <p:ph idx="1"/>
          </p:nvPr>
        </p:nvSpPr>
        <p:spPr>
          <a:xfrm>
            <a:off x="455613" y="1600200"/>
            <a:ext cx="8226425" cy="4572000"/>
          </a:xfrm>
        </p:spPr>
        <p:txBody>
          <a:bodyPr anchor="t"/>
          <a:lstStyle/>
          <a:p>
            <a:pPr>
              <a:lnSpc>
                <a:spcPct val="80000"/>
              </a:lnSpc>
              <a:buNone/>
            </a:pPr>
            <a:endParaRPr lang="zh-CN" sz="3600" dirty="0">
              <a:latin typeface="Helvetica" pitchFamily="34" charset="0"/>
            </a:endParaRPr>
          </a:p>
        </p:txBody>
      </p:sp>
      <p:pic>
        <p:nvPicPr>
          <p:cNvPr id="154627" name="图片 108547" descr="HuffCode"/>
          <p:cNvPicPr>
            <a:picLocks noChangeAspect="1"/>
          </p:cNvPicPr>
          <p:nvPr/>
        </p:nvPicPr>
        <p:blipFill>
          <a:blip r:embed="rId3"/>
          <a:srcRect l="1184" t="2548" r="3552" b="1698"/>
          <a:stretch>
            <a:fillRect/>
          </a:stretch>
        </p:blipFill>
        <p:spPr>
          <a:xfrm>
            <a:off x="457200" y="1600200"/>
            <a:ext cx="4800600" cy="3365500"/>
          </a:xfrm>
          <a:prstGeom prst="rect">
            <a:avLst/>
          </a:prstGeom>
          <a:noFill/>
          <a:ln w="9525">
            <a:noFill/>
          </a:ln>
        </p:spPr>
      </p:pic>
      <p:graphicFrame>
        <p:nvGraphicFramePr>
          <p:cNvPr id="108629" name="表格 108628"/>
          <p:cNvGraphicFramePr/>
          <p:nvPr/>
        </p:nvGraphicFramePr>
        <p:xfrm>
          <a:off x="5334000" y="1600200"/>
          <a:ext cx="3384868" cy="4480560"/>
        </p:xfrm>
        <a:graphic>
          <a:graphicData uri="http://schemas.openxmlformats.org/drawingml/2006/table">
            <a:tbl>
              <a:tblPr/>
              <a:tblGrid>
                <a:gridCol w="893763">
                  <a:extLst>
                    <a:ext uri="{9D8B030D-6E8A-4147-A177-3AD203B41FA5}">
                      <a16:colId xmlns:a16="http://schemas.microsoft.com/office/drawing/2014/main" val="20000"/>
                    </a:ext>
                  </a:extLst>
                </a:gridCol>
                <a:gridCol w="8588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82073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Letter</a:t>
                      </a:r>
                      <a:endParaRPr lang="zh-CN" altLang="en-US" sz="2400"/>
                    </a:p>
                  </a:txBody>
                  <a:tcPr>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Freq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Code</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a:t>
                      </a:r>
                      <a:endParaRPr lang="zh-CN" altLang="en-US" sz="2400"/>
                    </a:p>
                  </a:txBody>
                  <a:tcP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E</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120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M</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K</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U</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Z</a:t>
                      </a:r>
                      <a:endParaRPr lang="zh-CN" altLang="en-US" sz="2400"/>
                    </a:p>
                  </a:txBody>
                  <a:tcPr>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54680" name="动作按钮: 后退或前一项 108627">
            <a:hlinkClick r:id="" action="ppaction://noaction"/>
          </p:cNvPr>
          <p:cNvSpPr/>
          <p:nvPr/>
        </p:nvSpPr>
        <p:spPr>
          <a:xfrm>
            <a:off x="8605838" y="5876925"/>
            <a:ext cx="287337" cy="287338"/>
          </a:xfrm>
          <a:prstGeom prst="actionButtonBackPrevious">
            <a:avLst/>
          </a:prstGeom>
          <a:solidFill>
            <a:srgbClr val="C0C0C0"/>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54681"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108</a:t>
            </a:fld>
            <a:endParaRPr lang="zh-CN" altLang="en-US" sz="1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24929"/>
          <p:cNvSpPr>
            <a:spLocks noGrp="1"/>
          </p:cNvSpPr>
          <p:nvPr>
            <p:ph type="ctrTitle"/>
          </p:nvPr>
        </p:nvSpPr>
        <p:spPr>
          <a:xfrm>
            <a:off x="685800" y="1524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Cost</a:t>
            </a:r>
          </a:p>
        </p:txBody>
      </p:sp>
      <p:sp>
        <p:nvSpPr>
          <p:cNvPr id="156674" name="副标题 124930"/>
          <p:cNvSpPr>
            <a:spLocks noGrp="1"/>
          </p:cNvSpPr>
          <p:nvPr>
            <p:ph type="subTitle" idx="1"/>
          </p:nvPr>
        </p:nvSpPr>
        <p:spPr>
          <a:xfrm>
            <a:off x="5105400" y="1676400"/>
            <a:ext cx="3498850" cy="4848225"/>
          </a:xfrm>
        </p:spPr>
        <p:txBody>
          <a:bodyPr anchor="t"/>
          <a:lstStyle/>
          <a:p>
            <a:pPr algn="l" defTabSz="914400">
              <a:buClrTx/>
              <a:buSzTx/>
              <a:buFontTx/>
            </a:pPr>
            <a:r>
              <a:rPr lang="en-US" altLang="zh-CN" sz="3200" kern="1200" baseline="0">
                <a:latin typeface="Arial" panose="020B0604020202020204" pitchFamily="34" charset="0"/>
                <a:ea typeface="+mn-ea"/>
                <a:cs typeface="+mn-cs"/>
              </a:rPr>
              <a:t>Expected cost per letter:</a:t>
            </a:r>
          </a:p>
          <a:p>
            <a:pPr algn="l" defTabSz="914400">
              <a:buClrTx/>
              <a:buSzTx/>
              <a:buFontTx/>
            </a:pPr>
            <a:endParaRPr lang="en-US" altLang="zh-CN" sz="3200" kern="1200" baseline="0">
              <a:latin typeface="Arial" panose="020B0604020202020204" pitchFamily="34" charset="0"/>
              <a:ea typeface="+mn-ea"/>
              <a:cs typeface="+mn-cs"/>
            </a:endParaRPr>
          </a:p>
          <a:p>
            <a:pPr defTabSz="914400">
              <a:buClrTx/>
              <a:buSzTx/>
              <a:buFontTx/>
            </a:pPr>
            <a:r>
              <a:rPr lang="en-US" altLang="zh-CN" sz="2400" kern="1200" baseline="0">
                <a:latin typeface="+mn-lt"/>
                <a:ea typeface="+mn-ea"/>
                <a:cs typeface="+mn-cs"/>
              </a:rPr>
              <a:t>(4×32+3×42+1×120+5×24+6×7+</a:t>
            </a:r>
          </a:p>
          <a:p>
            <a:pPr defTabSz="914400">
              <a:buClrTx/>
              <a:buSzTx/>
              <a:buFontTx/>
            </a:pPr>
            <a:r>
              <a:rPr lang="en-US" altLang="zh-CN" sz="2400" kern="1200" baseline="0">
                <a:latin typeface="+mn-lt"/>
                <a:ea typeface="+mn-ea"/>
                <a:cs typeface="+mn-cs"/>
              </a:rPr>
              <a:t>3×42+3×37+6×2) / 306 = 785/306 = 2.57</a:t>
            </a:r>
          </a:p>
          <a:p>
            <a:pPr algn="l" defTabSz="914400">
              <a:buClrTx/>
              <a:buSzTx/>
              <a:buFontTx/>
            </a:pPr>
            <a:endParaRPr lang="en-US" altLang="zh-CN" sz="2400" kern="1200" baseline="0">
              <a:latin typeface="+mn-lt"/>
              <a:ea typeface="+mn-ea"/>
              <a:cs typeface="+mn-cs"/>
            </a:endParaRPr>
          </a:p>
          <a:p>
            <a:pPr algn="l" defTabSz="914400">
              <a:buClrTx/>
              <a:buSzTx/>
              <a:buFontTx/>
            </a:pPr>
            <a:r>
              <a:rPr lang="en-US" altLang="zh-CN" sz="2400" kern="1200" baseline="0">
                <a:latin typeface="Arial" panose="020B0604020202020204" pitchFamily="34" charset="0"/>
                <a:ea typeface="+mn-ea"/>
                <a:cs typeface="+mn-cs"/>
              </a:rPr>
              <a:t>Compared with the fixed length coding:</a:t>
            </a:r>
          </a:p>
          <a:p>
            <a:pPr defTabSz="914400">
              <a:buClrTx/>
              <a:buSzTx/>
              <a:buFontTx/>
            </a:pPr>
            <a:endParaRPr lang="en-US" altLang="zh-CN" sz="2400" kern="1200" baseline="0">
              <a:latin typeface="+mn-lt"/>
              <a:ea typeface="+mn-ea"/>
              <a:cs typeface="+mn-cs"/>
            </a:endParaRPr>
          </a:p>
        </p:txBody>
      </p:sp>
      <p:graphicFrame>
        <p:nvGraphicFramePr>
          <p:cNvPr id="125002" name="表格 125001"/>
          <p:cNvGraphicFramePr/>
          <p:nvPr/>
        </p:nvGraphicFramePr>
        <p:xfrm>
          <a:off x="533400" y="1600200"/>
          <a:ext cx="3733800" cy="41910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Letter</a:t>
                      </a:r>
                      <a:endParaRPr lang="zh-CN" altLang="en-US" sz="2400"/>
                    </a:p>
                  </a:txBody>
                  <a:tcPr>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Freq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Code</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Bits</a:t>
                      </a:r>
                      <a:endParaRPr lang="zh-CN" altLang="en-US" sz="2400"/>
                    </a:p>
                  </a:txBody>
                  <a:tcPr>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a:t>
                      </a:r>
                      <a:endParaRPr lang="zh-CN" altLang="en-US" sz="2400"/>
                    </a:p>
                  </a:txBody>
                  <a:tcP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E</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120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M</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K</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U</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Z</a:t>
                      </a:r>
                      <a:endParaRPr lang="zh-CN" altLang="en-US" sz="2400"/>
                    </a:p>
                  </a:txBody>
                  <a:tcPr>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a:t>
                      </a:r>
                      <a:endParaRPr lang="zh-CN" altLang="en-US" sz="2400"/>
                    </a:p>
                  </a:txBody>
                  <a:tcPr>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5005" name="矩形 125004"/>
          <p:cNvSpPr/>
          <p:nvPr/>
        </p:nvSpPr>
        <p:spPr>
          <a:xfrm>
            <a:off x="7164388" y="5734050"/>
            <a:ext cx="1360487" cy="457200"/>
          </a:xfrm>
          <a:prstGeom prst="rect">
            <a:avLst/>
          </a:prstGeom>
          <a:noFill/>
          <a:ln w="9525">
            <a:noFill/>
          </a:ln>
        </p:spPr>
        <p:txBody>
          <a:bodyPr wrap="none" anchor="t">
            <a:spAutoFit/>
          </a:bodyPr>
          <a:lstStyle/>
          <a:p>
            <a:r>
              <a:rPr lang="en-US" altLang="zh-CN">
                <a:solidFill>
                  <a:srgbClr val="FF0000"/>
                </a:solidFill>
                <a:latin typeface="Times New Roman" panose="02020603050405020304" pitchFamily="18" charset="0"/>
                <a:ea typeface="宋体" panose="02010600030101010101" pitchFamily="2" charset="-122"/>
              </a:rPr>
              <a:t>log</a:t>
            </a:r>
            <a:r>
              <a:rPr lang="en-US" altLang="zh-CN" sz="2000" b="1" baseline="-25000">
                <a:solidFill>
                  <a:srgbClr val="FF0000"/>
                </a:solidFill>
                <a:latin typeface="Times New Roman" panose="02020603050405020304" pitchFamily="18" charset="0"/>
                <a:ea typeface="宋体" panose="02010600030101010101" pitchFamily="2" charset="-122"/>
              </a:rPr>
              <a:t>2</a:t>
            </a:r>
            <a:r>
              <a:rPr lang="en-US" altLang="zh-CN">
                <a:solidFill>
                  <a:srgbClr val="FF0000"/>
                </a:solidFill>
                <a:latin typeface="Times New Roman" panose="02020603050405020304" pitchFamily="18" charset="0"/>
                <a:ea typeface="宋体" panose="02010600030101010101" pitchFamily="2" charset="-122"/>
              </a:rPr>
              <a:t>8 = 3.</a:t>
            </a:r>
          </a:p>
        </p:txBody>
      </p:sp>
      <p:sp>
        <p:nvSpPr>
          <p:cNvPr id="15672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109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副标题 218113"/>
          <p:cNvSpPr>
            <a:spLocks noGrp="1"/>
          </p:cNvSpPr>
          <p:nvPr>
            <p:ph type="subTitle" idx="1"/>
          </p:nvPr>
        </p:nvSpPr>
        <p:spPr>
          <a:xfrm>
            <a:off x="1042988" y="1844675"/>
            <a:ext cx="6996112" cy="4171950"/>
          </a:xfrm>
        </p:spPr>
        <p:txBody>
          <a:bodyPr anchor="t"/>
          <a:lstStyle/>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5.1   Definitions and Properties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5.2   Binary Tree ADT</a:t>
            </a:r>
          </a:p>
          <a:p>
            <a:pPr algn="l" defTabSz="914400">
              <a:lnSpc>
                <a:spcPct val="80000"/>
              </a:lnSpc>
              <a:spcBef>
                <a:spcPct val="35000"/>
              </a:spcBef>
              <a:buClrTx/>
              <a:buSzTx/>
              <a:buFontTx/>
            </a:pPr>
            <a:r>
              <a:rPr lang="en-US" altLang="zh-CN" sz="2800" kern="1200" baseline="0">
                <a:solidFill>
                  <a:srgbClr val="CC0000"/>
                </a:solidFill>
                <a:latin typeface="+mn-lt"/>
                <a:ea typeface="+mn-ea"/>
                <a:cs typeface="+mn-cs"/>
              </a:rPr>
              <a:t>5.3   Binary Tree Implementations</a:t>
            </a:r>
          </a:p>
          <a:p>
            <a:pPr algn="l" defTabSz="914400">
              <a:lnSpc>
                <a:spcPct val="80000"/>
              </a:lnSpc>
              <a:spcBef>
                <a:spcPct val="35000"/>
              </a:spcBef>
              <a:buClrTx/>
              <a:buSzTx/>
              <a:buFontTx/>
            </a:pPr>
            <a:r>
              <a:rPr lang="en-US" altLang="zh-CN" sz="2800" kern="1200" baseline="0">
                <a:solidFill>
                  <a:srgbClr val="CC0000"/>
                </a:solidFill>
                <a:latin typeface="+mn-lt"/>
                <a:ea typeface="+mn-ea"/>
                <a:cs typeface="+mn-cs"/>
              </a:rPr>
              <a:t>    5.3.1 Link-based</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    5.3.2 Array-based</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5.4   Binary Search Trees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5.5   Heaps and Priority Queues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5.6   Huffman Coding Trees</a:t>
            </a:r>
          </a:p>
        </p:txBody>
      </p:sp>
      <p:sp>
        <p:nvSpPr>
          <p:cNvPr id="218115" name="标题 218114"/>
          <p:cNvSpPr>
            <a:spLocks noGrp="1"/>
          </p:cNvSpPr>
          <p:nvPr>
            <p:ph type="ctrTitle"/>
          </p:nvPr>
        </p:nvSpPr>
        <p:spPr>
          <a:xfrm>
            <a:off x="609600" y="5334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Chapter5     Binary Trees</a:t>
            </a:r>
          </a:p>
        </p:txBody>
      </p:sp>
      <p:sp>
        <p:nvSpPr>
          <p:cNvPr id="1945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a:t>
            </a:fld>
            <a:endParaRPr lang="zh-CN" altLang="en-US" sz="14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209921"/>
          <p:cNvSpPr>
            <a:spLocks noGrp="1"/>
          </p:cNvSpPr>
          <p:nvPr>
            <p:ph type="ctrTitle"/>
          </p:nvPr>
        </p:nvSpPr>
        <p:spPr>
          <a:xfrm>
            <a:off x="539750" y="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Cost (2)</a:t>
            </a:r>
          </a:p>
        </p:txBody>
      </p:sp>
      <p:pic>
        <p:nvPicPr>
          <p:cNvPr id="157698" name="图片 209991" descr="HuffCode"/>
          <p:cNvPicPr>
            <a:picLocks noChangeAspect="1"/>
          </p:cNvPicPr>
          <p:nvPr/>
        </p:nvPicPr>
        <p:blipFill>
          <a:blip r:embed="rId2"/>
          <a:srcRect l="1184" t="2548" r="3552" b="1698"/>
          <a:stretch>
            <a:fillRect/>
          </a:stretch>
        </p:blipFill>
        <p:spPr>
          <a:xfrm>
            <a:off x="3924300" y="908050"/>
            <a:ext cx="4800600" cy="3365500"/>
          </a:xfrm>
          <a:prstGeom prst="rect">
            <a:avLst/>
          </a:prstGeom>
          <a:noFill/>
          <a:ln w="9525">
            <a:noFill/>
          </a:ln>
        </p:spPr>
      </p:pic>
      <p:sp>
        <p:nvSpPr>
          <p:cNvPr id="157699" name="文本框 210059"/>
          <p:cNvSpPr txBox="1"/>
          <p:nvPr/>
        </p:nvSpPr>
        <p:spPr>
          <a:xfrm>
            <a:off x="3851275" y="4076700"/>
            <a:ext cx="4962525" cy="1927225"/>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r>
              <a:rPr lang="en-US" altLang="zh-CN">
                <a:latin typeface="Times New Roman" panose="02020603050405020304" pitchFamily="18" charset="0"/>
                <a:ea typeface="宋体" panose="02010600030101010101" pitchFamily="2" charset="-122"/>
              </a:rPr>
              <a:t>Expected cost per letter:</a:t>
            </a:r>
          </a:p>
          <a:p>
            <a:endParaRPr lang="en-US" altLang="zh-CN">
              <a:latin typeface="Times New Roman" panose="02020603050405020304" pitchFamily="18" charset="0"/>
              <a:ea typeface="宋体" panose="02010600030101010101" pitchFamily="2" charset="-122"/>
            </a:endParaRPr>
          </a:p>
          <a:p>
            <a:r>
              <a:rPr lang="en-US" altLang="zh-CN">
                <a:latin typeface="Times New Roman" panose="02020603050405020304" pitchFamily="18" charset="0"/>
                <a:ea typeface="宋体" panose="02010600030101010101" pitchFamily="2" charset="-122"/>
              </a:rPr>
              <a:t>(4×32+3×42+1×120+5×24+6×7+</a:t>
            </a:r>
          </a:p>
          <a:p>
            <a:r>
              <a:rPr lang="en-US" altLang="zh-CN">
                <a:latin typeface="Times New Roman" panose="02020603050405020304" pitchFamily="18" charset="0"/>
                <a:ea typeface="宋体" panose="02010600030101010101" pitchFamily="2" charset="-122"/>
              </a:rPr>
              <a:t>3×42+3×37+6×2) / 306 </a:t>
            </a:r>
          </a:p>
          <a:p>
            <a:endParaRPr lang="en-US" altLang="zh-CN" dirty="0">
              <a:latin typeface="Times New Roman" panose="02020603050405020304" pitchFamily="18" charset="0"/>
              <a:ea typeface="宋体" panose="02010600030101010101" pitchFamily="2" charset="-122"/>
            </a:endParaRPr>
          </a:p>
        </p:txBody>
      </p:sp>
      <p:graphicFrame>
        <p:nvGraphicFramePr>
          <p:cNvPr id="210064" name="表格 210063"/>
          <p:cNvGraphicFramePr/>
          <p:nvPr/>
        </p:nvGraphicFramePr>
        <p:xfrm>
          <a:off x="0" y="1412875"/>
          <a:ext cx="3733800" cy="41910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Letter</a:t>
                      </a:r>
                      <a:endParaRPr lang="zh-CN" altLang="en-US" sz="2400"/>
                    </a:p>
                  </a:txBody>
                  <a:tcPr>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Freq</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Code</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Bits</a:t>
                      </a:r>
                      <a:endParaRPr lang="zh-CN" altLang="en-US" sz="2400"/>
                    </a:p>
                  </a:txBody>
                  <a:tcPr>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C</a:t>
                      </a:r>
                      <a:endParaRPr lang="zh-CN" altLang="en-US" sz="2400"/>
                    </a:p>
                  </a:txBody>
                  <a:tcPr>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E</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120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M</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K</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U</a:t>
                      </a:r>
                      <a:endParaRPr lang="zh-CN" altLang="en-US" sz="2400"/>
                    </a:p>
                  </a:txBody>
                  <a:tcPr>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37</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lnL w="12700" cap="flat" cmpd="sng">
                      <a:solidFill>
                        <a:schemeClr val="tx1"/>
                      </a:solidFill>
                      <a:prstDash val="soli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Z</a:t>
                      </a:r>
                      <a:endParaRPr lang="zh-CN" altLang="en-US" sz="2400"/>
                    </a:p>
                  </a:txBody>
                  <a:tcPr>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111100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a:t>
                      </a:r>
                      <a:endParaRPr lang="zh-CN" altLang="en-US" sz="2400"/>
                    </a:p>
                  </a:txBody>
                  <a:tcPr>
                    <a:lnL w="12700" cap="flat" cmpd="sng">
                      <a:solidFill>
                        <a:schemeClr val="tx1"/>
                      </a:solidFill>
                      <a:prstDash val="soli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57752" name="直接连接符 210130"/>
          <p:cNvSpPr/>
          <p:nvPr/>
        </p:nvSpPr>
        <p:spPr>
          <a:xfrm flipV="1">
            <a:off x="4211638" y="3284538"/>
            <a:ext cx="2160587" cy="1584325"/>
          </a:xfrm>
          <a:prstGeom prst="line">
            <a:avLst/>
          </a:prstGeom>
          <a:ln w="9525" cap="flat" cmpd="sng">
            <a:solidFill>
              <a:srgbClr val="FF0000"/>
            </a:solidFill>
            <a:prstDash val="solid"/>
            <a:round/>
            <a:headEnd type="none" w="med" len="med"/>
            <a:tailEnd type="triangle" w="med" len="med"/>
          </a:ln>
        </p:spPr>
      </p:sp>
      <p:sp>
        <p:nvSpPr>
          <p:cNvPr id="157753" name="直接连接符 210132"/>
          <p:cNvSpPr/>
          <p:nvPr/>
        </p:nvSpPr>
        <p:spPr>
          <a:xfrm>
            <a:off x="4932363" y="1339850"/>
            <a:ext cx="792162" cy="144463"/>
          </a:xfrm>
          <a:prstGeom prst="line">
            <a:avLst/>
          </a:prstGeom>
          <a:ln w="38100" cap="flat" cmpd="sng">
            <a:solidFill>
              <a:srgbClr val="FF0000"/>
            </a:solidFill>
            <a:prstDash val="solid"/>
            <a:round/>
            <a:headEnd type="none" w="med" len="med"/>
            <a:tailEnd type="none" w="med" len="med"/>
          </a:ln>
        </p:spPr>
      </p:sp>
      <p:sp>
        <p:nvSpPr>
          <p:cNvPr id="157754" name="直接连接符 210133"/>
          <p:cNvSpPr/>
          <p:nvPr/>
        </p:nvSpPr>
        <p:spPr>
          <a:xfrm>
            <a:off x="5867400" y="1773238"/>
            <a:ext cx="792163" cy="144462"/>
          </a:xfrm>
          <a:prstGeom prst="line">
            <a:avLst/>
          </a:prstGeom>
          <a:ln w="38100" cap="flat" cmpd="sng">
            <a:solidFill>
              <a:srgbClr val="FF0000"/>
            </a:solidFill>
            <a:prstDash val="solid"/>
            <a:round/>
            <a:headEnd type="none" w="med" len="med"/>
            <a:tailEnd type="none" w="med" len="med"/>
          </a:ln>
        </p:spPr>
      </p:sp>
      <p:sp>
        <p:nvSpPr>
          <p:cNvPr id="157755" name="直接连接符 210134"/>
          <p:cNvSpPr/>
          <p:nvPr/>
        </p:nvSpPr>
        <p:spPr>
          <a:xfrm>
            <a:off x="6659563" y="2205038"/>
            <a:ext cx="433387" cy="144462"/>
          </a:xfrm>
          <a:prstGeom prst="line">
            <a:avLst/>
          </a:prstGeom>
          <a:ln w="38100" cap="flat" cmpd="sng">
            <a:solidFill>
              <a:srgbClr val="FF0000"/>
            </a:solidFill>
            <a:prstDash val="solid"/>
            <a:round/>
            <a:headEnd type="none" w="med" len="med"/>
            <a:tailEnd type="none" w="med" len="med"/>
          </a:ln>
        </p:spPr>
      </p:sp>
      <p:sp>
        <p:nvSpPr>
          <p:cNvPr id="157756" name="直接连接符 210135"/>
          <p:cNvSpPr/>
          <p:nvPr/>
        </p:nvSpPr>
        <p:spPr>
          <a:xfrm flipH="1">
            <a:off x="6659563" y="2636838"/>
            <a:ext cx="504825" cy="144462"/>
          </a:xfrm>
          <a:prstGeom prst="line">
            <a:avLst/>
          </a:prstGeom>
          <a:ln w="38100" cap="flat" cmpd="sng">
            <a:solidFill>
              <a:srgbClr val="FF0000"/>
            </a:solidFill>
            <a:prstDash val="solid"/>
            <a:round/>
            <a:headEnd type="none" w="med" len="med"/>
            <a:tailEnd type="none" w="med" len="med"/>
          </a:ln>
        </p:spPr>
      </p:sp>
      <p:sp>
        <p:nvSpPr>
          <p:cNvPr id="157757" name="直接连接符 210136"/>
          <p:cNvSpPr/>
          <p:nvPr/>
        </p:nvSpPr>
        <p:spPr>
          <a:xfrm>
            <a:off x="3924300" y="5157788"/>
            <a:ext cx="647700" cy="0"/>
          </a:xfrm>
          <a:prstGeom prst="line">
            <a:avLst/>
          </a:prstGeom>
          <a:ln w="38100" cap="flat" cmpd="sng">
            <a:solidFill>
              <a:srgbClr val="FF0000"/>
            </a:solidFill>
            <a:prstDash val="solid"/>
            <a:round/>
            <a:headEnd type="none" w="med" len="med"/>
            <a:tailEnd type="none" w="med" len="med"/>
          </a:ln>
        </p:spPr>
      </p:sp>
      <p:sp>
        <p:nvSpPr>
          <p:cNvPr id="157758" name="矩形 210137"/>
          <p:cNvSpPr/>
          <p:nvPr/>
        </p:nvSpPr>
        <p:spPr>
          <a:xfrm>
            <a:off x="323850" y="6092825"/>
            <a:ext cx="8639175" cy="457200"/>
          </a:xfrm>
          <a:prstGeom prst="rect">
            <a:avLst/>
          </a:prstGeom>
          <a:solidFill>
            <a:schemeClr val="bg1"/>
          </a:solid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The cost is decided by the sum of </a:t>
            </a:r>
            <a:r>
              <a:rPr lang="en-US" altLang="zh-CN">
                <a:solidFill>
                  <a:srgbClr val="FF0000"/>
                </a:solidFill>
                <a:latin typeface="Times New Roman" panose="02020603050405020304" pitchFamily="18" charset="0"/>
                <a:ea typeface="宋体" panose="02010600030101010101" pitchFamily="2" charset="-122"/>
              </a:rPr>
              <a:t>weighted path lengths</a:t>
            </a:r>
            <a:r>
              <a:rPr lang="en-US" altLang="zh-CN">
                <a:latin typeface="Times New Roman" panose="02020603050405020304" pitchFamily="18" charset="0"/>
                <a:ea typeface="宋体" panose="02010600030101010101" pitchFamily="2" charset="-122"/>
              </a:rPr>
              <a:t> of all leaves.</a:t>
            </a:r>
          </a:p>
        </p:txBody>
      </p:sp>
      <p:sp>
        <p:nvSpPr>
          <p:cNvPr id="157759" name="直接连接符 210138"/>
          <p:cNvSpPr/>
          <p:nvPr/>
        </p:nvSpPr>
        <p:spPr>
          <a:xfrm>
            <a:off x="4572000" y="5157788"/>
            <a:ext cx="504825" cy="1079500"/>
          </a:xfrm>
          <a:prstGeom prst="line">
            <a:avLst/>
          </a:prstGeom>
          <a:ln w="9525" cap="flat" cmpd="sng">
            <a:solidFill>
              <a:srgbClr val="FF0000"/>
            </a:solidFill>
            <a:prstDash val="solid"/>
            <a:round/>
            <a:headEnd type="none" w="med" len="med"/>
            <a:tailEnd type="triangle" w="med" len="med"/>
          </a:ln>
        </p:spPr>
      </p:sp>
      <p:sp>
        <p:nvSpPr>
          <p:cNvPr id="15776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110</a:t>
            </a:fld>
            <a:endParaRPr lang="zh-CN" altLang="en-US" sz="1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208897"/>
          <p:cNvSpPr>
            <a:spLocks noGrp="1"/>
          </p:cNvSpPr>
          <p:nvPr>
            <p:ph type="title"/>
          </p:nvPr>
        </p:nvSpPr>
        <p:spPr>
          <a:xfrm>
            <a:off x="539750" y="0"/>
            <a:ext cx="7772400" cy="658813"/>
          </a:xfrm>
        </p:spPr>
        <p:txBody>
          <a:bodyPr anchor="ctr"/>
          <a:lstStyle/>
          <a:p>
            <a:r>
              <a:rPr lang="en-US" altLang="zh-CN" sz="4000">
                <a:solidFill>
                  <a:srgbClr val="CC0000"/>
                </a:solidFill>
              </a:rPr>
              <a:t>Efficiency analysis</a:t>
            </a:r>
          </a:p>
        </p:txBody>
      </p:sp>
      <p:sp>
        <p:nvSpPr>
          <p:cNvPr id="158722" name="文本占位符 208898"/>
          <p:cNvSpPr>
            <a:spLocks noGrp="1"/>
          </p:cNvSpPr>
          <p:nvPr>
            <p:ph idx="1"/>
          </p:nvPr>
        </p:nvSpPr>
        <p:spPr>
          <a:xfrm>
            <a:off x="0" y="1268413"/>
            <a:ext cx="4356100" cy="2520950"/>
          </a:xfrm>
        </p:spPr>
        <p:txBody>
          <a:bodyPr anchor="t"/>
          <a:lstStyle/>
          <a:p>
            <a:pPr>
              <a:lnSpc>
                <a:spcPct val="90000"/>
              </a:lnSpc>
            </a:pPr>
            <a:r>
              <a:rPr lang="en-US" altLang="zh-CN" dirty="0"/>
              <a:t>Theorem:  For the given set of letters, the Huffman tree has the minimum </a:t>
            </a:r>
            <a:r>
              <a:rPr lang="en-US" altLang="zh-CN" dirty="0">
                <a:solidFill>
                  <a:srgbClr val="CC0000"/>
                </a:solidFill>
              </a:rPr>
              <a:t>sum of weighted path lengths</a:t>
            </a:r>
            <a:r>
              <a:rPr lang="en-US" altLang="zh-CN" dirty="0"/>
              <a:t> </a:t>
            </a:r>
          </a:p>
        </p:txBody>
      </p:sp>
      <p:pic>
        <p:nvPicPr>
          <p:cNvPr id="158723" name="图片 208899" descr="HuffCode"/>
          <p:cNvPicPr>
            <a:picLocks noChangeAspect="1"/>
          </p:cNvPicPr>
          <p:nvPr/>
        </p:nvPicPr>
        <p:blipFill>
          <a:blip r:embed="rId2"/>
          <a:srcRect l="1184" t="2548" r="3552" b="1698"/>
          <a:stretch>
            <a:fillRect/>
          </a:stretch>
        </p:blipFill>
        <p:spPr>
          <a:xfrm>
            <a:off x="4343400" y="1773238"/>
            <a:ext cx="4800600" cy="3365500"/>
          </a:xfrm>
          <a:prstGeom prst="rect">
            <a:avLst/>
          </a:prstGeom>
          <a:noFill/>
          <a:ln w="9525">
            <a:noFill/>
          </a:ln>
        </p:spPr>
      </p:pic>
      <p:sp>
        <p:nvSpPr>
          <p:cNvPr id="158724" name="矩形 208900"/>
          <p:cNvSpPr/>
          <p:nvPr/>
        </p:nvSpPr>
        <p:spPr>
          <a:xfrm>
            <a:off x="179388" y="3975100"/>
            <a:ext cx="5472112" cy="1554163"/>
          </a:xfrm>
          <a:prstGeom prst="rect">
            <a:avLst/>
          </a:prstGeom>
          <a:noFill/>
          <a:ln w="9525">
            <a:noFill/>
          </a:ln>
        </p:spPr>
        <p:txBody>
          <a:bodyPr anchor="t">
            <a:spAutoFit/>
          </a:bodyPr>
          <a:lstStyle/>
          <a:p>
            <a:pPr>
              <a:spcBef>
                <a:spcPct val="20000"/>
              </a:spcBef>
              <a:buChar char="•"/>
            </a:pPr>
            <a:r>
              <a:rPr lang="en-US" altLang="zh-CN" sz="3200">
                <a:latin typeface="Times New Roman" panose="02020603050405020304" pitchFamily="18" charset="0"/>
                <a:ea typeface="宋体" panose="02010600030101010101" pitchFamily="2" charset="-122"/>
              </a:rPr>
              <a:t> That means the cost of the Huffman code is minimum. (optimal prefix-free coding)</a:t>
            </a:r>
          </a:p>
        </p:txBody>
      </p:sp>
      <p:sp>
        <p:nvSpPr>
          <p:cNvPr id="15872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111</a:t>
            </a:fld>
            <a:endParaRPr lang="zh-CN" altLang="en-US" sz="1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25953"/>
          <p:cNvSpPr>
            <a:spLocks noGrp="1"/>
          </p:cNvSpPr>
          <p:nvPr>
            <p:ph type="ctrTitle"/>
          </p:nvPr>
        </p:nvSpPr>
        <p:spPr>
          <a:xfrm>
            <a:off x="685800" y="762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Huffman Tree Node class (1)</a:t>
            </a:r>
          </a:p>
        </p:txBody>
      </p:sp>
      <p:sp>
        <p:nvSpPr>
          <p:cNvPr id="159746" name="副标题 125954"/>
          <p:cNvSpPr>
            <a:spLocks noGrp="1"/>
          </p:cNvSpPr>
          <p:nvPr>
            <p:ph type="subTitle" idx="1"/>
          </p:nvPr>
        </p:nvSpPr>
        <p:spPr>
          <a:xfrm>
            <a:off x="838200" y="1371600"/>
            <a:ext cx="7772400" cy="4267200"/>
          </a:xfrm>
        </p:spPr>
        <p:txBody>
          <a:bodyPr anchor="t"/>
          <a:lstStyle/>
          <a:p>
            <a:pPr algn="l" defTabSz="914400">
              <a:buClrTx/>
              <a:buSzTx/>
              <a:buFontTx/>
            </a:pPr>
            <a:r>
              <a:rPr lang="en-US" altLang="zh-CN" sz="2400" b="1" kern="1200" baseline="0" dirty="0">
                <a:latin typeface="+mn-lt"/>
                <a:ea typeface="+mn-ea"/>
                <a:cs typeface="+mn-cs"/>
              </a:rPr>
              <a:t>template &lt;class Elem&gt;</a:t>
            </a:r>
          </a:p>
          <a:p>
            <a:pPr algn="l" defTabSz="914400">
              <a:buClrTx/>
              <a:buSzTx/>
              <a:buFontTx/>
            </a:pPr>
            <a:r>
              <a:rPr lang="en-US" altLang="zh-CN" sz="2400" b="1" kern="1200" baseline="0" dirty="0">
                <a:latin typeface="+mn-lt"/>
                <a:ea typeface="+mn-ea"/>
                <a:cs typeface="+mn-cs"/>
              </a:rPr>
              <a:t>class </a:t>
            </a:r>
            <a:r>
              <a:rPr lang="en-US" altLang="zh-CN" sz="2400" b="1" kern="1200" baseline="0" dirty="0" err="1">
                <a:latin typeface="+mn-lt"/>
                <a:ea typeface="+mn-ea"/>
                <a:cs typeface="+mn-cs"/>
              </a:rPr>
              <a:t>HuffNode</a:t>
            </a:r>
            <a:r>
              <a:rPr lang="en-US" altLang="zh-CN" sz="2400" b="1" kern="1200" baseline="0" dirty="0">
                <a:latin typeface="+mn-lt"/>
                <a:ea typeface="+mn-ea"/>
                <a:cs typeface="+mn-cs"/>
              </a:rPr>
              <a:t> {    //Node abstract base class</a:t>
            </a:r>
          </a:p>
          <a:p>
            <a:pPr algn="l" defTabSz="914400">
              <a:buClrTx/>
              <a:buSzTx/>
              <a:buFontTx/>
            </a:pPr>
            <a:r>
              <a:rPr lang="en-US" altLang="zh-CN" sz="2400" b="1" kern="1200" baseline="0" dirty="0">
                <a:latin typeface="+mn-lt"/>
                <a:ea typeface="+mn-ea"/>
                <a:cs typeface="+mn-cs"/>
              </a:rPr>
              <a:t>public:</a:t>
            </a:r>
          </a:p>
          <a:p>
            <a:pPr algn="l" defTabSz="914400">
              <a:buClrTx/>
              <a:buSzTx/>
              <a:buFontTx/>
            </a:pPr>
            <a:r>
              <a:rPr lang="en-US" altLang="zh-CN" sz="2400" b="1" kern="1200" baseline="0" dirty="0">
                <a:latin typeface="+mn-lt"/>
                <a:ea typeface="+mn-ea"/>
                <a:cs typeface="+mn-cs"/>
              </a:rPr>
              <a:t>  virtual int weight() = 0;</a:t>
            </a:r>
          </a:p>
          <a:p>
            <a:pPr algn="l" defTabSz="914400">
              <a:buClrTx/>
              <a:buSzTx/>
              <a:buFontTx/>
            </a:pPr>
            <a:r>
              <a:rPr lang="en-US" altLang="zh-CN" sz="2400" b="1" kern="1200" baseline="0" dirty="0">
                <a:latin typeface="+mn-lt"/>
                <a:ea typeface="+mn-ea"/>
                <a:cs typeface="+mn-cs"/>
              </a:rPr>
              <a:t>  virtual bool </a:t>
            </a:r>
            <a:r>
              <a:rPr lang="en-US" altLang="zh-CN" sz="2400" b="1" kern="1200" baseline="0" dirty="0" err="1">
                <a:latin typeface="+mn-lt"/>
                <a:ea typeface="+mn-ea"/>
                <a:cs typeface="+mn-cs"/>
              </a:rPr>
              <a:t>isLeaf</a:t>
            </a:r>
            <a:r>
              <a:rPr lang="en-US" altLang="zh-CN" sz="2400" b="1" kern="1200" baseline="0" dirty="0">
                <a:latin typeface="+mn-lt"/>
                <a:ea typeface="+mn-ea"/>
                <a:cs typeface="+mn-cs"/>
              </a:rPr>
              <a:t>() = 0;</a:t>
            </a:r>
          </a:p>
          <a:p>
            <a:pPr algn="l" defTabSz="914400">
              <a:buClrTx/>
              <a:buSzTx/>
              <a:buFontTx/>
            </a:pPr>
            <a:r>
              <a:rPr lang="en-US" altLang="zh-CN" sz="2400" b="1" kern="1200" baseline="0" dirty="0">
                <a:latin typeface="+mn-lt"/>
                <a:ea typeface="+mn-ea"/>
                <a:cs typeface="+mn-cs"/>
              </a:rPr>
              <a:t>  virtual </a:t>
            </a:r>
            <a:r>
              <a:rPr lang="en-US" altLang="zh-CN" sz="2400" b="1" kern="1200" baseline="0" dirty="0" err="1">
                <a:latin typeface="+mn-lt"/>
                <a:ea typeface="+mn-ea"/>
                <a:cs typeface="+mn-cs"/>
              </a:rPr>
              <a:t>HuffNode</a:t>
            </a:r>
            <a:r>
              <a:rPr lang="en-US" altLang="zh-CN" sz="2400" b="1" kern="1200" baseline="0" dirty="0">
                <a:latin typeface="+mn-lt"/>
                <a:ea typeface="+mn-ea"/>
                <a:cs typeface="+mn-cs"/>
              </a:rPr>
              <a:t>* left() const = 0;</a:t>
            </a:r>
          </a:p>
          <a:p>
            <a:pPr algn="l" defTabSz="914400">
              <a:buClrTx/>
              <a:buSzTx/>
              <a:buFontTx/>
            </a:pPr>
            <a:r>
              <a:rPr lang="en-US" altLang="zh-CN" sz="2400" b="1" kern="1200" baseline="0" dirty="0">
                <a:latin typeface="+mn-lt"/>
                <a:ea typeface="+mn-ea"/>
                <a:cs typeface="+mn-cs"/>
              </a:rPr>
              <a:t>  virtual void </a:t>
            </a:r>
            <a:r>
              <a:rPr lang="en-US" altLang="zh-CN" sz="2400" b="1" kern="1200" baseline="0" dirty="0" err="1">
                <a:latin typeface="+mn-lt"/>
                <a:ea typeface="+mn-ea"/>
                <a:cs typeface="+mn-cs"/>
              </a:rPr>
              <a:t>setLeft</a:t>
            </a:r>
            <a:r>
              <a:rPr lang="en-US" altLang="zh-CN" sz="2400" b="1" kern="1200" baseline="0" dirty="0">
                <a:latin typeface="+mn-lt"/>
                <a:ea typeface="+mn-ea"/>
                <a:cs typeface="+mn-cs"/>
              </a:rPr>
              <a:t>(</a:t>
            </a:r>
            <a:r>
              <a:rPr lang="en-US" altLang="zh-CN" sz="2400" b="1" kern="1200" baseline="0" dirty="0" err="1">
                <a:latin typeface="+mn-lt"/>
                <a:ea typeface="+mn-ea"/>
                <a:cs typeface="+mn-cs"/>
              </a:rPr>
              <a:t>HuffNode</a:t>
            </a:r>
            <a:r>
              <a:rPr lang="en-US" altLang="zh-CN" sz="2400" b="1" kern="1200" baseline="0" dirty="0">
                <a:latin typeface="+mn-lt"/>
                <a:ea typeface="+mn-ea"/>
                <a:cs typeface="+mn-cs"/>
              </a:rPr>
              <a:t>*) = 0;</a:t>
            </a:r>
          </a:p>
          <a:p>
            <a:pPr algn="l" defTabSz="914400">
              <a:buClrTx/>
              <a:buSzTx/>
              <a:buFontTx/>
            </a:pPr>
            <a:r>
              <a:rPr lang="en-US" altLang="zh-CN" sz="2400" b="1" kern="1200" baseline="0" dirty="0">
                <a:latin typeface="+mn-lt"/>
                <a:ea typeface="+mn-ea"/>
                <a:cs typeface="+mn-cs"/>
              </a:rPr>
              <a:t>  virtual </a:t>
            </a:r>
            <a:r>
              <a:rPr lang="en-US" altLang="zh-CN" sz="2400" b="1" kern="1200" baseline="0" dirty="0" err="1">
                <a:latin typeface="+mn-lt"/>
                <a:ea typeface="+mn-ea"/>
                <a:cs typeface="+mn-cs"/>
              </a:rPr>
              <a:t>HuffNode</a:t>
            </a:r>
            <a:r>
              <a:rPr lang="en-US" altLang="zh-CN" sz="2400" b="1" kern="1200" baseline="0" dirty="0">
                <a:latin typeface="+mn-lt"/>
                <a:ea typeface="+mn-ea"/>
                <a:cs typeface="+mn-cs"/>
              </a:rPr>
              <a:t>* right() const = 0;</a:t>
            </a:r>
          </a:p>
          <a:p>
            <a:pPr algn="l" defTabSz="914400">
              <a:buClrTx/>
              <a:buSzTx/>
              <a:buFontTx/>
            </a:pPr>
            <a:r>
              <a:rPr lang="en-US" altLang="zh-CN" sz="2400" b="1" kern="1200" baseline="0" dirty="0">
                <a:latin typeface="+mn-lt"/>
                <a:ea typeface="+mn-ea"/>
                <a:cs typeface="+mn-cs"/>
              </a:rPr>
              <a:t>  virtual void </a:t>
            </a:r>
            <a:r>
              <a:rPr lang="en-US" altLang="zh-CN" sz="2400" b="1" kern="1200" baseline="0" dirty="0" err="1">
                <a:latin typeface="+mn-lt"/>
                <a:ea typeface="+mn-ea"/>
                <a:cs typeface="+mn-cs"/>
              </a:rPr>
              <a:t>setRight</a:t>
            </a:r>
            <a:r>
              <a:rPr lang="en-US" altLang="zh-CN" sz="2400" b="1" kern="1200" baseline="0" dirty="0">
                <a:latin typeface="+mn-lt"/>
                <a:ea typeface="+mn-ea"/>
                <a:cs typeface="+mn-cs"/>
              </a:rPr>
              <a:t>(</a:t>
            </a:r>
            <a:r>
              <a:rPr lang="en-US" altLang="zh-CN" sz="2400" b="1" kern="1200" baseline="0" dirty="0" err="1">
                <a:latin typeface="+mn-lt"/>
                <a:ea typeface="+mn-ea"/>
                <a:cs typeface="+mn-cs"/>
              </a:rPr>
              <a:t>HuffNode</a:t>
            </a:r>
            <a:r>
              <a:rPr lang="en-US" altLang="zh-CN" sz="2400" b="1" kern="1200" baseline="0" dirty="0">
                <a:latin typeface="+mn-lt"/>
                <a:ea typeface="+mn-ea"/>
                <a:cs typeface="+mn-cs"/>
              </a:rPr>
              <a:t>*) = 0;</a:t>
            </a:r>
          </a:p>
          <a:p>
            <a:pPr algn="l" defTabSz="914400">
              <a:buClrTx/>
              <a:buSzTx/>
              <a:buFontTx/>
            </a:pPr>
            <a:r>
              <a:rPr lang="en-US" altLang="zh-CN" sz="2400" b="1" kern="1200" baseline="0" dirty="0">
                <a:latin typeface="+mn-lt"/>
                <a:ea typeface="+mn-ea"/>
                <a:cs typeface="+mn-cs"/>
              </a:rPr>
              <a:t>};</a:t>
            </a:r>
            <a:endParaRPr lang="en-US" altLang="zh-CN" sz="3200" b="1" kern="1200" baseline="0" dirty="0">
              <a:latin typeface="+mn-lt"/>
              <a:ea typeface="+mn-ea"/>
              <a:cs typeface="+mn-cs"/>
            </a:endParaRPr>
          </a:p>
        </p:txBody>
      </p:sp>
      <p:pic>
        <p:nvPicPr>
          <p:cNvPr id="159747" name="图片 125956" descr="HuffTree"/>
          <p:cNvPicPr>
            <a:picLocks noChangeAspect="1"/>
          </p:cNvPicPr>
          <p:nvPr/>
        </p:nvPicPr>
        <p:blipFill>
          <a:blip r:embed="rId2"/>
          <a:srcRect l="42639" t="48523" r="17273" b="27904"/>
          <a:stretch>
            <a:fillRect/>
          </a:stretch>
        </p:blipFill>
        <p:spPr>
          <a:xfrm>
            <a:off x="6011863" y="2349500"/>
            <a:ext cx="2736850" cy="2159000"/>
          </a:xfrm>
          <a:prstGeom prst="rect">
            <a:avLst/>
          </a:prstGeom>
          <a:noFill/>
          <a:ln w="9525">
            <a:noFill/>
          </a:ln>
        </p:spPr>
      </p:pic>
      <p:sp>
        <p:nvSpPr>
          <p:cNvPr id="15974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112</a:t>
            </a:fld>
            <a:endParaRPr lang="zh-CN" altLang="en-US" sz="1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28001"/>
          <p:cNvSpPr>
            <a:spLocks noGrp="1"/>
          </p:cNvSpPr>
          <p:nvPr>
            <p:ph type="ctrTitle"/>
          </p:nvPr>
        </p:nvSpPr>
        <p:spPr>
          <a:xfrm>
            <a:off x="685800" y="762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Huffman Tree Node class </a:t>
            </a:r>
            <a:r>
              <a:rPr lang="en-US" altLang="zh-CN" sz="4400" b="1"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(2)</a:t>
            </a:r>
          </a:p>
        </p:txBody>
      </p:sp>
      <p:sp>
        <p:nvSpPr>
          <p:cNvPr id="160770" name="副标题 128002"/>
          <p:cNvSpPr>
            <a:spLocks noGrp="1"/>
          </p:cNvSpPr>
          <p:nvPr>
            <p:ph type="subTitle" idx="1"/>
          </p:nvPr>
        </p:nvSpPr>
        <p:spPr>
          <a:xfrm>
            <a:off x="107950" y="981075"/>
            <a:ext cx="8054975" cy="5113338"/>
          </a:xfrm>
        </p:spPr>
        <p:txBody>
          <a:bodyPr anchor="t"/>
          <a:lstStyle/>
          <a:p>
            <a:pPr algn="l" defTabSz="914400">
              <a:buClrTx/>
              <a:buSzTx/>
              <a:buFontTx/>
            </a:pPr>
            <a:r>
              <a:rPr lang="en-US" altLang="zh-CN" sz="2400" b="1" kern="1200" baseline="0" dirty="0">
                <a:latin typeface="+mn-lt"/>
                <a:ea typeface="+mn-ea"/>
                <a:cs typeface="+mn-cs"/>
              </a:rPr>
              <a:t>template &lt;class Elem&gt;     //leaf node subclass</a:t>
            </a:r>
          </a:p>
          <a:p>
            <a:pPr algn="l" defTabSz="914400">
              <a:buClrTx/>
              <a:buSzTx/>
              <a:buFontTx/>
            </a:pPr>
            <a:r>
              <a:rPr lang="en-US" altLang="zh-CN" sz="2400" b="1" kern="1200" baseline="0" dirty="0">
                <a:latin typeface="+mn-lt"/>
                <a:ea typeface="+mn-ea"/>
                <a:cs typeface="+mn-cs"/>
              </a:rPr>
              <a:t>class </a:t>
            </a:r>
            <a:r>
              <a:rPr lang="en-US" altLang="zh-CN" sz="2400" b="1" kern="1200" baseline="0" dirty="0" err="1">
                <a:latin typeface="+mn-lt"/>
                <a:ea typeface="+mn-ea"/>
                <a:cs typeface="+mn-cs"/>
              </a:rPr>
              <a:t>LeafNode</a:t>
            </a:r>
            <a:r>
              <a:rPr lang="en-US" altLang="zh-CN" sz="2400" b="1" kern="1200" baseline="0" dirty="0">
                <a:latin typeface="+mn-lt"/>
                <a:ea typeface="+mn-ea"/>
                <a:cs typeface="+mn-cs"/>
              </a:rPr>
              <a:t>: public </a:t>
            </a:r>
            <a:r>
              <a:rPr lang="en-US" altLang="zh-CN" sz="2400" b="1" kern="1200" baseline="0" dirty="0" err="1">
                <a:latin typeface="+mn-lt"/>
                <a:ea typeface="+mn-ea"/>
                <a:cs typeface="+mn-cs"/>
              </a:rPr>
              <a:t>HuffNode</a:t>
            </a:r>
            <a:r>
              <a:rPr lang="en-US" altLang="zh-CN" sz="2400" b="1" kern="1200" baseline="0" dirty="0">
                <a:latin typeface="+mn-lt"/>
                <a:ea typeface="+mn-ea"/>
                <a:cs typeface="+mn-cs"/>
              </a:rPr>
              <a:t>&lt;Elem&gt; {</a:t>
            </a:r>
          </a:p>
          <a:p>
            <a:pPr algn="l" defTabSz="914400">
              <a:buClrTx/>
              <a:buSzTx/>
              <a:buFontTx/>
            </a:pPr>
            <a:r>
              <a:rPr lang="en-US" altLang="zh-CN" sz="2400" b="1" kern="1200" baseline="0" dirty="0">
                <a:latin typeface="+mn-lt"/>
                <a:ea typeface="+mn-ea"/>
                <a:cs typeface="+mn-cs"/>
              </a:rPr>
              <a:t>private:</a:t>
            </a:r>
          </a:p>
          <a:p>
            <a:pPr algn="l" defTabSz="914400">
              <a:buClrTx/>
              <a:buSzTx/>
              <a:buFontTx/>
            </a:pPr>
            <a:r>
              <a:rPr lang="en-US" altLang="zh-CN" sz="2400" b="1" kern="1200" baseline="0" dirty="0">
                <a:latin typeface="+mn-lt"/>
                <a:ea typeface="+mn-ea"/>
                <a:cs typeface="+mn-cs"/>
              </a:rPr>
              <a:t>  </a:t>
            </a:r>
            <a:r>
              <a:rPr lang="en-US" altLang="zh-CN" sz="2400" b="1" kern="1200" baseline="0" dirty="0" err="1">
                <a:latin typeface="+mn-lt"/>
                <a:ea typeface="+mn-ea"/>
                <a:cs typeface="+mn-cs"/>
              </a:rPr>
              <a:t>Freqpair</a:t>
            </a:r>
            <a:r>
              <a:rPr lang="en-US" altLang="zh-CN" sz="2400" b="1" kern="1200" baseline="0" dirty="0">
                <a:latin typeface="+mn-lt"/>
                <a:ea typeface="+mn-ea"/>
                <a:cs typeface="+mn-cs"/>
              </a:rPr>
              <a:t>&lt;Elem&gt;* it;        //Frequency pair</a:t>
            </a:r>
          </a:p>
          <a:p>
            <a:pPr algn="l" defTabSz="914400">
              <a:buClrTx/>
              <a:buSzTx/>
              <a:buFontTx/>
            </a:pPr>
            <a:r>
              <a:rPr lang="en-US" altLang="zh-CN" sz="2400" b="1" kern="1200" baseline="0" dirty="0">
                <a:latin typeface="+mn-lt"/>
                <a:ea typeface="+mn-ea"/>
                <a:cs typeface="+mn-cs"/>
              </a:rPr>
              <a:t>public:</a:t>
            </a:r>
          </a:p>
          <a:p>
            <a:pPr algn="l" defTabSz="914400">
              <a:buClrTx/>
              <a:buSzTx/>
              <a:buFontTx/>
            </a:pPr>
            <a:r>
              <a:rPr lang="en-US" altLang="zh-CN" sz="2400" b="1" kern="1200" baseline="0" dirty="0">
                <a:latin typeface="+mn-lt"/>
                <a:ea typeface="+mn-ea"/>
                <a:cs typeface="+mn-cs"/>
              </a:rPr>
              <a:t>  </a:t>
            </a:r>
            <a:r>
              <a:rPr lang="en-US" altLang="zh-CN" sz="2400" b="1" kern="1200" baseline="0" dirty="0" err="1">
                <a:latin typeface="+mn-lt"/>
                <a:ea typeface="+mn-ea"/>
                <a:cs typeface="+mn-cs"/>
              </a:rPr>
              <a:t>LeafNode</a:t>
            </a:r>
            <a:r>
              <a:rPr lang="en-US" altLang="zh-CN" sz="2400" b="1" kern="1200" baseline="0" dirty="0">
                <a:latin typeface="+mn-lt"/>
                <a:ea typeface="+mn-ea"/>
                <a:cs typeface="+mn-cs"/>
              </a:rPr>
              <a:t>(const Elem&amp; </a:t>
            </a:r>
            <a:r>
              <a:rPr lang="en-US" altLang="zh-CN" sz="2400" b="1" kern="1200" baseline="0" dirty="0" err="1">
                <a:latin typeface="+mn-lt"/>
                <a:ea typeface="+mn-ea"/>
                <a:cs typeface="+mn-cs"/>
              </a:rPr>
              <a:t>val</a:t>
            </a:r>
            <a:r>
              <a:rPr lang="en-US" altLang="zh-CN" sz="2400" b="1" kern="1200" baseline="0" dirty="0">
                <a:latin typeface="+mn-lt"/>
                <a:ea typeface="+mn-ea"/>
                <a:cs typeface="+mn-cs"/>
              </a:rPr>
              <a:t>, int </a:t>
            </a:r>
            <a:r>
              <a:rPr lang="en-US" altLang="zh-CN" sz="2400" b="1" kern="1200" baseline="0" dirty="0" err="1">
                <a:latin typeface="+mn-lt"/>
                <a:ea typeface="+mn-ea"/>
                <a:cs typeface="+mn-cs"/>
              </a:rPr>
              <a:t>freq</a:t>
            </a:r>
            <a:r>
              <a:rPr lang="en-US" altLang="zh-CN" sz="2400" b="1" kern="1200" baseline="0" dirty="0">
                <a:latin typeface="+mn-lt"/>
                <a:ea typeface="+mn-ea"/>
                <a:cs typeface="+mn-cs"/>
              </a:rPr>
              <a:t>)      //constructor</a:t>
            </a:r>
          </a:p>
          <a:p>
            <a:pPr algn="l" defTabSz="914400">
              <a:buClrTx/>
              <a:buSzTx/>
              <a:buFontTx/>
            </a:pPr>
            <a:r>
              <a:rPr lang="en-US" altLang="zh-CN" sz="2400" b="1" kern="1200" baseline="0" dirty="0">
                <a:latin typeface="+mn-lt"/>
                <a:ea typeface="+mn-ea"/>
                <a:cs typeface="+mn-cs"/>
              </a:rPr>
              <a:t>     { it = new </a:t>
            </a:r>
            <a:r>
              <a:rPr lang="en-US" altLang="zh-CN" sz="2400" b="1" kern="1200" baseline="0" dirty="0" err="1">
                <a:latin typeface="+mn-lt"/>
                <a:ea typeface="+mn-ea"/>
                <a:cs typeface="+mn-cs"/>
              </a:rPr>
              <a:t>Freqpair</a:t>
            </a:r>
            <a:r>
              <a:rPr lang="en-US" altLang="zh-CN" sz="2400" b="1" kern="1200" baseline="0" dirty="0">
                <a:latin typeface="+mn-lt"/>
                <a:ea typeface="+mn-ea"/>
                <a:cs typeface="+mn-cs"/>
              </a:rPr>
              <a:t>&lt;Elem&gt;(</a:t>
            </a:r>
            <a:r>
              <a:rPr lang="en-US" altLang="zh-CN" sz="2400" b="1" kern="1200" baseline="0" dirty="0" err="1">
                <a:latin typeface="+mn-lt"/>
                <a:ea typeface="+mn-ea"/>
                <a:cs typeface="+mn-cs"/>
              </a:rPr>
              <a:t>val,freq</a:t>
            </a:r>
            <a:r>
              <a:rPr lang="en-US" altLang="zh-CN" sz="2400" b="1" kern="1200" baseline="0" dirty="0">
                <a:latin typeface="+mn-lt"/>
                <a:ea typeface="+mn-ea"/>
                <a:cs typeface="+mn-cs"/>
              </a:rPr>
              <a:t>);  }</a:t>
            </a:r>
          </a:p>
          <a:p>
            <a:pPr algn="l" defTabSz="914400">
              <a:buClrTx/>
              <a:buSzTx/>
              <a:buFontTx/>
            </a:pPr>
            <a:r>
              <a:rPr lang="en-US" altLang="zh-CN" sz="2400" b="1" kern="1200" baseline="0" dirty="0">
                <a:latin typeface="+mn-lt"/>
                <a:ea typeface="+mn-ea"/>
                <a:cs typeface="+mn-cs"/>
              </a:rPr>
              <a:t>  int weight()    { return it-&gt;weight(); }     //Return frequency</a:t>
            </a:r>
          </a:p>
          <a:p>
            <a:pPr algn="l" defTabSz="914400">
              <a:buClrTx/>
              <a:buSzTx/>
              <a:buFontTx/>
            </a:pPr>
            <a:r>
              <a:rPr lang="en-US" altLang="zh-CN" sz="2400" b="1" kern="1200" baseline="0" dirty="0">
                <a:latin typeface="+mn-lt"/>
                <a:ea typeface="+mn-ea"/>
                <a:cs typeface="+mn-cs"/>
              </a:rPr>
              <a:t>  </a:t>
            </a:r>
            <a:r>
              <a:rPr lang="en-US" altLang="zh-CN" sz="2400" b="1" kern="1200" baseline="0" dirty="0" err="1">
                <a:latin typeface="+mn-lt"/>
                <a:ea typeface="+mn-ea"/>
                <a:cs typeface="+mn-cs"/>
              </a:rPr>
              <a:t>Freqpair</a:t>
            </a:r>
            <a:r>
              <a:rPr lang="en-US" altLang="zh-CN" sz="2400" b="1" kern="1200" baseline="0" dirty="0">
                <a:latin typeface="+mn-lt"/>
                <a:ea typeface="+mn-ea"/>
                <a:cs typeface="+mn-cs"/>
              </a:rPr>
              <a:t>&lt;Elem&gt;* </a:t>
            </a:r>
            <a:r>
              <a:rPr lang="en-US" altLang="zh-CN" sz="2400" b="1" kern="1200" baseline="0" dirty="0" err="1">
                <a:latin typeface="+mn-lt"/>
                <a:ea typeface="+mn-ea"/>
                <a:cs typeface="+mn-cs"/>
              </a:rPr>
              <a:t>val</a:t>
            </a:r>
            <a:r>
              <a:rPr lang="en-US" altLang="zh-CN" sz="2400" b="1" kern="1200" baseline="0" dirty="0">
                <a:latin typeface="+mn-lt"/>
                <a:ea typeface="+mn-ea"/>
                <a:cs typeface="+mn-cs"/>
              </a:rPr>
              <a:t>()   {  return it;  }</a:t>
            </a:r>
          </a:p>
          <a:p>
            <a:pPr algn="l" defTabSz="914400">
              <a:buClrTx/>
              <a:buSzTx/>
              <a:buFontTx/>
            </a:pPr>
            <a:r>
              <a:rPr lang="en-US" altLang="zh-CN" sz="2400" b="1" kern="1200" baseline="0" dirty="0">
                <a:latin typeface="+mn-lt"/>
                <a:ea typeface="+mn-ea"/>
                <a:cs typeface="+mn-cs"/>
              </a:rPr>
              <a:t>  bool </a:t>
            </a:r>
            <a:r>
              <a:rPr lang="en-US" altLang="zh-CN" sz="2400" b="1" kern="1200" baseline="0" dirty="0" err="1">
                <a:latin typeface="+mn-lt"/>
                <a:ea typeface="+mn-ea"/>
                <a:cs typeface="+mn-cs"/>
              </a:rPr>
              <a:t>isLeaf</a:t>
            </a:r>
            <a:r>
              <a:rPr lang="en-US" altLang="zh-CN" sz="2400" b="1" kern="1200" baseline="0" dirty="0">
                <a:latin typeface="+mn-lt"/>
                <a:ea typeface="+mn-ea"/>
                <a:cs typeface="+mn-cs"/>
              </a:rPr>
              <a:t>()   { return true; }</a:t>
            </a:r>
          </a:p>
          <a:p>
            <a:pPr algn="l" defTabSz="914400">
              <a:buClrTx/>
              <a:buSzTx/>
              <a:buFontTx/>
            </a:pPr>
            <a:endParaRPr lang="en-US" altLang="zh-CN" sz="2400" b="1" kern="1200" baseline="0" dirty="0">
              <a:latin typeface="+mn-lt"/>
              <a:ea typeface="+mn-ea"/>
              <a:cs typeface="+mn-cs"/>
            </a:endParaRPr>
          </a:p>
        </p:txBody>
      </p:sp>
      <p:pic>
        <p:nvPicPr>
          <p:cNvPr id="160771" name="图片 128003" descr="HuffTree"/>
          <p:cNvPicPr>
            <a:picLocks noChangeAspect="1"/>
          </p:cNvPicPr>
          <p:nvPr/>
        </p:nvPicPr>
        <p:blipFill>
          <a:blip r:embed="rId2"/>
          <a:srcRect l="42639" t="48523" r="17273" b="27904"/>
          <a:stretch>
            <a:fillRect/>
          </a:stretch>
        </p:blipFill>
        <p:spPr>
          <a:xfrm>
            <a:off x="6407150" y="1052513"/>
            <a:ext cx="2736850" cy="2159000"/>
          </a:xfrm>
          <a:prstGeom prst="rect">
            <a:avLst/>
          </a:prstGeom>
          <a:noFill/>
          <a:ln w="9525">
            <a:noFill/>
          </a:ln>
        </p:spPr>
      </p:pic>
      <p:sp>
        <p:nvSpPr>
          <p:cNvPr id="160772" name="椭圆 128004"/>
          <p:cNvSpPr/>
          <p:nvPr/>
        </p:nvSpPr>
        <p:spPr>
          <a:xfrm>
            <a:off x="6372225" y="1557338"/>
            <a:ext cx="863600" cy="792162"/>
          </a:xfrm>
          <a:prstGeom prst="ellipse">
            <a:avLst/>
          </a:prstGeom>
          <a:noFill/>
          <a:ln w="28575" cap="flat" cmpd="sng">
            <a:solidFill>
              <a:srgbClr val="FF0000"/>
            </a:solidFill>
            <a:prstDash val="dash"/>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0773"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113</a:t>
            </a:fld>
            <a:endParaRPr lang="zh-CN" altLang="en-US" sz="1400" dirty="0"/>
          </a:p>
        </p:txBody>
      </p:sp>
      <p:sp>
        <p:nvSpPr>
          <p:cNvPr id="2" name="副标题 129026">
            <a:extLst>
              <a:ext uri="{FF2B5EF4-FFF2-40B4-BE49-F238E27FC236}">
                <a16:creationId xmlns:a16="http://schemas.microsoft.com/office/drawing/2014/main" id="{0EDEBD53-55E4-65FE-26D2-407551E7E9DB}"/>
              </a:ext>
            </a:extLst>
          </p:cNvPr>
          <p:cNvSpPr txBox="1">
            <a:spLocks/>
          </p:cNvSpPr>
          <p:nvPr/>
        </p:nvSpPr>
        <p:spPr>
          <a:xfrm>
            <a:off x="36739" y="5291129"/>
            <a:ext cx="6695501" cy="1414471"/>
          </a:xfrm>
          <a:prstGeom prst="rect">
            <a:avLst/>
          </a:prstGeom>
          <a:noFill/>
          <a:ln w="9525">
            <a:noFill/>
          </a:ln>
        </p:spPr>
        <p:txBody>
          <a:bodyPr anchor="t"/>
          <a:lstStyle>
            <a:lvl1pPr marL="0" lvl="0" indent="0" algn="ctr" defTabSz="914400" rtl="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rtl="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rtl="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algn="l"/>
            <a:r>
              <a:rPr lang="en-US" altLang="zh-CN" sz="2000" b="1" dirty="0"/>
              <a:t>   virtual </a:t>
            </a:r>
            <a:r>
              <a:rPr lang="en-US" altLang="zh-CN" sz="2000" b="1" dirty="0" err="1"/>
              <a:t>HuffNode</a:t>
            </a:r>
            <a:r>
              <a:rPr lang="en-US" altLang="zh-CN" sz="2000" b="1" dirty="0"/>
              <a:t>* left() const  { return NULL; }    </a:t>
            </a:r>
          </a:p>
          <a:p>
            <a:pPr algn="l"/>
            <a:r>
              <a:rPr lang="en-US" altLang="zh-CN" sz="2000" b="1" dirty="0"/>
              <a:t>   virtual void </a:t>
            </a:r>
            <a:r>
              <a:rPr lang="en-US" altLang="zh-CN" sz="2000" b="1" dirty="0" err="1"/>
              <a:t>setLeft</a:t>
            </a:r>
            <a:r>
              <a:rPr lang="en-US" altLang="zh-CN" sz="2000" b="1" dirty="0"/>
              <a:t>(</a:t>
            </a:r>
            <a:r>
              <a:rPr lang="en-US" altLang="zh-CN" sz="2000" b="1" dirty="0" err="1"/>
              <a:t>HuffNode</a:t>
            </a:r>
            <a:r>
              <a:rPr lang="en-US" altLang="zh-CN" sz="2000" b="1" dirty="0"/>
              <a:t>*)  {  }</a:t>
            </a:r>
          </a:p>
          <a:p>
            <a:pPr algn="l"/>
            <a:r>
              <a:rPr lang="en-US" altLang="zh-CN" sz="2000" b="1" dirty="0"/>
              <a:t>    virtual </a:t>
            </a:r>
            <a:r>
              <a:rPr lang="en-US" altLang="zh-CN" sz="2000" b="1" dirty="0" err="1"/>
              <a:t>HuffNode</a:t>
            </a:r>
            <a:r>
              <a:rPr lang="en-US" altLang="zh-CN" sz="2000" b="1" dirty="0"/>
              <a:t>* right() const  { return NULL; }</a:t>
            </a:r>
          </a:p>
          <a:p>
            <a:pPr algn="l"/>
            <a:r>
              <a:rPr lang="en-US" altLang="zh-CN" sz="2000" b="1" dirty="0"/>
              <a:t>    virtual void </a:t>
            </a:r>
            <a:r>
              <a:rPr lang="en-US" altLang="zh-CN" sz="2000" b="1" dirty="0" err="1"/>
              <a:t>setRight</a:t>
            </a:r>
            <a:r>
              <a:rPr lang="en-US" altLang="zh-CN" sz="2000" b="1" dirty="0"/>
              <a:t>(</a:t>
            </a:r>
            <a:r>
              <a:rPr lang="en-US" altLang="zh-CN" sz="2000" b="1" dirty="0" err="1"/>
              <a:t>HuffNode</a:t>
            </a:r>
            <a:r>
              <a:rPr lang="en-US" altLang="zh-CN" sz="2000" b="1" dirty="0"/>
              <a:t>*)  {  } 	};</a:t>
            </a:r>
          </a:p>
          <a:p>
            <a:pPr algn="l"/>
            <a:endParaRPr lang="en-US" altLang="zh-CN" sz="2000" b="1" dirty="0"/>
          </a:p>
          <a:p>
            <a:endParaRPr lang="en-US" altLang="zh-CN" sz="20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32097"/>
          <p:cNvSpPr>
            <a:spLocks noGrp="1"/>
          </p:cNvSpPr>
          <p:nvPr>
            <p:ph type="ctrTitle"/>
          </p:nvPr>
        </p:nvSpPr>
        <p:spPr>
          <a:xfrm>
            <a:off x="685800" y="762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Huffman Tree Node class </a:t>
            </a:r>
            <a:r>
              <a:rPr lang="en-US" altLang="zh-CN" sz="4400" b="1"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(4)</a:t>
            </a:r>
          </a:p>
        </p:txBody>
      </p:sp>
      <p:sp>
        <p:nvSpPr>
          <p:cNvPr id="162818" name="副标题 132098"/>
          <p:cNvSpPr>
            <a:spLocks noGrp="1"/>
          </p:cNvSpPr>
          <p:nvPr>
            <p:ph type="subTitle" idx="1"/>
          </p:nvPr>
        </p:nvSpPr>
        <p:spPr>
          <a:xfrm>
            <a:off x="762000" y="1143000"/>
            <a:ext cx="7696200" cy="4876800"/>
          </a:xfrm>
        </p:spPr>
        <p:txBody>
          <a:bodyPr anchor="t"/>
          <a:lstStyle/>
          <a:p>
            <a:pPr algn="l" defTabSz="914400">
              <a:buClrTx/>
              <a:buSzTx/>
              <a:buFontTx/>
            </a:pPr>
            <a:r>
              <a:rPr lang="en-US" altLang="zh-CN" sz="2400" b="1" kern="1200" baseline="0" err="1">
                <a:latin typeface="+mn-lt"/>
                <a:ea typeface="+mn-ea"/>
                <a:cs typeface="+mn-cs"/>
              </a:rPr>
              <a:t>template &lt;class Elem</a:t>
            </a:r>
            <a:r>
              <a:rPr lang="en-US" altLang="zh-CN" sz="2400" b="1" kern="1200" baseline="0">
                <a:latin typeface="+mn-lt"/>
                <a:ea typeface="+mn-ea"/>
                <a:cs typeface="+mn-cs"/>
              </a:rPr>
              <a:t>&gt;</a:t>
            </a:r>
          </a:p>
          <a:p>
            <a:pPr algn="l" defTabSz="914400">
              <a:buClrTx/>
              <a:buSzTx/>
              <a:buFontTx/>
            </a:pPr>
            <a:r>
              <a:rPr lang="en-US" altLang="zh-CN" sz="2400" b="1" kern="1200" baseline="0">
                <a:latin typeface="+mn-lt"/>
                <a:ea typeface="+mn-ea"/>
                <a:cs typeface="+mn-cs"/>
              </a:rPr>
              <a:t>class FreqPair  {     //An element / frequency pair</a:t>
            </a:r>
          </a:p>
          <a:p>
            <a:pPr algn="l" defTabSz="914400">
              <a:buClrTx/>
              <a:buSzTx/>
              <a:buFontTx/>
            </a:pPr>
            <a:r>
              <a:rPr lang="en-US" altLang="zh-CN" sz="2400" b="1" kern="1200" baseline="0">
                <a:latin typeface="+mn-lt"/>
                <a:ea typeface="+mn-ea"/>
                <a:cs typeface="+mn-cs"/>
              </a:rPr>
              <a:t>private:</a:t>
            </a:r>
          </a:p>
          <a:p>
            <a:pPr algn="l" defTabSz="914400">
              <a:buClrTx/>
              <a:buSzTx/>
              <a:buFontTx/>
            </a:pPr>
            <a:r>
              <a:rPr lang="en-US" altLang="zh-CN" sz="2400" b="1" kern="1200" baseline="0" err="1">
                <a:latin typeface="+mn-lt"/>
                <a:ea typeface="+mn-ea"/>
                <a:cs typeface="+mn-cs"/>
              </a:rPr>
              <a:t>  Elem</a:t>
            </a:r>
            <a:r>
              <a:rPr lang="en-US" altLang="zh-CN" sz="2400" b="1" kern="1200" baseline="0">
                <a:latin typeface="+mn-lt"/>
                <a:ea typeface="+mn-ea"/>
                <a:cs typeface="+mn-cs"/>
              </a:rPr>
              <a:t> it;                  //An element of some sort</a:t>
            </a:r>
          </a:p>
          <a:p>
            <a:pPr algn="l" defTabSz="914400">
              <a:buClrTx/>
              <a:buSzTx/>
              <a:buFontTx/>
            </a:pPr>
            <a:r>
              <a:rPr lang="en-US" altLang="zh-CN" sz="2400" b="1" kern="1200" baseline="0">
                <a:latin typeface="+mn-lt"/>
                <a:ea typeface="+mn-ea"/>
                <a:cs typeface="+mn-cs"/>
              </a:rPr>
              <a:t>  int freq;</a:t>
            </a:r>
          </a:p>
          <a:p>
            <a:pPr algn="l" defTabSz="914400">
              <a:buClrTx/>
              <a:buSzTx/>
              <a:buFontTx/>
            </a:pPr>
            <a:r>
              <a:rPr lang="en-US" altLang="zh-CN" sz="2400" b="1" kern="1200" baseline="0">
                <a:latin typeface="+mn-lt"/>
                <a:ea typeface="+mn-ea"/>
                <a:cs typeface="+mn-cs"/>
              </a:rPr>
              <a:t>public:</a:t>
            </a:r>
          </a:p>
          <a:p>
            <a:pPr algn="l" defTabSz="914400">
              <a:buClrTx/>
              <a:buSzTx/>
              <a:buFontTx/>
            </a:pPr>
            <a:r>
              <a:rPr lang="en-US" altLang="zh-CN" sz="2400" b="1" kern="1200" baseline="0" err="1">
                <a:latin typeface="+mn-lt"/>
                <a:ea typeface="+mn-ea"/>
                <a:cs typeface="+mn-cs"/>
              </a:rPr>
              <a:t>   FreqPair(const Elem</a:t>
            </a:r>
            <a:r>
              <a:rPr lang="en-US" altLang="zh-CN" sz="2400" b="1" kern="1200" baseline="0">
                <a:latin typeface="+mn-lt"/>
                <a:ea typeface="+mn-ea"/>
                <a:cs typeface="+mn-cs"/>
              </a:rPr>
              <a:t>&amp; e, int f)       //Constructor</a:t>
            </a:r>
          </a:p>
          <a:p>
            <a:pPr algn="l" defTabSz="914400">
              <a:buClrTx/>
              <a:buSzTx/>
              <a:buFontTx/>
            </a:pPr>
            <a:r>
              <a:rPr lang="en-US" altLang="zh-CN" sz="2400" b="1" kern="1200" baseline="0">
                <a:latin typeface="+mn-lt"/>
                <a:ea typeface="+mn-ea"/>
                <a:cs typeface="+mn-cs"/>
              </a:rPr>
              <a:t>       {  it = e;     freq = f;   }</a:t>
            </a:r>
          </a:p>
          <a:p>
            <a:pPr algn="l" defTabSz="914400">
              <a:buClrTx/>
              <a:buSzTx/>
              <a:buFontTx/>
            </a:pPr>
            <a:r>
              <a:rPr lang="en-US" altLang="zh-CN" sz="2400" b="1" kern="1200" baseline="0">
                <a:latin typeface="+mn-lt"/>
                <a:ea typeface="+mn-ea"/>
                <a:cs typeface="+mn-cs"/>
              </a:rPr>
              <a:t>    ~FreqPair() {  }                             //Destructor</a:t>
            </a:r>
          </a:p>
          <a:p>
            <a:pPr algn="l" defTabSz="914400">
              <a:buClrTx/>
              <a:buSzTx/>
              <a:buFontTx/>
            </a:pPr>
            <a:r>
              <a:rPr lang="en-US" altLang="zh-CN" sz="2400" b="1" kern="1200" baseline="0">
                <a:latin typeface="+mn-lt"/>
                <a:ea typeface="+mn-ea"/>
                <a:cs typeface="+mn-cs"/>
              </a:rPr>
              <a:t>    int weight()   {  return  freq;   }     //Return the weight</a:t>
            </a:r>
          </a:p>
          <a:p>
            <a:pPr algn="l" defTabSz="914400">
              <a:buClrTx/>
              <a:buSzTx/>
              <a:buFontTx/>
            </a:pPr>
            <a:r>
              <a:rPr lang="en-US" altLang="zh-CN" sz="2400" b="1" kern="1200" baseline="0" err="1">
                <a:latin typeface="+mn-lt"/>
                <a:ea typeface="+mn-ea"/>
                <a:cs typeface="+mn-cs"/>
              </a:rPr>
              <a:t>    Elem&amp; val</a:t>
            </a:r>
            <a:r>
              <a:rPr lang="en-US" altLang="zh-CN" sz="2400" b="1" kern="1200" baseline="0">
                <a:latin typeface="+mn-lt"/>
                <a:ea typeface="+mn-ea"/>
                <a:cs typeface="+mn-cs"/>
              </a:rPr>
              <a:t>()  {  return  it;   }         //Return the element</a:t>
            </a:r>
          </a:p>
          <a:p>
            <a:pPr algn="l" defTabSz="914400">
              <a:buClrTx/>
              <a:buSzTx/>
              <a:buFontTx/>
            </a:pPr>
            <a:r>
              <a:rPr lang="en-US" altLang="zh-CN" sz="2400" b="1" kern="1200" baseline="0">
                <a:latin typeface="+mn-lt"/>
                <a:ea typeface="+mn-ea"/>
                <a:cs typeface="+mn-cs"/>
              </a:rPr>
              <a:t>};</a:t>
            </a:r>
          </a:p>
        </p:txBody>
      </p:sp>
      <p:pic>
        <p:nvPicPr>
          <p:cNvPr id="162819" name="图片 132099" descr="HuffTree"/>
          <p:cNvPicPr>
            <a:picLocks noChangeAspect="1"/>
          </p:cNvPicPr>
          <p:nvPr/>
        </p:nvPicPr>
        <p:blipFill>
          <a:blip r:embed="rId2"/>
          <a:srcRect l="42639" t="54034" r="48943" b="38893"/>
          <a:stretch>
            <a:fillRect/>
          </a:stretch>
        </p:blipFill>
        <p:spPr>
          <a:xfrm>
            <a:off x="7596188" y="1773238"/>
            <a:ext cx="574675" cy="647700"/>
          </a:xfrm>
          <a:prstGeom prst="rect">
            <a:avLst/>
          </a:prstGeom>
          <a:noFill/>
          <a:ln w="9525">
            <a:noFill/>
          </a:ln>
        </p:spPr>
      </p:pic>
      <p:sp>
        <p:nvSpPr>
          <p:cNvPr id="16282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114</a:t>
            </a:fld>
            <a:endParaRPr lang="zh-CN" altLang="en-US" sz="14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30049"/>
          <p:cNvSpPr>
            <a:spLocks noGrp="1"/>
          </p:cNvSpPr>
          <p:nvPr>
            <p:ph type="ctrTitle"/>
          </p:nvPr>
        </p:nvSpPr>
        <p:spPr>
          <a:xfrm>
            <a:off x="685800" y="762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Huffman Tree Node class </a:t>
            </a:r>
            <a:r>
              <a:rPr lang="en-US" altLang="zh-CN" sz="4400" b="1"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(5)</a:t>
            </a:r>
          </a:p>
        </p:txBody>
      </p:sp>
      <p:sp>
        <p:nvSpPr>
          <p:cNvPr id="163842" name="副标题 130050"/>
          <p:cNvSpPr>
            <a:spLocks noGrp="1"/>
          </p:cNvSpPr>
          <p:nvPr>
            <p:ph type="subTitle" idx="1"/>
          </p:nvPr>
        </p:nvSpPr>
        <p:spPr>
          <a:xfrm>
            <a:off x="107950" y="1322388"/>
            <a:ext cx="7772400" cy="4267200"/>
          </a:xfrm>
        </p:spPr>
        <p:txBody>
          <a:bodyPr anchor="t"/>
          <a:lstStyle/>
          <a:p>
            <a:pPr algn="l" defTabSz="914400">
              <a:buClrTx/>
              <a:buSzTx/>
              <a:buFontTx/>
            </a:pPr>
            <a:r>
              <a:rPr lang="en-US" altLang="zh-CN" sz="2400" b="1" kern="1200" baseline="0" err="1">
                <a:latin typeface="+mn-lt"/>
                <a:ea typeface="+mn-ea"/>
                <a:cs typeface="+mn-cs"/>
              </a:rPr>
              <a:t>template &lt;class Elem</a:t>
            </a:r>
            <a:r>
              <a:rPr lang="en-US" altLang="zh-CN" sz="2400" b="1" kern="1200" baseline="0">
                <a:latin typeface="+mn-lt"/>
                <a:ea typeface="+mn-ea"/>
                <a:cs typeface="+mn-cs"/>
              </a:rPr>
              <a:t>&gt;     //Internal node subclass</a:t>
            </a:r>
          </a:p>
          <a:p>
            <a:pPr algn="l" defTabSz="914400">
              <a:buClrTx/>
              <a:buSzTx/>
              <a:buFontTx/>
            </a:pPr>
            <a:r>
              <a:rPr lang="en-US" altLang="zh-CN" sz="2400" b="1" kern="1200" baseline="0" err="1">
                <a:latin typeface="+mn-lt"/>
                <a:ea typeface="+mn-ea"/>
                <a:cs typeface="+mn-cs"/>
              </a:rPr>
              <a:t>class IntlNode: public HuffNode&lt;Elem</a:t>
            </a:r>
            <a:r>
              <a:rPr lang="en-US" altLang="zh-CN" sz="2400" b="1" kern="1200" baseline="0">
                <a:latin typeface="+mn-lt"/>
                <a:ea typeface="+mn-ea"/>
                <a:cs typeface="+mn-cs"/>
              </a:rPr>
              <a:t>&gt; {</a:t>
            </a:r>
          </a:p>
          <a:p>
            <a:pPr algn="l" defTabSz="914400">
              <a:buClrTx/>
              <a:buSzTx/>
              <a:buFontTx/>
            </a:pPr>
            <a:r>
              <a:rPr lang="en-US" altLang="zh-CN" sz="2400" b="1" kern="1200" baseline="0">
                <a:latin typeface="+mn-lt"/>
                <a:ea typeface="+mn-ea"/>
                <a:cs typeface="+mn-cs"/>
              </a:rPr>
              <a:t>private:</a:t>
            </a:r>
          </a:p>
          <a:p>
            <a:pPr algn="l" defTabSz="914400">
              <a:buClrTx/>
              <a:buSzTx/>
              <a:buFontTx/>
            </a:pPr>
            <a:r>
              <a:rPr lang="en-US" altLang="zh-CN" sz="2400" b="1" kern="1200" baseline="0" err="1">
                <a:latin typeface="+mn-lt"/>
                <a:ea typeface="+mn-ea"/>
                <a:cs typeface="+mn-cs"/>
              </a:rPr>
              <a:t>  HuffNode&lt;Elem&gt;*  lc</a:t>
            </a:r>
            <a:r>
              <a:rPr lang="en-US" altLang="zh-CN" sz="2400" b="1" kern="1200" baseline="0">
                <a:latin typeface="+mn-lt"/>
                <a:ea typeface="+mn-ea"/>
                <a:cs typeface="+mn-cs"/>
              </a:rPr>
              <a:t>;            //left child</a:t>
            </a:r>
          </a:p>
          <a:p>
            <a:pPr algn="l" defTabSz="914400">
              <a:buClrTx/>
              <a:buSzTx/>
              <a:buFontTx/>
            </a:pPr>
            <a:r>
              <a:rPr lang="en-US" altLang="zh-CN" sz="2400" b="1" kern="1200" baseline="0" err="1">
                <a:latin typeface="+mn-lt"/>
                <a:ea typeface="+mn-ea"/>
                <a:cs typeface="+mn-cs"/>
              </a:rPr>
              <a:t>  HuffNode&lt;Elem&gt;*  rc</a:t>
            </a:r>
            <a:r>
              <a:rPr lang="en-US" altLang="zh-CN" sz="2400" b="1" kern="1200" baseline="0">
                <a:latin typeface="+mn-lt"/>
                <a:ea typeface="+mn-ea"/>
                <a:cs typeface="+mn-cs"/>
              </a:rPr>
              <a:t>;            //right child</a:t>
            </a:r>
          </a:p>
          <a:p>
            <a:pPr algn="l" defTabSz="914400">
              <a:buClrTx/>
              <a:buSzTx/>
              <a:buFontTx/>
            </a:pPr>
            <a:r>
              <a:rPr lang="en-US" altLang="zh-CN" sz="2400" b="1" kern="1200" baseline="0" err="1">
                <a:latin typeface="+mn-lt"/>
                <a:ea typeface="+mn-ea"/>
                <a:cs typeface="+mn-cs"/>
              </a:rPr>
              <a:t>  int wgt;                                     //Subtree</a:t>
            </a:r>
            <a:r>
              <a:rPr lang="en-US" altLang="zh-CN" sz="2400" b="1" kern="1200" baseline="0">
                <a:latin typeface="+mn-lt"/>
                <a:ea typeface="+mn-ea"/>
                <a:cs typeface="+mn-cs"/>
              </a:rPr>
              <a:t> weight</a:t>
            </a:r>
          </a:p>
          <a:p>
            <a:pPr algn="l" defTabSz="914400">
              <a:buClrTx/>
              <a:buSzTx/>
              <a:buFontTx/>
            </a:pPr>
            <a:r>
              <a:rPr lang="en-US" altLang="zh-CN" sz="2400" b="1" kern="1200" baseline="0">
                <a:latin typeface="+mn-lt"/>
                <a:ea typeface="+mn-ea"/>
                <a:cs typeface="+mn-cs"/>
              </a:rPr>
              <a:t>public:</a:t>
            </a:r>
          </a:p>
          <a:p>
            <a:pPr algn="l" defTabSz="914400">
              <a:buClrTx/>
              <a:buSzTx/>
              <a:buFontTx/>
            </a:pPr>
            <a:r>
              <a:rPr lang="en-US" altLang="zh-CN" sz="2400" b="1" kern="1200" baseline="0" err="1">
                <a:latin typeface="+mn-lt"/>
                <a:ea typeface="+mn-ea"/>
                <a:cs typeface="+mn-cs"/>
              </a:rPr>
              <a:t>  IntlNode(HuffNode&lt;Elem&gt; *  l, HuffNode&lt;Elem</a:t>
            </a:r>
            <a:r>
              <a:rPr lang="en-US" altLang="zh-CN" sz="2400" b="1" kern="1200" baseline="0">
                <a:latin typeface="+mn-lt"/>
                <a:ea typeface="+mn-ea"/>
                <a:cs typeface="+mn-cs"/>
              </a:rPr>
              <a:t>&gt; * r)</a:t>
            </a:r>
          </a:p>
          <a:p>
            <a:pPr algn="l" defTabSz="914400">
              <a:buClrTx/>
              <a:buSzTx/>
              <a:buFontTx/>
            </a:pPr>
            <a:r>
              <a:rPr lang="en-US" altLang="zh-CN" sz="2400" b="1" kern="1200" baseline="0" err="1">
                <a:latin typeface="+mn-lt"/>
                <a:ea typeface="+mn-ea"/>
                <a:cs typeface="+mn-cs"/>
              </a:rPr>
              <a:t>     {  wgt = l-&gt;weight() + r-&gt;weight();   lc = l;  rc</a:t>
            </a:r>
            <a:r>
              <a:rPr lang="en-US" altLang="zh-CN" sz="2400" b="1" kern="1200" baseline="0">
                <a:latin typeface="+mn-lt"/>
                <a:ea typeface="+mn-ea"/>
                <a:cs typeface="+mn-cs"/>
              </a:rPr>
              <a:t> = r; }</a:t>
            </a:r>
          </a:p>
          <a:p>
            <a:pPr algn="l" defTabSz="914400">
              <a:buClrTx/>
              <a:buSzTx/>
              <a:buFontTx/>
            </a:pPr>
            <a:r>
              <a:rPr lang="en-US" altLang="zh-CN" sz="2400" b="1" kern="1200" baseline="0" err="1">
                <a:latin typeface="+mn-lt"/>
                <a:ea typeface="+mn-ea"/>
                <a:cs typeface="+mn-cs"/>
              </a:rPr>
              <a:t>  int weight()    { return wgt</a:t>
            </a:r>
            <a:r>
              <a:rPr lang="en-US" altLang="zh-CN" sz="2400" b="1" kern="1200" baseline="0">
                <a:latin typeface="+mn-lt"/>
                <a:ea typeface="+mn-ea"/>
                <a:cs typeface="+mn-cs"/>
              </a:rPr>
              <a:t>; }     //Return frequency</a:t>
            </a:r>
          </a:p>
        </p:txBody>
      </p:sp>
      <p:pic>
        <p:nvPicPr>
          <p:cNvPr id="163843" name="图片 130052" descr="HuffTree"/>
          <p:cNvPicPr>
            <a:picLocks noChangeAspect="1"/>
          </p:cNvPicPr>
          <p:nvPr/>
        </p:nvPicPr>
        <p:blipFill>
          <a:blip r:embed="rId2"/>
          <a:srcRect l="42639" t="48523" r="17273" b="27904"/>
          <a:stretch>
            <a:fillRect/>
          </a:stretch>
        </p:blipFill>
        <p:spPr>
          <a:xfrm>
            <a:off x="6659563" y="1628775"/>
            <a:ext cx="2736850" cy="2159000"/>
          </a:xfrm>
          <a:prstGeom prst="rect">
            <a:avLst/>
          </a:prstGeom>
          <a:noFill/>
          <a:ln w="9525">
            <a:noFill/>
          </a:ln>
        </p:spPr>
      </p:pic>
      <p:sp>
        <p:nvSpPr>
          <p:cNvPr id="163844" name="椭圆 130051"/>
          <p:cNvSpPr/>
          <p:nvPr/>
        </p:nvSpPr>
        <p:spPr>
          <a:xfrm>
            <a:off x="7667625" y="2420938"/>
            <a:ext cx="863600" cy="792162"/>
          </a:xfrm>
          <a:prstGeom prst="ellipse">
            <a:avLst/>
          </a:prstGeom>
          <a:noFill/>
          <a:ln w="28575" cap="flat" cmpd="sng">
            <a:solidFill>
              <a:srgbClr val="FF0000"/>
            </a:solidFill>
            <a:prstDash val="dash"/>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4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115</a:t>
            </a:fld>
            <a:endParaRPr lang="zh-CN" altLang="en-US" sz="1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31073"/>
          <p:cNvSpPr>
            <a:spLocks noGrp="1"/>
          </p:cNvSpPr>
          <p:nvPr>
            <p:ph type="ctrTitle"/>
          </p:nvPr>
        </p:nvSpPr>
        <p:spPr>
          <a:xfrm>
            <a:off x="685800" y="762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Huffman Tree Node class </a:t>
            </a:r>
            <a:r>
              <a:rPr lang="en-US" altLang="zh-CN" sz="4400" b="1"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(6)</a:t>
            </a:r>
          </a:p>
        </p:txBody>
      </p:sp>
      <p:sp>
        <p:nvSpPr>
          <p:cNvPr id="164866" name="副标题 131074"/>
          <p:cNvSpPr>
            <a:spLocks noGrp="1"/>
          </p:cNvSpPr>
          <p:nvPr>
            <p:ph type="subTitle" idx="1"/>
          </p:nvPr>
        </p:nvSpPr>
        <p:spPr>
          <a:xfrm>
            <a:off x="1371600" y="1447800"/>
            <a:ext cx="6400800" cy="4191000"/>
          </a:xfrm>
        </p:spPr>
        <p:txBody>
          <a:bodyPr anchor="t"/>
          <a:lstStyle/>
          <a:p>
            <a:pPr algn="l" defTabSz="914400">
              <a:buClrTx/>
              <a:buSzTx/>
              <a:buFontTx/>
            </a:pPr>
            <a:r>
              <a:rPr lang="en-US" altLang="zh-CN" sz="2400" b="1" kern="1200" baseline="0" dirty="0">
                <a:latin typeface="+mn-lt"/>
                <a:ea typeface="+mn-ea"/>
                <a:cs typeface="+mn-cs"/>
              </a:rPr>
              <a:t>  </a:t>
            </a:r>
            <a:r>
              <a:rPr lang="en-US" altLang="zh-CN" sz="2400" b="1" kern="1200" baseline="0" err="1">
                <a:latin typeface="+mn-lt"/>
                <a:ea typeface="+mn-ea"/>
                <a:cs typeface="+mn-cs"/>
              </a:rPr>
              <a:t>bool isLeaf</a:t>
            </a:r>
            <a:r>
              <a:rPr lang="en-US" altLang="zh-CN" sz="2400" b="1" kern="1200" baseline="0">
                <a:latin typeface="+mn-lt"/>
                <a:ea typeface="+mn-ea"/>
                <a:cs typeface="+mn-cs"/>
              </a:rPr>
              <a:t>()   { return false; }</a:t>
            </a:r>
          </a:p>
          <a:p>
            <a:pPr algn="l" defTabSz="914400">
              <a:buClrTx/>
              <a:buSzTx/>
              <a:buFontTx/>
            </a:pPr>
            <a:r>
              <a:rPr lang="en-US" altLang="zh-CN" sz="2400" b="1" kern="1200" baseline="0" err="1">
                <a:latin typeface="+mn-lt"/>
                <a:ea typeface="+mn-ea"/>
                <a:cs typeface="+mn-cs"/>
              </a:rPr>
              <a:t>  HuffNode&lt;Elem&gt;* left() const  { return lc</a:t>
            </a:r>
            <a:r>
              <a:rPr lang="en-US" altLang="zh-CN" sz="2400" b="1" kern="1200" baseline="0">
                <a:latin typeface="+mn-lt"/>
                <a:ea typeface="+mn-ea"/>
                <a:cs typeface="+mn-cs"/>
              </a:rPr>
              <a:t>; }    </a:t>
            </a:r>
          </a:p>
          <a:p>
            <a:pPr algn="l" defTabSz="914400">
              <a:buClrTx/>
              <a:buSzTx/>
              <a:buFontTx/>
            </a:pPr>
            <a:r>
              <a:rPr lang="en-US" altLang="zh-CN" sz="2400" b="1" kern="1200" baseline="0" err="1">
                <a:latin typeface="+mn-lt"/>
                <a:ea typeface="+mn-ea"/>
                <a:cs typeface="+mn-cs"/>
              </a:rPr>
              <a:t>  void setLeft(HuffNode&lt;Elem</a:t>
            </a:r>
            <a:r>
              <a:rPr lang="en-US" altLang="zh-CN" sz="2400" b="1" kern="1200" baseline="0">
                <a:latin typeface="+mn-lt"/>
                <a:ea typeface="+mn-ea"/>
                <a:cs typeface="+mn-cs"/>
              </a:rPr>
              <a:t>&gt;* b) </a:t>
            </a:r>
          </a:p>
          <a:p>
            <a:pPr algn="l" defTabSz="914400">
              <a:buClrTx/>
              <a:buSzTx/>
              <a:buFontTx/>
            </a:pPr>
            <a:r>
              <a:rPr lang="en-US" altLang="zh-CN" sz="2400" b="1" kern="1200" baseline="0" err="1">
                <a:latin typeface="+mn-lt"/>
                <a:ea typeface="+mn-ea"/>
                <a:cs typeface="+mn-cs"/>
              </a:rPr>
              <a:t>     {  lc</a:t>
            </a:r>
            <a:r>
              <a:rPr lang="en-US" altLang="zh-CN" sz="2400" b="1" kern="1200" baseline="0">
                <a:latin typeface="+mn-lt"/>
                <a:ea typeface="+mn-ea"/>
                <a:cs typeface="+mn-cs"/>
              </a:rPr>
              <a:t> = (HuffNode*)b;  }</a:t>
            </a:r>
          </a:p>
          <a:p>
            <a:pPr algn="l" defTabSz="914400">
              <a:buClrTx/>
              <a:buSzTx/>
              <a:buFontTx/>
            </a:pPr>
            <a:r>
              <a:rPr lang="en-US" altLang="zh-CN" sz="2400" b="1" kern="1200" baseline="0" err="1">
                <a:latin typeface="+mn-lt"/>
                <a:ea typeface="+mn-ea"/>
                <a:cs typeface="+mn-cs"/>
              </a:rPr>
              <a:t>  HuffNode&lt;Elem&gt;* right() const  { return rc</a:t>
            </a:r>
            <a:r>
              <a:rPr lang="en-US" altLang="zh-CN" sz="2400" b="1" kern="1200" baseline="0">
                <a:latin typeface="+mn-lt"/>
                <a:ea typeface="+mn-ea"/>
                <a:cs typeface="+mn-cs"/>
              </a:rPr>
              <a:t>; }    </a:t>
            </a:r>
          </a:p>
          <a:p>
            <a:pPr algn="l" defTabSz="914400">
              <a:buClrTx/>
              <a:buSzTx/>
              <a:buFontTx/>
            </a:pPr>
            <a:r>
              <a:rPr lang="en-US" altLang="zh-CN" sz="2400" b="1" kern="1200" baseline="0" err="1">
                <a:latin typeface="+mn-lt"/>
                <a:ea typeface="+mn-ea"/>
                <a:cs typeface="+mn-cs"/>
              </a:rPr>
              <a:t>  void setRight(HuffNode&lt;Elem</a:t>
            </a:r>
            <a:r>
              <a:rPr lang="en-US" altLang="zh-CN" sz="2400" b="1" kern="1200" baseline="0">
                <a:latin typeface="+mn-lt"/>
                <a:ea typeface="+mn-ea"/>
                <a:cs typeface="+mn-cs"/>
              </a:rPr>
              <a:t>&gt;* b) </a:t>
            </a:r>
          </a:p>
          <a:p>
            <a:pPr algn="l" defTabSz="914400">
              <a:buClrTx/>
              <a:buSzTx/>
              <a:buFontTx/>
            </a:pPr>
            <a:r>
              <a:rPr lang="en-US" altLang="zh-CN" sz="2400" b="1" kern="1200" baseline="0" err="1">
                <a:latin typeface="+mn-lt"/>
                <a:ea typeface="+mn-ea"/>
                <a:cs typeface="+mn-cs"/>
              </a:rPr>
              <a:t>     {  rc</a:t>
            </a:r>
            <a:r>
              <a:rPr lang="en-US" altLang="zh-CN" sz="2400" b="1" kern="1200" baseline="0">
                <a:latin typeface="+mn-lt"/>
                <a:ea typeface="+mn-ea"/>
                <a:cs typeface="+mn-cs"/>
              </a:rPr>
              <a:t> = (HuffNode*)b;  }</a:t>
            </a:r>
          </a:p>
          <a:p>
            <a:pPr algn="l" defTabSz="914400">
              <a:buClrTx/>
              <a:buSzTx/>
              <a:buFontTx/>
            </a:pPr>
            <a:r>
              <a:rPr lang="en-US" altLang="zh-CN" sz="2400" b="1" kern="1200" baseline="0">
                <a:latin typeface="+mn-lt"/>
                <a:ea typeface="+mn-ea"/>
                <a:cs typeface="+mn-cs"/>
              </a:rPr>
              <a:t>};</a:t>
            </a:r>
            <a:endParaRPr lang="en-US" altLang="zh-CN" sz="3200" b="1" kern="1200" baseline="0">
              <a:latin typeface="+mn-lt"/>
              <a:ea typeface="+mn-ea"/>
              <a:cs typeface="+mn-cs"/>
            </a:endParaRPr>
          </a:p>
        </p:txBody>
      </p:sp>
      <p:sp>
        <p:nvSpPr>
          <p:cNvPr id="164867"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116</a:t>
            </a:fld>
            <a:endParaRPr lang="zh-CN" altLang="en-US" sz="1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33121"/>
          <p:cNvSpPr>
            <a:spLocks noGrp="1"/>
          </p:cNvSpPr>
          <p:nvPr>
            <p:ph type="ctrTitle"/>
          </p:nvPr>
        </p:nvSpPr>
        <p:spPr>
          <a:xfrm>
            <a:off x="685800" y="76200"/>
            <a:ext cx="7772400" cy="760413"/>
          </a:xfrm>
        </p:spPr>
        <p:txBody>
          <a:bodyPr anchor="ctr"/>
          <a:lstStyle/>
          <a:p>
            <a:pPr defTabSz="914400" fontAlgn="base">
              <a:buSzPct val="100000"/>
            </a:pPr>
            <a:r>
              <a:rPr lang="en-US" altLang="zh-CN" sz="4000" b="1"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Huffman Coding Trees class</a:t>
            </a:r>
          </a:p>
        </p:txBody>
      </p:sp>
      <p:sp>
        <p:nvSpPr>
          <p:cNvPr id="165890" name="副标题 133122"/>
          <p:cNvSpPr>
            <a:spLocks noGrp="1"/>
          </p:cNvSpPr>
          <p:nvPr>
            <p:ph type="subTitle" idx="1"/>
          </p:nvPr>
        </p:nvSpPr>
        <p:spPr>
          <a:xfrm>
            <a:off x="179388" y="836613"/>
            <a:ext cx="9144000" cy="5030787"/>
          </a:xfrm>
        </p:spPr>
        <p:txBody>
          <a:bodyPr anchor="t"/>
          <a:lstStyle/>
          <a:p>
            <a:pPr algn="l" defTabSz="914400">
              <a:buClrTx/>
              <a:buSzTx/>
              <a:buFontTx/>
            </a:pPr>
            <a:r>
              <a:rPr lang="en-US" altLang="zh-CN" sz="2400" b="1" kern="1200" baseline="0" err="1">
                <a:latin typeface="+mn-lt"/>
                <a:ea typeface="+mn-ea"/>
                <a:cs typeface="+mn-cs"/>
              </a:rPr>
              <a:t>template &lt;class Elem</a:t>
            </a:r>
            <a:r>
              <a:rPr lang="en-US" altLang="zh-CN" sz="2400" b="1" kern="1200" baseline="0">
                <a:latin typeface="+mn-lt"/>
                <a:ea typeface="+mn-ea"/>
                <a:cs typeface="+mn-cs"/>
              </a:rPr>
              <a:t>&gt;</a:t>
            </a:r>
          </a:p>
          <a:p>
            <a:pPr algn="l" defTabSz="914400">
              <a:buClrTx/>
              <a:buSzTx/>
              <a:buFontTx/>
            </a:pPr>
            <a:r>
              <a:rPr lang="en-US" altLang="zh-CN" sz="2400" b="1" kern="1200" baseline="0">
                <a:latin typeface="+mn-lt"/>
                <a:ea typeface="+mn-ea"/>
                <a:cs typeface="+mn-cs"/>
              </a:rPr>
              <a:t>class HuffTree  {</a:t>
            </a:r>
          </a:p>
          <a:p>
            <a:pPr algn="l" defTabSz="914400">
              <a:buClrTx/>
              <a:buSzTx/>
              <a:buFontTx/>
            </a:pPr>
            <a:r>
              <a:rPr lang="en-US" altLang="zh-CN" sz="2400" b="1" kern="1200" baseline="0">
                <a:latin typeface="+mn-lt"/>
                <a:ea typeface="+mn-ea"/>
                <a:cs typeface="+mn-cs"/>
              </a:rPr>
              <a:t>private:</a:t>
            </a:r>
          </a:p>
          <a:p>
            <a:pPr algn="l" defTabSz="914400">
              <a:buClrTx/>
              <a:buSzTx/>
              <a:buFontTx/>
            </a:pPr>
            <a:r>
              <a:rPr lang="en-US" altLang="zh-CN" sz="2400" b="1" kern="1200" baseline="0" err="1">
                <a:latin typeface="+mn-lt"/>
                <a:ea typeface="+mn-ea"/>
                <a:cs typeface="+mn-cs"/>
              </a:rPr>
              <a:t>  HuffNode&lt;Elem&gt;* theRoot</a:t>
            </a:r>
            <a:r>
              <a:rPr lang="en-US" altLang="zh-CN" sz="2400" b="1" kern="1200" baseline="0">
                <a:latin typeface="+mn-lt"/>
                <a:ea typeface="+mn-ea"/>
                <a:cs typeface="+mn-cs"/>
              </a:rPr>
              <a:t>;</a:t>
            </a:r>
          </a:p>
          <a:p>
            <a:pPr algn="l" defTabSz="914400">
              <a:buClrTx/>
              <a:buSzTx/>
              <a:buFontTx/>
            </a:pPr>
            <a:r>
              <a:rPr lang="en-US" altLang="zh-CN" sz="2400" b="1" kern="1200" baseline="0">
                <a:latin typeface="+mn-lt"/>
                <a:ea typeface="+mn-ea"/>
                <a:cs typeface="+mn-cs"/>
              </a:rPr>
              <a:t>public:</a:t>
            </a:r>
          </a:p>
          <a:p>
            <a:pPr algn="l" defTabSz="914400">
              <a:buClrTx/>
              <a:buSzTx/>
              <a:buFontTx/>
            </a:pPr>
            <a:r>
              <a:rPr lang="en-US" altLang="zh-CN" sz="2400" b="1" kern="1200" baseline="0" err="1">
                <a:latin typeface="+mn-lt"/>
                <a:ea typeface="+mn-ea"/>
                <a:cs typeface="+mn-cs"/>
              </a:rPr>
              <a:t>   HuffTree(Elem&amp; val</a:t>
            </a:r>
            <a:r>
              <a:rPr lang="en-US" altLang="zh-CN" sz="2400" b="1" kern="1200" baseline="0">
                <a:latin typeface="+mn-lt"/>
                <a:ea typeface="+mn-ea"/>
                <a:cs typeface="+mn-cs"/>
              </a:rPr>
              <a:t>, int freq)</a:t>
            </a:r>
          </a:p>
          <a:p>
            <a:pPr algn="l" defTabSz="914400">
              <a:buClrTx/>
              <a:buSzTx/>
              <a:buFontTx/>
            </a:pPr>
            <a:r>
              <a:rPr lang="en-US" altLang="zh-CN" sz="2400" b="1" kern="1200" baseline="0" err="1">
                <a:latin typeface="+mn-lt"/>
                <a:ea typeface="+mn-ea"/>
                <a:cs typeface="+mn-cs"/>
              </a:rPr>
              <a:t>       {  theRoot = new LeafNode&lt;Elem&gt;(val,freq</a:t>
            </a:r>
            <a:r>
              <a:rPr lang="en-US" altLang="zh-CN" sz="2400" b="1" kern="1200" baseline="0">
                <a:latin typeface="+mn-lt"/>
                <a:ea typeface="+mn-ea"/>
                <a:cs typeface="+mn-cs"/>
              </a:rPr>
              <a:t>);   }</a:t>
            </a:r>
          </a:p>
          <a:p>
            <a:pPr algn="l" defTabSz="914400">
              <a:buClrTx/>
              <a:buSzTx/>
              <a:buFontTx/>
            </a:pPr>
            <a:r>
              <a:rPr lang="en-US" altLang="zh-CN" sz="2400" b="1" kern="1200" baseline="0" err="1">
                <a:latin typeface="+mn-lt"/>
                <a:ea typeface="+mn-ea"/>
                <a:cs typeface="+mn-cs"/>
              </a:rPr>
              <a:t>   HuffTree(HuffTree&lt;Elem&gt;*  l, HuffTree&lt;Elem</a:t>
            </a:r>
            <a:r>
              <a:rPr lang="en-US" altLang="zh-CN" sz="2400" b="1" kern="1200" baseline="0">
                <a:latin typeface="+mn-lt"/>
                <a:ea typeface="+mn-ea"/>
                <a:cs typeface="+mn-cs"/>
              </a:rPr>
              <a:t>&gt;*  r)</a:t>
            </a:r>
          </a:p>
          <a:p>
            <a:pPr algn="l" defTabSz="914400">
              <a:buClrTx/>
              <a:buSzTx/>
              <a:buFontTx/>
            </a:pPr>
            <a:r>
              <a:rPr lang="en-US" altLang="zh-CN" sz="2400" b="1" kern="1200" baseline="0" err="1">
                <a:latin typeface="+mn-lt"/>
                <a:ea typeface="+mn-ea"/>
                <a:cs typeface="+mn-cs"/>
              </a:rPr>
              <a:t>        {  theRoot = new IntlNode&lt;Elem</a:t>
            </a:r>
            <a:r>
              <a:rPr lang="en-US" altLang="zh-CN" sz="2400" b="1" kern="1200" baseline="0">
                <a:latin typeface="+mn-lt"/>
                <a:ea typeface="+mn-ea"/>
                <a:cs typeface="+mn-cs"/>
              </a:rPr>
              <a:t>&gt;(l-&gt;root(), r-&gt;root());  }</a:t>
            </a:r>
          </a:p>
          <a:p>
            <a:pPr algn="l" defTabSz="914400">
              <a:buClrTx/>
              <a:buSzTx/>
              <a:buFontTx/>
            </a:pPr>
            <a:r>
              <a:rPr lang="en-US" altLang="zh-CN" sz="2400" b="1" kern="1200" baseline="0">
                <a:latin typeface="+mn-lt"/>
                <a:ea typeface="+mn-ea"/>
                <a:cs typeface="+mn-cs"/>
              </a:rPr>
              <a:t>   ~ HuffTree() {  } </a:t>
            </a:r>
          </a:p>
          <a:p>
            <a:pPr algn="l" defTabSz="914400">
              <a:buClrTx/>
              <a:buSzTx/>
              <a:buFontTx/>
            </a:pPr>
            <a:r>
              <a:rPr lang="en-US" altLang="zh-CN" sz="2400" b="1" kern="1200" baseline="0" err="1">
                <a:latin typeface="+mn-lt"/>
                <a:ea typeface="+mn-ea"/>
                <a:cs typeface="+mn-cs"/>
              </a:rPr>
              <a:t>   HuffNode&lt;Elem&gt;* root()  {  return  theRoot</a:t>
            </a:r>
            <a:r>
              <a:rPr lang="en-US" altLang="zh-CN" sz="2400" b="1" kern="1200" baseline="0">
                <a:latin typeface="+mn-lt"/>
                <a:ea typeface="+mn-ea"/>
                <a:cs typeface="+mn-cs"/>
              </a:rPr>
              <a:t>;  }</a:t>
            </a:r>
          </a:p>
          <a:p>
            <a:pPr algn="l" defTabSz="914400">
              <a:buClrTx/>
              <a:buSzTx/>
              <a:buFontTx/>
            </a:pPr>
            <a:r>
              <a:rPr lang="en-US" altLang="zh-CN" sz="2400" b="1" kern="1200" baseline="0" err="1">
                <a:latin typeface="+mn-lt"/>
                <a:ea typeface="+mn-ea"/>
                <a:cs typeface="+mn-cs"/>
              </a:rPr>
              <a:t>   int weight()   {  return  theRoot</a:t>
            </a:r>
            <a:r>
              <a:rPr lang="en-US" altLang="zh-CN" sz="2400" b="1" kern="1200" baseline="0">
                <a:latin typeface="+mn-lt"/>
                <a:ea typeface="+mn-ea"/>
                <a:cs typeface="+mn-cs"/>
              </a:rPr>
              <a:t>-&gt;weight();   }</a:t>
            </a:r>
          </a:p>
          <a:p>
            <a:pPr algn="l" defTabSz="914400">
              <a:buClrTx/>
              <a:buSzTx/>
              <a:buFontTx/>
            </a:pPr>
            <a:r>
              <a:rPr lang="en-US" altLang="zh-CN" sz="2400" b="1" kern="1200" baseline="0">
                <a:latin typeface="+mn-lt"/>
                <a:ea typeface="+mn-ea"/>
                <a:cs typeface="+mn-cs"/>
              </a:rPr>
              <a:t>};</a:t>
            </a:r>
          </a:p>
        </p:txBody>
      </p:sp>
      <p:pic>
        <p:nvPicPr>
          <p:cNvPr id="165891" name="图片 133123" descr="HuffTree"/>
          <p:cNvPicPr>
            <a:picLocks noChangeAspect="1"/>
          </p:cNvPicPr>
          <p:nvPr/>
        </p:nvPicPr>
        <p:blipFill>
          <a:blip r:embed="rId2"/>
          <a:srcRect l="42639" t="48523" r="17273" b="27904"/>
          <a:stretch>
            <a:fillRect/>
          </a:stretch>
        </p:blipFill>
        <p:spPr>
          <a:xfrm>
            <a:off x="6156325" y="1268413"/>
            <a:ext cx="2736850" cy="2159000"/>
          </a:xfrm>
          <a:prstGeom prst="rect">
            <a:avLst/>
          </a:prstGeom>
          <a:noFill/>
          <a:ln w="9525">
            <a:noFill/>
          </a:ln>
        </p:spPr>
      </p:pic>
      <p:sp>
        <p:nvSpPr>
          <p:cNvPr id="165892" name="文本框 133124"/>
          <p:cNvSpPr txBox="1"/>
          <p:nvPr/>
        </p:nvSpPr>
        <p:spPr>
          <a:xfrm>
            <a:off x="5272088" y="1001713"/>
            <a:ext cx="1217612" cy="457200"/>
          </a:xfrm>
          <a:prstGeom prst="rect">
            <a:avLst/>
          </a:prstGeom>
          <a:noFill/>
          <a:ln w="9525">
            <a:noFill/>
          </a:ln>
        </p:spPr>
        <p:txBody>
          <a:bodyPr wrap="none" anchor="t">
            <a:spAutoFit/>
          </a:bodyPr>
          <a:lstStyle/>
          <a:p>
            <a:r>
              <a:rPr lang="en-US" altLang="zh-CN" b="1" err="1">
                <a:solidFill>
                  <a:srgbClr val="CC0000"/>
                </a:solidFill>
                <a:latin typeface="Times New Roman" panose="02020603050405020304" pitchFamily="18" charset="0"/>
                <a:ea typeface="宋体" panose="02010600030101010101" pitchFamily="2" charset="-122"/>
              </a:rPr>
              <a:t>theRoot</a:t>
            </a:r>
            <a:endParaRPr lang="en-US" altLang="zh-CN" b="1">
              <a:solidFill>
                <a:srgbClr val="CC0000"/>
              </a:solidFill>
              <a:latin typeface="Times New Roman" panose="02020603050405020304" pitchFamily="18" charset="0"/>
              <a:ea typeface="宋体" panose="02010600030101010101" pitchFamily="2" charset="-122"/>
            </a:endParaRPr>
          </a:p>
        </p:txBody>
      </p:sp>
      <p:sp>
        <p:nvSpPr>
          <p:cNvPr id="165893" name="直接连接符 133125"/>
          <p:cNvSpPr/>
          <p:nvPr/>
        </p:nvSpPr>
        <p:spPr>
          <a:xfrm>
            <a:off x="6300788" y="1341438"/>
            <a:ext cx="719137" cy="71437"/>
          </a:xfrm>
          <a:prstGeom prst="line">
            <a:avLst/>
          </a:prstGeom>
          <a:ln w="9525" cap="flat" cmpd="sng">
            <a:solidFill>
              <a:srgbClr val="CC0000"/>
            </a:solidFill>
            <a:prstDash val="solid"/>
            <a:round/>
            <a:headEnd type="none" w="med" len="med"/>
            <a:tailEnd type="triangle" w="med" len="med"/>
          </a:ln>
        </p:spPr>
      </p:sp>
      <p:sp>
        <p:nvSpPr>
          <p:cNvPr id="16589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117</a:t>
            </a:fld>
            <a:endParaRPr lang="zh-CN" altLang="en-US" sz="1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34145"/>
          <p:cNvSpPr>
            <a:spLocks noGrp="1"/>
          </p:cNvSpPr>
          <p:nvPr>
            <p:ph type="ctrTitle"/>
          </p:nvPr>
        </p:nvSpPr>
        <p:spPr>
          <a:xfrm>
            <a:off x="685800" y="76200"/>
            <a:ext cx="7772400" cy="1143000"/>
          </a:xfrm>
        </p:spPr>
        <p:txBody>
          <a:bodyPr anchor="ctr"/>
          <a:lstStyle/>
          <a:p>
            <a:pPr defTabSz="914400" fontAlgn="base">
              <a:buSzPct val="100000"/>
            </a:pPr>
            <a:r>
              <a:rPr lang="en-US" altLang="zh-CN" sz="4400" b="1"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Sorted Link List(1)</a:t>
            </a:r>
          </a:p>
        </p:txBody>
      </p:sp>
      <p:sp>
        <p:nvSpPr>
          <p:cNvPr id="166914" name="副标题 134146"/>
          <p:cNvSpPr>
            <a:spLocks noGrp="1"/>
          </p:cNvSpPr>
          <p:nvPr>
            <p:ph type="subTitle" idx="1"/>
          </p:nvPr>
        </p:nvSpPr>
        <p:spPr>
          <a:xfrm>
            <a:off x="762000" y="1371600"/>
            <a:ext cx="8001000" cy="4495800"/>
          </a:xfrm>
        </p:spPr>
        <p:txBody>
          <a:bodyPr anchor="t"/>
          <a:lstStyle/>
          <a:p>
            <a:pPr algn="l" defTabSz="914400">
              <a:buClrTx/>
              <a:buSzTx/>
              <a:buFontTx/>
            </a:pPr>
            <a:r>
              <a:rPr lang="en-US" altLang="zh-CN" sz="2400" b="1" kern="1200" baseline="0">
                <a:latin typeface="+mn-lt"/>
                <a:ea typeface="+mn-ea"/>
                <a:cs typeface="+mn-cs"/>
              </a:rPr>
              <a:t>//compare the weight of the roots of two Huffman Trees</a:t>
            </a:r>
          </a:p>
          <a:p>
            <a:pPr algn="l" defTabSz="914400">
              <a:buClrTx/>
              <a:buSzTx/>
              <a:buFontTx/>
            </a:pPr>
            <a:r>
              <a:rPr lang="en-US" altLang="zh-CN" sz="2400" b="1" kern="1200" baseline="0" err="1">
                <a:latin typeface="+mn-lt"/>
                <a:ea typeface="+mn-ea"/>
                <a:cs typeface="+mn-cs"/>
              </a:rPr>
              <a:t>template &lt;class Elem&gt;  class HHCompare</a:t>
            </a:r>
            <a:r>
              <a:rPr lang="en-US" altLang="zh-CN" sz="2400" b="1" kern="1200" baseline="0">
                <a:latin typeface="+mn-lt"/>
                <a:ea typeface="+mn-ea"/>
                <a:cs typeface="+mn-cs"/>
              </a:rPr>
              <a:t>  {</a:t>
            </a:r>
          </a:p>
          <a:p>
            <a:pPr algn="l" defTabSz="914400">
              <a:buClrTx/>
              <a:buSzTx/>
              <a:buFontTx/>
            </a:pPr>
            <a:r>
              <a:rPr lang="en-US" altLang="zh-CN" sz="2400" b="1" kern="1200" baseline="0">
                <a:latin typeface="+mn-lt"/>
                <a:ea typeface="+mn-ea"/>
                <a:cs typeface="+mn-cs"/>
              </a:rPr>
              <a:t>public:</a:t>
            </a:r>
          </a:p>
          <a:p>
            <a:pPr algn="l" defTabSz="914400">
              <a:buClrTx/>
              <a:buSzTx/>
              <a:buFontTx/>
            </a:pPr>
            <a:r>
              <a:rPr lang="en-US" altLang="zh-CN" sz="2400" b="1" kern="1200" baseline="0" err="1">
                <a:latin typeface="+mn-lt"/>
                <a:ea typeface="+mn-ea"/>
                <a:cs typeface="+mn-cs"/>
              </a:rPr>
              <a:t>   static bool lt(HuffTree&lt;Elem&gt;* x, HuffTree&lt;Elem</a:t>
            </a:r>
            <a:r>
              <a:rPr lang="en-US" altLang="zh-CN" sz="2400" b="1" kern="1200" baseline="0">
                <a:latin typeface="+mn-lt"/>
                <a:ea typeface="+mn-ea"/>
                <a:cs typeface="+mn-cs"/>
              </a:rPr>
              <a:t>&gt;*  y)</a:t>
            </a:r>
          </a:p>
          <a:p>
            <a:pPr algn="l" defTabSz="914400">
              <a:buClrTx/>
              <a:buSzTx/>
              <a:buFontTx/>
            </a:pPr>
            <a:r>
              <a:rPr lang="en-US" altLang="zh-CN" sz="2400" b="1" kern="1200" baseline="0">
                <a:latin typeface="+mn-lt"/>
                <a:ea typeface="+mn-ea"/>
                <a:cs typeface="+mn-cs"/>
              </a:rPr>
              <a:t>      { return x-&gt;weight() &lt; y-&gt;weight();  }</a:t>
            </a:r>
          </a:p>
          <a:p>
            <a:pPr algn="l" defTabSz="914400">
              <a:buClrTx/>
              <a:buSzTx/>
              <a:buFontTx/>
            </a:pPr>
            <a:r>
              <a:rPr lang="en-US" altLang="zh-CN" sz="2400" b="1" kern="1200" baseline="0" err="1">
                <a:latin typeface="+mn-lt"/>
                <a:ea typeface="+mn-ea"/>
                <a:cs typeface="+mn-cs"/>
              </a:rPr>
              <a:t>   static bool eq(HuffTree&lt;Elem&gt;* x, HuffTree&lt;Elem</a:t>
            </a:r>
            <a:r>
              <a:rPr lang="en-US" altLang="zh-CN" sz="2400" b="1" kern="1200" baseline="0">
                <a:latin typeface="+mn-lt"/>
                <a:ea typeface="+mn-ea"/>
                <a:cs typeface="+mn-cs"/>
              </a:rPr>
              <a:t>&gt;*  y)</a:t>
            </a:r>
          </a:p>
          <a:p>
            <a:pPr algn="l" defTabSz="914400">
              <a:buClrTx/>
              <a:buSzTx/>
              <a:buFontTx/>
            </a:pPr>
            <a:r>
              <a:rPr lang="en-US" altLang="zh-CN" sz="2400" b="1" kern="1200" baseline="0">
                <a:latin typeface="+mn-lt"/>
                <a:ea typeface="+mn-ea"/>
                <a:cs typeface="+mn-cs"/>
              </a:rPr>
              <a:t>      { return x-&gt;weight() = = y-&gt;weight();  }</a:t>
            </a:r>
          </a:p>
          <a:p>
            <a:pPr algn="l" defTabSz="914400">
              <a:buClrTx/>
              <a:buSzTx/>
              <a:buFontTx/>
            </a:pPr>
            <a:r>
              <a:rPr lang="en-US" altLang="zh-CN" sz="2400" b="1" kern="1200" baseline="0" err="1">
                <a:latin typeface="+mn-lt"/>
                <a:ea typeface="+mn-ea"/>
                <a:cs typeface="+mn-cs"/>
              </a:rPr>
              <a:t>   static bool gt(HuffTree&lt;Elem&gt;* x, HuffTree&lt;Elem</a:t>
            </a:r>
            <a:r>
              <a:rPr lang="en-US" altLang="zh-CN" sz="2400" b="1" kern="1200" baseline="0">
                <a:latin typeface="+mn-lt"/>
                <a:ea typeface="+mn-ea"/>
                <a:cs typeface="+mn-cs"/>
              </a:rPr>
              <a:t>&gt;*  y)</a:t>
            </a:r>
          </a:p>
          <a:p>
            <a:pPr algn="l" defTabSz="914400">
              <a:buClrTx/>
              <a:buSzTx/>
              <a:buFontTx/>
            </a:pPr>
            <a:r>
              <a:rPr lang="en-US" altLang="zh-CN" sz="2400" b="1" kern="1200" baseline="0">
                <a:latin typeface="+mn-lt"/>
                <a:ea typeface="+mn-ea"/>
                <a:cs typeface="+mn-cs"/>
              </a:rPr>
              <a:t>      { return x-&gt;weight() &gt; y-&gt;weight();  }</a:t>
            </a:r>
          </a:p>
          <a:p>
            <a:pPr algn="l" defTabSz="914400">
              <a:buClrTx/>
              <a:buSzTx/>
              <a:buFontTx/>
            </a:pPr>
            <a:r>
              <a:rPr lang="en-US" altLang="zh-CN" sz="2400" b="1" kern="1200" baseline="0">
                <a:latin typeface="+mn-lt"/>
                <a:ea typeface="+mn-ea"/>
                <a:cs typeface="+mn-cs"/>
              </a:rPr>
              <a:t>};</a:t>
            </a:r>
          </a:p>
        </p:txBody>
      </p:sp>
      <p:sp>
        <p:nvSpPr>
          <p:cNvPr id="16691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118</a:t>
            </a:fld>
            <a:endParaRPr lang="zh-CN" altLang="en-US" sz="1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210945"/>
          <p:cNvSpPr>
            <a:spLocks noGrp="1"/>
          </p:cNvSpPr>
          <p:nvPr>
            <p:ph type="title"/>
          </p:nvPr>
        </p:nvSpPr>
        <p:spPr>
          <a:xfrm>
            <a:off x="468313" y="0"/>
            <a:ext cx="7772400" cy="1143000"/>
          </a:xfrm>
        </p:spPr>
        <p:txBody>
          <a:bodyPr anchor="ctr"/>
          <a:lstStyle/>
          <a:p>
            <a:pPr fontAlgn="base"/>
            <a:r>
              <a:rPr lang="en-US" altLang="zh-CN" b="1" strike="noStrike" noProof="1">
                <a:solidFill>
                  <a:srgbClr val="CC0000"/>
                </a:solidFill>
                <a:effectLst>
                  <a:outerShdw blurRad="38100" dist="38100" dir="2700000">
                    <a:srgbClr val="C0C0C0"/>
                  </a:outerShdw>
                </a:effectLst>
              </a:rPr>
              <a:t>Sorted Link List (2)</a:t>
            </a:r>
          </a:p>
        </p:txBody>
      </p:sp>
      <p:sp>
        <p:nvSpPr>
          <p:cNvPr id="167938" name="文本占位符 210946"/>
          <p:cNvSpPr>
            <a:spLocks noGrp="1"/>
          </p:cNvSpPr>
          <p:nvPr>
            <p:ph idx="1"/>
          </p:nvPr>
        </p:nvSpPr>
        <p:spPr>
          <a:xfrm>
            <a:off x="250825" y="1052513"/>
            <a:ext cx="8205788" cy="5475287"/>
          </a:xfrm>
        </p:spPr>
        <p:txBody>
          <a:bodyPr anchor="t"/>
          <a:lstStyle/>
          <a:p>
            <a:pPr>
              <a:lnSpc>
                <a:spcPct val="90000"/>
              </a:lnSpc>
              <a:buNone/>
            </a:pPr>
            <a:r>
              <a:rPr lang="en-US" altLang="zh-CN" sz="2400" b="1" dirty="0"/>
              <a:t>//sorted link list</a:t>
            </a:r>
          </a:p>
          <a:p>
            <a:pPr>
              <a:lnSpc>
                <a:spcPct val="90000"/>
              </a:lnSpc>
              <a:buNone/>
            </a:pPr>
            <a:r>
              <a:rPr lang="en-US" altLang="zh-CN" sz="2400" b="1" dirty="0"/>
              <a:t>template &lt;class Elem, class Compare&gt;</a:t>
            </a:r>
          </a:p>
          <a:p>
            <a:pPr>
              <a:lnSpc>
                <a:spcPct val="90000"/>
              </a:lnSpc>
              <a:buNone/>
            </a:pPr>
            <a:r>
              <a:rPr lang="en-US" altLang="zh-CN" sz="2400" b="1" dirty="0"/>
              <a:t>class SLList: protected LList&lt;Elem&gt; {  </a:t>
            </a:r>
          </a:p>
          <a:p>
            <a:pPr>
              <a:lnSpc>
                <a:spcPct val="90000"/>
              </a:lnSpc>
              <a:buNone/>
            </a:pPr>
            <a:r>
              <a:rPr lang="en-US" altLang="zh-CN" sz="2400" b="1" dirty="0"/>
              <a:t>public:</a:t>
            </a:r>
          </a:p>
          <a:p>
            <a:pPr>
              <a:lnSpc>
                <a:spcPct val="90000"/>
              </a:lnSpc>
              <a:buNone/>
            </a:pPr>
            <a:r>
              <a:rPr lang="en-US" altLang="zh-CN" sz="2400" b="1" dirty="0"/>
              <a:t>  SLList(int size=DefaultListSize) : LList&lt;Elem&gt;(size) {}</a:t>
            </a:r>
          </a:p>
          <a:p>
            <a:pPr>
              <a:lnSpc>
                <a:spcPct val="90000"/>
              </a:lnSpc>
              <a:buNone/>
            </a:pPr>
            <a:r>
              <a:rPr lang="en-US" altLang="zh-CN" sz="2400" b="1" dirty="0"/>
              <a:t>  ~SLList() {}                  // Destructor</a:t>
            </a:r>
          </a:p>
          <a:p>
            <a:pPr>
              <a:lnSpc>
                <a:spcPct val="90000"/>
              </a:lnSpc>
              <a:buNone/>
            </a:pPr>
            <a:r>
              <a:rPr lang="en-US" altLang="zh-CN" sz="2400" b="1" dirty="0"/>
              <a:t>   bool insert(const Elem&amp; item) { // Insert at right</a:t>
            </a:r>
          </a:p>
          <a:p>
            <a:pPr>
              <a:lnSpc>
                <a:spcPct val="90000"/>
              </a:lnSpc>
              <a:buNone/>
            </a:pPr>
            <a:r>
              <a:rPr lang="en-US" altLang="zh-CN" sz="2400" b="1" dirty="0"/>
              <a:t>    Elem curr;</a:t>
            </a:r>
          </a:p>
          <a:p>
            <a:pPr>
              <a:lnSpc>
                <a:spcPct val="90000"/>
              </a:lnSpc>
              <a:buNone/>
            </a:pPr>
            <a:r>
              <a:rPr lang="en-US" altLang="zh-CN" sz="2400" b="1" dirty="0"/>
              <a:t>    for (setStart(); getValue(curr); next())</a:t>
            </a:r>
          </a:p>
          <a:p>
            <a:pPr>
              <a:lnSpc>
                <a:spcPct val="90000"/>
              </a:lnSpc>
              <a:buNone/>
            </a:pPr>
            <a:r>
              <a:rPr lang="en-US" altLang="zh-CN" sz="2400" b="1" dirty="0"/>
              <a:t>      if(!Compare::lt(curr, item)) break;</a:t>
            </a:r>
          </a:p>
          <a:p>
            <a:pPr>
              <a:lnSpc>
                <a:spcPct val="90000"/>
              </a:lnSpc>
              <a:buNone/>
            </a:pPr>
            <a:r>
              <a:rPr lang="en-US" altLang="zh-CN" sz="2400" b="1" dirty="0"/>
              <a:t>    return LList&lt;Elem&gt;::insert(item);</a:t>
            </a:r>
          </a:p>
          <a:p>
            <a:pPr>
              <a:lnSpc>
                <a:spcPct val="90000"/>
              </a:lnSpc>
              <a:buNone/>
            </a:pPr>
            <a:r>
              <a:rPr lang="en-US" altLang="zh-CN" sz="2400" b="1" dirty="0"/>
              <a:t>  }</a:t>
            </a:r>
          </a:p>
          <a:p>
            <a:pPr>
              <a:lnSpc>
                <a:spcPct val="90000"/>
              </a:lnSpc>
              <a:buNone/>
            </a:pPr>
            <a:r>
              <a:rPr lang="en-US" altLang="zh-CN" sz="2000" b="1" dirty="0"/>
              <a:t>  </a:t>
            </a:r>
          </a:p>
        </p:txBody>
      </p:sp>
      <p:sp>
        <p:nvSpPr>
          <p:cNvPr id="167939" name="文本框 210947"/>
          <p:cNvSpPr txBox="1"/>
          <p:nvPr/>
        </p:nvSpPr>
        <p:spPr>
          <a:xfrm>
            <a:off x="519113" y="5897563"/>
            <a:ext cx="8699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 …</a:t>
            </a:r>
          </a:p>
        </p:txBody>
      </p:sp>
      <p:sp>
        <p:nvSpPr>
          <p:cNvPr id="16794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119</a:t>
            </a:fld>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标题 275457"/>
          <p:cNvSpPr>
            <a:spLocks noGrp="1"/>
          </p:cNvSpPr>
          <p:nvPr>
            <p:ph type="title"/>
          </p:nvPr>
        </p:nvSpPr>
        <p:spPr>
          <a:xfrm>
            <a:off x="455613" y="365125"/>
            <a:ext cx="8226425" cy="914400"/>
          </a:xfrm>
        </p:spPr>
        <p:txBody>
          <a:bodyPr anchor="ctr"/>
          <a:lstStyle/>
          <a:p>
            <a:pPr fontAlgn="base"/>
            <a:r>
              <a:rPr lang="en-US" altLang="zh-CN" sz="3200" b="1" strike="noStrike" noProof="1">
                <a:solidFill>
                  <a:srgbClr val="CC0000"/>
                </a:solidFill>
                <a:effectLst>
                  <a:outerShdw blurRad="38100" dist="38100" dir="2700000">
                    <a:srgbClr val="C0C0C0"/>
                  </a:outerShdw>
                </a:effectLst>
              </a:rPr>
              <a:t>Link-based Binary Tree Implementation</a:t>
            </a:r>
          </a:p>
        </p:txBody>
      </p:sp>
      <p:sp>
        <p:nvSpPr>
          <p:cNvPr id="20482" name="文本占位符 275458"/>
          <p:cNvSpPr>
            <a:spLocks noGrp="1"/>
          </p:cNvSpPr>
          <p:nvPr>
            <p:ph idx="1"/>
          </p:nvPr>
        </p:nvSpPr>
        <p:spPr>
          <a:xfrm>
            <a:off x="455613" y="1600200"/>
            <a:ext cx="8226425" cy="4572000"/>
          </a:xfrm>
        </p:spPr>
        <p:txBody>
          <a:bodyPr anchor="t"/>
          <a:lstStyle/>
          <a:p>
            <a:pPr>
              <a:lnSpc>
                <a:spcPct val="60000"/>
              </a:lnSpc>
              <a:buNone/>
            </a:pPr>
            <a:endParaRPr lang="zh-CN" sz="2400" dirty="0">
              <a:latin typeface="Courier New" panose="02070309020205020404" pitchFamily="49" charset="0"/>
            </a:endParaRPr>
          </a:p>
        </p:txBody>
      </p:sp>
      <p:pic>
        <p:nvPicPr>
          <p:cNvPr id="20483" name="图片 275459" descr="BinLink"/>
          <p:cNvPicPr>
            <a:picLocks noChangeAspect="1"/>
          </p:cNvPicPr>
          <p:nvPr/>
        </p:nvPicPr>
        <p:blipFill>
          <a:blip r:embed="rId3"/>
          <a:srcRect l="1181" r="3543" b="1195"/>
          <a:stretch>
            <a:fillRect/>
          </a:stretch>
        </p:blipFill>
        <p:spPr>
          <a:xfrm>
            <a:off x="457200" y="1600200"/>
            <a:ext cx="8229600" cy="4219575"/>
          </a:xfrm>
          <a:prstGeom prst="rect">
            <a:avLst/>
          </a:prstGeom>
          <a:noFill/>
          <a:ln w="9525">
            <a:noFill/>
          </a:ln>
        </p:spPr>
      </p:pic>
      <p:sp>
        <p:nvSpPr>
          <p:cNvPr id="2048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12</a:t>
            </a:fld>
            <a:endParaRPr lang="zh-CN" altLang="en-US" sz="14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35169"/>
          <p:cNvSpPr>
            <a:spLocks noGrp="1"/>
          </p:cNvSpPr>
          <p:nvPr>
            <p:ph type="ctrTitle"/>
          </p:nvPr>
        </p:nvSpPr>
        <p:spPr>
          <a:xfrm>
            <a:off x="685800" y="0"/>
            <a:ext cx="7772400" cy="762000"/>
          </a:xfrm>
        </p:spPr>
        <p:txBody>
          <a:bodyPr anchor="ctr"/>
          <a:lstStyle/>
          <a:p>
            <a:pPr defTabSz="914400" fontAlgn="base">
              <a:buSzPct val="100000"/>
            </a:pPr>
            <a:r>
              <a:rPr lang="en-US" altLang="zh-CN" sz="4400" b="1"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Build Huffman Tree</a:t>
            </a:r>
          </a:p>
        </p:txBody>
      </p:sp>
      <p:sp>
        <p:nvSpPr>
          <p:cNvPr id="168962" name="副标题 135170"/>
          <p:cNvSpPr>
            <a:spLocks noGrp="1"/>
          </p:cNvSpPr>
          <p:nvPr>
            <p:ph type="subTitle" idx="1"/>
          </p:nvPr>
        </p:nvSpPr>
        <p:spPr>
          <a:xfrm>
            <a:off x="304800" y="685800"/>
            <a:ext cx="8839200" cy="5029200"/>
          </a:xfrm>
        </p:spPr>
        <p:txBody>
          <a:bodyPr anchor="t"/>
          <a:lstStyle/>
          <a:p>
            <a:pPr algn="l" defTabSz="914400">
              <a:buClrTx/>
              <a:buSzTx/>
              <a:buFontTx/>
            </a:pPr>
            <a:r>
              <a:rPr lang="en-US" altLang="zh-CN" sz="2400" b="1" kern="1200" baseline="0" dirty="0">
                <a:latin typeface="+mn-lt"/>
                <a:ea typeface="+mn-ea"/>
                <a:cs typeface="+mn-cs"/>
              </a:rPr>
              <a:t>template &lt;class Elem&gt;  </a:t>
            </a:r>
            <a:r>
              <a:rPr lang="en-US" altLang="zh-CN" sz="2400" b="1" kern="1200" baseline="0" dirty="0" err="1">
                <a:latin typeface="+mn-lt"/>
                <a:ea typeface="+mn-ea"/>
                <a:cs typeface="+mn-cs"/>
              </a:rPr>
              <a:t>HuffTree</a:t>
            </a:r>
            <a:r>
              <a:rPr lang="en-US" altLang="zh-CN" sz="2400" b="1" kern="1200" baseline="0" dirty="0">
                <a:latin typeface="+mn-lt"/>
                <a:ea typeface="+mn-ea"/>
                <a:cs typeface="+mn-cs"/>
              </a:rPr>
              <a:t>&lt;Elem&gt;*</a:t>
            </a:r>
          </a:p>
          <a:p>
            <a:pPr algn="l" defTabSz="914400">
              <a:buClrTx/>
              <a:buSzTx/>
              <a:buFontTx/>
            </a:pPr>
            <a:r>
              <a:rPr lang="en-US" altLang="zh-CN" sz="2400" b="1" kern="1200" baseline="0" dirty="0" err="1">
                <a:latin typeface="+mn-lt"/>
                <a:ea typeface="+mn-ea"/>
                <a:cs typeface="+mn-cs"/>
              </a:rPr>
              <a:t>buildHuff</a:t>
            </a:r>
            <a:r>
              <a:rPr lang="en-US" altLang="zh-CN" sz="2400" b="1" kern="1200" baseline="0" dirty="0">
                <a:latin typeface="+mn-lt"/>
                <a:ea typeface="+mn-ea"/>
                <a:cs typeface="+mn-cs"/>
              </a:rPr>
              <a:t>(</a:t>
            </a:r>
            <a:r>
              <a:rPr lang="en-US" altLang="zh-CN" sz="2400" b="1" kern="1200" baseline="0" dirty="0" err="1">
                <a:solidFill>
                  <a:srgbClr val="FF0000"/>
                </a:solidFill>
                <a:latin typeface="+mn-lt"/>
                <a:ea typeface="+mn-ea"/>
                <a:cs typeface="+mn-cs"/>
              </a:rPr>
              <a:t>SLList</a:t>
            </a:r>
            <a:r>
              <a:rPr lang="en-US" altLang="zh-CN" sz="2400" b="1" kern="1200" baseline="0" dirty="0">
                <a:solidFill>
                  <a:srgbClr val="FF0000"/>
                </a:solidFill>
                <a:latin typeface="+mn-lt"/>
                <a:ea typeface="+mn-ea"/>
                <a:cs typeface="+mn-cs"/>
              </a:rPr>
              <a:t> </a:t>
            </a:r>
            <a:r>
              <a:rPr lang="en-US" altLang="zh-CN" sz="2400" b="1" kern="1200" baseline="0" dirty="0">
                <a:latin typeface="+mn-lt"/>
                <a:ea typeface="+mn-ea"/>
                <a:cs typeface="+mn-cs"/>
              </a:rPr>
              <a:t>&lt;</a:t>
            </a:r>
            <a:r>
              <a:rPr lang="en-US" altLang="zh-CN" sz="2400" b="1" kern="1200" baseline="0" dirty="0" err="1">
                <a:latin typeface="+mn-lt"/>
                <a:ea typeface="+mn-ea"/>
                <a:cs typeface="+mn-cs"/>
              </a:rPr>
              <a:t>HuffTree</a:t>
            </a:r>
            <a:r>
              <a:rPr lang="en-US" altLang="zh-CN" sz="2400" b="1" kern="1200" baseline="0" dirty="0">
                <a:latin typeface="+mn-lt"/>
                <a:ea typeface="+mn-ea"/>
                <a:cs typeface="+mn-cs"/>
              </a:rPr>
              <a:t>&lt;Elem&gt;*,</a:t>
            </a:r>
            <a:r>
              <a:rPr lang="en-US" altLang="zh-CN" sz="2400" b="1" kern="1200" baseline="0" dirty="0" err="1">
                <a:latin typeface="+mn-lt"/>
                <a:ea typeface="+mn-ea"/>
                <a:cs typeface="+mn-cs"/>
              </a:rPr>
              <a:t>HHCompare</a:t>
            </a:r>
            <a:r>
              <a:rPr lang="en-US" altLang="zh-CN" sz="2400" b="1" kern="1200" baseline="0" dirty="0">
                <a:latin typeface="+mn-lt"/>
                <a:ea typeface="+mn-ea"/>
                <a:cs typeface="+mn-cs"/>
              </a:rPr>
              <a:t>&lt;Elem&gt; &gt;* f1) { </a:t>
            </a:r>
          </a:p>
          <a:p>
            <a:pPr algn="l" defTabSz="914400">
              <a:buClrTx/>
              <a:buSzTx/>
              <a:buFontTx/>
            </a:pPr>
            <a:r>
              <a:rPr lang="en-US" altLang="zh-CN" sz="2400" b="1" kern="1200" baseline="0" dirty="0">
                <a:latin typeface="+mn-lt"/>
                <a:ea typeface="+mn-ea"/>
                <a:cs typeface="+mn-cs"/>
              </a:rPr>
              <a:t>    </a:t>
            </a:r>
            <a:r>
              <a:rPr lang="en-US" altLang="zh-CN" sz="2400" b="1" kern="1200" baseline="0" dirty="0" err="1">
                <a:latin typeface="+mn-lt"/>
                <a:ea typeface="+mn-ea"/>
                <a:cs typeface="+mn-cs"/>
              </a:rPr>
              <a:t>HuffTree</a:t>
            </a:r>
            <a:r>
              <a:rPr lang="en-US" altLang="zh-CN" sz="2400" b="1" kern="1200" baseline="0" dirty="0">
                <a:latin typeface="+mn-lt"/>
                <a:ea typeface="+mn-ea"/>
                <a:cs typeface="+mn-cs"/>
              </a:rPr>
              <a:t>&lt;Elem&gt;* temp1, *temp2, *temp3;</a:t>
            </a:r>
          </a:p>
          <a:p>
            <a:pPr algn="l" defTabSz="914400">
              <a:buClrTx/>
              <a:buSzTx/>
              <a:buFontTx/>
            </a:pPr>
            <a:r>
              <a:rPr lang="en-US" altLang="zh-CN" sz="2400" b="1" kern="1200" baseline="0" dirty="0">
                <a:latin typeface="+mn-lt"/>
                <a:ea typeface="+mn-ea"/>
                <a:cs typeface="+mn-cs"/>
              </a:rPr>
              <a:t>    for (f1-&gt;</a:t>
            </a:r>
            <a:r>
              <a:rPr lang="en-US" altLang="zh-CN" sz="2400" b="1" kern="1200" baseline="0" dirty="0" err="1">
                <a:latin typeface="+mn-lt"/>
                <a:ea typeface="+mn-ea"/>
                <a:cs typeface="+mn-cs"/>
              </a:rPr>
              <a:t>setStart</a:t>
            </a:r>
            <a:r>
              <a:rPr lang="en-US" altLang="zh-CN" sz="2400" b="1" kern="1200" baseline="0" dirty="0">
                <a:latin typeface="+mn-lt"/>
                <a:ea typeface="+mn-ea"/>
                <a:cs typeface="+mn-cs"/>
              </a:rPr>
              <a:t>(); f1-&gt;</a:t>
            </a:r>
            <a:r>
              <a:rPr lang="en-US" altLang="zh-CN" sz="2400" b="1" kern="1200" baseline="0" dirty="0" err="1">
                <a:latin typeface="+mn-lt"/>
                <a:ea typeface="+mn-ea"/>
                <a:cs typeface="+mn-cs"/>
              </a:rPr>
              <a:t>leftLength</a:t>
            </a:r>
            <a:r>
              <a:rPr lang="en-US" altLang="zh-CN" sz="2400" b="1" kern="1200" baseline="0" dirty="0">
                <a:latin typeface="+mn-lt"/>
                <a:ea typeface="+mn-ea"/>
                <a:cs typeface="+mn-cs"/>
              </a:rPr>
              <a:t>()+f1-&gt;</a:t>
            </a:r>
            <a:r>
              <a:rPr lang="en-US" altLang="zh-CN" sz="2400" b="1" kern="1200" baseline="0" dirty="0" err="1">
                <a:latin typeface="+mn-lt"/>
                <a:ea typeface="+mn-ea"/>
                <a:cs typeface="+mn-cs"/>
              </a:rPr>
              <a:t>rightLength</a:t>
            </a:r>
            <a:r>
              <a:rPr lang="en-US" altLang="zh-CN" sz="2400" b="1" kern="1200" baseline="0" dirty="0">
                <a:latin typeface="+mn-lt"/>
                <a:ea typeface="+mn-ea"/>
                <a:cs typeface="+mn-cs"/>
              </a:rPr>
              <a:t>()&gt;1;</a:t>
            </a:r>
          </a:p>
          <a:p>
            <a:pPr algn="l" defTabSz="914400">
              <a:buClrTx/>
              <a:buSzTx/>
              <a:buFontTx/>
            </a:pPr>
            <a:r>
              <a:rPr lang="en-US" altLang="zh-CN" sz="2400" b="1" kern="1200" baseline="0" dirty="0">
                <a:latin typeface="+mn-lt"/>
                <a:ea typeface="+mn-ea"/>
                <a:cs typeface="+mn-cs"/>
              </a:rPr>
              <a:t>           f1-&gt;</a:t>
            </a:r>
            <a:r>
              <a:rPr lang="en-US" altLang="zh-CN" sz="2400" b="1" kern="1200" baseline="0" dirty="0" err="1">
                <a:latin typeface="+mn-lt"/>
                <a:ea typeface="+mn-ea"/>
                <a:cs typeface="+mn-cs"/>
              </a:rPr>
              <a:t>setStart</a:t>
            </a:r>
            <a:r>
              <a:rPr lang="en-US" altLang="zh-CN" sz="2400" b="1" kern="1200" baseline="0" dirty="0">
                <a:latin typeface="+mn-lt"/>
                <a:ea typeface="+mn-ea"/>
                <a:cs typeface="+mn-cs"/>
              </a:rPr>
              <a:t>())  {            //While at least two items left</a:t>
            </a:r>
          </a:p>
          <a:p>
            <a:pPr algn="l" defTabSz="914400">
              <a:buClrTx/>
              <a:buSzTx/>
              <a:buFontTx/>
            </a:pPr>
            <a:r>
              <a:rPr lang="en-US" altLang="zh-CN" sz="2400" b="1" kern="1200" baseline="0" dirty="0">
                <a:latin typeface="+mn-lt"/>
                <a:ea typeface="+mn-ea"/>
                <a:cs typeface="+mn-cs"/>
              </a:rPr>
              <a:t>        f1-&gt;remove(temp1);         //Pull first two trees off the list</a:t>
            </a:r>
          </a:p>
          <a:p>
            <a:pPr algn="l" defTabSz="914400">
              <a:buClrTx/>
              <a:buSzTx/>
              <a:buFontTx/>
            </a:pPr>
            <a:r>
              <a:rPr lang="en-US" altLang="zh-CN" sz="2400" b="1" kern="1200" baseline="0" dirty="0">
                <a:latin typeface="+mn-lt"/>
                <a:ea typeface="+mn-ea"/>
                <a:cs typeface="+mn-cs"/>
              </a:rPr>
              <a:t>        f1-&gt;remove(temp2);</a:t>
            </a:r>
          </a:p>
          <a:p>
            <a:pPr algn="l" defTabSz="914400">
              <a:buClrTx/>
              <a:buSzTx/>
              <a:buFontTx/>
            </a:pPr>
            <a:r>
              <a:rPr lang="en-US" altLang="zh-CN" sz="2400" b="1" kern="1200" baseline="0" dirty="0">
                <a:latin typeface="+mn-lt"/>
                <a:ea typeface="+mn-ea"/>
                <a:cs typeface="+mn-cs"/>
              </a:rPr>
              <a:t>        temp3 = new </a:t>
            </a:r>
            <a:r>
              <a:rPr lang="en-US" altLang="zh-CN" sz="2400" b="1" kern="1200" baseline="0" dirty="0" err="1">
                <a:latin typeface="+mn-lt"/>
                <a:ea typeface="+mn-ea"/>
                <a:cs typeface="+mn-cs"/>
              </a:rPr>
              <a:t>HuffTree</a:t>
            </a:r>
            <a:r>
              <a:rPr lang="en-US" altLang="zh-CN" sz="2400" b="1" kern="1200" baseline="0" dirty="0">
                <a:latin typeface="+mn-lt"/>
                <a:ea typeface="+mn-ea"/>
                <a:cs typeface="+mn-cs"/>
              </a:rPr>
              <a:t>&lt;Elem&gt;(temp1, temp2);</a:t>
            </a:r>
          </a:p>
          <a:p>
            <a:pPr algn="l" defTabSz="914400">
              <a:buClrTx/>
              <a:buSzTx/>
              <a:buFontTx/>
            </a:pPr>
            <a:r>
              <a:rPr lang="en-US" altLang="zh-CN" sz="2400" b="1" kern="1200" baseline="0" dirty="0">
                <a:latin typeface="+mn-lt"/>
                <a:ea typeface="+mn-ea"/>
                <a:cs typeface="+mn-cs"/>
              </a:rPr>
              <a:t>        f1-&gt;insert(temp3);             //Put the new tree back on list</a:t>
            </a:r>
          </a:p>
          <a:p>
            <a:pPr algn="l" defTabSz="914400">
              <a:buClrTx/>
              <a:buSzTx/>
              <a:buFontTx/>
            </a:pPr>
            <a:r>
              <a:rPr lang="en-US" altLang="zh-CN" sz="2400" b="1" kern="1200" baseline="0" dirty="0">
                <a:latin typeface="+mn-lt"/>
                <a:ea typeface="+mn-ea"/>
                <a:cs typeface="+mn-cs"/>
              </a:rPr>
              <a:t>        delete temp1;                     //Must delete the remnants</a:t>
            </a:r>
          </a:p>
          <a:p>
            <a:pPr algn="l" defTabSz="914400">
              <a:buClrTx/>
              <a:buSzTx/>
              <a:buFontTx/>
            </a:pPr>
            <a:r>
              <a:rPr lang="en-US" altLang="zh-CN" sz="2400" b="1" kern="1200" baseline="0" dirty="0">
                <a:latin typeface="+mn-lt"/>
                <a:ea typeface="+mn-ea"/>
                <a:cs typeface="+mn-cs"/>
              </a:rPr>
              <a:t>        delete temp2;                     //   of the trees we created</a:t>
            </a:r>
          </a:p>
          <a:p>
            <a:pPr algn="l" defTabSz="914400">
              <a:buClrTx/>
              <a:buSzTx/>
              <a:buFontTx/>
            </a:pPr>
            <a:r>
              <a:rPr lang="en-US" altLang="zh-CN" sz="2400" b="1" kern="1200" baseline="0" dirty="0">
                <a:latin typeface="+mn-lt"/>
                <a:ea typeface="+mn-ea"/>
                <a:cs typeface="+mn-cs"/>
              </a:rPr>
              <a:t>    }</a:t>
            </a:r>
          </a:p>
          <a:p>
            <a:pPr algn="l" defTabSz="914400">
              <a:buClrTx/>
              <a:buSzTx/>
              <a:buFontTx/>
            </a:pPr>
            <a:r>
              <a:rPr lang="en-US" altLang="zh-CN" sz="2400" b="1" kern="1200" baseline="0" dirty="0">
                <a:latin typeface="+mn-lt"/>
                <a:ea typeface="+mn-ea"/>
                <a:cs typeface="+mn-cs"/>
              </a:rPr>
              <a:t>    return temp3; }</a:t>
            </a:r>
          </a:p>
        </p:txBody>
      </p:sp>
      <p:sp>
        <p:nvSpPr>
          <p:cNvPr id="168963" name="动作按钮: 前进或下一项 135171">
            <a:hlinkClick r:id="rId2" action="ppaction://hlinksldjump"/>
          </p:cNvPr>
          <p:cNvSpPr/>
          <p:nvPr/>
        </p:nvSpPr>
        <p:spPr>
          <a:xfrm>
            <a:off x="8532813" y="6237288"/>
            <a:ext cx="288925" cy="287337"/>
          </a:xfrm>
          <a:prstGeom prst="actionButtonForwardNext">
            <a:avLst/>
          </a:prstGeom>
          <a:solidFill>
            <a:srgbClr val="C0C0C0"/>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896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120</a:t>
            </a:fld>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标题 221185"/>
          <p:cNvSpPr>
            <a:spLocks noGrp="1"/>
          </p:cNvSpPr>
          <p:nvPr>
            <p:ph type="title"/>
          </p:nvPr>
        </p:nvSpPr>
        <p:spPr>
          <a:xfrm>
            <a:off x="455613" y="365125"/>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Binary Tree Node Class (1)</a:t>
            </a:r>
          </a:p>
        </p:txBody>
      </p:sp>
      <p:sp>
        <p:nvSpPr>
          <p:cNvPr id="22530" name="文本占位符 221186"/>
          <p:cNvSpPr>
            <a:spLocks noGrp="1"/>
          </p:cNvSpPr>
          <p:nvPr>
            <p:ph idx="1"/>
          </p:nvPr>
        </p:nvSpPr>
        <p:spPr>
          <a:xfrm>
            <a:off x="395288" y="1341438"/>
            <a:ext cx="8226425" cy="4572000"/>
          </a:xfrm>
        </p:spPr>
        <p:txBody>
          <a:bodyPr anchor="t"/>
          <a:lstStyle/>
          <a:p>
            <a:pPr>
              <a:lnSpc>
                <a:spcPct val="80000"/>
              </a:lnSpc>
              <a:buNone/>
            </a:pPr>
            <a:r>
              <a:rPr lang="en-US" altLang="zh-CN" sz="2400" b="1">
                <a:latin typeface="Courier New" panose="02070309020205020404" pitchFamily="49" charset="0"/>
              </a:rPr>
              <a:t>// Binary tree node class</a:t>
            </a:r>
          </a:p>
          <a:p>
            <a:pPr>
              <a:lnSpc>
                <a:spcPct val="80000"/>
              </a:lnSpc>
              <a:buNone/>
            </a:pPr>
            <a:r>
              <a:rPr lang="en-US" altLang="zh-CN" sz="2400" b="1" err="1">
                <a:latin typeface="Courier New" panose="02070309020205020404" pitchFamily="49" charset="0"/>
              </a:rPr>
              <a:t>template &lt;typename Key, typename E</a:t>
            </a:r>
            <a:r>
              <a:rPr lang="en-US" altLang="zh-CN" sz="2400" b="1">
                <a:latin typeface="Courier New" panose="02070309020205020404" pitchFamily="49" charset="0"/>
              </a:rPr>
              <a:t>&gt;</a:t>
            </a:r>
          </a:p>
          <a:p>
            <a:pPr>
              <a:lnSpc>
                <a:spcPct val="80000"/>
              </a:lnSpc>
              <a:buNone/>
            </a:pPr>
            <a:r>
              <a:rPr lang="en-US" altLang="zh-CN" sz="2400" b="1" err="1">
                <a:latin typeface="Courier New" panose="02070309020205020404" pitchFamily="49" charset="0"/>
              </a:rPr>
              <a:t>class BSTNode : public BinNode&lt;E</a:t>
            </a:r>
            <a:r>
              <a:rPr lang="en-US" altLang="zh-CN" sz="2400" b="1">
                <a:latin typeface="Courier New" panose="02070309020205020404" pitchFamily="49" charset="0"/>
              </a:rPr>
              <a:t>&gt; {</a:t>
            </a:r>
          </a:p>
          <a:p>
            <a:pPr>
              <a:lnSpc>
                <a:spcPct val="80000"/>
              </a:lnSpc>
              <a:buNone/>
            </a:pPr>
            <a:r>
              <a:rPr lang="en-US" altLang="zh-CN" sz="2400" b="1">
                <a:latin typeface="Courier New" panose="02070309020205020404" pitchFamily="49" charset="0"/>
              </a:rPr>
              <a:t>private:</a:t>
            </a:r>
          </a:p>
          <a:p>
            <a:pPr>
              <a:lnSpc>
                <a:spcPct val="80000"/>
              </a:lnSpc>
              <a:buNone/>
            </a:pPr>
            <a:r>
              <a:rPr lang="en-US" altLang="zh-CN" sz="2400" b="1">
                <a:latin typeface="Courier New" panose="02070309020205020404" pitchFamily="49" charset="0"/>
              </a:rPr>
              <a:t>  Key k;        </a:t>
            </a:r>
            <a:r>
              <a:rPr lang="en-US" altLang="zh-CN" sz="2400" b="1">
                <a:latin typeface="Courier New" panose="02070309020205020404" pitchFamily="49" charset="0"/>
                <a:sym typeface="+mn-ea"/>
              </a:rPr>
              <a:t>// The node's key</a:t>
            </a:r>
            <a:endParaRPr lang="en-US" altLang="zh-CN" sz="2400" b="1">
              <a:latin typeface="Courier New" panose="02070309020205020404" pitchFamily="49" charset="0"/>
            </a:endParaRPr>
          </a:p>
          <a:p>
            <a:pPr>
              <a:lnSpc>
                <a:spcPct val="80000"/>
              </a:lnSpc>
              <a:buNone/>
            </a:pPr>
            <a:r>
              <a:rPr lang="en-US" altLang="zh-CN" sz="2400" b="1" err="1">
                <a:latin typeface="Courier New" panose="02070309020205020404" pitchFamily="49" charset="0"/>
              </a:rPr>
              <a:t>  E</a:t>
            </a:r>
            <a:r>
              <a:rPr lang="en-US" altLang="zh-CN" sz="2400" b="1">
                <a:latin typeface="Courier New" panose="02070309020205020404" pitchFamily="49" charset="0"/>
              </a:rPr>
              <a:t> it;         // The node's value</a:t>
            </a:r>
          </a:p>
          <a:p>
            <a:pPr>
              <a:lnSpc>
                <a:spcPct val="80000"/>
              </a:lnSpc>
              <a:buNone/>
            </a:pPr>
            <a:r>
              <a:rPr lang="en-US" altLang="zh-CN" sz="2400" b="1" err="1">
                <a:latin typeface="Courier New" panose="02070309020205020404" pitchFamily="49" charset="0"/>
              </a:rPr>
              <a:t>  BSTNode* lc</a:t>
            </a:r>
            <a:r>
              <a:rPr lang="en-US" altLang="zh-CN" sz="2400" b="1">
                <a:latin typeface="Courier New" panose="02070309020205020404" pitchFamily="49" charset="0"/>
              </a:rPr>
              <a:t>;  // Pointer to left child</a:t>
            </a:r>
          </a:p>
          <a:p>
            <a:pPr>
              <a:lnSpc>
                <a:spcPct val="80000"/>
              </a:lnSpc>
              <a:buNone/>
            </a:pPr>
            <a:r>
              <a:rPr lang="en-US" altLang="zh-CN" sz="2400" b="1" err="1">
                <a:latin typeface="Courier New" panose="02070309020205020404" pitchFamily="49" charset="0"/>
              </a:rPr>
              <a:t>  </a:t>
            </a:r>
            <a:r>
              <a:rPr lang="en-US" altLang="zh-CN" sz="2400" b="1" err="1">
                <a:latin typeface="Courier New" panose="02070309020205020404" pitchFamily="49" charset="0"/>
                <a:sym typeface="+mn-ea"/>
              </a:rPr>
              <a:t>BSTNode</a:t>
            </a:r>
            <a:r>
              <a:rPr lang="en-US" altLang="zh-CN" sz="2400" b="1" err="1">
                <a:latin typeface="Courier New" panose="02070309020205020404" pitchFamily="49" charset="0"/>
              </a:rPr>
              <a:t>* rc</a:t>
            </a:r>
            <a:r>
              <a:rPr lang="en-US" altLang="zh-CN" sz="2400" b="1">
                <a:latin typeface="Courier New" panose="02070309020205020404" pitchFamily="49" charset="0"/>
              </a:rPr>
              <a:t>;  // Pointer to right child</a:t>
            </a:r>
          </a:p>
          <a:p>
            <a:pPr>
              <a:lnSpc>
                <a:spcPct val="80000"/>
              </a:lnSpc>
              <a:buNone/>
            </a:pPr>
            <a:r>
              <a:rPr lang="en-US" altLang="zh-CN" sz="2400" b="1">
                <a:latin typeface="Courier New" panose="02070309020205020404" pitchFamily="49" charset="0"/>
              </a:rPr>
              <a:t> </a:t>
            </a:r>
          </a:p>
        </p:txBody>
      </p:sp>
      <p:sp>
        <p:nvSpPr>
          <p:cNvPr id="22531" name="矩形 221187"/>
          <p:cNvSpPr/>
          <p:nvPr/>
        </p:nvSpPr>
        <p:spPr>
          <a:xfrm>
            <a:off x="2771775" y="4437063"/>
            <a:ext cx="431800" cy="57626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22532" name="矩形 221188"/>
          <p:cNvSpPr/>
          <p:nvPr/>
        </p:nvSpPr>
        <p:spPr>
          <a:xfrm>
            <a:off x="4284663" y="4437063"/>
            <a:ext cx="431800" cy="57626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22533" name="矩形 221189"/>
          <p:cNvSpPr/>
          <p:nvPr/>
        </p:nvSpPr>
        <p:spPr>
          <a:xfrm>
            <a:off x="3203575" y="4437063"/>
            <a:ext cx="1081088" cy="57626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sp>
        <p:nvSpPr>
          <p:cNvPr id="22534" name="直接连接符 221190"/>
          <p:cNvSpPr/>
          <p:nvPr/>
        </p:nvSpPr>
        <p:spPr>
          <a:xfrm flipH="1">
            <a:off x="2411413" y="4868863"/>
            <a:ext cx="576262" cy="431800"/>
          </a:xfrm>
          <a:prstGeom prst="line">
            <a:avLst/>
          </a:prstGeom>
          <a:ln w="9525" cap="flat" cmpd="sng">
            <a:solidFill>
              <a:schemeClr val="tx1"/>
            </a:solidFill>
            <a:prstDash val="solid"/>
            <a:round/>
            <a:headEnd type="none" w="med" len="med"/>
            <a:tailEnd type="triangle" w="med" len="med"/>
          </a:ln>
        </p:spPr>
      </p:sp>
      <p:sp>
        <p:nvSpPr>
          <p:cNvPr id="22535" name="直接连接符 221191"/>
          <p:cNvSpPr/>
          <p:nvPr/>
        </p:nvSpPr>
        <p:spPr>
          <a:xfrm>
            <a:off x="4572000" y="4941888"/>
            <a:ext cx="431800" cy="287337"/>
          </a:xfrm>
          <a:prstGeom prst="line">
            <a:avLst/>
          </a:prstGeom>
          <a:ln w="9525" cap="flat" cmpd="sng">
            <a:solidFill>
              <a:schemeClr val="tx1"/>
            </a:solidFill>
            <a:prstDash val="solid"/>
            <a:round/>
            <a:headEnd type="none" w="med" len="med"/>
            <a:tailEnd type="triangle" w="med" len="med"/>
          </a:ln>
        </p:spPr>
      </p:sp>
      <p:sp>
        <p:nvSpPr>
          <p:cNvPr id="2253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13</a:t>
            </a:fld>
            <a:endParaRPr lang="zh-CN"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标题 223233"/>
          <p:cNvSpPr>
            <a:spLocks noGrp="1"/>
          </p:cNvSpPr>
          <p:nvPr>
            <p:ph type="title"/>
          </p:nvPr>
        </p:nvSpPr>
        <p:spPr>
          <a:xfrm>
            <a:off x="455613" y="115888"/>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Binary Tree Node Class (2)</a:t>
            </a:r>
          </a:p>
        </p:txBody>
      </p:sp>
      <p:sp>
        <p:nvSpPr>
          <p:cNvPr id="24578" name="文本占位符 223234"/>
          <p:cNvSpPr>
            <a:spLocks noGrp="1"/>
          </p:cNvSpPr>
          <p:nvPr>
            <p:ph idx="1"/>
          </p:nvPr>
        </p:nvSpPr>
        <p:spPr>
          <a:xfrm>
            <a:off x="455613" y="1052513"/>
            <a:ext cx="8509000" cy="5545137"/>
          </a:xfrm>
        </p:spPr>
        <p:txBody>
          <a:bodyPr anchor="t"/>
          <a:lstStyle/>
          <a:p>
            <a:pPr>
              <a:spcBef>
                <a:spcPts val="0"/>
              </a:spcBef>
              <a:spcAft>
                <a:spcPts val="0"/>
              </a:spcAft>
              <a:buNone/>
            </a:pPr>
            <a:r>
              <a:rPr lang="en-US" altLang="zh-CN" sz="2400" b="1" err="1">
                <a:latin typeface="Courier New" panose="02070309020205020404" pitchFamily="49" charset="0"/>
              </a:rPr>
              <a:t>public:</a:t>
            </a:r>
          </a:p>
          <a:p>
            <a:pPr>
              <a:spcBef>
                <a:spcPts val="0"/>
              </a:spcBef>
              <a:spcAft>
                <a:spcPts val="0"/>
              </a:spcAft>
              <a:buNone/>
            </a:pPr>
            <a:r>
              <a:rPr lang="en-US" altLang="zh-CN" sz="2400" b="1" err="1">
                <a:latin typeface="Courier New" panose="02070309020205020404" pitchFamily="49" charset="0"/>
                <a:sym typeface="+mn-ea"/>
              </a:rPr>
              <a:t>BSTNode</a:t>
            </a:r>
            <a:r>
              <a:rPr lang="en-US" altLang="zh-CN" sz="2400" b="1" err="1">
                <a:latin typeface="Courier New" panose="02070309020205020404" pitchFamily="49" charset="0"/>
              </a:rPr>
              <a:t>() { lc = rc</a:t>
            </a:r>
            <a:r>
              <a:rPr lang="en-US" altLang="zh-CN" sz="2400" b="1">
                <a:latin typeface="Courier New" panose="02070309020205020404" pitchFamily="49" charset="0"/>
              </a:rPr>
              <a:t> = NULL; }</a:t>
            </a:r>
          </a:p>
          <a:p>
            <a:pPr>
              <a:spcBef>
                <a:spcPts val="0"/>
              </a:spcBef>
              <a:spcAft>
                <a:spcPts val="0"/>
              </a:spcAft>
              <a:buNone/>
            </a:pPr>
            <a:r>
              <a:rPr lang="en-US" altLang="zh-CN" sz="2400" b="1" err="1">
                <a:latin typeface="Courier New" panose="02070309020205020404" pitchFamily="49" charset="0"/>
                <a:sym typeface="+mn-ea"/>
              </a:rPr>
              <a:t>BSTNode</a:t>
            </a:r>
            <a:r>
              <a:rPr lang="en-US" altLang="zh-CN" sz="2400" b="1" err="1">
                <a:latin typeface="Courier New" panose="02070309020205020404" pitchFamily="49" charset="0"/>
              </a:rPr>
              <a:t>(Key K,E e, </a:t>
            </a:r>
            <a:r>
              <a:rPr lang="en-US" altLang="zh-CN" sz="2400" b="1" err="1">
                <a:latin typeface="Courier New" panose="02070309020205020404" pitchFamily="49" charset="0"/>
                <a:sym typeface="+mn-ea"/>
              </a:rPr>
              <a:t>BSTNode</a:t>
            </a:r>
            <a:r>
              <a:rPr lang="en-US" altLang="zh-CN" sz="2400" b="1">
                <a:latin typeface="Courier New" panose="02070309020205020404" pitchFamily="49" charset="0"/>
              </a:rPr>
              <a:t>* l =NULL,</a:t>
            </a:r>
          </a:p>
          <a:p>
            <a:pPr>
              <a:spcBef>
                <a:spcPts val="0"/>
              </a:spcBef>
              <a:spcAft>
                <a:spcPts val="0"/>
              </a:spcAft>
              <a:buNone/>
            </a:pPr>
            <a:r>
              <a:rPr lang="en-US" altLang="zh-CN" sz="2400" b="1" err="1">
                <a:latin typeface="Courier New" panose="02070309020205020404" pitchFamily="49" charset="0"/>
              </a:rPr>
              <a:t>                     </a:t>
            </a:r>
            <a:r>
              <a:rPr lang="en-US" altLang="zh-CN" sz="2400" b="1" err="1">
                <a:latin typeface="Courier New" panose="02070309020205020404" pitchFamily="49" charset="0"/>
                <a:sym typeface="+mn-ea"/>
              </a:rPr>
              <a:t>BSTNode</a:t>
            </a:r>
            <a:r>
              <a:rPr lang="en-US" altLang="zh-CN" sz="2400" b="1">
                <a:latin typeface="Courier New" panose="02070309020205020404" pitchFamily="49" charset="0"/>
              </a:rPr>
              <a:t>* r =NULL)</a:t>
            </a:r>
          </a:p>
          <a:p>
            <a:pPr>
              <a:spcBef>
                <a:spcPts val="0"/>
              </a:spcBef>
              <a:spcAft>
                <a:spcPts val="0"/>
              </a:spcAft>
              <a:buNone/>
            </a:pPr>
            <a:r>
              <a:rPr lang="en-US" altLang="zh-CN" sz="2400" b="1" err="1">
                <a:latin typeface="Courier New" panose="02070309020205020404" pitchFamily="49" charset="0"/>
              </a:rPr>
              <a:t>    { k=K; it = e; lc = l; rc</a:t>
            </a:r>
            <a:r>
              <a:rPr lang="en-US" altLang="zh-CN" sz="2400" b="1">
                <a:latin typeface="Courier New" panose="02070309020205020404" pitchFamily="49" charset="0"/>
              </a:rPr>
              <a:t> = r; }</a:t>
            </a:r>
          </a:p>
          <a:p>
            <a:pPr>
              <a:spcBef>
                <a:spcPts val="0"/>
              </a:spcBef>
              <a:spcAft>
                <a:spcPts val="0"/>
              </a:spcAft>
              <a:buNone/>
            </a:pPr>
            <a:r>
              <a:rPr lang="en-US" altLang="zh-CN" sz="2400" b="1" err="1">
                <a:latin typeface="Courier New" panose="02070309020205020404" pitchFamily="49" charset="0"/>
              </a:rPr>
              <a:t>E&amp; element</a:t>
            </a:r>
            <a:r>
              <a:rPr lang="en-US" altLang="zh-CN" sz="2400" b="1">
                <a:latin typeface="Courier New" panose="02070309020205020404" pitchFamily="49" charset="0"/>
              </a:rPr>
              <a:t>() { return it; }</a:t>
            </a:r>
          </a:p>
          <a:p>
            <a:pPr>
              <a:spcBef>
                <a:spcPts val="0"/>
              </a:spcBef>
              <a:spcAft>
                <a:spcPts val="0"/>
              </a:spcAft>
              <a:buNone/>
            </a:pPr>
            <a:r>
              <a:rPr lang="en-US" altLang="zh-CN" sz="2400" b="1" err="1">
                <a:latin typeface="Courier New" panose="02070309020205020404" pitchFamily="49" charset="0"/>
              </a:rPr>
              <a:t>void setElement(const E</a:t>
            </a:r>
            <a:r>
              <a:rPr lang="en-US" altLang="zh-CN" sz="2400" b="1">
                <a:latin typeface="Courier New" panose="02070309020205020404" pitchFamily="49" charset="0"/>
              </a:rPr>
              <a:t>&amp; e) { it = e; }</a:t>
            </a:r>
          </a:p>
          <a:p>
            <a:pPr>
              <a:spcBef>
                <a:spcPts val="0"/>
              </a:spcBef>
              <a:spcAft>
                <a:spcPts val="0"/>
              </a:spcAft>
              <a:buNone/>
            </a:pPr>
            <a:r>
              <a:rPr lang="en-US" altLang="zh-CN" sz="2400" b="1">
                <a:latin typeface="Courier New" panose="02070309020205020404" pitchFamily="49" charset="0"/>
              </a:rPr>
              <a:t>Key&amp; key() {return k;}</a:t>
            </a:r>
          </a:p>
          <a:p>
            <a:pPr>
              <a:spcBef>
                <a:spcPct val="0"/>
              </a:spcBef>
              <a:spcAft>
                <a:spcPct val="50000"/>
              </a:spcAft>
              <a:buNone/>
            </a:pPr>
            <a:r>
              <a:rPr lang="en-US" altLang="zh-CN" sz="2400" b="1">
                <a:latin typeface="Courier New" panose="02070309020205020404" pitchFamily="49" charset="0"/>
              </a:rPr>
              <a:t>void setKey(const Key&amp; K) {k=K;}</a:t>
            </a:r>
          </a:p>
        </p:txBody>
      </p:sp>
      <p:sp>
        <p:nvSpPr>
          <p:cNvPr id="24579" name="矩形 223235"/>
          <p:cNvSpPr/>
          <p:nvPr/>
        </p:nvSpPr>
        <p:spPr>
          <a:xfrm>
            <a:off x="2771775" y="4941888"/>
            <a:ext cx="431800" cy="57626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24580" name="矩形 223236"/>
          <p:cNvSpPr/>
          <p:nvPr/>
        </p:nvSpPr>
        <p:spPr>
          <a:xfrm>
            <a:off x="4284663" y="4941888"/>
            <a:ext cx="431800" cy="57626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24581" name="矩形 223237"/>
          <p:cNvSpPr/>
          <p:nvPr/>
        </p:nvSpPr>
        <p:spPr>
          <a:xfrm>
            <a:off x="3203575" y="4941888"/>
            <a:ext cx="1081088" cy="57626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sp>
        <p:nvSpPr>
          <p:cNvPr id="24582" name="直接连接符 223238"/>
          <p:cNvSpPr/>
          <p:nvPr/>
        </p:nvSpPr>
        <p:spPr>
          <a:xfrm flipH="1">
            <a:off x="2411413" y="5373688"/>
            <a:ext cx="576262" cy="431800"/>
          </a:xfrm>
          <a:prstGeom prst="line">
            <a:avLst/>
          </a:prstGeom>
          <a:ln w="9525" cap="flat" cmpd="sng">
            <a:solidFill>
              <a:schemeClr val="tx1"/>
            </a:solidFill>
            <a:prstDash val="solid"/>
            <a:round/>
            <a:headEnd type="none" w="med" len="med"/>
            <a:tailEnd type="triangle" w="med" len="med"/>
          </a:ln>
        </p:spPr>
      </p:sp>
      <p:sp>
        <p:nvSpPr>
          <p:cNvPr id="24583" name="直接连接符 223239"/>
          <p:cNvSpPr/>
          <p:nvPr/>
        </p:nvSpPr>
        <p:spPr>
          <a:xfrm>
            <a:off x="4572000" y="5446713"/>
            <a:ext cx="431800" cy="287337"/>
          </a:xfrm>
          <a:prstGeom prst="line">
            <a:avLst/>
          </a:prstGeom>
          <a:ln w="9525" cap="flat" cmpd="sng">
            <a:solidFill>
              <a:schemeClr val="tx1"/>
            </a:solidFill>
            <a:prstDash val="solid"/>
            <a:round/>
            <a:headEnd type="none" w="med" len="med"/>
            <a:tailEnd type="triangle" w="med" len="med"/>
          </a:ln>
        </p:spPr>
      </p:sp>
      <p:sp>
        <p:nvSpPr>
          <p:cNvPr id="2458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14</a:t>
            </a:fld>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标题 278529"/>
          <p:cNvSpPr>
            <a:spLocks noGrp="1"/>
          </p:cNvSpPr>
          <p:nvPr>
            <p:ph type="title"/>
          </p:nvPr>
        </p:nvSpPr>
        <p:spPr>
          <a:xfrm>
            <a:off x="455613" y="115888"/>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Binary Tree Node Class (3)</a:t>
            </a:r>
          </a:p>
        </p:txBody>
      </p:sp>
      <p:sp>
        <p:nvSpPr>
          <p:cNvPr id="26626" name="文本占位符 278530"/>
          <p:cNvSpPr>
            <a:spLocks noGrp="1"/>
          </p:cNvSpPr>
          <p:nvPr>
            <p:ph idx="1"/>
          </p:nvPr>
        </p:nvSpPr>
        <p:spPr>
          <a:xfrm>
            <a:off x="455613" y="1052513"/>
            <a:ext cx="7788275" cy="4032250"/>
          </a:xfrm>
        </p:spPr>
        <p:txBody>
          <a:bodyPr anchor="t"/>
          <a:lstStyle/>
          <a:p>
            <a:pPr>
              <a:lnSpc>
                <a:spcPct val="80000"/>
              </a:lnSpc>
              <a:spcBef>
                <a:spcPct val="0"/>
              </a:spcBef>
              <a:spcAft>
                <a:spcPct val="50000"/>
              </a:spcAft>
              <a:buNone/>
            </a:pPr>
            <a:r>
              <a:rPr lang="en-US" altLang="zh-CN" sz="2000" b="1" err="1">
                <a:latin typeface="Courier New" panose="02070309020205020404" pitchFamily="49" charset="0"/>
              </a:rPr>
              <a:t> inline BSTNode*</a:t>
            </a:r>
            <a:r>
              <a:rPr lang="en-US" altLang="zh-CN" sz="2000" b="1">
                <a:latin typeface="Courier New" panose="02070309020205020404" pitchFamily="49" charset="0"/>
              </a:rPr>
              <a:t> left() const</a:t>
            </a:r>
          </a:p>
          <a:p>
            <a:pPr>
              <a:lnSpc>
                <a:spcPct val="80000"/>
              </a:lnSpc>
              <a:spcBef>
                <a:spcPct val="0"/>
              </a:spcBef>
              <a:spcAft>
                <a:spcPct val="50000"/>
              </a:spcAft>
              <a:buNone/>
            </a:pPr>
            <a:r>
              <a:rPr lang="en-US" altLang="zh-CN" sz="2000" b="1" err="1">
                <a:latin typeface="Courier New" panose="02070309020205020404" pitchFamily="49" charset="0"/>
              </a:rPr>
              <a:t>    { return lc</a:t>
            </a:r>
            <a:r>
              <a:rPr lang="en-US" altLang="zh-CN" sz="2000" b="1">
                <a:latin typeface="Courier New" panose="02070309020205020404" pitchFamily="49" charset="0"/>
              </a:rPr>
              <a:t>; }</a:t>
            </a:r>
          </a:p>
          <a:p>
            <a:pPr>
              <a:lnSpc>
                <a:spcPct val="80000"/>
              </a:lnSpc>
              <a:spcBef>
                <a:spcPct val="0"/>
              </a:spcBef>
              <a:spcAft>
                <a:spcPct val="20000"/>
              </a:spcAft>
              <a:buNone/>
            </a:pPr>
            <a:r>
              <a:rPr lang="en-US" altLang="zh-CN" sz="2000" b="1" err="1">
                <a:latin typeface="Courier New" panose="02070309020205020404" pitchFamily="49" charset="0"/>
              </a:rPr>
              <a:t>  void setLeft(BinNode&lt;E</a:t>
            </a:r>
            <a:r>
              <a:rPr lang="en-US" altLang="zh-CN" sz="2000" b="1">
                <a:latin typeface="Courier New" panose="02070309020205020404" pitchFamily="49" charset="0"/>
              </a:rPr>
              <a:t>&gt;* b)</a:t>
            </a:r>
          </a:p>
          <a:p>
            <a:pPr>
              <a:lnSpc>
                <a:spcPct val="80000"/>
              </a:lnSpc>
              <a:spcBef>
                <a:spcPct val="0"/>
              </a:spcBef>
              <a:spcAft>
                <a:spcPct val="50000"/>
              </a:spcAft>
              <a:buNone/>
            </a:pPr>
            <a:r>
              <a:rPr lang="en-US" altLang="zh-CN" sz="2000" b="1" err="1">
                <a:latin typeface="Courier New" panose="02070309020205020404" pitchFamily="49" charset="0"/>
              </a:rPr>
              <a:t>    { lc = (</a:t>
            </a:r>
            <a:r>
              <a:rPr lang="en-US" altLang="zh-CN" sz="2000" b="1" err="1">
                <a:latin typeface="Courier New" panose="02070309020205020404" pitchFamily="49" charset="0"/>
                <a:sym typeface="+mn-ea"/>
              </a:rPr>
              <a:t>BSTNode</a:t>
            </a:r>
            <a:r>
              <a:rPr lang="en-US" altLang="zh-CN" sz="2000" b="1">
                <a:latin typeface="Courier New" panose="02070309020205020404" pitchFamily="49" charset="0"/>
              </a:rPr>
              <a:t>*)b; }</a:t>
            </a:r>
          </a:p>
          <a:p>
            <a:pPr>
              <a:lnSpc>
                <a:spcPct val="80000"/>
              </a:lnSpc>
              <a:spcBef>
                <a:spcPct val="0"/>
              </a:spcBef>
              <a:spcAft>
                <a:spcPct val="20000"/>
              </a:spcAft>
              <a:buNone/>
            </a:pPr>
            <a:r>
              <a:rPr lang="en-US" altLang="zh-CN" sz="2000" b="1" err="1">
                <a:latin typeface="Courier New" panose="02070309020205020404" pitchFamily="49" charset="0"/>
              </a:rPr>
              <a:t>  inline </a:t>
            </a:r>
            <a:r>
              <a:rPr lang="en-US" altLang="zh-CN" sz="2000" b="1" err="1">
                <a:latin typeface="Courier New" panose="02070309020205020404" pitchFamily="49" charset="0"/>
                <a:sym typeface="+mn-ea"/>
              </a:rPr>
              <a:t>BSTNode</a:t>
            </a:r>
            <a:r>
              <a:rPr lang="en-US" altLang="zh-CN" sz="2000" b="1">
                <a:latin typeface="Courier New" panose="02070309020205020404" pitchFamily="49" charset="0"/>
              </a:rPr>
              <a:t>* right() const</a:t>
            </a:r>
          </a:p>
          <a:p>
            <a:pPr>
              <a:lnSpc>
                <a:spcPct val="80000"/>
              </a:lnSpc>
              <a:spcBef>
                <a:spcPct val="0"/>
              </a:spcBef>
              <a:spcAft>
                <a:spcPct val="50000"/>
              </a:spcAft>
              <a:buNone/>
            </a:pPr>
            <a:r>
              <a:rPr lang="en-US" altLang="zh-CN" sz="2000" b="1" err="1">
                <a:latin typeface="Courier New" panose="02070309020205020404" pitchFamily="49" charset="0"/>
              </a:rPr>
              <a:t>    { return rc</a:t>
            </a:r>
            <a:r>
              <a:rPr lang="en-US" altLang="zh-CN" sz="2000" b="1">
                <a:latin typeface="Courier New" panose="02070309020205020404" pitchFamily="49" charset="0"/>
              </a:rPr>
              <a:t>; }</a:t>
            </a:r>
          </a:p>
          <a:p>
            <a:pPr>
              <a:lnSpc>
                <a:spcPct val="80000"/>
              </a:lnSpc>
              <a:spcBef>
                <a:spcPct val="0"/>
              </a:spcBef>
              <a:spcAft>
                <a:spcPct val="20000"/>
              </a:spcAft>
              <a:buNone/>
            </a:pPr>
            <a:r>
              <a:rPr lang="en-US" altLang="zh-CN" sz="2000" b="1" err="1">
                <a:latin typeface="Courier New" panose="02070309020205020404" pitchFamily="49" charset="0"/>
              </a:rPr>
              <a:t>  void setRight(BinNode&lt;E</a:t>
            </a:r>
            <a:r>
              <a:rPr lang="en-US" altLang="zh-CN" sz="2000" b="1">
                <a:latin typeface="Courier New" panose="02070309020205020404" pitchFamily="49" charset="0"/>
              </a:rPr>
              <a:t>&gt;* b)</a:t>
            </a:r>
          </a:p>
          <a:p>
            <a:pPr>
              <a:lnSpc>
                <a:spcPct val="80000"/>
              </a:lnSpc>
              <a:spcBef>
                <a:spcPct val="0"/>
              </a:spcBef>
              <a:spcAft>
                <a:spcPct val="50000"/>
              </a:spcAft>
              <a:buNone/>
            </a:pPr>
            <a:r>
              <a:rPr lang="en-US" altLang="zh-CN" sz="2000" b="1" err="1">
                <a:latin typeface="Courier New" panose="02070309020205020404" pitchFamily="49" charset="0"/>
              </a:rPr>
              <a:t>    { rc = (</a:t>
            </a:r>
            <a:r>
              <a:rPr lang="en-US" altLang="zh-CN" sz="2000" b="1" err="1">
                <a:latin typeface="Courier New" panose="02070309020205020404" pitchFamily="49" charset="0"/>
                <a:sym typeface="+mn-ea"/>
              </a:rPr>
              <a:t>BSTNode</a:t>
            </a:r>
            <a:r>
              <a:rPr lang="en-US" altLang="zh-CN" sz="2000" b="1">
                <a:latin typeface="Courier New" panose="02070309020205020404" pitchFamily="49" charset="0"/>
              </a:rPr>
              <a:t>*)b; }</a:t>
            </a:r>
          </a:p>
          <a:p>
            <a:pPr>
              <a:lnSpc>
                <a:spcPct val="80000"/>
              </a:lnSpc>
              <a:spcBef>
                <a:spcPct val="0"/>
              </a:spcBef>
              <a:spcAft>
                <a:spcPct val="20000"/>
              </a:spcAft>
              <a:buNone/>
            </a:pPr>
            <a:r>
              <a:rPr lang="en-US" altLang="zh-CN" sz="2000" b="1" err="1">
                <a:latin typeface="Courier New" panose="02070309020205020404" pitchFamily="49" charset="0"/>
              </a:rPr>
              <a:t>  bool isLeaf</a:t>
            </a:r>
            <a:r>
              <a:rPr lang="en-US" altLang="zh-CN" sz="2000" b="1">
                <a:latin typeface="Courier New" panose="02070309020205020404" pitchFamily="49" charset="0"/>
              </a:rPr>
              <a:t>()</a:t>
            </a:r>
          </a:p>
          <a:p>
            <a:pPr>
              <a:lnSpc>
                <a:spcPct val="80000"/>
              </a:lnSpc>
              <a:spcBef>
                <a:spcPct val="0"/>
              </a:spcBef>
              <a:spcAft>
                <a:spcPct val="50000"/>
              </a:spcAft>
              <a:buNone/>
            </a:pPr>
            <a:r>
              <a:rPr lang="en-US" altLang="zh-CN" sz="2000" b="1" err="1">
                <a:latin typeface="Courier New" panose="02070309020205020404" pitchFamily="49" charset="0"/>
              </a:rPr>
              <a:t>    { return (lc == NULL) &amp;&amp; (rc</a:t>
            </a:r>
            <a:r>
              <a:rPr lang="en-US" altLang="zh-CN" sz="2000" b="1">
                <a:latin typeface="Courier New" panose="02070309020205020404" pitchFamily="49" charset="0"/>
              </a:rPr>
              <a:t> == NULL); }</a:t>
            </a:r>
          </a:p>
          <a:p>
            <a:pPr>
              <a:lnSpc>
                <a:spcPct val="80000"/>
              </a:lnSpc>
              <a:spcBef>
                <a:spcPct val="0"/>
              </a:spcBef>
              <a:spcAft>
                <a:spcPct val="50000"/>
              </a:spcAft>
              <a:buNone/>
            </a:pPr>
            <a:r>
              <a:rPr lang="en-US" altLang="zh-CN" sz="2000" b="1">
                <a:latin typeface="Courier New" panose="02070309020205020404" pitchFamily="49" charset="0"/>
              </a:rPr>
              <a:t>};</a:t>
            </a:r>
          </a:p>
        </p:txBody>
      </p:sp>
      <p:sp>
        <p:nvSpPr>
          <p:cNvPr id="26627" name="矩形 278531"/>
          <p:cNvSpPr/>
          <p:nvPr/>
        </p:nvSpPr>
        <p:spPr>
          <a:xfrm>
            <a:off x="2771775" y="5302250"/>
            <a:ext cx="431800" cy="5762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26628" name="矩形 278532"/>
          <p:cNvSpPr/>
          <p:nvPr/>
        </p:nvSpPr>
        <p:spPr>
          <a:xfrm>
            <a:off x="4284663" y="5302250"/>
            <a:ext cx="431800" cy="5762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26629" name="矩形 278533"/>
          <p:cNvSpPr/>
          <p:nvPr/>
        </p:nvSpPr>
        <p:spPr>
          <a:xfrm>
            <a:off x="3203575" y="5302250"/>
            <a:ext cx="1081088" cy="5762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sp>
        <p:nvSpPr>
          <p:cNvPr id="26630" name="直接连接符 278534"/>
          <p:cNvSpPr/>
          <p:nvPr/>
        </p:nvSpPr>
        <p:spPr>
          <a:xfrm flipH="1">
            <a:off x="2411413" y="5734050"/>
            <a:ext cx="576262" cy="431800"/>
          </a:xfrm>
          <a:prstGeom prst="line">
            <a:avLst/>
          </a:prstGeom>
          <a:ln w="9525" cap="flat" cmpd="sng">
            <a:solidFill>
              <a:schemeClr val="tx1"/>
            </a:solidFill>
            <a:prstDash val="solid"/>
            <a:round/>
            <a:headEnd type="none" w="med" len="med"/>
            <a:tailEnd type="triangle" w="med" len="med"/>
          </a:ln>
        </p:spPr>
      </p:sp>
      <p:sp>
        <p:nvSpPr>
          <p:cNvPr id="26631" name="直接连接符 278535"/>
          <p:cNvSpPr/>
          <p:nvPr/>
        </p:nvSpPr>
        <p:spPr>
          <a:xfrm>
            <a:off x="4572000" y="5807075"/>
            <a:ext cx="431800" cy="287338"/>
          </a:xfrm>
          <a:prstGeom prst="line">
            <a:avLst/>
          </a:prstGeom>
          <a:ln w="9525" cap="flat" cmpd="sng">
            <a:solidFill>
              <a:schemeClr val="tx1"/>
            </a:solidFill>
            <a:prstDash val="solid"/>
            <a:round/>
            <a:headEnd type="none" w="med" len="med"/>
            <a:tailEnd type="triangle" w="med" len="med"/>
          </a:ln>
        </p:spPr>
      </p:sp>
      <p:sp>
        <p:nvSpPr>
          <p:cNvPr id="2663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15</a:t>
            </a:fld>
            <a:endParaRPr lang="zh-CN"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标题 281601"/>
          <p:cNvSpPr>
            <a:spLocks noGrp="1"/>
          </p:cNvSpPr>
          <p:nvPr>
            <p:ph type="title"/>
          </p:nvPr>
        </p:nvSpPr>
        <p:spPr>
          <a:xfrm>
            <a:off x="455613" y="115888"/>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Link-based Binary Tree class</a:t>
            </a:r>
          </a:p>
        </p:txBody>
      </p:sp>
      <p:sp>
        <p:nvSpPr>
          <p:cNvPr id="28674" name="文本占位符 281602"/>
          <p:cNvSpPr>
            <a:spLocks noGrp="1"/>
          </p:cNvSpPr>
          <p:nvPr>
            <p:ph idx="1"/>
          </p:nvPr>
        </p:nvSpPr>
        <p:spPr>
          <a:xfrm>
            <a:off x="455613" y="1052513"/>
            <a:ext cx="7788275" cy="4032250"/>
          </a:xfrm>
        </p:spPr>
        <p:txBody>
          <a:bodyPr anchor="t"/>
          <a:lstStyle/>
          <a:p>
            <a:pPr>
              <a:spcBef>
                <a:spcPct val="0"/>
              </a:spcBef>
              <a:spcAft>
                <a:spcPct val="50000"/>
              </a:spcAft>
              <a:buNone/>
            </a:pPr>
            <a:r>
              <a:rPr lang="en-US" altLang="zh-CN" sz="2400" b="1" err="1">
                <a:latin typeface="Courier New" panose="02070309020205020404" pitchFamily="49" charset="0"/>
              </a:rPr>
              <a:t>class LBinTree:public BinTree</a:t>
            </a:r>
            <a:r>
              <a:rPr lang="en-US" altLang="zh-CN" sz="2600">
                <a:latin typeface="cmtt8" charset="0"/>
              </a:rPr>
              <a:t>  </a:t>
            </a:r>
            <a:r>
              <a:rPr lang="en-US" altLang="zh-CN" sz="2400" b="1" err="1">
                <a:latin typeface="Courier New" panose="02070309020205020404" pitchFamily="49" charset="0"/>
              </a:rPr>
              <a:t>&lt;Elem</a:t>
            </a:r>
            <a:r>
              <a:rPr lang="en-US" altLang="zh-CN" sz="2400" b="1">
                <a:latin typeface="Courier New" panose="02070309020205020404" pitchFamily="49" charset="0"/>
              </a:rPr>
              <a:t>&gt; </a:t>
            </a:r>
          </a:p>
          <a:p>
            <a:pPr>
              <a:spcBef>
                <a:spcPct val="0"/>
              </a:spcBef>
              <a:spcAft>
                <a:spcPct val="50000"/>
              </a:spcAft>
              <a:buNone/>
            </a:pPr>
            <a:r>
              <a:rPr lang="en-US" altLang="zh-CN" sz="2400" b="1">
                <a:latin typeface="Courier New" panose="02070309020205020404" pitchFamily="49" charset="0"/>
              </a:rPr>
              <a:t>{</a:t>
            </a:r>
          </a:p>
          <a:p>
            <a:pPr>
              <a:spcBef>
                <a:spcPct val="0"/>
              </a:spcBef>
              <a:spcAft>
                <a:spcPct val="50000"/>
              </a:spcAft>
              <a:buNone/>
            </a:pPr>
            <a:r>
              <a:rPr lang="en-US" altLang="zh-CN" sz="2400" b="1">
                <a:latin typeface="Courier New" panose="02070309020205020404" pitchFamily="49" charset="0"/>
              </a:rPr>
              <a:t>private:</a:t>
            </a:r>
          </a:p>
          <a:p>
            <a:pPr>
              <a:spcBef>
                <a:spcPct val="0"/>
              </a:spcBef>
              <a:spcAft>
                <a:spcPct val="50000"/>
              </a:spcAft>
              <a:buNone/>
            </a:pPr>
            <a:r>
              <a:rPr lang="en-US" altLang="zh-CN" sz="2400" b="1" err="1">
                <a:latin typeface="Courier New" panose="02070309020205020404" pitchFamily="49" charset="0"/>
              </a:rPr>
              <a:t> BinNodePtr&lt;Elem</a:t>
            </a:r>
            <a:r>
              <a:rPr lang="en-US" altLang="zh-CN" sz="2400" b="1">
                <a:latin typeface="Courier New" panose="02070309020205020404" pitchFamily="49" charset="0"/>
              </a:rPr>
              <a:t>&gt;* root;</a:t>
            </a:r>
          </a:p>
          <a:p>
            <a:pPr>
              <a:spcBef>
                <a:spcPct val="0"/>
              </a:spcBef>
              <a:spcAft>
                <a:spcPct val="50000"/>
              </a:spcAft>
              <a:buNone/>
            </a:pPr>
            <a:r>
              <a:rPr lang="en-US" altLang="zh-CN" sz="2400" b="1">
                <a:latin typeface="Courier New" panose="02070309020205020404" pitchFamily="49" charset="0"/>
              </a:rPr>
              <a:t>public:</a:t>
            </a:r>
          </a:p>
          <a:p>
            <a:pPr>
              <a:spcBef>
                <a:spcPct val="0"/>
              </a:spcBef>
              <a:spcAft>
                <a:spcPct val="50000"/>
              </a:spcAft>
              <a:buNone/>
            </a:pPr>
            <a:r>
              <a:rPr lang="en-US" altLang="zh-CN" sz="2600">
                <a:solidFill>
                  <a:srgbClr val="CC0000"/>
                </a:solidFill>
                <a:latin typeface="cmtt8" charset="0"/>
              </a:rPr>
              <a:t>  </a:t>
            </a:r>
            <a:r>
              <a:rPr lang="en-US" altLang="zh-CN" sz="2400" b="1" err="1">
                <a:latin typeface="Courier New" panose="02070309020205020404" pitchFamily="49" charset="0"/>
              </a:rPr>
              <a:t>BinNode* getRoot</a:t>
            </a:r>
            <a:r>
              <a:rPr lang="en-US" altLang="zh-CN" sz="2400" b="1">
                <a:latin typeface="Courier New" panose="02070309020205020404" pitchFamily="49" charset="0"/>
              </a:rPr>
              <a:t>() { return root;}</a:t>
            </a:r>
          </a:p>
        </p:txBody>
      </p:sp>
      <p:grpSp>
        <p:nvGrpSpPr>
          <p:cNvPr id="28675" name="组合 281608"/>
          <p:cNvGrpSpPr/>
          <p:nvPr/>
        </p:nvGrpSpPr>
        <p:grpSpPr>
          <a:xfrm>
            <a:off x="3132138" y="4868863"/>
            <a:ext cx="1944687" cy="576262"/>
            <a:chOff x="1973" y="2931"/>
            <a:chExt cx="1225" cy="363"/>
          </a:xfrm>
        </p:grpSpPr>
        <p:sp>
          <p:nvSpPr>
            <p:cNvPr id="28676" name="矩形 281603"/>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28677" name="矩形 281604"/>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28678" name="矩形 281605"/>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sp>
        <p:nvSpPr>
          <p:cNvPr id="28679" name="直接连接符 281606"/>
          <p:cNvSpPr/>
          <p:nvPr/>
        </p:nvSpPr>
        <p:spPr>
          <a:xfrm flipH="1">
            <a:off x="2771775" y="5300663"/>
            <a:ext cx="576263" cy="431800"/>
          </a:xfrm>
          <a:prstGeom prst="line">
            <a:avLst/>
          </a:prstGeom>
          <a:ln w="9525" cap="flat" cmpd="sng">
            <a:solidFill>
              <a:schemeClr val="tx1"/>
            </a:solidFill>
            <a:prstDash val="solid"/>
            <a:round/>
            <a:headEnd type="none" w="med" len="med"/>
            <a:tailEnd type="triangle" w="med" len="med"/>
          </a:ln>
        </p:spPr>
      </p:sp>
      <p:sp>
        <p:nvSpPr>
          <p:cNvPr id="28680" name="直接连接符 281607"/>
          <p:cNvSpPr/>
          <p:nvPr/>
        </p:nvSpPr>
        <p:spPr>
          <a:xfrm>
            <a:off x="4932363" y="5373688"/>
            <a:ext cx="431800" cy="287337"/>
          </a:xfrm>
          <a:prstGeom prst="line">
            <a:avLst/>
          </a:prstGeom>
          <a:ln w="9525" cap="flat" cmpd="sng">
            <a:solidFill>
              <a:schemeClr val="tx1"/>
            </a:solidFill>
            <a:prstDash val="solid"/>
            <a:round/>
            <a:headEnd type="none" w="med" len="med"/>
            <a:tailEnd type="triangle" w="med" len="med"/>
          </a:ln>
        </p:spPr>
      </p:sp>
      <p:grpSp>
        <p:nvGrpSpPr>
          <p:cNvPr id="28681" name="组合 281609"/>
          <p:cNvGrpSpPr/>
          <p:nvPr/>
        </p:nvGrpSpPr>
        <p:grpSpPr>
          <a:xfrm>
            <a:off x="1692275" y="5732463"/>
            <a:ext cx="1944688" cy="576262"/>
            <a:chOff x="1973" y="2931"/>
            <a:chExt cx="1225" cy="363"/>
          </a:xfrm>
        </p:grpSpPr>
        <p:sp>
          <p:nvSpPr>
            <p:cNvPr id="28682" name="矩形 281610"/>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28683" name="矩形 281611"/>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28684" name="矩形 281612"/>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grpSp>
        <p:nvGrpSpPr>
          <p:cNvPr id="28685" name="组合 281613"/>
          <p:cNvGrpSpPr/>
          <p:nvPr/>
        </p:nvGrpSpPr>
        <p:grpSpPr>
          <a:xfrm>
            <a:off x="4643438" y="5732463"/>
            <a:ext cx="1944687" cy="576262"/>
            <a:chOff x="1973" y="2931"/>
            <a:chExt cx="1225" cy="363"/>
          </a:xfrm>
        </p:grpSpPr>
        <p:sp>
          <p:nvSpPr>
            <p:cNvPr id="28686" name="矩形 281614"/>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28687" name="矩形 281615"/>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28688" name="矩形 281616"/>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sp>
        <p:nvSpPr>
          <p:cNvPr id="28689" name="直接连接符 281617"/>
          <p:cNvSpPr/>
          <p:nvPr/>
        </p:nvSpPr>
        <p:spPr>
          <a:xfrm flipH="1">
            <a:off x="1692275" y="6165850"/>
            <a:ext cx="142875" cy="287338"/>
          </a:xfrm>
          <a:prstGeom prst="line">
            <a:avLst/>
          </a:prstGeom>
          <a:ln w="9525" cap="flat" cmpd="sng">
            <a:solidFill>
              <a:schemeClr val="tx1"/>
            </a:solidFill>
            <a:prstDash val="solid"/>
            <a:round/>
            <a:headEnd type="none" w="med" len="med"/>
            <a:tailEnd type="triangle" w="med" len="med"/>
          </a:ln>
        </p:spPr>
      </p:sp>
      <p:sp>
        <p:nvSpPr>
          <p:cNvPr id="28690" name="直接连接符 281618"/>
          <p:cNvSpPr/>
          <p:nvPr/>
        </p:nvSpPr>
        <p:spPr>
          <a:xfrm>
            <a:off x="3492500" y="6237288"/>
            <a:ext cx="71438" cy="215900"/>
          </a:xfrm>
          <a:prstGeom prst="line">
            <a:avLst/>
          </a:prstGeom>
          <a:ln w="9525" cap="flat" cmpd="sng">
            <a:solidFill>
              <a:schemeClr val="tx1"/>
            </a:solidFill>
            <a:prstDash val="solid"/>
            <a:round/>
            <a:headEnd type="none" w="med" len="med"/>
            <a:tailEnd type="triangle" w="med" len="med"/>
          </a:ln>
        </p:spPr>
      </p:sp>
      <p:sp>
        <p:nvSpPr>
          <p:cNvPr id="28691" name="直接连接符 281619"/>
          <p:cNvSpPr/>
          <p:nvPr/>
        </p:nvSpPr>
        <p:spPr>
          <a:xfrm flipH="1">
            <a:off x="4716463" y="6165850"/>
            <a:ext cx="142875" cy="358775"/>
          </a:xfrm>
          <a:prstGeom prst="line">
            <a:avLst/>
          </a:prstGeom>
          <a:ln w="9525" cap="flat" cmpd="sng">
            <a:solidFill>
              <a:schemeClr val="tx1"/>
            </a:solidFill>
            <a:prstDash val="solid"/>
            <a:round/>
            <a:headEnd type="none" w="med" len="med"/>
            <a:tailEnd type="triangle" w="med" len="med"/>
          </a:ln>
        </p:spPr>
      </p:sp>
      <p:sp>
        <p:nvSpPr>
          <p:cNvPr id="28692" name="直接连接符 281620"/>
          <p:cNvSpPr/>
          <p:nvPr/>
        </p:nvSpPr>
        <p:spPr>
          <a:xfrm>
            <a:off x="6516688" y="6237288"/>
            <a:ext cx="215900" cy="287337"/>
          </a:xfrm>
          <a:prstGeom prst="line">
            <a:avLst/>
          </a:prstGeom>
          <a:ln w="9525" cap="flat" cmpd="sng">
            <a:solidFill>
              <a:schemeClr val="tx1"/>
            </a:solidFill>
            <a:prstDash val="solid"/>
            <a:round/>
            <a:headEnd type="none" w="med" len="med"/>
            <a:tailEnd type="triangle" w="med" len="med"/>
          </a:ln>
        </p:spPr>
      </p:sp>
      <p:sp>
        <p:nvSpPr>
          <p:cNvPr id="28693" name="直接连接符 281621"/>
          <p:cNvSpPr/>
          <p:nvPr/>
        </p:nvSpPr>
        <p:spPr>
          <a:xfrm flipH="1">
            <a:off x="5076825" y="4797425"/>
            <a:ext cx="503238" cy="215900"/>
          </a:xfrm>
          <a:prstGeom prst="line">
            <a:avLst/>
          </a:prstGeom>
          <a:ln w="9525" cap="flat" cmpd="sng">
            <a:solidFill>
              <a:srgbClr val="CC0000"/>
            </a:solidFill>
            <a:prstDash val="solid"/>
            <a:round/>
            <a:headEnd type="none" w="med" len="med"/>
            <a:tailEnd type="triangle" w="med" len="med"/>
          </a:ln>
        </p:spPr>
      </p:sp>
      <p:sp>
        <p:nvSpPr>
          <p:cNvPr id="28694" name="文本框 281622"/>
          <p:cNvSpPr txBox="1"/>
          <p:nvPr/>
        </p:nvSpPr>
        <p:spPr>
          <a:xfrm>
            <a:off x="5724525" y="4529138"/>
            <a:ext cx="725488" cy="457200"/>
          </a:xfrm>
          <a:prstGeom prst="rect">
            <a:avLst/>
          </a:prstGeom>
          <a:noFill/>
          <a:ln w="9525">
            <a:noFill/>
          </a:ln>
        </p:spPr>
        <p:txBody>
          <a:bodyPr wrap="none" anchor="t">
            <a:spAutoFit/>
          </a:bodyPr>
          <a:lstStyle/>
          <a:p>
            <a:r>
              <a:rPr lang="en-US" altLang="zh-CN" b="1">
                <a:solidFill>
                  <a:srgbClr val="CC0000"/>
                </a:solidFill>
                <a:latin typeface="Times New Roman" panose="02020603050405020304" pitchFamily="18" charset="0"/>
                <a:ea typeface="宋体" panose="02010600030101010101" pitchFamily="2" charset="-122"/>
              </a:rPr>
              <a:t>root</a:t>
            </a:r>
          </a:p>
        </p:txBody>
      </p:sp>
      <p:sp>
        <p:nvSpPr>
          <p:cNvPr id="2869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16</a:t>
            </a:fld>
            <a:endParaRPr lang="zh-CN"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标题 284673"/>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Implementation of Traversals (1)</a:t>
            </a:r>
          </a:p>
        </p:txBody>
      </p:sp>
      <p:sp>
        <p:nvSpPr>
          <p:cNvPr id="30722" name="文本占位符 284674"/>
          <p:cNvSpPr>
            <a:spLocks noGrp="1"/>
          </p:cNvSpPr>
          <p:nvPr>
            <p:ph idx="1"/>
          </p:nvPr>
        </p:nvSpPr>
        <p:spPr>
          <a:xfrm>
            <a:off x="468313" y="4508500"/>
            <a:ext cx="8148637" cy="965200"/>
          </a:xfrm>
        </p:spPr>
        <p:txBody>
          <a:bodyPr anchor="t"/>
          <a:lstStyle/>
          <a:p>
            <a:pPr>
              <a:lnSpc>
                <a:spcPct val="90000"/>
              </a:lnSpc>
              <a:buNone/>
            </a:pPr>
            <a:r>
              <a:rPr lang="en-US" altLang="zh-CN">
                <a:latin typeface="Helvetica" pitchFamily="34" charset="0"/>
              </a:rPr>
              <a:t>Any process for visiting the nodes in some order is called a </a:t>
            </a:r>
            <a:r>
              <a:rPr lang="en-US" altLang="zh-CN">
                <a:solidFill>
                  <a:schemeClr val="accent2"/>
                </a:solidFill>
                <a:latin typeface="Helvetica" pitchFamily="34" charset="0"/>
              </a:rPr>
              <a:t>traversal</a:t>
            </a:r>
            <a:r>
              <a:rPr lang="en-US" altLang="zh-CN">
                <a:latin typeface="Helvetica" pitchFamily="34" charset="0"/>
              </a:rPr>
              <a:t>.</a:t>
            </a:r>
          </a:p>
        </p:txBody>
      </p:sp>
      <p:sp>
        <p:nvSpPr>
          <p:cNvPr id="30723" name="矩形 284675"/>
          <p:cNvSpPr/>
          <p:nvPr/>
        </p:nvSpPr>
        <p:spPr>
          <a:xfrm>
            <a:off x="468313" y="1341438"/>
            <a:ext cx="7399337" cy="2282825"/>
          </a:xfrm>
          <a:prstGeom prst="rect">
            <a:avLst/>
          </a:prstGeom>
          <a:noFill/>
          <a:ln w="9525">
            <a:noFill/>
          </a:ln>
        </p:spPr>
        <p:txBody>
          <a:bodyPr anchor="t">
            <a:spAutoFit/>
          </a:bodyPr>
          <a:lstStyle/>
          <a:p>
            <a:r>
              <a:rPr lang="en-US" altLang="zh-CN" err="1">
                <a:latin typeface="Times New Roman" panose="02020603050405020304" pitchFamily="18" charset="0"/>
                <a:ea typeface="宋体" panose="02010600030101010101" pitchFamily="2" charset="-122"/>
              </a:rPr>
              <a:t> //preorder traversal of the subtree rooted at subroot</a:t>
            </a:r>
            <a:endParaRPr lang="en-US" altLang="zh-CN">
              <a:latin typeface="Times New Roman" panose="02020603050405020304" pitchFamily="18" charset="0"/>
              <a:ea typeface="宋体" panose="02010600030101010101" pitchFamily="2" charset="-122"/>
            </a:endParaRPr>
          </a:p>
          <a:p>
            <a:r>
              <a:rPr lang="en-US" altLang="zh-CN" err="1">
                <a:solidFill>
                  <a:srgbClr val="CC0000"/>
                </a:solidFill>
                <a:latin typeface="Times New Roman" panose="02020603050405020304" pitchFamily="18" charset="0"/>
                <a:ea typeface="宋体" panose="02010600030101010101" pitchFamily="2" charset="-122"/>
              </a:rPr>
              <a:t>   void  preorder(BinNode&lt;Elem&gt;* subroot</a:t>
            </a:r>
            <a:r>
              <a:rPr lang="en-US" altLang="zh-CN">
                <a:solidFill>
                  <a:srgbClr val="CC0000"/>
                </a:solidFill>
                <a:latin typeface="Times New Roman" panose="02020603050405020304" pitchFamily="18" charset="0"/>
                <a:ea typeface="宋体" panose="02010600030101010101" pitchFamily="2" charset="-122"/>
              </a:rPr>
              <a:t>);</a:t>
            </a:r>
          </a:p>
          <a:p>
            <a:r>
              <a:rPr lang="en-US" altLang="zh-CN" err="1">
                <a:latin typeface="Times New Roman" panose="02020603050405020304" pitchFamily="18" charset="0"/>
                <a:ea typeface="宋体" panose="02010600030101010101" pitchFamily="2" charset="-122"/>
              </a:rPr>
              <a:t>  //preorder traversal of the subtree rooted at subroot</a:t>
            </a:r>
            <a:endParaRPr lang="en-US" altLang="zh-CN">
              <a:latin typeface="Times New Roman" panose="02020603050405020304" pitchFamily="18" charset="0"/>
              <a:ea typeface="宋体" panose="02010600030101010101" pitchFamily="2" charset="-122"/>
            </a:endParaRPr>
          </a:p>
          <a:p>
            <a:r>
              <a:rPr lang="en-US" altLang="zh-CN" err="1">
                <a:solidFill>
                  <a:srgbClr val="CC0000"/>
                </a:solidFill>
                <a:latin typeface="Times New Roman" panose="02020603050405020304" pitchFamily="18" charset="0"/>
                <a:ea typeface="宋体" panose="02010600030101010101" pitchFamily="2" charset="-122"/>
              </a:rPr>
              <a:t>   void  inorder(BinNode&lt;Elem&gt;* subroot</a:t>
            </a:r>
            <a:r>
              <a:rPr lang="en-US" altLang="zh-CN">
                <a:solidFill>
                  <a:srgbClr val="CC0000"/>
                </a:solidFill>
                <a:latin typeface="Times New Roman" panose="02020603050405020304" pitchFamily="18" charset="0"/>
                <a:ea typeface="宋体" panose="02010600030101010101" pitchFamily="2" charset="-122"/>
              </a:rPr>
              <a:t>);</a:t>
            </a:r>
          </a:p>
          <a:p>
            <a:r>
              <a:rPr lang="en-US" altLang="zh-CN" err="1">
                <a:latin typeface="Times New Roman" panose="02020603050405020304" pitchFamily="18" charset="0"/>
                <a:ea typeface="宋体" panose="02010600030101010101" pitchFamily="2" charset="-122"/>
              </a:rPr>
              <a:t> //preorder traversal of the subtree rooted at subroot</a:t>
            </a:r>
            <a:endParaRPr lang="en-US" altLang="zh-CN">
              <a:latin typeface="Times New Roman" panose="02020603050405020304" pitchFamily="18" charset="0"/>
              <a:ea typeface="宋体" panose="02010600030101010101" pitchFamily="2" charset="-122"/>
            </a:endParaRPr>
          </a:p>
          <a:p>
            <a:r>
              <a:rPr lang="en-US" altLang="zh-CN" err="1">
                <a:solidFill>
                  <a:srgbClr val="CC0000"/>
                </a:solidFill>
                <a:latin typeface="Times New Roman" panose="02020603050405020304" pitchFamily="18" charset="0"/>
                <a:ea typeface="宋体" panose="02010600030101010101" pitchFamily="2" charset="-122"/>
              </a:rPr>
              <a:t>   void   postorder(BinNode&lt;Elem&gt;* subroot</a:t>
            </a:r>
            <a:r>
              <a:rPr lang="en-US" altLang="zh-CN">
                <a:solidFill>
                  <a:srgbClr val="CC0000"/>
                </a:solidFill>
                <a:latin typeface="Times New Roman" panose="02020603050405020304" pitchFamily="18" charset="0"/>
                <a:ea typeface="宋体" panose="02010600030101010101" pitchFamily="2" charset="-122"/>
              </a:rPr>
              <a:t>);</a:t>
            </a:r>
          </a:p>
        </p:txBody>
      </p:sp>
      <p:sp>
        <p:nvSpPr>
          <p:cNvPr id="3072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17</a:t>
            </a:fld>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标题 286721"/>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Implementation of Traversals (2)</a:t>
            </a:r>
          </a:p>
        </p:txBody>
      </p:sp>
      <p:sp>
        <p:nvSpPr>
          <p:cNvPr id="32770" name="文本占位符 286722"/>
          <p:cNvSpPr>
            <a:spLocks noGrp="1"/>
          </p:cNvSpPr>
          <p:nvPr>
            <p:ph idx="1"/>
          </p:nvPr>
        </p:nvSpPr>
        <p:spPr>
          <a:xfrm>
            <a:off x="107950" y="1268413"/>
            <a:ext cx="8686800" cy="5068887"/>
          </a:xfrm>
        </p:spPr>
        <p:txBody>
          <a:bodyPr anchor="t"/>
          <a:lstStyle/>
          <a:p>
            <a:pPr>
              <a:lnSpc>
                <a:spcPct val="90000"/>
              </a:lnSpc>
            </a:pPr>
            <a:r>
              <a:rPr lang="en-US" altLang="zh-CN" dirty="0">
                <a:latin typeface="Helvetica" pitchFamily="34" charset="0"/>
              </a:rPr>
              <a:t>Preorder traversal: (</a:t>
            </a:r>
            <a:r>
              <a:rPr lang="zh-CN" altLang="en-US" dirty="0">
                <a:latin typeface="Helvetica" pitchFamily="34" charset="0"/>
              </a:rPr>
              <a:t>先序遍历</a:t>
            </a:r>
            <a:r>
              <a:rPr lang="en-US" altLang="zh-CN">
                <a:latin typeface="Helvetica" pitchFamily="34" charset="0"/>
              </a:rPr>
              <a:t>)</a:t>
            </a:r>
          </a:p>
          <a:p>
            <a:pPr lvl="1">
              <a:lnSpc>
                <a:spcPct val="90000"/>
              </a:lnSpc>
            </a:pPr>
            <a:r>
              <a:rPr lang="en-US" altLang="zh-CN" sz="2400">
                <a:latin typeface="Helvetica" pitchFamily="34" charset="0"/>
              </a:rPr>
              <a:t>Visit each node before visiting its children</a:t>
            </a:r>
          </a:p>
          <a:p>
            <a:pPr lvl="1">
              <a:lnSpc>
                <a:spcPct val="90000"/>
              </a:lnSpc>
            </a:pPr>
            <a:r>
              <a:rPr lang="en-US" altLang="zh-CN" sz="2400" err="1">
                <a:latin typeface="Helvetica" pitchFamily="34" charset="0"/>
              </a:rPr>
              <a:t>Visit the node-&gt; Preorder traversal of left subtree</a:t>
            </a:r>
            <a:r>
              <a:rPr lang="en-US" altLang="zh-CN" sz="2400">
                <a:latin typeface="Helvetica" pitchFamily="34" charset="0"/>
              </a:rPr>
              <a:t>-&gt; Preorder traversal of right tree </a:t>
            </a:r>
          </a:p>
          <a:p>
            <a:pPr>
              <a:lnSpc>
                <a:spcPct val="90000"/>
              </a:lnSpc>
            </a:pPr>
            <a:r>
              <a:rPr lang="en-US" altLang="zh-CN" err="1">
                <a:latin typeface="Helvetica" pitchFamily="34" charset="0"/>
              </a:rPr>
              <a:t>Postorder</a:t>
            </a:r>
            <a:r>
              <a:rPr lang="en-US" altLang="zh-CN" dirty="0">
                <a:latin typeface="Helvetica" pitchFamily="34" charset="0"/>
              </a:rPr>
              <a:t> traversal:  (</a:t>
            </a:r>
            <a:r>
              <a:rPr lang="zh-CN" altLang="en-US" dirty="0">
                <a:latin typeface="Helvetica" pitchFamily="34" charset="0"/>
              </a:rPr>
              <a:t>后序遍历</a:t>
            </a:r>
            <a:r>
              <a:rPr lang="en-US" altLang="zh-CN">
                <a:latin typeface="Helvetica" pitchFamily="34" charset="0"/>
              </a:rPr>
              <a:t>)</a:t>
            </a:r>
          </a:p>
          <a:p>
            <a:pPr lvl="1">
              <a:lnSpc>
                <a:spcPct val="90000"/>
              </a:lnSpc>
            </a:pPr>
            <a:r>
              <a:rPr lang="en-US" altLang="zh-CN" sz="2400">
                <a:latin typeface="Helvetica" pitchFamily="34" charset="0"/>
              </a:rPr>
              <a:t>Visit each node after visiting its children.</a:t>
            </a:r>
          </a:p>
          <a:p>
            <a:pPr lvl="1">
              <a:lnSpc>
                <a:spcPct val="90000"/>
              </a:lnSpc>
            </a:pPr>
            <a:r>
              <a:rPr lang="en-US" altLang="zh-CN" sz="2400" err="1">
                <a:latin typeface="Helvetica" pitchFamily="34" charset="0"/>
              </a:rPr>
              <a:t>Postorder traversal of left subtree-&gt; Postorder traversal of right subtree-&gt; vist</a:t>
            </a:r>
            <a:r>
              <a:rPr lang="en-US" altLang="zh-CN" sz="2400">
                <a:latin typeface="Helvetica" pitchFamily="34" charset="0"/>
              </a:rPr>
              <a:t> the node</a:t>
            </a:r>
          </a:p>
          <a:p>
            <a:pPr>
              <a:lnSpc>
                <a:spcPct val="90000"/>
              </a:lnSpc>
            </a:pPr>
            <a:r>
              <a:rPr lang="en-US" altLang="zh-CN" err="1">
                <a:latin typeface="Helvetica" pitchFamily="34" charset="0"/>
              </a:rPr>
              <a:t>Inorder</a:t>
            </a:r>
            <a:r>
              <a:rPr lang="en-US" altLang="zh-CN" dirty="0">
                <a:latin typeface="Helvetica" pitchFamily="34" charset="0"/>
              </a:rPr>
              <a:t> traversal:  (</a:t>
            </a:r>
            <a:r>
              <a:rPr lang="zh-CN" altLang="en-US" dirty="0">
                <a:latin typeface="Helvetica" pitchFamily="34" charset="0"/>
              </a:rPr>
              <a:t>中序遍历</a:t>
            </a:r>
            <a:r>
              <a:rPr lang="en-US" altLang="zh-CN">
                <a:latin typeface="Helvetica" pitchFamily="34" charset="0"/>
              </a:rPr>
              <a:t>)</a:t>
            </a:r>
          </a:p>
          <a:p>
            <a:pPr lvl="1">
              <a:lnSpc>
                <a:spcPct val="90000"/>
              </a:lnSpc>
            </a:pPr>
            <a:r>
              <a:rPr lang="en-US" altLang="zh-CN" sz="2400" err="1">
                <a:latin typeface="Helvetica" pitchFamily="34" charset="0"/>
              </a:rPr>
              <a:t>Visit the left subtree, then the node, then the right subtree</a:t>
            </a:r>
            <a:r>
              <a:rPr lang="en-US" altLang="zh-CN" sz="2400">
                <a:latin typeface="Helvetica" pitchFamily="34" charset="0"/>
              </a:rPr>
              <a:t>.</a:t>
            </a:r>
          </a:p>
          <a:p>
            <a:pPr lvl="1">
              <a:lnSpc>
                <a:spcPct val="90000"/>
              </a:lnSpc>
            </a:pPr>
            <a:r>
              <a:rPr lang="en-US" altLang="zh-CN" sz="2400" err="1">
                <a:latin typeface="Helvetica" pitchFamily="34" charset="0"/>
              </a:rPr>
              <a:t>Inorder traversal of the left subtree -&gt; visit the node -&gt; Inorder traversal of the right subtree</a:t>
            </a:r>
            <a:endParaRPr lang="en-US" altLang="zh-CN" sz="2400">
              <a:latin typeface="Helvetica" pitchFamily="34" charset="0"/>
            </a:endParaRPr>
          </a:p>
        </p:txBody>
      </p:sp>
      <p:sp>
        <p:nvSpPr>
          <p:cNvPr id="32771"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18</a:t>
            </a:fld>
            <a:endParaRPr lang="zh-CN" alt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288769" descr="BinExamp"/>
          <p:cNvPicPr>
            <a:picLocks noChangeAspect="1"/>
          </p:cNvPicPr>
          <p:nvPr/>
        </p:nvPicPr>
        <p:blipFill>
          <a:blip r:embed="rId2"/>
          <a:srcRect l="4968" t="2606" r="3726" b="3909"/>
          <a:stretch>
            <a:fillRect/>
          </a:stretch>
        </p:blipFill>
        <p:spPr>
          <a:xfrm>
            <a:off x="914400" y="1371600"/>
            <a:ext cx="3657600" cy="3411538"/>
          </a:xfrm>
          <a:prstGeom prst="rect">
            <a:avLst/>
          </a:prstGeom>
          <a:noFill/>
          <a:ln w="9525">
            <a:noFill/>
          </a:ln>
        </p:spPr>
      </p:pic>
      <p:sp>
        <p:nvSpPr>
          <p:cNvPr id="288771" name="矩形 288770"/>
          <p:cNvSpPr/>
          <p:nvPr/>
        </p:nvSpPr>
        <p:spPr>
          <a:xfrm>
            <a:off x="455613" y="152400"/>
            <a:ext cx="8226425" cy="914400"/>
          </a:xfrm>
          <a:prstGeom prst="rect">
            <a:avLst/>
          </a:prstGeom>
          <a:noFill/>
          <a:ln w="9525">
            <a:noFill/>
          </a:ln>
        </p:spPr>
        <p:txBody>
          <a:bodyPr anchor="ctr"/>
          <a:lstStyle/>
          <a:p>
            <a:pPr algn="ctr" fontAlgn="base"/>
            <a:r>
              <a:rPr lang="en-US" altLang="zh-CN" sz="4400" strike="noStrike"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Implementation</a:t>
            </a:r>
            <a:r>
              <a:rPr lang="en-US" altLang="zh-CN" strike="noStrike"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 </a:t>
            </a:r>
            <a:r>
              <a:rPr lang="en-US" altLang="zh-CN" sz="4400" strike="noStrike"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of Traversals (3)</a:t>
            </a:r>
            <a:endParaRPr lang="en-US" altLang="zh-CN" sz="4400" strike="noStrike" noProof="1">
              <a:solidFill>
                <a:srgbClr val="CC0000"/>
              </a:solidFill>
              <a:effectLst>
                <a:outerShdw blurRad="38100" dist="38100" dir="2700000">
                  <a:srgbClr val="C0C0C0"/>
                </a:outerShdw>
              </a:effectLst>
              <a:latin typeface="Times New Roman" panose="02020603050405020304" pitchFamily="18" charset="0"/>
            </a:endParaRPr>
          </a:p>
        </p:txBody>
      </p:sp>
      <p:sp>
        <p:nvSpPr>
          <p:cNvPr id="34819" name="文本框 288771"/>
          <p:cNvSpPr txBox="1"/>
          <p:nvPr/>
        </p:nvSpPr>
        <p:spPr>
          <a:xfrm>
            <a:off x="5029200" y="1447800"/>
            <a:ext cx="3581400" cy="3195638"/>
          </a:xfrm>
          <a:prstGeom prst="rect">
            <a:avLst/>
          </a:prstGeom>
          <a:noFill/>
          <a:ln w="9525">
            <a:noFill/>
          </a:ln>
        </p:spPr>
        <p:txBody>
          <a:bodyPr anchor="t">
            <a:spAutoFit/>
          </a:bodyPr>
          <a:lstStyle/>
          <a:p>
            <a:pPr>
              <a:spcBef>
                <a:spcPct val="50000"/>
              </a:spcBef>
            </a:pPr>
            <a:r>
              <a:rPr lang="en-US" altLang="zh-CN">
                <a:latin typeface="Times New Roman" panose="02020603050405020304" pitchFamily="18" charset="0"/>
                <a:ea typeface="宋体" panose="02010600030101010101" pitchFamily="2" charset="-122"/>
              </a:rPr>
              <a:t>Preorder traversal:    </a:t>
            </a:r>
          </a:p>
          <a:p>
            <a:pPr>
              <a:spcBef>
                <a:spcPct val="50000"/>
              </a:spcBef>
            </a:pPr>
            <a:r>
              <a:rPr lang="en-US" altLang="zh-CN">
                <a:latin typeface="Times New Roman" panose="02020603050405020304" pitchFamily="18" charset="0"/>
                <a:ea typeface="宋体" panose="02010600030101010101" pitchFamily="2" charset="-122"/>
              </a:rPr>
              <a:t>         A B D C E G F H I</a:t>
            </a:r>
          </a:p>
          <a:p>
            <a:pPr>
              <a:spcBef>
                <a:spcPct val="50000"/>
              </a:spcBef>
            </a:pPr>
            <a:r>
              <a:rPr lang="en-US" altLang="zh-CN" err="1">
                <a:latin typeface="Times New Roman" panose="02020603050405020304" pitchFamily="18" charset="0"/>
                <a:ea typeface="宋体" panose="02010600030101010101" pitchFamily="2" charset="-122"/>
              </a:rPr>
              <a:t>Postorder</a:t>
            </a:r>
            <a:r>
              <a:rPr lang="en-US" altLang="zh-CN">
                <a:latin typeface="Times New Roman" panose="02020603050405020304" pitchFamily="18" charset="0"/>
                <a:ea typeface="宋体" panose="02010600030101010101" pitchFamily="2" charset="-122"/>
              </a:rPr>
              <a:t> traversal:   </a:t>
            </a:r>
          </a:p>
          <a:p>
            <a:pPr>
              <a:spcBef>
                <a:spcPct val="50000"/>
              </a:spcBef>
            </a:pPr>
            <a:r>
              <a:rPr lang="en-US" altLang="zh-CN">
                <a:latin typeface="Times New Roman" panose="02020603050405020304" pitchFamily="18" charset="0"/>
                <a:ea typeface="宋体" panose="02010600030101010101" pitchFamily="2" charset="-122"/>
              </a:rPr>
              <a:t>         D B G E H I F C A</a:t>
            </a:r>
          </a:p>
          <a:p>
            <a:pPr>
              <a:spcBef>
                <a:spcPct val="50000"/>
              </a:spcBef>
            </a:pPr>
            <a:r>
              <a:rPr lang="en-US" altLang="zh-CN" err="1">
                <a:latin typeface="Times New Roman" panose="02020603050405020304" pitchFamily="18" charset="0"/>
                <a:ea typeface="宋体" panose="02010600030101010101" pitchFamily="2" charset="-122"/>
              </a:rPr>
              <a:t>Inorder</a:t>
            </a:r>
            <a:r>
              <a:rPr lang="en-US" altLang="zh-CN">
                <a:latin typeface="Times New Roman" panose="02020603050405020304" pitchFamily="18" charset="0"/>
                <a:ea typeface="宋体" panose="02010600030101010101" pitchFamily="2" charset="-122"/>
              </a:rPr>
              <a:t> traversal:      </a:t>
            </a:r>
          </a:p>
          <a:p>
            <a:pPr>
              <a:spcBef>
                <a:spcPct val="50000"/>
              </a:spcBef>
            </a:pPr>
            <a:r>
              <a:rPr lang="en-US" altLang="zh-CN">
                <a:latin typeface="Times New Roman" panose="02020603050405020304" pitchFamily="18" charset="0"/>
                <a:ea typeface="宋体" panose="02010600030101010101" pitchFamily="2" charset="-122"/>
              </a:rPr>
              <a:t>         B D A G E C H F I</a:t>
            </a:r>
          </a:p>
        </p:txBody>
      </p:sp>
      <p:sp>
        <p:nvSpPr>
          <p:cNvPr id="34820" name="文本框 288772"/>
          <p:cNvSpPr txBox="1"/>
          <p:nvPr/>
        </p:nvSpPr>
        <p:spPr>
          <a:xfrm>
            <a:off x="533400" y="1143000"/>
            <a:ext cx="1600200" cy="457200"/>
          </a:xfrm>
          <a:prstGeom prst="rect">
            <a:avLst/>
          </a:prstGeom>
          <a:noFill/>
          <a:ln w="9525">
            <a:noFill/>
          </a:ln>
        </p:spPr>
        <p:txBody>
          <a:bodyPr anchor="t">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Example:</a:t>
            </a:r>
          </a:p>
        </p:txBody>
      </p:sp>
      <p:sp>
        <p:nvSpPr>
          <p:cNvPr id="288774" name="文本框 288773"/>
          <p:cNvSpPr txBox="1"/>
          <p:nvPr/>
        </p:nvSpPr>
        <p:spPr>
          <a:xfrm>
            <a:off x="762000" y="4876800"/>
            <a:ext cx="1600200" cy="457200"/>
          </a:xfrm>
          <a:prstGeom prst="rect">
            <a:avLst/>
          </a:prstGeom>
          <a:noFill/>
          <a:ln w="9525">
            <a:noFill/>
          </a:ln>
        </p:spPr>
        <p:txBody>
          <a:bodyPr anchor="t">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Exercise</a:t>
            </a:r>
            <a:r>
              <a:rPr lang="en-US" altLang="zh-CN">
                <a:latin typeface="Times New Roman" panose="02020603050405020304" pitchFamily="18" charset="0"/>
                <a:ea typeface="宋体" panose="02010600030101010101" pitchFamily="2" charset="-122"/>
              </a:rPr>
              <a:t>:</a:t>
            </a:r>
          </a:p>
        </p:txBody>
      </p:sp>
      <p:sp>
        <p:nvSpPr>
          <p:cNvPr id="288775" name="文本框 288774"/>
          <p:cNvSpPr txBox="1"/>
          <p:nvPr/>
        </p:nvSpPr>
        <p:spPr>
          <a:xfrm>
            <a:off x="2268538" y="5013325"/>
            <a:ext cx="5334000" cy="1552575"/>
          </a:xfrm>
          <a:prstGeom prst="rect">
            <a:avLst/>
          </a:prstGeom>
          <a:noFill/>
          <a:ln w="9525">
            <a:noFill/>
          </a:ln>
        </p:spPr>
        <p:txBody>
          <a:bodyPr anchor="t">
            <a:spAutoFit/>
          </a:bodyPr>
          <a:lstStyle/>
          <a:p>
            <a:pPr>
              <a:spcBef>
                <a:spcPct val="50000"/>
              </a:spcBef>
            </a:pPr>
            <a:r>
              <a:rPr lang="en-US" altLang="zh-CN" err="1">
                <a:latin typeface="Times New Roman" panose="02020603050405020304" pitchFamily="18" charset="0"/>
                <a:ea typeface="宋体" panose="02010600030101010101" pitchFamily="2" charset="-122"/>
              </a:rPr>
              <a:t>Postorder</a:t>
            </a:r>
            <a:r>
              <a:rPr lang="en-US" altLang="zh-CN">
                <a:latin typeface="Times New Roman" panose="02020603050405020304" pitchFamily="18" charset="0"/>
                <a:ea typeface="宋体" panose="02010600030101010101" pitchFamily="2" charset="-122"/>
              </a:rPr>
              <a:t> traversal:   D E C B H G F A</a:t>
            </a:r>
          </a:p>
          <a:p>
            <a:pPr>
              <a:spcBef>
                <a:spcPct val="50000"/>
              </a:spcBef>
            </a:pPr>
            <a:r>
              <a:rPr lang="en-US" altLang="zh-CN" err="1">
                <a:latin typeface="Times New Roman" panose="02020603050405020304" pitchFamily="18" charset="0"/>
                <a:ea typeface="宋体" panose="02010600030101010101" pitchFamily="2" charset="-122"/>
              </a:rPr>
              <a:t>Inorder</a:t>
            </a:r>
            <a:r>
              <a:rPr lang="en-US" altLang="zh-CN">
                <a:latin typeface="Times New Roman" panose="02020603050405020304" pitchFamily="18" charset="0"/>
                <a:ea typeface="宋体" panose="02010600030101010101" pitchFamily="2" charset="-122"/>
              </a:rPr>
              <a:t> traversal:       B D C E A F H G</a:t>
            </a:r>
          </a:p>
          <a:p>
            <a:pPr>
              <a:spcBef>
                <a:spcPct val="50000"/>
              </a:spcBef>
            </a:pPr>
            <a:r>
              <a:rPr lang="en-US" altLang="zh-CN">
                <a:solidFill>
                  <a:srgbClr val="CC0000"/>
                </a:solidFill>
                <a:latin typeface="Times New Roman" panose="02020603050405020304" pitchFamily="18" charset="0"/>
                <a:ea typeface="宋体" panose="02010600030101010101" pitchFamily="2" charset="-122"/>
              </a:rPr>
              <a:t>What does the tree look like? </a:t>
            </a:r>
          </a:p>
        </p:txBody>
      </p:sp>
      <p:sp>
        <p:nvSpPr>
          <p:cNvPr id="34823"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19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8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4" grpId="0"/>
      <p:bldP spid="2887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212993"/>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Definition of Binary Tree</a:t>
            </a:r>
          </a:p>
        </p:txBody>
      </p:sp>
      <p:pic>
        <p:nvPicPr>
          <p:cNvPr id="4098" name="图片 212995" descr="BinExamp"/>
          <p:cNvPicPr>
            <a:picLocks noChangeAspect="1"/>
          </p:cNvPicPr>
          <p:nvPr/>
        </p:nvPicPr>
        <p:blipFill>
          <a:blip r:embed="rId3"/>
          <a:srcRect l="4968" t="2606" r="3726" b="3909"/>
          <a:stretch>
            <a:fillRect/>
          </a:stretch>
        </p:blipFill>
        <p:spPr>
          <a:xfrm>
            <a:off x="4857750" y="1628775"/>
            <a:ext cx="3962400" cy="3868738"/>
          </a:xfrm>
          <a:prstGeom prst="rect">
            <a:avLst/>
          </a:prstGeom>
          <a:noFill/>
          <a:ln w="9525">
            <a:noFill/>
          </a:ln>
        </p:spPr>
      </p:pic>
      <p:sp>
        <p:nvSpPr>
          <p:cNvPr id="4099" name="文本占位符 212997"/>
          <p:cNvSpPr>
            <a:spLocks noGrp="1"/>
          </p:cNvSpPr>
          <p:nvPr>
            <p:ph idx="1"/>
          </p:nvPr>
        </p:nvSpPr>
        <p:spPr>
          <a:xfrm>
            <a:off x="455613" y="1341438"/>
            <a:ext cx="4403725" cy="5040312"/>
          </a:xfrm>
        </p:spPr>
        <p:txBody>
          <a:bodyPr anchor="t"/>
          <a:lstStyle/>
          <a:p>
            <a:pPr>
              <a:lnSpc>
                <a:spcPct val="105000"/>
              </a:lnSpc>
              <a:buNone/>
            </a:pPr>
            <a:r>
              <a:rPr lang="en-US" altLang="zh-CN" sz="2800"/>
              <a:t>   A </a:t>
            </a:r>
            <a:r>
              <a:rPr lang="en-US" altLang="zh-CN" sz="2800">
                <a:solidFill>
                  <a:srgbClr val="CC0000"/>
                </a:solidFill>
              </a:rPr>
              <a:t>binary tree</a:t>
            </a:r>
            <a:r>
              <a:rPr lang="en-US" altLang="zh-CN" sz="2800"/>
              <a:t> is made up of a finite set of nodes that is either </a:t>
            </a:r>
            <a:r>
              <a:rPr lang="en-US" altLang="zh-CN" sz="2800">
                <a:solidFill>
                  <a:srgbClr val="CC0000"/>
                </a:solidFill>
              </a:rPr>
              <a:t>empty</a:t>
            </a:r>
            <a:r>
              <a:rPr lang="en-US" altLang="zh-CN" sz="2800"/>
              <a:t> or consists of a node called the </a:t>
            </a:r>
            <a:r>
              <a:rPr lang="en-US" altLang="zh-CN" sz="2800">
                <a:solidFill>
                  <a:srgbClr val="CC0000"/>
                </a:solidFill>
              </a:rPr>
              <a:t>root </a:t>
            </a:r>
            <a:r>
              <a:rPr lang="en-US" altLang="zh-CN" sz="2800"/>
              <a:t>together with </a:t>
            </a:r>
            <a:r>
              <a:rPr lang="en-US" altLang="zh-CN" sz="2800">
                <a:solidFill>
                  <a:srgbClr val="CC0000"/>
                </a:solidFill>
              </a:rPr>
              <a:t>two binary trees</a:t>
            </a:r>
            <a:r>
              <a:rPr lang="en-US" altLang="zh-CN" sz="2800"/>
              <a:t>, called the left and right subtrees, which are disjoint from each other and from the root.</a:t>
            </a:r>
          </a:p>
        </p:txBody>
      </p:sp>
      <p:sp>
        <p:nvSpPr>
          <p:cNvPr id="212999" name="椭圆 212998"/>
          <p:cNvSpPr/>
          <p:nvPr/>
        </p:nvSpPr>
        <p:spPr>
          <a:xfrm>
            <a:off x="4859338" y="2276475"/>
            <a:ext cx="1295400" cy="3168650"/>
          </a:xfrm>
          <a:prstGeom prst="ellipse">
            <a:avLst/>
          </a:prstGeom>
          <a:noFill/>
          <a:ln w="9525" cap="flat" cmpd="sng">
            <a:solidFill>
              <a:srgbClr val="FF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213002" name="任意多边形 213001"/>
          <p:cNvSpPr/>
          <p:nvPr/>
        </p:nvSpPr>
        <p:spPr>
          <a:xfrm>
            <a:off x="5953125" y="2336800"/>
            <a:ext cx="3227388" cy="3455988"/>
          </a:xfrm>
          <a:custGeom>
            <a:avLst/>
            <a:gdLst/>
            <a:ahLst/>
            <a:cxnLst/>
            <a:rect l="0" t="0" r="0" b="0"/>
            <a:pathLst>
              <a:path w="2033" h="2177">
                <a:moveTo>
                  <a:pt x="98" y="1913"/>
                </a:moveTo>
                <a:cubicBezTo>
                  <a:pt x="105" y="1777"/>
                  <a:pt x="197" y="1550"/>
                  <a:pt x="325" y="1232"/>
                </a:cubicBezTo>
                <a:cubicBezTo>
                  <a:pt x="453" y="914"/>
                  <a:pt x="620" y="0"/>
                  <a:pt x="869" y="8"/>
                </a:cubicBezTo>
                <a:cubicBezTo>
                  <a:pt x="1118" y="16"/>
                  <a:pt x="1671" y="938"/>
                  <a:pt x="1822" y="1278"/>
                </a:cubicBezTo>
                <a:cubicBezTo>
                  <a:pt x="1973" y="1618"/>
                  <a:pt x="2033" y="1921"/>
                  <a:pt x="1776" y="2049"/>
                </a:cubicBezTo>
                <a:cubicBezTo>
                  <a:pt x="1519" y="2177"/>
                  <a:pt x="560" y="2079"/>
                  <a:pt x="280" y="2049"/>
                </a:cubicBezTo>
                <a:cubicBezTo>
                  <a:pt x="0" y="2019"/>
                  <a:pt x="91" y="2049"/>
                  <a:pt x="98" y="1913"/>
                </a:cubicBezTo>
                <a:close/>
              </a:path>
            </a:pathLst>
          </a:custGeom>
          <a:noFill/>
          <a:ln w="9525" cap="flat" cmpd="sng">
            <a:solidFill>
              <a:schemeClr val="accent2"/>
            </a:solidFill>
            <a:prstDash val="solid"/>
            <a:round/>
            <a:headEnd type="none" w="med" len="med"/>
            <a:tailEnd type="none" w="med" len="med"/>
          </a:ln>
        </p:spPr>
        <p:txBody>
          <a:bodyPr/>
          <a:lstStyle/>
          <a:p>
            <a:endParaRPr lang="zh-CN" altLang="en-US"/>
          </a:p>
        </p:txBody>
      </p:sp>
      <p:sp>
        <p:nvSpPr>
          <p:cNvPr id="213003" name="文本框 213002"/>
          <p:cNvSpPr txBox="1"/>
          <p:nvPr/>
        </p:nvSpPr>
        <p:spPr>
          <a:xfrm>
            <a:off x="6351588" y="1360488"/>
            <a:ext cx="674687"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root</a:t>
            </a:r>
          </a:p>
        </p:txBody>
      </p:sp>
      <p:sp>
        <p:nvSpPr>
          <p:cNvPr id="4103"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0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9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3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标题 289793"/>
          <p:cNvSpPr>
            <a:spLocks noGrp="1"/>
          </p:cNvSpPr>
          <p:nvPr>
            <p:ph type="title"/>
          </p:nvPr>
        </p:nvSpPr>
        <p:spPr>
          <a:xfrm>
            <a:off x="455613" y="44450"/>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Implementation of Traversals (4)</a:t>
            </a:r>
          </a:p>
        </p:txBody>
      </p:sp>
      <p:sp>
        <p:nvSpPr>
          <p:cNvPr id="35842" name="文本占位符 289794"/>
          <p:cNvSpPr>
            <a:spLocks noGrp="1"/>
          </p:cNvSpPr>
          <p:nvPr>
            <p:ph idx="1"/>
          </p:nvPr>
        </p:nvSpPr>
        <p:spPr>
          <a:xfrm>
            <a:off x="250825" y="1196975"/>
            <a:ext cx="8226425" cy="4572000"/>
          </a:xfrm>
        </p:spPr>
        <p:txBody>
          <a:bodyPr anchor="t"/>
          <a:lstStyle/>
          <a:p>
            <a:pPr>
              <a:lnSpc>
                <a:spcPct val="60000"/>
              </a:lnSpc>
              <a:buNone/>
            </a:pPr>
            <a:r>
              <a:rPr lang="en-US" altLang="zh-CN" sz="2400" b="1" err="1">
                <a:latin typeface="Courier New" panose="02070309020205020404" pitchFamily="49" charset="0"/>
              </a:rPr>
              <a:t>template &lt;class Elem</a:t>
            </a:r>
            <a:r>
              <a:rPr lang="en-US" altLang="zh-CN" sz="2400" b="1">
                <a:latin typeface="Courier New" panose="02070309020205020404" pitchFamily="49" charset="0"/>
              </a:rPr>
              <a:t>&gt; </a:t>
            </a:r>
          </a:p>
          <a:p>
            <a:pPr>
              <a:lnSpc>
                <a:spcPct val="60000"/>
              </a:lnSpc>
              <a:buNone/>
            </a:pPr>
            <a:r>
              <a:rPr lang="en-US" altLang="zh-CN" sz="2400" b="1" err="1">
                <a:latin typeface="Courier New" panose="02070309020205020404" pitchFamily="49" charset="0"/>
              </a:rPr>
              <a:t>void preorder(BinNode&lt;Elem&gt;* subroot</a:t>
            </a:r>
            <a:r>
              <a:rPr lang="en-US" altLang="zh-CN" sz="2400" b="1">
                <a:latin typeface="Courier New" panose="02070309020205020404" pitchFamily="49" charset="0"/>
              </a:rPr>
              <a:t>) {</a:t>
            </a:r>
          </a:p>
          <a:p>
            <a:pPr>
              <a:lnSpc>
                <a:spcPct val="60000"/>
              </a:lnSpc>
              <a:buNone/>
            </a:pPr>
            <a:r>
              <a:rPr lang="en-US" altLang="zh-CN" sz="2400" b="1" err="1">
                <a:latin typeface="Courier New" panose="02070309020205020404" pitchFamily="49" charset="0"/>
              </a:rPr>
              <a:t>  if (subroot</a:t>
            </a:r>
            <a:r>
              <a:rPr lang="en-US" altLang="zh-CN" sz="2400" b="1">
                <a:latin typeface="Courier New" panose="02070309020205020404" pitchFamily="49" charset="0"/>
              </a:rPr>
              <a:t> == NULL) return;  // Empty</a:t>
            </a:r>
          </a:p>
          <a:p>
            <a:pPr>
              <a:lnSpc>
                <a:spcPct val="60000"/>
              </a:lnSpc>
              <a:buNone/>
            </a:pPr>
            <a:r>
              <a:rPr lang="en-US" altLang="zh-CN" sz="2400" b="1" err="1">
                <a:latin typeface="Courier New" panose="02070309020205020404" pitchFamily="49" charset="0"/>
              </a:rPr>
              <a:t>  visit(subroot</a:t>
            </a:r>
            <a:r>
              <a:rPr lang="en-US" altLang="zh-CN" sz="2400" b="1">
                <a:latin typeface="Courier New" panose="02070309020205020404" pitchFamily="49" charset="0"/>
              </a:rPr>
              <a:t>);  // Perform some action</a:t>
            </a:r>
          </a:p>
          <a:p>
            <a:pPr>
              <a:lnSpc>
                <a:spcPct val="60000"/>
              </a:lnSpc>
              <a:buNone/>
            </a:pPr>
            <a:r>
              <a:rPr lang="en-US" altLang="zh-CN" sz="2400" b="1" err="1">
                <a:latin typeface="Courier New" panose="02070309020205020404" pitchFamily="49" charset="0"/>
              </a:rPr>
              <a:t>  preorder(subroot</a:t>
            </a:r>
            <a:r>
              <a:rPr lang="en-US" altLang="zh-CN" sz="2400" b="1">
                <a:latin typeface="Courier New" panose="02070309020205020404" pitchFamily="49" charset="0"/>
              </a:rPr>
              <a:t>-&gt;left());</a:t>
            </a:r>
          </a:p>
          <a:p>
            <a:pPr>
              <a:lnSpc>
                <a:spcPct val="60000"/>
              </a:lnSpc>
              <a:buNone/>
            </a:pPr>
            <a:r>
              <a:rPr lang="en-US" altLang="zh-CN" sz="2400" b="1" err="1">
                <a:latin typeface="Courier New" panose="02070309020205020404" pitchFamily="49" charset="0"/>
              </a:rPr>
              <a:t>  preorder(subroot</a:t>
            </a:r>
            <a:r>
              <a:rPr lang="en-US" altLang="zh-CN" sz="2400" b="1">
                <a:latin typeface="Courier New" panose="02070309020205020404" pitchFamily="49" charset="0"/>
              </a:rPr>
              <a:t>-&gt;right());</a:t>
            </a:r>
          </a:p>
          <a:p>
            <a:pPr>
              <a:lnSpc>
                <a:spcPct val="60000"/>
              </a:lnSpc>
              <a:buNone/>
            </a:pPr>
            <a:r>
              <a:rPr lang="en-US" altLang="zh-CN" sz="2400" b="1">
                <a:latin typeface="Courier New" panose="02070309020205020404" pitchFamily="49" charset="0"/>
              </a:rPr>
              <a:t>}</a:t>
            </a:r>
          </a:p>
          <a:p>
            <a:pPr>
              <a:lnSpc>
                <a:spcPct val="60000"/>
              </a:lnSpc>
              <a:buNone/>
            </a:pPr>
            <a:endParaRPr lang="en-US" altLang="zh-CN" sz="2400" b="1">
              <a:latin typeface="Courier New" panose="02070309020205020404" pitchFamily="49" charset="0"/>
            </a:endParaRPr>
          </a:p>
        </p:txBody>
      </p:sp>
      <p:grpSp>
        <p:nvGrpSpPr>
          <p:cNvPr id="35843" name="组合 289796"/>
          <p:cNvGrpSpPr/>
          <p:nvPr/>
        </p:nvGrpSpPr>
        <p:grpSpPr>
          <a:xfrm>
            <a:off x="2771775" y="3068638"/>
            <a:ext cx="1944688" cy="576262"/>
            <a:chOff x="1973" y="2931"/>
            <a:chExt cx="1225" cy="363"/>
          </a:xfrm>
        </p:grpSpPr>
        <p:sp>
          <p:nvSpPr>
            <p:cNvPr id="35844" name="矩形 289797"/>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45" name="矩形 289798"/>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46" name="矩形 289799"/>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sp>
        <p:nvSpPr>
          <p:cNvPr id="35847" name="直接连接符 289800"/>
          <p:cNvSpPr/>
          <p:nvPr/>
        </p:nvSpPr>
        <p:spPr>
          <a:xfrm flipH="1">
            <a:off x="2411413" y="3500438"/>
            <a:ext cx="576262" cy="431800"/>
          </a:xfrm>
          <a:prstGeom prst="line">
            <a:avLst/>
          </a:prstGeom>
          <a:ln w="9525" cap="flat" cmpd="sng">
            <a:solidFill>
              <a:schemeClr val="tx1"/>
            </a:solidFill>
            <a:prstDash val="solid"/>
            <a:round/>
            <a:headEnd type="none" w="med" len="med"/>
            <a:tailEnd type="triangle" w="med" len="med"/>
          </a:ln>
        </p:spPr>
      </p:sp>
      <p:sp>
        <p:nvSpPr>
          <p:cNvPr id="35848" name="直接连接符 289801"/>
          <p:cNvSpPr/>
          <p:nvPr/>
        </p:nvSpPr>
        <p:spPr>
          <a:xfrm>
            <a:off x="4572000" y="3573463"/>
            <a:ext cx="431800" cy="287337"/>
          </a:xfrm>
          <a:prstGeom prst="line">
            <a:avLst/>
          </a:prstGeom>
          <a:ln w="9525" cap="flat" cmpd="sng">
            <a:solidFill>
              <a:schemeClr val="tx1"/>
            </a:solidFill>
            <a:prstDash val="solid"/>
            <a:round/>
            <a:headEnd type="none" w="med" len="med"/>
            <a:tailEnd type="triangle" w="med" len="med"/>
          </a:ln>
        </p:spPr>
      </p:sp>
      <p:grpSp>
        <p:nvGrpSpPr>
          <p:cNvPr id="35849" name="组合 289802"/>
          <p:cNvGrpSpPr/>
          <p:nvPr/>
        </p:nvGrpSpPr>
        <p:grpSpPr>
          <a:xfrm>
            <a:off x="1331913" y="3932238"/>
            <a:ext cx="1944687" cy="576262"/>
            <a:chOff x="1973" y="2931"/>
            <a:chExt cx="1225" cy="363"/>
          </a:xfrm>
        </p:grpSpPr>
        <p:sp>
          <p:nvSpPr>
            <p:cNvPr id="35850" name="矩形 289803"/>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51" name="矩形 289804"/>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52" name="矩形 289805"/>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grpSp>
        <p:nvGrpSpPr>
          <p:cNvPr id="35853" name="组合 289806"/>
          <p:cNvGrpSpPr/>
          <p:nvPr/>
        </p:nvGrpSpPr>
        <p:grpSpPr>
          <a:xfrm>
            <a:off x="4283075" y="3932238"/>
            <a:ext cx="1944688" cy="576262"/>
            <a:chOff x="1973" y="2931"/>
            <a:chExt cx="1225" cy="363"/>
          </a:xfrm>
        </p:grpSpPr>
        <p:sp>
          <p:nvSpPr>
            <p:cNvPr id="35854" name="矩形 289807"/>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55" name="矩形 289808"/>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56" name="矩形 289809"/>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sp>
        <p:nvSpPr>
          <p:cNvPr id="35857" name="直接连接符 289812"/>
          <p:cNvSpPr/>
          <p:nvPr/>
        </p:nvSpPr>
        <p:spPr>
          <a:xfrm flipH="1">
            <a:off x="4356100" y="4438650"/>
            <a:ext cx="142875" cy="358775"/>
          </a:xfrm>
          <a:prstGeom prst="line">
            <a:avLst/>
          </a:prstGeom>
          <a:ln w="9525" cap="flat" cmpd="sng">
            <a:solidFill>
              <a:schemeClr val="tx1"/>
            </a:solidFill>
            <a:prstDash val="solid"/>
            <a:round/>
            <a:headEnd type="none" w="med" len="med"/>
            <a:tailEnd type="triangle" w="med" len="med"/>
          </a:ln>
        </p:spPr>
      </p:sp>
      <p:sp>
        <p:nvSpPr>
          <p:cNvPr id="35858" name="直接连接符 289813"/>
          <p:cNvSpPr/>
          <p:nvPr/>
        </p:nvSpPr>
        <p:spPr>
          <a:xfrm>
            <a:off x="6156325" y="4437063"/>
            <a:ext cx="215900" cy="287337"/>
          </a:xfrm>
          <a:prstGeom prst="line">
            <a:avLst/>
          </a:prstGeom>
          <a:ln w="9525" cap="flat" cmpd="sng">
            <a:solidFill>
              <a:schemeClr val="tx1"/>
            </a:solidFill>
            <a:prstDash val="solid"/>
            <a:round/>
            <a:headEnd type="none" w="med" len="med"/>
            <a:tailEnd type="triangle" w="med" len="med"/>
          </a:ln>
        </p:spPr>
      </p:sp>
      <p:sp>
        <p:nvSpPr>
          <p:cNvPr id="35859" name="直接连接符 289814"/>
          <p:cNvSpPr/>
          <p:nvPr/>
        </p:nvSpPr>
        <p:spPr>
          <a:xfrm flipH="1">
            <a:off x="5508625" y="3644900"/>
            <a:ext cx="503238" cy="215900"/>
          </a:xfrm>
          <a:prstGeom prst="line">
            <a:avLst/>
          </a:prstGeom>
          <a:ln w="9525" cap="flat" cmpd="sng">
            <a:solidFill>
              <a:srgbClr val="CC0000"/>
            </a:solidFill>
            <a:prstDash val="solid"/>
            <a:round/>
            <a:headEnd type="none" w="med" len="med"/>
            <a:tailEnd type="triangle" w="med" len="med"/>
          </a:ln>
        </p:spPr>
      </p:sp>
      <p:sp>
        <p:nvSpPr>
          <p:cNvPr id="35860" name="文本框 289815"/>
          <p:cNvSpPr txBox="1"/>
          <p:nvPr/>
        </p:nvSpPr>
        <p:spPr>
          <a:xfrm>
            <a:off x="6011863" y="3259138"/>
            <a:ext cx="1184275" cy="457200"/>
          </a:xfrm>
          <a:prstGeom prst="rect">
            <a:avLst/>
          </a:prstGeom>
          <a:noFill/>
          <a:ln w="9525">
            <a:noFill/>
          </a:ln>
        </p:spPr>
        <p:txBody>
          <a:bodyPr wrap="none" anchor="t">
            <a:spAutoFit/>
          </a:bodyPr>
          <a:lstStyle/>
          <a:p>
            <a:r>
              <a:rPr lang="en-US" altLang="zh-CN" b="1" err="1">
                <a:solidFill>
                  <a:srgbClr val="CC0000"/>
                </a:solidFill>
                <a:latin typeface="Times New Roman" panose="02020603050405020304" pitchFamily="18" charset="0"/>
                <a:ea typeface="宋体" panose="02010600030101010101" pitchFamily="2" charset="-122"/>
              </a:rPr>
              <a:t>subroot</a:t>
            </a:r>
            <a:endParaRPr lang="en-US" altLang="zh-CN" b="1">
              <a:solidFill>
                <a:srgbClr val="CC0000"/>
              </a:solidFill>
              <a:latin typeface="Times New Roman" panose="02020603050405020304" pitchFamily="18" charset="0"/>
              <a:ea typeface="宋体" panose="02010600030101010101" pitchFamily="2" charset="-122"/>
            </a:endParaRPr>
          </a:p>
        </p:txBody>
      </p:sp>
      <p:grpSp>
        <p:nvGrpSpPr>
          <p:cNvPr id="35861" name="组合 289818"/>
          <p:cNvGrpSpPr/>
          <p:nvPr/>
        </p:nvGrpSpPr>
        <p:grpSpPr>
          <a:xfrm>
            <a:off x="3492500" y="4797425"/>
            <a:ext cx="1944688" cy="576263"/>
            <a:chOff x="1973" y="2931"/>
            <a:chExt cx="1225" cy="363"/>
          </a:xfrm>
        </p:grpSpPr>
        <p:sp>
          <p:nvSpPr>
            <p:cNvPr id="35862" name="矩形 289819"/>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63" name="矩形 289820"/>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64" name="矩形 289821"/>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grpSp>
        <p:nvGrpSpPr>
          <p:cNvPr id="35865" name="组合 289822"/>
          <p:cNvGrpSpPr/>
          <p:nvPr/>
        </p:nvGrpSpPr>
        <p:grpSpPr>
          <a:xfrm>
            <a:off x="5795963" y="4724400"/>
            <a:ext cx="1944687" cy="576263"/>
            <a:chOff x="1973" y="2931"/>
            <a:chExt cx="1225" cy="363"/>
          </a:xfrm>
        </p:grpSpPr>
        <p:sp>
          <p:nvSpPr>
            <p:cNvPr id="35866" name="矩形 289823"/>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67" name="矩形 289824"/>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68" name="矩形 289825"/>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sp>
        <p:nvSpPr>
          <p:cNvPr id="35869" name="直接连接符 289826"/>
          <p:cNvSpPr/>
          <p:nvPr/>
        </p:nvSpPr>
        <p:spPr>
          <a:xfrm flipH="1">
            <a:off x="3419475" y="5229225"/>
            <a:ext cx="142875" cy="358775"/>
          </a:xfrm>
          <a:prstGeom prst="line">
            <a:avLst/>
          </a:prstGeom>
          <a:ln w="9525" cap="flat" cmpd="sng">
            <a:solidFill>
              <a:schemeClr val="tx1"/>
            </a:solidFill>
            <a:prstDash val="solid"/>
            <a:round/>
            <a:headEnd type="none" w="med" len="med"/>
            <a:tailEnd type="triangle" w="med" len="med"/>
          </a:ln>
        </p:spPr>
      </p:sp>
      <p:sp>
        <p:nvSpPr>
          <p:cNvPr id="35870" name="直接连接符 289827"/>
          <p:cNvSpPr/>
          <p:nvPr/>
        </p:nvSpPr>
        <p:spPr>
          <a:xfrm>
            <a:off x="5148263" y="5300663"/>
            <a:ext cx="215900" cy="287337"/>
          </a:xfrm>
          <a:prstGeom prst="line">
            <a:avLst/>
          </a:prstGeom>
          <a:ln w="9525" cap="flat" cmpd="sng">
            <a:solidFill>
              <a:schemeClr val="tx1"/>
            </a:solidFill>
            <a:prstDash val="solid"/>
            <a:round/>
            <a:headEnd type="none" w="med" len="med"/>
            <a:tailEnd type="triangle" w="med" len="med"/>
          </a:ln>
        </p:spPr>
      </p:sp>
      <p:grpSp>
        <p:nvGrpSpPr>
          <p:cNvPr id="35871" name="组合 289828"/>
          <p:cNvGrpSpPr/>
          <p:nvPr/>
        </p:nvGrpSpPr>
        <p:grpSpPr>
          <a:xfrm>
            <a:off x="1908175" y="5589588"/>
            <a:ext cx="1944688" cy="576262"/>
            <a:chOff x="1973" y="2931"/>
            <a:chExt cx="1225" cy="363"/>
          </a:xfrm>
        </p:grpSpPr>
        <p:sp>
          <p:nvSpPr>
            <p:cNvPr id="35872" name="矩形 289829"/>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73" name="矩形 289830"/>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74" name="矩形 289831"/>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grpSp>
        <p:nvGrpSpPr>
          <p:cNvPr id="35875" name="组合 289832"/>
          <p:cNvGrpSpPr/>
          <p:nvPr/>
        </p:nvGrpSpPr>
        <p:grpSpPr>
          <a:xfrm>
            <a:off x="4787900" y="5589588"/>
            <a:ext cx="1944688" cy="576262"/>
            <a:chOff x="1973" y="2931"/>
            <a:chExt cx="1225" cy="363"/>
          </a:xfrm>
        </p:grpSpPr>
        <p:sp>
          <p:nvSpPr>
            <p:cNvPr id="35876" name="矩形 289833"/>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77" name="矩形 289834"/>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35878" name="矩形 289835"/>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sp>
        <p:nvSpPr>
          <p:cNvPr id="3587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20</a:t>
            </a:fld>
            <a:endParaRPr lang="zh-CN"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标题 311297"/>
          <p:cNvSpPr>
            <a:spLocks noGrp="1"/>
          </p:cNvSpPr>
          <p:nvPr>
            <p:ph type="title"/>
          </p:nvPr>
        </p:nvSpPr>
        <p:spPr>
          <a:xfrm>
            <a:off x="455613" y="44450"/>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Implementation of Traversals (5)</a:t>
            </a:r>
          </a:p>
        </p:txBody>
      </p:sp>
      <p:sp>
        <p:nvSpPr>
          <p:cNvPr id="311299" name="内容占位符 311298"/>
          <p:cNvSpPr>
            <a:spLocks noGrp="1"/>
          </p:cNvSpPr>
          <p:nvPr>
            <p:ph idx="1"/>
          </p:nvPr>
        </p:nvSpPr>
        <p:spPr>
          <a:xfrm>
            <a:off x="395288" y="1196975"/>
            <a:ext cx="8569325" cy="2519363"/>
          </a:xfrm>
        </p:spPr>
        <p:txBody>
          <a:bodyPr anchor="t"/>
          <a:lstStyle/>
          <a:p>
            <a:pPr>
              <a:lnSpc>
                <a:spcPct val="60000"/>
              </a:lnSpc>
              <a:buNone/>
            </a:pPr>
            <a:r>
              <a:rPr lang="en-US" altLang="zh-CN" sz="2400" b="1" err="1">
                <a:latin typeface="Courier New" panose="02070309020205020404" pitchFamily="49" charset="0"/>
              </a:rPr>
              <a:t>template &lt;class Elem</a:t>
            </a:r>
            <a:r>
              <a:rPr lang="en-US" altLang="zh-CN" sz="2400" b="1">
                <a:latin typeface="Courier New" panose="02070309020205020404" pitchFamily="49" charset="0"/>
              </a:rPr>
              <a:t>&gt;</a:t>
            </a:r>
          </a:p>
          <a:p>
            <a:pPr>
              <a:lnSpc>
                <a:spcPct val="60000"/>
              </a:lnSpc>
              <a:buNone/>
            </a:pPr>
            <a:r>
              <a:rPr lang="en-US" altLang="zh-CN" sz="2400" b="1" err="1">
                <a:latin typeface="Courier New" panose="02070309020205020404" pitchFamily="49" charset="0"/>
              </a:rPr>
              <a:t>void inorder(BinNode&lt;Elem&gt;* subroot</a:t>
            </a:r>
            <a:r>
              <a:rPr lang="en-US" altLang="zh-CN" sz="2400" b="1">
                <a:latin typeface="Courier New" panose="02070309020205020404" pitchFamily="49" charset="0"/>
              </a:rPr>
              <a:t>) {</a:t>
            </a:r>
          </a:p>
          <a:p>
            <a:pPr>
              <a:lnSpc>
                <a:spcPct val="60000"/>
              </a:lnSpc>
              <a:buNone/>
            </a:pPr>
            <a:r>
              <a:rPr lang="en-US" altLang="zh-CN" sz="2400" b="1" err="1">
                <a:latin typeface="Courier New" panose="02070309020205020404" pitchFamily="49" charset="0"/>
              </a:rPr>
              <a:t>  if (subroot</a:t>
            </a:r>
            <a:r>
              <a:rPr lang="en-US" altLang="zh-CN" sz="2400" b="1">
                <a:latin typeface="Courier New" panose="02070309020205020404" pitchFamily="49" charset="0"/>
              </a:rPr>
              <a:t> == NULL) return;  // Empty</a:t>
            </a:r>
          </a:p>
          <a:p>
            <a:pPr>
              <a:lnSpc>
                <a:spcPct val="60000"/>
              </a:lnSpc>
              <a:buNone/>
            </a:pPr>
            <a:r>
              <a:rPr lang="en-US" altLang="zh-CN" sz="2400" b="1" err="1">
                <a:latin typeface="Courier New" panose="02070309020205020404" pitchFamily="49" charset="0"/>
              </a:rPr>
              <a:t>  inorder(subroot</a:t>
            </a:r>
            <a:r>
              <a:rPr lang="en-US" altLang="zh-CN" sz="2400" b="1">
                <a:latin typeface="Courier New" panose="02070309020205020404" pitchFamily="49" charset="0"/>
              </a:rPr>
              <a:t>-&gt;left());</a:t>
            </a:r>
          </a:p>
          <a:p>
            <a:pPr>
              <a:lnSpc>
                <a:spcPct val="60000"/>
              </a:lnSpc>
              <a:buNone/>
            </a:pPr>
            <a:r>
              <a:rPr lang="en-US" altLang="zh-CN" sz="2400" b="1" err="1">
                <a:latin typeface="Courier New" panose="02070309020205020404" pitchFamily="49" charset="0"/>
              </a:rPr>
              <a:t>  visit(subroot</a:t>
            </a:r>
            <a:r>
              <a:rPr lang="en-US" altLang="zh-CN" sz="2400" b="1">
                <a:latin typeface="Courier New" panose="02070309020205020404" pitchFamily="49" charset="0"/>
              </a:rPr>
              <a:t>);  // Perform some action</a:t>
            </a:r>
          </a:p>
          <a:p>
            <a:pPr>
              <a:lnSpc>
                <a:spcPct val="60000"/>
              </a:lnSpc>
              <a:buNone/>
            </a:pPr>
            <a:r>
              <a:rPr lang="en-US" altLang="zh-CN" sz="2400" b="1" err="1">
                <a:latin typeface="Courier New" panose="02070309020205020404" pitchFamily="49" charset="0"/>
              </a:rPr>
              <a:t>  inorder(subroot</a:t>
            </a:r>
            <a:r>
              <a:rPr lang="en-US" altLang="zh-CN" sz="2400" b="1">
                <a:latin typeface="Courier New" panose="02070309020205020404" pitchFamily="49" charset="0"/>
              </a:rPr>
              <a:t>-&gt;right()); </a:t>
            </a:r>
          </a:p>
          <a:p>
            <a:pPr>
              <a:lnSpc>
                <a:spcPct val="60000"/>
              </a:lnSpc>
              <a:buNone/>
            </a:pPr>
            <a:r>
              <a:rPr lang="en-US" altLang="zh-CN" sz="2400" b="1">
                <a:latin typeface="Courier New" panose="02070309020205020404" pitchFamily="49" charset="0"/>
              </a:rPr>
              <a:t>}</a:t>
            </a:r>
          </a:p>
          <a:p>
            <a:pPr>
              <a:lnSpc>
                <a:spcPct val="60000"/>
              </a:lnSpc>
              <a:buNone/>
            </a:pPr>
            <a:endParaRPr lang="en-US" altLang="zh-CN" sz="2400" b="1">
              <a:latin typeface="Courier New" panose="02070309020205020404" pitchFamily="49" charset="0"/>
            </a:endParaRPr>
          </a:p>
          <a:p>
            <a:pPr>
              <a:lnSpc>
                <a:spcPct val="60000"/>
              </a:lnSpc>
              <a:buNone/>
            </a:pPr>
            <a:endParaRPr lang="en-US" altLang="zh-CN" sz="2400" b="1">
              <a:latin typeface="Courier New" panose="02070309020205020404" pitchFamily="49" charset="0"/>
            </a:endParaRPr>
          </a:p>
        </p:txBody>
      </p:sp>
      <p:sp>
        <p:nvSpPr>
          <p:cNvPr id="311339" name="矩形 311338"/>
          <p:cNvSpPr/>
          <p:nvPr/>
        </p:nvSpPr>
        <p:spPr>
          <a:xfrm>
            <a:off x="179388" y="3789363"/>
            <a:ext cx="8820150" cy="2647950"/>
          </a:xfrm>
          <a:prstGeom prst="rect">
            <a:avLst/>
          </a:prstGeom>
          <a:noFill/>
          <a:ln w="9525">
            <a:noFill/>
          </a:ln>
        </p:spPr>
        <p:txBody>
          <a:bodyPr anchor="t">
            <a:spAutoFit/>
          </a:bodyPr>
          <a:lstStyle/>
          <a:p>
            <a:r>
              <a:rPr lang="en-US" altLang="zh-CN" b="1" err="1">
                <a:latin typeface="Courier New" panose="02070309020205020404" pitchFamily="49" charset="0"/>
                <a:ea typeface="宋体" panose="02010600030101010101" pitchFamily="2" charset="-122"/>
              </a:rPr>
              <a:t>template &lt;class Elem</a:t>
            </a:r>
            <a:r>
              <a:rPr lang="en-US" altLang="zh-CN" b="1">
                <a:latin typeface="Courier New" panose="02070309020205020404" pitchFamily="49" charset="0"/>
                <a:ea typeface="宋体" panose="02010600030101010101" pitchFamily="2" charset="-122"/>
              </a:rPr>
              <a:t>&gt; </a:t>
            </a:r>
          </a:p>
          <a:p>
            <a:r>
              <a:rPr lang="en-US" altLang="zh-CN" b="1" err="1">
                <a:latin typeface="Courier New" panose="02070309020205020404" pitchFamily="49" charset="0"/>
                <a:ea typeface="宋体" panose="02010600030101010101" pitchFamily="2" charset="-122"/>
              </a:rPr>
              <a:t>void posterorder(BinNode&lt;Elem&gt;* subroot</a:t>
            </a:r>
            <a:r>
              <a:rPr lang="en-US" altLang="zh-CN" b="1">
                <a:latin typeface="Courier New" panose="02070309020205020404" pitchFamily="49" charset="0"/>
                <a:ea typeface="宋体" panose="02010600030101010101" pitchFamily="2" charset="-122"/>
              </a:rPr>
              <a:t>) {</a:t>
            </a:r>
          </a:p>
          <a:p>
            <a:r>
              <a:rPr lang="en-US" altLang="zh-CN" b="1" err="1">
                <a:latin typeface="Courier New" panose="02070309020205020404" pitchFamily="49" charset="0"/>
                <a:ea typeface="宋体" panose="02010600030101010101" pitchFamily="2" charset="-122"/>
              </a:rPr>
              <a:t>  if (subroot</a:t>
            </a:r>
            <a:r>
              <a:rPr lang="en-US" altLang="zh-CN" b="1">
                <a:latin typeface="Courier New" panose="02070309020205020404" pitchFamily="49" charset="0"/>
                <a:ea typeface="宋体" panose="02010600030101010101" pitchFamily="2" charset="-122"/>
              </a:rPr>
              <a:t> == NULL) return;  // Empty</a:t>
            </a:r>
          </a:p>
          <a:p>
            <a:r>
              <a:rPr lang="en-US" altLang="zh-CN" b="1" err="1">
                <a:latin typeface="Courier New" panose="02070309020205020404" pitchFamily="49" charset="0"/>
                <a:ea typeface="宋体" panose="02010600030101010101" pitchFamily="2" charset="-122"/>
              </a:rPr>
              <a:t>  postorder(subroot</a:t>
            </a:r>
            <a:r>
              <a:rPr lang="en-US" altLang="zh-CN" b="1">
                <a:latin typeface="Courier New" panose="02070309020205020404" pitchFamily="49" charset="0"/>
                <a:ea typeface="宋体" panose="02010600030101010101" pitchFamily="2" charset="-122"/>
              </a:rPr>
              <a:t>-&gt;left());</a:t>
            </a:r>
          </a:p>
          <a:p>
            <a:r>
              <a:rPr lang="en-US" altLang="zh-CN" b="1" err="1">
                <a:latin typeface="Courier New" panose="02070309020205020404" pitchFamily="49" charset="0"/>
                <a:ea typeface="宋体" panose="02010600030101010101" pitchFamily="2" charset="-122"/>
              </a:rPr>
              <a:t>  postorder(subroot</a:t>
            </a:r>
            <a:r>
              <a:rPr lang="en-US" altLang="zh-CN" b="1">
                <a:latin typeface="Courier New" panose="02070309020205020404" pitchFamily="49" charset="0"/>
                <a:ea typeface="宋体" panose="02010600030101010101" pitchFamily="2" charset="-122"/>
              </a:rPr>
              <a:t>-&gt;right()); </a:t>
            </a:r>
          </a:p>
          <a:p>
            <a:r>
              <a:rPr lang="en-US" altLang="zh-CN" b="1" err="1">
                <a:latin typeface="Courier New" panose="02070309020205020404" pitchFamily="49" charset="0"/>
                <a:ea typeface="宋体" panose="02010600030101010101" pitchFamily="2" charset="-122"/>
              </a:rPr>
              <a:t>  visit(subroot</a:t>
            </a:r>
            <a:r>
              <a:rPr lang="en-US" altLang="zh-CN" b="1">
                <a:latin typeface="Courier New" panose="02070309020205020404" pitchFamily="49" charset="0"/>
                <a:ea typeface="宋体" panose="02010600030101010101" pitchFamily="2" charset="-122"/>
              </a:rPr>
              <a:t>);  // Perform some action</a:t>
            </a:r>
          </a:p>
          <a:p>
            <a:r>
              <a:rPr lang="en-US" altLang="zh-CN" b="1">
                <a:latin typeface="Courier New" panose="02070309020205020404" pitchFamily="49" charset="0"/>
                <a:ea typeface="宋体" panose="02010600030101010101" pitchFamily="2" charset="-122"/>
              </a:rPr>
              <a:t>}</a:t>
            </a:r>
          </a:p>
        </p:txBody>
      </p:sp>
      <p:sp>
        <p:nvSpPr>
          <p:cNvPr id="3789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blinds(horizontal)">
                                      <p:cBhvr>
                                        <p:cTn id="7" dur="500"/>
                                        <p:tgtEl>
                                          <p:spTgt spid="311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1299">
                                            <p:txEl>
                                              <p:pRg st="1" end="1"/>
                                            </p:txEl>
                                          </p:spTgt>
                                        </p:tgtEl>
                                        <p:attrNameLst>
                                          <p:attrName>style.visibility</p:attrName>
                                        </p:attrNameLst>
                                      </p:cBhvr>
                                      <p:to>
                                        <p:strVal val="visible"/>
                                      </p:to>
                                    </p:set>
                                    <p:animEffect transition="in" filter="blinds(horizontal)">
                                      <p:cBhvr>
                                        <p:cTn id="12" dur="500"/>
                                        <p:tgtEl>
                                          <p:spTgt spid="311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1299">
                                            <p:txEl>
                                              <p:pRg st="2" end="2"/>
                                            </p:txEl>
                                          </p:spTgt>
                                        </p:tgtEl>
                                        <p:attrNameLst>
                                          <p:attrName>style.visibility</p:attrName>
                                        </p:attrNameLst>
                                      </p:cBhvr>
                                      <p:to>
                                        <p:strVal val="visible"/>
                                      </p:to>
                                    </p:set>
                                    <p:animEffect transition="in" filter="blinds(horizontal)">
                                      <p:cBhvr>
                                        <p:cTn id="17" dur="500"/>
                                        <p:tgtEl>
                                          <p:spTgt spid="311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1299">
                                            <p:txEl>
                                              <p:pRg st="3" end="3"/>
                                            </p:txEl>
                                          </p:spTgt>
                                        </p:tgtEl>
                                        <p:attrNameLst>
                                          <p:attrName>style.visibility</p:attrName>
                                        </p:attrNameLst>
                                      </p:cBhvr>
                                      <p:to>
                                        <p:strVal val="visible"/>
                                      </p:to>
                                    </p:set>
                                    <p:animEffect transition="in" filter="blinds(horizontal)">
                                      <p:cBhvr>
                                        <p:cTn id="22" dur="500"/>
                                        <p:tgtEl>
                                          <p:spTgt spid="311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1299">
                                            <p:txEl>
                                              <p:pRg st="4" end="4"/>
                                            </p:txEl>
                                          </p:spTgt>
                                        </p:tgtEl>
                                        <p:attrNameLst>
                                          <p:attrName>style.visibility</p:attrName>
                                        </p:attrNameLst>
                                      </p:cBhvr>
                                      <p:to>
                                        <p:strVal val="visible"/>
                                      </p:to>
                                    </p:set>
                                    <p:animEffect transition="in" filter="blinds(horizontal)">
                                      <p:cBhvr>
                                        <p:cTn id="27" dur="500"/>
                                        <p:tgtEl>
                                          <p:spTgt spid="311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1299">
                                            <p:txEl>
                                              <p:pRg st="5" end="5"/>
                                            </p:txEl>
                                          </p:spTgt>
                                        </p:tgtEl>
                                        <p:attrNameLst>
                                          <p:attrName>style.visibility</p:attrName>
                                        </p:attrNameLst>
                                      </p:cBhvr>
                                      <p:to>
                                        <p:strVal val="visible"/>
                                      </p:to>
                                    </p:set>
                                    <p:animEffect transition="in" filter="blinds(horizontal)">
                                      <p:cBhvr>
                                        <p:cTn id="32" dur="500"/>
                                        <p:tgtEl>
                                          <p:spTgt spid="311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1299">
                                            <p:txEl>
                                              <p:pRg st="6" end="6"/>
                                            </p:txEl>
                                          </p:spTgt>
                                        </p:tgtEl>
                                        <p:attrNameLst>
                                          <p:attrName>style.visibility</p:attrName>
                                        </p:attrNameLst>
                                      </p:cBhvr>
                                      <p:to>
                                        <p:strVal val="visible"/>
                                      </p:to>
                                    </p:set>
                                    <p:animEffect transition="in" filter="blinds(horizontal)">
                                      <p:cBhvr>
                                        <p:cTn id="37" dur="500"/>
                                        <p:tgtEl>
                                          <p:spTgt spid="3112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1339"/>
                                        </p:tgtEl>
                                        <p:attrNameLst>
                                          <p:attrName>style.visibility</p:attrName>
                                        </p:attrNameLst>
                                      </p:cBhvr>
                                      <p:to>
                                        <p:strVal val="visible"/>
                                      </p:to>
                                    </p:set>
                                    <p:animEffect transition="in" filter="blinds(horizontal)">
                                      <p:cBhvr>
                                        <p:cTn id="42" dur="500"/>
                                        <p:tgtEl>
                                          <p:spTgt spid="31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P spid="3113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标题 291841"/>
          <p:cNvSpPr>
            <a:spLocks noGrp="1"/>
          </p:cNvSpPr>
          <p:nvPr>
            <p:ph type="title"/>
          </p:nvPr>
        </p:nvSpPr>
        <p:spPr>
          <a:xfrm>
            <a:off x="611188" y="0"/>
            <a:ext cx="7772400" cy="1143000"/>
          </a:xfrm>
        </p:spPr>
        <p:txBody>
          <a:bodyPr anchor="ctr"/>
          <a:lstStyle/>
          <a:p>
            <a:pPr fontAlgn="base"/>
            <a:r>
              <a:rPr lang="en-US" altLang="zh-CN" sz="3600" b="1" strike="noStrike" noProof="1">
                <a:solidFill>
                  <a:srgbClr val="CC0000"/>
                </a:solidFill>
                <a:effectLst>
                  <a:outerShdw blurRad="38100" dist="38100" dir="2700000">
                    <a:srgbClr val="C0C0C0"/>
                  </a:outerShdw>
                </a:effectLst>
              </a:rPr>
              <a:t>Non-recursion Version of Traversal (1)</a:t>
            </a:r>
            <a:r>
              <a:rPr lang="en-US" altLang="zh-CN" strike="noStrike" noProof="1"/>
              <a:t> </a:t>
            </a:r>
          </a:p>
        </p:txBody>
      </p:sp>
      <p:sp>
        <p:nvSpPr>
          <p:cNvPr id="39938" name="椭圆 291842"/>
          <p:cNvSpPr/>
          <p:nvPr/>
        </p:nvSpPr>
        <p:spPr>
          <a:xfrm>
            <a:off x="3851275" y="1557338"/>
            <a:ext cx="503238" cy="50323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39939" name="椭圆 291843"/>
          <p:cNvSpPr/>
          <p:nvPr/>
        </p:nvSpPr>
        <p:spPr>
          <a:xfrm>
            <a:off x="3203575" y="2565400"/>
            <a:ext cx="503238" cy="50323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39940" name="椭圆 291844"/>
          <p:cNvSpPr/>
          <p:nvPr/>
        </p:nvSpPr>
        <p:spPr>
          <a:xfrm>
            <a:off x="2484438" y="3717925"/>
            <a:ext cx="503237" cy="50323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39941" name="椭圆 291845"/>
          <p:cNvSpPr/>
          <p:nvPr/>
        </p:nvSpPr>
        <p:spPr>
          <a:xfrm>
            <a:off x="3995738" y="3717925"/>
            <a:ext cx="503237" cy="50323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39942" name="椭圆 291846"/>
          <p:cNvSpPr/>
          <p:nvPr/>
        </p:nvSpPr>
        <p:spPr>
          <a:xfrm>
            <a:off x="6011863" y="2205038"/>
            <a:ext cx="503237" cy="50323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39943" name="直接连接符 291847"/>
          <p:cNvSpPr/>
          <p:nvPr/>
        </p:nvSpPr>
        <p:spPr>
          <a:xfrm flipH="1">
            <a:off x="3563938" y="1989138"/>
            <a:ext cx="360362" cy="647700"/>
          </a:xfrm>
          <a:prstGeom prst="line">
            <a:avLst/>
          </a:prstGeom>
          <a:ln w="38100" cap="flat" cmpd="sng">
            <a:solidFill>
              <a:schemeClr val="tx1"/>
            </a:solidFill>
            <a:prstDash val="solid"/>
            <a:round/>
            <a:headEnd type="none" w="med" len="med"/>
            <a:tailEnd type="none" w="med" len="med"/>
          </a:ln>
        </p:spPr>
      </p:sp>
      <p:sp>
        <p:nvSpPr>
          <p:cNvPr id="39944" name="直接连接符 291848"/>
          <p:cNvSpPr/>
          <p:nvPr/>
        </p:nvSpPr>
        <p:spPr>
          <a:xfrm flipH="1">
            <a:off x="2843213" y="3068638"/>
            <a:ext cx="504825" cy="720725"/>
          </a:xfrm>
          <a:prstGeom prst="line">
            <a:avLst/>
          </a:prstGeom>
          <a:ln w="38100" cap="flat" cmpd="sng">
            <a:solidFill>
              <a:schemeClr val="tx1"/>
            </a:solidFill>
            <a:prstDash val="solid"/>
            <a:round/>
            <a:headEnd type="none" w="med" len="med"/>
            <a:tailEnd type="none" w="med" len="med"/>
          </a:ln>
        </p:spPr>
      </p:sp>
      <p:sp>
        <p:nvSpPr>
          <p:cNvPr id="39945" name="直接连接符 291849"/>
          <p:cNvSpPr/>
          <p:nvPr/>
        </p:nvSpPr>
        <p:spPr>
          <a:xfrm>
            <a:off x="3563938" y="2997200"/>
            <a:ext cx="576262" cy="792163"/>
          </a:xfrm>
          <a:prstGeom prst="line">
            <a:avLst/>
          </a:prstGeom>
          <a:ln w="38100" cap="flat" cmpd="sng">
            <a:solidFill>
              <a:schemeClr val="tx1"/>
            </a:solidFill>
            <a:prstDash val="solid"/>
            <a:round/>
            <a:headEnd type="none" w="med" len="med"/>
            <a:tailEnd type="none" w="med" len="med"/>
          </a:ln>
        </p:spPr>
      </p:sp>
      <p:sp>
        <p:nvSpPr>
          <p:cNvPr id="39946" name="直接连接符 291850"/>
          <p:cNvSpPr/>
          <p:nvPr/>
        </p:nvSpPr>
        <p:spPr>
          <a:xfrm>
            <a:off x="4284663" y="1989138"/>
            <a:ext cx="1727200" cy="360362"/>
          </a:xfrm>
          <a:prstGeom prst="line">
            <a:avLst/>
          </a:prstGeom>
          <a:ln w="38100" cap="flat" cmpd="sng">
            <a:solidFill>
              <a:schemeClr val="tx1"/>
            </a:solidFill>
            <a:prstDash val="solid"/>
            <a:round/>
            <a:headEnd type="none" w="med" len="med"/>
            <a:tailEnd type="none" w="med" len="med"/>
          </a:ln>
        </p:spPr>
      </p:sp>
      <p:sp>
        <p:nvSpPr>
          <p:cNvPr id="291852" name="直接连接符 291851"/>
          <p:cNvSpPr/>
          <p:nvPr/>
        </p:nvSpPr>
        <p:spPr>
          <a:xfrm flipH="1">
            <a:off x="3419475" y="1916113"/>
            <a:ext cx="360363" cy="649287"/>
          </a:xfrm>
          <a:prstGeom prst="line">
            <a:avLst/>
          </a:prstGeom>
          <a:ln w="9525" cap="flat" cmpd="sng">
            <a:solidFill>
              <a:schemeClr val="tx1"/>
            </a:solidFill>
            <a:prstDash val="dash"/>
            <a:round/>
            <a:headEnd type="none" w="med" len="med"/>
            <a:tailEnd type="triangle" w="med" len="med"/>
          </a:ln>
        </p:spPr>
      </p:sp>
      <p:sp>
        <p:nvSpPr>
          <p:cNvPr id="291853" name="直接连接符 291852"/>
          <p:cNvSpPr/>
          <p:nvPr/>
        </p:nvSpPr>
        <p:spPr>
          <a:xfrm flipH="1">
            <a:off x="2771775" y="2997200"/>
            <a:ext cx="360363" cy="649288"/>
          </a:xfrm>
          <a:prstGeom prst="line">
            <a:avLst/>
          </a:prstGeom>
          <a:ln w="9525" cap="flat" cmpd="sng">
            <a:solidFill>
              <a:schemeClr val="tx1"/>
            </a:solidFill>
            <a:prstDash val="dash"/>
            <a:round/>
            <a:headEnd type="none" w="med" len="med"/>
            <a:tailEnd type="triangle" w="med" len="med"/>
          </a:ln>
        </p:spPr>
      </p:sp>
      <p:sp>
        <p:nvSpPr>
          <p:cNvPr id="291854" name="直接连接符 291853"/>
          <p:cNvSpPr/>
          <p:nvPr/>
        </p:nvSpPr>
        <p:spPr>
          <a:xfrm flipV="1">
            <a:off x="3348038" y="3860800"/>
            <a:ext cx="647700" cy="720725"/>
          </a:xfrm>
          <a:prstGeom prst="line">
            <a:avLst/>
          </a:prstGeom>
          <a:ln w="9525" cap="flat" cmpd="sng">
            <a:solidFill>
              <a:schemeClr val="tx1"/>
            </a:solidFill>
            <a:prstDash val="dash"/>
            <a:round/>
            <a:headEnd type="none" w="med" len="med"/>
            <a:tailEnd type="triangle" w="med" len="med"/>
          </a:ln>
        </p:spPr>
      </p:sp>
      <p:sp>
        <p:nvSpPr>
          <p:cNvPr id="39950" name="文本框 291854"/>
          <p:cNvSpPr txBox="1"/>
          <p:nvPr/>
        </p:nvSpPr>
        <p:spPr>
          <a:xfrm>
            <a:off x="5795963" y="1341438"/>
            <a:ext cx="2357437"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Preorder traversal</a:t>
            </a:r>
          </a:p>
        </p:txBody>
      </p:sp>
      <p:grpSp>
        <p:nvGrpSpPr>
          <p:cNvPr id="291906" name="组合 291905"/>
          <p:cNvGrpSpPr/>
          <p:nvPr/>
        </p:nvGrpSpPr>
        <p:grpSpPr>
          <a:xfrm>
            <a:off x="179388" y="3716338"/>
            <a:ext cx="2160587" cy="504825"/>
            <a:chOff x="113" y="2341"/>
            <a:chExt cx="1361" cy="318"/>
          </a:xfrm>
        </p:grpSpPr>
        <p:sp>
          <p:nvSpPr>
            <p:cNvPr id="39952" name="矩形 291855"/>
            <p:cNvSpPr/>
            <p:nvPr/>
          </p:nvSpPr>
          <p:spPr>
            <a:xfrm>
              <a:off x="113" y="2341"/>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39953" name="矩形 291856"/>
            <p:cNvSpPr/>
            <p:nvPr/>
          </p:nvSpPr>
          <p:spPr>
            <a:xfrm>
              <a:off x="476" y="2341"/>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39954" name="矩形 291857"/>
            <p:cNvSpPr/>
            <p:nvPr/>
          </p:nvSpPr>
          <p:spPr>
            <a:xfrm>
              <a:off x="839" y="2341"/>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39955" name="直接连接符 291858"/>
            <p:cNvSpPr/>
            <p:nvPr/>
          </p:nvSpPr>
          <p:spPr>
            <a:xfrm>
              <a:off x="1202" y="2341"/>
              <a:ext cx="272" cy="0"/>
            </a:xfrm>
            <a:prstGeom prst="line">
              <a:avLst/>
            </a:prstGeom>
            <a:ln w="9525" cap="flat" cmpd="sng">
              <a:solidFill>
                <a:schemeClr val="tx1"/>
              </a:solidFill>
              <a:prstDash val="solid"/>
              <a:round/>
              <a:headEnd type="none" w="med" len="med"/>
              <a:tailEnd type="none" w="med" len="med"/>
            </a:ln>
          </p:spPr>
        </p:sp>
        <p:sp>
          <p:nvSpPr>
            <p:cNvPr id="39956" name="直接连接符 291859"/>
            <p:cNvSpPr/>
            <p:nvPr/>
          </p:nvSpPr>
          <p:spPr>
            <a:xfrm>
              <a:off x="1202" y="2659"/>
              <a:ext cx="272" cy="0"/>
            </a:xfrm>
            <a:prstGeom prst="line">
              <a:avLst/>
            </a:prstGeom>
            <a:ln w="9525" cap="flat" cmpd="sng">
              <a:solidFill>
                <a:schemeClr val="tx1"/>
              </a:solidFill>
              <a:prstDash val="solid"/>
              <a:round/>
              <a:headEnd type="none" w="med" len="med"/>
              <a:tailEnd type="none" w="med" len="med"/>
            </a:ln>
          </p:spPr>
        </p:sp>
      </p:grpSp>
      <p:grpSp>
        <p:nvGrpSpPr>
          <p:cNvPr id="291903" name="组合 291902"/>
          <p:cNvGrpSpPr/>
          <p:nvPr/>
        </p:nvGrpSpPr>
        <p:grpSpPr>
          <a:xfrm>
            <a:off x="1258888" y="2492375"/>
            <a:ext cx="1584325" cy="504825"/>
            <a:chOff x="793" y="1570"/>
            <a:chExt cx="998" cy="318"/>
          </a:xfrm>
        </p:grpSpPr>
        <p:sp>
          <p:nvSpPr>
            <p:cNvPr id="39958" name="矩形 291860"/>
            <p:cNvSpPr/>
            <p:nvPr/>
          </p:nvSpPr>
          <p:spPr>
            <a:xfrm>
              <a:off x="793" y="1570"/>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39959" name="矩形 291861"/>
            <p:cNvSpPr/>
            <p:nvPr/>
          </p:nvSpPr>
          <p:spPr>
            <a:xfrm>
              <a:off x="1156" y="1570"/>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39960" name="直接连接符 291862"/>
            <p:cNvSpPr/>
            <p:nvPr/>
          </p:nvSpPr>
          <p:spPr>
            <a:xfrm>
              <a:off x="1519" y="1570"/>
              <a:ext cx="272" cy="0"/>
            </a:xfrm>
            <a:prstGeom prst="line">
              <a:avLst/>
            </a:prstGeom>
            <a:ln w="9525" cap="flat" cmpd="sng">
              <a:solidFill>
                <a:schemeClr val="tx1"/>
              </a:solidFill>
              <a:prstDash val="solid"/>
              <a:round/>
              <a:headEnd type="none" w="med" len="med"/>
              <a:tailEnd type="none" w="med" len="med"/>
            </a:ln>
          </p:spPr>
        </p:sp>
        <p:sp>
          <p:nvSpPr>
            <p:cNvPr id="39961" name="直接连接符 291863"/>
            <p:cNvSpPr/>
            <p:nvPr/>
          </p:nvSpPr>
          <p:spPr>
            <a:xfrm>
              <a:off x="1519" y="1888"/>
              <a:ext cx="272" cy="0"/>
            </a:xfrm>
            <a:prstGeom prst="line">
              <a:avLst/>
            </a:prstGeom>
            <a:ln w="9525" cap="flat" cmpd="sng">
              <a:solidFill>
                <a:schemeClr val="tx1"/>
              </a:solidFill>
              <a:prstDash val="solid"/>
              <a:round/>
              <a:headEnd type="none" w="med" len="med"/>
              <a:tailEnd type="none" w="med" len="med"/>
            </a:ln>
          </p:spPr>
        </p:sp>
      </p:grpSp>
      <p:grpSp>
        <p:nvGrpSpPr>
          <p:cNvPr id="291902" name="组合 291901"/>
          <p:cNvGrpSpPr/>
          <p:nvPr/>
        </p:nvGrpSpPr>
        <p:grpSpPr>
          <a:xfrm>
            <a:off x="2627313" y="1341438"/>
            <a:ext cx="1008062" cy="504825"/>
            <a:chOff x="1655" y="845"/>
            <a:chExt cx="635" cy="318"/>
          </a:xfrm>
        </p:grpSpPr>
        <p:sp>
          <p:nvSpPr>
            <p:cNvPr id="39963" name="矩形 291864"/>
            <p:cNvSpPr/>
            <p:nvPr/>
          </p:nvSpPr>
          <p:spPr>
            <a:xfrm>
              <a:off x="1655" y="845"/>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39964" name="直接连接符 291865"/>
            <p:cNvSpPr/>
            <p:nvPr/>
          </p:nvSpPr>
          <p:spPr>
            <a:xfrm>
              <a:off x="2018" y="845"/>
              <a:ext cx="272" cy="0"/>
            </a:xfrm>
            <a:prstGeom prst="line">
              <a:avLst/>
            </a:prstGeom>
            <a:ln w="9525" cap="flat" cmpd="sng">
              <a:solidFill>
                <a:schemeClr val="tx1"/>
              </a:solidFill>
              <a:prstDash val="solid"/>
              <a:round/>
              <a:headEnd type="none" w="med" len="med"/>
              <a:tailEnd type="none" w="med" len="med"/>
            </a:ln>
          </p:spPr>
        </p:sp>
        <p:sp>
          <p:nvSpPr>
            <p:cNvPr id="39965" name="直接连接符 291866"/>
            <p:cNvSpPr/>
            <p:nvPr/>
          </p:nvSpPr>
          <p:spPr>
            <a:xfrm>
              <a:off x="2018" y="1163"/>
              <a:ext cx="272" cy="0"/>
            </a:xfrm>
            <a:prstGeom prst="line">
              <a:avLst/>
            </a:prstGeom>
            <a:ln w="9525" cap="flat" cmpd="sng">
              <a:solidFill>
                <a:schemeClr val="tx1"/>
              </a:solidFill>
              <a:prstDash val="solid"/>
              <a:round/>
              <a:headEnd type="none" w="med" len="med"/>
              <a:tailEnd type="none" w="med" len="med"/>
            </a:ln>
          </p:spPr>
        </p:sp>
      </p:grpSp>
      <p:grpSp>
        <p:nvGrpSpPr>
          <p:cNvPr id="291905" name="组合 291904"/>
          <p:cNvGrpSpPr/>
          <p:nvPr/>
        </p:nvGrpSpPr>
        <p:grpSpPr>
          <a:xfrm>
            <a:off x="4572000" y="3644900"/>
            <a:ext cx="1584325" cy="504825"/>
            <a:chOff x="2880" y="2296"/>
            <a:chExt cx="998" cy="318"/>
          </a:xfrm>
        </p:grpSpPr>
        <p:sp>
          <p:nvSpPr>
            <p:cNvPr id="39967" name="矩形 291867"/>
            <p:cNvSpPr/>
            <p:nvPr/>
          </p:nvSpPr>
          <p:spPr>
            <a:xfrm>
              <a:off x="2880" y="2296"/>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39968" name="矩形 291868"/>
            <p:cNvSpPr/>
            <p:nvPr/>
          </p:nvSpPr>
          <p:spPr>
            <a:xfrm>
              <a:off x="3243" y="2296"/>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39969" name="直接连接符 291869"/>
            <p:cNvSpPr/>
            <p:nvPr/>
          </p:nvSpPr>
          <p:spPr>
            <a:xfrm>
              <a:off x="3606" y="2296"/>
              <a:ext cx="272" cy="0"/>
            </a:xfrm>
            <a:prstGeom prst="line">
              <a:avLst/>
            </a:prstGeom>
            <a:ln w="9525" cap="flat" cmpd="sng">
              <a:solidFill>
                <a:schemeClr val="tx1"/>
              </a:solidFill>
              <a:prstDash val="solid"/>
              <a:round/>
              <a:headEnd type="none" w="med" len="med"/>
              <a:tailEnd type="none" w="med" len="med"/>
            </a:ln>
          </p:spPr>
        </p:sp>
        <p:sp>
          <p:nvSpPr>
            <p:cNvPr id="39970" name="直接连接符 291870"/>
            <p:cNvSpPr/>
            <p:nvPr/>
          </p:nvSpPr>
          <p:spPr>
            <a:xfrm>
              <a:off x="3606" y="2614"/>
              <a:ext cx="272" cy="0"/>
            </a:xfrm>
            <a:prstGeom prst="line">
              <a:avLst/>
            </a:prstGeom>
            <a:ln w="9525" cap="flat" cmpd="sng">
              <a:solidFill>
                <a:schemeClr val="tx1"/>
              </a:solidFill>
              <a:prstDash val="solid"/>
              <a:round/>
              <a:headEnd type="none" w="med" len="med"/>
              <a:tailEnd type="none" w="med" len="med"/>
            </a:ln>
          </p:spPr>
        </p:sp>
      </p:grpSp>
      <p:grpSp>
        <p:nvGrpSpPr>
          <p:cNvPr id="291904" name="组合 291903"/>
          <p:cNvGrpSpPr/>
          <p:nvPr/>
        </p:nvGrpSpPr>
        <p:grpSpPr>
          <a:xfrm>
            <a:off x="6588125" y="1916113"/>
            <a:ext cx="1008063" cy="504825"/>
            <a:chOff x="3424" y="1525"/>
            <a:chExt cx="635" cy="318"/>
          </a:xfrm>
        </p:grpSpPr>
        <p:sp>
          <p:nvSpPr>
            <p:cNvPr id="39972" name="矩形 291871"/>
            <p:cNvSpPr/>
            <p:nvPr/>
          </p:nvSpPr>
          <p:spPr>
            <a:xfrm>
              <a:off x="3424" y="1525"/>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39973" name="直接连接符 291872"/>
            <p:cNvSpPr/>
            <p:nvPr/>
          </p:nvSpPr>
          <p:spPr>
            <a:xfrm>
              <a:off x="3787" y="1525"/>
              <a:ext cx="272" cy="0"/>
            </a:xfrm>
            <a:prstGeom prst="line">
              <a:avLst/>
            </a:prstGeom>
            <a:ln w="9525" cap="flat" cmpd="sng">
              <a:solidFill>
                <a:schemeClr val="tx1"/>
              </a:solidFill>
              <a:prstDash val="solid"/>
              <a:round/>
              <a:headEnd type="none" w="med" len="med"/>
              <a:tailEnd type="none" w="med" len="med"/>
            </a:ln>
          </p:spPr>
        </p:sp>
        <p:sp>
          <p:nvSpPr>
            <p:cNvPr id="39974" name="直接连接符 291873"/>
            <p:cNvSpPr/>
            <p:nvPr/>
          </p:nvSpPr>
          <p:spPr>
            <a:xfrm>
              <a:off x="3787" y="1843"/>
              <a:ext cx="272" cy="0"/>
            </a:xfrm>
            <a:prstGeom prst="line">
              <a:avLst/>
            </a:prstGeom>
            <a:ln w="9525" cap="flat" cmpd="sng">
              <a:solidFill>
                <a:schemeClr val="tx1"/>
              </a:solidFill>
              <a:prstDash val="solid"/>
              <a:round/>
              <a:headEnd type="none" w="med" len="med"/>
              <a:tailEnd type="none" w="med" len="med"/>
            </a:ln>
          </p:spPr>
        </p:sp>
      </p:grpSp>
      <p:sp>
        <p:nvSpPr>
          <p:cNvPr id="39975" name="文本框 291874"/>
          <p:cNvSpPr txBox="1"/>
          <p:nvPr/>
        </p:nvSpPr>
        <p:spPr>
          <a:xfrm>
            <a:off x="250825" y="5734050"/>
            <a:ext cx="8108950" cy="822325"/>
          </a:xfrm>
          <a:prstGeom prst="rect">
            <a:avLst/>
          </a:prstGeom>
          <a:noFill/>
          <a:ln w="9525">
            <a:noFill/>
          </a:ln>
        </p:spPr>
        <p:txBody>
          <a:bodyPr wrap="none" anchor="t">
            <a:spAutoFit/>
          </a:bodyPr>
          <a:lstStyle/>
          <a:p>
            <a:r>
              <a:rPr lang="zh-CN" altLang="en-US" dirty="0">
                <a:latin typeface="Times New Roman" panose="02020603050405020304" pitchFamily="18" charset="0"/>
                <a:ea typeface="宋体" panose="02010600030101010101" pitchFamily="2" charset="-122"/>
              </a:rPr>
              <a:t>放在栈中的元素表示已经访问过且右子树尚未访问过节点。</a:t>
            </a:r>
          </a:p>
          <a:p>
            <a:r>
              <a:rPr lang="zh-CN" altLang="en-US" dirty="0">
                <a:latin typeface="Times New Roman" panose="02020603050405020304" pitchFamily="18" charset="0"/>
                <a:ea typeface="宋体" panose="02010600030101010101" pitchFamily="2" charset="-122"/>
              </a:rPr>
              <a:t>在访问该节点的左子树之前，现将该节点入栈。</a:t>
            </a:r>
          </a:p>
        </p:txBody>
      </p:sp>
      <p:sp>
        <p:nvSpPr>
          <p:cNvPr id="291876" name="直接连接符 291875"/>
          <p:cNvSpPr/>
          <p:nvPr/>
        </p:nvSpPr>
        <p:spPr>
          <a:xfrm flipH="1">
            <a:off x="2195513" y="4149725"/>
            <a:ext cx="215900" cy="358775"/>
          </a:xfrm>
          <a:prstGeom prst="line">
            <a:avLst/>
          </a:prstGeom>
          <a:ln w="9525" cap="flat" cmpd="sng">
            <a:solidFill>
              <a:schemeClr val="tx1"/>
            </a:solidFill>
            <a:prstDash val="dash"/>
            <a:round/>
            <a:headEnd type="none" w="med" len="med"/>
            <a:tailEnd type="triangle" w="med" len="med"/>
          </a:ln>
        </p:spPr>
      </p:sp>
      <p:sp>
        <p:nvSpPr>
          <p:cNvPr id="291877" name="直接连接符 291876"/>
          <p:cNvSpPr/>
          <p:nvPr/>
        </p:nvSpPr>
        <p:spPr>
          <a:xfrm flipV="1">
            <a:off x="2555875" y="4724400"/>
            <a:ext cx="287338" cy="0"/>
          </a:xfrm>
          <a:prstGeom prst="line">
            <a:avLst/>
          </a:prstGeom>
          <a:ln w="9525" cap="flat" cmpd="sng">
            <a:solidFill>
              <a:schemeClr val="tx1"/>
            </a:solidFill>
            <a:prstDash val="dash"/>
            <a:round/>
            <a:headEnd type="none" w="med" len="med"/>
            <a:tailEnd type="triangle" w="med" len="med"/>
          </a:ln>
        </p:spPr>
      </p:sp>
      <p:sp>
        <p:nvSpPr>
          <p:cNvPr id="39978" name="直接连接符 291877"/>
          <p:cNvSpPr/>
          <p:nvPr/>
        </p:nvSpPr>
        <p:spPr>
          <a:xfrm flipH="1">
            <a:off x="2411413" y="4149725"/>
            <a:ext cx="215900" cy="358775"/>
          </a:xfrm>
          <a:prstGeom prst="line">
            <a:avLst/>
          </a:prstGeom>
          <a:ln w="38100" cap="flat" cmpd="sng">
            <a:solidFill>
              <a:schemeClr val="tx1"/>
            </a:solidFill>
            <a:prstDash val="solid"/>
            <a:round/>
            <a:headEnd type="none" w="med" len="med"/>
            <a:tailEnd type="none" w="med" len="med"/>
          </a:ln>
        </p:spPr>
      </p:sp>
      <p:sp>
        <p:nvSpPr>
          <p:cNvPr id="39979" name="直接连接符 291878"/>
          <p:cNvSpPr/>
          <p:nvPr/>
        </p:nvSpPr>
        <p:spPr>
          <a:xfrm>
            <a:off x="2844800" y="4149725"/>
            <a:ext cx="214313" cy="358775"/>
          </a:xfrm>
          <a:prstGeom prst="line">
            <a:avLst/>
          </a:prstGeom>
          <a:ln w="38100" cap="flat" cmpd="sng">
            <a:solidFill>
              <a:schemeClr val="tx1"/>
            </a:solidFill>
            <a:prstDash val="solid"/>
            <a:round/>
            <a:headEnd type="none" w="med" len="med"/>
            <a:tailEnd type="none" w="med" len="med"/>
          </a:ln>
        </p:spPr>
      </p:sp>
      <p:sp>
        <p:nvSpPr>
          <p:cNvPr id="39980" name="直接连接符 291879"/>
          <p:cNvSpPr/>
          <p:nvPr/>
        </p:nvSpPr>
        <p:spPr>
          <a:xfrm>
            <a:off x="4211638" y="4149725"/>
            <a:ext cx="73025" cy="431800"/>
          </a:xfrm>
          <a:prstGeom prst="line">
            <a:avLst/>
          </a:prstGeom>
          <a:ln w="38100" cap="flat" cmpd="sng">
            <a:solidFill>
              <a:schemeClr val="tx1"/>
            </a:solidFill>
            <a:prstDash val="solid"/>
            <a:round/>
            <a:headEnd type="none" w="med" len="med"/>
            <a:tailEnd type="none" w="med" len="med"/>
          </a:ln>
        </p:spPr>
      </p:sp>
      <p:sp>
        <p:nvSpPr>
          <p:cNvPr id="39981" name="直接连接符 291880"/>
          <p:cNvSpPr/>
          <p:nvPr/>
        </p:nvSpPr>
        <p:spPr>
          <a:xfrm>
            <a:off x="4354513" y="4149725"/>
            <a:ext cx="722312" cy="431800"/>
          </a:xfrm>
          <a:prstGeom prst="line">
            <a:avLst/>
          </a:prstGeom>
          <a:ln w="38100" cap="flat" cmpd="sng">
            <a:solidFill>
              <a:schemeClr val="tx1"/>
            </a:solidFill>
            <a:prstDash val="solid"/>
            <a:round/>
            <a:headEnd type="none" w="med" len="med"/>
            <a:tailEnd type="none" w="med" len="med"/>
          </a:ln>
        </p:spPr>
      </p:sp>
      <p:sp>
        <p:nvSpPr>
          <p:cNvPr id="39982" name="文本框 291881"/>
          <p:cNvSpPr txBox="1"/>
          <p:nvPr/>
        </p:nvSpPr>
        <p:spPr>
          <a:xfrm>
            <a:off x="1970088" y="4437063"/>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39983" name="文本框 291882"/>
          <p:cNvSpPr txBox="1"/>
          <p:nvPr/>
        </p:nvSpPr>
        <p:spPr>
          <a:xfrm>
            <a:off x="2835275" y="4437063"/>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grpSp>
        <p:nvGrpSpPr>
          <p:cNvPr id="291907" name="组合 291906"/>
          <p:cNvGrpSpPr/>
          <p:nvPr/>
        </p:nvGrpSpPr>
        <p:grpSpPr>
          <a:xfrm>
            <a:off x="395288" y="4724400"/>
            <a:ext cx="1584325" cy="504825"/>
            <a:chOff x="249" y="2976"/>
            <a:chExt cx="998" cy="318"/>
          </a:xfrm>
        </p:grpSpPr>
        <p:sp>
          <p:nvSpPr>
            <p:cNvPr id="39985" name="矩形 291883"/>
            <p:cNvSpPr/>
            <p:nvPr/>
          </p:nvSpPr>
          <p:spPr>
            <a:xfrm>
              <a:off x="249" y="2976"/>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39986" name="矩形 291884"/>
            <p:cNvSpPr/>
            <p:nvPr/>
          </p:nvSpPr>
          <p:spPr>
            <a:xfrm>
              <a:off x="612" y="2976"/>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39987" name="直接连接符 291885"/>
            <p:cNvSpPr/>
            <p:nvPr/>
          </p:nvSpPr>
          <p:spPr>
            <a:xfrm>
              <a:off x="975" y="2976"/>
              <a:ext cx="272" cy="0"/>
            </a:xfrm>
            <a:prstGeom prst="line">
              <a:avLst/>
            </a:prstGeom>
            <a:ln w="9525" cap="flat" cmpd="sng">
              <a:solidFill>
                <a:schemeClr val="tx1"/>
              </a:solidFill>
              <a:prstDash val="solid"/>
              <a:round/>
              <a:headEnd type="none" w="med" len="med"/>
              <a:tailEnd type="none" w="med" len="med"/>
            </a:ln>
          </p:spPr>
        </p:sp>
        <p:sp>
          <p:nvSpPr>
            <p:cNvPr id="39988" name="直接连接符 291886"/>
            <p:cNvSpPr/>
            <p:nvPr/>
          </p:nvSpPr>
          <p:spPr>
            <a:xfrm>
              <a:off x="975" y="3294"/>
              <a:ext cx="272" cy="0"/>
            </a:xfrm>
            <a:prstGeom prst="line">
              <a:avLst/>
            </a:prstGeom>
            <a:ln w="9525" cap="flat" cmpd="sng">
              <a:solidFill>
                <a:schemeClr val="tx1"/>
              </a:solidFill>
              <a:prstDash val="solid"/>
              <a:round/>
              <a:headEnd type="none" w="med" len="med"/>
              <a:tailEnd type="none" w="med" len="med"/>
            </a:ln>
          </p:spPr>
        </p:sp>
      </p:grpSp>
      <p:grpSp>
        <p:nvGrpSpPr>
          <p:cNvPr id="291908" name="组合 291907"/>
          <p:cNvGrpSpPr/>
          <p:nvPr/>
        </p:nvGrpSpPr>
        <p:grpSpPr>
          <a:xfrm>
            <a:off x="2627313" y="4940300"/>
            <a:ext cx="1008062" cy="504825"/>
            <a:chOff x="1655" y="3112"/>
            <a:chExt cx="635" cy="318"/>
          </a:xfrm>
        </p:grpSpPr>
        <p:sp>
          <p:nvSpPr>
            <p:cNvPr id="39990" name="矩形 291887"/>
            <p:cNvSpPr/>
            <p:nvPr/>
          </p:nvSpPr>
          <p:spPr>
            <a:xfrm>
              <a:off x="1655" y="3112"/>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39991" name="直接连接符 291888"/>
            <p:cNvSpPr/>
            <p:nvPr/>
          </p:nvSpPr>
          <p:spPr>
            <a:xfrm>
              <a:off x="2018" y="3112"/>
              <a:ext cx="272" cy="0"/>
            </a:xfrm>
            <a:prstGeom prst="line">
              <a:avLst/>
            </a:prstGeom>
            <a:ln w="9525" cap="flat" cmpd="sng">
              <a:solidFill>
                <a:schemeClr val="tx1"/>
              </a:solidFill>
              <a:prstDash val="solid"/>
              <a:round/>
              <a:headEnd type="none" w="med" len="med"/>
              <a:tailEnd type="none" w="med" len="med"/>
            </a:ln>
          </p:spPr>
        </p:sp>
        <p:sp>
          <p:nvSpPr>
            <p:cNvPr id="39992" name="直接连接符 291889"/>
            <p:cNvSpPr/>
            <p:nvPr/>
          </p:nvSpPr>
          <p:spPr>
            <a:xfrm>
              <a:off x="2018" y="3430"/>
              <a:ext cx="272" cy="0"/>
            </a:xfrm>
            <a:prstGeom prst="line">
              <a:avLst/>
            </a:prstGeom>
            <a:ln w="9525" cap="flat" cmpd="sng">
              <a:solidFill>
                <a:schemeClr val="tx1"/>
              </a:solidFill>
              <a:prstDash val="solid"/>
              <a:round/>
              <a:headEnd type="none" w="med" len="med"/>
              <a:tailEnd type="none" w="med" len="med"/>
            </a:ln>
          </p:spPr>
        </p:sp>
      </p:grpSp>
      <p:sp>
        <p:nvSpPr>
          <p:cNvPr id="39993" name="文本框 291890"/>
          <p:cNvSpPr txBox="1"/>
          <p:nvPr/>
        </p:nvSpPr>
        <p:spPr>
          <a:xfrm>
            <a:off x="3914775" y="4437063"/>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39994" name="文本框 291891"/>
          <p:cNvSpPr txBox="1"/>
          <p:nvPr/>
        </p:nvSpPr>
        <p:spPr>
          <a:xfrm>
            <a:off x="4859338" y="4437063"/>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grpSp>
        <p:nvGrpSpPr>
          <p:cNvPr id="291909" name="组合 291908"/>
          <p:cNvGrpSpPr/>
          <p:nvPr/>
        </p:nvGrpSpPr>
        <p:grpSpPr>
          <a:xfrm>
            <a:off x="3995738" y="4940300"/>
            <a:ext cx="1008062" cy="504825"/>
            <a:chOff x="2517" y="3112"/>
            <a:chExt cx="635" cy="318"/>
          </a:xfrm>
        </p:grpSpPr>
        <p:sp>
          <p:nvSpPr>
            <p:cNvPr id="39996" name="矩形 291892"/>
            <p:cNvSpPr/>
            <p:nvPr/>
          </p:nvSpPr>
          <p:spPr>
            <a:xfrm>
              <a:off x="2517" y="3112"/>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39997" name="直接连接符 291893"/>
            <p:cNvSpPr/>
            <p:nvPr/>
          </p:nvSpPr>
          <p:spPr>
            <a:xfrm>
              <a:off x="2880" y="3112"/>
              <a:ext cx="272" cy="0"/>
            </a:xfrm>
            <a:prstGeom prst="line">
              <a:avLst/>
            </a:prstGeom>
            <a:ln w="9525" cap="flat" cmpd="sng">
              <a:solidFill>
                <a:schemeClr val="tx1"/>
              </a:solidFill>
              <a:prstDash val="solid"/>
              <a:round/>
              <a:headEnd type="none" w="med" len="med"/>
              <a:tailEnd type="none" w="med" len="med"/>
            </a:ln>
          </p:spPr>
        </p:sp>
        <p:sp>
          <p:nvSpPr>
            <p:cNvPr id="39998" name="直接连接符 291894"/>
            <p:cNvSpPr/>
            <p:nvPr/>
          </p:nvSpPr>
          <p:spPr>
            <a:xfrm>
              <a:off x="2880" y="3430"/>
              <a:ext cx="272" cy="0"/>
            </a:xfrm>
            <a:prstGeom prst="line">
              <a:avLst/>
            </a:prstGeom>
            <a:ln w="9525" cap="flat" cmpd="sng">
              <a:solidFill>
                <a:schemeClr val="tx1"/>
              </a:solidFill>
              <a:prstDash val="solid"/>
              <a:round/>
              <a:headEnd type="none" w="med" len="med"/>
              <a:tailEnd type="none" w="med" len="med"/>
            </a:ln>
          </p:spPr>
        </p:sp>
      </p:grpSp>
      <p:sp>
        <p:nvSpPr>
          <p:cNvPr id="291896" name="直接连接符 291895"/>
          <p:cNvSpPr/>
          <p:nvPr/>
        </p:nvSpPr>
        <p:spPr>
          <a:xfrm>
            <a:off x="4140200" y="4221163"/>
            <a:ext cx="0" cy="360362"/>
          </a:xfrm>
          <a:prstGeom prst="line">
            <a:avLst/>
          </a:prstGeom>
          <a:ln w="9525" cap="flat" cmpd="sng">
            <a:solidFill>
              <a:schemeClr val="tx1"/>
            </a:solidFill>
            <a:prstDash val="dash"/>
            <a:round/>
            <a:headEnd type="none" w="med" len="med"/>
            <a:tailEnd type="triangle" w="med" len="med"/>
          </a:ln>
        </p:spPr>
      </p:sp>
      <p:grpSp>
        <p:nvGrpSpPr>
          <p:cNvPr id="291910" name="组合 291909"/>
          <p:cNvGrpSpPr/>
          <p:nvPr/>
        </p:nvGrpSpPr>
        <p:grpSpPr>
          <a:xfrm>
            <a:off x="5508625" y="4868863"/>
            <a:ext cx="431800" cy="503237"/>
            <a:chOff x="3470" y="3067"/>
            <a:chExt cx="272" cy="317"/>
          </a:xfrm>
        </p:grpSpPr>
        <p:sp>
          <p:nvSpPr>
            <p:cNvPr id="40001" name="直接连接符 291896"/>
            <p:cNvSpPr/>
            <p:nvPr/>
          </p:nvSpPr>
          <p:spPr>
            <a:xfrm>
              <a:off x="3470" y="3067"/>
              <a:ext cx="272" cy="0"/>
            </a:xfrm>
            <a:prstGeom prst="line">
              <a:avLst/>
            </a:prstGeom>
            <a:ln w="9525" cap="flat" cmpd="sng">
              <a:solidFill>
                <a:schemeClr val="tx1"/>
              </a:solidFill>
              <a:prstDash val="solid"/>
              <a:round/>
              <a:headEnd type="none" w="med" len="med"/>
              <a:tailEnd type="none" w="med" len="med"/>
            </a:ln>
          </p:spPr>
        </p:sp>
        <p:sp>
          <p:nvSpPr>
            <p:cNvPr id="40002" name="直接连接符 291897"/>
            <p:cNvSpPr/>
            <p:nvPr/>
          </p:nvSpPr>
          <p:spPr>
            <a:xfrm>
              <a:off x="3470" y="3384"/>
              <a:ext cx="272" cy="0"/>
            </a:xfrm>
            <a:prstGeom prst="line">
              <a:avLst/>
            </a:prstGeom>
            <a:ln w="9525" cap="flat" cmpd="sng">
              <a:solidFill>
                <a:schemeClr val="tx1"/>
              </a:solidFill>
              <a:prstDash val="solid"/>
              <a:round/>
              <a:headEnd type="none" w="med" len="med"/>
              <a:tailEnd type="none" w="med" len="med"/>
            </a:ln>
          </p:spPr>
        </p:sp>
        <p:sp>
          <p:nvSpPr>
            <p:cNvPr id="40003" name="直接连接符 291898"/>
            <p:cNvSpPr/>
            <p:nvPr/>
          </p:nvSpPr>
          <p:spPr>
            <a:xfrm flipV="1">
              <a:off x="3470" y="3067"/>
              <a:ext cx="0" cy="317"/>
            </a:xfrm>
            <a:prstGeom prst="line">
              <a:avLst/>
            </a:prstGeom>
            <a:ln w="9525" cap="flat" cmpd="sng">
              <a:solidFill>
                <a:schemeClr val="tx1"/>
              </a:solidFill>
              <a:prstDash val="solid"/>
              <a:round/>
              <a:headEnd type="none" w="med" len="med"/>
              <a:tailEnd type="none" w="med" len="med"/>
            </a:ln>
          </p:spPr>
        </p:sp>
      </p:grpSp>
      <p:sp>
        <p:nvSpPr>
          <p:cNvPr id="291900" name="直接连接符 291899"/>
          <p:cNvSpPr/>
          <p:nvPr/>
        </p:nvSpPr>
        <p:spPr>
          <a:xfrm>
            <a:off x="4500563" y="4652963"/>
            <a:ext cx="358775" cy="0"/>
          </a:xfrm>
          <a:prstGeom prst="line">
            <a:avLst/>
          </a:prstGeom>
          <a:ln w="9525" cap="flat" cmpd="sng">
            <a:solidFill>
              <a:schemeClr val="tx1"/>
            </a:solidFill>
            <a:prstDash val="dash"/>
            <a:round/>
            <a:headEnd type="none" w="med" len="med"/>
            <a:tailEnd type="triangle" w="med" len="med"/>
          </a:ln>
        </p:spPr>
      </p:sp>
      <p:sp>
        <p:nvSpPr>
          <p:cNvPr id="291901" name="任意多边形 291900"/>
          <p:cNvSpPr/>
          <p:nvPr/>
        </p:nvSpPr>
        <p:spPr>
          <a:xfrm rot="1567414">
            <a:off x="5675313" y="3068638"/>
            <a:ext cx="1798637" cy="1944687"/>
          </a:xfrm>
          <a:custGeom>
            <a:avLst/>
            <a:gdLst/>
            <a:ahLst/>
            <a:cxnLst/>
            <a:rect l="0" t="0" r="0" b="0"/>
            <a:pathLst>
              <a:path w="1028" h="1089">
                <a:moveTo>
                  <a:pt x="182" y="1089"/>
                </a:moveTo>
                <a:cubicBezTo>
                  <a:pt x="605" y="975"/>
                  <a:pt x="1028" y="862"/>
                  <a:pt x="998" y="681"/>
                </a:cubicBezTo>
                <a:cubicBezTo>
                  <a:pt x="968" y="500"/>
                  <a:pt x="484" y="250"/>
                  <a:pt x="0" y="0"/>
                </a:cubicBezTo>
              </a:path>
            </a:pathLst>
          </a:custGeom>
          <a:noFill/>
          <a:ln w="15240" cap="flat" cmpd="sng">
            <a:solidFill>
              <a:schemeClr val="tx1"/>
            </a:solidFill>
            <a:prstDash val="dash"/>
            <a:round/>
            <a:headEnd type="none" w="med" len="med"/>
            <a:tailEnd type="triangle" w="med" len="med"/>
          </a:ln>
        </p:spPr>
        <p:txBody>
          <a:bodyPr/>
          <a:lstStyle/>
          <a:p>
            <a:endParaRPr lang="zh-CN" altLang="en-US"/>
          </a:p>
        </p:txBody>
      </p:sp>
      <p:sp>
        <p:nvSpPr>
          <p:cNvPr id="40006" name="直接连接符 291910"/>
          <p:cNvSpPr/>
          <p:nvPr/>
        </p:nvSpPr>
        <p:spPr>
          <a:xfrm flipH="1">
            <a:off x="5724525" y="2565400"/>
            <a:ext cx="215900" cy="358775"/>
          </a:xfrm>
          <a:prstGeom prst="line">
            <a:avLst/>
          </a:prstGeom>
          <a:ln w="38100" cap="flat" cmpd="sng">
            <a:solidFill>
              <a:schemeClr val="tx1"/>
            </a:solidFill>
            <a:prstDash val="solid"/>
            <a:round/>
            <a:headEnd type="none" w="med" len="med"/>
            <a:tailEnd type="none" w="med" len="med"/>
          </a:ln>
        </p:spPr>
      </p:sp>
      <p:sp>
        <p:nvSpPr>
          <p:cNvPr id="40007" name="直接连接符 291911"/>
          <p:cNvSpPr/>
          <p:nvPr/>
        </p:nvSpPr>
        <p:spPr>
          <a:xfrm>
            <a:off x="6588125" y="2636838"/>
            <a:ext cx="214313" cy="358775"/>
          </a:xfrm>
          <a:prstGeom prst="line">
            <a:avLst/>
          </a:prstGeom>
          <a:ln w="38100" cap="flat" cmpd="sng">
            <a:solidFill>
              <a:schemeClr val="tx1"/>
            </a:solidFill>
            <a:prstDash val="solid"/>
            <a:round/>
            <a:headEnd type="none" w="med" len="med"/>
            <a:tailEnd type="none" w="med" len="med"/>
          </a:ln>
        </p:spPr>
      </p:sp>
      <p:sp>
        <p:nvSpPr>
          <p:cNvPr id="40008" name="文本框 291912"/>
          <p:cNvSpPr txBox="1"/>
          <p:nvPr/>
        </p:nvSpPr>
        <p:spPr>
          <a:xfrm>
            <a:off x="5219700" y="2852738"/>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0009" name="文本框 291913"/>
          <p:cNvSpPr txBox="1"/>
          <p:nvPr/>
        </p:nvSpPr>
        <p:spPr>
          <a:xfrm>
            <a:off x="6659563" y="2852738"/>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291915" name="直接连接符 291914"/>
          <p:cNvSpPr/>
          <p:nvPr/>
        </p:nvSpPr>
        <p:spPr>
          <a:xfrm flipH="1">
            <a:off x="5580063" y="2565400"/>
            <a:ext cx="215900" cy="287338"/>
          </a:xfrm>
          <a:prstGeom prst="line">
            <a:avLst/>
          </a:prstGeom>
          <a:ln w="9525" cap="flat" cmpd="sng">
            <a:solidFill>
              <a:schemeClr val="tx1"/>
            </a:solidFill>
            <a:prstDash val="dash"/>
            <a:round/>
            <a:headEnd type="none" w="med" len="med"/>
            <a:tailEnd type="triangle" w="med" len="med"/>
          </a:ln>
        </p:spPr>
      </p:sp>
      <p:grpSp>
        <p:nvGrpSpPr>
          <p:cNvPr id="291916" name="组合 291915"/>
          <p:cNvGrpSpPr/>
          <p:nvPr/>
        </p:nvGrpSpPr>
        <p:grpSpPr>
          <a:xfrm>
            <a:off x="4787900" y="2852738"/>
            <a:ext cx="431800" cy="503237"/>
            <a:chOff x="3470" y="3067"/>
            <a:chExt cx="272" cy="317"/>
          </a:xfrm>
        </p:grpSpPr>
        <p:sp>
          <p:nvSpPr>
            <p:cNvPr id="40012" name="直接连接符 291916"/>
            <p:cNvSpPr/>
            <p:nvPr/>
          </p:nvSpPr>
          <p:spPr>
            <a:xfrm>
              <a:off x="3470" y="3067"/>
              <a:ext cx="272" cy="0"/>
            </a:xfrm>
            <a:prstGeom prst="line">
              <a:avLst/>
            </a:prstGeom>
            <a:ln w="9525" cap="flat" cmpd="sng">
              <a:solidFill>
                <a:schemeClr val="tx1"/>
              </a:solidFill>
              <a:prstDash val="solid"/>
              <a:round/>
              <a:headEnd type="none" w="med" len="med"/>
              <a:tailEnd type="none" w="med" len="med"/>
            </a:ln>
          </p:spPr>
        </p:sp>
        <p:sp>
          <p:nvSpPr>
            <p:cNvPr id="40013" name="直接连接符 291917"/>
            <p:cNvSpPr/>
            <p:nvPr/>
          </p:nvSpPr>
          <p:spPr>
            <a:xfrm>
              <a:off x="3470" y="3384"/>
              <a:ext cx="272" cy="0"/>
            </a:xfrm>
            <a:prstGeom prst="line">
              <a:avLst/>
            </a:prstGeom>
            <a:ln w="9525" cap="flat" cmpd="sng">
              <a:solidFill>
                <a:schemeClr val="tx1"/>
              </a:solidFill>
              <a:prstDash val="solid"/>
              <a:round/>
              <a:headEnd type="none" w="med" len="med"/>
              <a:tailEnd type="none" w="med" len="med"/>
            </a:ln>
          </p:spPr>
        </p:sp>
        <p:sp>
          <p:nvSpPr>
            <p:cNvPr id="40014" name="直接连接符 291918"/>
            <p:cNvSpPr/>
            <p:nvPr/>
          </p:nvSpPr>
          <p:spPr>
            <a:xfrm flipV="1">
              <a:off x="3470" y="3067"/>
              <a:ext cx="0" cy="317"/>
            </a:xfrm>
            <a:prstGeom prst="line">
              <a:avLst/>
            </a:prstGeom>
            <a:ln w="9525" cap="flat" cmpd="sng">
              <a:solidFill>
                <a:schemeClr val="tx1"/>
              </a:solidFill>
              <a:prstDash val="solid"/>
              <a:round/>
              <a:headEnd type="none" w="med" len="med"/>
              <a:tailEnd type="none" w="med" len="med"/>
            </a:ln>
          </p:spPr>
        </p:sp>
      </p:grpSp>
      <p:sp>
        <p:nvSpPr>
          <p:cNvPr id="291920" name="直接连接符 291919"/>
          <p:cNvSpPr/>
          <p:nvPr/>
        </p:nvSpPr>
        <p:spPr>
          <a:xfrm flipV="1">
            <a:off x="6084888" y="3141663"/>
            <a:ext cx="574675" cy="0"/>
          </a:xfrm>
          <a:prstGeom prst="line">
            <a:avLst/>
          </a:prstGeom>
          <a:ln w="9525" cap="flat" cmpd="sng">
            <a:solidFill>
              <a:schemeClr val="tx1"/>
            </a:solidFill>
            <a:prstDash val="dash"/>
            <a:round/>
            <a:headEnd type="none" w="med" len="med"/>
            <a:tailEnd type="triangle" w="med" len="med"/>
          </a:ln>
        </p:spPr>
      </p:sp>
      <p:grpSp>
        <p:nvGrpSpPr>
          <p:cNvPr id="291921" name="组合 291920"/>
          <p:cNvGrpSpPr/>
          <p:nvPr/>
        </p:nvGrpSpPr>
        <p:grpSpPr>
          <a:xfrm>
            <a:off x="7380288" y="2924175"/>
            <a:ext cx="431800" cy="503238"/>
            <a:chOff x="3470" y="3067"/>
            <a:chExt cx="272" cy="317"/>
          </a:xfrm>
        </p:grpSpPr>
        <p:sp>
          <p:nvSpPr>
            <p:cNvPr id="40017" name="直接连接符 291921"/>
            <p:cNvSpPr/>
            <p:nvPr/>
          </p:nvSpPr>
          <p:spPr>
            <a:xfrm>
              <a:off x="3470" y="3067"/>
              <a:ext cx="272" cy="0"/>
            </a:xfrm>
            <a:prstGeom prst="line">
              <a:avLst/>
            </a:prstGeom>
            <a:ln w="9525" cap="flat" cmpd="sng">
              <a:solidFill>
                <a:schemeClr val="tx1"/>
              </a:solidFill>
              <a:prstDash val="solid"/>
              <a:round/>
              <a:headEnd type="none" w="med" len="med"/>
              <a:tailEnd type="none" w="med" len="med"/>
            </a:ln>
          </p:spPr>
        </p:sp>
        <p:sp>
          <p:nvSpPr>
            <p:cNvPr id="40018" name="直接连接符 291922"/>
            <p:cNvSpPr/>
            <p:nvPr/>
          </p:nvSpPr>
          <p:spPr>
            <a:xfrm>
              <a:off x="3470" y="3384"/>
              <a:ext cx="272" cy="0"/>
            </a:xfrm>
            <a:prstGeom prst="line">
              <a:avLst/>
            </a:prstGeom>
            <a:ln w="9525" cap="flat" cmpd="sng">
              <a:solidFill>
                <a:schemeClr val="tx1"/>
              </a:solidFill>
              <a:prstDash val="solid"/>
              <a:round/>
              <a:headEnd type="none" w="med" len="med"/>
              <a:tailEnd type="none" w="med" len="med"/>
            </a:ln>
          </p:spPr>
        </p:sp>
        <p:sp>
          <p:nvSpPr>
            <p:cNvPr id="40019" name="直接连接符 291923"/>
            <p:cNvSpPr/>
            <p:nvPr/>
          </p:nvSpPr>
          <p:spPr>
            <a:xfrm flipV="1">
              <a:off x="3470" y="3067"/>
              <a:ext cx="0" cy="317"/>
            </a:xfrm>
            <a:prstGeom prst="line">
              <a:avLst/>
            </a:prstGeom>
            <a:ln w="9525" cap="flat" cmpd="sng">
              <a:solidFill>
                <a:schemeClr val="tx1"/>
              </a:solidFill>
              <a:prstDash val="solid"/>
              <a:round/>
              <a:headEnd type="none" w="med" len="med"/>
              <a:tailEnd type="none" w="med" len="med"/>
            </a:ln>
          </p:spPr>
        </p:sp>
      </p:grpSp>
      <p:sp>
        <p:nvSpPr>
          <p:cNvPr id="291925" name="直接连接符 291924"/>
          <p:cNvSpPr/>
          <p:nvPr/>
        </p:nvSpPr>
        <p:spPr>
          <a:xfrm flipH="1">
            <a:off x="4356100" y="908050"/>
            <a:ext cx="360363" cy="649288"/>
          </a:xfrm>
          <a:prstGeom prst="line">
            <a:avLst/>
          </a:prstGeom>
          <a:ln w="9525" cap="flat" cmpd="sng">
            <a:solidFill>
              <a:schemeClr val="tx1"/>
            </a:solidFill>
            <a:prstDash val="dash"/>
            <a:round/>
            <a:headEnd type="none" w="med" len="med"/>
            <a:tailEnd type="triangle" w="med" len="med"/>
          </a:ln>
        </p:spPr>
      </p:sp>
      <p:sp>
        <p:nvSpPr>
          <p:cNvPr id="40021"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9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19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1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19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18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19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18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19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18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19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18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19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18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190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190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19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190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190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919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919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919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91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标题 313345"/>
          <p:cNvSpPr>
            <a:spLocks noGrp="1"/>
          </p:cNvSpPr>
          <p:nvPr>
            <p:ph type="title"/>
          </p:nvPr>
        </p:nvSpPr>
        <p:spPr>
          <a:xfrm>
            <a:off x="611188" y="0"/>
            <a:ext cx="7772400" cy="1143000"/>
          </a:xfrm>
        </p:spPr>
        <p:txBody>
          <a:bodyPr anchor="ctr"/>
          <a:lstStyle/>
          <a:p>
            <a:pPr fontAlgn="base"/>
            <a:r>
              <a:rPr lang="en-US" altLang="zh-CN" sz="3600" b="1" strike="noStrike" noProof="1">
                <a:solidFill>
                  <a:srgbClr val="CC0000"/>
                </a:solidFill>
                <a:effectLst>
                  <a:outerShdw blurRad="38100" dist="38100" dir="2700000">
                    <a:srgbClr val="C0C0C0"/>
                  </a:outerShdw>
                </a:effectLst>
              </a:rPr>
              <a:t>Non-recursion Version of Traversal (1)</a:t>
            </a:r>
            <a:r>
              <a:rPr lang="en-US" altLang="zh-CN" strike="noStrike" noProof="1"/>
              <a:t> </a:t>
            </a:r>
          </a:p>
        </p:txBody>
      </p:sp>
      <p:sp>
        <p:nvSpPr>
          <p:cNvPr id="40962" name="椭圆 313346"/>
          <p:cNvSpPr/>
          <p:nvPr/>
        </p:nvSpPr>
        <p:spPr>
          <a:xfrm>
            <a:off x="3851275" y="1557338"/>
            <a:ext cx="503238" cy="50323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40963" name="椭圆 313347"/>
          <p:cNvSpPr/>
          <p:nvPr/>
        </p:nvSpPr>
        <p:spPr>
          <a:xfrm>
            <a:off x="3203575" y="2565400"/>
            <a:ext cx="503238" cy="50323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40964" name="椭圆 313348"/>
          <p:cNvSpPr/>
          <p:nvPr/>
        </p:nvSpPr>
        <p:spPr>
          <a:xfrm>
            <a:off x="2484438" y="3717925"/>
            <a:ext cx="503237" cy="50323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40965" name="椭圆 313349"/>
          <p:cNvSpPr/>
          <p:nvPr/>
        </p:nvSpPr>
        <p:spPr>
          <a:xfrm>
            <a:off x="3995738" y="3717925"/>
            <a:ext cx="503237" cy="50323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40966" name="椭圆 313350"/>
          <p:cNvSpPr/>
          <p:nvPr/>
        </p:nvSpPr>
        <p:spPr>
          <a:xfrm>
            <a:off x="6011863" y="2205038"/>
            <a:ext cx="503237" cy="50323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40967" name="直接连接符 313351"/>
          <p:cNvSpPr/>
          <p:nvPr/>
        </p:nvSpPr>
        <p:spPr>
          <a:xfrm flipH="1">
            <a:off x="3563938" y="1989138"/>
            <a:ext cx="360362" cy="647700"/>
          </a:xfrm>
          <a:prstGeom prst="line">
            <a:avLst/>
          </a:prstGeom>
          <a:ln w="38100" cap="flat" cmpd="sng">
            <a:solidFill>
              <a:schemeClr val="tx1"/>
            </a:solidFill>
            <a:prstDash val="solid"/>
            <a:round/>
            <a:headEnd type="none" w="med" len="med"/>
            <a:tailEnd type="none" w="med" len="med"/>
          </a:ln>
        </p:spPr>
      </p:sp>
      <p:sp>
        <p:nvSpPr>
          <p:cNvPr id="40968" name="直接连接符 313352"/>
          <p:cNvSpPr/>
          <p:nvPr/>
        </p:nvSpPr>
        <p:spPr>
          <a:xfrm flipH="1">
            <a:off x="2843213" y="3068638"/>
            <a:ext cx="504825" cy="720725"/>
          </a:xfrm>
          <a:prstGeom prst="line">
            <a:avLst/>
          </a:prstGeom>
          <a:ln w="38100" cap="flat" cmpd="sng">
            <a:solidFill>
              <a:schemeClr val="tx1"/>
            </a:solidFill>
            <a:prstDash val="solid"/>
            <a:round/>
            <a:headEnd type="none" w="med" len="med"/>
            <a:tailEnd type="none" w="med" len="med"/>
          </a:ln>
        </p:spPr>
      </p:sp>
      <p:sp>
        <p:nvSpPr>
          <p:cNvPr id="40969" name="直接连接符 313353"/>
          <p:cNvSpPr/>
          <p:nvPr/>
        </p:nvSpPr>
        <p:spPr>
          <a:xfrm>
            <a:off x="3563938" y="2997200"/>
            <a:ext cx="576262" cy="792163"/>
          </a:xfrm>
          <a:prstGeom prst="line">
            <a:avLst/>
          </a:prstGeom>
          <a:ln w="38100" cap="flat" cmpd="sng">
            <a:solidFill>
              <a:schemeClr val="tx1"/>
            </a:solidFill>
            <a:prstDash val="solid"/>
            <a:round/>
            <a:headEnd type="none" w="med" len="med"/>
            <a:tailEnd type="none" w="med" len="med"/>
          </a:ln>
        </p:spPr>
      </p:sp>
      <p:sp>
        <p:nvSpPr>
          <p:cNvPr id="40970" name="直接连接符 313354"/>
          <p:cNvSpPr/>
          <p:nvPr/>
        </p:nvSpPr>
        <p:spPr>
          <a:xfrm>
            <a:off x="4284663" y="1989138"/>
            <a:ext cx="1727200" cy="360362"/>
          </a:xfrm>
          <a:prstGeom prst="line">
            <a:avLst/>
          </a:prstGeom>
          <a:ln w="38100" cap="flat" cmpd="sng">
            <a:solidFill>
              <a:schemeClr val="tx1"/>
            </a:solidFill>
            <a:prstDash val="solid"/>
            <a:round/>
            <a:headEnd type="none" w="med" len="med"/>
            <a:tailEnd type="none" w="med" len="med"/>
          </a:ln>
        </p:spPr>
      </p:sp>
      <p:sp>
        <p:nvSpPr>
          <p:cNvPr id="40971" name="直接连接符 313355"/>
          <p:cNvSpPr/>
          <p:nvPr/>
        </p:nvSpPr>
        <p:spPr>
          <a:xfrm flipH="1">
            <a:off x="3419475" y="1916113"/>
            <a:ext cx="360363" cy="649287"/>
          </a:xfrm>
          <a:prstGeom prst="line">
            <a:avLst/>
          </a:prstGeom>
          <a:ln w="9525" cap="flat" cmpd="sng">
            <a:solidFill>
              <a:schemeClr val="tx1"/>
            </a:solidFill>
            <a:prstDash val="dash"/>
            <a:round/>
            <a:headEnd type="none" w="med" len="med"/>
            <a:tailEnd type="triangle" w="med" len="med"/>
          </a:ln>
        </p:spPr>
      </p:sp>
      <p:sp>
        <p:nvSpPr>
          <p:cNvPr id="40972" name="直接连接符 313356"/>
          <p:cNvSpPr/>
          <p:nvPr/>
        </p:nvSpPr>
        <p:spPr>
          <a:xfrm flipH="1">
            <a:off x="2771775" y="2997200"/>
            <a:ext cx="360363" cy="649288"/>
          </a:xfrm>
          <a:prstGeom prst="line">
            <a:avLst/>
          </a:prstGeom>
          <a:ln w="9525" cap="flat" cmpd="sng">
            <a:solidFill>
              <a:schemeClr val="tx1"/>
            </a:solidFill>
            <a:prstDash val="dash"/>
            <a:round/>
            <a:headEnd type="none" w="med" len="med"/>
            <a:tailEnd type="triangle" w="med" len="med"/>
          </a:ln>
        </p:spPr>
      </p:sp>
      <p:sp>
        <p:nvSpPr>
          <p:cNvPr id="40973" name="直接连接符 313357"/>
          <p:cNvSpPr/>
          <p:nvPr/>
        </p:nvSpPr>
        <p:spPr>
          <a:xfrm flipV="1">
            <a:off x="3348038" y="3860800"/>
            <a:ext cx="647700" cy="720725"/>
          </a:xfrm>
          <a:prstGeom prst="line">
            <a:avLst/>
          </a:prstGeom>
          <a:ln w="9525" cap="flat" cmpd="sng">
            <a:solidFill>
              <a:schemeClr val="tx1"/>
            </a:solidFill>
            <a:prstDash val="dash"/>
            <a:round/>
            <a:headEnd type="none" w="med" len="med"/>
            <a:tailEnd type="triangle" w="med" len="med"/>
          </a:ln>
        </p:spPr>
      </p:sp>
      <p:sp>
        <p:nvSpPr>
          <p:cNvPr id="40974" name="文本框 313358"/>
          <p:cNvSpPr txBox="1"/>
          <p:nvPr/>
        </p:nvSpPr>
        <p:spPr>
          <a:xfrm>
            <a:off x="5795963" y="1341438"/>
            <a:ext cx="2357437"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Preorder traversal</a:t>
            </a:r>
          </a:p>
        </p:txBody>
      </p:sp>
      <p:grpSp>
        <p:nvGrpSpPr>
          <p:cNvPr id="40975" name="组合 313359"/>
          <p:cNvGrpSpPr/>
          <p:nvPr/>
        </p:nvGrpSpPr>
        <p:grpSpPr>
          <a:xfrm>
            <a:off x="179388" y="3716338"/>
            <a:ext cx="2160587" cy="504825"/>
            <a:chOff x="113" y="2341"/>
            <a:chExt cx="1361" cy="318"/>
          </a:xfrm>
        </p:grpSpPr>
        <p:sp>
          <p:nvSpPr>
            <p:cNvPr id="40976" name="矩形 313360"/>
            <p:cNvSpPr/>
            <p:nvPr/>
          </p:nvSpPr>
          <p:spPr>
            <a:xfrm>
              <a:off x="113" y="2341"/>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40977" name="矩形 313361"/>
            <p:cNvSpPr/>
            <p:nvPr/>
          </p:nvSpPr>
          <p:spPr>
            <a:xfrm>
              <a:off x="476" y="2341"/>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40978" name="矩形 313362"/>
            <p:cNvSpPr/>
            <p:nvPr/>
          </p:nvSpPr>
          <p:spPr>
            <a:xfrm>
              <a:off x="839" y="2341"/>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40979" name="直接连接符 313363"/>
            <p:cNvSpPr/>
            <p:nvPr/>
          </p:nvSpPr>
          <p:spPr>
            <a:xfrm>
              <a:off x="1202" y="2341"/>
              <a:ext cx="272" cy="0"/>
            </a:xfrm>
            <a:prstGeom prst="line">
              <a:avLst/>
            </a:prstGeom>
            <a:ln w="9525" cap="flat" cmpd="sng">
              <a:solidFill>
                <a:schemeClr val="tx1"/>
              </a:solidFill>
              <a:prstDash val="solid"/>
              <a:round/>
              <a:headEnd type="none" w="med" len="med"/>
              <a:tailEnd type="none" w="med" len="med"/>
            </a:ln>
          </p:spPr>
        </p:sp>
        <p:sp>
          <p:nvSpPr>
            <p:cNvPr id="40980" name="直接连接符 313364"/>
            <p:cNvSpPr/>
            <p:nvPr/>
          </p:nvSpPr>
          <p:spPr>
            <a:xfrm>
              <a:off x="1202" y="2659"/>
              <a:ext cx="272" cy="0"/>
            </a:xfrm>
            <a:prstGeom prst="line">
              <a:avLst/>
            </a:prstGeom>
            <a:ln w="9525" cap="flat" cmpd="sng">
              <a:solidFill>
                <a:schemeClr val="tx1"/>
              </a:solidFill>
              <a:prstDash val="solid"/>
              <a:round/>
              <a:headEnd type="none" w="med" len="med"/>
              <a:tailEnd type="none" w="med" len="med"/>
            </a:ln>
          </p:spPr>
        </p:sp>
      </p:grpSp>
      <p:grpSp>
        <p:nvGrpSpPr>
          <p:cNvPr id="40981" name="组合 313365"/>
          <p:cNvGrpSpPr/>
          <p:nvPr/>
        </p:nvGrpSpPr>
        <p:grpSpPr>
          <a:xfrm>
            <a:off x="1258888" y="2492375"/>
            <a:ext cx="1584325" cy="504825"/>
            <a:chOff x="793" y="1570"/>
            <a:chExt cx="998" cy="318"/>
          </a:xfrm>
        </p:grpSpPr>
        <p:sp>
          <p:nvSpPr>
            <p:cNvPr id="40982" name="矩形 313366"/>
            <p:cNvSpPr/>
            <p:nvPr/>
          </p:nvSpPr>
          <p:spPr>
            <a:xfrm>
              <a:off x="793" y="1570"/>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40983" name="矩形 313367"/>
            <p:cNvSpPr/>
            <p:nvPr/>
          </p:nvSpPr>
          <p:spPr>
            <a:xfrm>
              <a:off x="1156" y="1570"/>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40984" name="直接连接符 313368"/>
            <p:cNvSpPr/>
            <p:nvPr/>
          </p:nvSpPr>
          <p:spPr>
            <a:xfrm>
              <a:off x="1519" y="1570"/>
              <a:ext cx="272" cy="0"/>
            </a:xfrm>
            <a:prstGeom prst="line">
              <a:avLst/>
            </a:prstGeom>
            <a:ln w="9525" cap="flat" cmpd="sng">
              <a:solidFill>
                <a:schemeClr val="tx1"/>
              </a:solidFill>
              <a:prstDash val="solid"/>
              <a:round/>
              <a:headEnd type="none" w="med" len="med"/>
              <a:tailEnd type="none" w="med" len="med"/>
            </a:ln>
          </p:spPr>
        </p:sp>
        <p:sp>
          <p:nvSpPr>
            <p:cNvPr id="40985" name="直接连接符 313369"/>
            <p:cNvSpPr/>
            <p:nvPr/>
          </p:nvSpPr>
          <p:spPr>
            <a:xfrm>
              <a:off x="1519" y="1888"/>
              <a:ext cx="272" cy="0"/>
            </a:xfrm>
            <a:prstGeom prst="line">
              <a:avLst/>
            </a:prstGeom>
            <a:ln w="9525" cap="flat" cmpd="sng">
              <a:solidFill>
                <a:schemeClr val="tx1"/>
              </a:solidFill>
              <a:prstDash val="solid"/>
              <a:round/>
              <a:headEnd type="none" w="med" len="med"/>
              <a:tailEnd type="none" w="med" len="med"/>
            </a:ln>
          </p:spPr>
        </p:sp>
      </p:grpSp>
      <p:grpSp>
        <p:nvGrpSpPr>
          <p:cNvPr id="40986" name="组合 313370"/>
          <p:cNvGrpSpPr/>
          <p:nvPr/>
        </p:nvGrpSpPr>
        <p:grpSpPr>
          <a:xfrm>
            <a:off x="2627313" y="1341438"/>
            <a:ext cx="1008062" cy="504825"/>
            <a:chOff x="1655" y="845"/>
            <a:chExt cx="635" cy="318"/>
          </a:xfrm>
        </p:grpSpPr>
        <p:sp>
          <p:nvSpPr>
            <p:cNvPr id="40987" name="矩形 313371"/>
            <p:cNvSpPr/>
            <p:nvPr/>
          </p:nvSpPr>
          <p:spPr>
            <a:xfrm>
              <a:off x="1655" y="845"/>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40988" name="直接连接符 313372"/>
            <p:cNvSpPr/>
            <p:nvPr/>
          </p:nvSpPr>
          <p:spPr>
            <a:xfrm>
              <a:off x="2018" y="845"/>
              <a:ext cx="272" cy="0"/>
            </a:xfrm>
            <a:prstGeom prst="line">
              <a:avLst/>
            </a:prstGeom>
            <a:ln w="9525" cap="flat" cmpd="sng">
              <a:solidFill>
                <a:schemeClr val="tx1"/>
              </a:solidFill>
              <a:prstDash val="solid"/>
              <a:round/>
              <a:headEnd type="none" w="med" len="med"/>
              <a:tailEnd type="none" w="med" len="med"/>
            </a:ln>
          </p:spPr>
        </p:sp>
        <p:sp>
          <p:nvSpPr>
            <p:cNvPr id="40989" name="直接连接符 313373"/>
            <p:cNvSpPr/>
            <p:nvPr/>
          </p:nvSpPr>
          <p:spPr>
            <a:xfrm>
              <a:off x="2018" y="1163"/>
              <a:ext cx="272" cy="0"/>
            </a:xfrm>
            <a:prstGeom prst="line">
              <a:avLst/>
            </a:prstGeom>
            <a:ln w="9525" cap="flat" cmpd="sng">
              <a:solidFill>
                <a:schemeClr val="tx1"/>
              </a:solidFill>
              <a:prstDash val="solid"/>
              <a:round/>
              <a:headEnd type="none" w="med" len="med"/>
              <a:tailEnd type="none" w="med" len="med"/>
            </a:ln>
          </p:spPr>
        </p:sp>
      </p:grpSp>
      <p:grpSp>
        <p:nvGrpSpPr>
          <p:cNvPr id="40990" name="组合 313374"/>
          <p:cNvGrpSpPr/>
          <p:nvPr/>
        </p:nvGrpSpPr>
        <p:grpSpPr>
          <a:xfrm>
            <a:off x="4572000" y="3644900"/>
            <a:ext cx="1584325" cy="504825"/>
            <a:chOff x="2880" y="2296"/>
            <a:chExt cx="998" cy="318"/>
          </a:xfrm>
        </p:grpSpPr>
        <p:sp>
          <p:nvSpPr>
            <p:cNvPr id="40991" name="矩形 313375"/>
            <p:cNvSpPr/>
            <p:nvPr/>
          </p:nvSpPr>
          <p:spPr>
            <a:xfrm>
              <a:off x="2880" y="2296"/>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40992" name="矩形 313376"/>
            <p:cNvSpPr/>
            <p:nvPr/>
          </p:nvSpPr>
          <p:spPr>
            <a:xfrm>
              <a:off x="3243" y="2296"/>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40993" name="直接连接符 313377"/>
            <p:cNvSpPr/>
            <p:nvPr/>
          </p:nvSpPr>
          <p:spPr>
            <a:xfrm>
              <a:off x="3606" y="2296"/>
              <a:ext cx="272" cy="0"/>
            </a:xfrm>
            <a:prstGeom prst="line">
              <a:avLst/>
            </a:prstGeom>
            <a:ln w="9525" cap="flat" cmpd="sng">
              <a:solidFill>
                <a:schemeClr val="tx1"/>
              </a:solidFill>
              <a:prstDash val="solid"/>
              <a:round/>
              <a:headEnd type="none" w="med" len="med"/>
              <a:tailEnd type="none" w="med" len="med"/>
            </a:ln>
          </p:spPr>
        </p:sp>
        <p:sp>
          <p:nvSpPr>
            <p:cNvPr id="40994" name="直接连接符 313378"/>
            <p:cNvSpPr/>
            <p:nvPr/>
          </p:nvSpPr>
          <p:spPr>
            <a:xfrm>
              <a:off x="3606" y="2614"/>
              <a:ext cx="272" cy="0"/>
            </a:xfrm>
            <a:prstGeom prst="line">
              <a:avLst/>
            </a:prstGeom>
            <a:ln w="9525" cap="flat" cmpd="sng">
              <a:solidFill>
                <a:schemeClr val="tx1"/>
              </a:solidFill>
              <a:prstDash val="solid"/>
              <a:round/>
              <a:headEnd type="none" w="med" len="med"/>
              <a:tailEnd type="none" w="med" len="med"/>
            </a:ln>
          </p:spPr>
        </p:sp>
      </p:grpSp>
      <p:grpSp>
        <p:nvGrpSpPr>
          <p:cNvPr id="40995" name="组合 313379"/>
          <p:cNvGrpSpPr/>
          <p:nvPr/>
        </p:nvGrpSpPr>
        <p:grpSpPr>
          <a:xfrm>
            <a:off x="6588125" y="1916113"/>
            <a:ext cx="1008063" cy="504825"/>
            <a:chOff x="3424" y="1525"/>
            <a:chExt cx="635" cy="318"/>
          </a:xfrm>
        </p:grpSpPr>
        <p:sp>
          <p:nvSpPr>
            <p:cNvPr id="40996" name="矩形 313380"/>
            <p:cNvSpPr/>
            <p:nvPr/>
          </p:nvSpPr>
          <p:spPr>
            <a:xfrm>
              <a:off x="3424" y="1525"/>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40997" name="直接连接符 313381"/>
            <p:cNvSpPr/>
            <p:nvPr/>
          </p:nvSpPr>
          <p:spPr>
            <a:xfrm>
              <a:off x="3787" y="1525"/>
              <a:ext cx="272" cy="0"/>
            </a:xfrm>
            <a:prstGeom prst="line">
              <a:avLst/>
            </a:prstGeom>
            <a:ln w="9525" cap="flat" cmpd="sng">
              <a:solidFill>
                <a:schemeClr val="tx1"/>
              </a:solidFill>
              <a:prstDash val="solid"/>
              <a:round/>
              <a:headEnd type="none" w="med" len="med"/>
              <a:tailEnd type="none" w="med" len="med"/>
            </a:ln>
          </p:spPr>
        </p:sp>
        <p:sp>
          <p:nvSpPr>
            <p:cNvPr id="40998" name="直接连接符 313382"/>
            <p:cNvSpPr/>
            <p:nvPr/>
          </p:nvSpPr>
          <p:spPr>
            <a:xfrm>
              <a:off x="3787" y="1843"/>
              <a:ext cx="272" cy="0"/>
            </a:xfrm>
            <a:prstGeom prst="line">
              <a:avLst/>
            </a:prstGeom>
            <a:ln w="9525" cap="flat" cmpd="sng">
              <a:solidFill>
                <a:schemeClr val="tx1"/>
              </a:solidFill>
              <a:prstDash val="solid"/>
              <a:round/>
              <a:headEnd type="none" w="med" len="med"/>
              <a:tailEnd type="none" w="med" len="med"/>
            </a:ln>
          </p:spPr>
        </p:sp>
      </p:grpSp>
      <p:sp>
        <p:nvSpPr>
          <p:cNvPr id="40999" name="文本框 313383"/>
          <p:cNvSpPr txBox="1"/>
          <p:nvPr/>
        </p:nvSpPr>
        <p:spPr>
          <a:xfrm>
            <a:off x="250825" y="5734050"/>
            <a:ext cx="8108950" cy="822325"/>
          </a:xfrm>
          <a:prstGeom prst="rect">
            <a:avLst/>
          </a:prstGeom>
          <a:noFill/>
          <a:ln w="9525">
            <a:noFill/>
          </a:ln>
        </p:spPr>
        <p:txBody>
          <a:bodyPr wrap="none" anchor="t">
            <a:spAutoFit/>
          </a:bodyPr>
          <a:lstStyle/>
          <a:p>
            <a:r>
              <a:rPr lang="zh-CN" altLang="en-US" dirty="0">
                <a:latin typeface="Times New Roman" panose="02020603050405020304" pitchFamily="18" charset="0"/>
                <a:ea typeface="宋体" panose="02010600030101010101" pitchFamily="2" charset="-122"/>
              </a:rPr>
              <a:t>放在栈中的元素表示已经访问过且右子树尚未访问过节点。</a:t>
            </a:r>
          </a:p>
          <a:p>
            <a:r>
              <a:rPr lang="zh-CN" altLang="en-US" dirty="0">
                <a:latin typeface="Times New Roman" panose="02020603050405020304" pitchFamily="18" charset="0"/>
                <a:ea typeface="宋体" panose="02010600030101010101" pitchFamily="2" charset="-122"/>
              </a:rPr>
              <a:t>在访问该节点的左子树之前，现将该节点入栈。</a:t>
            </a:r>
          </a:p>
        </p:txBody>
      </p:sp>
      <p:sp>
        <p:nvSpPr>
          <p:cNvPr id="41000" name="直接连接符 313384"/>
          <p:cNvSpPr/>
          <p:nvPr/>
        </p:nvSpPr>
        <p:spPr>
          <a:xfrm flipH="1">
            <a:off x="2195513" y="4149725"/>
            <a:ext cx="215900" cy="358775"/>
          </a:xfrm>
          <a:prstGeom prst="line">
            <a:avLst/>
          </a:prstGeom>
          <a:ln w="9525" cap="flat" cmpd="sng">
            <a:solidFill>
              <a:schemeClr val="tx1"/>
            </a:solidFill>
            <a:prstDash val="dash"/>
            <a:round/>
            <a:headEnd type="none" w="med" len="med"/>
            <a:tailEnd type="triangle" w="med" len="med"/>
          </a:ln>
        </p:spPr>
      </p:sp>
      <p:sp>
        <p:nvSpPr>
          <p:cNvPr id="41001" name="直接连接符 313385"/>
          <p:cNvSpPr/>
          <p:nvPr/>
        </p:nvSpPr>
        <p:spPr>
          <a:xfrm flipV="1">
            <a:off x="2555875" y="4724400"/>
            <a:ext cx="287338" cy="0"/>
          </a:xfrm>
          <a:prstGeom prst="line">
            <a:avLst/>
          </a:prstGeom>
          <a:ln w="9525" cap="flat" cmpd="sng">
            <a:solidFill>
              <a:schemeClr val="tx1"/>
            </a:solidFill>
            <a:prstDash val="dash"/>
            <a:round/>
            <a:headEnd type="none" w="med" len="med"/>
            <a:tailEnd type="triangle" w="med" len="med"/>
          </a:ln>
        </p:spPr>
      </p:sp>
      <p:sp>
        <p:nvSpPr>
          <p:cNvPr id="41002" name="直接连接符 313386"/>
          <p:cNvSpPr/>
          <p:nvPr/>
        </p:nvSpPr>
        <p:spPr>
          <a:xfrm flipH="1">
            <a:off x="2411413" y="4149725"/>
            <a:ext cx="215900" cy="358775"/>
          </a:xfrm>
          <a:prstGeom prst="line">
            <a:avLst/>
          </a:prstGeom>
          <a:ln w="38100" cap="flat" cmpd="sng">
            <a:solidFill>
              <a:schemeClr val="tx1"/>
            </a:solidFill>
            <a:prstDash val="solid"/>
            <a:round/>
            <a:headEnd type="none" w="med" len="med"/>
            <a:tailEnd type="none" w="med" len="med"/>
          </a:ln>
        </p:spPr>
      </p:sp>
      <p:sp>
        <p:nvSpPr>
          <p:cNvPr id="41003" name="直接连接符 313387"/>
          <p:cNvSpPr/>
          <p:nvPr/>
        </p:nvSpPr>
        <p:spPr>
          <a:xfrm>
            <a:off x="2844800" y="4149725"/>
            <a:ext cx="214313" cy="358775"/>
          </a:xfrm>
          <a:prstGeom prst="line">
            <a:avLst/>
          </a:prstGeom>
          <a:ln w="38100" cap="flat" cmpd="sng">
            <a:solidFill>
              <a:schemeClr val="tx1"/>
            </a:solidFill>
            <a:prstDash val="solid"/>
            <a:round/>
            <a:headEnd type="none" w="med" len="med"/>
            <a:tailEnd type="none" w="med" len="med"/>
          </a:ln>
        </p:spPr>
      </p:sp>
      <p:sp>
        <p:nvSpPr>
          <p:cNvPr id="41004" name="直接连接符 313388"/>
          <p:cNvSpPr/>
          <p:nvPr/>
        </p:nvSpPr>
        <p:spPr>
          <a:xfrm>
            <a:off x="4211638" y="4149725"/>
            <a:ext cx="73025" cy="431800"/>
          </a:xfrm>
          <a:prstGeom prst="line">
            <a:avLst/>
          </a:prstGeom>
          <a:ln w="38100" cap="flat" cmpd="sng">
            <a:solidFill>
              <a:schemeClr val="tx1"/>
            </a:solidFill>
            <a:prstDash val="solid"/>
            <a:round/>
            <a:headEnd type="none" w="med" len="med"/>
            <a:tailEnd type="none" w="med" len="med"/>
          </a:ln>
        </p:spPr>
      </p:sp>
      <p:sp>
        <p:nvSpPr>
          <p:cNvPr id="41005" name="直接连接符 313389"/>
          <p:cNvSpPr/>
          <p:nvPr/>
        </p:nvSpPr>
        <p:spPr>
          <a:xfrm>
            <a:off x="4354513" y="4149725"/>
            <a:ext cx="722312" cy="431800"/>
          </a:xfrm>
          <a:prstGeom prst="line">
            <a:avLst/>
          </a:prstGeom>
          <a:ln w="38100" cap="flat" cmpd="sng">
            <a:solidFill>
              <a:schemeClr val="tx1"/>
            </a:solidFill>
            <a:prstDash val="solid"/>
            <a:round/>
            <a:headEnd type="none" w="med" len="med"/>
            <a:tailEnd type="none" w="med" len="med"/>
          </a:ln>
        </p:spPr>
      </p:sp>
      <p:sp>
        <p:nvSpPr>
          <p:cNvPr id="41006" name="文本框 313390"/>
          <p:cNvSpPr txBox="1"/>
          <p:nvPr/>
        </p:nvSpPr>
        <p:spPr>
          <a:xfrm>
            <a:off x="1970088" y="4437063"/>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1007" name="文本框 313391"/>
          <p:cNvSpPr txBox="1"/>
          <p:nvPr/>
        </p:nvSpPr>
        <p:spPr>
          <a:xfrm>
            <a:off x="2835275" y="4437063"/>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grpSp>
        <p:nvGrpSpPr>
          <p:cNvPr id="41008" name="组合 313392"/>
          <p:cNvGrpSpPr/>
          <p:nvPr/>
        </p:nvGrpSpPr>
        <p:grpSpPr>
          <a:xfrm>
            <a:off x="395288" y="4724400"/>
            <a:ext cx="1584325" cy="504825"/>
            <a:chOff x="249" y="2976"/>
            <a:chExt cx="998" cy="318"/>
          </a:xfrm>
        </p:grpSpPr>
        <p:sp>
          <p:nvSpPr>
            <p:cNvPr id="41009" name="矩形 313393"/>
            <p:cNvSpPr/>
            <p:nvPr/>
          </p:nvSpPr>
          <p:spPr>
            <a:xfrm>
              <a:off x="249" y="2976"/>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41010" name="矩形 313394"/>
            <p:cNvSpPr/>
            <p:nvPr/>
          </p:nvSpPr>
          <p:spPr>
            <a:xfrm>
              <a:off x="612" y="2976"/>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41011" name="直接连接符 313395"/>
            <p:cNvSpPr/>
            <p:nvPr/>
          </p:nvSpPr>
          <p:spPr>
            <a:xfrm>
              <a:off x="975" y="2976"/>
              <a:ext cx="272" cy="0"/>
            </a:xfrm>
            <a:prstGeom prst="line">
              <a:avLst/>
            </a:prstGeom>
            <a:ln w="9525" cap="flat" cmpd="sng">
              <a:solidFill>
                <a:schemeClr val="tx1"/>
              </a:solidFill>
              <a:prstDash val="solid"/>
              <a:round/>
              <a:headEnd type="none" w="med" len="med"/>
              <a:tailEnd type="none" w="med" len="med"/>
            </a:ln>
          </p:spPr>
        </p:sp>
        <p:sp>
          <p:nvSpPr>
            <p:cNvPr id="41012" name="直接连接符 313396"/>
            <p:cNvSpPr/>
            <p:nvPr/>
          </p:nvSpPr>
          <p:spPr>
            <a:xfrm>
              <a:off x="975" y="3294"/>
              <a:ext cx="272" cy="0"/>
            </a:xfrm>
            <a:prstGeom prst="line">
              <a:avLst/>
            </a:prstGeom>
            <a:ln w="9525" cap="flat" cmpd="sng">
              <a:solidFill>
                <a:schemeClr val="tx1"/>
              </a:solidFill>
              <a:prstDash val="solid"/>
              <a:round/>
              <a:headEnd type="none" w="med" len="med"/>
              <a:tailEnd type="none" w="med" len="med"/>
            </a:ln>
          </p:spPr>
        </p:sp>
      </p:grpSp>
      <p:grpSp>
        <p:nvGrpSpPr>
          <p:cNvPr id="41013" name="组合 313397"/>
          <p:cNvGrpSpPr/>
          <p:nvPr/>
        </p:nvGrpSpPr>
        <p:grpSpPr>
          <a:xfrm>
            <a:off x="2627313" y="4940300"/>
            <a:ext cx="1008062" cy="504825"/>
            <a:chOff x="1655" y="3112"/>
            <a:chExt cx="635" cy="318"/>
          </a:xfrm>
        </p:grpSpPr>
        <p:sp>
          <p:nvSpPr>
            <p:cNvPr id="41014" name="矩形 313398"/>
            <p:cNvSpPr/>
            <p:nvPr/>
          </p:nvSpPr>
          <p:spPr>
            <a:xfrm>
              <a:off x="1655" y="3112"/>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41015" name="直接连接符 313399"/>
            <p:cNvSpPr/>
            <p:nvPr/>
          </p:nvSpPr>
          <p:spPr>
            <a:xfrm>
              <a:off x="2018" y="3112"/>
              <a:ext cx="272" cy="0"/>
            </a:xfrm>
            <a:prstGeom prst="line">
              <a:avLst/>
            </a:prstGeom>
            <a:ln w="9525" cap="flat" cmpd="sng">
              <a:solidFill>
                <a:schemeClr val="tx1"/>
              </a:solidFill>
              <a:prstDash val="solid"/>
              <a:round/>
              <a:headEnd type="none" w="med" len="med"/>
              <a:tailEnd type="none" w="med" len="med"/>
            </a:ln>
          </p:spPr>
        </p:sp>
        <p:sp>
          <p:nvSpPr>
            <p:cNvPr id="41016" name="直接连接符 313400"/>
            <p:cNvSpPr/>
            <p:nvPr/>
          </p:nvSpPr>
          <p:spPr>
            <a:xfrm>
              <a:off x="2018" y="3430"/>
              <a:ext cx="272" cy="0"/>
            </a:xfrm>
            <a:prstGeom prst="line">
              <a:avLst/>
            </a:prstGeom>
            <a:ln w="9525" cap="flat" cmpd="sng">
              <a:solidFill>
                <a:schemeClr val="tx1"/>
              </a:solidFill>
              <a:prstDash val="solid"/>
              <a:round/>
              <a:headEnd type="none" w="med" len="med"/>
              <a:tailEnd type="none" w="med" len="med"/>
            </a:ln>
          </p:spPr>
        </p:sp>
      </p:grpSp>
      <p:sp>
        <p:nvSpPr>
          <p:cNvPr id="41017" name="文本框 313401"/>
          <p:cNvSpPr txBox="1"/>
          <p:nvPr/>
        </p:nvSpPr>
        <p:spPr>
          <a:xfrm>
            <a:off x="3914775" y="4437063"/>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1018" name="文本框 313402"/>
          <p:cNvSpPr txBox="1"/>
          <p:nvPr/>
        </p:nvSpPr>
        <p:spPr>
          <a:xfrm>
            <a:off x="4859338" y="4437063"/>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grpSp>
        <p:nvGrpSpPr>
          <p:cNvPr id="41019" name="组合 313403"/>
          <p:cNvGrpSpPr/>
          <p:nvPr/>
        </p:nvGrpSpPr>
        <p:grpSpPr>
          <a:xfrm>
            <a:off x="3995738" y="4940300"/>
            <a:ext cx="1008062" cy="504825"/>
            <a:chOff x="2517" y="3112"/>
            <a:chExt cx="635" cy="318"/>
          </a:xfrm>
        </p:grpSpPr>
        <p:sp>
          <p:nvSpPr>
            <p:cNvPr id="41020" name="矩形 313404"/>
            <p:cNvSpPr/>
            <p:nvPr/>
          </p:nvSpPr>
          <p:spPr>
            <a:xfrm>
              <a:off x="2517" y="3112"/>
              <a:ext cx="363" cy="317"/>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41021" name="直接连接符 313405"/>
            <p:cNvSpPr/>
            <p:nvPr/>
          </p:nvSpPr>
          <p:spPr>
            <a:xfrm>
              <a:off x="2880" y="3112"/>
              <a:ext cx="272" cy="0"/>
            </a:xfrm>
            <a:prstGeom prst="line">
              <a:avLst/>
            </a:prstGeom>
            <a:ln w="9525" cap="flat" cmpd="sng">
              <a:solidFill>
                <a:schemeClr val="tx1"/>
              </a:solidFill>
              <a:prstDash val="solid"/>
              <a:round/>
              <a:headEnd type="none" w="med" len="med"/>
              <a:tailEnd type="none" w="med" len="med"/>
            </a:ln>
          </p:spPr>
        </p:sp>
        <p:sp>
          <p:nvSpPr>
            <p:cNvPr id="41022" name="直接连接符 313406"/>
            <p:cNvSpPr/>
            <p:nvPr/>
          </p:nvSpPr>
          <p:spPr>
            <a:xfrm>
              <a:off x="2880" y="3430"/>
              <a:ext cx="272" cy="0"/>
            </a:xfrm>
            <a:prstGeom prst="line">
              <a:avLst/>
            </a:prstGeom>
            <a:ln w="9525" cap="flat" cmpd="sng">
              <a:solidFill>
                <a:schemeClr val="tx1"/>
              </a:solidFill>
              <a:prstDash val="solid"/>
              <a:round/>
              <a:headEnd type="none" w="med" len="med"/>
              <a:tailEnd type="none" w="med" len="med"/>
            </a:ln>
          </p:spPr>
        </p:sp>
      </p:grpSp>
      <p:sp>
        <p:nvSpPr>
          <p:cNvPr id="41023" name="直接连接符 313407"/>
          <p:cNvSpPr/>
          <p:nvPr/>
        </p:nvSpPr>
        <p:spPr>
          <a:xfrm>
            <a:off x="4140200" y="4221163"/>
            <a:ext cx="0" cy="360362"/>
          </a:xfrm>
          <a:prstGeom prst="line">
            <a:avLst/>
          </a:prstGeom>
          <a:ln w="9525" cap="flat" cmpd="sng">
            <a:solidFill>
              <a:schemeClr val="tx1"/>
            </a:solidFill>
            <a:prstDash val="dash"/>
            <a:round/>
            <a:headEnd type="none" w="med" len="med"/>
            <a:tailEnd type="triangle" w="med" len="med"/>
          </a:ln>
        </p:spPr>
      </p:sp>
      <p:grpSp>
        <p:nvGrpSpPr>
          <p:cNvPr id="41024" name="组合 313408"/>
          <p:cNvGrpSpPr/>
          <p:nvPr/>
        </p:nvGrpSpPr>
        <p:grpSpPr>
          <a:xfrm>
            <a:off x="5508625" y="4868863"/>
            <a:ext cx="431800" cy="503237"/>
            <a:chOff x="3470" y="3067"/>
            <a:chExt cx="272" cy="317"/>
          </a:xfrm>
        </p:grpSpPr>
        <p:sp>
          <p:nvSpPr>
            <p:cNvPr id="41025" name="直接连接符 313409"/>
            <p:cNvSpPr/>
            <p:nvPr/>
          </p:nvSpPr>
          <p:spPr>
            <a:xfrm>
              <a:off x="3470" y="3067"/>
              <a:ext cx="272" cy="0"/>
            </a:xfrm>
            <a:prstGeom prst="line">
              <a:avLst/>
            </a:prstGeom>
            <a:ln w="9525" cap="flat" cmpd="sng">
              <a:solidFill>
                <a:schemeClr val="tx1"/>
              </a:solidFill>
              <a:prstDash val="solid"/>
              <a:round/>
              <a:headEnd type="none" w="med" len="med"/>
              <a:tailEnd type="none" w="med" len="med"/>
            </a:ln>
          </p:spPr>
        </p:sp>
        <p:sp>
          <p:nvSpPr>
            <p:cNvPr id="41026" name="直接连接符 313410"/>
            <p:cNvSpPr/>
            <p:nvPr/>
          </p:nvSpPr>
          <p:spPr>
            <a:xfrm>
              <a:off x="3470" y="3384"/>
              <a:ext cx="272" cy="0"/>
            </a:xfrm>
            <a:prstGeom prst="line">
              <a:avLst/>
            </a:prstGeom>
            <a:ln w="9525" cap="flat" cmpd="sng">
              <a:solidFill>
                <a:schemeClr val="tx1"/>
              </a:solidFill>
              <a:prstDash val="solid"/>
              <a:round/>
              <a:headEnd type="none" w="med" len="med"/>
              <a:tailEnd type="none" w="med" len="med"/>
            </a:ln>
          </p:spPr>
        </p:sp>
        <p:sp>
          <p:nvSpPr>
            <p:cNvPr id="41027" name="直接连接符 313411"/>
            <p:cNvSpPr/>
            <p:nvPr/>
          </p:nvSpPr>
          <p:spPr>
            <a:xfrm flipV="1">
              <a:off x="3470" y="3067"/>
              <a:ext cx="0" cy="317"/>
            </a:xfrm>
            <a:prstGeom prst="line">
              <a:avLst/>
            </a:prstGeom>
            <a:ln w="9525" cap="flat" cmpd="sng">
              <a:solidFill>
                <a:schemeClr val="tx1"/>
              </a:solidFill>
              <a:prstDash val="solid"/>
              <a:round/>
              <a:headEnd type="none" w="med" len="med"/>
              <a:tailEnd type="none" w="med" len="med"/>
            </a:ln>
          </p:spPr>
        </p:sp>
      </p:grpSp>
      <p:sp>
        <p:nvSpPr>
          <p:cNvPr id="41028" name="直接连接符 313412"/>
          <p:cNvSpPr/>
          <p:nvPr/>
        </p:nvSpPr>
        <p:spPr>
          <a:xfrm>
            <a:off x="4500563" y="4652963"/>
            <a:ext cx="358775" cy="0"/>
          </a:xfrm>
          <a:prstGeom prst="line">
            <a:avLst/>
          </a:prstGeom>
          <a:ln w="9525" cap="flat" cmpd="sng">
            <a:solidFill>
              <a:schemeClr val="tx1"/>
            </a:solidFill>
            <a:prstDash val="dash"/>
            <a:round/>
            <a:headEnd type="none" w="med" len="med"/>
            <a:tailEnd type="triangle" w="med" len="med"/>
          </a:ln>
        </p:spPr>
      </p:sp>
      <p:sp>
        <p:nvSpPr>
          <p:cNvPr id="41029" name="任意多边形 313413"/>
          <p:cNvSpPr/>
          <p:nvPr/>
        </p:nvSpPr>
        <p:spPr>
          <a:xfrm rot="1567414">
            <a:off x="5675313" y="3068638"/>
            <a:ext cx="1798637" cy="1944687"/>
          </a:xfrm>
          <a:custGeom>
            <a:avLst/>
            <a:gdLst/>
            <a:ahLst/>
            <a:cxnLst/>
            <a:rect l="0" t="0" r="0" b="0"/>
            <a:pathLst>
              <a:path w="1028" h="1089">
                <a:moveTo>
                  <a:pt x="182" y="1089"/>
                </a:moveTo>
                <a:cubicBezTo>
                  <a:pt x="605" y="975"/>
                  <a:pt x="1028" y="862"/>
                  <a:pt x="998" y="681"/>
                </a:cubicBezTo>
                <a:cubicBezTo>
                  <a:pt x="968" y="500"/>
                  <a:pt x="484" y="250"/>
                  <a:pt x="0" y="0"/>
                </a:cubicBezTo>
              </a:path>
            </a:pathLst>
          </a:custGeom>
          <a:noFill/>
          <a:ln w="15240" cap="flat" cmpd="sng">
            <a:solidFill>
              <a:schemeClr val="tx1"/>
            </a:solidFill>
            <a:prstDash val="dash"/>
            <a:round/>
            <a:headEnd type="none" w="med" len="med"/>
            <a:tailEnd type="triangle" w="med" len="med"/>
          </a:ln>
        </p:spPr>
        <p:txBody>
          <a:bodyPr/>
          <a:lstStyle/>
          <a:p>
            <a:endParaRPr lang="zh-CN" altLang="en-US"/>
          </a:p>
        </p:txBody>
      </p:sp>
      <p:sp>
        <p:nvSpPr>
          <p:cNvPr id="41030" name="直接连接符 313414"/>
          <p:cNvSpPr/>
          <p:nvPr/>
        </p:nvSpPr>
        <p:spPr>
          <a:xfrm flipH="1">
            <a:off x="5724525" y="2565400"/>
            <a:ext cx="215900" cy="358775"/>
          </a:xfrm>
          <a:prstGeom prst="line">
            <a:avLst/>
          </a:prstGeom>
          <a:ln w="38100" cap="flat" cmpd="sng">
            <a:solidFill>
              <a:schemeClr val="tx1"/>
            </a:solidFill>
            <a:prstDash val="solid"/>
            <a:round/>
            <a:headEnd type="none" w="med" len="med"/>
            <a:tailEnd type="none" w="med" len="med"/>
          </a:ln>
        </p:spPr>
      </p:sp>
      <p:sp>
        <p:nvSpPr>
          <p:cNvPr id="41031" name="直接连接符 313415"/>
          <p:cNvSpPr/>
          <p:nvPr/>
        </p:nvSpPr>
        <p:spPr>
          <a:xfrm>
            <a:off x="6588125" y="2636838"/>
            <a:ext cx="214313" cy="358775"/>
          </a:xfrm>
          <a:prstGeom prst="line">
            <a:avLst/>
          </a:prstGeom>
          <a:ln w="38100" cap="flat" cmpd="sng">
            <a:solidFill>
              <a:schemeClr val="tx1"/>
            </a:solidFill>
            <a:prstDash val="solid"/>
            <a:round/>
            <a:headEnd type="none" w="med" len="med"/>
            <a:tailEnd type="none" w="med" len="med"/>
          </a:ln>
        </p:spPr>
      </p:sp>
      <p:sp>
        <p:nvSpPr>
          <p:cNvPr id="41032" name="文本框 313416"/>
          <p:cNvSpPr txBox="1"/>
          <p:nvPr/>
        </p:nvSpPr>
        <p:spPr>
          <a:xfrm>
            <a:off x="5219700" y="2852738"/>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1033" name="文本框 313417"/>
          <p:cNvSpPr txBox="1"/>
          <p:nvPr/>
        </p:nvSpPr>
        <p:spPr>
          <a:xfrm>
            <a:off x="6659563" y="2852738"/>
            <a:ext cx="6572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1034" name="直接连接符 313418"/>
          <p:cNvSpPr/>
          <p:nvPr/>
        </p:nvSpPr>
        <p:spPr>
          <a:xfrm flipH="1">
            <a:off x="5580063" y="2565400"/>
            <a:ext cx="215900" cy="287338"/>
          </a:xfrm>
          <a:prstGeom prst="line">
            <a:avLst/>
          </a:prstGeom>
          <a:ln w="9525" cap="flat" cmpd="sng">
            <a:solidFill>
              <a:schemeClr val="tx1"/>
            </a:solidFill>
            <a:prstDash val="dash"/>
            <a:round/>
            <a:headEnd type="none" w="med" len="med"/>
            <a:tailEnd type="triangle" w="med" len="med"/>
          </a:ln>
        </p:spPr>
      </p:sp>
      <p:grpSp>
        <p:nvGrpSpPr>
          <p:cNvPr id="41035" name="组合 313419"/>
          <p:cNvGrpSpPr/>
          <p:nvPr/>
        </p:nvGrpSpPr>
        <p:grpSpPr>
          <a:xfrm>
            <a:off x="4787900" y="2852738"/>
            <a:ext cx="431800" cy="503237"/>
            <a:chOff x="3470" y="3067"/>
            <a:chExt cx="272" cy="317"/>
          </a:xfrm>
        </p:grpSpPr>
        <p:sp>
          <p:nvSpPr>
            <p:cNvPr id="41036" name="直接连接符 313420"/>
            <p:cNvSpPr/>
            <p:nvPr/>
          </p:nvSpPr>
          <p:spPr>
            <a:xfrm>
              <a:off x="3470" y="3067"/>
              <a:ext cx="272" cy="0"/>
            </a:xfrm>
            <a:prstGeom prst="line">
              <a:avLst/>
            </a:prstGeom>
            <a:ln w="9525" cap="flat" cmpd="sng">
              <a:solidFill>
                <a:schemeClr val="tx1"/>
              </a:solidFill>
              <a:prstDash val="solid"/>
              <a:round/>
              <a:headEnd type="none" w="med" len="med"/>
              <a:tailEnd type="none" w="med" len="med"/>
            </a:ln>
          </p:spPr>
        </p:sp>
        <p:sp>
          <p:nvSpPr>
            <p:cNvPr id="41037" name="直接连接符 313421"/>
            <p:cNvSpPr/>
            <p:nvPr/>
          </p:nvSpPr>
          <p:spPr>
            <a:xfrm>
              <a:off x="3470" y="3384"/>
              <a:ext cx="272" cy="0"/>
            </a:xfrm>
            <a:prstGeom prst="line">
              <a:avLst/>
            </a:prstGeom>
            <a:ln w="9525" cap="flat" cmpd="sng">
              <a:solidFill>
                <a:schemeClr val="tx1"/>
              </a:solidFill>
              <a:prstDash val="solid"/>
              <a:round/>
              <a:headEnd type="none" w="med" len="med"/>
              <a:tailEnd type="none" w="med" len="med"/>
            </a:ln>
          </p:spPr>
        </p:sp>
        <p:sp>
          <p:nvSpPr>
            <p:cNvPr id="41038" name="直接连接符 313422"/>
            <p:cNvSpPr/>
            <p:nvPr/>
          </p:nvSpPr>
          <p:spPr>
            <a:xfrm flipV="1">
              <a:off x="3470" y="3067"/>
              <a:ext cx="0" cy="317"/>
            </a:xfrm>
            <a:prstGeom prst="line">
              <a:avLst/>
            </a:prstGeom>
            <a:ln w="9525" cap="flat" cmpd="sng">
              <a:solidFill>
                <a:schemeClr val="tx1"/>
              </a:solidFill>
              <a:prstDash val="solid"/>
              <a:round/>
              <a:headEnd type="none" w="med" len="med"/>
              <a:tailEnd type="none" w="med" len="med"/>
            </a:ln>
          </p:spPr>
        </p:sp>
      </p:grpSp>
      <p:sp>
        <p:nvSpPr>
          <p:cNvPr id="41039" name="直接连接符 313423"/>
          <p:cNvSpPr/>
          <p:nvPr/>
        </p:nvSpPr>
        <p:spPr>
          <a:xfrm flipV="1">
            <a:off x="6084888" y="3141663"/>
            <a:ext cx="574675" cy="0"/>
          </a:xfrm>
          <a:prstGeom prst="line">
            <a:avLst/>
          </a:prstGeom>
          <a:ln w="9525" cap="flat" cmpd="sng">
            <a:solidFill>
              <a:schemeClr val="tx1"/>
            </a:solidFill>
            <a:prstDash val="dash"/>
            <a:round/>
            <a:headEnd type="none" w="med" len="med"/>
            <a:tailEnd type="triangle" w="med" len="med"/>
          </a:ln>
        </p:spPr>
      </p:sp>
      <p:grpSp>
        <p:nvGrpSpPr>
          <p:cNvPr id="41040" name="组合 313424"/>
          <p:cNvGrpSpPr/>
          <p:nvPr/>
        </p:nvGrpSpPr>
        <p:grpSpPr>
          <a:xfrm>
            <a:off x="7380288" y="2924175"/>
            <a:ext cx="431800" cy="503238"/>
            <a:chOff x="3470" y="3067"/>
            <a:chExt cx="272" cy="317"/>
          </a:xfrm>
        </p:grpSpPr>
        <p:sp>
          <p:nvSpPr>
            <p:cNvPr id="41041" name="直接连接符 313425"/>
            <p:cNvSpPr/>
            <p:nvPr/>
          </p:nvSpPr>
          <p:spPr>
            <a:xfrm>
              <a:off x="3470" y="3067"/>
              <a:ext cx="272" cy="0"/>
            </a:xfrm>
            <a:prstGeom prst="line">
              <a:avLst/>
            </a:prstGeom>
            <a:ln w="9525" cap="flat" cmpd="sng">
              <a:solidFill>
                <a:schemeClr val="tx1"/>
              </a:solidFill>
              <a:prstDash val="solid"/>
              <a:round/>
              <a:headEnd type="none" w="med" len="med"/>
              <a:tailEnd type="none" w="med" len="med"/>
            </a:ln>
          </p:spPr>
        </p:sp>
        <p:sp>
          <p:nvSpPr>
            <p:cNvPr id="41042" name="直接连接符 313426"/>
            <p:cNvSpPr/>
            <p:nvPr/>
          </p:nvSpPr>
          <p:spPr>
            <a:xfrm>
              <a:off x="3470" y="3384"/>
              <a:ext cx="272" cy="0"/>
            </a:xfrm>
            <a:prstGeom prst="line">
              <a:avLst/>
            </a:prstGeom>
            <a:ln w="9525" cap="flat" cmpd="sng">
              <a:solidFill>
                <a:schemeClr val="tx1"/>
              </a:solidFill>
              <a:prstDash val="solid"/>
              <a:round/>
              <a:headEnd type="none" w="med" len="med"/>
              <a:tailEnd type="none" w="med" len="med"/>
            </a:ln>
          </p:spPr>
        </p:sp>
        <p:sp>
          <p:nvSpPr>
            <p:cNvPr id="41043" name="直接连接符 313427"/>
            <p:cNvSpPr/>
            <p:nvPr/>
          </p:nvSpPr>
          <p:spPr>
            <a:xfrm flipV="1">
              <a:off x="3470" y="3067"/>
              <a:ext cx="0" cy="317"/>
            </a:xfrm>
            <a:prstGeom prst="line">
              <a:avLst/>
            </a:prstGeom>
            <a:ln w="9525" cap="flat" cmpd="sng">
              <a:solidFill>
                <a:schemeClr val="tx1"/>
              </a:solidFill>
              <a:prstDash val="solid"/>
              <a:round/>
              <a:headEnd type="none" w="med" len="med"/>
              <a:tailEnd type="none" w="med" len="med"/>
            </a:ln>
          </p:spPr>
        </p:sp>
      </p:grpSp>
      <p:sp>
        <p:nvSpPr>
          <p:cNvPr id="41044" name="直接连接符 313428"/>
          <p:cNvSpPr/>
          <p:nvPr/>
        </p:nvSpPr>
        <p:spPr>
          <a:xfrm flipH="1">
            <a:off x="4356100" y="908050"/>
            <a:ext cx="360363" cy="649288"/>
          </a:xfrm>
          <a:prstGeom prst="line">
            <a:avLst/>
          </a:prstGeom>
          <a:ln w="9525" cap="flat" cmpd="sng">
            <a:solidFill>
              <a:schemeClr val="tx1"/>
            </a:solidFill>
            <a:prstDash val="dash"/>
            <a:round/>
            <a:headEnd type="none" w="med" len="med"/>
            <a:tailEnd type="triangle" w="med" len="med"/>
          </a:ln>
        </p:spPr>
      </p:sp>
      <p:sp>
        <p:nvSpPr>
          <p:cNvPr id="4104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23</a:t>
            </a:fld>
            <a:endParaRPr lang="zh-CN" alt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标题 292865"/>
          <p:cNvSpPr>
            <a:spLocks noGrp="1"/>
          </p:cNvSpPr>
          <p:nvPr>
            <p:ph type="title"/>
          </p:nvPr>
        </p:nvSpPr>
        <p:spPr>
          <a:xfrm>
            <a:off x="611188" y="-242887"/>
            <a:ext cx="8353425" cy="1143000"/>
          </a:xfrm>
        </p:spPr>
        <p:txBody>
          <a:bodyPr anchor="ctr"/>
          <a:lstStyle/>
          <a:p>
            <a:pPr fontAlgn="base"/>
            <a:r>
              <a:rPr lang="en-US" altLang="zh-CN" sz="3600" b="1" strike="noStrike" noProof="1">
                <a:solidFill>
                  <a:srgbClr val="CC0000"/>
                </a:solidFill>
                <a:effectLst>
                  <a:outerShdw blurRad="38100" dist="38100" dir="2700000">
                    <a:srgbClr val="C0C0C0"/>
                  </a:outerShdw>
                </a:effectLst>
              </a:rPr>
              <a:t>Non-recursion Version of Tranversal (2)</a:t>
            </a:r>
            <a:r>
              <a:rPr lang="en-US" altLang="zh-CN" strike="noStrike" noProof="1"/>
              <a:t> </a:t>
            </a:r>
          </a:p>
        </p:txBody>
      </p:sp>
      <p:sp>
        <p:nvSpPr>
          <p:cNvPr id="41986" name="文本占位符 292866"/>
          <p:cNvSpPr>
            <a:spLocks noGrp="1"/>
          </p:cNvSpPr>
          <p:nvPr>
            <p:ph idx="1"/>
          </p:nvPr>
        </p:nvSpPr>
        <p:spPr>
          <a:xfrm>
            <a:off x="-36512" y="908050"/>
            <a:ext cx="9072562" cy="4970463"/>
          </a:xfrm>
        </p:spPr>
        <p:txBody>
          <a:bodyPr anchor="t"/>
          <a:lstStyle/>
          <a:p>
            <a:pPr>
              <a:lnSpc>
                <a:spcPct val="60000"/>
              </a:lnSpc>
              <a:buNone/>
            </a:pPr>
            <a:r>
              <a:rPr lang="en-US" altLang="zh-CN" sz="2000" b="1" dirty="0"/>
              <a:t>template &lt;class Elem&gt;</a:t>
            </a:r>
          </a:p>
          <a:p>
            <a:pPr>
              <a:lnSpc>
                <a:spcPct val="60000"/>
              </a:lnSpc>
              <a:buNone/>
            </a:pPr>
            <a:r>
              <a:rPr lang="en-US" altLang="zh-CN" sz="2000" b="1" dirty="0"/>
              <a:t>void preorder ( </a:t>
            </a:r>
            <a:r>
              <a:rPr lang="en-US" altLang="zh-CN" sz="2000" b="1" dirty="0" err="1"/>
              <a:t>BinNode</a:t>
            </a:r>
            <a:r>
              <a:rPr lang="en-US" altLang="zh-CN" sz="2000" b="1" dirty="0"/>
              <a:t>&lt;Elem&gt;* </a:t>
            </a:r>
            <a:r>
              <a:rPr lang="en-US" altLang="zh-CN" sz="2000" b="1" dirty="0" err="1"/>
              <a:t>subroot</a:t>
            </a:r>
            <a:r>
              <a:rPr lang="en-US" altLang="zh-CN" sz="2000" b="1" dirty="0"/>
              <a:t> )  {</a:t>
            </a:r>
          </a:p>
          <a:p>
            <a:pPr>
              <a:lnSpc>
                <a:spcPct val="80000"/>
              </a:lnSpc>
              <a:buNone/>
            </a:pPr>
            <a:r>
              <a:rPr lang="en-US" altLang="zh-CN" sz="2000" b="1" dirty="0"/>
              <a:t>	</a:t>
            </a:r>
            <a:r>
              <a:rPr lang="en-US" altLang="zh-CN" sz="2000" b="1" dirty="0" err="1"/>
              <a:t>AStack</a:t>
            </a:r>
            <a:r>
              <a:rPr lang="en-US" altLang="zh-CN" sz="2000" b="1" dirty="0"/>
              <a:t>&lt;Elem&gt; s;      </a:t>
            </a:r>
          </a:p>
          <a:p>
            <a:pPr>
              <a:lnSpc>
                <a:spcPct val="80000"/>
              </a:lnSpc>
              <a:buNone/>
            </a:pPr>
            <a:r>
              <a:rPr lang="en-US" altLang="zh-CN" sz="2000" b="1" dirty="0"/>
              <a:t>	</a:t>
            </a:r>
            <a:r>
              <a:rPr lang="en-US" altLang="zh-CN" sz="2000" b="1" dirty="0" err="1"/>
              <a:t>BinNode</a:t>
            </a:r>
            <a:r>
              <a:rPr lang="en-US" altLang="zh-CN" sz="2000" b="1" dirty="0"/>
              <a:t>&lt;Elem&gt; * p = </a:t>
            </a:r>
            <a:r>
              <a:rPr lang="en-US" altLang="zh-CN" sz="2000" b="1" dirty="0" err="1"/>
              <a:t>subroot</a:t>
            </a:r>
            <a:r>
              <a:rPr lang="en-US" altLang="zh-CN" sz="2000" b="1" dirty="0"/>
              <a:t>;		</a:t>
            </a:r>
          </a:p>
          <a:p>
            <a:pPr>
              <a:lnSpc>
                <a:spcPct val="80000"/>
              </a:lnSpc>
              <a:buNone/>
            </a:pPr>
            <a:r>
              <a:rPr lang="en-US" altLang="zh-CN" sz="2000" b="1" dirty="0"/>
              <a:t>	while (p | | </a:t>
            </a:r>
            <a:r>
              <a:rPr lang="en-US" altLang="zh-CN" sz="2000" b="1" dirty="0" err="1"/>
              <a:t>s.length</a:t>
            </a:r>
            <a:r>
              <a:rPr lang="en-US" altLang="zh-CN" sz="2000" b="1" dirty="0"/>
              <a:t>( ) ) {</a:t>
            </a:r>
          </a:p>
          <a:p>
            <a:pPr>
              <a:lnSpc>
                <a:spcPct val="80000"/>
              </a:lnSpc>
              <a:buNone/>
            </a:pPr>
            <a:r>
              <a:rPr lang="en-US" altLang="zh-CN" sz="2000" b="1" dirty="0"/>
              <a:t>		if (p) {</a:t>
            </a:r>
          </a:p>
          <a:p>
            <a:pPr>
              <a:lnSpc>
                <a:spcPct val="80000"/>
              </a:lnSpc>
              <a:buNone/>
            </a:pPr>
            <a:r>
              <a:rPr lang="en-US" altLang="zh-CN" sz="2000" b="1" dirty="0"/>
              <a:t>          		//</a:t>
            </a:r>
            <a:r>
              <a:rPr lang="zh-CN" altLang="en-US" sz="2000" b="1" dirty="0"/>
              <a:t>根指针进栈，访问根节点，遍历左子树</a:t>
            </a:r>
          </a:p>
          <a:p>
            <a:pPr>
              <a:lnSpc>
                <a:spcPct val="80000"/>
              </a:lnSpc>
              <a:buNone/>
            </a:pPr>
            <a:r>
              <a:rPr lang="zh-CN" altLang="en-US" sz="2000" b="1" dirty="0"/>
              <a:t>			</a:t>
            </a:r>
            <a:r>
              <a:rPr lang="en-US" altLang="zh-CN" sz="2000" b="1" dirty="0"/>
              <a:t>visit (p);</a:t>
            </a:r>
          </a:p>
          <a:p>
            <a:pPr>
              <a:lnSpc>
                <a:spcPct val="80000"/>
              </a:lnSpc>
              <a:buNone/>
            </a:pPr>
            <a:r>
              <a:rPr lang="en-US" altLang="zh-CN" sz="2000" b="1" dirty="0"/>
              <a:t>			</a:t>
            </a:r>
            <a:r>
              <a:rPr lang="en-US" altLang="zh-CN" sz="2000" b="1" dirty="0" err="1"/>
              <a:t>s.push</a:t>
            </a:r>
            <a:r>
              <a:rPr lang="en-US" altLang="zh-CN" sz="2000" b="1" dirty="0"/>
              <a:t> (p);</a:t>
            </a:r>
          </a:p>
          <a:p>
            <a:pPr>
              <a:lnSpc>
                <a:spcPct val="80000"/>
              </a:lnSpc>
              <a:buNone/>
            </a:pPr>
            <a:r>
              <a:rPr lang="en-US" altLang="zh-CN" sz="2000" b="1" dirty="0"/>
              <a:t>			p = p</a:t>
            </a:r>
            <a:r>
              <a:rPr lang="zh-CN" altLang="en-US" sz="2000" b="1" dirty="0"/>
              <a:t>－</a:t>
            </a:r>
            <a:r>
              <a:rPr lang="en-US" altLang="zh-CN" sz="2000" b="1" dirty="0"/>
              <a:t>&gt;left( );</a:t>
            </a:r>
          </a:p>
          <a:p>
            <a:pPr>
              <a:lnSpc>
                <a:spcPct val="80000"/>
              </a:lnSpc>
              <a:buNone/>
            </a:pPr>
            <a:r>
              <a:rPr lang="en-US" altLang="zh-CN" sz="2000" b="1" dirty="0"/>
              <a:t>		} // if</a:t>
            </a:r>
          </a:p>
          <a:p>
            <a:pPr>
              <a:lnSpc>
                <a:spcPct val="80000"/>
              </a:lnSpc>
              <a:buNone/>
            </a:pPr>
            <a:r>
              <a:rPr lang="en-US" altLang="zh-CN" sz="2000" b="1" dirty="0"/>
              <a:t>		else {			//</a:t>
            </a:r>
            <a:r>
              <a:rPr lang="zh-CN" altLang="en-US" sz="2000" b="1" dirty="0"/>
              <a:t>根指针退栈，访问根结点，遍历右子树</a:t>
            </a:r>
          </a:p>
          <a:p>
            <a:pPr>
              <a:lnSpc>
                <a:spcPct val="80000"/>
              </a:lnSpc>
              <a:buNone/>
            </a:pPr>
            <a:r>
              <a:rPr lang="zh-CN" altLang="en-US" sz="2000" b="1" dirty="0"/>
              <a:t>			</a:t>
            </a:r>
            <a:r>
              <a:rPr lang="en-US" altLang="zh-CN" sz="2000" b="1" dirty="0"/>
              <a:t>p=</a:t>
            </a:r>
            <a:r>
              <a:rPr lang="en-US" altLang="zh-CN" sz="2000" b="1" dirty="0" err="1"/>
              <a:t>s.Pop</a:t>
            </a:r>
            <a:r>
              <a:rPr lang="en-US" altLang="zh-CN" sz="2000" b="1" dirty="0"/>
              <a:t> ();</a:t>
            </a:r>
          </a:p>
          <a:p>
            <a:pPr>
              <a:lnSpc>
                <a:spcPct val="80000"/>
              </a:lnSpc>
              <a:buNone/>
            </a:pPr>
            <a:r>
              <a:rPr lang="en-US" altLang="zh-CN" sz="2000" b="1" dirty="0"/>
              <a:t>			p = p</a:t>
            </a:r>
            <a:r>
              <a:rPr lang="zh-CN" altLang="en-US" sz="2000" b="1" dirty="0"/>
              <a:t>－</a:t>
            </a:r>
            <a:r>
              <a:rPr lang="en-US" altLang="zh-CN" sz="2000" b="1" dirty="0"/>
              <a:t>&gt;right( );</a:t>
            </a:r>
          </a:p>
          <a:p>
            <a:pPr>
              <a:lnSpc>
                <a:spcPct val="80000"/>
              </a:lnSpc>
              <a:buNone/>
            </a:pPr>
            <a:r>
              <a:rPr lang="en-US" altLang="zh-CN" sz="2000" b="1" dirty="0"/>
              <a:t>		} // else</a:t>
            </a:r>
          </a:p>
          <a:p>
            <a:pPr>
              <a:lnSpc>
                <a:spcPct val="80000"/>
              </a:lnSpc>
              <a:buNone/>
            </a:pPr>
            <a:r>
              <a:rPr lang="en-US" altLang="zh-CN" sz="2000" b="1" dirty="0"/>
              <a:t>	} // while</a:t>
            </a:r>
          </a:p>
          <a:p>
            <a:pPr>
              <a:lnSpc>
                <a:spcPct val="80000"/>
              </a:lnSpc>
              <a:buNone/>
            </a:pPr>
            <a:r>
              <a:rPr lang="en-US" altLang="zh-CN" sz="2000" b="1" dirty="0"/>
              <a:t>	return  OK;</a:t>
            </a:r>
          </a:p>
          <a:p>
            <a:pPr>
              <a:lnSpc>
                <a:spcPct val="80000"/>
              </a:lnSpc>
              <a:buNone/>
            </a:pPr>
            <a:r>
              <a:rPr lang="en-US" altLang="zh-CN" sz="2000" b="1" dirty="0"/>
              <a:t>  } // </a:t>
            </a:r>
            <a:r>
              <a:rPr lang="en-US" altLang="zh-CN" sz="2000" b="1" dirty="0" err="1"/>
              <a:t>PreOrderTraverse</a:t>
            </a:r>
            <a:endParaRPr lang="en-US" altLang="zh-CN" sz="2000" b="1" dirty="0"/>
          </a:p>
          <a:p>
            <a:pPr>
              <a:lnSpc>
                <a:spcPct val="80000"/>
              </a:lnSpc>
              <a:buNone/>
            </a:pPr>
            <a:endParaRPr lang="en-US" altLang="zh-CN" sz="2000" b="1" dirty="0"/>
          </a:p>
        </p:txBody>
      </p:sp>
      <p:sp>
        <p:nvSpPr>
          <p:cNvPr id="41987"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24</a:t>
            </a:fld>
            <a:endParaRPr lang="zh-CN" alt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标题 245761"/>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Space Overhead (1)</a:t>
            </a:r>
          </a:p>
        </p:txBody>
      </p:sp>
      <p:sp>
        <p:nvSpPr>
          <p:cNvPr id="43010" name="文本占位符 245762"/>
          <p:cNvSpPr>
            <a:spLocks noGrp="1"/>
          </p:cNvSpPr>
          <p:nvPr>
            <p:ph idx="1"/>
          </p:nvPr>
        </p:nvSpPr>
        <p:spPr>
          <a:xfrm>
            <a:off x="179388" y="1600200"/>
            <a:ext cx="8893175" cy="4572000"/>
          </a:xfrm>
        </p:spPr>
        <p:txBody>
          <a:bodyPr anchor="t"/>
          <a:lstStyle/>
          <a:p>
            <a:pPr>
              <a:lnSpc>
                <a:spcPct val="20000"/>
              </a:lnSpc>
            </a:pPr>
            <a:endParaRPr lang="en-US" altLang="zh-CN" sz="2800">
              <a:latin typeface="Helvetica" pitchFamily="34" charset="0"/>
            </a:endParaRPr>
          </a:p>
          <a:p>
            <a:pPr>
              <a:lnSpc>
                <a:spcPct val="20000"/>
              </a:lnSpc>
              <a:buNone/>
            </a:pPr>
            <a:endParaRPr lang="en-US" altLang="zh-CN" sz="2800">
              <a:latin typeface="Helvetica" pitchFamily="34" charset="0"/>
            </a:endParaRPr>
          </a:p>
          <a:p>
            <a:pPr>
              <a:lnSpc>
                <a:spcPct val="70000"/>
              </a:lnSpc>
            </a:pPr>
            <a:r>
              <a:rPr lang="en-US" altLang="zh-CN" sz="2800">
                <a:latin typeface="Helvetica" pitchFamily="34" charset="0"/>
              </a:rPr>
              <a:t>Total space required is (2</a:t>
            </a:r>
            <a:r>
              <a:rPr lang="en-US" altLang="zh-CN" sz="2800" i="1">
                <a:latin typeface="Helvetica" pitchFamily="34" charset="0"/>
              </a:rPr>
              <a:t>p</a:t>
            </a:r>
            <a:r>
              <a:rPr lang="en-US" altLang="zh-CN" sz="2800">
                <a:latin typeface="Helvetica" pitchFamily="34" charset="0"/>
              </a:rPr>
              <a:t> + </a:t>
            </a:r>
            <a:r>
              <a:rPr lang="en-US" altLang="zh-CN" sz="2800" i="1" err="1">
                <a:latin typeface="Helvetica" pitchFamily="34" charset="0"/>
              </a:rPr>
              <a:t>d</a:t>
            </a:r>
            <a:r>
              <a:rPr lang="en-US" altLang="zh-CN" sz="2800" err="1">
                <a:latin typeface="Helvetica" pitchFamily="34" charset="0"/>
              </a:rPr>
              <a:t>)</a:t>
            </a:r>
            <a:r>
              <a:rPr lang="en-US" altLang="zh-CN" sz="2800" i="1" err="1">
                <a:latin typeface="Helvetica" pitchFamily="34" charset="0"/>
              </a:rPr>
              <a:t>n</a:t>
            </a:r>
            <a:r>
              <a:rPr lang="en-US" altLang="zh-CN" sz="2800" i="1">
                <a:latin typeface="Helvetica" pitchFamily="34" charset="0"/>
              </a:rPr>
              <a:t>,</a:t>
            </a:r>
          </a:p>
          <a:p>
            <a:pPr>
              <a:lnSpc>
                <a:spcPct val="70000"/>
              </a:lnSpc>
              <a:buNone/>
            </a:pPr>
            <a:r>
              <a:rPr lang="en-US" altLang="zh-CN" sz="2800" i="1">
                <a:latin typeface="Helvetica" pitchFamily="34" charset="0"/>
              </a:rPr>
              <a:t>      </a:t>
            </a:r>
            <a:r>
              <a:rPr lang="en-US" altLang="zh-CN" sz="2800">
                <a:latin typeface="Helvetica" pitchFamily="34" charset="0"/>
              </a:rPr>
              <a:t>(</a:t>
            </a:r>
            <a:r>
              <a:rPr lang="en-US" altLang="zh-CN" sz="2800" i="1">
                <a:latin typeface="Helvetica" pitchFamily="34" charset="0"/>
              </a:rPr>
              <a:t>p is the size of a pointer and d is the size of the stored data</a:t>
            </a:r>
            <a:r>
              <a:rPr lang="zh-CN" altLang="en-US" sz="2800" dirty="0">
                <a:latin typeface="Helvetica" pitchFamily="34" charset="0"/>
              </a:rPr>
              <a:t>）</a:t>
            </a:r>
          </a:p>
          <a:p>
            <a:pPr>
              <a:lnSpc>
                <a:spcPct val="70000"/>
              </a:lnSpc>
            </a:pPr>
            <a:endParaRPr lang="zh-CN" altLang="en-US" sz="2800">
              <a:latin typeface="Helvetica" pitchFamily="34" charset="0"/>
            </a:endParaRPr>
          </a:p>
          <a:p>
            <a:pPr>
              <a:lnSpc>
                <a:spcPct val="70000"/>
              </a:lnSpc>
            </a:pPr>
            <a:r>
              <a:rPr lang="en-US" altLang="zh-CN" sz="2800">
                <a:latin typeface="Helvetica" pitchFamily="34" charset="0"/>
              </a:rPr>
              <a:t>Overhead: 2</a:t>
            </a:r>
            <a:r>
              <a:rPr lang="en-US" altLang="zh-CN" sz="2800" i="1">
                <a:latin typeface="Helvetica" pitchFamily="34" charset="0"/>
              </a:rPr>
              <a:t>pn</a:t>
            </a:r>
          </a:p>
          <a:p>
            <a:pPr lvl="1">
              <a:lnSpc>
                <a:spcPct val="70000"/>
              </a:lnSpc>
            </a:pPr>
            <a:r>
              <a:rPr lang="en-US" altLang="zh-CN" sz="2400">
                <a:latin typeface="Helvetica" pitchFamily="34" charset="0"/>
              </a:rPr>
              <a:t>If </a:t>
            </a:r>
            <a:r>
              <a:rPr lang="en-US" altLang="zh-CN" sz="2400" i="1">
                <a:latin typeface="Helvetica" pitchFamily="34" charset="0"/>
              </a:rPr>
              <a:t>p</a:t>
            </a:r>
            <a:r>
              <a:rPr lang="en-US" altLang="zh-CN" sz="2400">
                <a:latin typeface="Helvetica" pitchFamily="34" charset="0"/>
              </a:rPr>
              <a:t> = </a:t>
            </a:r>
            <a:r>
              <a:rPr lang="en-US" altLang="zh-CN" sz="2400" i="1">
                <a:latin typeface="Helvetica" pitchFamily="34" charset="0"/>
              </a:rPr>
              <a:t>d</a:t>
            </a:r>
            <a:r>
              <a:rPr lang="en-US" altLang="zh-CN" sz="2400">
                <a:latin typeface="Helvetica" pitchFamily="34" charset="0"/>
              </a:rPr>
              <a:t>, this means (2</a:t>
            </a:r>
            <a:r>
              <a:rPr lang="en-US" altLang="zh-CN" sz="2400" i="1">
                <a:latin typeface="Helvetica" pitchFamily="34" charset="0"/>
              </a:rPr>
              <a:t>pn)</a:t>
            </a:r>
            <a:r>
              <a:rPr lang="en-US" altLang="zh-CN" sz="2400">
                <a:latin typeface="Helvetica" pitchFamily="34" charset="0"/>
              </a:rPr>
              <a:t>/((2</a:t>
            </a:r>
            <a:r>
              <a:rPr lang="en-US" altLang="zh-CN" sz="2400" i="1">
                <a:latin typeface="Helvetica" pitchFamily="34" charset="0"/>
              </a:rPr>
              <a:t>p</a:t>
            </a:r>
            <a:r>
              <a:rPr lang="en-US" altLang="zh-CN" sz="2400">
                <a:latin typeface="Helvetica" pitchFamily="34" charset="0"/>
              </a:rPr>
              <a:t> + </a:t>
            </a:r>
            <a:r>
              <a:rPr lang="en-US" altLang="zh-CN" sz="2400" i="1" err="1">
                <a:latin typeface="Helvetica" pitchFamily="34" charset="0"/>
              </a:rPr>
              <a:t>d</a:t>
            </a:r>
            <a:r>
              <a:rPr lang="en-US" altLang="zh-CN" sz="2400" err="1">
                <a:latin typeface="Helvetica" pitchFamily="34" charset="0"/>
              </a:rPr>
              <a:t>)n</a:t>
            </a:r>
            <a:r>
              <a:rPr lang="en-US" altLang="zh-CN" sz="2400">
                <a:latin typeface="Helvetica" pitchFamily="34" charset="0"/>
              </a:rPr>
              <a:t>) = 2/3 overhead.</a:t>
            </a:r>
          </a:p>
          <a:p>
            <a:pPr>
              <a:lnSpc>
                <a:spcPct val="90000"/>
              </a:lnSpc>
            </a:pPr>
            <a:endParaRPr lang="en-US" altLang="zh-CN" sz="2800">
              <a:latin typeface="Helvetica" pitchFamily="34" charset="0"/>
            </a:endParaRPr>
          </a:p>
        </p:txBody>
      </p:sp>
      <p:sp>
        <p:nvSpPr>
          <p:cNvPr id="43011" name="动作按钮: 后退或前一项 245763">
            <a:hlinkClick r:id="rId3" action="ppaction://hlinksldjump"/>
          </p:cNvPr>
          <p:cNvSpPr/>
          <p:nvPr/>
        </p:nvSpPr>
        <p:spPr>
          <a:xfrm>
            <a:off x="8532813" y="5734050"/>
            <a:ext cx="287337" cy="287338"/>
          </a:xfrm>
          <a:prstGeom prst="actionButtonBackPrevious">
            <a:avLst/>
          </a:prstGeom>
          <a:solidFill>
            <a:srgbClr val="C0C0C0"/>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grpSp>
        <p:nvGrpSpPr>
          <p:cNvPr id="43012" name="组合 245764"/>
          <p:cNvGrpSpPr/>
          <p:nvPr/>
        </p:nvGrpSpPr>
        <p:grpSpPr>
          <a:xfrm>
            <a:off x="3348038" y="5084763"/>
            <a:ext cx="1944687" cy="576262"/>
            <a:chOff x="1973" y="2931"/>
            <a:chExt cx="1225" cy="363"/>
          </a:xfrm>
        </p:grpSpPr>
        <p:sp>
          <p:nvSpPr>
            <p:cNvPr id="43013" name="矩形 245765"/>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43014" name="矩形 245766"/>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43015" name="矩形 245767"/>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sp>
        <p:nvSpPr>
          <p:cNvPr id="43016" name="直接连接符 245768"/>
          <p:cNvSpPr/>
          <p:nvPr/>
        </p:nvSpPr>
        <p:spPr>
          <a:xfrm flipH="1">
            <a:off x="2987675" y="5516563"/>
            <a:ext cx="576263" cy="431800"/>
          </a:xfrm>
          <a:prstGeom prst="line">
            <a:avLst/>
          </a:prstGeom>
          <a:ln w="9525" cap="flat" cmpd="sng">
            <a:solidFill>
              <a:schemeClr val="tx1"/>
            </a:solidFill>
            <a:prstDash val="solid"/>
            <a:round/>
            <a:headEnd type="none" w="med" len="med"/>
            <a:tailEnd type="triangle" w="med" len="med"/>
          </a:ln>
        </p:spPr>
      </p:sp>
      <p:sp>
        <p:nvSpPr>
          <p:cNvPr id="43017" name="直接连接符 245769"/>
          <p:cNvSpPr/>
          <p:nvPr/>
        </p:nvSpPr>
        <p:spPr>
          <a:xfrm>
            <a:off x="5148263" y="5589588"/>
            <a:ext cx="431800" cy="287337"/>
          </a:xfrm>
          <a:prstGeom prst="line">
            <a:avLst/>
          </a:prstGeom>
          <a:ln w="9525" cap="flat" cmpd="sng">
            <a:solidFill>
              <a:schemeClr val="tx1"/>
            </a:solidFill>
            <a:prstDash val="solid"/>
            <a:round/>
            <a:headEnd type="none" w="med" len="med"/>
            <a:tailEnd type="triangle" w="med" len="med"/>
          </a:ln>
        </p:spPr>
      </p:sp>
      <p:grpSp>
        <p:nvGrpSpPr>
          <p:cNvPr id="43018" name="组合 245770"/>
          <p:cNvGrpSpPr/>
          <p:nvPr/>
        </p:nvGrpSpPr>
        <p:grpSpPr>
          <a:xfrm>
            <a:off x="1908175" y="5948363"/>
            <a:ext cx="1944688" cy="576262"/>
            <a:chOff x="1973" y="2931"/>
            <a:chExt cx="1225" cy="363"/>
          </a:xfrm>
        </p:grpSpPr>
        <p:sp>
          <p:nvSpPr>
            <p:cNvPr id="43019" name="矩形 245771"/>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43020" name="矩形 245772"/>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43021" name="矩形 245773"/>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grpSp>
        <p:nvGrpSpPr>
          <p:cNvPr id="43022" name="组合 245774"/>
          <p:cNvGrpSpPr/>
          <p:nvPr/>
        </p:nvGrpSpPr>
        <p:grpSpPr>
          <a:xfrm>
            <a:off x="4859338" y="5948363"/>
            <a:ext cx="1944687" cy="576262"/>
            <a:chOff x="1973" y="2931"/>
            <a:chExt cx="1225" cy="363"/>
          </a:xfrm>
        </p:grpSpPr>
        <p:sp>
          <p:nvSpPr>
            <p:cNvPr id="43023" name="矩形 245775"/>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43024" name="矩形 245776"/>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43025" name="矩形 245777"/>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sp>
        <p:nvSpPr>
          <p:cNvPr id="43026" name="直接连接符 245778"/>
          <p:cNvSpPr/>
          <p:nvPr/>
        </p:nvSpPr>
        <p:spPr>
          <a:xfrm flipH="1">
            <a:off x="1908175" y="6381750"/>
            <a:ext cx="142875" cy="287338"/>
          </a:xfrm>
          <a:prstGeom prst="line">
            <a:avLst/>
          </a:prstGeom>
          <a:ln w="9525" cap="flat" cmpd="sng">
            <a:solidFill>
              <a:schemeClr val="tx1"/>
            </a:solidFill>
            <a:prstDash val="solid"/>
            <a:round/>
            <a:headEnd type="none" w="med" len="med"/>
            <a:tailEnd type="triangle" w="med" len="med"/>
          </a:ln>
        </p:spPr>
      </p:sp>
      <p:sp>
        <p:nvSpPr>
          <p:cNvPr id="43027" name="直接连接符 245779"/>
          <p:cNvSpPr/>
          <p:nvPr/>
        </p:nvSpPr>
        <p:spPr>
          <a:xfrm>
            <a:off x="3708400" y="6453188"/>
            <a:ext cx="71438" cy="215900"/>
          </a:xfrm>
          <a:prstGeom prst="line">
            <a:avLst/>
          </a:prstGeom>
          <a:ln w="9525" cap="flat" cmpd="sng">
            <a:solidFill>
              <a:schemeClr val="tx1"/>
            </a:solidFill>
            <a:prstDash val="solid"/>
            <a:round/>
            <a:headEnd type="none" w="med" len="med"/>
            <a:tailEnd type="triangle" w="med" len="med"/>
          </a:ln>
        </p:spPr>
      </p:sp>
      <p:sp>
        <p:nvSpPr>
          <p:cNvPr id="43028" name="直接连接符 245780"/>
          <p:cNvSpPr/>
          <p:nvPr/>
        </p:nvSpPr>
        <p:spPr>
          <a:xfrm flipH="1">
            <a:off x="4932363" y="6381750"/>
            <a:ext cx="142875" cy="358775"/>
          </a:xfrm>
          <a:prstGeom prst="line">
            <a:avLst/>
          </a:prstGeom>
          <a:ln w="9525" cap="flat" cmpd="sng">
            <a:solidFill>
              <a:schemeClr val="tx1"/>
            </a:solidFill>
            <a:prstDash val="solid"/>
            <a:round/>
            <a:headEnd type="none" w="med" len="med"/>
            <a:tailEnd type="triangle" w="med" len="med"/>
          </a:ln>
        </p:spPr>
      </p:sp>
      <p:sp>
        <p:nvSpPr>
          <p:cNvPr id="43029" name="直接连接符 245781"/>
          <p:cNvSpPr/>
          <p:nvPr/>
        </p:nvSpPr>
        <p:spPr>
          <a:xfrm>
            <a:off x="6732588" y="6453188"/>
            <a:ext cx="215900" cy="287337"/>
          </a:xfrm>
          <a:prstGeom prst="line">
            <a:avLst/>
          </a:prstGeom>
          <a:ln w="9525" cap="flat" cmpd="sng">
            <a:solidFill>
              <a:schemeClr val="tx1"/>
            </a:solidFill>
            <a:prstDash val="solid"/>
            <a:round/>
            <a:headEnd type="none" w="med" len="med"/>
            <a:tailEnd type="triangle" w="med" len="med"/>
          </a:ln>
        </p:spPr>
      </p:sp>
      <p:sp>
        <p:nvSpPr>
          <p:cNvPr id="43030" name="直接连接符 245782"/>
          <p:cNvSpPr/>
          <p:nvPr/>
        </p:nvSpPr>
        <p:spPr>
          <a:xfrm flipH="1">
            <a:off x="5292725" y="5013325"/>
            <a:ext cx="503238" cy="215900"/>
          </a:xfrm>
          <a:prstGeom prst="line">
            <a:avLst/>
          </a:prstGeom>
          <a:ln w="9525" cap="flat" cmpd="sng">
            <a:solidFill>
              <a:srgbClr val="CC0000"/>
            </a:solidFill>
            <a:prstDash val="solid"/>
            <a:round/>
            <a:headEnd type="none" w="med" len="med"/>
            <a:tailEnd type="triangle" w="med" len="med"/>
          </a:ln>
        </p:spPr>
      </p:sp>
      <p:sp>
        <p:nvSpPr>
          <p:cNvPr id="43031" name="文本框 245783"/>
          <p:cNvSpPr txBox="1"/>
          <p:nvPr/>
        </p:nvSpPr>
        <p:spPr>
          <a:xfrm>
            <a:off x="5940425" y="4745038"/>
            <a:ext cx="725488" cy="457200"/>
          </a:xfrm>
          <a:prstGeom prst="rect">
            <a:avLst/>
          </a:prstGeom>
          <a:noFill/>
          <a:ln w="9525">
            <a:noFill/>
          </a:ln>
        </p:spPr>
        <p:txBody>
          <a:bodyPr wrap="none" anchor="t">
            <a:spAutoFit/>
          </a:bodyPr>
          <a:lstStyle/>
          <a:p>
            <a:r>
              <a:rPr lang="en-US" altLang="zh-CN" b="1">
                <a:solidFill>
                  <a:srgbClr val="CC0000"/>
                </a:solidFill>
                <a:latin typeface="Times New Roman" panose="02020603050405020304" pitchFamily="18" charset="0"/>
                <a:ea typeface="宋体" panose="02010600030101010101" pitchFamily="2" charset="-122"/>
              </a:rPr>
              <a:t>root</a:t>
            </a:r>
          </a:p>
        </p:txBody>
      </p:sp>
      <p:sp>
        <p:nvSpPr>
          <p:cNvPr id="4303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25</a:t>
            </a:fld>
            <a:endParaRPr lang="zh-CN" alt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标题 297985"/>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Space Overhead (2)</a:t>
            </a:r>
          </a:p>
        </p:txBody>
      </p:sp>
      <p:sp>
        <p:nvSpPr>
          <p:cNvPr id="45058" name="文本占位符 297986"/>
          <p:cNvSpPr>
            <a:spLocks noGrp="1"/>
          </p:cNvSpPr>
          <p:nvPr>
            <p:ph idx="1"/>
          </p:nvPr>
        </p:nvSpPr>
        <p:spPr>
          <a:xfrm>
            <a:off x="179388" y="1600200"/>
            <a:ext cx="8893175" cy="4572000"/>
          </a:xfrm>
        </p:spPr>
        <p:txBody>
          <a:bodyPr anchor="t"/>
          <a:lstStyle/>
          <a:p>
            <a:pPr>
              <a:lnSpc>
                <a:spcPct val="90000"/>
              </a:lnSpc>
            </a:pPr>
            <a:r>
              <a:rPr lang="en-US" altLang="zh-CN" sz="2800" b="1">
                <a:latin typeface="Helvetica" pitchFamily="34" charset="0"/>
              </a:rPr>
              <a:t>Theorem2</a:t>
            </a:r>
            <a:r>
              <a:rPr lang="en-US" altLang="zh-CN" sz="2800">
                <a:latin typeface="Helvetica" pitchFamily="34" charset="0"/>
              </a:rPr>
              <a:t>: The number of null pointers in a non-empty binary tree is one more than the number of nodes in the tree.</a:t>
            </a:r>
          </a:p>
          <a:p>
            <a:pPr>
              <a:buNone/>
            </a:pPr>
            <a:r>
              <a:rPr lang="en-US" altLang="zh-CN" sz="2800" b="1">
                <a:latin typeface="Helvetica" pitchFamily="34" charset="0"/>
              </a:rPr>
              <a:t>Proof: </a:t>
            </a:r>
            <a:r>
              <a:rPr lang="en-US" altLang="zh-CN" sz="2800">
                <a:latin typeface="Helvetica" pitchFamily="34" charset="0"/>
              </a:rPr>
              <a:t>2n – (n-1) = n+1</a:t>
            </a:r>
          </a:p>
          <a:p>
            <a:pPr>
              <a:lnSpc>
                <a:spcPct val="70000"/>
              </a:lnSpc>
            </a:pPr>
            <a:endParaRPr lang="en-US" altLang="zh-CN" sz="2800">
              <a:latin typeface="Helvetica" pitchFamily="34" charset="0"/>
            </a:endParaRPr>
          </a:p>
        </p:txBody>
      </p:sp>
      <p:sp>
        <p:nvSpPr>
          <p:cNvPr id="45059" name="动作按钮: 后退或前一项 297987">
            <a:hlinkClick r:id="rId3" action="ppaction://hlinksldjump"/>
          </p:cNvPr>
          <p:cNvSpPr/>
          <p:nvPr/>
        </p:nvSpPr>
        <p:spPr>
          <a:xfrm>
            <a:off x="8532813" y="5734050"/>
            <a:ext cx="287337" cy="287338"/>
          </a:xfrm>
          <a:prstGeom prst="actionButtonBackPrevious">
            <a:avLst/>
          </a:prstGeom>
          <a:solidFill>
            <a:srgbClr val="C0C0C0"/>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grpSp>
        <p:nvGrpSpPr>
          <p:cNvPr id="45060" name="组合 297988"/>
          <p:cNvGrpSpPr/>
          <p:nvPr/>
        </p:nvGrpSpPr>
        <p:grpSpPr>
          <a:xfrm>
            <a:off x="2916238" y="3860800"/>
            <a:ext cx="1944687" cy="576263"/>
            <a:chOff x="1973" y="2931"/>
            <a:chExt cx="1225" cy="363"/>
          </a:xfrm>
        </p:grpSpPr>
        <p:sp>
          <p:nvSpPr>
            <p:cNvPr id="45061" name="矩形 297989"/>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45062" name="矩形 297990"/>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45063" name="矩形 297991"/>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sp>
        <p:nvSpPr>
          <p:cNvPr id="45064" name="直接连接符 297992"/>
          <p:cNvSpPr/>
          <p:nvPr/>
        </p:nvSpPr>
        <p:spPr>
          <a:xfrm flipH="1">
            <a:off x="2555875" y="4292600"/>
            <a:ext cx="576263" cy="431800"/>
          </a:xfrm>
          <a:prstGeom prst="line">
            <a:avLst/>
          </a:prstGeom>
          <a:ln w="9525" cap="flat" cmpd="sng">
            <a:solidFill>
              <a:schemeClr val="tx1"/>
            </a:solidFill>
            <a:prstDash val="solid"/>
            <a:round/>
            <a:headEnd type="none" w="med" len="med"/>
            <a:tailEnd type="triangle" w="med" len="med"/>
          </a:ln>
        </p:spPr>
      </p:sp>
      <p:sp>
        <p:nvSpPr>
          <p:cNvPr id="45065" name="直接连接符 297993"/>
          <p:cNvSpPr/>
          <p:nvPr/>
        </p:nvSpPr>
        <p:spPr>
          <a:xfrm>
            <a:off x="4716463" y="4365625"/>
            <a:ext cx="431800" cy="287338"/>
          </a:xfrm>
          <a:prstGeom prst="line">
            <a:avLst/>
          </a:prstGeom>
          <a:ln w="9525" cap="flat" cmpd="sng">
            <a:solidFill>
              <a:schemeClr val="tx1"/>
            </a:solidFill>
            <a:prstDash val="solid"/>
            <a:round/>
            <a:headEnd type="none" w="med" len="med"/>
            <a:tailEnd type="triangle" w="med" len="med"/>
          </a:ln>
        </p:spPr>
      </p:sp>
      <p:grpSp>
        <p:nvGrpSpPr>
          <p:cNvPr id="45066" name="组合 297994"/>
          <p:cNvGrpSpPr/>
          <p:nvPr/>
        </p:nvGrpSpPr>
        <p:grpSpPr>
          <a:xfrm>
            <a:off x="1476375" y="4724400"/>
            <a:ext cx="1944688" cy="576263"/>
            <a:chOff x="1973" y="2931"/>
            <a:chExt cx="1225" cy="363"/>
          </a:xfrm>
        </p:grpSpPr>
        <p:sp>
          <p:nvSpPr>
            <p:cNvPr id="45067" name="矩形 297995"/>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45068" name="矩形 297996"/>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45069" name="矩形 297997"/>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grpSp>
        <p:nvGrpSpPr>
          <p:cNvPr id="45070" name="组合 297998"/>
          <p:cNvGrpSpPr/>
          <p:nvPr/>
        </p:nvGrpSpPr>
        <p:grpSpPr>
          <a:xfrm>
            <a:off x="4427538" y="4724400"/>
            <a:ext cx="1944687" cy="576263"/>
            <a:chOff x="1973" y="2931"/>
            <a:chExt cx="1225" cy="363"/>
          </a:xfrm>
        </p:grpSpPr>
        <p:sp>
          <p:nvSpPr>
            <p:cNvPr id="45071" name="矩形 297999"/>
            <p:cNvSpPr/>
            <p:nvPr/>
          </p:nvSpPr>
          <p:spPr>
            <a:xfrm>
              <a:off x="1973"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lc</a:t>
              </a:r>
              <a:endParaRPr lang="en-US" altLang="zh-CN">
                <a:latin typeface="Times New Roman" panose="02020603050405020304" pitchFamily="18" charset="0"/>
                <a:ea typeface="宋体" panose="02010600030101010101" pitchFamily="2" charset="-122"/>
              </a:endParaRPr>
            </a:p>
          </p:txBody>
        </p:sp>
        <p:sp>
          <p:nvSpPr>
            <p:cNvPr id="45072" name="矩形 298000"/>
            <p:cNvSpPr/>
            <p:nvPr/>
          </p:nvSpPr>
          <p:spPr>
            <a:xfrm>
              <a:off x="2926" y="2931"/>
              <a:ext cx="272"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45073" name="矩形 298001"/>
            <p:cNvSpPr/>
            <p:nvPr/>
          </p:nvSpPr>
          <p:spPr>
            <a:xfrm>
              <a:off x="2245" y="2931"/>
              <a:ext cx="681" cy="3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it</a:t>
              </a:r>
            </a:p>
          </p:txBody>
        </p:sp>
      </p:grpSp>
      <p:sp>
        <p:nvSpPr>
          <p:cNvPr id="45074" name="直接连接符 298002"/>
          <p:cNvSpPr/>
          <p:nvPr/>
        </p:nvSpPr>
        <p:spPr>
          <a:xfrm flipH="1">
            <a:off x="1476375" y="5157788"/>
            <a:ext cx="142875" cy="287337"/>
          </a:xfrm>
          <a:prstGeom prst="line">
            <a:avLst/>
          </a:prstGeom>
          <a:ln w="9525" cap="flat" cmpd="sng">
            <a:solidFill>
              <a:schemeClr val="tx1"/>
            </a:solidFill>
            <a:prstDash val="solid"/>
            <a:round/>
            <a:headEnd type="none" w="med" len="med"/>
            <a:tailEnd type="triangle" w="med" len="med"/>
          </a:ln>
        </p:spPr>
      </p:sp>
      <p:sp>
        <p:nvSpPr>
          <p:cNvPr id="45075" name="直接连接符 298003"/>
          <p:cNvSpPr/>
          <p:nvPr/>
        </p:nvSpPr>
        <p:spPr>
          <a:xfrm>
            <a:off x="3276600" y="5229225"/>
            <a:ext cx="71438" cy="215900"/>
          </a:xfrm>
          <a:prstGeom prst="line">
            <a:avLst/>
          </a:prstGeom>
          <a:ln w="9525" cap="flat" cmpd="sng">
            <a:solidFill>
              <a:schemeClr val="tx1"/>
            </a:solidFill>
            <a:prstDash val="solid"/>
            <a:round/>
            <a:headEnd type="none" w="med" len="med"/>
            <a:tailEnd type="triangle" w="med" len="med"/>
          </a:ln>
        </p:spPr>
      </p:sp>
      <p:sp>
        <p:nvSpPr>
          <p:cNvPr id="45076" name="直接连接符 298004"/>
          <p:cNvSpPr/>
          <p:nvPr/>
        </p:nvSpPr>
        <p:spPr>
          <a:xfrm flipH="1">
            <a:off x="4500563" y="5157788"/>
            <a:ext cx="142875" cy="358775"/>
          </a:xfrm>
          <a:prstGeom prst="line">
            <a:avLst/>
          </a:prstGeom>
          <a:ln w="9525" cap="flat" cmpd="sng">
            <a:solidFill>
              <a:schemeClr val="tx1"/>
            </a:solidFill>
            <a:prstDash val="solid"/>
            <a:round/>
            <a:headEnd type="none" w="med" len="med"/>
            <a:tailEnd type="triangle" w="med" len="med"/>
          </a:ln>
        </p:spPr>
      </p:sp>
      <p:sp>
        <p:nvSpPr>
          <p:cNvPr id="45077" name="直接连接符 298005"/>
          <p:cNvSpPr/>
          <p:nvPr/>
        </p:nvSpPr>
        <p:spPr>
          <a:xfrm>
            <a:off x="6300788" y="5229225"/>
            <a:ext cx="215900" cy="287338"/>
          </a:xfrm>
          <a:prstGeom prst="line">
            <a:avLst/>
          </a:prstGeom>
          <a:ln w="9525" cap="flat" cmpd="sng">
            <a:solidFill>
              <a:schemeClr val="tx1"/>
            </a:solidFill>
            <a:prstDash val="solid"/>
            <a:round/>
            <a:headEnd type="none" w="med" len="med"/>
            <a:tailEnd type="triangle" w="med" len="med"/>
          </a:ln>
        </p:spPr>
      </p:sp>
      <p:sp>
        <p:nvSpPr>
          <p:cNvPr id="45078" name="直接连接符 298006"/>
          <p:cNvSpPr/>
          <p:nvPr/>
        </p:nvSpPr>
        <p:spPr>
          <a:xfrm flipH="1">
            <a:off x="4860925" y="3789363"/>
            <a:ext cx="503238" cy="215900"/>
          </a:xfrm>
          <a:prstGeom prst="line">
            <a:avLst/>
          </a:prstGeom>
          <a:ln w="9525" cap="flat" cmpd="sng">
            <a:solidFill>
              <a:srgbClr val="CC0000"/>
            </a:solidFill>
            <a:prstDash val="solid"/>
            <a:round/>
            <a:headEnd type="none" w="med" len="med"/>
            <a:tailEnd type="triangle" w="med" len="med"/>
          </a:ln>
        </p:spPr>
      </p:sp>
      <p:sp>
        <p:nvSpPr>
          <p:cNvPr id="45079" name="文本框 298007"/>
          <p:cNvSpPr txBox="1"/>
          <p:nvPr/>
        </p:nvSpPr>
        <p:spPr>
          <a:xfrm>
            <a:off x="5508625" y="3521075"/>
            <a:ext cx="725488" cy="457200"/>
          </a:xfrm>
          <a:prstGeom prst="rect">
            <a:avLst/>
          </a:prstGeom>
          <a:noFill/>
          <a:ln w="9525">
            <a:noFill/>
          </a:ln>
        </p:spPr>
        <p:txBody>
          <a:bodyPr wrap="none" anchor="t">
            <a:spAutoFit/>
          </a:bodyPr>
          <a:lstStyle/>
          <a:p>
            <a:r>
              <a:rPr lang="en-US" altLang="zh-CN" b="1">
                <a:solidFill>
                  <a:srgbClr val="CC0000"/>
                </a:solidFill>
                <a:latin typeface="Times New Roman" panose="02020603050405020304" pitchFamily="18" charset="0"/>
                <a:ea typeface="宋体" panose="02010600030101010101" pitchFamily="2" charset="-122"/>
              </a:rPr>
              <a:t>root</a:t>
            </a:r>
          </a:p>
        </p:txBody>
      </p:sp>
      <p:sp>
        <p:nvSpPr>
          <p:cNvPr id="45080" name="文本框 298008"/>
          <p:cNvSpPr txBox="1"/>
          <p:nvPr/>
        </p:nvSpPr>
        <p:spPr>
          <a:xfrm>
            <a:off x="1095375" y="5394325"/>
            <a:ext cx="9969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5081" name="文本框 298009"/>
          <p:cNvSpPr txBox="1"/>
          <p:nvPr/>
        </p:nvSpPr>
        <p:spPr>
          <a:xfrm>
            <a:off x="2916238" y="5516563"/>
            <a:ext cx="9969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5082" name="文本框 298010"/>
          <p:cNvSpPr txBox="1"/>
          <p:nvPr/>
        </p:nvSpPr>
        <p:spPr>
          <a:xfrm>
            <a:off x="4284663" y="5589588"/>
            <a:ext cx="9969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5083" name="文本框 298011"/>
          <p:cNvSpPr txBox="1"/>
          <p:nvPr/>
        </p:nvSpPr>
        <p:spPr>
          <a:xfrm>
            <a:off x="6227763" y="5589588"/>
            <a:ext cx="9969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NULL</a:t>
            </a:r>
          </a:p>
        </p:txBody>
      </p:sp>
      <p:sp>
        <p:nvSpPr>
          <p:cNvPr id="4508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26</a:t>
            </a:fld>
            <a:endParaRPr lang="zh-CN"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标题 314369"/>
          <p:cNvSpPr>
            <a:spLocks noGrp="1"/>
          </p:cNvSpPr>
          <p:nvPr>
            <p:ph type="title"/>
          </p:nvPr>
        </p:nvSpPr>
        <p:spPr>
          <a:xfrm>
            <a:off x="455613" y="365125"/>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Extension (1)</a:t>
            </a:r>
          </a:p>
        </p:txBody>
      </p:sp>
      <p:sp>
        <p:nvSpPr>
          <p:cNvPr id="47106" name="文本占位符 314370"/>
          <p:cNvSpPr>
            <a:spLocks noGrp="1"/>
          </p:cNvSpPr>
          <p:nvPr>
            <p:ph idx="1"/>
          </p:nvPr>
        </p:nvSpPr>
        <p:spPr>
          <a:xfrm>
            <a:off x="468313" y="1341438"/>
            <a:ext cx="8226425" cy="4572000"/>
          </a:xfrm>
        </p:spPr>
        <p:txBody>
          <a:bodyPr anchor="t"/>
          <a:lstStyle/>
          <a:p>
            <a:pPr>
              <a:lnSpc>
                <a:spcPct val="60000"/>
              </a:lnSpc>
              <a:buNone/>
            </a:pPr>
            <a:endParaRPr lang="en-US" altLang="zh-CN" sz="2600" b="1">
              <a:latin typeface="Courier New" panose="02070309020205020404" pitchFamily="49" charset="0"/>
            </a:endParaRPr>
          </a:p>
          <a:p>
            <a:pPr>
              <a:lnSpc>
                <a:spcPct val="60000"/>
              </a:lnSpc>
              <a:buNone/>
            </a:pPr>
            <a:r>
              <a:rPr lang="en-US" altLang="zh-CN" sz="2600" b="1" err="1">
                <a:latin typeface="Courier New" panose="02070309020205020404" pitchFamily="49" charset="0"/>
              </a:rPr>
              <a:t>Add 2 functions to the LBinTree</a:t>
            </a:r>
            <a:r>
              <a:rPr lang="en-US" altLang="zh-CN" sz="2600" b="1">
                <a:latin typeface="Courier New" panose="02070309020205020404" pitchFamily="49" charset="0"/>
              </a:rPr>
              <a:t> class:</a:t>
            </a:r>
          </a:p>
          <a:p>
            <a:pPr>
              <a:lnSpc>
                <a:spcPct val="60000"/>
              </a:lnSpc>
              <a:buNone/>
            </a:pPr>
            <a:endParaRPr lang="en-US" altLang="zh-CN" sz="2600" b="1">
              <a:latin typeface="Courier New" panose="02070309020205020404" pitchFamily="49" charset="0"/>
            </a:endParaRPr>
          </a:p>
          <a:p>
            <a:pPr lvl="1">
              <a:lnSpc>
                <a:spcPct val="60000"/>
              </a:lnSpc>
              <a:buNone/>
            </a:pPr>
            <a:r>
              <a:rPr lang="en-US" altLang="zh-CN" sz="2200" b="1" err="1">
                <a:latin typeface="Courier New" panose="02070309020205020404" pitchFamily="49" charset="0"/>
              </a:rPr>
              <a:t>// Return the number of nodes in the subtree</a:t>
            </a:r>
            <a:endParaRPr lang="en-US" altLang="zh-CN" sz="2200" b="1">
              <a:latin typeface="Courier New" panose="02070309020205020404" pitchFamily="49" charset="0"/>
            </a:endParaRPr>
          </a:p>
          <a:p>
            <a:pPr lvl="1">
              <a:lnSpc>
                <a:spcPct val="60000"/>
              </a:lnSpc>
              <a:buNone/>
            </a:pPr>
            <a:r>
              <a:rPr lang="en-US" altLang="zh-CN" sz="2200" b="1" err="1">
                <a:latin typeface="Courier New" panose="02070309020205020404" pitchFamily="49" charset="0"/>
              </a:rPr>
              <a:t>int count(BinNode&lt;Elem&gt;* subroot</a:t>
            </a:r>
            <a:r>
              <a:rPr lang="en-US" altLang="zh-CN" sz="2200" b="1">
                <a:latin typeface="Courier New" panose="02070309020205020404" pitchFamily="49" charset="0"/>
              </a:rPr>
              <a:t>)</a:t>
            </a:r>
          </a:p>
          <a:p>
            <a:pPr lvl="1">
              <a:lnSpc>
                <a:spcPct val="60000"/>
              </a:lnSpc>
              <a:buNone/>
            </a:pPr>
            <a:endParaRPr lang="en-US" altLang="zh-CN" sz="2200" b="1">
              <a:latin typeface="Courier New" panose="02070309020205020404" pitchFamily="49" charset="0"/>
            </a:endParaRPr>
          </a:p>
          <a:p>
            <a:pPr lvl="1">
              <a:lnSpc>
                <a:spcPct val="60000"/>
              </a:lnSpc>
              <a:buNone/>
            </a:pPr>
            <a:r>
              <a:rPr lang="en-US" altLang="zh-CN" sz="2200" b="1" err="1">
                <a:latin typeface="Courier New" panose="02070309020205020404" pitchFamily="49" charset="0"/>
              </a:rPr>
              <a:t>// Return the height of the subtree</a:t>
            </a:r>
            <a:endParaRPr lang="en-US" altLang="zh-CN" sz="2200" b="1">
              <a:latin typeface="Courier New" panose="02070309020205020404" pitchFamily="49" charset="0"/>
            </a:endParaRPr>
          </a:p>
          <a:p>
            <a:pPr lvl="1">
              <a:lnSpc>
                <a:spcPct val="60000"/>
              </a:lnSpc>
              <a:buNone/>
            </a:pPr>
            <a:r>
              <a:rPr lang="en-US" altLang="zh-CN" sz="2200" b="1" err="1">
                <a:latin typeface="Courier New" panose="02070309020205020404" pitchFamily="49" charset="0"/>
              </a:rPr>
              <a:t>int height(BinNode&lt;Elem&gt;* subroot</a:t>
            </a:r>
            <a:r>
              <a:rPr lang="en-US" altLang="zh-CN" sz="2200" b="1">
                <a:latin typeface="Courier New" panose="02070309020205020404" pitchFamily="49" charset="0"/>
              </a:rPr>
              <a:t>)</a:t>
            </a:r>
          </a:p>
          <a:p>
            <a:pPr lvl="1">
              <a:lnSpc>
                <a:spcPct val="60000"/>
              </a:lnSpc>
              <a:buNone/>
            </a:pPr>
            <a:endParaRPr lang="en-US" altLang="zh-CN" sz="2200" b="1">
              <a:latin typeface="Courier New" panose="02070309020205020404" pitchFamily="49" charset="0"/>
            </a:endParaRPr>
          </a:p>
          <a:p>
            <a:pPr lvl="1">
              <a:lnSpc>
                <a:spcPct val="60000"/>
              </a:lnSpc>
              <a:buNone/>
            </a:pPr>
            <a:endParaRPr lang="en-US" altLang="zh-CN" sz="2200" b="1">
              <a:latin typeface="Courier New" panose="02070309020205020404" pitchFamily="49" charset="0"/>
            </a:endParaRPr>
          </a:p>
          <a:p>
            <a:pPr lvl="1">
              <a:lnSpc>
                <a:spcPct val="60000"/>
              </a:lnSpc>
              <a:buNone/>
            </a:pPr>
            <a:r>
              <a:rPr lang="en-US" altLang="zh-CN" sz="2200" b="1">
                <a:solidFill>
                  <a:srgbClr val="CC0000"/>
                </a:solidFill>
                <a:latin typeface="Courier New" panose="02070309020205020404" pitchFamily="49" charset="0"/>
              </a:rPr>
              <a:t>How to implement them??</a:t>
            </a:r>
          </a:p>
          <a:p>
            <a:pPr lvl="1">
              <a:lnSpc>
                <a:spcPct val="60000"/>
              </a:lnSpc>
              <a:buNone/>
            </a:pPr>
            <a:endParaRPr lang="en-US" altLang="zh-CN" sz="2200" b="1">
              <a:latin typeface="Courier New" panose="02070309020205020404" pitchFamily="49" charset="0"/>
            </a:endParaRPr>
          </a:p>
          <a:p>
            <a:pPr lvl="1">
              <a:lnSpc>
                <a:spcPct val="60000"/>
              </a:lnSpc>
              <a:buNone/>
            </a:pPr>
            <a:endParaRPr lang="en-US" altLang="zh-CN" sz="2200" b="1">
              <a:latin typeface="Courier New" panose="02070309020205020404" pitchFamily="49" charset="0"/>
            </a:endParaRPr>
          </a:p>
        </p:txBody>
      </p:sp>
      <p:sp>
        <p:nvSpPr>
          <p:cNvPr id="47107"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27</a:t>
            </a:fld>
            <a:endParaRPr lang="zh-CN" alt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标题 316417"/>
          <p:cNvSpPr>
            <a:spLocks noGrp="1"/>
          </p:cNvSpPr>
          <p:nvPr>
            <p:ph type="title"/>
          </p:nvPr>
        </p:nvSpPr>
        <p:spPr>
          <a:xfrm>
            <a:off x="455613" y="365125"/>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Extension (2)</a:t>
            </a:r>
          </a:p>
        </p:txBody>
      </p:sp>
      <p:sp>
        <p:nvSpPr>
          <p:cNvPr id="49154" name="文本占位符 316418"/>
          <p:cNvSpPr>
            <a:spLocks noGrp="1"/>
          </p:cNvSpPr>
          <p:nvPr>
            <p:ph idx="1"/>
          </p:nvPr>
        </p:nvSpPr>
        <p:spPr>
          <a:xfrm>
            <a:off x="323850" y="1125538"/>
            <a:ext cx="8135938" cy="3887787"/>
          </a:xfrm>
        </p:spPr>
        <p:txBody>
          <a:bodyPr anchor="t"/>
          <a:lstStyle/>
          <a:p>
            <a:pPr>
              <a:lnSpc>
                <a:spcPct val="60000"/>
              </a:lnSpc>
              <a:buNone/>
            </a:pPr>
            <a:endParaRPr lang="en-US" altLang="zh-CN" sz="2800" b="1">
              <a:latin typeface="Courier New" panose="02070309020205020404" pitchFamily="49" charset="0"/>
            </a:endParaRPr>
          </a:p>
          <a:p>
            <a:pPr>
              <a:lnSpc>
                <a:spcPct val="60000"/>
              </a:lnSpc>
              <a:buNone/>
            </a:pPr>
            <a:r>
              <a:rPr lang="en-US" altLang="zh-CN" sz="2800" b="1" err="1">
                <a:latin typeface="Courier New" panose="02070309020205020404" pitchFamily="49" charset="0"/>
              </a:rPr>
              <a:t>// Return the number of nodes in the subtree</a:t>
            </a:r>
            <a:endParaRPr lang="en-US" altLang="zh-CN" sz="2800" b="1">
              <a:latin typeface="Courier New" panose="02070309020205020404" pitchFamily="49" charset="0"/>
            </a:endParaRPr>
          </a:p>
          <a:p>
            <a:pPr>
              <a:lnSpc>
                <a:spcPct val="60000"/>
              </a:lnSpc>
              <a:buNone/>
            </a:pPr>
            <a:endParaRPr lang="en-US" altLang="zh-CN" sz="2800" b="1">
              <a:latin typeface="Courier New" panose="02070309020205020404" pitchFamily="49" charset="0"/>
            </a:endParaRPr>
          </a:p>
          <a:p>
            <a:pPr>
              <a:lnSpc>
                <a:spcPct val="60000"/>
              </a:lnSpc>
              <a:buNone/>
            </a:pPr>
            <a:r>
              <a:rPr lang="en-US" altLang="zh-CN" sz="2800" b="1" err="1">
                <a:latin typeface="Courier New" panose="02070309020205020404" pitchFamily="49" charset="0"/>
              </a:rPr>
              <a:t>template &lt;class Elem</a:t>
            </a:r>
            <a:r>
              <a:rPr lang="en-US" altLang="zh-CN" sz="2800" b="1">
                <a:latin typeface="Courier New" panose="02070309020205020404" pitchFamily="49" charset="0"/>
              </a:rPr>
              <a:t>&gt;</a:t>
            </a:r>
          </a:p>
          <a:p>
            <a:pPr>
              <a:lnSpc>
                <a:spcPct val="60000"/>
              </a:lnSpc>
              <a:buNone/>
            </a:pPr>
            <a:r>
              <a:rPr lang="en-US" altLang="zh-CN" sz="2800" b="1" err="1">
                <a:latin typeface="Courier New" panose="02070309020205020404" pitchFamily="49" charset="0"/>
              </a:rPr>
              <a:t>int count(BinNode&lt;Elem&gt;* subroot</a:t>
            </a:r>
            <a:r>
              <a:rPr lang="en-US" altLang="zh-CN" sz="2800" b="1">
                <a:latin typeface="Courier New" panose="02070309020205020404" pitchFamily="49" charset="0"/>
              </a:rPr>
              <a:t>) {</a:t>
            </a:r>
          </a:p>
          <a:p>
            <a:pPr>
              <a:lnSpc>
                <a:spcPct val="60000"/>
              </a:lnSpc>
              <a:buNone/>
            </a:pPr>
            <a:r>
              <a:rPr lang="en-US" altLang="zh-CN" sz="2800" b="1" err="1">
                <a:latin typeface="Courier New" panose="02070309020205020404" pitchFamily="49" charset="0"/>
              </a:rPr>
              <a:t>  if (subroot</a:t>
            </a:r>
            <a:r>
              <a:rPr lang="en-US" altLang="zh-CN" sz="2800" b="1">
                <a:latin typeface="Courier New" panose="02070309020205020404" pitchFamily="49" charset="0"/>
              </a:rPr>
              <a:t> == NULL)</a:t>
            </a:r>
          </a:p>
          <a:p>
            <a:pPr>
              <a:lnSpc>
                <a:spcPct val="60000"/>
              </a:lnSpc>
              <a:buNone/>
            </a:pPr>
            <a:r>
              <a:rPr lang="en-US" altLang="zh-CN" sz="2800" b="1">
                <a:latin typeface="Courier New" panose="02070309020205020404" pitchFamily="49" charset="0"/>
              </a:rPr>
              <a:t>    return 0;  // Nothing to count</a:t>
            </a:r>
          </a:p>
          <a:p>
            <a:pPr>
              <a:lnSpc>
                <a:spcPct val="60000"/>
              </a:lnSpc>
              <a:buNone/>
            </a:pPr>
            <a:r>
              <a:rPr lang="en-US" altLang="zh-CN" sz="2800" b="1" err="1">
                <a:latin typeface="Courier New" panose="02070309020205020404" pitchFamily="49" charset="0"/>
              </a:rPr>
              <a:t>  return 1 + count(subroot</a:t>
            </a:r>
            <a:r>
              <a:rPr lang="en-US" altLang="zh-CN" sz="2800" b="1">
                <a:latin typeface="Courier New" panose="02070309020205020404" pitchFamily="49" charset="0"/>
              </a:rPr>
              <a:t>-&gt;left())</a:t>
            </a:r>
          </a:p>
          <a:p>
            <a:pPr>
              <a:lnSpc>
                <a:spcPct val="60000"/>
              </a:lnSpc>
              <a:buNone/>
            </a:pPr>
            <a:r>
              <a:rPr lang="en-US" altLang="zh-CN" sz="2800" b="1" err="1">
                <a:latin typeface="Courier New" panose="02070309020205020404" pitchFamily="49" charset="0"/>
              </a:rPr>
              <a:t>           + count(subroot</a:t>
            </a:r>
            <a:r>
              <a:rPr lang="en-US" altLang="zh-CN" sz="2800" b="1">
                <a:latin typeface="Courier New" panose="02070309020205020404" pitchFamily="49" charset="0"/>
              </a:rPr>
              <a:t>-&gt;right());</a:t>
            </a:r>
          </a:p>
          <a:p>
            <a:pPr>
              <a:lnSpc>
                <a:spcPct val="60000"/>
              </a:lnSpc>
              <a:buNone/>
            </a:pPr>
            <a:r>
              <a:rPr lang="en-US" altLang="zh-CN" sz="2800" b="1">
                <a:latin typeface="Courier New" panose="02070309020205020404" pitchFamily="49" charset="0"/>
              </a:rPr>
              <a:t>}</a:t>
            </a:r>
          </a:p>
          <a:p>
            <a:pPr>
              <a:lnSpc>
                <a:spcPct val="60000"/>
              </a:lnSpc>
              <a:buNone/>
            </a:pPr>
            <a:endParaRPr lang="en-US" altLang="zh-CN" sz="2800" b="1">
              <a:latin typeface="Courier New" panose="02070309020205020404" pitchFamily="49" charset="0"/>
            </a:endParaRPr>
          </a:p>
        </p:txBody>
      </p:sp>
      <p:sp>
        <p:nvSpPr>
          <p:cNvPr id="49155" name="矩形 316419"/>
          <p:cNvSpPr/>
          <p:nvPr/>
        </p:nvSpPr>
        <p:spPr>
          <a:xfrm>
            <a:off x="323850" y="5661025"/>
            <a:ext cx="7675563" cy="311150"/>
          </a:xfrm>
          <a:prstGeom prst="rect">
            <a:avLst/>
          </a:prstGeom>
          <a:noFill/>
          <a:ln w="9525">
            <a:noFill/>
          </a:ln>
        </p:spPr>
        <p:txBody>
          <a:bodyPr wrap="none" anchor="t">
            <a:spAutoFit/>
          </a:bodyPr>
          <a:lstStyle/>
          <a:p>
            <a:pPr lvl="1" indent="0">
              <a:lnSpc>
                <a:spcPct val="60000"/>
              </a:lnSpc>
              <a:spcBef>
                <a:spcPct val="20000"/>
              </a:spcBef>
            </a:pPr>
            <a:r>
              <a:rPr lang="en-US" altLang="zh-CN" b="1" err="1">
                <a:solidFill>
                  <a:srgbClr val="CC0000"/>
                </a:solidFill>
                <a:latin typeface="Times New Roman" panose="02020603050405020304" pitchFamily="18" charset="0"/>
                <a:ea typeface="宋体" panose="02010600030101010101" pitchFamily="2" charset="-122"/>
              </a:rPr>
              <a:t>How to implement height(BinNode&lt;Elem&gt;* subroot</a:t>
            </a:r>
            <a:r>
              <a:rPr lang="en-US" altLang="zh-CN" b="1">
                <a:solidFill>
                  <a:srgbClr val="CC0000"/>
                </a:solidFill>
                <a:latin typeface="Times New Roman" panose="02020603050405020304" pitchFamily="18" charset="0"/>
                <a:ea typeface="宋体" panose="02010600030101010101" pitchFamily="2" charset="-122"/>
              </a:rPr>
              <a:t>)?</a:t>
            </a:r>
          </a:p>
        </p:txBody>
      </p:sp>
      <p:sp>
        <p:nvSpPr>
          <p:cNvPr id="4915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28</a:t>
            </a:fld>
            <a:endParaRPr lang="zh-CN" alt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副标题 300033"/>
          <p:cNvSpPr>
            <a:spLocks noGrp="1"/>
          </p:cNvSpPr>
          <p:nvPr>
            <p:ph type="subTitle" idx="1"/>
          </p:nvPr>
        </p:nvSpPr>
        <p:spPr>
          <a:xfrm>
            <a:off x="1042988" y="1844675"/>
            <a:ext cx="6996112" cy="4171950"/>
          </a:xfrm>
        </p:spPr>
        <p:txBody>
          <a:bodyPr anchor="t"/>
          <a:lstStyle/>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5.1   Definitions and Properties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5.2   Binary Tree Traversals</a:t>
            </a:r>
          </a:p>
          <a:p>
            <a:pPr algn="l" defTabSz="914400">
              <a:lnSpc>
                <a:spcPct val="80000"/>
              </a:lnSpc>
              <a:spcBef>
                <a:spcPct val="35000"/>
              </a:spcBef>
              <a:buClrTx/>
              <a:buSzTx/>
              <a:buFontTx/>
            </a:pPr>
            <a:r>
              <a:rPr lang="en-US" altLang="zh-CN" sz="2800" kern="1200" baseline="0">
                <a:solidFill>
                  <a:srgbClr val="CC0000"/>
                </a:solidFill>
                <a:latin typeface="+mn-lt"/>
                <a:ea typeface="+mn-ea"/>
                <a:cs typeface="+mn-cs"/>
              </a:rPr>
              <a:t>5.3   Binary Tree Implementations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    5.3.1 Link-based</a:t>
            </a:r>
          </a:p>
          <a:p>
            <a:pPr algn="l" defTabSz="914400">
              <a:lnSpc>
                <a:spcPct val="80000"/>
              </a:lnSpc>
              <a:spcBef>
                <a:spcPct val="35000"/>
              </a:spcBef>
              <a:buClrTx/>
              <a:buSzTx/>
              <a:buFontTx/>
            </a:pPr>
            <a:r>
              <a:rPr lang="en-US" altLang="zh-CN" sz="2800" kern="1200" baseline="0">
                <a:solidFill>
                  <a:srgbClr val="CC0000"/>
                </a:solidFill>
                <a:latin typeface="+mn-lt"/>
                <a:ea typeface="+mn-ea"/>
                <a:cs typeface="+mn-cs"/>
              </a:rPr>
              <a:t>    5.3.2 Array-based</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5.4   Binary Search Trees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5.5   Heaps and Priority Queues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5.6   Huffman Coding Trees</a:t>
            </a:r>
          </a:p>
        </p:txBody>
      </p:sp>
      <p:sp>
        <p:nvSpPr>
          <p:cNvPr id="300035" name="标题 300034"/>
          <p:cNvSpPr>
            <a:spLocks noGrp="1"/>
          </p:cNvSpPr>
          <p:nvPr>
            <p:ph type="ctrTitle"/>
          </p:nvPr>
        </p:nvSpPr>
        <p:spPr>
          <a:xfrm>
            <a:off x="609600" y="5334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Chapter5     Binary Trees</a:t>
            </a:r>
          </a:p>
        </p:txBody>
      </p:sp>
      <p:sp>
        <p:nvSpPr>
          <p:cNvPr id="51203"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29</a:t>
            </a:fld>
            <a:endParaRPr lang="zh-CN"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6145"/>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Notation</a:t>
            </a:r>
          </a:p>
        </p:txBody>
      </p:sp>
      <p:sp>
        <p:nvSpPr>
          <p:cNvPr id="2" name="文本占位符 6146"/>
          <p:cNvSpPr>
            <a:spLocks noGrp="1"/>
          </p:cNvSpPr>
          <p:nvPr>
            <p:ph idx="1"/>
          </p:nvPr>
        </p:nvSpPr>
        <p:spPr>
          <a:xfrm>
            <a:off x="107950" y="1600200"/>
            <a:ext cx="4895850" cy="4495800"/>
          </a:xfrm>
        </p:spPr>
        <p:txBody>
          <a:bodyPr anchor="t"/>
          <a:lstStyle/>
          <a:p>
            <a:pPr>
              <a:lnSpc>
                <a:spcPct val="90000"/>
              </a:lnSpc>
              <a:buNone/>
            </a:pPr>
            <a:r>
              <a:rPr lang="en-US" altLang="zh-CN">
                <a:latin typeface="Helvetica" pitchFamily="34" charset="0"/>
              </a:rPr>
              <a:t>Notation: </a:t>
            </a:r>
          </a:p>
          <a:p>
            <a:pPr>
              <a:lnSpc>
                <a:spcPct val="90000"/>
              </a:lnSpc>
              <a:buNone/>
            </a:pPr>
            <a:r>
              <a:rPr lang="en-US" altLang="zh-CN">
                <a:latin typeface="Helvetica" pitchFamily="34" charset="0"/>
              </a:rPr>
              <a:t> </a:t>
            </a:r>
            <a:r>
              <a:rPr lang="en-US" altLang="zh-CN" u="sng">
                <a:latin typeface="Helvetica" pitchFamily="34" charset="0"/>
              </a:rPr>
              <a:t>root</a:t>
            </a:r>
            <a:r>
              <a:rPr lang="en-US" altLang="zh-CN">
                <a:latin typeface="Helvetica" pitchFamily="34" charset="0"/>
              </a:rPr>
              <a:t>, </a:t>
            </a:r>
            <a:r>
              <a:rPr lang="en-US" altLang="zh-CN" u="sng" err="1">
                <a:latin typeface="Helvetica" pitchFamily="34" charset="0"/>
              </a:rPr>
              <a:t>subtree</a:t>
            </a:r>
            <a:r>
              <a:rPr lang="en-US" altLang="zh-CN">
                <a:latin typeface="Helvetica" pitchFamily="34" charset="0"/>
              </a:rPr>
              <a:t> , </a:t>
            </a:r>
          </a:p>
          <a:p>
            <a:pPr>
              <a:lnSpc>
                <a:spcPct val="90000"/>
              </a:lnSpc>
              <a:buNone/>
            </a:pPr>
            <a:r>
              <a:rPr lang="en-US" altLang="zh-CN">
                <a:latin typeface="Helvetica" pitchFamily="34" charset="0"/>
              </a:rPr>
              <a:t> </a:t>
            </a:r>
            <a:r>
              <a:rPr lang="en-US" altLang="zh-CN" u="sng">
                <a:latin typeface="Helvetica" pitchFamily="34" charset="0"/>
              </a:rPr>
              <a:t>node</a:t>
            </a:r>
            <a:r>
              <a:rPr lang="en-US" altLang="zh-CN">
                <a:latin typeface="Helvetica" pitchFamily="34" charset="0"/>
              </a:rPr>
              <a:t>, </a:t>
            </a:r>
            <a:r>
              <a:rPr lang="en-US" altLang="zh-CN" u="sng">
                <a:latin typeface="Helvetica" pitchFamily="34" charset="0"/>
              </a:rPr>
              <a:t>edge</a:t>
            </a:r>
            <a:r>
              <a:rPr lang="en-US" altLang="zh-CN">
                <a:latin typeface="Helvetica" pitchFamily="34" charset="0"/>
              </a:rPr>
              <a:t>,</a:t>
            </a:r>
          </a:p>
          <a:p>
            <a:pPr>
              <a:lnSpc>
                <a:spcPct val="90000"/>
              </a:lnSpc>
              <a:buNone/>
            </a:pPr>
            <a:r>
              <a:rPr lang="en-US" altLang="zh-CN">
                <a:latin typeface="Helvetica" pitchFamily="34" charset="0"/>
              </a:rPr>
              <a:t> </a:t>
            </a:r>
            <a:r>
              <a:rPr lang="en-US" altLang="zh-CN" u="sng">
                <a:latin typeface="Helvetica" pitchFamily="34" charset="0"/>
              </a:rPr>
              <a:t>children</a:t>
            </a:r>
            <a:r>
              <a:rPr lang="en-US" altLang="zh-CN">
                <a:latin typeface="Helvetica" pitchFamily="34" charset="0"/>
              </a:rPr>
              <a:t>, </a:t>
            </a:r>
            <a:r>
              <a:rPr lang="en-US" altLang="zh-CN" u="sng">
                <a:latin typeface="Helvetica" pitchFamily="34" charset="0"/>
              </a:rPr>
              <a:t>parent</a:t>
            </a:r>
            <a:r>
              <a:rPr lang="en-US" altLang="zh-CN">
                <a:latin typeface="Helvetica" pitchFamily="34" charset="0"/>
              </a:rPr>
              <a:t>, </a:t>
            </a:r>
          </a:p>
          <a:p>
            <a:pPr>
              <a:lnSpc>
                <a:spcPct val="90000"/>
              </a:lnSpc>
              <a:buNone/>
            </a:pPr>
            <a:r>
              <a:rPr lang="en-US" altLang="zh-CN">
                <a:latin typeface="Helvetica" pitchFamily="34" charset="0"/>
              </a:rPr>
              <a:t> </a:t>
            </a:r>
            <a:r>
              <a:rPr lang="en-US" altLang="zh-CN" u="sng">
                <a:latin typeface="Helvetica" pitchFamily="34" charset="0"/>
              </a:rPr>
              <a:t>ancestor</a:t>
            </a:r>
            <a:r>
              <a:rPr lang="en-US" altLang="zh-CN">
                <a:latin typeface="Helvetica" pitchFamily="34" charset="0"/>
              </a:rPr>
              <a:t>, </a:t>
            </a:r>
            <a:r>
              <a:rPr lang="en-US" altLang="zh-CN" u="sng">
                <a:latin typeface="Helvetica" pitchFamily="34" charset="0"/>
              </a:rPr>
              <a:t>descendant</a:t>
            </a:r>
            <a:r>
              <a:rPr lang="en-US" altLang="zh-CN">
                <a:latin typeface="Helvetica" pitchFamily="34" charset="0"/>
              </a:rPr>
              <a:t>, </a:t>
            </a:r>
          </a:p>
          <a:p>
            <a:pPr>
              <a:lnSpc>
                <a:spcPct val="90000"/>
              </a:lnSpc>
              <a:buNone/>
            </a:pPr>
            <a:r>
              <a:rPr lang="en-US" altLang="zh-CN">
                <a:latin typeface="Helvetica" pitchFamily="34" charset="0"/>
              </a:rPr>
              <a:t> </a:t>
            </a:r>
            <a:r>
              <a:rPr lang="en-US" altLang="zh-CN" u="sng">
                <a:latin typeface="Helvetica" pitchFamily="34" charset="0"/>
              </a:rPr>
              <a:t>path</a:t>
            </a:r>
            <a:r>
              <a:rPr lang="en-US" altLang="zh-CN">
                <a:latin typeface="Helvetica" pitchFamily="34" charset="0"/>
              </a:rPr>
              <a:t>, </a:t>
            </a:r>
            <a:r>
              <a:rPr lang="en-US" altLang="zh-CN" u="sng">
                <a:latin typeface="Helvetica" pitchFamily="34" charset="0"/>
              </a:rPr>
              <a:t>depth</a:t>
            </a:r>
            <a:r>
              <a:rPr lang="en-US" altLang="zh-CN">
                <a:latin typeface="Helvetica" pitchFamily="34" charset="0"/>
              </a:rPr>
              <a:t>, </a:t>
            </a:r>
            <a:r>
              <a:rPr lang="en-US" altLang="zh-CN" u="sng">
                <a:latin typeface="Helvetica" pitchFamily="34" charset="0"/>
              </a:rPr>
              <a:t>level</a:t>
            </a:r>
            <a:r>
              <a:rPr lang="en-US" altLang="zh-CN">
                <a:latin typeface="Helvetica" pitchFamily="34" charset="0"/>
              </a:rPr>
              <a:t>, </a:t>
            </a:r>
            <a:r>
              <a:rPr lang="en-US" altLang="zh-CN" u="sng">
                <a:latin typeface="Helvetica" pitchFamily="34" charset="0"/>
              </a:rPr>
              <a:t>height</a:t>
            </a:r>
            <a:r>
              <a:rPr lang="en-US" altLang="zh-CN">
                <a:latin typeface="Helvetica" pitchFamily="34" charset="0"/>
              </a:rPr>
              <a:t>, </a:t>
            </a:r>
          </a:p>
          <a:p>
            <a:pPr>
              <a:lnSpc>
                <a:spcPct val="90000"/>
              </a:lnSpc>
              <a:buNone/>
            </a:pPr>
            <a:r>
              <a:rPr lang="en-US" altLang="zh-CN">
                <a:latin typeface="Helvetica" pitchFamily="34" charset="0"/>
              </a:rPr>
              <a:t> </a:t>
            </a:r>
            <a:r>
              <a:rPr lang="en-US" altLang="zh-CN" u="sng">
                <a:latin typeface="Helvetica" pitchFamily="34" charset="0"/>
              </a:rPr>
              <a:t>leaf node</a:t>
            </a:r>
            <a:r>
              <a:rPr lang="en-US" altLang="zh-CN">
                <a:latin typeface="Helvetica" pitchFamily="34" charset="0"/>
              </a:rPr>
              <a:t>, </a:t>
            </a:r>
            <a:r>
              <a:rPr lang="en-US" altLang="zh-CN" u="sng">
                <a:latin typeface="Helvetica" pitchFamily="34" charset="0"/>
              </a:rPr>
              <a:t>internal node</a:t>
            </a:r>
            <a:r>
              <a:rPr lang="en-US" altLang="zh-CN">
                <a:latin typeface="Helvetica" pitchFamily="34" charset="0"/>
              </a:rPr>
              <a:t>.</a:t>
            </a:r>
          </a:p>
          <a:p>
            <a:pPr>
              <a:lnSpc>
                <a:spcPct val="90000"/>
              </a:lnSpc>
              <a:buNone/>
            </a:pPr>
            <a:endParaRPr lang="en-US" altLang="zh-CN">
              <a:latin typeface="Helvetica" pitchFamily="34" charset="0"/>
            </a:endParaRPr>
          </a:p>
        </p:txBody>
      </p:sp>
      <p:pic>
        <p:nvPicPr>
          <p:cNvPr id="6147" name="图片 6147" descr="BinExamp"/>
          <p:cNvPicPr>
            <a:picLocks noChangeAspect="1"/>
          </p:cNvPicPr>
          <p:nvPr/>
        </p:nvPicPr>
        <p:blipFill>
          <a:blip r:embed="rId3"/>
          <a:srcRect l="4968" t="2606" r="3726" b="3909"/>
          <a:stretch>
            <a:fillRect/>
          </a:stretch>
        </p:blipFill>
        <p:spPr>
          <a:xfrm>
            <a:off x="4857750" y="1628775"/>
            <a:ext cx="3962400" cy="3868738"/>
          </a:xfrm>
          <a:prstGeom prst="rect">
            <a:avLst/>
          </a:prstGeom>
          <a:noFill/>
          <a:ln w="9525">
            <a:noFill/>
          </a:ln>
        </p:spPr>
      </p:pic>
      <p:sp>
        <p:nvSpPr>
          <p:cNvPr id="6148" name="文本框 6148"/>
          <p:cNvSpPr txBox="1"/>
          <p:nvPr/>
        </p:nvSpPr>
        <p:spPr>
          <a:xfrm>
            <a:off x="2103438" y="5753100"/>
            <a:ext cx="7937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p141</a:t>
            </a:r>
          </a:p>
        </p:txBody>
      </p:sp>
      <p:sp>
        <p:nvSpPr>
          <p:cNvPr id="614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a:t>
            </a:fld>
            <a:endParaRPr lang="zh-CN" alt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标题 249857"/>
          <p:cNvSpPr>
            <a:spLocks noGrp="1"/>
          </p:cNvSpPr>
          <p:nvPr>
            <p:ph type="title"/>
          </p:nvPr>
        </p:nvSpPr>
        <p:spPr>
          <a:xfrm>
            <a:off x="455613" y="211138"/>
            <a:ext cx="8226425" cy="914400"/>
          </a:xfrm>
        </p:spPr>
        <p:txBody>
          <a:bodyPr anchor="ctr"/>
          <a:lstStyle/>
          <a:p>
            <a:pPr fontAlgn="base"/>
            <a:r>
              <a:rPr lang="en-US" altLang="zh-CN" sz="4000" strike="noStrike" noProof="1">
                <a:solidFill>
                  <a:srgbClr val="CC0000"/>
                </a:solidFill>
                <a:effectLst>
                  <a:outerShdw blurRad="38100" dist="38100" dir="2700000">
                    <a:srgbClr val="C0C0C0"/>
                  </a:outerShdw>
                </a:effectLst>
              </a:rPr>
              <a:t>Array based Implementation for complete binary tree(1)</a:t>
            </a:r>
          </a:p>
        </p:txBody>
      </p:sp>
      <p:pic>
        <p:nvPicPr>
          <p:cNvPr id="52226" name="图片 249858" descr="BinArray"/>
          <p:cNvPicPr>
            <a:picLocks noChangeAspect="1"/>
          </p:cNvPicPr>
          <p:nvPr/>
        </p:nvPicPr>
        <p:blipFill>
          <a:blip r:embed="rId3"/>
          <a:srcRect l="1263" t="3275" r="3160" b="10915"/>
          <a:stretch>
            <a:fillRect/>
          </a:stretch>
        </p:blipFill>
        <p:spPr>
          <a:xfrm>
            <a:off x="611188" y="1328738"/>
            <a:ext cx="5976937" cy="3108325"/>
          </a:xfrm>
          <a:prstGeom prst="rect">
            <a:avLst/>
          </a:prstGeom>
          <a:noFill/>
          <a:ln w="9525">
            <a:noFill/>
          </a:ln>
        </p:spPr>
      </p:pic>
      <p:sp>
        <p:nvSpPr>
          <p:cNvPr id="52227" name="矩形 249959"/>
          <p:cNvSpPr/>
          <p:nvPr/>
        </p:nvSpPr>
        <p:spPr>
          <a:xfrm>
            <a:off x="1187450" y="48704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0</a:t>
            </a:r>
          </a:p>
        </p:txBody>
      </p:sp>
      <p:sp>
        <p:nvSpPr>
          <p:cNvPr id="52228" name="矩形 249960"/>
          <p:cNvSpPr/>
          <p:nvPr/>
        </p:nvSpPr>
        <p:spPr>
          <a:xfrm>
            <a:off x="1620838" y="48704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52229" name="矩形 249961"/>
          <p:cNvSpPr/>
          <p:nvPr/>
        </p:nvSpPr>
        <p:spPr>
          <a:xfrm>
            <a:off x="2052638" y="48704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52230" name="矩形 249962"/>
          <p:cNvSpPr/>
          <p:nvPr/>
        </p:nvSpPr>
        <p:spPr>
          <a:xfrm>
            <a:off x="2484438" y="48704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52231" name="矩形 249963"/>
          <p:cNvSpPr/>
          <p:nvPr/>
        </p:nvSpPr>
        <p:spPr>
          <a:xfrm>
            <a:off x="2916238" y="48704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52232" name="矩形 249964"/>
          <p:cNvSpPr/>
          <p:nvPr/>
        </p:nvSpPr>
        <p:spPr>
          <a:xfrm>
            <a:off x="3346450" y="48704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52233" name="矩形 249965"/>
          <p:cNvSpPr/>
          <p:nvPr/>
        </p:nvSpPr>
        <p:spPr>
          <a:xfrm>
            <a:off x="3779838" y="48704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52234" name="矩形 249967"/>
          <p:cNvSpPr/>
          <p:nvPr/>
        </p:nvSpPr>
        <p:spPr>
          <a:xfrm>
            <a:off x="4211638" y="48704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52235" name="矩形 249968"/>
          <p:cNvSpPr/>
          <p:nvPr/>
        </p:nvSpPr>
        <p:spPr>
          <a:xfrm>
            <a:off x="4645025" y="48704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a:t>
            </a:r>
          </a:p>
        </p:txBody>
      </p:sp>
      <p:sp>
        <p:nvSpPr>
          <p:cNvPr id="52236" name="矩形 249969"/>
          <p:cNvSpPr/>
          <p:nvPr/>
        </p:nvSpPr>
        <p:spPr>
          <a:xfrm>
            <a:off x="5076825" y="48704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52237" name="矩形 249970"/>
          <p:cNvSpPr/>
          <p:nvPr/>
        </p:nvSpPr>
        <p:spPr>
          <a:xfrm>
            <a:off x="5508625" y="48704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52238" name="矩形 249971"/>
          <p:cNvSpPr/>
          <p:nvPr/>
        </p:nvSpPr>
        <p:spPr>
          <a:xfrm>
            <a:off x="5940425" y="48704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52239" name="矩形 249972"/>
          <p:cNvSpPr/>
          <p:nvPr/>
        </p:nvSpPr>
        <p:spPr>
          <a:xfrm>
            <a:off x="6373813" y="48688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2240" name="矩形 249974"/>
          <p:cNvSpPr/>
          <p:nvPr/>
        </p:nvSpPr>
        <p:spPr>
          <a:xfrm>
            <a:off x="6805613" y="48688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2241" name="矩形 249975"/>
          <p:cNvSpPr/>
          <p:nvPr/>
        </p:nvSpPr>
        <p:spPr>
          <a:xfrm>
            <a:off x="7237413" y="48688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2242" name="直接连接符 249976"/>
          <p:cNvSpPr/>
          <p:nvPr/>
        </p:nvSpPr>
        <p:spPr>
          <a:xfrm flipV="1">
            <a:off x="827088" y="5300663"/>
            <a:ext cx="360362" cy="288925"/>
          </a:xfrm>
          <a:prstGeom prst="line">
            <a:avLst/>
          </a:prstGeom>
          <a:ln w="9525" cap="flat" cmpd="sng">
            <a:solidFill>
              <a:schemeClr val="tx1"/>
            </a:solidFill>
            <a:prstDash val="solid"/>
            <a:round/>
            <a:headEnd type="none" w="med" len="med"/>
            <a:tailEnd type="triangle" w="med" len="med"/>
          </a:ln>
        </p:spPr>
      </p:sp>
      <p:sp>
        <p:nvSpPr>
          <p:cNvPr id="52243" name="文本框 249977"/>
          <p:cNvSpPr txBox="1"/>
          <p:nvPr/>
        </p:nvSpPr>
        <p:spPr>
          <a:xfrm>
            <a:off x="592138" y="5465763"/>
            <a:ext cx="8096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array</a:t>
            </a:r>
          </a:p>
        </p:txBody>
      </p:sp>
      <p:sp>
        <p:nvSpPr>
          <p:cNvPr id="5224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30</a:t>
            </a:fld>
            <a:endParaRPr lang="zh-CN" alt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标题 251905"/>
          <p:cNvSpPr>
            <a:spLocks noGrp="1"/>
          </p:cNvSpPr>
          <p:nvPr>
            <p:ph type="title"/>
          </p:nvPr>
        </p:nvSpPr>
        <p:spPr>
          <a:xfrm>
            <a:off x="455613" y="188913"/>
            <a:ext cx="8226425" cy="914400"/>
          </a:xfrm>
        </p:spPr>
        <p:txBody>
          <a:bodyPr anchor="ctr"/>
          <a:lstStyle/>
          <a:p>
            <a:pPr fontAlgn="base"/>
            <a:r>
              <a:rPr lang="en-US" altLang="zh-CN" sz="4000" strike="noStrike" noProof="1">
                <a:solidFill>
                  <a:srgbClr val="CC0000"/>
                </a:solidFill>
                <a:effectLst>
                  <a:outerShdw blurRad="38100" dist="38100" dir="2700000">
                    <a:srgbClr val="C0C0C0"/>
                  </a:outerShdw>
                </a:effectLst>
              </a:rPr>
              <a:t>Array-based Implementation for Complete Binary Tree (2)</a:t>
            </a:r>
          </a:p>
        </p:txBody>
      </p:sp>
      <p:sp>
        <p:nvSpPr>
          <p:cNvPr id="54274" name="文本占位符 251906"/>
          <p:cNvSpPr>
            <a:spLocks noGrp="1"/>
          </p:cNvSpPr>
          <p:nvPr>
            <p:ph idx="1"/>
          </p:nvPr>
        </p:nvSpPr>
        <p:spPr>
          <a:xfrm>
            <a:off x="706438" y="5084763"/>
            <a:ext cx="8437562" cy="1828800"/>
          </a:xfrm>
        </p:spPr>
        <p:txBody>
          <a:bodyPr anchor="t"/>
          <a:lstStyle/>
          <a:p>
            <a:pPr>
              <a:buNone/>
            </a:pPr>
            <a:r>
              <a:rPr lang="en-US" altLang="zh-CN" sz="2400" b="1">
                <a:latin typeface="Courier New" panose="02070309020205020404" pitchFamily="49" charset="0"/>
                <a:cs typeface="Courier New" panose="02070309020205020404" pitchFamily="49" charset="0"/>
              </a:rPr>
              <a:t>Parent (</a:t>
            </a:r>
            <a:r>
              <a:rPr lang="en-US" altLang="zh-CN" sz="2400" b="1" i="1">
                <a:latin typeface="Courier New" panose="02070309020205020404" pitchFamily="49" charset="0"/>
                <a:cs typeface="Courier New" panose="02070309020205020404" pitchFamily="49" charset="0"/>
              </a:rPr>
              <a:t>r</a:t>
            </a:r>
            <a:r>
              <a:rPr lang="en-US" altLang="zh-CN" sz="2400" b="1">
                <a:latin typeface="Courier New" panose="02070309020205020404" pitchFamily="49" charset="0"/>
                <a:cs typeface="Courier New" panose="02070309020205020404" pitchFamily="49" charset="0"/>
              </a:rPr>
              <a:t>) = </a:t>
            </a:r>
            <a:r>
              <a:rPr lang="en-US" altLang="zh-CN" sz="2400" b="1">
                <a:latin typeface="Courier New" panose="02070309020205020404" pitchFamily="49" charset="0"/>
                <a:cs typeface="Courier New" panose="02070309020205020404" pitchFamily="49" charset="0"/>
                <a:sym typeface="Symbol" panose="05050102010706020507" pitchFamily="18" charset="2"/>
              </a:rPr>
              <a:t></a:t>
            </a:r>
            <a:r>
              <a:rPr lang="en-US" altLang="zh-CN" sz="2400" b="1">
                <a:latin typeface="Courier New" panose="02070309020205020404" pitchFamily="49" charset="0"/>
                <a:cs typeface="Courier New" panose="02070309020205020404" pitchFamily="49" charset="0"/>
              </a:rPr>
              <a:t>(r - 1) / 2 </a:t>
            </a:r>
            <a:r>
              <a:rPr lang="en-US" altLang="zh-CN" sz="2400" b="1">
                <a:latin typeface="Courier New" panose="02070309020205020404" pitchFamily="49" charset="0"/>
                <a:cs typeface="Courier New" panose="02070309020205020404" pitchFamily="49" charset="0"/>
                <a:sym typeface="Symbol" panose="05050102010706020507" pitchFamily="18" charset="2"/>
              </a:rPr>
              <a:t></a:t>
            </a:r>
            <a:r>
              <a:rPr lang="en-US" altLang="zh-CN" sz="2400" b="1">
                <a:latin typeface="Courier New" panose="02070309020205020404" pitchFamily="49" charset="0"/>
                <a:cs typeface="Courier New" panose="02070309020205020404" pitchFamily="49" charset="0"/>
              </a:rPr>
              <a:t>      if r </a:t>
            </a:r>
            <a:r>
              <a:rPr lang="en-US" altLang="zh-CN" sz="2400" b="1">
                <a:latin typeface="Courier New" panose="02070309020205020404" pitchFamily="49" charset="0"/>
                <a:cs typeface="Courier New" panose="02070309020205020404" pitchFamily="49" charset="0"/>
                <a:sym typeface="Symbol" panose="05050102010706020507" pitchFamily="18" charset="2"/>
              </a:rPr>
              <a:t></a:t>
            </a:r>
            <a:r>
              <a:rPr lang="en-US" altLang="zh-CN" sz="2400" b="1">
                <a:latin typeface="Courier New" panose="02070309020205020404" pitchFamily="49" charset="0"/>
                <a:cs typeface="Courier New" panose="02070309020205020404" pitchFamily="49" charset="0"/>
              </a:rPr>
              <a:t> 0 and r &lt; n.</a:t>
            </a:r>
          </a:p>
          <a:p>
            <a:pPr>
              <a:buNone/>
            </a:pPr>
            <a:r>
              <a:rPr lang="en-US" altLang="zh-CN" sz="2400" b="1" err="1">
                <a:latin typeface="Courier New" panose="02070309020205020404" pitchFamily="49" charset="0"/>
                <a:cs typeface="Courier New" panose="02070309020205020404" pitchFamily="49" charset="0"/>
              </a:rPr>
              <a:t>Leftchild(</a:t>
            </a:r>
            <a:r>
              <a:rPr lang="en-US" altLang="zh-CN" sz="2400" b="1" i="1" err="1">
                <a:latin typeface="Courier New" panose="02070309020205020404" pitchFamily="49" charset="0"/>
                <a:cs typeface="Courier New" panose="02070309020205020404" pitchFamily="49" charset="0"/>
              </a:rPr>
              <a:t>r</a:t>
            </a:r>
            <a:r>
              <a:rPr lang="en-US" altLang="zh-CN" sz="2400" b="1">
                <a:latin typeface="Courier New" panose="02070309020205020404" pitchFamily="49" charset="0"/>
                <a:cs typeface="Courier New" panose="02070309020205020404" pitchFamily="49" charset="0"/>
              </a:rPr>
              <a:t>) = 2r + 1            if 2r+1 &lt; n.</a:t>
            </a:r>
          </a:p>
          <a:p>
            <a:pPr>
              <a:buNone/>
            </a:pPr>
            <a:r>
              <a:rPr lang="en-US" altLang="zh-CN" sz="2400" b="1" err="1">
                <a:latin typeface="Courier New" panose="02070309020205020404" pitchFamily="49" charset="0"/>
                <a:cs typeface="Courier New" panose="02070309020205020404" pitchFamily="49" charset="0"/>
              </a:rPr>
              <a:t>Rightchild(</a:t>
            </a:r>
            <a:r>
              <a:rPr lang="en-US" altLang="zh-CN" sz="2400" b="1" i="1" err="1">
                <a:latin typeface="Courier New" panose="02070309020205020404" pitchFamily="49" charset="0"/>
                <a:cs typeface="Courier New" panose="02070309020205020404" pitchFamily="49" charset="0"/>
              </a:rPr>
              <a:t>r</a:t>
            </a:r>
            <a:r>
              <a:rPr lang="en-US" altLang="zh-CN" sz="2400" b="1">
                <a:latin typeface="Courier New" panose="02070309020205020404" pitchFamily="49" charset="0"/>
                <a:cs typeface="Courier New" panose="02070309020205020404" pitchFamily="49" charset="0"/>
              </a:rPr>
              <a:t>) = 2r + 2         if 2r +2 &lt; n. </a:t>
            </a:r>
          </a:p>
          <a:p>
            <a:pPr>
              <a:buNone/>
            </a:pPr>
            <a:endParaRPr lang="en-US" altLang="zh-CN">
              <a:latin typeface="Helvetica" pitchFamily="34" charset="0"/>
            </a:endParaRPr>
          </a:p>
          <a:p>
            <a:pPr>
              <a:buNone/>
            </a:pPr>
            <a:endParaRPr lang="en-US" altLang="zh-CN">
              <a:latin typeface="Helvetica" pitchFamily="34" charset="0"/>
            </a:endParaRPr>
          </a:p>
        </p:txBody>
      </p:sp>
      <p:pic>
        <p:nvPicPr>
          <p:cNvPr id="54275" name="图片 251907" descr="BinArray"/>
          <p:cNvPicPr>
            <a:picLocks noChangeAspect="1"/>
          </p:cNvPicPr>
          <p:nvPr/>
        </p:nvPicPr>
        <p:blipFill>
          <a:blip r:embed="rId3"/>
          <a:srcRect l="1263" t="3275" r="3160" b="10915"/>
          <a:stretch>
            <a:fillRect/>
          </a:stretch>
        </p:blipFill>
        <p:spPr>
          <a:xfrm>
            <a:off x="1116013" y="1268413"/>
            <a:ext cx="5976937" cy="3108325"/>
          </a:xfrm>
          <a:prstGeom prst="rect">
            <a:avLst/>
          </a:prstGeom>
          <a:noFill/>
          <a:ln w="9525">
            <a:noFill/>
          </a:ln>
        </p:spPr>
      </p:pic>
      <p:sp>
        <p:nvSpPr>
          <p:cNvPr id="54276" name="矩形 251908"/>
          <p:cNvSpPr/>
          <p:nvPr/>
        </p:nvSpPr>
        <p:spPr>
          <a:xfrm>
            <a:off x="1187450"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0</a:t>
            </a:r>
          </a:p>
        </p:txBody>
      </p:sp>
      <p:sp>
        <p:nvSpPr>
          <p:cNvPr id="54277" name="矩形 251909"/>
          <p:cNvSpPr/>
          <p:nvPr/>
        </p:nvSpPr>
        <p:spPr>
          <a:xfrm>
            <a:off x="16208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54278" name="矩形 251910"/>
          <p:cNvSpPr/>
          <p:nvPr/>
        </p:nvSpPr>
        <p:spPr>
          <a:xfrm>
            <a:off x="20526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54279" name="矩形 251911"/>
          <p:cNvSpPr/>
          <p:nvPr/>
        </p:nvSpPr>
        <p:spPr>
          <a:xfrm>
            <a:off x="24844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54280" name="矩形 251912"/>
          <p:cNvSpPr/>
          <p:nvPr/>
        </p:nvSpPr>
        <p:spPr>
          <a:xfrm>
            <a:off x="29162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54281" name="矩形 251913"/>
          <p:cNvSpPr/>
          <p:nvPr/>
        </p:nvSpPr>
        <p:spPr>
          <a:xfrm>
            <a:off x="3346450"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54282" name="矩形 251914"/>
          <p:cNvSpPr/>
          <p:nvPr/>
        </p:nvSpPr>
        <p:spPr>
          <a:xfrm>
            <a:off x="37798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54283" name="矩形 251915"/>
          <p:cNvSpPr/>
          <p:nvPr/>
        </p:nvSpPr>
        <p:spPr>
          <a:xfrm>
            <a:off x="42116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54284" name="矩形 251916"/>
          <p:cNvSpPr/>
          <p:nvPr/>
        </p:nvSpPr>
        <p:spPr>
          <a:xfrm>
            <a:off x="4645025"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a:t>
            </a:r>
          </a:p>
        </p:txBody>
      </p:sp>
      <p:sp>
        <p:nvSpPr>
          <p:cNvPr id="54285" name="矩形 251917"/>
          <p:cNvSpPr/>
          <p:nvPr/>
        </p:nvSpPr>
        <p:spPr>
          <a:xfrm>
            <a:off x="5076825"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54286" name="矩形 251918"/>
          <p:cNvSpPr/>
          <p:nvPr/>
        </p:nvSpPr>
        <p:spPr>
          <a:xfrm>
            <a:off x="5508625"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54287" name="矩形 251919"/>
          <p:cNvSpPr/>
          <p:nvPr/>
        </p:nvSpPr>
        <p:spPr>
          <a:xfrm>
            <a:off x="5940425"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54288" name="矩形 251920"/>
          <p:cNvSpPr/>
          <p:nvPr/>
        </p:nvSpPr>
        <p:spPr>
          <a:xfrm>
            <a:off x="6373813" y="44370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4289" name="矩形 251921"/>
          <p:cNvSpPr/>
          <p:nvPr/>
        </p:nvSpPr>
        <p:spPr>
          <a:xfrm>
            <a:off x="6805613" y="44370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4290" name="矩形 251922"/>
          <p:cNvSpPr/>
          <p:nvPr/>
        </p:nvSpPr>
        <p:spPr>
          <a:xfrm>
            <a:off x="7237413" y="44370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4291"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31</a:t>
            </a:fld>
            <a:endParaRPr lang="zh-CN" alt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标题 305153"/>
          <p:cNvSpPr>
            <a:spLocks noGrp="1"/>
          </p:cNvSpPr>
          <p:nvPr>
            <p:ph type="title"/>
          </p:nvPr>
        </p:nvSpPr>
        <p:spPr>
          <a:xfrm>
            <a:off x="455613" y="188913"/>
            <a:ext cx="8226425" cy="914400"/>
          </a:xfrm>
        </p:spPr>
        <p:txBody>
          <a:bodyPr anchor="ctr"/>
          <a:lstStyle/>
          <a:p>
            <a:pPr fontAlgn="base"/>
            <a:r>
              <a:rPr lang="en-US" altLang="zh-CN" sz="4000" strike="noStrike" noProof="1">
                <a:solidFill>
                  <a:srgbClr val="CC0000"/>
                </a:solidFill>
                <a:effectLst>
                  <a:outerShdw blurRad="38100" dist="38100" dir="2700000">
                    <a:srgbClr val="C0C0C0"/>
                  </a:outerShdw>
                </a:effectLst>
              </a:rPr>
              <a:t>Array-based Implementation for Complete Binary Tree (3)</a:t>
            </a:r>
          </a:p>
        </p:txBody>
      </p:sp>
      <p:sp>
        <p:nvSpPr>
          <p:cNvPr id="56322" name="文本占位符 305154"/>
          <p:cNvSpPr>
            <a:spLocks noGrp="1"/>
          </p:cNvSpPr>
          <p:nvPr>
            <p:ph idx="1"/>
          </p:nvPr>
        </p:nvSpPr>
        <p:spPr>
          <a:xfrm>
            <a:off x="706438" y="5029200"/>
            <a:ext cx="8437562" cy="1828800"/>
          </a:xfrm>
        </p:spPr>
        <p:txBody>
          <a:bodyPr anchor="t"/>
          <a:lstStyle/>
          <a:p>
            <a:pPr>
              <a:buNone/>
            </a:pPr>
            <a:r>
              <a:rPr lang="en-US" altLang="zh-CN" sz="2000" b="1" err="1">
                <a:latin typeface="Helvetica" pitchFamily="34" charset="0"/>
              </a:rPr>
              <a:t>Leftsibling(</a:t>
            </a:r>
            <a:r>
              <a:rPr lang="en-US" altLang="zh-CN" sz="2000" b="1" i="1" err="1">
                <a:latin typeface="Helvetica" pitchFamily="34" charset="0"/>
              </a:rPr>
              <a:t>r</a:t>
            </a:r>
            <a:r>
              <a:rPr lang="en-US" altLang="zh-CN" sz="2000" b="1">
                <a:latin typeface="Helvetica" pitchFamily="34" charset="0"/>
              </a:rPr>
              <a:t>) = </a:t>
            </a:r>
            <a:r>
              <a:rPr lang="en-US" altLang="zh-CN" sz="2000" b="1">
                <a:latin typeface="cmmi8" charset="0"/>
              </a:rPr>
              <a:t>r </a:t>
            </a:r>
            <a:r>
              <a:rPr lang="en-US" altLang="zh-CN" sz="2000" b="1">
                <a:latin typeface="cmsy8" charset="0"/>
              </a:rPr>
              <a:t>- </a:t>
            </a:r>
            <a:r>
              <a:rPr lang="en-US" altLang="zh-CN" sz="2000" b="1">
                <a:latin typeface="Arial" panose="020B0604020202020204" pitchFamily="34" charset="0"/>
              </a:rPr>
              <a:t>1            if </a:t>
            </a:r>
            <a:r>
              <a:rPr lang="en-US" altLang="zh-CN" sz="2000" b="1">
                <a:latin typeface="cmmi8" charset="0"/>
              </a:rPr>
              <a:t>r </a:t>
            </a:r>
            <a:r>
              <a:rPr lang="en-US" altLang="zh-CN" sz="2000" b="1">
                <a:latin typeface="Arial" panose="020B0604020202020204" pitchFamily="34" charset="0"/>
              </a:rPr>
              <a:t>is even, </a:t>
            </a:r>
            <a:r>
              <a:rPr lang="en-US" altLang="zh-CN" sz="2000" b="1">
                <a:latin typeface="cmmi8" charset="0"/>
              </a:rPr>
              <a:t>r &gt; </a:t>
            </a:r>
            <a:r>
              <a:rPr lang="en-US" altLang="zh-CN" sz="2000" b="1">
                <a:latin typeface="Arial" panose="020B0604020202020204" pitchFamily="34" charset="0"/>
              </a:rPr>
              <a:t>0 and </a:t>
            </a:r>
            <a:r>
              <a:rPr lang="en-US" altLang="zh-CN" sz="2000" b="1">
                <a:latin typeface="cmmi8" charset="0"/>
              </a:rPr>
              <a:t>r &lt; n</a:t>
            </a:r>
          </a:p>
          <a:p>
            <a:pPr>
              <a:buNone/>
            </a:pPr>
            <a:endParaRPr lang="en-US" altLang="zh-CN" sz="2000" b="1">
              <a:latin typeface="Helvetica" pitchFamily="34" charset="0"/>
            </a:endParaRPr>
          </a:p>
          <a:p>
            <a:pPr>
              <a:buNone/>
            </a:pPr>
            <a:r>
              <a:rPr lang="en-US" altLang="zh-CN" sz="2000" b="1" err="1">
                <a:latin typeface="Helvetica" pitchFamily="34" charset="0"/>
              </a:rPr>
              <a:t>Rightsibling(</a:t>
            </a:r>
            <a:r>
              <a:rPr lang="en-US" altLang="zh-CN" sz="2000" b="1" i="1" err="1">
                <a:latin typeface="Helvetica" pitchFamily="34" charset="0"/>
              </a:rPr>
              <a:t>r</a:t>
            </a:r>
            <a:r>
              <a:rPr lang="en-US" altLang="zh-CN" sz="2000" b="1">
                <a:latin typeface="Helvetica" pitchFamily="34" charset="0"/>
              </a:rPr>
              <a:t>) = </a:t>
            </a:r>
            <a:r>
              <a:rPr lang="en-US" altLang="zh-CN" sz="2000" b="1">
                <a:latin typeface="cmmi8" charset="0"/>
              </a:rPr>
              <a:t>r </a:t>
            </a:r>
            <a:r>
              <a:rPr lang="en-US" altLang="zh-CN" sz="2000" b="1">
                <a:latin typeface="Arial" panose="020B0604020202020204" pitchFamily="34" charset="0"/>
              </a:rPr>
              <a:t>+ 1         if </a:t>
            </a:r>
            <a:r>
              <a:rPr lang="en-US" altLang="zh-CN" sz="2000" b="1">
                <a:latin typeface="cmmi8" charset="0"/>
              </a:rPr>
              <a:t>r </a:t>
            </a:r>
            <a:r>
              <a:rPr lang="en-US" altLang="zh-CN" sz="2000" b="1">
                <a:latin typeface="Arial" panose="020B0604020202020204" pitchFamily="34" charset="0"/>
              </a:rPr>
              <a:t>is odd, </a:t>
            </a:r>
            <a:r>
              <a:rPr lang="en-US" altLang="zh-CN" sz="2000" b="1">
                <a:latin typeface="cmmi8" charset="0"/>
              </a:rPr>
              <a:t>r </a:t>
            </a:r>
            <a:r>
              <a:rPr lang="en-US" altLang="zh-CN" sz="2000" b="1">
                <a:latin typeface="Arial" panose="020B0604020202020204" pitchFamily="34" charset="0"/>
              </a:rPr>
              <a:t>+1 </a:t>
            </a:r>
            <a:r>
              <a:rPr lang="en-US" altLang="zh-CN" sz="2000" b="1">
                <a:latin typeface="cmmi8" charset="0"/>
              </a:rPr>
              <a:t>&lt; n</a:t>
            </a:r>
            <a:r>
              <a:rPr lang="en-US" altLang="zh-CN" sz="2000" b="1">
                <a:latin typeface="Arial" panose="020B0604020202020204" pitchFamily="34" charset="0"/>
              </a:rPr>
              <a:t>.</a:t>
            </a:r>
            <a:endParaRPr lang="en-US" altLang="zh-CN" sz="2000" b="1">
              <a:latin typeface="cmmi8" charset="0"/>
            </a:endParaRPr>
          </a:p>
          <a:p>
            <a:pPr>
              <a:buNone/>
            </a:pPr>
            <a:endParaRPr lang="en-US" altLang="zh-CN" sz="2000" b="1">
              <a:latin typeface="cmmi8" charset="0"/>
            </a:endParaRPr>
          </a:p>
        </p:txBody>
      </p:sp>
      <p:pic>
        <p:nvPicPr>
          <p:cNvPr id="56323" name="图片 305155" descr="BinArray"/>
          <p:cNvPicPr>
            <a:picLocks noChangeAspect="1"/>
          </p:cNvPicPr>
          <p:nvPr/>
        </p:nvPicPr>
        <p:blipFill>
          <a:blip r:embed="rId3"/>
          <a:srcRect l="1263" t="3275" r="3160" b="10915"/>
          <a:stretch>
            <a:fillRect/>
          </a:stretch>
        </p:blipFill>
        <p:spPr>
          <a:xfrm>
            <a:off x="1116013" y="1268413"/>
            <a:ext cx="5976937" cy="3108325"/>
          </a:xfrm>
          <a:prstGeom prst="rect">
            <a:avLst/>
          </a:prstGeom>
          <a:noFill/>
          <a:ln w="9525">
            <a:noFill/>
          </a:ln>
        </p:spPr>
      </p:pic>
      <p:sp>
        <p:nvSpPr>
          <p:cNvPr id="56324" name="矩形 305156"/>
          <p:cNvSpPr/>
          <p:nvPr/>
        </p:nvSpPr>
        <p:spPr>
          <a:xfrm>
            <a:off x="1187450"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0</a:t>
            </a:r>
          </a:p>
        </p:txBody>
      </p:sp>
      <p:sp>
        <p:nvSpPr>
          <p:cNvPr id="56325" name="矩形 305157"/>
          <p:cNvSpPr/>
          <p:nvPr/>
        </p:nvSpPr>
        <p:spPr>
          <a:xfrm>
            <a:off x="16208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56326" name="矩形 305158"/>
          <p:cNvSpPr/>
          <p:nvPr/>
        </p:nvSpPr>
        <p:spPr>
          <a:xfrm>
            <a:off x="20526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56327" name="矩形 305159"/>
          <p:cNvSpPr/>
          <p:nvPr/>
        </p:nvSpPr>
        <p:spPr>
          <a:xfrm>
            <a:off x="24844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56328" name="矩形 305160"/>
          <p:cNvSpPr/>
          <p:nvPr/>
        </p:nvSpPr>
        <p:spPr>
          <a:xfrm>
            <a:off x="29162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56329" name="矩形 305161"/>
          <p:cNvSpPr/>
          <p:nvPr/>
        </p:nvSpPr>
        <p:spPr>
          <a:xfrm>
            <a:off x="3346450"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56330" name="矩形 305162"/>
          <p:cNvSpPr/>
          <p:nvPr/>
        </p:nvSpPr>
        <p:spPr>
          <a:xfrm>
            <a:off x="37798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56331" name="矩形 305163"/>
          <p:cNvSpPr/>
          <p:nvPr/>
        </p:nvSpPr>
        <p:spPr>
          <a:xfrm>
            <a:off x="4211638" y="4438650"/>
            <a:ext cx="433387"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56332" name="矩形 305164"/>
          <p:cNvSpPr/>
          <p:nvPr/>
        </p:nvSpPr>
        <p:spPr>
          <a:xfrm>
            <a:off x="4645025"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a:t>
            </a:r>
          </a:p>
        </p:txBody>
      </p:sp>
      <p:sp>
        <p:nvSpPr>
          <p:cNvPr id="56333" name="矩形 305165"/>
          <p:cNvSpPr/>
          <p:nvPr/>
        </p:nvSpPr>
        <p:spPr>
          <a:xfrm>
            <a:off x="5076825"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56334" name="矩形 305166"/>
          <p:cNvSpPr/>
          <p:nvPr/>
        </p:nvSpPr>
        <p:spPr>
          <a:xfrm>
            <a:off x="5508625"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56335" name="矩形 305167"/>
          <p:cNvSpPr/>
          <p:nvPr/>
        </p:nvSpPr>
        <p:spPr>
          <a:xfrm>
            <a:off x="5940425" y="4438650"/>
            <a:ext cx="433388" cy="50323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56336" name="矩形 305168"/>
          <p:cNvSpPr/>
          <p:nvPr/>
        </p:nvSpPr>
        <p:spPr>
          <a:xfrm>
            <a:off x="6373813" y="44370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6337" name="矩形 305169"/>
          <p:cNvSpPr/>
          <p:nvPr/>
        </p:nvSpPr>
        <p:spPr>
          <a:xfrm>
            <a:off x="6805613" y="44370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6338" name="矩形 305170"/>
          <p:cNvSpPr/>
          <p:nvPr/>
        </p:nvSpPr>
        <p:spPr>
          <a:xfrm>
            <a:off x="7237413" y="4437063"/>
            <a:ext cx="433387"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633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32</a:t>
            </a:fld>
            <a:endParaRPr lang="zh-CN" alt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标题 301057"/>
          <p:cNvSpPr>
            <a:spLocks noGrp="1"/>
          </p:cNvSpPr>
          <p:nvPr>
            <p:ph type="title"/>
          </p:nvPr>
        </p:nvSpPr>
        <p:spPr>
          <a:xfrm>
            <a:off x="455613" y="44450"/>
            <a:ext cx="8226425" cy="914400"/>
          </a:xfrm>
        </p:spPr>
        <p:txBody>
          <a:bodyPr anchor="ctr"/>
          <a:lstStyle/>
          <a:p>
            <a:pPr fontAlgn="base"/>
            <a:r>
              <a:rPr lang="en-US" altLang="zh-CN" sz="4000" strike="noStrike" noProof="1">
                <a:solidFill>
                  <a:srgbClr val="CC0000"/>
                </a:solidFill>
                <a:effectLst>
                  <a:outerShdw blurRad="38100" dist="38100" dir="2700000">
                    <a:srgbClr val="C0C0C0"/>
                  </a:outerShdw>
                </a:effectLst>
              </a:rPr>
              <a:t>Array based Implementation for complete binary tree(4)</a:t>
            </a:r>
          </a:p>
        </p:txBody>
      </p:sp>
      <p:pic>
        <p:nvPicPr>
          <p:cNvPr id="58370" name="图片 301058" descr="BinArray"/>
          <p:cNvPicPr>
            <a:picLocks noChangeAspect="1"/>
          </p:cNvPicPr>
          <p:nvPr/>
        </p:nvPicPr>
        <p:blipFill>
          <a:blip r:embed="rId3"/>
          <a:srcRect l="1263" t="3275" r="3160" b="10915"/>
          <a:stretch>
            <a:fillRect/>
          </a:stretch>
        </p:blipFill>
        <p:spPr>
          <a:xfrm>
            <a:off x="107950" y="1125538"/>
            <a:ext cx="4968875" cy="2584450"/>
          </a:xfrm>
          <a:prstGeom prst="rect">
            <a:avLst/>
          </a:prstGeom>
          <a:noFill/>
          <a:ln w="9525">
            <a:noFill/>
          </a:ln>
        </p:spPr>
      </p:pic>
      <p:graphicFrame>
        <p:nvGraphicFramePr>
          <p:cNvPr id="301060" name="表格 301059"/>
          <p:cNvGraphicFramePr/>
          <p:nvPr/>
        </p:nvGraphicFramePr>
        <p:xfrm>
          <a:off x="395288" y="3900488"/>
          <a:ext cx="8077200" cy="2844800"/>
        </p:xfrm>
        <a:graphic>
          <a:graphicData uri="http://schemas.openxmlformats.org/drawingml/2006/table">
            <a:tbl>
              <a:tblPr/>
              <a:tblGrid>
                <a:gridCol w="2144713">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13">
                  <a:extLst>
                    <a:ext uri="{9D8B030D-6E8A-4147-A177-3AD203B41FA5}">
                      <a16:colId xmlns:a16="http://schemas.microsoft.com/office/drawing/2014/main" val="20004"/>
                    </a:ext>
                  </a:extLst>
                </a:gridCol>
                <a:gridCol w="55086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4556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Position</a:t>
                      </a:r>
                      <a:endParaRPr lang="zh-CN" altLang="en-US" sz="2400"/>
                    </a:p>
                  </a:txBody>
                  <a:tcPr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0</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8</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9</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10</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11</a:t>
                      </a:r>
                      <a:endParaRPr lang="zh-CN" altLang="en-US" sz="2400"/>
                    </a:p>
                  </a:txBody>
                  <a:tcPr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Parent</a:t>
                      </a:r>
                      <a:endParaRPr lang="zh-CN" altLang="en-US" sz="2400"/>
                    </a:p>
                  </a:txBody>
                  <a:tcPr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0</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0</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a:t>
                      </a:r>
                      <a:endParaRPr lang="zh-CN" altLang="en-US" sz="2400"/>
                    </a:p>
                  </a:txBody>
                  <a:tcPr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Left Child</a:t>
                      </a:r>
                      <a:endParaRPr lang="zh-CN" altLang="en-US" sz="2400"/>
                    </a:p>
                  </a:txBody>
                  <a:tcPr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9</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11</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Right Child</a:t>
                      </a:r>
                      <a:endParaRPr lang="zh-CN" altLang="en-US" sz="2400"/>
                    </a:p>
                  </a:txBody>
                  <a:tcPr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8</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10</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Left Sibling</a:t>
                      </a:r>
                      <a:endParaRPr lang="zh-CN" altLang="en-US" sz="2400"/>
                    </a:p>
                  </a:txBody>
                  <a:tcPr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3</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5</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7</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9</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Right Sibling</a:t>
                      </a:r>
                      <a:endParaRPr lang="zh-CN" altLang="en-US" sz="2400"/>
                    </a:p>
                  </a:txBody>
                  <a:tcPr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2</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4</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6</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8</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10</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a:t>
                      </a:r>
                      <a:endParaRPr lang="zh-CN" altLang="en-US" sz="2400"/>
                    </a:p>
                  </a:txBody>
                  <a:tcPr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8471" name="矩形 301167"/>
          <p:cNvSpPr/>
          <p:nvPr/>
        </p:nvSpPr>
        <p:spPr>
          <a:xfrm>
            <a:off x="3524250" y="3214688"/>
            <a:ext cx="433388"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0</a:t>
            </a:r>
          </a:p>
        </p:txBody>
      </p:sp>
      <p:sp>
        <p:nvSpPr>
          <p:cNvPr id="58472" name="矩形 301168"/>
          <p:cNvSpPr/>
          <p:nvPr/>
        </p:nvSpPr>
        <p:spPr>
          <a:xfrm>
            <a:off x="3957638" y="3214688"/>
            <a:ext cx="433387"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58473" name="矩形 301169"/>
          <p:cNvSpPr/>
          <p:nvPr/>
        </p:nvSpPr>
        <p:spPr>
          <a:xfrm>
            <a:off x="4389438" y="3214688"/>
            <a:ext cx="433387"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58474" name="矩形 301170"/>
          <p:cNvSpPr/>
          <p:nvPr/>
        </p:nvSpPr>
        <p:spPr>
          <a:xfrm>
            <a:off x="4821238" y="3214688"/>
            <a:ext cx="433387"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58475" name="矩形 301171"/>
          <p:cNvSpPr/>
          <p:nvPr/>
        </p:nvSpPr>
        <p:spPr>
          <a:xfrm>
            <a:off x="5253038" y="3214688"/>
            <a:ext cx="433387"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58476" name="矩形 301172"/>
          <p:cNvSpPr/>
          <p:nvPr/>
        </p:nvSpPr>
        <p:spPr>
          <a:xfrm>
            <a:off x="5683250" y="3214688"/>
            <a:ext cx="433388"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58477" name="矩形 301173"/>
          <p:cNvSpPr/>
          <p:nvPr/>
        </p:nvSpPr>
        <p:spPr>
          <a:xfrm>
            <a:off x="6116638" y="3214688"/>
            <a:ext cx="433387"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58478" name="矩形 301174"/>
          <p:cNvSpPr/>
          <p:nvPr/>
        </p:nvSpPr>
        <p:spPr>
          <a:xfrm>
            <a:off x="6548438" y="3214688"/>
            <a:ext cx="433387"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58479" name="矩形 301175"/>
          <p:cNvSpPr/>
          <p:nvPr/>
        </p:nvSpPr>
        <p:spPr>
          <a:xfrm>
            <a:off x="6981825" y="3214688"/>
            <a:ext cx="433388"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a:t>
            </a:r>
          </a:p>
        </p:txBody>
      </p:sp>
      <p:sp>
        <p:nvSpPr>
          <p:cNvPr id="58480" name="矩形 301176"/>
          <p:cNvSpPr/>
          <p:nvPr/>
        </p:nvSpPr>
        <p:spPr>
          <a:xfrm>
            <a:off x="7413625" y="3214688"/>
            <a:ext cx="433388"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58481" name="矩形 301177"/>
          <p:cNvSpPr/>
          <p:nvPr/>
        </p:nvSpPr>
        <p:spPr>
          <a:xfrm>
            <a:off x="7845425" y="3214688"/>
            <a:ext cx="433388"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58482" name="矩形 301178"/>
          <p:cNvSpPr/>
          <p:nvPr/>
        </p:nvSpPr>
        <p:spPr>
          <a:xfrm>
            <a:off x="8277225" y="3214688"/>
            <a:ext cx="433388" cy="503237"/>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58483" name="矩形 301179"/>
          <p:cNvSpPr/>
          <p:nvPr/>
        </p:nvSpPr>
        <p:spPr>
          <a:xfrm>
            <a:off x="8710613" y="32131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8484" name="矩形 301180"/>
          <p:cNvSpPr/>
          <p:nvPr/>
        </p:nvSpPr>
        <p:spPr>
          <a:xfrm>
            <a:off x="9142413" y="32131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8485" name="矩形 301181"/>
          <p:cNvSpPr/>
          <p:nvPr/>
        </p:nvSpPr>
        <p:spPr>
          <a:xfrm>
            <a:off x="9574213" y="32131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5848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33</a:t>
            </a:fld>
            <a:endParaRPr lang="zh-CN" alt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标题 307201"/>
          <p:cNvSpPr>
            <a:spLocks noGrp="1"/>
          </p:cNvSpPr>
          <p:nvPr>
            <p:ph type="title"/>
          </p:nvPr>
        </p:nvSpPr>
        <p:spPr>
          <a:xfrm>
            <a:off x="827088" y="188913"/>
            <a:ext cx="7772400" cy="1143000"/>
          </a:xfrm>
        </p:spPr>
        <p:txBody>
          <a:bodyPr anchor="ctr"/>
          <a:lstStyle/>
          <a:p>
            <a:pPr fontAlgn="base"/>
            <a:r>
              <a:rPr lang="en-US" altLang="zh-CN" sz="4000" strike="noStrike" noProof="1">
                <a:solidFill>
                  <a:srgbClr val="CC0000"/>
                </a:solidFill>
                <a:effectLst>
                  <a:outerShdw blurRad="38100" dist="38100" dir="2700000">
                    <a:srgbClr val="C0C0C0"/>
                  </a:outerShdw>
                </a:effectLst>
              </a:rPr>
              <a:t>Array-based</a:t>
            </a:r>
            <a:r>
              <a:rPr lang="en-US" altLang="zh-CN" strike="noStrike" noProof="1"/>
              <a:t> </a:t>
            </a:r>
            <a:r>
              <a:rPr lang="en-US" altLang="zh-CN" sz="4000" strike="noStrike" noProof="1">
                <a:solidFill>
                  <a:srgbClr val="CC0000"/>
                </a:solidFill>
                <a:effectLst>
                  <a:outerShdw blurRad="38100" dist="38100" dir="2700000">
                    <a:srgbClr val="C0C0C0"/>
                  </a:outerShdw>
                </a:effectLst>
              </a:rPr>
              <a:t>Normal Binary Tree</a:t>
            </a:r>
          </a:p>
        </p:txBody>
      </p:sp>
      <p:sp>
        <p:nvSpPr>
          <p:cNvPr id="60418" name="矩形 307216"/>
          <p:cNvSpPr/>
          <p:nvPr/>
        </p:nvSpPr>
        <p:spPr>
          <a:xfrm>
            <a:off x="5435600" y="42926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nvGrpSpPr>
          <p:cNvPr id="60419" name="组合 307221"/>
          <p:cNvGrpSpPr/>
          <p:nvPr/>
        </p:nvGrpSpPr>
        <p:grpSpPr>
          <a:xfrm>
            <a:off x="3779838" y="1360488"/>
            <a:ext cx="431800" cy="484187"/>
            <a:chOff x="2381" y="857"/>
            <a:chExt cx="272" cy="305"/>
          </a:xfrm>
        </p:grpSpPr>
        <p:sp>
          <p:nvSpPr>
            <p:cNvPr id="60420" name="椭圆 307219"/>
            <p:cNvSpPr/>
            <p:nvPr/>
          </p:nvSpPr>
          <p:spPr>
            <a:xfrm>
              <a:off x="2381" y="890"/>
              <a:ext cx="272" cy="272"/>
            </a:xfrm>
            <a:prstGeom prst="ellipse">
              <a:avLst/>
            </a:prstGeom>
            <a:no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60421" name="文本框 307220"/>
            <p:cNvSpPr txBox="1"/>
            <p:nvPr/>
          </p:nvSpPr>
          <p:spPr>
            <a:xfrm>
              <a:off x="2414" y="857"/>
              <a:ext cx="20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a</a:t>
              </a:r>
            </a:p>
          </p:txBody>
        </p:sp>
      </p:grpSp>
      <p:grpSp>
        <p:nvGrpSpPr>
          <p:cNvPr id="60422" name="组合 307222"/>
          <p:cNvGrpSpPr/>
          <p:nvPr/>
        </p:nvGrpSpPr>
        <p:grpSpPr>
          <a:xfrm>
            <a:off x="3276600" y="1968500"/>
            <a:ext cx="431800" cy="523875"/>
            <a:chOff x="2381" y="857"/>
            <a:chExt cx="272" cy="305"/>
          </a:xfrm>
        </p:grpSpPr>
        <p:sp>
          <p:nvSpPr>
            <p:cNvPr id="60423" name="椭圆 307223"/>
            <p:cNvSpPr/>
            <p:nvPr/>
          </p:nvSpPr>
          <p:spPr>
            <a:xfrm>
              <a:off x="2381" y="890"/>
              <a:ext cx="272" cy="272"/>
            </a:xfrm>
            <a:prstGeom prst="ellipse">
              <a:avLst/>
            </a:prstGeom>
            <a:no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60424" name="文本框 307224"/>
            <p:cNvSpPr txBox="1"/>
            <p:nvPr/>
          </p:nvSpPr>
          <p:spPr>
            <a:xfrm>
              <a:off x="2414" y="857"/>
              <a:ext cx="201" cy="266"/>
            </a:xfrm>
            <a:prstGeom prst="rect">
              <a:avLst/>
            </a:prstGeom>
            <a:noFill/>
            <a:ln w="9525">
              <a:noFill/>
            </a:ln>
          </p:spPr>
          <p:txBody>
            <a:bodyPr anchor="t">
              <a:spAutoFit/>
            </a:bodyPr>
            <a:lstStyle/>
            <a:p>
              <a:r>
                <a:rPr lang="en-US" altLang="zh-CN">
                  <a:latin typeface="Times New Roman" panose="02020603050405020304" pitchFamily="18" charset="0"/>
                  <a:ea typeface="宋体" panose="02010600030101010101" pitchFamily="2" charset="-122"/>
                </a:rPr>
                <a:t>b</a:t>
              </a:r>
            </a:p>
          </p:txBody>
        </p:sp>
      </p:grpSp>
      <p:grpSp>
        <p:nvGrpSpPr>
          <p:cNvPr id="60425" name="组合 307225"/>
          <p:cNvGrpSpPr/>
          <p:nvPr/>
        </p:nvGrpSpPr>
        <p:grpSpPr>
          <a:xfrm>
            <a:off x="2771775" y="2636838"/>
            <a:ext cx="431800" cy="523875"/>
            <a:chOff x="2381" y="857"/>
            <a:chExt cx="272" cy="305"/>
          </a:xfrm>
        </p:grpSpPr>
        <p:sp>
          <p:nvSpPr>
            <p:cNvPr id="60426" name="椭圆 307226"/>
            <p:cNvSpPr/>
            <p:nvPr/>
          </p:nvSpPr>
          <p:spPr>
            <a:xfrm>
              <a:off x="2381" y="890"/>
              <a:ext cx="272" cy="272"/>
            </a:xfrm>
            <a:prstGeom prst="ellipse">
              <a:avLst/>
            </a:prstGeom>
            <a:no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60427" name="文本框 307227"/>
            <p:cNvSpPr txBox="1"/>
            <p:nvPr/>
          </p:nvSpPr>
          <p:spPr>
            <a:xfrm>
              <a:off x="2414" y="857"/>
              <a:ext cx="201" cy="266"/>
            </a:xfrm>
            <a:prstGeom prst="rect">
              <a:avLst/>
            </a:prstGeom>
            <a:noFill/>
            <a:ln w="9525">
              <a:noFill/>
            </a:ln>
          </p:spPr>
          <p:txBody>
            <a:bodyPr anchor="t">
              <a:spAutoFit/>
            </a:bodyPr>
            <a:lstStyle/>
            <a:p>
              <a:r>
                <a:rPr lang="en-US" altLang="zh-CN">
                  <a:latin typeface="Times New Roman" panose="02020603050405020304" pitchFamily="18" charset="0"/>
                  <a:ea typeface="宋体" panose="02010600030101010101" pitchFamily="2" charset="-122"/>
                </a:rPr>
                <a:t>c</a:t>
              </a:r>
            </a:p>
          </p:txBody>
        </p:sp>
      </p:grpSp>
      <p:grpSp>
        <p:nvGrpSpPr>
          <p:cNvPr id="60428" name="组合 307228"/>
          <p:cNvGrpSpPr/>
          <p:nvPr/>
        </p:nvGrpSpPr>
        <p:grpSpPr>
          <a:xfrm>
            <a:off x="3635375" y="2636838"/>
            <a:ext cx="431800" cy="523875"/>
            <a:chOff x="2381" y="857"/>
            <a:chExt cx="272" cy="305"/>
          </a:xfrm>
        </p:grpSpPr>
        <p:sp>
          <p:nvSpPr>
            <p:cNvPr id="60429" name="椭圆 307229"/>
            <p:cNvSpPr/>
            <p:nvPr/>
          </p:nvSpPr>
          <p:spPr>
            <a:xfrm>
              <a:off x="2381" y="890"/>
              <a:ext cx="272" cy="272"/>
            </a:xfrm>
            <a:prstGeom prst="ellipse">
              <a:avLst/>
            </a:prstGeom>
            <a:no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60430" name="文本框 307230"/>
            <p:cNvSpPr txBox="1"/>
            <p:nvPr/>
          </p:nvSpPr>
          <p:spPr>
            <a:xfrm>
              <a:off x="2414" y="857"/>
              <a:ext cx="201" cy="266"/>
            </a:xfrm>
            <a:prstGeom prst="rect">
              <a:avLst/>
            </a:prstGeom>
            <a:noFill/>
            <a:ln w="9525">
              <a:noFill/>
            </a:ln>
          </p:spPr>
          <p:txBody>
            <a:bodyPr anchor="t">
              <a:spAutoFit/>
            </a:bodyPr>
            <a:lstStyle/>
            <a:p>
              <a:r>
                <a:rPr lang="en-US" altLang="zh-CN">
                  <a:latin typeface="Times New Roman" panose="02020603050405020304" pitchFamily="18" charset="0"/>
                  <a:ea typeface="宋体" panose="02010600030101010101" pitchFamily="2" charset="-122"/>
                </a:rPr>
                <a:t>d</a:t>
              </a:r>
            </a:p>
          </p:txBody>
        </p:sp>
      </p:grpSp>
      <p:sp>
        <p:nvSpPr>
          <p:cNvPr id="60431" name="直接连接符 307231"/>
          <p:cNvSpPr/>
          <p:nvPr/>
        </p:nvSpPr>
        <p:spPr>
          <a:xfrm flipH="1">
            <a:off x="3635375" y="1773238"/>
            <a:ext cx="215900" cy="360362"/>
          </a:xfrm>
          <a:prstGeom prst="line">
            <a:avLst/>
          </a:prstGeom>
          <a:ln w="9525" cap="flat" cmpd="sng">
            <a:solidFill>
              <a:schemeClr val="tx1"/>
            </a:solidFill>
            <a:prstDash val="solid"/>
            <a:round/>
            <a:headEnd type="none" w="med" len="med"/>
            <a:tailEnd type="none" w="med" len="med"/>
          </a:ln>
        </p:spPr>
      </p:sp>
      <p:sp>
        <p:nvSpPr>
          <p:cNvPr id="60432" name="直接连接符 307232"/>
          <p:cNvSpPr/>
          <p:nvPr/>
        </p:nvSpPr>
        <p:spPr>
          <a:xfrm flipH="1">
            <a:off x="3132138" y="2420938"/>
            <a:ext cx="215900" cy="287337"/>
          </a:xfrm>
          <a:prstGeom prst="line">
            <a:avLst/>
          </a:prstGeom>
          <a:ln w="9525" cap="flat" cmpd="sng">
            <a:solidFill>
              <a:schemeClr val="tx1"/>
            </a:solidFill>
            <a:prstDash val="solid"/>
            <a:round/>
            <a:headEnd type="none" w="med" len="med"/>
            <a:tailEnd type="none" w="med" len="med"/>
          </a:ln>
        </p:spPr>
      </p:sp>
      <p:sp>
        <p:nvSpPr>
          <p:cNvPr id="60433" name="直接连接符 307233"/>
          <p:cNvSpPr/>
          <p:nvPr/>
        </p:nvSpPr>
        <p:spPr>
          <a:xfrm>
            <a:off x="3635375" y="2420938"/>
            <a:ext cx="144463" cy="287337"/>
          </a:xfrm>
          <a:prstGeom prst="line">
            <a:avLst/>
          </a:prstGeom>
          <a:ln w="9525" cap="flat" cmpd="sng">
            <a:solidFill>
              <a:schemeClr val="tx1"/>
            </a:solidFill>
            <a:prstDash val="solid"/>
            <a:round/>
            <a:headEnd type="none" w="med" len="med"/>
            <a:tailEnd type="none" w="med" len="med"/>
          </a:ln>
        </p:spPr>
      </p:sp>
      <p:sp>
        <p:nvSpPr>
          <p:cNvPr id="60434" name="矩形 307234"/>
          <p:cNvSpPr/>
          <p:nvPr/>
        </p:nvSpPr>
        <p:spPr>
          <a:xfrm>
            <a:off x="1547813" y="42926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35" name="矩形 307235"/>
          <p:cNvSpPr/>
          <p:nvPr/>
        </p:nvSpPr>
        <p:spPr>
          <a:xfrm>
            <a:off x="1979613" y="42926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36" name="矩形 307236"/>
          <p:cNvSpPr/>
          <p:nvPr/>
        </p:nvSpPr>
        <p:spPr>
          <a:xfrm>
            <a:off x="2411413" y="4292600"/>
            <a:ext cx="43338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37" name="矩形 307237"/>
          <p:cNvSpPr/>
          <p:nvPr/>
        </p:nvSpPr>
        <p:spPr>
          <a:xfrm>
            <a:off x="2844800" y="42926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38" name="矩形 307238"/>
          <p:cNvSpPr/>
          <p:nvPr/>
        </p:nvSpPr>
        <p:spPr>
          <a:xfrm>
            <a:off x="3276600" y="42926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39" name="矩形 307239"/>
          <p:cNvSpPr/>
          <p:nvPr/>
        </p:nvSpPr>
        <p:spPr>
          <a:xfrm>
            <a:off x="3708400" y="42926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40" name="矩形 307240"/>
          <p:cNvSpPr/>
          <p:nvPr/>
        </p:nvSpPr>
        <p:spPr>
          <a:xfrm>
            <a:off x="4140200" y="42926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41" name="矩形 307241"/>
          <p:cNvSpPr/>
          <p:nvPr/>
        </p:nvSpPr>
        <p:spPr>
          <a:xfrm>
            <a:off x="4572000" y="42926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42" name="矩形 307242"/>
          <p:cNvSpPr/>
          <p:nvPr/>
        </p:nvSpPr>
        <p:spPr>
          <a:xfrm>
            <a:off x="5003800" y="42926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43" name="文本框 307243"/>
          <p:cNvSpPr txBox="1"/>
          <p:nvPr/>
        </p:nvSpPr>
        <p:spPr>
          <a:xfrm>
            <a:off x="1571625" y="4700588"/>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0</a:t>
            </a:r>
          </a:p>
        </p:txBody>
      </p:sp>
      <p:sp>
        <p:nvSpPr>
          <p:cNvPr id="60444" name="文本框 307244"/>
          <p:cNvSpPr txBox="1"/>
          <p:nvPr/>
        </p:nvSpPr>
        <p:spPr>
          <a:xfrm>
            <a:off x="1979613"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1</a:t>
            </a:r>
          </a:p>
        </p:txBody>
      </p:sp>
      <p:sp>
        <p:nvSpPr>
          <p:cNvPr id="60445" name="文本框 307245"/>
          <p:cNvSpPr txBox="1"/>
          <p:nvPr/>
        </p:nvSpPr>
        <p:spPr>
          <a:xfrm>
            <a:off x="2411413"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2</a:t>
            </a:r>
          </a:p>
        </p:txBody>
      </p:sp>
      <p:sp>
        <p:nvSpPr>
          <p:cNvPr id="60446" name="文本框 307246"/>
          <p:cNvSpPr txBox="1"/>
          <p:nvPr/>
        </p:nvSpPr>
        <p:spPr>
          <a:xfrm>
            <a:off x="2843213"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3</a:t>
            </a:r>
          </a:p>
        </p:txBody>
      </p:sp>
      <p:sp>
        <p:nvSpPr>
          <p:cNvPr id="60447" name="文本框 307247"/>
          <p:cNvSpPr txBox="1"/>
          <p:nvPr/>
        </p:nvSpPr>
        <p:spPr>
          <a:xfrm>
            <a:off x="3276600"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4</a:t>
            </a:r>
          </a:p>
        </p:txBody>
      </p:sp>
      <p:sp>
        <p:nvSpPr>
          <p:cNvPr id="60448" name="文本框 307248"/>
          <p:cNvSpPr txBox="1"/>
          <p:nvPr/>
        </p:nvSpPr>
        <p:spPr>
          <a:xfrm>
            <a:off x="3708400"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5</a:t>
            </a:r>
          </a:p>
        </p:txBody>
      </p:sp>
      <p:sp>
        <p:nvSpPr>
          <p:cNvPr id="60449" name="文本框 307249"/>
          <p:cNvSpPr txBox="1"/>
          <p:nvPr/>
        </p:nvSpPr>
        <p:spPr>
          <a:xfrm>
            <a:off x="4211638"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6</a:t>
            </a:r>
          </a:p>
        </p:txBody>
      </p:sp>
      <p:sp>
        <p:nvSpPr>
          <p:cNvPr id="60450" name="文本框 307250"/>
          <p:cNvSpPr txBox="1"/>
          <p:nvPr/>
        </p:nvSpPr>
        <p:spPr>
          <a:xfrm>
            <a:off x="4572000"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7</a:t>
            </a:r>
          </a:p>
        </p:txBody>
      </p:sp>
      <p:sp>
        <p:nvSpPr>
          <p:cNvPr id="60451" name="文本框 307251"/>
          <p:cNvSpPr txBox="1"/>
          <p:nvPr/>
        </p:nvSpPr>
        <p:spPr>
          <a:xfrm>
            <a:off x="5027613"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8</a:t>
            </a:r>
          </a:p>
        </p:txBody>
      </p:sp>
      <p:sp>
        <p:nvSpPr>
          <p:cNvPr id="60452" name="文本框 307252"/>
          <p:cNvSpPr txBox="1"/>
          <p:nvPr/>
        </p:nvSpPr>
        <p:spPr>
          <a:xfrm>
            <a:off x="5459413" y="47244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9</a:t>
            </a:r>
          </a:p>
        </p:txBody>
      </p:sp>
      <p:sp>
        <p:nvSpPr>
          <p:cNvPr id="307256" name="文本框 307255"/>
          <p:cNvSpPr txBox="1"/>
          <p:nvPr/>
        </p:nvSpPr>
        <p:spPr>
          <a:xfrm>
            <a:off x="1547813" y="4292600"/>
            <a:ext cx="3190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a</a:t>
            </a:r>
          </a:p>
        </p:txBody>
      </p:sp>
      <p:sp>
        <p:nvSpPr>
          <p:cNvPr id="307258" name="文本框 307257"/>
          <p:cNvSpPr txBox="1"/>
          <p:nvPr/>
        </p:nvSpPr>
        <p:spPr>
          <a:xfrm>
            <a:off x="2051050" y="42926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b</a:t>
            </a:r>
          </a:p>
        </p:txBody>
      </p:sp>
      <p:sp>
        <p:nvSpPr>
          <p:cNvPr id="307259" name="文本框 307258"/>
          <p:cNvSpPr txBox="1"/>
          <p:nvPr/>
        </p:nvSpPr>
        <p:spPr>
          <a:xfrm>
            <a:off x="2843213" y="4292600"/>
            <a:ext cx="3190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c</a:t>
            </a:r>
          </a:p>
        </p:txBody>
      </p:sp>
      <p:sp>
        <p:nvSpPr>
          <p:cNvPr id="307260" name="文本框 307259"/>
          <p:cNvSpPr txBox="1"/>
          <p:nvPr/>
        </p:nvSpPr>
        <p:spPr>
          <a:xfrm>
            <a:off x="3276600" y="42926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d</a:t>
            </a:r>
          </a:p>
        </p:txBody>
      </p:sp>
      <p:sp>
        <p:nvSpPr>
          <p:cNvPr id="60457" name="矩形 307260"/>
          <p:cNvSpPr/>
          <p:nvPr/>
        </p:nvSpPr>
        <p:spPr>
          <a:xfrm>
            <a:off x="5148263" y="2060575"/>
            <a:ext cx="2854325" cy="1196975"/>
          </a:xfrm>
          <a:prstGeom prst="rect">
            <a:avLst/>
          </a:prstGeom>
          <a:noFill/>
          <a:ln w="9525" cap="flat" cmpd="sng">
            <a:solidFill>
              <a:srgbClr val="CC0000"/>
            </a:solidFill>
            <a:prstDash val="solid"/>
            <a:miter/>
            <a:headEnd type="none" w="med" len="med"/>
            <a:tailEnd type="none" w="med" len="med"/>
          </a:ln>
        </p:spPr>
        <p:txBody>
          <a:bodyPr wrap="none" anchor="t">
            <a:spAutoFit/>
          </a:bodyPr>
          <a:lstStyle/>
          <a:p>
            <a:r>
              <a:rPr lang="en-US" altLang="zh-CN" err="1">
                <a:latin typeface="Times New Roman" panose="02020603050405020304" pitchFamily="18" charset="0"/>
                <a:ea typeface="宋体" panose="02010600030101010101" pitchFamily="2" charset="-122"/>
              </a:rPr>
              <a:t>Leftchild(</a:t>
            </a:r>
            <a:r>
              <a:rPr lang="en-US" altLang="zh-CN" i="1" err="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 2r + 1</a:t>
            </a:r>
          </a:p>
          <a:p>
            <a:r>
              <a:rPr lang="en-US" altLang="zh-CN" err="1">
                <a:latin typeface="Times New Roman" panose="02020603050405020304" pitchFamily="18" charset="0"/>
                <a:ea typeface="宋体" panose="02010600030101010101" pitchFamily="2" charset="-122"/>
              </a:rPr>
              <a:t>Rightchild(</a:t>
            </a:r>
            <a:r>
              <a:rPr lang="en-US" altLang="zh-CN" i="1" err="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 2r + 2</a:t>
            </a:r>
          </a:p>
          <a:p>
            <a:endParaRPr lang="en-US" altLang="zh-CN" dirty="0">
              <a:latin typeface="Times New Roman" panose="02020603050405020304" pitchFamily="18" charset="0"/>
              <a:ea typeface="宋体" panose="02010600030101010101" pitchFamily="2" charset="-122"/>
            </a:endParaRPr>
          </a:p>
        </p:txBody>
      </p:sp>
      <p:grpSp>
        <p:nvGrpSpPr>
          <p:cNvPr id="60458" name="组合 307261"/>
          <p:cNvGrpSpPr/>
          <p:nvPr/>
        </p:nvGrpSpPr>
        <p:grpSpPr>
          <a:xfrm>
            <a:off x="3276600" y="3265488"/>
            <a:ext cx="431800" cy="523875"/>
            <a:chOff x="2381" y="857"/>
            <a:chExt cx="272" cy="305"/>
          </a:xfrm>
        </p:grpSpPr>
        <p:sp>
          <p:nvSpPr>
            <p:cNvPr id="60459" name="椭圆 307262"/>
            <p:cNvSpPr/>
            <p:nvPr/>
          </p:nvSpPr>
          <p:spPr>
            <a:xfrm>
              <a:off x="2381" y="890"/>
              <a:ext cx="272" cy="272"/>
            </a:xfrm>
            <a:prstGeom prst="ellipse">
              <a:avLst/>
            </a:prstGeom>
            <a:no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60460" name="文本框 307263"/>
            <p:cNvSpPr txBox="1"/>
            <p:nvPr/>
          </p:nvSpPr>
          <p:spPr>
            <a:xfrm>
              <a:off x="2414" y="857"/>
              <a:ext cx="201" cy="266"/>
            </a:xfrm>
            <a:prstGeom prst="rect">
              <a:avLst/>
            </a:prstGeom>
            <a:noFill/>
            <a:ln w="9525">
              <a:noFill/>
            </a:ln>
          </p:spPr>
          <p:txBody>
            <a:bodyPr anchor="t">
              <a:spAutoFit/>
            </a:bodyPr>
            <a:lstStyle/>
            <a:p>
              <a:r>
                <a:rPr lang="en-US" altLang="zh-CN">
                  <a:latin typeface="Times New Roman" panose="02020603050405020304" pitchFamily="18" charset="0"/>
                  <a:ea typeface="宋体" panose="02010600030101010101" pitchFamily="2" charset="-122"/>
                </a:rPr>
                <a:t>e</a:t>
              </a:r>
            </a:p>
          </p:txBody>
        </p:sp>
      </p:grpSp>
      <p:sp>
        <p:nvSpPr>
          <p:cNvPr id="60461" name="直接连接符 307264"/>
          <p:cNvSpPr/>
          <p:nvPr/>
        </p:nvSpPr>
        <p:spPr>
          <a:xfrm flipV="1">
            <a:off x="3563938" y="3141663"/>
            <a:ext cx="144462" cy="142875"/>
          </a:xfrm>
          <a:prstGeom prst="line">
            <a:avLst/>
          </a:prstGeom>
          <a:ln w="9525" cap="flat" cmpd="sng">
            <a:solidFill>
              <a:schemeClr val="tx1"/>
            </a:solidFill>
            <a:prstDash val="solid"/>
            <a:round/>
            <a:headEnd type="none" w="med" len="med"/>
            <a:tailEnd type="none" w="med" len="med"/>
          </a:ln>
        </p:spPr>
      </p:sp>
      <p:sp>
        <p:nvSpPr>
          <p:cNvPr id="307266" name="文本框 307265"/>
          <p:cNvSpPr txBox="1"/>
          <p:nvPr/>
        </p:nvSpPr>
        <p:spPr>
          <a:xfrm>
            <a:off x="5435600" y="4292600"/>
            <a:ext cx="3190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e</a:t>
            </a:r>
          </a:p>
        </p:txBody>
      </p:sp>
      <p:sp>
        <p:nvSpPr>
          <p:cNvPr id="60463" name="文本框 307266"/>
          <p:cNvSpPr txBox="1"/>
          <p:nvPr/>
        </p:nvSpPr>
        <p:spPr>
          <a:xfrm>
            <a:off x="1816100" y="5826125"/>
            <a:ext cx="5256213"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How to implement the Binary Tree class?</a:t>
            </a:r>
          </a:p>
        </p:txBody>
      </p:sp>
      <p:sp>
        <p:nvSpPr>
          <p:cNvPr id="60464" name="矩形 307267"/>
          <p:cNvSpPr/>
          <p:nvPr/>
        </p:nvSpPr>
        <p:spPr>
          <a:xfrm>
            <a:off x="5867400" y="4292600"/>
            <a:ext cx="43338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60465" name="文本框 307268"/>
          <p:cNvSpPr txBox="1"/>
          <p:nvPr/>
        </p:nvSpPr>
        <p:spPr>
          <a:xfrm>
            <a:off x="5819775" y="4724400"/>
            <a:ext cx="4889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10</a:t>
            </a:r>
          </a:p>
        </p:txBody>
      </p:sp>
      <p:sp>
        <p:nvSpPr>
          <p:cNvPr id="6046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56"/>
                                        </p:tgtEl>
                                        <p:attrNameLst>
                                          <p:attrName>style.visibility</p:attrName>
                                        </p:attrNameLst>
                                      </p:cBhvr>
                                      <p:to>
                                        <p:strVal val="visible"/>
                                      </p:to>
                                    </p:set>
                                    <p:animEffect transition="in" filter="blinds(horizontal)">
                                      <p:cBhvr>
                                        <p:cTn id="7" dur="500"/>
                                        <p:tgtEl>
                                          <p:spTgt spid="3072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58"/>
                                        </p:tgtEl>
                                        <p:attrNameLst>
                                          <p:attrName>style.visibility</p:attrName>
                                        </p:attrNameLst>
                                      </p:cBhvr>
                                      <p:to>
                                        <p:strVal val="visible"/>
                                      </p:to>
                                    </p:set>
                                    <p:animEffect transition="in" filter="blinds(horizontal)">
                                      <p:cBhvr>
                                        <p:cTn id="12" dur="500"/>
                                        <p:tgtEl>
                                          <p:spTgt spid="3072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59"/>
                                        </p:tgtEl>
                                        <p:attrNameLst>
                                          <p:attrName>style.visibility</p:attrName>
                                        </p:attrNameLst>
                                      </p:cBhvr>
                                      <p:to>
                                        <p:strVal val="visible"/>
                                      </p:to>
                                    </p:set>
                                    <p:animEffect transition="in" filter="blinds(horizontal)">
                                      <p:cBhvr>
                                        <p:cTn id="17" dur="500"/>
                                        <p:tgtEl>
                                          <p:spTgt spid="3072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60"/>
                                        </p:tgtEl>
                                        <p:attrNameLst>
                                          <p:attrName>style.visibility</p:attrName>
                                        </p:attrNameLst>
                                      </p:cBhvr>
                                      <p:to>
                                        <p:strVal val="visible"/>
                                      </p:to>
                                    </p:set>
                                    <p:animEffect transition="in" filter="blinds(horizontal)">
                                      <p:cBhvr>
                                        <p:cTn id="22" dur="500"/>
                                        <p:tgtEl>
                                          <p:spTgt spid="3072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66"/>
                                        </p:tgtEl>
                                        <p:attrNameLst>
                                          <p:attrName>style.visibility</p:attrName>
                                        </p:attrNameLst>
                                      </p:cBhvr>
                                      <p:to>
                                        <p:strVal val="visible"/>
                                      </p:to>
                                    </p:set>
                                    <p:animEffect transition="in" filter="blinds(horizontal)">
                                      <p:cBhvr>
                                        <p:cTn id="27" dur="500"/>
                                        <p:tgtEl>
                                          <p:spTgt spid="30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6" grpId="0"/>
      <p:bldP spid="307258" grpId="0"/>
      <p:bldP spid="307259" grpId="0"/>
      <p:bldP spid="307260" grpId="0"/>
      <p:bldP spid="30726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副标题 309249"/>
          <p:cNvSpPr>
            <a:spLocks noGrp="1"/>
          </p:cNvSpPr>
          <p:nvPr>
            <p:ph type="subTitle" idx="1"/>
          </p:nvPr>
        </p:nvSpPr>
        <p:spPr>
          <a:xfrm>
            <a:off x="1042988" y="1844675"/>
            <a:ext cx="6996112" cy="4171950"/>
          </a:xfrm>
        </p:spPr>
        <p:txBody>
          <a:bodyPr anchor="t"/>
          <a:lstStyle/>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5.1   Definitions and Properties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5.2   Binary Tree Traversals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5.3   Binary Tree Implementations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    5.3.1 Link-based</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    5.3.2 Array-based</a:t>
            </a:r>
          </a:p>
          <a:p>
            <a:pPr algn="l" defTabSz="914400">
              <a:lnSpc>
                <a:spcPct val="80000"/>
              </a:lnSpc>
              <a:spcBef>
                <a:spcPct val="35000"/>
              </a:spcBef>
              <a:buClrTx/>
              <a:buSzTx/>
              <a:buFontTx/>
            </a:pPr>
            <a:r>
              <a:rPr lang="en-US" altLang="zh-CN" sz="2800" kern="1200" baseline="0">
                <a:solidFill>
                  <a:srgbClr val="CC0000"/>
                </a:solidFill>
                <a:latin typeface="+mn-lt"/>
                <a:ea typeface="+mn-ea"/>
                <a:cs typeface="+mn-cs"/>
              </a:rPr>
              <a:t>5.4   Binary Search Trees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5.5   Heaps and Priority Queues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5.6   Huffman Coding Trees</a:t>
            </a:r>
          </a:p>
        </p:txBody>
      </p:sp>
      <p:sp>
        <p:nvSpPr>
          <p:cNvPr id="309251" name="标题 309250"/>
          <p:cNvSpPr>
            <a:spLocks noGrp="1"/>
          </p:cNvSpPr>
          <p:nvPr>
            <p:ph type="ctrTitle"/>
          </p:nvPr>
        </p:nvSpPr>
        <p:spPr>
          <a:xfrm>
            <a:off x="609600" y="5334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Chapter5     Binary Trees</a:t>
            </a:r>
          </a:p>
        </p:txBody>
      </p:sp>
      <p:sp>
        <p:nvSpPr>
          <p:cNvPr id="61443"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35</a:t>
            </a:fld>
            <a:endParaRPr lang="zh-CN" alt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标题 310273"/>
          <p:cNvSpPr>
            <a:spLocks noGrp="1"/>
          </p:cNvSpPr>
          <p:nvPr>
            <p:ph type="title"/>
          </p:nvPr>
        </p:nvSpPr>
        <p:spPr>
          <a:xfrm>
            <a:off x="611188" y="188913"/>
            <a:ext cx="7772400" cy="1143000"/>
          </a:xfrm>
        </p:spPr>
        <p:txBody>
          <a:bodyPr anchor="ctr"/>
          <a:lstStyle/>
          <a:p>
            <a:pPr fontAlgn="base"/>
            <a:r>
              <a:rPr lang="en-US" altLang="zh-CN" strike="noStrike" noProof="1">
                <a:solidFill>
                  <a:srgbClr val="CC0000"/>
                </a:solidFill>
                <a:effectLst>
                  <a:outerShdw blurRad="38100" dist="38100" dir="2700000">
                    <a:srgbClr val="C0C0C0"/>
                  </a:outerShdw>
                </a:effectLst>
              </a:rPr>
              <a:t>Search in a binary tree</a:t>
            </a:r>
          </a:p>
        </p:txBody>
      </p:sp>
      <p:sp>
        <p:nvSpPr>
          <p:cNvPr id="310275" name="文本占位符 310274"/>
          <p:cNvSpPr>
            <a:spLocks noGrp="1"/>
          </p:cNvSpPr>
          <p:nvPr>
            <p:ph type="body" sz="half" idx="1"/>
          </p:nvPr>
        </p:nvSpPr>
        <p:spPr>
          <a:xfrm>
            <a:off x="685800" y="4941888"/>
            <a:ext cx="8855075" cy="1154112"/>
          </a:xfrm>
        </p:spPr>
        <p:txBody>
          <a:bodyPr anchor="t"/>
          <a:lstStyle/>
          <a:p>
            <a:pPr>
              <a:lnSpc>
                <a:spcPct val="90000"/>
              </a:lnSpc>
              <a:buClrTx/>
              <a:buSzTx/>
              <a:buFontTx/>
            </a:pPr>
            <a:r>
              <a:rPr lang="en-US" altLang="zh-CN" sz="2800"/>
              <a:t>Traversal of the whole tree.</a:t>
            </a:r>
          </a:p>
          <a:p>
            <a:pPr lvl="1">
              <a:lnSpc>
                <a:spcPct val="90000"/>
              </a:lnSpc>
              <a:buFontTx/>
            </a:pPr>
            <a:r>
              <a:rPr lang="en-US" altLang="zh-CN" sz="2400" err="1"/>
              <a:t>Preorder, inorder, postorder</a:t>
            </a:r>
            <a:endParaRPr lang="en-US" altLang="zh-CN" sz="2400"/>
          </a:p>
          <a:p>
            <a:pPr lvl="1">
              <a:lnSpc>
                <a:spcPct val="90000"/>
              </a:lnSpc>
              <a:buFontTx/>
            </a:pPr>
            <a:endParaRPr lang="en-US" altLang="zh-CN" sz="2400"/>
          </a:p>
        </p:txBody>
      </p:sp>
      <p:pic>
        <p:nvPicPr>
          <p:cNvPr id="62467" name="图片 310275" descr="BinExamp"/>
          <p:cNvPicPr>
            <a:picLocks noChangeAspect="1"/>
          </p:cNvPicPr>
          <p:nvPr/>
        </p:nvPicPr>
        <p:blipFill>
          <a:blip r:embed="rId2"/>
          <a:srcRect l="4968" t="2606" r="3726" b="3909"/>
          <a:stretch>
            <a:fillRect/>
          </a:stretch>
        </p:blipFill>
        <p:spPr>
          <a:xfrm>
            <a:off x="250825" y="1073150"/>
            <a:ext cx="3962400" cy="3868738"/>
          </a:xfrm>
          <a:prstGeom prst="rect">
            <a:avLst/>
          </a:prstGeom>
          <a:noFill/>
          <a:ln w="9525">
            <a:noFill/>
          </a:ln>
        </p:spPr>
      </p:pic>
      <p:sp>
        <p:nvSpPr>
          <p:cNvPr id="62468" name="文本框 310276"/>
          <p:cNvSpPr txBox="1"/>
          <p:nvPr/>
        </p:nvSpPr>
        <p:spPr>
          <a:xfrm>
            <a:off x="4067175" y="2852738"/>
            <a:ext cx="4667250" cy="579437"/>
          </a:xfrm>
          <a:prstGeom prst="rect">
            <a:avLst/>
          </a:prstGeom>
          <a:noFill/>
          <a:ln w="9525">
            <a:noFill/>
          </a:ln>
        </p:spPr>
        <p:txBody>
          <a:bodyPr wrap="none" anchor="t">
            <a:spAutoFit/>
          </a:bodyPr>
          <a:lstStyle/>
          <a:p>
            <a:r>
              <a:rPr lang="en-US" altLang="zh-CN" sz="3200">
                <a:solidFill>
                  <a:srgbClr val="CC0000"/>
                </a:solidFill>
                <a:latin typeface="Times New Roman" panose="02020603050405020304" pitchFamily="18" charset="0"/>
                <a:ea typeface="宋体" panose="02010600030101010101" pitchFamily="2" charset="-122"/>
              </a:rPr>
              <a:t>How to Search the node H?</a:t>
            </a:r>
          </a:p>
        </p:txBody>
      </p:sp>
      <p:sp>
        <p:nvSpPr>
          <p:cNvPr id="310279" name="文本框 310278"/>
          <p:cNvSpPr txBox="1"/>
          <p:nvPr/>
        </p:nvSpPr>
        <p:spPr>
          <a:xfrm>
            <a:off x="2771775" y="5949950"/>
            <a:ext cx="6180138" cy="457200"/>
          </a:xfrm>
          <a:prstGeom prst="rect">
            <a:avLst/>
          </a:prstGeom>
          <a:solidFill>
            <a:schemeClr val="bg1"/>
          </a:solid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Any other faster data structure to support search?</a:t>
            </a:r>
          </a:p>
        </p:txBody>
      </p:sp>
      <p:graphicFrame>
        <p:nvGraphicFramePr>
          <p:cNvPr id="310282" name="内容占位符 310281"/>
          <p:cNvGraphicFramePr>
            <a:graphicFrameLocks noGrp="1"/>
          </p:cNvGraphicFramePr>
          <p:nvPr>
            <p:ph sz="half" idx="2"/>
          </p:nvPr>
        </p:nvGraphicFramePr>
        <p:xfrm>
          <a:off x="1258888" y="5805488"/>
          <a:ext cx="931862" cy="552450"/>
        </p:xfrm>
        <a:graphic>
          <a:graphicData uri="http://schemas.openxmlformats.org/presentationml/2006/ole">
            <mc:AlternateContent xmlns:mc="http://schemas.openxmlformats.org/markup-compatibility/2006">
              <mc:Choice xmlns:v="urn:schemas-microsoft-com:vml" Requires="v">
                <p:oleObj r:id="rId3" imgW="342900" imgH="203200" progId="Equation.3">
                  <p:embed/>
                </p:oleObj>
              </mc:Choice>
              <mc:Fallback>
                <p:oleObj r:id="rId3" imgW="342900" imgH="203200" progId="Equation.3">
                  <p:embed/>
                  <p:pic>
                    <p:nvPicPr>
                      <p:cNvPr id="310282" name="内容占位符 310281"/>
                      <p:cNvPicPr/>
                      <p:nvPr/>
                    </p:nvPicPr>
                    <p:blipFill>
                      <a:blip r:embed="rId4"/>
                      <a:stretch>
                        <a:fillRect/>
                      </a:stretch>
                    </p:blipFill>
                    <p:spPr>
                      <a:xfrm>
                        <a:off x="1258888" y="5805488"/>
                        <a:ext cx="931862" cy="552450"/>
                      </a:xfrm>
                      <a:prstGeom prst="rect">
                        <a:avLst/>
                      </a:prstGeom>
                      <a:noFill/>
                      <a:ln w="38100">
                        <a:miter/>
                      </a:ln>
                    </p:spPr>
                  </p:pic>
                </p:oleObj>
              </mc:Fallback>
            </mc:AlternateContent>
          </a:graphicData>
        </a:graphic>
      </p:graphicFrame>
      <p:sp>
        <p:nvSpPr>
          <p:cNvPr id="62471"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36</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blinds(horizontal)">
                                      <p:cBhvr>
                                        <p:cTn id="7" dur="500"/>
                                        <p:tgtEl>
                                          <p:spTgt spid="31027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0275">
                                            <p:txEl>
                                              <p:pRg st="1" end="1"/>
                                            </p:txEl>
                                          </p:spTgt>
                                        </p:tgtEl>
                                        <p:attrNameLst>
                                          <p:attrName>style.visibility</p:attrName>
                                        </p:attrNameLst>
                                      </p:cBhvr>
                                      <p:to>
                                        <p:strVal val="visible"/>
                                      </p:to>
                                    </p:set>
                                    <p:animEffect transition="in" filter="blinds(horizontal)">
                                      <p:cBhvr>
                                        <p:cTn id="10" dur="500"/>
                                        <p:tgtEl>
                                          <p:spTgt spid="310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0282"/>
                                        </p:tgtEl>
                                        <p:attrNameLst>
                                          <p:attrName>style.visibility</p:attrName>
                                        </p:attrNameLst>
                                      </p:cBhvr>
                                      <p:to>
                                        <p:strVal val="visible"/>
                                      </p:to>
                                    </p:set>
                                    <p:animEffect transition="in" filter="blinds(horizontal)">
                                      <p:cBhvr>
                                        <p:cTn id="15" dur="500"/>
                                        <p:tgtEl>
                                          <p:spTgt spid="310282"/>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310279"/>
                                        </p:tgtEl>
                                        <p:attrNameLst>
                                          <p:attrName>style.visibility</p:attrName>
                                        </p:attrNameLst>
                                      </p:cBhvr>
                                      <p:to>
                                        <p:strVal val="visible"/>
                                      </p:to>
                                    </p:set>
                                    <p:animEffect transition="in" filter="strips(downLeft)">
                                      <p:cBhvr>
                                        <p:cTn id="20" dur="500"/>
                                        <p:tgtEl>
                                          <p:spTgt spid="31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Binary Search Trees (BST)</a:t>
            </a:r>
          </a:p>
        </p:txBody>
      </p:sp>
      <p:sp>
        <p:nvSpPr>
          <p:cNvPr id="63490" name="文本占位符 59394"/>
          <p:cNvSpPr>
            <a:spLocks noGrp="1"/>
          </p:cNvSpPr>
          <p:nvPr>
            <p:ph idx="1"/>
          </p:nvPr>
        </p:nvSpPr>
        <p:spPr>
          <a:xfrm>
            <a:off x="395288" y="1341438"/>
            <a:ext cx="8226425" cy="4572000"/>
          </a:xfrm>
        </p:spPr>
        <p:txBody>
          <a:bodyPr anchor="t"/>
          <a:lstStyle/>
          <a:p>
            <a:pPr>
              <a:lnSpc>
                <a:spcPct val="90000"/>
              </a:lnSpc>
              <a:buNone/>
            </a:pPr>
            <a:r>
              <a:rPr lang="en-US" altLang="zh-CN" sz="2800" dirty="0">
                <a:latin typeface="Helvetica" pitchFamily="34" charset="0"/>
              </a:rPr>
              <a:t>BST Property: All elements stored in the left subtree of a node with value </a:t>
            </a:r>
            <a:r>
              <a:rPr lang="en-US" altLang="zh-CN" sz="2800" i="1" dirty="0">
                <a:latin typeface="Helvetica" pitchFamily="34" charset="0"/>
              </a:rPr>
              <a:t>K</a:t>
            </a:r>
            <a:r>
              <a:rPr lang="en-US" altLang="zh-CN" sz="2800" dirty="0">
                <a:latin typeface="Helvetica" pitchFamily="34" charset="0"/>
              </a:rPr>
              <a:t> have values &lt; </a:t>
            </a:r>
            <a:r>
              <a:rPr lang="en-US" altLang="zh-CN" sz="2800" i="1" dirty="0">
                <a:latin typeface="Helvetica" pitchFamily="34" charset="0"/>
              </a:rPr>
              <a:t>K</a:t>
            </a:r>
            <a:r>
              <a:rPr lang="en-US" altLang="zh-CN" sz="2800" dirty="0">
                <a:latin typeface="Helvetica" pitchFamily="34" charset="0"/>
              </a:rPr>
              <a:t>.  All elements stored in the right subtree of a node with value </a:t>
            </a:r>
            <a:r>
              <a:rPr lang="en-US" altLang="zh-CN" sz="2800" i="1" dirty="0">
                <a:latin typeface="Helvetica" pitchFamily="34" charset="0"/>
              </a:rPr>
              <a:t>K</a:t>
            </a:r>
            <a:r>
              <a:rPr lang="en-US" altLang="zh-CN" sz="2800" dirty="0">
                <a:latin typeface="Helvetica" pitchFamily="34" charset="0"/>
              </a:rPr>
              <a:t> have values &gt;= </a:t>
            </a:r>
            <a:r>
              <a:rPr lang="en-US" altLang="zh-CN" sz="2800" i="1" dirty="0">
                <a:latin typeface="Helvetica" pitchFamily="34" charset="0"/>
              </a:rPr>
              <a:t>K</a:t>
            </a:r>
            <a:r>
              <a:rPr lang="en-US" altLang="zh-CN" sz="2800" dirty="0">
                <a:latin typeface="Helvetica" pitchFamily="34" charset="0"/>
              </a:rPr>
              <a:t>.</a:t>
            </a:r>
          </a:p>
        </p:txBody>
      </p:sp>
      <p:pic>
        <p:nvPicPr>
          <p:cNvPr id="63491" name="图片 59395" descr="BSTShape"/>
          <p:cNvPicPr>
            <a:picLocks noChangeAspect="1"/>
          </p:cNvPicPr>
          <p:nvPr/>
        </p:nvPicPr>
        <p:blipFill>
          <a:blip r:embed="rId3"/>
          <a:srcRect l="2226" t="3815" r="4454" b="10489"/>
          <a:stretch>
            <a:fillRect/>
          </a:stretch>
        </p:blipFill>
        <p:spPr>
          <a:xfrm>
            <a:off x="1547813" y="2997200"/>
            <a:ext cx="5705475" cy="3059113"/>
          </a:xfrm>
          <a:prstGeom prst="rect">
            <a:avLst/>
          </a:prstGeom>
          <a:noFill/>
          <a:ln w="9525">
            <a:noFill/>
          </a:ln>
        </p:spPr>
      </p:pic>
      <p:sp>
        <p:nvSpPr>
          <p:cNvPr id="59398" name="文本框 59397"/>
          <p:cNvSpPr txBox="1"/>
          <p:nvPr/>
        </p:nvSpPr>
        <p:spPr>
          <a:xfrm>
            <a:off x="1671638" y="5610225"/>
            <a:ext cx="3103562"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 How to search in BST</a:t>
            </a:r>
          </a:p>
        </p:txBody>
      </p:sp>
      <p:sp>
        <p:nvSpPr>
          <p:cNvPr id="59399" name="文本框 59398"/>
          <p:cNvSpPr txBox="1"/>
          <p:nvPr/>
        </p:nvSpPr>
        <p:spPr>
          <a:xfrm>
            <a:off x="684213" y="6165850"/>
            <a:ext cx="5319712"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 How many times of nodes comparison   </a:t>
            </a:r>
          </a:p>
        </p:txBody>
      </p:sp>
      <p:sp>
        <p:nvSpPr>
          <p:cNvPr id="59402" name="文本框 59401"/>
          <p:cNvSpPr txBox="1"/>
          <p:nvPr/>
        </p:nvSpPr>
        <p:spPr>
          <a:xfrm>
            <a:off x="5867400" y="6165850"/>
            <a:ext cx="2263775" cy="457200"/>
          </a:xfrm>
          <a:prstGeom prst="rect">
            <a:avLst/>
          </a:prstGeom>
          <a:noFill/>
          <a:ln w="9525">
            <a:noFill/>
          </a:ln>
        </p:spPr>
        <p:txBody>
          <a:bodyPr wrap="none" anchor="t">
            <a:spAutoFit/>
          </a:bodyPr>
          <a:lstStyle/>
          <a:p>
            <a:r>
              <a:rPr lang="en-US" altLang="zh-CN">
                <a:solidFill>
                  <a:srgbClr val="003399"/>
                </a:solidFill>
                <a:latin typeface="Times New Roman" panose="02020603050405020304" pitchFamily="18" charset="0"/>
                <a:ea typeface="宋体" panose="02010600030101010101" pitchFamily="2" charset="-122"/>
              </a:rPr>
              <a:t>Better than </a:t>
            </a:r>
            <a:r>
              <a:rPr lang="el-GR" altLang="zh-CN" dirty="0">
                <a:solidFill>
                  <a:srgbClr val="003399"/>
                </a:solidFill>
                <a:latin typeface="Times New Roman" panose="02020603050405020304" pitchFamily="18" charset="0"/>
                <a:ea typeface="宋体" panose="02010600030101010101" pitchFamily="2" charset="-122"/>
              </a:rPr>
              <a:t>Θ</a:t>
            </a:r>
            <a:r>
              <a:rPr lang="en-US" altLang="zh-CN">
                <a:solidFill>
                  <a:srgbClr val="003399"/>
                </a:solidFill>
                <a:latin typeface="Times New Roman" panose="02020603050405020304" pitchFamily="18" charset="0"/>
                <a:ea typeface="宋体" panose="02010600030101010101" pitchFamily="2" charset="-122"/>
              </a:rPr>
              <a:t>(n)</a:t>
            </a:r>
            <a:endParaRPr lang="el-GR" altLang="zh-CN" dirty="0">
              <a:solidFill>
                <a:srgbClr val="003399"/>
              </a:solidFill>
              <a:latin typeface="Times New Roman" panose="02020603050405020304" pitchFamily="18" charset="0"/>
              <a:ea typeface="Times New Roman" panose="02020603050405020304" pitchFamily="18" charset="0"/>
            </a:endParaRPr>
          </a:p>
        </p:txBody>
      </p:sp>
      <p:sp>
        <p:nvSpPr>
          <p:cNvPr id="6349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9"/>
                                        </p:tgtEl>
                                        <p:attrNameLst>
                                          <p:attrName>style.visibility</p:attrName>
                                        </p:attrNameLst>
                                      </p:cBhvr>
                                      <p:to>
                                        <p:strVal val="visible"/>
                                      </p:to>
                                    </p:set>
                                    <p:animEffect transition="in" filter="blinds(horizontal)">
                                      <p:cBhvr>
                                        <p:cTn id="12" dur="500"/>
                                        <p:tgtEl>
                                          <p:spTgt spid="593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402">
                                            <p:txEl>
                                              <p:pRg st="0" end="0"/>
                                            </p:txEl>
                                          </p:spTgt>
                                        </p:tgtEl>
                                        <p:attrNameLst>
                                          <p:attrName>style.visibility</p:attrName>
                                        </p:attrNameLst>
                                      </p:cBhvr>
                                      <p:to>
                                        <p:strVal val="visible"/>
                                      </p:to>
                                    </p:set>
                                    <p:animEffect transition="in" filter="blinds(horizontal)">
                                      <p:cBhvr>
                                        <p:cTn id="17" dur="500"/>
                                        <p:tgtEl>
                                          <p:spTgt spid="594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p:bldP spid="5939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1441"/>
          <p:cNvSpPr>
            <a:spLocks noGrp="1"/>
          </p:cNvSpPr>
          <p:nvPr>
            <p:ph type="title"/>
          </p:nvPr>
        </p:nvSpPr>
        <p:spPr>
          <a:xfrm>
            <a:off x="455613" y="44450"/>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class(1)</a:t>
            </a:r>
          </a:p>
        </p:txBody>
      </p:sp>
      <p:sp>
        <p:nvSpPr>
          <p:cNvPr id="65538" name="文本占位符 61442"/>
          <p:cNvSpPr>
            <a:spLocks noGrp="1"/>
          </p:cNvSpPr>
          <p:nvPr>
            <p:ph idx="1"/>
          </p:nvPr>
        </p:nvSpPr>
        <p:spPr>
          <a:xfrm>
            <a:off x="107950" y="836613"/>
            <a:ext cx="9036050" cy="3097212"/>
          </a:xfrm>
        </p:spPr>
        <p:txBody>
          <a:bodyPr anchor="t"/>
          <a:lstStyle/>
          <a:p>
            <a:pPr defTabSz="914400">
              <a:lnSpc>
                <a:spcPct val="80000"/>
              </a:lnSpc>
              <a:spcBef>
                <a:spcPct val="0"/>
              </a:spcBef>
              <a:buNone/>
              <a:tabLst>
                <a:tab pos="7899400" algn="l"/>
              </a:tabLst>
            </a:pPr>
            <a:r>
              <a:rPr lang="en-US" altLang="zh-CN" sz="2400" b="1">
                <a:latin typeface="Courier New" panose="02070309020205020404" pitchFamily="49" charset="0"/>
              </a:rPr>
              <a:t>// BST implementation for the Dictionary ADT</a:t>
            </a:r>
          </a:p>
          <a:p>
            <a:pPr defTabSz="914400">
              <a:lnSpc>
                <a:spcPct val="80000"/>
              </a:lnSpc>
              <a:spcBef>
                <a:spcPct val="0"/>
              </a:spcBef>
              <a:buNone/>
              <a:tabLst>
                <a:tab pos="7899400" algn="l"/>
              </a:tabLst>
            </a:pPr>
            <a:r>
              <a:rPr lang="en-US" altLang="zh-CN" sz="2400" b="1" err="1">
                <a:latin typeface="Courier New" panose="02070309020205020404" pitchFamily="49" charset="0"/>
              </a:rPr>
              <a:t>template &lt;typename Key, typename E</a:t>
            </a:r>
            <a:r>
              <a:rPr lang="en-US" altLang="zh-CN" sz="2400" b="1">
                <a:latin typeface="Courier New" panose="02070309020205020404" pitchFamily="49" charset="0"/>
              </a:rPr>
              <a:t>&gt;</a:t>
            </a:r>
          </a:p>
          <a:p>
            <a:pPr defTabSz="914400">
              <a:lnSpc>
                <a:spcPct val="80000"/>
              </a:lnSpc>
              <a:spcBef>
                <a:spcPct val="0"/>
              </a:spcBef>
              <a:buNone/>
              <a:tabLst>
                <a:tab pos="7899400" algn="l"/>
              </a:tabLst>
            </a:pPr>
            <a:r>
              <a:rPr lang="en-US" altLang="zh-CN" sz="2400" b="1">
                <a:latin typeface="Courier New" panose="02070309020205020404" pitchFamily="49" charset="0"/>
              </a:rPr>
              <a:t>class BST {</a:t>
            </a:r>
          </a:p>
          <a:p>
            <a:pPr defTabSz="914400">
              <a:lnSpc>
                <a:spcPct val="80000"/>
              </a:lnSpc>
              <a:spcBef>
                <a:spcPct val="0"/>
              </a:spcBef>
              <a:buNone/>
              <a:tabLst>
                <a:tab pos="7899400" algn="l"/>
              </a:tabLst>
            </a:pPr>
            <a:r>
              <a:rPr lang="en-US" altLang="zh-CN" sz="2400" b="1">
                <a:latin typeface="Courier New" panose="02070309020205020404" pitchFamily="49" charset="0"/>
              </a:rPr>
              <a:t>private:</a:t>
            </a:r>
          </a:p>
          <a:p>
            <a:pPr defTabSz="914400">
              <a:lnSpc>
                <a:spcPct val="80000"/>
              </a:lnSpc>
              <a:spcBef>
                <a:spcPct val="0"/>
              </a:spcBef>
              <a:buNone/>
              <a:tabLst>
                <a:tab pos="7899400" algn="l"/>
              </a:tabLst>
            </a:pPr>
            <a:r>
              <a:rPr lang="en-US" altLang="zh-CN" sz="2400" b="1" err="1">
                <a:latin typeface="Courier New" panose="02070309020205020404" pitchFamily="49" charset="0"/>
              </a:rPr>
              <a:t>  BSTNode&lt;Elem</a:t>
            </a:r>
            <a:r>
              <a:rPr lang="en-US" altLang="zh-CN" sz="2400" b="1">
                <a:latin typeface="Courier New" panose="02070309020205020404" pitchFamily="49" charset="0"/>
              </a:rPr>
              <a:t>&gt;* root;   // Root of the BST</a:t>
            </a:r>
          </a:p>
          <a:p>
            <a:pPr defTabSz="914400">
              <a:lnSpc>
                <a:spcPct val="80000"/>
              </a:lnSpc>
              <a:spcBef>
                <a:spcPct val="0"/>
              </a:spcBef>
              <a:spcAft>
                <a:spcPct val="30000"/>
              </a:spcAft>
              <a:buNone/>
              <a:tabLst>
                <a:tab pos="7899400" algn="l"/>
              </a:tabLst>
            </a:pPr>
            <a:r>
              <a:rPr lang="en-US" altLang="zh-CN" sz="2400" b="1" err="1">
                <a:latin typeface="Courier New" panose="02070309020205020404" pitchFamily="49" charset="0"/>
              </a:rPr>
              <a:t>  int nodecount</a:t>
            </a:r>
            <a:r>
              <a:rPr lang="en-US" altLang="zh-CN" sz="2400" b="1">
                <a:latin typeface="Courier New" panose="02070309020205020404" pitchFamily="49" charset="0"/>
              </a:rPr>
              <a:t>;         // Number of nodes </a:t>
            </a:r>
          </a:p>
          <a:p>
            <a:pPr defTabSz="914400">
              <a:lnSpc>
                <a:spcPct val="80000"/>
              </a:lnSpc>
              <a:spcBef>
                <a:spcPct val="0"/>
              </a:spcBef>
              <a:spcAft>
                <a:spcPct val="30000"/>
              </a:spcAft>
              <a:buNone/>
              <a:tabLst>
                <a:tab pos="7899400" algn="l"/>
              </a:tabLst>
            </a:pPr>
            <a:r>
              <a:rPr lang="en-US" altLang="zh-CN" sz="2400" b="1">
                <a:latin typeface="Courier New" panose="02070309020205020404" pitchFamily="49" charset="0"/>
              </a:rPr>
              <a:t>  ......</a:t>
            </a:r>
          </a:p>
          <a:p>
            <a:pPr defTabSz="914400">
              <a:lnSpc>
                <a:spcPct val="80000"/>
              </a:lnSpc>
              <a:spcBef>
                <a:spcPct val="0"/>
              </a:spcBef>
              <a:spcAft>
                <a:spcPct val="40000"/>
              </a:spcAft>
              <a:buNone/>
              <a:tabLst>
                <a:tab pos="7899400" algn="l"/>
              </a:tabLst>
            </a:pPr>
            <a:r>
              <a:rPr lang="en-US" altLang="zh-CN" sz="2400" b="1">
                <a:latin typeface="Courier New" panose="02070309020205020404" pitchFamily="49" charset="0"/>
              </a:rPr>
              <a:t>public:</a:t>
            </a:r>
          </a:p>
          <a:p>
            <a:pPr defTabSz="914400">
              <a:lnSpc>
                <a:spcPct val="80000"/>
              </a:lnSpc>
              <a:spcBef>
                <a:spcPct val="0"/>
              </a:spcBef>
              <a:buNone/>
              <a:tabLst>
                <a:tab pos="7899400" algn="l"/>
              </a:tabLst>
            </a:pPr>
            <a:r>
              <a:rPr lang="en-US" altLang="zh-CN" sz="2400" b="1" err="1">
                <a:latin typeface="Courier New" panose="02070309020205020404" pitchFamily="49" charset="0"/>
              </a:rPr>
              <a:t>   BST() { root = NULL; nodecount</a:t>
            </a:r>
            <a:r>
              <a:rPr lang="en-US" altLang="zh-CN" sz="2400" b="1">
                <a:latin typeface="Courier New" panose="02070309020205020404" pitchFamily="49" charset="0"/>
              </a:rPr>
              <a:t> = 0; }</a:t>
            </a:r>
          </a:p>
          <a:p>
            <a:pPr defTabSz="914400">
              <a:lnSpc>
                <a:spcPct val="80000"/>
              </a:lnSpc>
              <a:spcBef>
                <a:spcPct val="0"/>
              </a:spcBef>
              <a:buNone/>
              <a:tabLst>
                <a:tab pos="7899400" algn="l"/>
              </a:tabLst>
            </a:pPr>
            <a:r>
              <a:rPr lang="en-US" altLang="zh-CN" sz="2400" b="1" err="1">
                <a:latin typeface="Courier New" panose="02070309020205020404" pitchFamily="49" charset="0"/>
              </a:rPr>
              <a:t>   ~BST() { clearhelp(root</a:t>
            </a:r>
            <a:r>
              <a:rPr lang="en-US" altLang="zh-CN" sz="2400" b="1">
                <a:latin typeface="Courier New" panose="02070309020205020404" pitchFamily="49" charset="0"/>
              </a:rPr>
              <a:t>); } </a:t>
            </a:r>
          </a:p>
          <a:p>
            <a:pPr defTabSz="914400">
              <a:lnSpc>
                <a:spcPct val="80000"/>
              </a:lnSpc>
              <a:spcBef>
                <a:spcPct val="0"/>
              </a:spcBef>
              <a:buNone/>
              <a:tabLst>
                <a:tab pos="7899400" algn="l"/>
              </a:tabLst>
            </a:pPr>
            <a:endParaRPr lang="en-US" altLang="zh-CN" sz="2400" b="1">
              <a:latin typeface="Courier New" panose="02070309020205020404" pitchFamily="49" charset="0"/>
            </a:endParaRPr>
          </a:p>
        </p:txBody>
      </p:sp>
      <p:pic>
        <p:nvPicPr>
          <p:cNvPr id="65539" name="图片 61443" descr="BSTShape"/>
          <p:cNvPicPr>
            <a:picLocks noChangeAspect="1"/>
          </p:cNvPicPr>
          <p:nvPr/>
        </p:nvPicPr>
        <p:blipFill>
          <a:blip r:embed="rId3"/>
          <a:srcRect l="2226" t="17912" r="47116" b="25609"/>
          <a:stretch>
            <a:fillRect/>
          </a:stretch>
        </p:blipFill>
        <p:spPr>
          <a:xfrm>
            <a:off x="3059113" y="4437063"/>
            <a:ext cx="3097212" cy="2016125"/>
          </a:xfrm>
          <a:prstGeom prst="rect">
            <a:avLst/>
          </a:prstGeom>
          <a:noFill/>
          <a:ln w="9525">
            <a:noFill/>
          </a:ln>
        </p:spPr>
      </p:pic>
      <p:sp>
        <p:nvSpPr>
          <p:cNvPr id="65540" name="直接连接符 61444"/>
          <p:cNvSpPr/>
          <p:nvPr/>
        </p:nvSpPr>
        <p:spPr>
          <a:xfrm flipH="1">
            <a:off x="4783138" y="4294188"/>
            <a:ext cx="719137" cy="287337"/>
          </a:xfrm>
          <a:prstGeom prst="line">
            <a:avLst/>
          </a:prstGeom>
          <a:ln w="9525" cap="flat" cmpd="sng">
            <a:solidFill>
              <a:srgbClr val="CC0000"/>
            </a:solidFill>
            <a:prstDash val="solid"/>
            <a:round/>
            <a:headEnd type="none" w="med" len="med"/>
            <a:tailEnd type="triangle" w="med" len="med"/>
          </a:ln>
        </p:spPr>
      </p:sp>
      <p:sp>
        <p:nvSpPr>
          <p:cNvPr id="65541" name="文本框 61445"/>
          <p:cNvSpPr txBox="1"/>
          <p:nvPr/>
        </p:nvSpPr>
        <p:spPr>
          <a:xfrm>
            <a:off x="5626100" y="3883025"/>
            <a:ext cx="674688"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root</a:t>
            </a:r>
          </a:p>
        </p:txBody>
      </p:sp>
      <p:sp>
        <p:nvSpPr>
          <p:cNvPr id="6554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38</a:t>
            </a:fld>
            <a:endParaRPr lang="zh-CN" alt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a:xfrm>
            <a:off x="455613" y="44450"/>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class(2)</a:t>
            </a:r>
          </a:p>
        </p:txBody>
      </p:sp>
      <p:sp>
        <p:nvSpPr>
          <p:cNvPr id="67586" name="文本占位符 63490"/>
          <p:cNvSpPr>
            <a:spLocks noGrp="1"/>
          </p:cNvSpPr>
          <p:nvPr>
            <p:ph idx="1"/>
          </p:nvPr>
        </p:nvSpPr>
        <p:spPr>
          <a:xfrm>
            <a:off x="228600" y="1052513"/>
            <a:ext cx="8591550" cy="3024187"/>
          </a:xfrm>
        </p:spPr>
        <p:txBody>
          <a:bodyPr anchor="t"/>
          <a:lstStyle/>
          <a:p>
            <a:pPr>
              <a:lnSpc>
                <a:spcPct val="80000"/>
              </a:lnSpc>
              <a:spcBef>
                <a:spcPct val="0"/>
              </a:spcBef>
              <a:buNone/>
            </a:pPr>
            <a:r>
              <a:rPr lang="en-US" altLang="zh-CN" sz="2400" b="1" err="1">
                <a:latin typeface="Courier New" panose="02070309020205020404" pitchFamily="49" charset="0"/>
              </a:rPr>
              <a:t>clearhelp(BStNode&lt;key, E&gt;* subroot</a:t>
            </a:r>
            <a:r>
              <a:rPr lang="en-US" altLang="zh-CN" sz="2400" b="1">
                <a:latin typeface="Courier New" panose="02070309020205020404" pitchFamily="49" charset="0"/>
              </a:rPr>
              <a:t>)</a:t>
            </a:r>
          </a:p>
          <a:p>
            <a:pPr>
              <a:lnSpc>
                <a:spcPct val="80000"/>
              </a:lnSpc>
              <a:spcBef>
                <a:spcPct val="0"/>
              </a:spcBef>
              <a:buNone/>
            </a:pPr>
            <a:r>
              <a:rPr lang="en-US" altLang="zh-CN" sz="2400" b="1">
                <a:latin typeface="Courier New" panose="02070309020205020404" pitchFamily="49" charset="0"/>
              </a:rPr>
              <a:t>{</a:t>
            </a:r>
          </a:p>
          <a:p>
            <a:pPr>
              <a:lnSpc>
                <a:spcPct val="80000"/>
              </a:lnSpc>
              <a:spcBef>
                <a:spcPct val="0"/>
              </a:spcBef>
              <a:buNone/>
            </a:pPr>
            <a:r>
              <a:rPr lang="en-US" altLang="zh-CN" sz="2400" b="1" err="1">
                <a:latin typeface="Courier New" panose="02070309020205020404" pitchFamily="49" charset="0"/>
              </a:rPr>
              <a:t>	if(subroot</a:t>
            </a:r>
            <a:r>
              <a:rPr lang="en-US" altLang="zh-CN" sz="2400" b="1">
                <a:latin typeface="Courier New" panose="02070309020205020404" pitchFamily="49" charset="0"/>
              </a:rPr>
              <a:t> == NULL) return;</a:t>
            </a:r>
          </a:p>
          <a:p>
            <a:pPr>
              <a:lnSpc>
                <a:spcPct val="80000"/>
              </a:lnSpc>
              <a:spcBef>
                <a:spcPct val="0"/>
              </a:spcBef>
              <a:buNone/>
            </a:pPr>
            <a:r>
              <a:rPr lang="en-US" altLang="zh-CN" sz="2400" b="1" err="1">
                <a:latin typeface="Courier New" panose="02070309020205020404" pitchFamily="49" charset="0"/>
              </a:rPr>
              <a:t>	clearhelp(subroot</a:t>
            </a:r>
            <a:r>
              <a:rPr lang="en-US" altLang="zh-CN" sz="2400" b="1">
                <a:latin typeface="Courier New" panose="02070309020205020404" pitchFamily="49" charset="0"/>
              </a:rPr>
              <a:t>-&gt;left());</a:t>
            </a:r>
          </a:p>
          <a:p>
            <a:pPr>
              <a:lnSpc>
                <a:spcPct val="80000"/>
              </a:lnSpc>
              <a:spcBef>
                <a:spcPct val="0"/>
              </a:spcBef>
              <a:buNone/>
            </a:pPr>
            <a:r>
              <a:rPr lang="en-US" altLang="zh-CN" sz="2400" b="1" err="1">
                <a:latin typeface="Courier New" panose="02070309020205020404" pitchFamily="49" charset="0"/>
              </a:rPr>
              <a:t>	clearhelp(subroot</a:t>
            </a:r>
            <a:r>
              <a:rPr lang="en-US" altLang="zh-CN" sz="2400" b="1">
                <a:latin typeface="Courier New" panose="02070309020205020404" pitchFamily="49" charset="0"/>
              </a:rPr>
              <a:t>-&gt;right());</a:t>
            </a:r>
          </a:p>
          <a:p>
            <a:pPr>
              <a:lnSpc>
                <a:spcPct val="80000"/>
              </a:lnSpc>
              <a:spcBef>
                <a:spcPct val="0"/>
              </a:spcBef>
              <a:buNone/>
            </a:pPr>
            <a:r>
              <a:rPr lang="en-US" altLang="zh-CN" sz="2400" b="1" err="1">
                <a:latin typeface="Courier New" panose="02070309020205020404" pitchFamily="49" charset="0"/>
              </a:rPr>
              <a:t>	delete subroot</a:t>
            </a:r>
            <a:r>
              <a:rPr lang="en-US" altLang="zh-CN" sz="2400" b="1">
                <a:latin typeface="Courier New" panose="02070309020205020404" pitchFamily="49" charset="0"/>
              </a:rPr>
              <a:t>;</a:t>
            </a:r>
          </a:p>
          <a:p>
            <a:pPr>
              <a:lnSpc>
                <a:spcPct val="80000"/>
              </a:lnSpc>
              <a:spcBef>
                <a:spcPct val="0"/>
              </a:spcBef>
              <a:buNone/>
            </a:pPr>
            <a:r>
              <a:rPr lang="en-US" altLang="zh-CN" sz="2400" b="1">
                <a:latin typeface="Courier New" panose="02070309020205020404" pitchFamily="49" charset="0"/>
              </a:rPr>
              <a:t>}</a:t>
            </a:r>
          </a:p>
          <a:p>
            <a:pPr>
              <a:lnSpc>
                <a:spcPct val="80000"/>
              </a:lnSpc>
              <a:spcBef>
                <a:spcPct val="0"/>
              </a:spcBef>
              <a:buNone/>
            </a:pPr>
            <a:r>
              <a:rPr lang="en-US" altLang="zh-CN" sz="2400" b="1" err="1">
                <a:latin typeface="Courier New" panose="02070309020205020404" pitchFamily="49" charset="0"/>
              </a:rPr>
              <a:t>void clear() { clearhelp(root</a:t>
            </a:r>
            <a:r>
              <a:rPr lang="en-US" altLang="zh-CN" sz="2400" b="1">
                <a:latin typeface="Courier New" panose="02070309020205020404" pitchFamily="49" charset="0"/>
              </a:rPr>
              <a:t>); root = NULL;</a:t>
            </a:r>
          </a:p>
          <a:p>
            <a:pPr>
              <a:lnSpc>
                <a:spcPct val="80000"/>
              </a:lnSpc>
              <a:spcBef>
                <a:spcPct val="0"/>
              </a:spcBef>
              <a:buNone/>
            </a:pPr>
            <a:r>
              <a:rPr lang="en-US" altLang="zh-CN" sz="2400" b="1" err="1">
                <a:latin typeface="Courier New" panose="02070309020205020404" pitchFamily="49" charset="0"/>
              </a:rPr>
              <a:t>                nodecount</a:t>
            </a:r>
            <a:r>
              <a:rPr lang="en-US" altLang="zh-CN" sz="2400" b="1">
                <a:latin typeface="Courier New" panose="02070309020205020404" pitchFamily="49" charset="0"/>
              </a:rPr>
              <a:t> = 0; }</a:t>
            </a:r>
          </a:p>
          <a:p>
            <a:pPr>
              <a:lnSpc>
                <a:spcPct val="80000"/>
              </a:lnSpc>
              <a:spcBef>
                <a:spcPct val="0"/>
              </a:spcBef>
              <a:buNone/>
            </a:pPr>
            <a:r>
              <a:rPr lang="en-US" altLang="zh-CN" sz="2400" b="1">
                <a:latin typeface="Courier New" panose="02070309020205020404" pitchFamily="49" charset="0"/>
              </a:rPr>
              <a:t>  </a:t>
            </a:r>
          </a:p>
        </p:txBody>
      </p:sp>
      <p:pic>
        <p:nvPicPr>
          <p:cNvPr id="67587" name="图片 63491" descr="BSTShape"/>
          <p:cNvPicPr>
            <a:picLocks noChangeAspect="1"/>
          </p:cNvPicPr>
          <p:nvPr/>
        </p:nvPicPr>
        <p:blipFill>
          <a:blip r:embed="rId3"/>
          <a:srcRect l="2226" t="17912" r="47116" b="25609"/>
          <a:stretch>
            <a:fillRect/>
          </a:stretch>
        </p:blipFill>
        <p:spPr>
          <a:xfrm>
            <a:off x="3059113" y="4508500"/>
            <a:ext cx="3097212" cy="2016125"/>
          </a:xfrm>
          <a:prstGeom prst="rect">
            <a:avLst/>
          </a:prstGeom>
          <a:noFill/>
          <a:ln w="9525">
            <a:noFill/>
          </a:ln>
        </p:spPr>
      </p:pic>
      <p:sp>
        <p:nvSpPr>
          <p:cNvPr id="67588" name="直接连接符 63492"/>
          <p:cNvSpPr/>
          <p:nvPr/>
        </p:nvSpPr>
        <p:spPr>
          <a:xfrm flipH="1">
            <a:off x="4783138" y="4365625"/>
            <a:ext cx="719137" cy="287338"/>
          </a:xfrm>
          <a:prstGeom prst="line">
            <a:avLst/>
          </a:prstGeom>
          <a:ln w="9525" cap="flat" cmpd="sng">
            <a:solidFill>
              <a:srgbClr val="CC0000"/>
            </a:solidFill>
            <a:prstDash val="solid"/>
            <a:round/>
            <a:headEnd type="none" w="med" len="med"/>
            <a:tailEnd type="triangle" w="med" len="med"/>
          </a:ln>
        </p:spPr>
      </p:sp>
      <p:sp>
        <p:nvSpPr>
          <p:cNvPr id="67589" name="文本框 63493"/>
          <p:cNvSpPr txBox="1"/>
          <p:nvPr/>
        </p:nvSpPr>
        <p:spPr>
          <a:xfrm>
            <a:off x="5626100" y="3954463"/>
            <a:ext cx="674688"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root</a:t>
            </a:r>
          </a:p>
        </p:txBody>
      </p:sp>
      <p:sp>
        <p:nvSpPr>
          <p:cNvPr id="6759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39</a:t>
            </a:fld>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50529"/>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Binary Tree Example </a:t>
            </a:r>
          </a:p>
        </p:txBody>
      </p:sp>
      <p:sp>
        <p:nvSpPr>
          <p:cNvPr id="8194" name="文本占位符 150530"/>
          <p:cNvSpPr>
            <a:spLocks noGrp="1"/>
          </p:cNvSpPr>
          <p:nvPr>
            <p:ph idx="1"/>
          </p:nvPr>
        </p:nvSpPr>
        <p:spPr>
          <a:xfrm>
            <a:off x="107950" y="1600200"/>
            <a:ext cx="4895850" cy="4495800"/>
          </a:xfrm>
        </p:spPr>
        <p:txBody>
          <a:bodyPr anchor="t"/>
          <a:lstStyle/>
          <a:p>
            <a:pPr>
              <a:lnSpc>
                <a:spcPct val="90000"/>
              </a:lnSpc>
              <a:buNone/>
            </a:pPr>
            <a:r>
              <a:rPr lang="en-US" altLang="zh-CN">
                <a:latin typeface="Helvetica" pitchFamily="34" charset="0"/>
              </a:rPr>
              <a:t>Check the notations: </a:t>
            </a:r>
          </a:p>
          <a:p>
            <a:pPr>
              <a:lnSpc>
                <a:spcPct val="90000"/>
              </a:lnSpc>
              <a:buNone/>
            </a:pPr>
            <a:r>
              <a:rPr lang="en-US" altLang="zh-CN">
                <a:latin typeface="Helvetica" pitchFamily="34" charset="0"/>
              </a:rPr>
              <a:t> </a:t>
            </a:r>
            <a:r>
              <a:rPr lang="en-US" altLang="zh-CN" u="sng">
                <a:latin typeface="Helvetica" pitchFamily="34" charset="0"/>
              </a:rPr>
              <a:t>root</a:t>
            </a:r>
            <a:r>
              <a:rPr lang="en-US" altLang="zh-CN">
                <a:latin typeface="Helvetica" pitchFamily="34" charset="0"/>
              </a:rPr>
              <a:t>, </a:t>
            </a:r>
            <a:r>
              <a:rPr lang="en-US" altLang="zh-CN" u="sng" err="1">
                <a:latin typeface="Helvetica" pitchFamily="34" charset="0"/>
              </a:rPr>
              <a:t>subtree</a:t>
            </a:r>
            <a:r>
              <a:rPr lang="en-US" altLang="zh-CN">
                <a:latin typeface="Helvetica" pitchFamily="34" charset="0"/>
              </a:rPr>
              <a:t> , </a:t>
            </a:r>
          </a:p>
          <a:p>
            <a:pPr>
              <a:lnSpc>
                <a:spcPct val="90000"/>
              </a:lnSpc>
              <a:buNone/>
            </a:pPr>
            <a:r>
              <a:rPr lang="en-US" altLang="zh-CN">
                <a:latin typeface="Helvetica" pitchFamily="34" charset="0"/>
              </a:rPr>
              <a:t> </a:t>
            </a:r>
            <a:r>
              <a:rPr lang="en-US" altLang="zh-CN" u="sng">
                <a:latin typeface="Helvetica" pitchFamily="34" charset="0"/>
              </a:rPr>
              <a:t>node</a:t>
            </a:r>
            <a:r>
              <a:rPr lang="en-US" altLang="zh-CN">
                <a:latin typeface="Helvetica" pitchFamily="34" charset="0"/>
              </a:rPr>
              <a:t>, </a:t>
            </a:r>
            <a:r>
              <a:rPr lang="en-US" altLang="zh-CN" u="sng">
                <a:latin typeface="Helvetica" pitchFamily="34" charset="0"/>
              </a:rPr>
              <a:t>edge</a:t>
            </a:r>
            <a:r>
              <a:rPr lang="en-US" altLang="zh-CN">
                <a:latin typeface="Helvetica" pitchFamily="34" charset="0"/>
              </a:rPr>
              <a:t>,</a:t>
            </a:r>
          </a:p>
          <a:p>
            <a:pPr>
              <a:lnSpc>
                <a:spcPct val="90000"/>
              </a:lnSpc>
              <a:buNone/>
            </a:pPr>
            <a:r>
              <a:rPr lang="en-US" altLang="zh-CN">
                <a:latin typeface="Helvetica" pitchFamily="34" charset="0"/>
              </a:rPr>
              <a:t> </a:t>
            </a:r>
            <a:r>
              <a:rPr lang="en-US" altLang="zh-CN" u="sng">
                <a:latin typeface="Helvetica" pitchFamily="34" charset="0"/>
              </a:rPr>
              <a:t>children</a:t>
            </a:r>
            <a:r>
              <a:rPr lang="en-US" altLang="zh-CN">
                <a:latin typeface="Helvetica" pitchFamily="34" charset="0"/>
              </a:rPr>
              <a:t>, </a:t>
            </a:r>
            <a:r>
              <a:rPr lang="en-US" altLang="zh-CN" u="sng">
                <a:latin typeface="Helvetica" pitchFamily="34" charset="0"/>
              </a:rPr>
              <a:t>parent</a:t>
            </a:r>
            <a:r>
              <a:rPr lang="en-US" altLang="zh-CN">
                <a:latin typeface="Helvetica" pitchFamily="34" charset="0"/>
              </a:rPr>
              <a:t>, </a:t>
            </a:r>
          </a:p>
          <a:p>
            <a:pPr>
              <a:lnSpc>
                <a:spcPct val="90000"/>
              </a:lnSpc>
              <a:buNone/>
            </a:pPr>
            <a:r>
              <a:rPr lang="en-US" altLang="zh-CN">
                <a:latin typeface="Helvetica" pitchFamily="34" charset="0"/>
              </a:rPr>
              <a:t> </a:t>
            </a:r>
            <a:r>
              <a:rPr lang="en-US" altLang="zh-CN" u="sng">
                <a:latin typeface="Helvetica" pitchFamily="34" charset="0"/>
              </a:rPr>
              <a:t>ancestor</a:t>
            </a:r>
            <a:r>
              <a:rPr lang="en-US" altLang="zh-CN">
                <a:latin typeface="Helvetica" pitchFamily="34" charset="0"/>
              </a:rPr>
              <a:t>, </a:t>
            </a:r>
            <a:r>
              <a:rPr lang="en-US" altLang="zh-CN" u="sng">
                <a:latin typeface="Helvetica" pitchFamily="34" charset="0"/>
              </a:rPr>
              <a:t>descendant</a:t>
            </a:r>
            <a:r>
              <a:rPr lang="en-US" altLang="zh-CN">
                <a:latin typeface="Helvetica" pitchFamily="34" charset="0"/>
              </a:rPr>
              <a:t>, </a:t>
            </a:r>
          </a:p>
          <a:p>
            <a:pPr>
              <a:lnSpc>
                <a:spcPct val="90000"/>
              </a:lnSpc>
              <a:buNone/>
            </a:pPr>
            <a:r>
              <a:rPr lang="en-US" altLang="zh-CN">
                <a:latin typeface="Helvetica" pitchFamily="34" charset="0"/>
              </a:rPr>
              <a:t> </a:t>
            </a:r>
            <a:r>
              <a:rPr lang="en-US" altLang="zh-CN" u="sng">
                <a:latin typeface="Helvetica" pitchFamily="34" charset="0"/>
              </a:rPr>
              <a:t>path</a:t>
            </a:r>
            <a:r>
              <a:rPr lang="en-US" altLang="zh-CN">
                <a:latin typeface="Helvetica" pitchFamily="34" charset="0"/>
              </a:rPr>
              <a:t>, </a:t>
            </a:r>
            <a:r>
              <a:rPr lang="en-US" altLang="zh-CN" u="sng">
                <a:latin typeface="Helvetica" pitchFamily="34" charset="0"/>
              </a:rPr>
              <a:t>depth</a:t>
            </a:r>
            <a:r>
              <a:rPr lang="en-US" altLang="zh-CN">
                <a:latin typeface="Helvetica" pitchFamily="34" charset="0"/>
              </a:rPr>
              <a:t>, </a:t>
            </a:r>
            <a:r>
              <a:rPr lang="en-US" altLang="zh-CN" u="sng">
                <a:latin typeface="Helvetica" pitchFamily="34" charset="0"/>
              </a:rPr>
              <a:t>level</a:t>
            </a:r>
            <a:r>
              <a:rPr lang="en-US" altLang="zh-CN">
                <a:latin typeface="Helvetica" pitchFamily="34" charset="0"/>
              </a:rPr>
              <a:t>, </a:t>
            </a:r>
            <a:r>
              <a:rPr lang="en-US" altLang="zh-CN" u="sng">
                <a:latin typeface="Helvetica" pitchFamily="34" charset="0"/>
              </a:rPr>
              <a:t>height</a:t>
            </a:r>
            <a:r>
              <a:rPr lang="en-US" altLang="zh-CN">
                <a:latin typeface="Helvetica" pitchFamily="34" charset="0"/>
              </a:rPr>
              <a:t>, </a:t>
            </a:r>
          </a:p>
          <a:p>
            <a:pPr>
              <a:lnSpc>
                <a:spcPct val="90000"/>
              </a:lnSpc>
              <a:buNone/>
            </a:pPr>
            <a:r>
              <a:rPr lang="en-US" altLang="zh-CN">
                <a:latin typeface="Helvetica" pitchFamily="34" charset="0"/>
              </a:rPr>
              <a:t> </a:t>
            </a:r>
            <a:r>
              <a:rPr lang="en-US" altLang="zh-CN" u="sng">
                <a:latin typeface="Helvetica" pitchFamily="34" charset="0"/>
              </a:rPr>
              <a:t>leaf node</a:t>
            </a:r>
            <a:r>
              <a:rPr lang="en-US" altLang="zh-CN">
                <a:latin typeface="Helvetica" pitchFamily="34" charset="0"/>
              </a:rPr>
              <a:t>, </a:t>
            </a:r>
            <a:r>
              <a:rPr lang="en-US" altLang="zh-CN" u="sng">
                <a:latin typeface="Helvetica" pitchFamily="34" charset="0"/>
              </a:rPr>
              <a:t>internal node</a:t>
            </a:r>
            <a:r>
              <a:rPr lang="en-US" altLang="zh-CN">
                <a:latin typeface="Helvetica" pitchFamily="34" charset="0"/>
              </a:rPr>
              <a:t>.</a:t>
            </a:r>
          </a:p>
          <a:p>
            <a:pPr>
              <a:lnSpc>
                <a:spcPct val="90000"/>
              </a:lnSpc>
              <a:buNone/>
            </a:pPr>
            <a:endParaRPr lang="en-US" altLang="zh-CN">
              <a:latin typeface="Helvetica" pitchFamily="34" charset="0"/>
            </a:endParaRPr>
          </a:p>
        </p:txBody>
      </p:sp>
      <p:grpSp>
        <p:nvGrpSpPr>
          <p:cNvPr id="150592" name="组合 150591"/>
          <p:cNvGrpSpPr/>
          <p:nvPr/>
        </p:nvGrpSpPr>
        <p:grpSpPr>
          <a:xfrm>
            <a:off x="5867400" y="1916113"/>
            <a:ext cx="1512888" cy="2892425"/>
            <a:chOff x="1020" y="1385"/>
            <a:chExt cx="953" cy="1822"/>
          </a:xfrm>
        </p:grpSpPr>
        <p:grpSp>
          <p:nvGrpSpPr>
            <p:cNvPr id="8196" name="组合 150592"/>
            <p:cNvGrpSpPr/>
            <p:nvPr/>
          </p:nvGrpSpPr>
          <p:grpSpPr>
            <a:xfrm>
              <a:off x="1020" y="1388"/>
              <a:ext cx="953" cy="1815"/>
              <a:chOff x="3292" y="7471"/>
              <a:chExt cx="1251" cy="2447"/>
            </a:xfrm>
          </p:grpSpPr>
          <p:sp>
            <p:nvSpPr>
              <p:cNvPr id="8197" name="椭圆 150593"/>
              <p:cNvSpPr/>
              <p:nvPr/>
            </p:nvSpPr>
            <p:spPr>
              <a:xfrm>
                <a:off x="3918" y="7471"/>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198" name="椭圆 150594"/>
              <p:cNvSpPr/>
              <p:nvPr/>
            </p:nvSpPr>
            <p:spPr>
              <a:xfrm>
                <a:off x="3605" y="8015"/>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199" name="椭圆 150595"/>
              <p:cNvSpPr/>
              <p:nvPr/>
            </p:nvSpPr>
            <p:spPr>
              <a:xfrm>
                <a:off x="3292" y="8558"/>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200" name="直接连接符 150596"/>
              <p:cNvSpPr/>
              <p:nvPr/>
            </p:nvSpPr>
            <p:spPr>
              <a:xfrm flipH="1">
                <a:off x="3762" y="7743"/>
                <a:ext cx="313" cy="272"/>
              </a:xfrm>
              <a:prstGeom prst="line">
                <a:avLst/>
              </a:prstGeom>
              <a:ln w="9525" cap="flat" cmpd="sng">
                <a:solidFill>
                  <a:srgbClr val="000000"/>
                </a:solidFill>
                <a:prstDash val="solid"/>
                <a:round/>
                <a:headEnd type="none" w="med" len="med"/>
                <a:tailEnd type="none" w="med" len="med"/>
              </a:ln>
            </p:spPr>
          </p:sp>
          <p:sp>
            <p:nvSpPr>
              <p:cNvPr id="8201" name="直接连接符 150597"/>
              <p:cNvSpPr/>
              <p:nvPr/>
            </p:nvSpPr>
            <p:spPr>
              <a:xfrm flipH="1">
                <a:off x="3449" y="8287"/>
                <a:ext cx="313" cy="271"/>
              </a:xfrm>
              <a:prstGeom prst="line">
                <a:avLst/>
              </a:prstGeom>
              <a:ln w="9525" cap="flat" cmpd="sng">
                <a:solidFill>
                  <a:srgbClr val="000000"/>
                </a:solidFill>
                <a:prstDash val="solid"/>
                <a:round/>
                <a:headEnd type="none" w="med" len="med"/>
                <a:tailEnd type="none" w="med" len="med"/>
              </a:ln>
            </p:spPr>
          </p:sp>
          <p:sp>
            <p:nvSpPr>
              <p:cNvPr id="8202" name="椭圆 150598"/>
              <p:cNvSpPr/>
              <p:nvPr/>
            </p:nvSpPr>
            <p:spPr>
              <a:xfrm>
                <a:off x="3918" y="8558"/>
                <a:ext cx="313" cy="276"/>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203" name="椭圆 150599"/>
              <p:cNvSpPr/>
              <p:nvPr/>
            </p:nvSpPr>
            <p:spPr>
              <a:xfrm>
                <a:off x="3605" y="9102"/>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204" name="椭圆 150600"/>
              <p:cNvSpPr/>
              <p:nvPr/>
            </p:nvSpPr>
            <p:spPr>
              <a:xfrm>
                <a:off x="4231" y="9102"/>
                <a:ext cx="312" cy="27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205" name="椭圆 150601"/>
              <p:cNvSpPr/>
              <p:nvPr/>
            </p:nvSpPr>
            <p:spPr>
              <a:xfrm>
                <a:off x="3918" y="9645"/>
                <a:ext cx="312"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206" name="直接连接符 150602"/>
              <p:cNvSpPr/>
              <p:nvPr/>
            </p:nvSpPr>
            <p:spPr>
              <a:xfrm>
                <a:off x="3762" y="8287"/>
                <a:ext cx="313" cy="271"/>
              </a:xfrm>
              <a:prstGeom prst="line">
                <a:avLst/>
              </a:prstGeom>
              <a:ln w="9525" cap="flat" cmpd="sng">
                <a:solidFill>
                  <a:srgbClr val="000000"/>
                </a:solidFill>
                <a:prstDash val="solid"/>
                <a:round/>
                <a:headEnd type="none" w="med" len="med"/>
                <a:tailEnd type="none" w="med" len="med"/>
              </a:ln>
            </p:spPr>
          </p:sp>
          <p:sp>
            <p:nvSpPr>
              <p:cNvPr id="8207" name="直接连接符 150603"/>
              <p:cNvSpPr/>
              <p:nvPr/>
            </p:nvSpPr>
            <p:spPr>
              <a:xfrm flipH="1">
                <a:off x="3762" y="8830"/>
                <a:ext cx="313" cy="270"/>
              </a:xfrm>
              <a:prstGeom prst="line">
                <a:avLst/>
              </a:prstGeom>
              <a:ln w="9525" cap="flat" cmpd="sng">
                <a:solidFill>
                  <a:srgbClr val="000000"/>
                </a:solidFill>
                <a:prstDash val="solid"/>
                <a:round/>
                <a:headEnd type="none" w="med" len="med"/>
                <a:tailEnd type="none" w="med" len="med"/>
              </a:ln>
            </p:spPr>
          </p:sp>
          <p:sp>
            <p:nvSpPr>
              <p:cNvPr id="8208" name="直接连接符 150604"/>
              <p:cNvSpPr/>
              <p:nvPr/>
            </p:nvSpPr>
            <p:spPr>
              <a:xfrm>
                <a:off x="4076" y="8830"/>
                <a:ext cx="312" cy="272"/>
              </a:xfrm>
              <a:prstGeom prst="line">
                <a:avLst/>
              </a:prstGeom>
              <a:ln w="9525" cap="flat" cmpd="sng">
                <a:solidFill>
                  <a:srgbClr val="000000"/>
                </a:solidFill>
                <a:prstDash val="solid"/>
                <a:round/>
                <a:headEnd type="none" w="med" len="med"/>
                <a:tailEnd type="none" w="med" len="med"/>
              </a:ln>
            </p:spPr>
          </p:sp>
          <p:sp>
            <p:nvSpPr>
              <p:cNvPr id="8209" name="直接连接符 150605"/>
              <p:cNvSpPr/>
              <p:nvPr/>
            </p:nvSpPr>
            <p:spPr>
              <a:xfrm flipH="1" flipV="1">
                <a:off x="3762" y="9374"/>
                <a:ext cx="313" cy="271"/>
              </a:xfrm>
              <a:prstGeom prst="line">
                <a:avLst/>
              </a:prstGeom>
              <a:ln w="9525" cap="flat" cmpd="sng">
                <a:solidFill>
                  <a:srgbClr val="000000"/>
                </a:solidFill>
                <a:prstDash val="solid"/>
                <a:round/>
                <a:headEnd type="none" w="med" len="med"/>
                <a:tailEnd type="none" w="med" len="med"/>
              </a:ln>
            </p:spPr>
          </p:sp>
        </p:grpSp>
        <p:sp>
          <p:nvSpPr>
            <p:cNvPr id="8210" name="矩形 150606"/>
            <p:cNvSpPr/>
            <p:nvPr/>
          </p:nvSpPr>
          <p:spPr>
            <a:xfrm>
              <a:off x="1474" y="1385"/>
              <a:ext cx="292" cy="231"/>
            </a:xfrm>
            <a:prstGeom prst="rect">
              <a:avLst/>
            </a:prstGeom>
            <a:noFill/>
            <a:ln w="9525">
              <a:noFill/>
            </a:ln>
          </p:spPr>
          <p:txBody>
            <a:bodyPr wrap="none" anchor="t">
              <a:spAutoFit/>
            </a:bodyPr>
            <a:lstStyle/>
            <a:p>
              <a:pPr fontAlgn="t"/>
              <a:r>
                <a:rPr lang="en-US" altLang="zh-CN" sz="1800" b="1" dirty="0">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A </a:t>
              </a:r>
            </a:p>
          </p:txBody>
        </p:sp>
        <p:sp>
          <p:nvSpPr>
            <p:cNvPr id="8211" name="矩形 150607"/>
            <p:cNvSpPr/>
            <p:nvPr/>
          </p:nvSpPr>
          <p:spPr>
            <a:xfrm>
              <a:off x="1247" y="1793"/>
              <a:ext cx="284" cy="231"/>
            </a:xfrm>
            <a:prstGeom prst="rect">
              <a:avLst/>
            </a:prstGeom>
            <a:noFill/>
            <a:ln w="9525">
              <a:noFill/>
            </a:ln>
          </p:spPr>
          <p:txBody>
            <a:bodyPr wrap="none" anchor="t">
              <a:spAutoFit/>
            </a:bodyPr>
            <a:lstStyle/>
            <a:p>
              <a:pPr fontAlgn="t"/>
              <a:r>
                <a:rPr lang="en-US" altLang="zh-CN" sz="1800">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B </a:t>
              </a:r>
            </a:p>
          </p:txBody>
        </p:sp>
        <p:sp>
          <p:nvSpPr>
            <p:cNvPr id="8212" name="矩形 150608"/>
            <p:cNvSpPr/>
            <p:nvPr/>
          </p:nvSpPr>
          <p:spPr>
            <a:xfrm>
              <a:off x="1020" y="2201"/>
              <a:ext cx="720" cy="231"/>
            </a:xfrm>
            <a:prstGeom prst="rect">
              <a:avLst/>
            </a:prstGeom>
            <a:noFill/>
            <a:ln w="9525">
              <a:noFill/>
            </a:ln>
          </p:spPr>
          <p:txBody>
            <a:bodyPr wrap="none" anchor="t">
              <a:spAutoFit/>
            </a:bodyPr>
            <a:lstStyle/>
            <a:p>
              <a:pPr fontAlgn="t"/>
              <a:r>
                <a:rPr lang="en-US" altLang="zh-CN" sz="1800" b="1">
                  <a:latin typeface="Times New Roman" panose="02020603050405020304" pitchFamily="18" charset="0"/>
                  <a:ea typeface="宋体" panose="02010600030101010101" pitchFamily="2" charset="-122"/>
                </a:rPr>
                <a:t>C           D</a:t>
              </a:r>
            </a:p>
          </p:txBody>
        </p:sp>
        <p:sp>
          <p:nvSpPr>
            <p:cNvPr id="8213" name="矩形 150609"/>
            <p:cNvSpPr/>
            <p:nvPr/>
          </p:nvSpPr>
          <p:spPr>
            <a:xfrm>
              <a:off x="1266" y="2568"/>
              <a:ext cx="696" cy="231"/>
            </a:xfrm>
            <a:prstGeom prst="rect">
              <a:avLst/>
            </a:prstGeom>
            <a:noFill/>
            <a:ln w="9525">
              <a:noFill/>
            </a:ln>
          </p:spPr>
          <p:txBody>
            <a:bodyPr wrap="none" anchor="t">
              <a:spAutoFit/>
            </a:bodyPr>
            <a:lstStyle/>
            <a:p>
              <a:pPr fontAlgn="t"/>
              <a:r>
                <a:rPr lang="en-US" altLang="zh-CN" sz="1800" b="1">
                  <a:latin typeface="Times New Roman" panose="02020603050405020304" pitchFamily="18" charset="0"/>
                  <a:ea typeface="宋体" panose="02010600030101010101" pitchFamily="2" charset="-122"/>
                </a:rPr>
                <a:t>E           F</a:t>
              </a:r>
            </a:p>
          </p:txBody>
        </p:sp>
        <p:sp>
          <p:nvSpPr>
            <p:cNvPr id="8214" name="矩形 150610"/>
            <p:cNvSpPr/>
            <p:nvPr/>
          </p:nvSpPr>
          <p:spPr>
            <a:xfrm>
              <a:off x="1518" y="2976"/>
              <a:ext cx="228" cy="231"/>
            </a:xfrm>
            <a:prstGeom prst="rect">
              <a:avLst/>
            </a:prstGeom>
            <a:noFill/>
            <a:ln w="9525">
              <a:noFill/>
            </a:ln>
          </p:spPr>
          <p:txBody>
            <a:bodyPr wrap="none" anchor="t">
              <a:spAutoFit/>
            </a:bodyPr>
            <a:lstStyle/>
            <a:p>
              <a:pPr fontAlgn="t"/>
              <a:r>
                <a:rPr lang="en-US" altLang="zh-CN" sz="1800" b="1">
                  <a:latin typeface="Times New Roman" panose="02020603050405020304" pitchFamily="18" charset="0"/>
                  <a:ea typeface="宋体" panose="02010600030101010101" pitchFamily="2" charset="-122"/>
                </a:rPr>
                <a:t>G</a:t>
              </a:r>
            </a:p>
          </p:txBody>
        </p:sp>
      </p:grpSp>
      <p:sp>
        <p:nvSpPr>
          <p:cNvPr id="821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50592"/>
                                        </p:tgtEl>
                                        <p:attrNameLst>
                                          <p:attrName>style.visibility</p:attrName>
                                        </p:attrNameLst>
                                      </p:cBhvr>
                                      <p:to>
                                        <p:strVal val="visible"/>
                                      </p:to>
                                    </p:set>
                                    <p:animEffect transition="in" filter="fade">
                                      <p:cBhvr>
                                        <p:cTn id="7" dur="1000"/>
                                        <p:tgtEl>
                                          <p:spTgt spid="150592"/>
                                        </p:tgtEl>
                                      </p:cBhvr>
                                    </p:animEffect>
                                    <p:anim calcmode="lin" valueType="num">
                                      <p:cBhvr>
                                        <p:cTn id="8" dur="1000" fill="hold"/>
                                        <p:tgtEl>
                                          <p:spTgt spid="150592"/>
                                        </p:tgtEl>
                                        <p:attrNameLst>
                                          <p:attrName>ppt_x</p:attrName>
                                        </p:attrNameLst>
                                      </p:cBhvr>
                                      <p:tavLst>
                                        <p:tav tm="0">
                                          <p:val>
                                            <p:strVal val="#ppt_x"/>
                                          </p:val>
                                        </p:tav>
                                        <p:tav tm="100000">
                                          <p:val>
                                            <p:strVal val="#ppt_x"/>
                                          </p:val>
                                        </p:tav>
                                      </p:tavLst>
                                    </p:anim>
                                    <p:anim calcmode="lin" valueType="num">
                                      <p:cBhvr>
                                        <p:cTn id="9" dur="1000" fill="hold"/>
                                        <p:tgtEl>
                                          <p:spTgt spid="1505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标题 330753"/>
          <p:cNvSpPr>
            <a:spLocks noGrp="1"/>
          </p:cNvSpPr>
          <p:nvPr>
            <p:ph type="title"/>
          </p:nvPr>
        </p:nvSpPr>
        <p:spPr>
          <a:xfrm>
            <a:off x="685800" y="-100012"/>
            <a:ext cx="7772400" cy="1143000"/>
          </a:xfrm>
        </p:spPr>
        <p:txBody>
          <a:bodyPr anchor="ctr"/>
          <a:lstStyle/>
          <a:p>
            <a:pPr fontAlgn="base"/>
            <a:r>
              <a:rPr lang="en-US" altLang="zh-CN" b="1" strike="noStrike" noProof="1">
                <a:solidFill>
                  <a:srgbClr val="CC0000"/>
                </a:solidFill>
                <a:effectLst>
                  <a:outerShdw blurRad="38100" dist="38100" dir="2700000">
                    <a:srgbClr val="C0C0C0"/>
                  </a:outerShdw>
                </a:effectLst>
              </a:rPr>
              <a:t>BST Search (1)</a:t>
            </a:r>
          </a:p>
        </p:txBody>
      </p:sp>
      <p:sp>
        <p:nvSpPr>
          <p:cNvPr id="69634" name="文本占位符 330754"/>
          <p:cNvSpPr>
            <a:spLocks noGrp="1"/>
          </p:cNvSpPr>
          <p:nvPr>
            <p:ph type="body" sz="half" idx="1"/>
          </p:nvPr>
        </p:nvSpPr>
        <p:spPr>
          <a:xfrm>
            <a:off x="179705" y="908050"/>
            <a:ext cx="8879840" cy="4114800"/>
          </a:xfrm>
        </p:spPr>
        <p:txBody>
          <a:bodyPr anchor="t"/>
          <a:lstStyle/>
          <a:p>
            <a:pPr>
              <a:lnSpc>
                <a:spcPct val="85000"/>
              </a:lnSpc>
              <a:spcBef>
                <a:spcPct val="0"/>
              </a:spcBef>
              <a:buClrTx/>
              <a:buSzTx/>
              <a:buFontTx/>
              <a:buNone/>
            </a:pPr>
            <a:r>
              <a:rPr lang="en-US" altLang="zh-CN" sz="2400" b="1" err="1">
                <a:latin typeface="Courier New" panose="02070309020205020404" pitchFamily="49" charset="0"/>
              </a:rPr>
              <a:t>E</a:t>
            </a:r>
            <a:r>
              <a:rPr lang="en-US" altLang="zh-CN" sz="2400" b="1">
                <a:latin typeface="Courier New" panose="02070309020205020404" pitchFamily="49" charset="0"/>
              </a:rPr>
              <a:t> </a:t>
            </a:r>
            <a:r>
              <a:rPr lang="en-US" altLang="zh-CN" sz="2400" b="1" err="1">
                <a:solidFill>
                  <a:srgbClr val="CC0000"/>
                </a:solidFill>
                <a:latin typeface="Courier New" panose="02070309020205020404" pitchFamily="49" charset="0"/>
              </a:rPr>
              <a:t>find(const Key&amp; k</a:t>
            </a:r>
            <a:r>
              <a:rPr lang="en-US" altLang="zh-CN" sz="2400" b="1">
                <a:latin typeface="Courier New" panose="02070309020205020404" pitchFamily="49" charset="0"/>
              </a:rPr>
              <a:t>) const</a:t>
            </a:r>
          </a:p>
          <a:p>
            <a:pPr>
              <a:lnSpc>
                <a:spcPct val="85000"/>
              </a:lnSpc>
              <a:spcBef>
                <a:spcPct val="0"/>
              </a:spcBef>
              <a:buClrTx/>
              <a:buSzTx/>
              <a:buFontTx/>
              <a:buNone/>
            </a:pPr>
            <a:r>
              <a:rPr lang="en-US" altLang="zh-CN" sz="2400" b="1" err="1">
                <a:latin typeface="Courier New" panose="02070309020205020404" pitchFamily="49" charset="0"/>
              </a:rPr>
              <a:t>   { return findhelp(root</a:t>
            </a:r>
            <a:r>
              <a:rPr lang="en-US" altLang="zh-CN" sz="2400" b="1">
                <a:latin typeface="Courier New" panose="02070309020205020404" pitchFamily="49" charset="0"/>
              </a:rPr>
              <a:t>, k); }</a:t>
            </a:r>
          </a:p>
          <a:p>
            <a:pPr>
              <a:lnSpc>
                <a:spcPct val="85000"/>
              </a:lnSpc>
              <a:spcBef>
                <a:spcPct val="0"/>
              </a:spcBef>
              <a:buClrTx/>
              <a:buSzTx/>
              <a:buFontTx/>
              <a:buNone/>
            </a:pPr>
            <a:endParaRPr lang="en-US" altLang="zh-CN" sz="2400" b="1">
              <a:latin typeface="Courier New" panose="02070309020205020404" pitchFamily="49" charset="0"/>
            </a:endParaRPr>
          </a:p>
          <a:p>
            <a:pPr>
              <a:lnSpc>
                <a:spcPct val="90000"/>
              </a:lnSpc>
              <a:spcBef>
                <a:spcPct val="0"/>
              </a:spcBef>
              <a:buClrTx/>
              <a:buSzTx/>
              <a:buFontTx/>
              <a:buNone/>
            </a:pPr>
            <a:r>
              <a:rPr lang="en-US" altLang="zh-CN" sz="2400" b="1" err="1">
                <a:latin typeface="Courier New" panose="02070309020205020404" pitchFamily="49" charset="0"/>
              </a:rPr>
              <a:t>E findhelp(</a:t>
            </a:r>
            <a:r>
              <a:rPr lang="en-US" altLang="zh-CN" sz="2400" b="1" err="1">
                <a:latin typeface="Courier New" panose="02070309020205020404" pitchFamily="49" charset="0"/>
                <a:sym typeface="+mn-ea"/>
              </a:rPr>
              <a:t>BSTNode&lt;key, E&gt;*</a:t>
            </a:r>
            <a:r>
              <a:rPr lang="en-US" altLang="zh-CN" sz="2400" b="1" err="1">
                <a:latin typeface="Courier New" panose="02070309020205020404" pitchFamily="49" charset="0"/>
              </a:rPr>
              <a:t> root, const K</a:t>
            </a:r>
            <a:r>
              <a:rPr lang="en-US" altLang="zh-CN" sz="2400" b="1">
                <a:latin typeface="Courier New" panose="02070309020205020404" pitchFamily="49" charset="0"/>
              </a:rPr>
              <a:t>ey&amp; k)</a:t>
            </a:r>
          </a:p>
          <a:p>
            <a:pPr>
              <a:lnSpc>
                <a:spcPct val="90000"/>
              </a:lnSpc>
              <a:spcBef>
                <a:spcPct val="0"/>
              </a:spcBef>
              <a:buClrTx/>
              <a:buSzTx/>
              <a:buFontTx/>
              <a:buNone/>
            </a:pPr>
            <a:r>
              <a:rPr lang="en-US" altLang="zh-CN" sz="2400" b="1">
                <a:latin typeface="Courier New" panose="02070309020205020404" pitchFamily="49" charset="0"/>
              </a:rPr>
              <a:t>{</a:t>
            </a:r>
          </a:p>
          <a:p>
            <a:pPr>
              <a:lnSpc>
                <a:spcPct val="90000"/>
              </a:lnSpc>
              <a:spcBef>
                <a:spcPct val="0"/>
              </a:spcBef>
              <a:buClrTx/>
              <a:buSzTx/>
              <a:buFontTx/>
              <a:buNone/>
            </a:pPr>
            <a:r>
              <a:rPr lang="en-US" altLang="zh-CN" sz="2400" b="1" err="1">
                <a:latin typeface="Courier New" panose="02070309020205020404" pitchFamily="49" charset="0"/>
              </a:rPr>
              <a:t>  if (root</a:t>
            </a:r>
            <a:r>
              <a:rPr lang="en-US" altLang="zh-CN" sz="2400" b="1">
                <a:latin typeface="Courier New" panose="02070309020205020404" pitchFamily="49" charset="0"/>
              </a:rPr>
              <a:t> == NULL) return NULL; </a:t>
            </a:r>
          </a:p>
          <a:p>
            <a:pPr>
              <a:lnSpc>
                <a:spcPct val="90000"/>
              </a:lnSpc>
              <a:spcBef>
                <a:spcPct val="0"/>
              </a:spcBef>
              <a:buClrTx/>
              <a:buSzTx/>
              <a:buFontTx/>
              <a:buNone/>
            </a:pPr>
            <a:r>
              <a:rPr lang="en-US" altLang="zh-CN" sz="2400" b="1" err="1">
                <a:latin typeface="Courier New" panose="02070309020205020404" pitchFamily="49" charset="0"/>
              </a:rPr>
              <a:t>  if (k &lt; root-&gt;key</a:t>
            </a:r>
            <a:r>
              <a:rPr lang="en-US" altLang="zh-CN" sz="2400" b="1">
                <a:latin typeface="Courier New" panose="02070309020205020404" pitchFamily="49" charset="0"/>
              </a:rPr>
              <a:t>()) </a:t>
            </a:r>
          </a:p>
          <a:p>
            <a:pPr>
              <a:lnSpc>
                <a:spcPct val="90000"/>
              </a:lnSpc>
              <a:spcBef>
                <a:spcPct val="0"/>
              </a:spcBef>
              <a:buClrTx/>
              <a:buSzTx/>
              <a:buFontTx/>
              <a:buNone/>
            </a:pPr>
            <a:r>
              <a:rPr lang="en-US" altLang="zh-CN" sz="2400" b="1" err="1">
                <a:latin typeface="Courier New" panose="02070309020205020404" pitchFamily="49" charset="0"/>
              </a:rPr>
              <a:t>    return </a:t>
            </a:r>
            <a:r>
              <a:rPr lang="en-US" altLang="zh-CN" sz="2400" b="1" err="1">
                <a:solidFill>
                  <a:srgbClr val="0070C0"/>
                </a:solidFill>
                <a:latin typeface="Courier New" panose="02070309020205020404" pitchFamily="49" charset="0"/>
              </a:rPr>
              <a:t>findhelp</a:t>
            </a:r>
            <a:r>
              <a:rPr lang="en-US" altLang="zh-CN" sz="2400" b="1" err="1">
                <a:latin typeface="Courier New" panose="02070309020205020404" pitchFamily="49" charset="0"/>
              </a:rPr>
              <a:t>(root</a:t>
            </a:r>
            <a:r>
              <a:rPr lang="en-US" altLang="zh-CN" sz="2400" b="1">
                <a:latin typeface="Courier New" panose="02070309020205020404" pitchFamily="49" charset="0"/>
              </a:rPr>
              <a:t>-&gt;left(), k);</a:t>
            </a:r>
          </a:p>
          <a:p>
            <a:pPr>
              <a:lnSpc>
                <a:spcPct val="90000"/>
              </a:lnSpc>
              <a:spcBef>
                <a:spcPct val="0"/>
              </a:spcBef>
              <a:buClrTx/>
              <a:buSzTx/>
              <a:buFontTx/>
              <a:buNone/>
            </a:pPr>
            <a:r>
              <a:rPr lang="en-US" altLang="zh-CN" sz="2400" b="1" err="1">
                <a:latin typeface="Courier New" panose="02070309020205020404" pitchFamily="49" charset="0"/>
              </a:rPr>
              <a:t>  else if (k &gt; root-&gt;</a:t>
            </a:r>
            <a:r>
              <a:rPr lang="en-US" altLang="zh-CN" sz="2400" b="1" err="1">
                <a:latin typeface="Courier New" panose="02070309020205020404" pitchFamily="49" charset="0"/>
                <a:sym typeface="+mn-ea"/>
              </a:rPr>
              <a:t>key</a:t>
            </a:r>
            <a:r>
              <a:rPr lang="en-US" altLang="zh-CN" sz="2400" b="1">
                <a:latin typeface="Courier New" panose="02070309020205020404" pitchFamily="49" charset="0"/>
                <a:sym typeface="+mn-ea"/>
              </a:rPr>
              <a:t>()</a:t>
            </a:r>
            <a:r>
              <a:rPr lang="en-US" altLang="zh-CN" sz="2400" b="1">
                <a:latin typeface="Courier New" panose="02070309020205020404" pitchFamily="49" charset="0"/>
              </a:rPr>
              <a:t>)   </a:t>
            </a:r>
          </a:p>
          <a:p>
            <a:pPr>
              <a:lnSpc>
                <a:spcPct val="90000"/>
              </a:lnSpc>
              <a:spcBef>
                <a:spcPct val="0"/>
              </a:spcBef>
              <a:buClrTx/>
              <a:buSzTx/>
              <a:buFontTx/>
              <a:buNone/>
            </a:pPr>
            <a:r>
              <a:rPr lang="en-US" altLang="zh-CN" sz="2400" b="1" err="1">
                <a:latin typeface="Courier New" panose="02070309020205020404" pitchFamily="49" charset="0"/>
              </a:rPr>
              <a:t>    return </a:t>
            </a:r>
            <a:r>
              <a:rPr lang="en-US" altLang="zh-CN" sz="2400" b="1" err="1">
                <a:solidFill>
                  <a:srgbClr val="0070C0"/>
                </a:solidFill>
                <a:latin typeface="Courier New" panose="02070309020205020404" pitchFamily="49" charset="0"/>
              </a:rPr>
              <a:t>findhelp</a:t>
            </a:r>
            <a:r>
              <a:rPr lang="en-US" altLang="zh-CN" sz="2400" b="1" err="1">
                <a:latin typeface="Courier New" panose="02070309020205020404" pitchFamily="49" charset="0"/>
              </a:rPr>
              <a:t>(root</a:t>
            </a:r>
            <a:r>
              <a:rPr lang="en-US" altLang="zh-CN" sz="2400" b="1">
                <a:latin typeface="Courier New" panose="02070309020205020404" pitchFamily="49" charset="0"/>
              </a:rPr>
              <a:t>-&gt;right(), k);</a:t>
            </a:r>
          </a:p>
          <a:p>
            <a:pPr>
              <a:lnSpc>
                <a:spcPct val="90000"/>
              </a:lnSpc>
              <a:spcBef>
                <a:spcPct val="0"/>
              </a:spcBef>
              <a:buClrTx/>
              <a:buSzTx/>
              <a:buFontTx/>
              <a:buNone/>
            </a:pPr>
            <a:r>
              <a:rPr lang="en-US" altLang="zh-CN" sz="2400" b="1">
                <a:latin typeface="Courier New" panose="02070309020205020404" pitchFamily="49" charset="0"/>
              </a:rPr>
              <a:t>  else { return root-&gt;element; }</a:t>
            </a:r>
          </a:p>
          <a:p>
            <a:pPr>
              <a:lnSpc>
                <a:spcPct val="90000"/>
              </a:lnSpc>
              <a:spcBef>
                <a:spcPct val="0"/>
              </a:spcBef>
              <a:buClrTx/>
              <a:buSzTx/>
              <a:buFontTx/>
              <a:buNone/>
            </a:pPr>
            <a:r>
              <a:rPr lang="en-US" altLang="zh-CN" sz="2400" b="1">
                <a:latin typeface="Courier New" panose="02070309020205020404" pitchFamily="49" charset="0"/>
              </a:rPr>
              <a:t>}</a:t>
            </a:r>
          </a:p>
        </p:txBody>
      </p:sp>
      <p:pic>
        <p:nvPicPr>
          <p:cNvPr id="69635" name="图片 330755" descr="BSTShape"/>
          <p:cNvPicPr>
            <a:picLocks noChangeAspect="1"/>
          </p:cNvPicPr>
          <p:nvPr/>
        </p:nvPicPr>
        <p:blipFill>
          <a:blip r:embed="rId3"/>
          <a:srcRect l="2226" t="17912" r="47116" b="25609"/>
          <a:stretch>
            <a:fillRect/>
          </a:stretch>
        </p:blipFill>
        <p:spPr>
          <a:xfrm>
            <a:off x="4211638" y="4841875"/>
            <a:ext cx="3097212" cy="2016125"/>
          </a:xfrm>
          <a:prstGeom prst="rect">
            <a:avLst/>
          </a:prstGeom>
          <a:noFill/>
          <a:ln w="9525">
            <a:noFill/>
          </a:ln>
        </p:spPr>
      </p:pic>
      <p:sp>
        <p:nvSpPr>
          <p:cNvPr id="69636" name="直接连接符 330756"/>
          <p:cNvSpPr/>
          <p:nvPr/>
        </p:nvSpPr>
        <p:spPr>
          <a:xfrm>
            <a:off x="4932363" y="5084763"/>
            <a:ext cx="576262" cy="0"/>
          </a:xfrm>
          <a:prstGeom prst="line">
            <a:avLst/>
          </a:prstGeom>
          <a:ln w="9525" cap="flat" cmpd="sng">
            <a:solidFill>
              <a:srgbClr val="CC0000"/>
            </a:solidFill>
            <a:prstDash val="solid"/>
            <a:round/>
            <a:headEnd type="none" w="med" len="med"/>
            <a:tailEnd type="triangle" w="med" len="med"/>
          </a:ln>
        </p:spPr>
      </p:sp>
      <p:sp>
        <p:nvSpPr>
          <p:cNvPr id="69637" name="文本框 330757"/>
          <p:cNvSpPr txBox="1"/>
          <p:nvPr/>
        </p:nvSpPr>
        <p:spPr>
          <a:xfrm>
            <a:off x="3779838" y="4797425"/>
            <a:ext cx="6737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root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69638" name="文本框 330762"/>
          <p:cNvSpPr txBox="1"/>
          <p:nvPr/>
        </p:nvSpPr>
        <p:spPr>
          <a:xfrm>
            <a:off x="1384300" y="5681663"/>
            <a:ext cx="2603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 </a:t>
            </a:r>
          </a:p>
        </p:txBody>
      </p:sp>
      <p:sp>
        <p:nvSpPr>
          <p:cNvPr id="6963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40</a:t>
            </a:fld>
            <a:endParaRPr lang="zh-CN" alt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标题 356353"/>
          <p:cNvSpPr>
            <a:spLocks noGrp="1"/>
          </p:cNvSpPr>
          <p:nvPr>
            <p:ph type="title"/>
          </p:nvPr>
        </p:nvSpPr>
        <p:spPr>
          <a:xfrm>
            <a:off x="685800" y="-100012"/>
            <a:ext cx="7772400" cy="1143000"/>
          </a:xfrm>
        </p:spPr>
        <p:txBody>
          <a:bodyPr anchor="ctr"/>
          <a:lstStyle/>
          <a:p>
            <a:pPr fontAlgn="base"/>
            <a:r>
              <a:rPr lang="en-US" altLang="zh-CN" b="1" strike="noStrike" noProof="1">
                <a:solidFill>
                  <a:srgbClr val="CC0000"/>
                </a:solidFill>
                <a:effectLst>
                  <a:outerShdw blurRad="38100" dist="38100" dir="2700000">
                    <a:srgbClr val="C0C0C0"/>
                  </a:outerShdw>
                </a:effectLst>
              </a:rPr>
              <a:t>BST Search (2)</a:t>
            </a:r>
          </a:p>
        </p:txBody>
      </p:sp>
      <p:sp>
        <p:nvSpPr>
          <p:cNvPr id="71682" name="文本框 356359"/>
          <p:cNvSpPr txBox="1"/>
          <p:nvPr/>
        </p:nvSpPr>
        <p:spPr>
          <a:xfrm>
            <a:off x="1384300" y="5130800"/>
            <a:ext cx="2603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 </a:t>
            </a:r>
          </a:p>
        </p:txBody>
      </p:sp>
      <p:grpSp>
        <p:nvGrpSpPr>
          <p:cNvPr id="356427" name="组合 356426"/>
          <p:cNvGrpSpPr/>
          <p:nvPr/>
        </p:nvGrpSpPr>
        <p:grpSpPr>
          <a:xfrm>
            <a:off x="823913" y="1052513"/>
            <a:ext cx="7362825" cy="2185987"/>
            <a:chOff x="519" y="663"/>
            <a:chExt cx="4638" cy="1377"/>
          </a:xfrm>
        </p:grpSpPr>
        <p:sp>
          <p:nvSpPr>
            <p:cNvPr id="71684" name="文本框 356360"/>
            <p:cNvSpPr txBox="1"/>
            <p:nvPr/>
          </p:nvSpPr>
          <p:spPr>
            <a:xfrm>
              <a:off x="519" y="663"/>
              <a:ext cx="936" cy="288"/>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Best case: </a:t>
              </a:r>
            </a:p>
          </p:txBody>
        </p:sp>
        <p:graphicFrame>
          <p:nvGraphicFramePr>
            <p:cNvPr id="71685" name="对象 356363"/>
            <p:cNvGraphicFramePr/>
            <p:nvPr/>
          </p:nvGraphicFramePr>
          <p:xfrm>
            <a:off x="1429" y="679"/>
            <a:ext cx="541" cy="347"/>
          </p:xfrm>
          <a:graphic>
            <a:graphicData uri="http://schemas.openxmlformats.org/presentationml/2006/ole">
              <mc:AlternateContent xmlns:mc="http://schemas.openxmlformats.org/markup-compatibility/2006">
                <mc:Choice xmlns:v="urn:schemas-microsoft-com:vml" Requires="v">
                  <p:oleObj r:id="rId3" imgW="317500" imgH="203200" progId="Equation.3">
                    <p:embed/>
                  </p:oleObj>
                </mc:Choice>
                <mc:Fallback>
                  <p:oleObj r:id="rId3" imgW="317500" imgH="203200" progId="Equation.3">
                    <p:embed/>
                    <p:pic>
                      <p:nvPicPr>
                        <p:cNvPr id="71685" name="对象 356363"/>
                        <p:cNvPicPr/>
                        <p:nvPr/>
                      </p:nvPicPr>
                      <p:blipFill>
                        <a:blip r:embed="rId4"/>
                        <a:stretch>
                          <a:fillRect/>
                        </a:stretch>
                      </p:blipFill>
                      <p:spPr>
                        <a:xfrm>
                          <a:off x="1429" y="679"/>
                          <a:ext cx="541" cy="347"/>
                        </a:xfrm>
                        <a:prstGeom prst="rect">
                          <a:avLst/>
                        </a:prstGeom>
                        <a:noFill/>
                        <a:ln w="38100">
                          <a:noFill/>
                          <a:miter/>
                        </a:ln>
                      </p:spPr>
                    </p:pic>
                  </p:oleObj>
                </mc:Fallback>
              </mc:AlternateContent>
            </a:graphicData>
          </a:graphic>
        </p:graphicFrame>
        <p:grpSp>
          <p:nvGrpSpPr>
            <p:cNvPr id="71686" name="组合 356422"/>
            <p:cNvGrpSpPr/>
            <p:nvPr/>
          </p:nvGrpSpPr>
          <p:grpSpPr>
            <a:xfrm>
              <a:off x="2517" y="724"/>
              <a:ext cx="2640" cy="1316"/>
              <a:chOff x="2517" y="724"/>
              <a:chExt cx="2640" cy="1316"/>
            </a:xfrm>
          </p:grpSpPr>
          <p:sp>
            <p:nvSpPr>
              <p:cNvPr id="71687" name="文本框 356366"/>
              <p:cNvSpPr txBox="1"/>
              <p:nvPr/>
            </p:nvSpPr>
            <p:spPr>
              <a:xfrm>
                <a:off x="4364" y="737"/>
                <a:ext cx="793"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find (40)</a:t>
                </a:r>
              </a:p>
            </p:txBody>
          </p:sp>
          <p:sp>
            <p:nvSpPr>
              <p:cNvPr id="71688" name="椭圆 356367"/>
              <p:cNvSpPr/>
              <p:nvPr/>
            </p:nvSpPr>
            <p:spPr>
              <a:xfrm>
                <a:off x="2517" y="1495"/>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24</a:t>
                </a:r>
              </a:p>
            </p:txBody>
          </p:sp>
          <p:sp>
            <p:nvSpPr>
              <p:cNvPr id="71689" name="直接连接符 356368"/>
              <p:cNvSpPr/>
              <p:nvPr/>
            </p:nvSpPr>
            <p:spPr>
              <a:xfrm>
                <a:off x="3379" y="997"/>
                <a:ext cx="227" cy="181"/>
              </a:xfrm>
              <a:prstGeom prst="line">
                <a:avLst/>
              </a:prstGeom>
              <a:ln w="9525" cap="flat" cmpd="sng">
                <a:solidFill>
                  <a:schemeClr val="tx1"/>
                </a:solidFill>
                <a:prstDash val="solid"/>
                <a:round/>
                <a:headEnd type="none" w="med" len="med"/>
                <a:tailEnd type="none" w="med" len="med"/>
              </a:ln>
            </p:spPr>
          </p:sp>
          <p:sp>
            <p:nvSpPr>
              <p:cNvPr id="71690" name="椭圆 356369"/>
              <p:cNvSpPr/>
              <p:nvPr/>
            </p:nvSpPr>
            <p:spPr>
              <a:xfrm>
                <a:off x="2880" y="1133"/>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71691" name="椭圆 356370"/>
              <p:cNvSpPr/>
              <p:nvPr/>
            </p:nvSpPr>
            <p:spPr>
              <a:xfrm>
                <a:off x="3152" y="724"/>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40</a:t>
                </a:r>
              </a:p>
            </p:txBody>
          </p:sp>
          <p:sp>
            <p:nvSpPr>
              <p:cNvPr id="71692" name="椭圆 356372"/>
              <p:cNvSpPr/>
              <p:nvPr/>
            </p:nvSpPr>
            <p:spPr>
              <a:xfrm>
                <a:off x="3560" y="1133"/>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71693" name="椭圆 356373"/>
              <p:cNvSpPr/>
              <p:nvPr/>
            </p:nvSpPr>
            <p:spPr>
              <a:xfrm>
                <a:off x="3243" y="1541"/>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71694" name="椭圆 356374"/>
              <p:cNvSpPr/>
              <p:nvPr/>
            </p:nvSpPr>
            <p:spPr>
              <a:xfrm>
                <a:off x="3922" y="1495"/>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53</a:t>
                </a:r>
              </a:p>
            </p:txBody>
          </p:sp>
          <p:sp>
            <p:nvSpPr>
              <p:cNvPr id="71695" name="椭圆 356375"/>
              <p:cNvSpPr/>
              <p:nvPr/>
            </p:nvSpPr>
            <p:spPr>
              <a:xfrm>
                <a:off x="4285" y="1768"/>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60</a:t>
                </a:r>
              </a:p>
            </p:txBody>
          </p:sp>
          <p:sp>
            <p:nvSpPr>
              <p:cNvPr id="71696" name="直接连接符 356376"/>
              <p:cNvSpPr/>
              <p:nvPr/>
            </p:nvSpPr>
            <p:spPr>
              <a:xfrm flipH="1">
                <a:off x="3061" y="951"/>
                <a:ext cx="182" cy="182"/>
              </a:xfrm>
              <a:prstGeom prst="line">
                <a:avLst/>
              </a:prstGeom>
              <a:ln w="9525" cap="flat" cmpd="sng">
                <a:solidFill>
                  <a:schemeClr val="tx1"/>
                </a:solidFill>
                <a:prstDash val="solid"/>
                <a:round/>
                <a:headEnd type="none" w="med" len="med"/>
                <a:tailEnd type="none" w="med" len="med"/>
              </a:ln>
            </p:spPr>
          </p:sp>
          <p:sp>
            <p:nvSpPr>
              <p:cNvPr id="71697" name="直接连接符 356377"/>
              <p:cNvSpPr/>
              <p:nvPr/>
            </p:nvSpPr>
            <p:spPr>
              <a:xfrm flipH="1">
                <a:off x="2744" y="1359"/>
                <a:ext cx="182" cy="182"/>
              </a:xfrm>
              <a:prstGeom prst="line">
                <a:avLst/>
              </a:prstGeom>
              <a:ln w="9525" cap="flat" cmpd="sng">
                <a:solidFill>
                  <a:schemeClr val="tx1"/>
                </a:solidFill>
                <a:prstDash val="solid"/>
                <a:round/>
                <a:headEnd type="none" w="med" len="med"/>
                <a:tailEnd type="none" w="med" len="med"/>
              </a:ln>
            </p:spPr>
          </p:sp>
          <p:sp>
            <p:nvSpPr>
              <p:cNvPr id="71698" name="直接连接符 356378"/>
              <p:cNvSpPr/>
              <p:nvPr/>
            </p:nvSpPr>
            <p:spPr>
              <a:xfrm flipH="1">
                <a:off x="3424" y="1405"/>
                <a:ext cx="182" cy="182"/>
              </a:xfrm>
              <a:prstGeom prst="line">
                <a:avLst/>
              </a:prstGeom>
              <a:ln w="9525" cap="flat" cmpd="sng">
                <a:solidFill>
                  <a:schemeClr val="tx1"/>
                </a:solidFill>
                <a:prstDash val="solid"/>
                <a:round/>
                <a:headEnd type="none" w="med" len="med"/>
                <a:tailEnd type="none" w="med" len="med"/>
              </a:ln>
            </p:spPr>
          </p:sp>
          <p:sp>
            <p:nvSpPr>
              <p:cNvPr id="71699" name="直接连接符 356379"/>
              <p:cNvSpPr/>
              <p:nvPr/>
            </p:nvSpPr>
            <p:spPr>
              <a:xfrm>
                <a:off x="3787" y="1359"/>
                <a:ext cx="182" cy="136"/>
              </a:xfrm>
              <a:prstGeom prst="line">
                <a:avLst/>
              </a:prstGeom>
              <a:ln w="9525" cap="flat" cmpd="sng">
                <a:solidFill>
                  <a:schemeClr val="tx1"/>
                </a:solidFill>
                <a:prstDash val="solid"/>
                <a:round/>
                <a:headEnd type="none" w="med" len="med"/>
                <a:tailEnd type="none" w="med" len="med"/>
              </a:ln>
            </p:spPr>
          </p:sp>
          <p:sp>
            <p:nvSpPr>
              <p:cNvPr id="71700" name="直接连接符 356380"/>
              <p:cNvSpPr/>
              <p:nvPr/>
            </p:nvSpPr>
            <p:spPr>
              <a:xfrm>
                <a:off x="4150" y="1677"/>
                <a:ext cx="182" cy="136"/>
              </a:xfrm>
              <a:prstGeom prst="line">
                <a:avLst/>
              </a:prstGeom>
              <a:ln w="9525" cap="flat" cmpd="sng">
                <a:solidFill>
                  <a:schemeClr val="tx1"/>
                </a:solidFill>
                <a:prstDash val="solid"/>
                <a:round/>
                <a:headEnd type="none" w="med" len="med"/>
                <a:tailEnd type="none" w="med" len="med"/>
              </a:ln>
            </p:spPr>
          </p:sp>
        </p:grpSp>
      </p:grpSp>
      <p:grpSp>
        <p:nvGrpSpPr>
          <p:cNvPr id="356429" name="组合 356428"/>
          <p:cNvGrpSpPr/>
          <p:nvPr/>
        </p:nvGrpSpPr>
        <p:grpSpPr>
          <a:xfrm>
            <a:off x="539750" y="4149725"/>
            <a:ext cx="8389938" cy="2519363"/>
            <a:chOff x="340" y="2614"/>
            <a:chExt cx="5285" cy="1587"/>
          </a:xfrm>
        </p:grpSpPr>
        <p:graphicFrame>
          <p:nvGraphicFramePr>
            <p:cNvPr id="71702" name="内容占位符 356358"/>
            <p:cNvGraphicFramePr>
              <a:graphicFrameLocks noGrp="1"/>
            </p:cNvGraphicFramePr>
            <p:nvPr>
              <p:ph sz="half" idx="4294967295"/>
            </p:nvPr>
          </p:nvGraphicFramePr>
          <p:xfrm>
            <a:off x="3106" y="3854"/>
            <a:ext cx="953" cy="347"/>
          </p:xfrm>
          <a:graphic>
            <a:graphicData uri="http://schemas.openxmlformats.org/presentationml/2006/ole">
              <mc:AlternateContent xmlns:mc="http://schemas.openxmlformats.org/markup-compatibility/2006">
                <mc:Choice xmlns:v="urn:schemas-microsoft-com:vml" Requires="v">
                  <p:oleObj r:id="rId5" imgW="558165" imgH="203200" progId="Equation.3">
                    <p:embed/>
                  </p:oleObj>
                </mc:Choice>
                <mc:Fallback>
                  <p:oleObj r:id="rId5" imgW="558165" imgH="203200" progId="Equation.3">
                    <p:embed/>
                    <p:pic>
                      <p:nvPicPr>
                        <p:cNvPr id="71702" name="内容占位符 356358"/>
                        <p:cNvPicPr/>
                        <p:nvPr/>
                      </p:nvPicPr>
                      <p:blipFill>
                        <a:blip r:embed="rId6"/>
                        <a:stretch>
                          <a:fillRect/>
                        </a:stretch>
                      </p:blipFill>
                      <p:spPr>
                        <a:xfrm>
                          <a:off x="3106" y="3854"/>
                          <a:ext cx="953" cy="347"/>
                        </a:xfrm>
                        <a:prstGeom prst="rect">
                          <a:avLst/>
                        </a:prstGeom>
                        <a:noFill/>
                        <a:ln w="38100">
                          <a:miter/>
                        </a:ln>
                      </p:spPr>
                    </p:pic>
                  </p:oleObj>
                </mc:Fallback>
              </mc:AlternateContent>
            </a:graphicData>
          </a:graphic>
        </p:graphicFrame>
        <p:sp>
          <p:nvSpPr>
            <p:cNvPr id="71703" name="文本框 356362"/>
            <p:cNvSpPr txBox="1"/>
            <p:nvPr/>
          </p:nvSpPr>
          <p:spPr>
            <a:xfrm>
              <a:off x="340" y="3838"/>
              <a:ext cx="2656" cy="288"/>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Average case in a balanced BST:</a:t>
              </a:r>
            </a:p>
          </p:txBody>
        </p:sp>
        <p:grpSp>
          <p:nvGrpSpPr>
            <p:cNvPr id="71704" name="组合 356411"/>
            <p:cNvGrpSpPr/>
            <p:nvPr/>
          </p:nvGrpSpPr>
          <p:grpSpPr>
            <a:xfrm>
              <a:off x="2880" y="2659"/>
              <a:ext cx="2041" cy="1316"/>
              <a:chOff x="3696" y="2749"/>
              <a:chExt cx="2041" cy="1316"/>
            </a:xfrm>
          </p:grpSpPr>
          <p:sp>
            <p:nvSpPr>
              <p:cNvPr id="71705" name="椭圆 356394"/>
              <p:cNvSpPr/>
              <p:nvPr/>
            </p:nvSpPr>
            <p:spPr>
              <a:xfrm>
                <a:off x="3696" y="3520"/>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24</a:t>
                </a:r>
              </a:p>
            </p:txBody>
          </p:sp>
          <p:sp>
            <p:nvSpPr>
              <p:cNvPr id="71706" name="直接连接符 356395"/>
              <p:cNvSpPr/>
              <p:nvPr/>
            </p:nvSpPr>
            <p:spPr>
              <a:xfrm>
                <a:off x="4558" y="3022"/>
                <a:ext cx="227" cy="181"/>
              </a:xfrm>
              <a:prstGeom prst="line">
                <a:avLst/>
              </a:prstGeom>
              <a:ln w="9525" cap="flat" cmpd="sng">
                <a:solidFill>
                  <a:schemeClr val="tx1"/>
                </a:solidFill>
                <a:prstDash val="solid"/>
                <a:round/>
                <a:headEnd type="none" w="med" len="med"/>
                <a:tailEnd type="none" w="med" len="med"/>
              </a:ln>
            </p:spPr>
          </p:sp>
          <p:sp>
            <p:nvSpPr>
              <p:cNvPr id="71707" name="椭圆 356396"/>
              <p:cNvSpPr/>
              <p:nvPr/>
            </p:nvSpPr>
            <p:spPr>
              <a:xfrm>
                <a:off x="4059" y="3158"/>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71708" name="椭圆 356397"/>
              <p:cNvSpPr/>
              <p:nvPr/>
            </p:nvSpPr>
            <p:spPr>
              <a:xfrm>
                <a:off x="4331" y="2749"/>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40</a:t>
                </a:r>
              </a:p>
            </p:txBody>
          </p:sp>
          <p:sp>
            <p:nvSpPr>
              <p:cNvPr id="71709" name="椭圆 356398"/>
              <p:cNvSpPr/>
              <p:nvPr/>
            </p:nvSpPr>
            <p:spPr>
              <a:xfrm>
                <a:off x="4739" y="3158"/>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71710" name="椭圆 356399"/>
              <p:cNvSpPr/>
              <p:nvPr/>
            </p:nvSpPr>
            <p:spPr>
              <a:xfrm>
                <a:off x="4422" y="3566"/>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71711" name="椭圆 356400"/>
              <p:cNvSpPr/>
              <p:nvPr/>
            </p:nvSpPr>
            <p:spPr>
              <a:xfrm>
                <a:off x="5101" y="3520"/>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53</a:t>
                </a:r>
              </a:p>
            </p:txBody>
          </p:sp>
          <p:sp>
            <p:nvSpPr>
              <p:cNvPr id="71712" name="椭圆 356401"/>
              <p:cNvSpPr/>
              <p:nvPr/>
            </p:nvSpPr>
            <p:spPr>
              <a:xfrm>
                <a:off x="5464" y="3793"/>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60</a:t>
                </a:r>
              </a:p>
            </p:txBody>
          </p:sp>
          <p:sp>
            <p:nvSpPr>
              <p:cNvPr id="71713" name="直接连接符 356402"/>
              <p:cNvSpPr/>
              <p:nvPr/>
            </p:nvSpPr>
            <p:spPr>
              <a:xfrm flipH="1">
                <a:off x="4240" y="2976"/>
                <a:ext cx="182" cy="182"/>
              </a:xfrm>
              <a:prstGeom prst="line">
                <a:avLst/>
              </a:prstGeom>
              <a:ln w="9525" cap="flat" cmpd="sng">
                <a:solidFill>
                  <a:schemeClr val="tx1"/>
                </a:solidFill>
                <a:prstDash val="solid"/>
                <a:round/>
                <a:headEnd type="none" w="med" len="med"/>
                <a:tailEnd type="none" w="med" len="med"/>
              </a:ln>
            </p:spPr>
          </p:sp>
          <p:sp>
            <p:nvSpPr>
              <p:cNvPr id="71714" name="直接连接符 356403"/>
              <p:cNvSpPr/>
              <p:nvPr/>
            </p:nvSpPr>
            <p:spPr>
              <a:xfrm flipH="1">
                <a:off x="3923" y="3384"/>
                <a:ext cx="182" cy="182"/>
              </a:xfrm>
              <a:prstGeom prst="line">
                <a:avLst/>
              </a:prstGeom>
              <a:ln w="9525" cap="flat" cmpd="sng">
                <a:solidFill>
                  <a:schemeClr val="tx1"/>
                </a:solidFill>
                <a:prstDash val="solid"/>
                <a:round/>
                <a:headEnd type="none" w="med" len="med"/>
                <a:tailEnd type="none" w="med" len="med"/>
              </a:ln>
            </p:spPr>
          </p:sp>
          <p:sp>
            <p:nvSpPr>
              <p:cNvPr id="71715" name="直接连接符 356404"/>
              <p:cNvSpPr/>
              <p:nvPr/>
            </p:nvSpPr>
            <p:spPr>
              <a:xfrm flipH="1">
                <a:off x="4603" y="3430"/>
                <a:ext cx="182" cy="182"/>
              </a:xfrm>
              <a:prstGeom prst="line">
                <a:avLst/>
              </a:prstGeom>
              <a:ln w="9525" cap="flat" cmpd="sng">
                <a:solidFill>
                  <a:schemeClr val="tx1"/>
                </a:solidFill>
                <a:prstDash val="solid"/>
                <a:round/>
                <a:headEnd type="none" w="med" len="med"/>
                <a:tailEnd type="none" w="med" len="med"/>
              </a:ln>
            </p:spPr>
          </p:sp>
          <p:sp>
            <p:nvSpPr>
              <p:cNvPr id="71716" name="直接连接符 356405"/>
              <p:cNvSpPr/>
              <p:nvPr/>
            </p:nvSpPr>
            <p:spPr>
              <a:xfrm>
                <a:off x="4966" y="3384"/>
                <a:ext cx="182" cy="136"/>
              </a:xfrm>
              <a:prstGeom prst="line">
                <a:avLst/>
              </a:prstGeom>
              <a:ln w="9525" cap="flat" cmpd="sng">
                <a:solidFill>
                  <a:schemeClr val="tx1"/>
                </a:solidFill>
                <a:prstDash val="solid"/>
                <a:round/>
                <a:headEnd type="none" w="med" len="med"/>
                <a:tailEnd type="none" w="med" len="med"/>
              </a:ln>
            </p:spPr>
          </p:sp>
          <p:sp>
            <p:nvSpPr>
              <p:cNvPr id="71717" name="直接连接符 356406"/>
              <p:cNvSpPr/>
              <p:nvPr/>
            </p:nvSpPr>
            <p:spPr>
              <a:xfrm>
                <a:off x="5329" y="3702"/>
                <a:ext cx="182" cy="136"/>
              </a:xfrm>
              <a:prstGeom prst="line">
                <a:avLst/>
              </a:prstGeom>
              <a:ln w="9525" cap="flat" cmpd="sng">
                <a:solidFill>
                  <a:schemeClr val="tx1"/>
                </a:solidFill>
                <a:prstDash val="solid"/>
                <a:round/>
                <a:headEnd type="none" w="med" len="med"/>
                <a:tailEnd type="none" w="med" len="med"/>
              </a:ln>
            </p:spPr>
          </p:sp>
        </p:grpSp>
        <p:grpSp>
          <p:nvGrpSpPr>
            <p:cNvPr id="71718" name="组合 356420"/>
            <p:cNvGrpSpPr/>
            <p:nvPr/>
          </p:nvGrpSpPr>
          <p:grpSpPr>
            <a:xfrm>
              <a:off x="4636" y="2614"/>
              <a:ext cx="989" cy="1224"/>
              <a:chOff x="4636" y="2614"/>
              <a:chExt cx="989" cy="1224"/>
            </a:xfrm>
          </p:grpSpPr>
          <p:sp>
            <p:nvSpPr>
              <p:cNvPr id="71719" name="直接连接符 356412"/>
              <p:cNvSpPr/>
              <p:nvPr/>
            </p:nvSpPr>
            <p:spPr>
              <a:xfrm>
                <a:off x="4694" y="2614"/>
                <a:ext cx="590" cy="0"/>
              </a:xfrm>
              <a:prstGeom prst="line">
                <a:avLst/>
              </a:prstGeom>
              <a:ln w="9525" cap="flat" cmpd="sng">
                <a:solidFill>
                  <a:schemeClr val="tx1"/>
                </a:solidFill>
                <a:prstDash val="solid"/>
                <a:round/>
                <a:headEnd type="none" w="med" len="med"/>
                <a:tailEnd type="none" w="med" len="med"/>
              </a:ln>
            </p:spPr>
          </p:sp>
          <p:sp>
            <p:nvSpPr>
              <p:cNvPr id="71720" name="直接连接符 356413"/>
              <p:cNvSpPr/>
              <p:nvPr/>
            </p:nvSpPr>
            <p:spPr>
              <a:xfrm>
                <a:off x="4967" y="3838"/>
                <a:ext cx="362" cy="0"/>
              </a:xfrm>
              <a:prstGeom prst="line">
                <a:avLst/>
              </a:prstGeom>
              <a:ln w="9525" cap="flat" cmpd="sng">
                <a:solidFill>
                  <a:schemeClr val="tx1"/>
                </a:solidFill>
                <a:prstDash val="solid"/>
                <a:round/>
                <a:headEnd type="none" w="med" len="med"/>
                <a:tailEnd type="none" w="med" len="med"/>
              </a:ln>
            </p:spPr>
          </p:sp>
          <p:sp>
            <p:nvSpPr>
              <p:cNvPr id="71721" name="文本框 356414"/>
              <p:cNvSpPr txBox="1"/>
              <p:nvPr/>
            </p:nvSpPr>
            <p:spPr>
              <a:xfrm>
                <a:off x="4636" y="2944"/>
                <a:ext cx="320"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a:t>
                </a:r>
              </a:p>
            </p:txBody>
          </p:sp>
          <p:graphicFrame>
            <p:nvGraphicFramePr>
              <p:cNvPr id="71722" name="对象 356417"/>
              <p:cNvGraphicFramePr/>
              <p:nvPr/>
            </p:nvGraphicFramePr>
            <p:xfrm>
              <a:off x="4967" y="2976"/>
              <a:ext cx="658" cy="240"/>
            </p:xfrm>
            <a:graphic>
              <a:graphicData uri="http://schemas.openxmlformats.org/presentationml/2006/ole">
                <mc:AlternateContent xmlns:mc="http://schemas.openxmlformats.org/markup-compatibility/2006">
                  <mc:Choice xmlns:v="urn:schemas-microsoft-com:vml" Requires="v">
                    <p:oleObj r:id="rId7" imgW="558165" imgH="203200" progId="Equation.3">
                      <p:embed/>
                    </p:oleObj>
                  </mc:Choice>
                  <mc:Fallback>
                    <p:oleObj r:id="rId7" imgW="558165" imgH="203200" progId="Equation.3">
                      <p:embed/>
                      <p:pic>
                        <p:nvPicPr>
                          <p:cNvPr id="71722" name="对象 356417"/>
                          <p:cNvPicPr/>
                          <p:nvPr/>
                        </p:nvPicPr>
                        <p:blipFill>
                          <a:blip r:embed="rId6"/>
                          <a:stretch>
                            <a:fillRect/>
                          </a:stretch>
                        </p:blipFill>
                        <p:spPr>
                          <a:xfrm>
                            <a:off x="4967" y="2976"/>
                            <a:ext cx="658" cy="240"/>
                          </a:xfrm>
                          <a:prstGeom prst="rect">
                            <a:avLst/>
                          </a:prstGeom>
                          <a:noFill/>
                          <a:ln w="38100">
                            <a:noFill/>
                            <a:miter/>
                          </a:ln>
                        </p:spPr>
                      </p:pic>
                    </p:oleObj>
                  </mc:Fallback>
                </mc:AlternateContent>
              </a:graphicData>
            </a:graphic>
          </p:graphicFrame>
          <p:sp>
            <p:nvSpPr>
              <p:cNvPr id="71723" name="直接连接符 356418"/>
              <p:cNvSpPr/>
              <p:nvPr/>
            </p:nvSpPr>
            <p:spPr>
              <a:xfrm flipV="1">
                <a:off x="4876" y="2659"/>
                <a:ext cx="0" cy="363"/>
              </a:xfrm>
              <a:prstGeom prst="line">
                <a:avLst/>
              </a:prstGeom>
              <a:ln w="9525" cap="flat" cmpd="sng">
                <a:solidFill>
                  <a:schemeClr val="tx1"/>
                </a:solidFill>
                <a:prstDash val="solid"/>
                <a:round/>
                <a:headEnd type="none" w="med" len="med"/>
                <a:tailEnd type="triangle" w="med" len="med"/>
              </a:ln>
            </p:spPr>
          </p:sp>
          <p:sp>
            <p:nvSpPr>
              <p:cNvPr id="71724" name="直接连接符 356419"/>
              <p:cNvSpPr/>
              <p:nvPr/>
            </p:nvSpPr>
            <p:spPr>
              <a:xfrm>
                <a:off x="5103" y="3294"/>
                <a:ext cx="0" cy="544"/>
              </a:xfrm>
              <a:prstGeom prst="line">
                <a:avLst/>
              </a:prstGeom>
              <a:ln w="9525" cap="flat" cmpd="sng">
                <a:solidFill>
                  <a:schemeClr val="tx1"/>
                </a:solidFill>
                <a:prstDash val="solid"/>
                <a:round/>
                <a:headEnd type="none" w="med" len="med"/>
                <a:tailEnd type="triangle" w="med" len="med"/>
              </a:ln>
            </p:spPr>
          </p:sp>
        </p:grpSp>
      </p:grpSp>
      <p:grpSp>
        <p:nvGrpSpPr>
          <p:cNvPr id="356428" name="组合 356427"/>
          <p:cNvGrpSpPr/>
          <p:nvPr/>
        </p:nvGrpSpPr>
        <p:grpSpPr>
          <a:xfrm>
            <a:off x="468313" y="3382963"/>
            <a:ext cx="4826000" cy="2351087"/>
            <a:chOff x="295" y="2131"/>
            <a:chExt cx="3040" cy="1481"/>
          </a:xfrm>
        </p:grpSpPr>
        <p:sp>
          <p:nvSpPr>
            <p:cNvPr id="71726" name="文本框 356361"/>
            <p:cNvSpPr txBox="1"/>
            <p:nvPr/>
          </p:nvSpPr>
          <p:spPr>
            <a:xfrm>
              <a:off x="431" y="2176"/>
              <a:ext cx="1016" cy="288"/>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Worst case</a:t>
              </a:r>
              <a:r>
                <a:rPr lang="en-US" altLang="zh-CN">
                  <a:latin typeface="Times New Roman" panose="02020603050405020304" pitchFamily="18" charset="0"/>
                  <a:ea typeface="宋体" panose="02010600030101010101" pitchFamily="2" charset="-122"/>
                </a:rPr>
                <a:t>:</a:t>
              </a:r>
            </a:p>
          </p:txBody>
        </p:sp>
        <p:graphicFrame>
          <p:nvGraphicFramePr>
            <p:cNvPr id="71727" name="对象 356364"/>
            <p:cNvGraphicFramePr/>
            <p:nvPr/>
          </p:nvGraphicFramePr>
          <p:xfrm>
            <a:off x="1525" y="2237"/>
            <a:ext cx="584" cy="347"/>
          </p:xfrm>
          <a:graphic>
            <a:graphicData uri="http://schemas.openxmlformats.org/presentationml/2006/ole">
              <mc:AlternateContent xmlns:mc="http://schemas.openxmlformats.org/markup-compatibility/2006">
                <mc:Choice xmlns:v="urn:schemas-microsoft-com:vml" Requires="v">
                  <p:oleObj r:id="rId8" imgW="342900" imgH="203200" progId="Equation.3">
                    <p:embed/>
                  </p:oleObj>
                </mc:Choice>
                <mc:Fallback>
                  <p:oleObj r:id="rId8" imgW="342900" imgH="203200" progId="Equation.3">
                    <p:embed/>
                    <p:pic>
                      <p:nvPicPr>
                        <p:cNvPr id="71727" name="对象 356364"/>
                        <p:cNvPicPr/>
                        <p:nvPr/>
                      </p:nvPicPr>
                      <p:blipFill>
                        <a:blip r:embed="rId9"/>
                        <a:stretch>
                          <a:fillRect/>
                        </a:stretch>
                      </p:blipFill>
                      <p:spPr>
                        <a:xfrm>
                          <a:off x="1525" y="2237"/>
                          <a:ext cx="584" cy="347"/>
                        </a:xfrm>
                        <a:prstGeom prst="rect">
                          <a:avLst/>
                        </a:prstGeom>
                        <a:noFill/>
                        <a:ln w="38100">
                          <a:noFill/>
                          <a:miter/>
                        </a:ln>
                      </p:spPr>
                    </p:pic>
                  </p:oleObj>
                </mc:Fallback>
              </mc:AlternateContent>
            </a:graphicData>
          </a:graphic>
        </p:graphicFrame>
        <p:grpSp>
          <p:nvGrpSpPr>
            <p:cNvPr id="71728" name="组合 356410"/>
            <p:cNvGrpSpPr/>
            <p:nvPr/>
          </p:nvGrpSpPr>
          <p:grpSpPr>
            <a:xfrm>
              <a:off x="295" y="2131"/>
              <a:ext cx="3040" cy="1481"/>
              <a:chOff x="1383" y="2131"/>
              <a:chExt cx="3040" cy="1481"/>
            </a:xfrm>
          </p:grpSpPr>
          <p:sp>
            <p:nvSpPr>
              <p:cNvPr id="71729" name="椭圆 356381"/>
              <p:cNvSpPr/>
              <p:nvPr/>
            </p:nvSpPr>
            <p:spPr>
              <a:xfrm>
                <a:off x="4150" y="2131"/>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60</a:t>
                </a:r>
              </a:p>
            </p:txBody>
          </p:sp>
          <p:sp>
            <p:nvSpPr>
              <p:cNvPr id="71730" name="椭圆 356382"/>
              <p:cNvSpPr/>
              <p:nvPr/>
            </p:nvSpPr>
            <p:spPr>
              <a:xfrm>
                <a:off x="3742" y="2357"/>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53</a:t>
                </a:r>
              </a:p>
            </p:txBody>
          </p:sp>
          <p:sp>
            <p:nvSpPr>
              <p:cNvPr id="71731" name="椭圆 356383"/>
              <p:cNvSpPr/>
              <p:nvPr/>
            </p:nvSpPr>
            <p:spPr>
              <a:xfrm>
                <a:off x="3379" y="2629"/>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71732" name="椭圆 356384"/>
              <p:cNvSpPr/>
              <p:nvPr/>
            </p:nvSpPr>
            <p:spPr>
              <a:xfrm>
                <a:off x="2925" y="2856"/>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71733" name="椭圆 356385"/>
              <p:cNvSpPr/>
              <p:nvPr/>
            </p:nvSpPr>
            <p:spPr>
              <a:xfrm>
                <a:off x="2471" y="3022"/>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40</a:t>
                </a:r>
              </a:p>
            </p:txBody>
          </p:sp>
          <p:sp>
            <p:nvSpPr>
              <p:cNvPr id="71734" name="椭圆 356386"/>
              <p:cNvSpPr/>
              <p:nvPr/>
            </p:nvSpPr>
            <p:spPr>
              <a:xfrm>
                <a:off x="1973" y="3203"/>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71735" name="椭圆 356387"/>
              <p:cNvSpPr/>
              <p:nvPr/>
            </p:nvSpPr>
            <p:spPr>
              <a:xfrm>
                <a:off x="1383" y="3340"/>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24</a:t>
                </a:r>
              </a:p>
            </p:txBody>
          </p:sp>
          <p:sp>
            <p:nvSpPr>
              <p:cNvPr id="71736" name="直接连接符 356388"/>
              <p:cNvSpPr/>
              <p:nvPr/>
            </p:nvSpPr>
            <p:spPr>
              <a:xfrm flipH="1">
                <a:off x="3969" y="2341"/>
                <a:ext cx="181" cy="91"/>
              </a:xfrm>
              <a:prstGeom prst="line">
                <a:avLst/>
              </a:prstGeom>
              <a:ln w="9525" cap="flat" cmpd="sng">
                <a:solidFill>
                  <a:schemeClr val="tx1"/>
                </a:solidFill>
                <a:prstDash val="solid"/>
                <a:round/>
                <a:headEnd type="none" w="med" len="med"/>
                <a:tailEnd type="none" w="med" len="med"/>
              </a:ln>
            </p:spPr>
          </p:sp>
          <p:sp>
            <p:nvSpPr>
              <p:cNvPr id="71737" name="直接连接符 356389"/>
              <p:cNvSpPr/>
              <p:nvPr/>
            </p:nvSpPr>
            <p:spPr>
              <a:xfrm flipH="1">
                <a:off x="3651" y="2614"/>
                <a:ext cx="181" cy="91"/>
              </a:xfrm>
              <a:prstGeom prst="line">
                <a:avLst/>
              </a:prstGeom>
              <a:ln w="9525" cap="flat" cmpd="sng">
                <a:solidFill>
                  <a:schemeClr val="tx1"/>
                </a:solidFill>
                <a:prstDash val="solid"/>
                <a:round/>
                <a:headEnd type="none" w="med" len="med"/>
                <a:tailEnd type="none" w="med" len="med"/>
              </a:ln>
            </p:spPr>
          </p:sp>
          <p:sp>
            <p:nvSpPr>
              <p:cNvPr id="71738" name="直接连接符 356390"/>
              <p:cNvSpPr/>
              <p:nvPr/>
            </p:nvSpPr>
            <p:spPr>
              <a:xfrm flipH="1">
                <a:off x="3198" y="2840"/>
                <a:ext cx="181" cy="91"/>
              </a:xfrm>
              <a:prstGeom prst="line">
                <a:avLst/>
              </a:prstGeom>
              <a:ln w="9525" cap="flat" cmpd="sng">
                <a:solidFill>
                  <a:schemeClr val="tx1"/>
                </a:solidFill>
                <a:prstDash val="solid"/>
                <a:round/>
                <a:headEnd type="none" w="med" len="med"/>
                <a:tailEnd type="none" w="med" len="med"/>
              </a:ln>
            </p:spPr>
          </p:sp>
          <p:sp>
            <p:nvSpPr>
              <p:cNvPr id="71739" name="直接连接符 356391"/>
              <p:cNvSpPr/>
              <p:nvPr/>
            </p:nvSpPr>
            <p:spPr>
              <a:xfrm flipH="1">
                <a:off x="2744" y="3022"/>
                <a:ext cx="181" cy="91"/>
              </a:xfrm>
              <a:prstGeom prst="line">
                <a:avLst/>
              </a:prstGeom>
              <a:ln w="9525" cap="flat" cmpd="sng">
                <a:solidFill>
                  <a:schemeClr val="tx1"/>
                </a:solidFill>
                <a:prstDash val="solid"/>
                <a:round/>
                <a:headEnd type="none" w="med" len="med"/>
                <a:tailEnd type="none" w="med" len="med"/>
              </a:ln>
            </p:spPr>
          </p:sp>
          <p:sp>
            <p:nvSpPr>
              <p:cNvPr id="71740" name="直接连接符 356392"/>
              <p:cNvSpPr/>
              <p:nvPr/>
            </p:nvSpPr>
            <p:spPr>
              <a:xfrm flipH="1">
                <a:off x="2290" y="3203"/>
                <a:ext cx="181" cy="91"/>
              </a:xfrm>
              <a:prstGeom prst="line">
                <a:avLst/>
              </a:prstGeom>
              <a:ln w="9525" cap="flat" cmpd="sng">
                <a:solidFill>
                  <a:schemeClr val="tx1"/>
                </a:solidFill>
                <a:prstDash val="solid"/>
                <a:round/>
                <a:headEnd type="none" w="med" len="med"/>
                <a:tailEnd type="none" w="med" len="med"/>
              </a:ln>
            </p:spPr>
          </p:sp>
          <p:sp>
            <p:nvSpPr>
              <p:cNvPr id="71741" name="直接连接符 356393"/>
              <p:cNvSpPr/>
              <p:nvPr/>
            </p:nvSpPr>
            <p:spPr>
              <a:xfrm flipH="1">
                <a:off x="1610" y="3385"/>
                <a:ext cx="362" cy="90"/>
              </a:xfrm>
              <a:prstGeom prst="line">
                <a:avLst/>
              </a:prstGeom>
              <a:ln w="9525" cap="flat" cmpd="sng">
                <a:solidFill>
                  <a:schemeClr val="tx1"/>
                </a:solidFill>
                <a:prstDash val="solid"/>
                <a:round/>
                <a:headEnd type="none" w="med" len="med"/>
                <a:tailEnd type="none" w="med" len="med"/>
              </a:ln>
            </p:spPr>
          </p:sp>
        </p:grpSp>
        <p:sp>
          <p:nvSpPr>
            <p:cNvPr id="71742" name="文本框 356421"/>
            <p:cNvSpPr txBox="1"/>
            <p:nvPr/>
          </p:nvSpPr>
          <p:spPr>
            <a:xfrm>
              <a:off x="499" y="2750"/>
              <a:ext cx="793"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find (24)</a:t>
              </a:r>
            </a:p>
          </p:txBody>
        </p:sp>
      </p:grpSp>
      <p:sp>
        <p:nvSpPr>
          <p:cNvPr id="71743"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6427"/>
                                        </p:tgtEl>
                                        <p:attrNameLst>
                                          <p:attrName>style.visibility</p:attrName>
                                        </p:attrNameLst>
                                      </p:cBhvr>
                                      <p:to>
                                        <p:strVal val="visible"/>
                                      </p:to>
                                    </p:set>
                                    <p:animEffect transition="in" filter="blinds(horizontal)">
                                      <p:cBhvr>
                                        <p:cTn id="7" dur="500"/>
                                        <p:tgtEl>
                                          <p:spTgt spid="3564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6428"/>
                                        </p:tgtEl>
                                        <p:attrNameLst>
                                          <p:attrName>style.visibility</p:attrName>
                                        </p:attrNameLst>
                                      </p:cBhvr>
                                      <p:to>
                                        <p:strVal val="visible"/>
                                      </p:to>
                                    </p:set>
                                    <p:animEffect transition="in" filter="blinds(horizontal)">
                                      <p:cBhvr>
                                        <p:cTn id="12" dur="500"/>
                                        <p:tgtEl>
                                          <p:spTgt spid="3564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6429"/>
                                        </p:tgtEl>
                                        <p:attrNameLst>
                                          <p:attrName>style.visibility</p:attrName>
                                        </p:attrNameLst>
                                      </p:cBhvr>
                                      <p:to>
                                        <p:strVal val="visible"/>
                                      </p:to>
                                    </p:set>
                                    <p:animEffect transition="in" filter="blinds(horizontal)">
                                      <p:cBhvr>
                                        <p:cTn id="17" dur="500"/>
                                        <p:tgtEl>
                                          <p:spTgt spid="356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标题 325633"/>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BST Insert (1)</a:t>
            </a:r>
          </a:p>
        </p:txBody>
      </p:sp>
      <p:pic>
        <p:nvPicPr>
          <p:cNvPr id="73730" name="图片 325635" descr="BSTAdd"/>
          <p:cNvPicPr>
            <a:picLocks noChangeAspect="1"/>
          </p:cNvPicPr>
          <p:nvPr/>
        </p:nvPicPr>
        <p:blipFill>
          <a:blip r:embed="rId3"/>
          <a:srcRect l="4097" t="3053" r="4097" b="6107"/>
          <a:stretch>
            <a:fillRect/>
          </a:stretch>
        </p:blipFill>
        <p:spPr>
          <a:xfrm>
            <a:off x="2771775" y="1916113"/>
            <a:ext cx="4032250" cy="2676525"/>
          </a:xfrm>
          <a:prstGeom prst="rect">
            <a:avLst/>
          </a:prstGeom>
          <a:noFill/>
          <a:ln w="9525">
            <a:noFill/>
          </a:ln>
        </p:spPr>
      </p:pic>
      <p:sp>
        <p:nvSpPr>
          <p:cNvPr id="73731" name="直接连接符 325636"/>
          <p:cNvSpPr/>
          <p:nvPr/>
        </p:nvSpPr>
        <p:spPr>
          <a:xfrm flipH="1">
            <a:off x="5141913" y="1752600"/>
            <a:ext cx="719137" cy="287338"/>
          </a:xfrm>
          <a:prstGeom prst="line">
            <a:avLst/>
          </a:prstGeom>
          <a:ln w="9525" cap="flat" cmpd="sng">
            <a:solidFill>
              <a:srgbClr val="CC0000"/>
            </a:solidFill>
            <a:prstDash val="solid"/>
            <a:round/>
            <a:headEnd type="none" w="med" len="med"/>
            <a:tailEnd type="triangle" w="med" len="med"/>
          </a:ln>
        </p:spPr>
      </p:sp>
      <p:sp>
        <p:nvSpPr>
          <p:cNvPr id="73732" name="文本框 325637"/>
          <p:cNvSpPr txBox="1"/>
          <p:nvPr/>
        </p:nvSpPr>
        <p:spPr>
          <a:xfrm>
            <a:off x="5984875" y="1341438"/>
            <a:ext cx="674688"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root</a:t>
            </a:r>
          </a:p>
        </p:txBody>
      </p:sp>
      <p:sp>
        <p:nvSpPr>
          <p:cNvPr id="73733" name="文本框 325638"/>
          <p:cNvSpPr txBox="1"/>
          <p:nvPr/>
        </p:nvSpPr>
        <p:spPr>
          <a:xfrm>
            <a:off x="3975100" y="5176838"/>
            <a:ext cx="12588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Insert 35</a:t>
            </a:r>
          </a:p>
        </p:txBody>
      </p:sp>
      <p:sp>
        <p:nvSpPr>
          <p:cNvPr id="325640" name="椭圆 325639"/>
          <p:cNvSpPr/>
          <p:nvPr/>
        </p:nvSpPr>
        <p:spPr>
          <a:xfrm>
            <a:off x="4284663" y="3716338"/>
            <a:ext cx="1008062" cy="865187"/>
          </a:xfrm>
          <a:prstGeom prst="ellipse">
            <a:avLst/>
          </a:prstGeom>
          <a:solidFill>
            <a:schemeClr val="bg1"/>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7373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25640"/>
                                        </p:tgtEl>
                                      </p:cBhvr>
                                    </p:animEffect>
                                    <p:set>
                                      <p:cBhvr>
                                        <p:cTn id="7" dur="1" fill="hold">
                                          <p:stCondLst>
                                            <p:cond delay="499"/>
                                          </p:stCondLst>
                                        </p:cTn>
                                        <p:tgtEl>
                                          <p:spTgt spid="3256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标题 320513"/>
          <p:cNvSpPr>
            <a:spLocks noGrp="1"/>
          </p:cNvSpPr>
          <p:nvPr>
            <p:ph type="title"/>
          </p:nvPr>
        </p:nvSpPr>
        <p:spPr>
          <a:xfrm>
            <a:off x="455613" y="44450"/>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insert (2)</a:t>
            </a:r>
          </a:p>
        </p:txBody>
      </p:sp>
      <p:sp>
        <p:nvSpPr>
          <p:cNvPr id="75778" name="文本占位符 320514"/>
          <p:cNvSpPr>
            <a:spLocks noGrp="1"/>
          </p:cNvSpPr>
          <p:nvPr>
            <p:ph idx="1"/>
          </p:nvPr>
        </p:nvSpPr>
        <p:spPr>
          <a:xfrm>
            <a:off x="228600" y="1046163"/>
            <a:ext cx="8915400" cy="5119687"/>
          </a:xfrm>
        </p:spPr>
        <p:txBody>
          <a:bodyPr anchor="t"/>
          <a:lstStyle/>
          <a:p>
            <a:pPr>
              <a:lnSpc>
                <a:spcPct val="80000"/>
              </a:lnSpc>
              <a:spcBef>
                <a:spcPct val="0"/>
              </a:spcBef>
              <a:buNone/>
            </a:pPr>
            <a:r>
              <a:rPr lang="en-US" altLang="zh-CN" sz="2000" b="1" dirty="0">
                <a:latin typeface="Courier New" panose="02070309020205020404" pitchFamily="49" charset="0"/>
              </a:rPr>
              <a:t>void </a:t>
            </a:r>
            <a:r>
              <a:rPr lang="en-US" altLang="zh-CN" sz="2000" b="1" dirty="0">
                <a:solidFill>
                  <a:srgbClr val="FF0000"/>
                </a:solidFill>
                <a:latin typeface="Courier New" panose="02070309020205020404" pitchFamily="49" charset="0"/>
              </a:rPr>
              <a:t>insert</a:t>
            </a:r>
            <a:r>
              <a:rPr lang="en-US" altLang="zh-CN" sz="2000" b="1" dirty="0">
                <a:latin typeface="Courier New" panose="02070309020205020404" pitchFamily="49" charset="0"/>
              </a:rPr>
              <a:t>(const Key&amp; </a:t>
            </a:r>
            <a:r>
              <a:rPr lang="en-US" altLang="zh-CN" sz="2000" b="1" dirty="0" err="1">
                <a:latin typeface="Courier New" panose="02070309020205020404" pitchFamily="49" charset="0"/>
              </a:rPr>
              <a:t>k,const</a:t>
            </a:r>
            <a:r>
              <a:rPr lang="en-US" altLang="zh-CN" sz="2000" b="1" dirty="0">
                <a:latin typeface="Courier New" panose="02070309020205020404" pitchFamily="49" charset="0"/>
              </a:rPr>
              <a:t> E&amp; e) {</a:t>
            </a:r>
          </a:p>
          <a:p>
            <a:pPr>
              <a:lnSpc>
                <a:spcPct val="80000"/>
              </a:lnSpc>
              <a:spcBef>
                <a:spcPct val="0"/>
              </a:spcBef>
              <a:buNone/>
            </a:pPr>
            <a:r>
              <a:rPr lang="en-US" altLang="zh-CN" sz="2000" b="1" dirty="0">
                <a:latin typeface="Courier New" panose="02070309020205020404" pitchFamily="49" charset="0"/>
              </a:rPr>
              <a:t>    root = </a:t>
            </a:r>
            <a:r>
              <a:rPr lang="en-US" altLang="zh-CN" sz="2000" b="1" dirty="0" err="1">
                <a:latin typeface="Courier New" panose="02070309020205020404" pitchFamily="49" charset="0"/>
              </a:rPr>
              <a:t>inserthelp</a:t>
            </a:r>
            <a:r>
              <a:rPr lang="en-US" altLang="zh-CN" sz="2000" b="1" dirty="0">
                <a:latin typeface="Courier New" panose="02070309020205020404" pitchFamily="49" charset="0"/>
              </a:rPr>
              <a:t>(root, </a:t>
            </a:r>
            <a:r>
              <a:rPr lang="en-US" altLang="zh-CN" sz="2000" b="1" dirty="0" err="1">
                <a:latin typeface="Courier New" panose="02070309020205020404" pitchFamily="49" charset="0"/>
              </a:rPr>
              <a:t>k,e</a:t>
            </a:r>
            <a:r>
              <a:rPr lang="en-US" altLang="zh-CN" sz="2000" b="1" dirty="0">
                <a:latin typeface="Courier New" panose="02070309020205020404" pitchFamily="49" charset="0"/>
              </a:rPr>
              <a:t>);</a:t>
            </a:r>
          </a:p>
          <a:p>
            <a:pPr>
              <a:lnSpc>
                <a:spcPct val="80000"/>
              </a:lnSpc>
              <a:spcBef>
                <a:spcPct val="0"/>
              </a:spcBef>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nodecount</a:t>
            </a:r>
            <a:r>
              <a:rPr lang="en-US" altLang="zh-CN" sz="2000" b="1" dirty="0">
                <a:latin typeface="Courier New" panose="02070309020205020404" pitchFamily="49" charset="0"/>
              </a:rPr>
              <a:t>++;</a:t>
            </a:r>
          </a:p>
          <a:p>
            <a:pPr>
              <a:lnSpc>
                <a:spcPct val="80000"/>
              </a:lnSpc>
              <a:spcBef>
                <a:spcPct val="0"/>
              </a:spcBef>
              <a:buNone/>
            </a:pPr>
            <a:r>
              <a:rPr lang="en-US" altLang="zh-CN" sz="2000" b="1" dirty="0">
                <a:latin typeface="Courier New" panose="02070309020205020404" pitchFamily="49" charset="0"/>
              </a:rPr>
              <a:t>  }</a:t>
            </a:r>
          </a:p>
          <a:p>
            <a:pPr>
              <a:lnSpc>
                <a:spcPct val="80000"/>
              </a:lnSpc>
              <a:spcBef>
                <a:spcPct val="0"/>
              </a:spcBef>
              <a:buNone/>
            </a:pPr>
            <a:r>
              <a:rPr lang="en-US" altLang="zh-CN" sz="2000" b="1" dirty="0">
                <a:latin typeface="Courier New" panose="02070309020205020404" pitchFamily="49" charset="0"/>
              </a:rPr>
              <a:t>	</a:t>
            </a:r>
          </a:p>
          <a:p>
            <a:pPr>
              <a:lnSpc>
                <a:spcPct val="80000"/>
              </a:lnSpc>
              <a:spcBef>
                <a:spcPct val="0"/>
              </a:spcBef>
              <a:buNone/>
            </a:pPr>
            <a:r>
              <a:rPr lang="en-US" altLang="zh-CN" sz="2000" b="1" dirty="0">
                <a:latin typeface="Courier New" panose="02070309020205020404" pitchFamily="49" charset="0"/>
              </a:rPr>
              <a:t>//return the root of the updated BST after insertion </a:t>
            </a:r>
          </a:p>
          <a:p>
            <a:pPr>
              <a:lnSpc>
                <a:spcPct val="80000"/>
              </a:lnSpc>
              <a:spcBef>
                <a:spcPct val="0"/>
              </a:spcBef>
              <a:buNone/>
            </a:pPr>
            <a:r>
              <a:rPr lang="en-US" altLang="zh-CN" sz="2000" b="1" dirty="0">
                <a:latin typeface="Courier New" panose="02070309020205020404" pitchFamily="49" charset="0"/>
                <a:sym typeface="+mn-ea"/>
              </a:rPr>
              <a:t>template &lt;</a:t>
            </a:r>
            <a:r>
              <a:rPr lang="en-US" altLang="zh-CN" sz="2000" b="1" dirty="0" err="1">
                <a:latin typeface="Courier New" panose="02070309020205020404" pitchFamily="49" charset="0"/>
                <a:sym typeface="+mn-ea"/>
              </a:rPr>
              <a:t>typename</a:t>
            </a:r>
            <a:r>
              <a:rPr lang="en-US" altLang="zh-CN" sz="2000" b="1" dirty="0">
                <a:latin typeface="Courier New" panose="02070309020205020404" pitchFamily="49" charset="0"/>
                <a:sym typeface="+mn-ea"/>
              </a:rPr>
              <a:t> Key, </a:t>
            </a:r>
            <a:r>
              <a:rPr lang="en-US" altLang="zh-CN" sz="2000" b="1" dirty="0" err="1">
                <a:latin typeface="Courier New" panose="02070309020205020404" pitchFamily="49" charset="0"/>
                <a:sym typeface="+mn-ea"/>
              </a:rPr>
              <a:t>typename</a:t>
            </a:r>
            <a:r>
              <a:rPr lang="en-US" altLang="zh-CN" sz="2000" b="1" dirty="0">
                <a:latin typeface="Courier New" panose="02070309020205020404" pitchFamily="49" charset="0"/>
                <a:sym typeface="+mn-ea"/>
              </a:rPr>
              <a:t> E&gt;</a:t>
            </a:r>
            <a:endParaRPr lang="en-US" altLang="zh-CN" sz="2000" b="1" dirty="0">
              <a:latin typeface="Courier New" panose="02070309020205020404" pitchFamily="49" charset="0"/>
            </a:endParaRPr>
          </a:p>
          <a:p>
            <a:pPr>
              <a:lnSpc>
                <a:spcPct val="80000"/>
              </a:lnSpc>
              <a:spcBef>
                <a:spcPct val="0"/>
              </a:spcBef>
              <a:buNone/>
            </a:pPr>
            <a:r>
              <a:rPr lang="en-US" altLang="zh-CN" sz="2000" b="1" dirty="0" err="1">
                <a:latin typeface="Courier New" panose="02070309020205020404" pitchFamily="49" charset="0"/>
              </a:rPr>
              <a:t>BSTNode</a:t>
            </a:r>
            <a:r>
              <a:rPr lang="en-US" altLang="zh-CN" sz="2000" b="1" dirty="0">
                <a:latin typeface="Courier New" panose="02070309020205020404" pitchFamily="49" charset="0"/>
              </a:rPr>
              <a:t>&lt;</a:t>
            </a:r>
            <a:r>
              <a:rPr lang="en-US" altLang="zh-CN" sz="2000" b="1" dirty="0" err="1">
                <a:latin typeface="Courier New" panose="02070309020205020404" pitchFamily="49" charset="0"/>
              </a:rPr>
              <a:t>Key,E</a:t>
            </a:r>
            <a:r>
              <a:rPr lang="en-US" altLang="zh-CN" sz="2000" b="1" dirty="0">
                <a:latin typeface="Courier New" panose="02070309020205020404" pitchFamily="49" charset="0"/>
              </a:rPr>
              <a:t>&gt;* BST&lt;Key, E&gt;::</a:t>
            </a:r>
            <a:r>
              <a:rPr lang="en-US" altLang="zh-CN" sz="2000" b="1" dirty="0" err="1">
                <a:solidFill>
                  <a:srgbClr val="FF0000"/>
                </a:solidFill>
                <a:latin typeface="Courier New" panose="02070309020205020404" pitchFamily="49" charset="0"/>
              </a:rPr>
              <a:t>inserthelp</a:t>
            </a:r>
            <a:r>
              <a:rPr lang="en-US" altLang="zh-CN" sz="2000" b="1" dirty="0">
                <a:latin typeface="Courier New" panose="02070309020205020404" pitchFamily="49" charset="0"/>
              </a:rPr>
              <a:t>(</a:t>
            </a:r>
          </a:p>
          <a:p>
            <a:pPr>
              <a:lnSpc>
                <a:spcPct val="80000"/>
              </a:lnSpc>
              <a:spcBef>
                <a:spcPct val="0"/>
              </a:spcBef>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sym typeface="+mn-ea"/>
              </a:rPr>
              <a:t>BSTNode</a:t>
            </a:r>
            <a:r>
              <a:rPr lang="en-US" altLang="zh-CN" sz="2000" b="1" dirty="0">
                <a:latin typeface="Courier New" panose="02070309020205020404" pitchFamily="49" charset="0"/>
                <a:sym typeface="+mn-ea"/>
              </a:rPr>
              <a:t>&lt;</a:t>
            </a:r>
            <a:r>
              <a:rPr lang="en-US" altLang="zh-CN" sz="2000" b="1" dirty="0" err="1">
                <a:latin typeface="Courier New" panose="02070309020205020404" pitchFamily="49" charset="0"/>
                <a:sym typeface="+mn-ea"/>
              </a:rPr>
              <a:t>Key,E</a:t>
            </a:r>
            <a:r>
              <a:rPr lang="en-US" altLang="zh-CN" sz="2000" b="1" dirty="0">
                <a:latin typeface="Courier New" panose="02070309020205020404" pitchFamily="49" charset="0"/>
                <a:sym typeface="+mn-ea"/>
              </a:rPr>
              <a:t>&gt;*</a:t>
            </a:r>
            <a:r>
              <a:rPr lang="en-US" altLang="zh-CN" sz="2000" b="1" dirty="0">
                <a:latin typeface="Courier New" panose="02070309020205020404" pitchFamily="49" charset="0"/>
              </a:rPr>
              <a:t> root, const Key&amp; k, const E&amp; it) {</a:t>
            </a:r>
          </a:p>
          <a:p>
            <a:pPr>
              <a:lnSpc>
                <a:spcPct val="80000"/>
              </a:lnSpc>
              <a:spcBef>
                <a:spcPct val="0"/>
              </a:spcBef>
              <a:buNone/>
            </a:pPr>
            <a:r>
              <a:rPr lang="en-US" altLang="zh-CN" sz="2000" b="1" dirty="0">
                <a:latin typeface="Courier New" panose="02070309020205020404" pitchFamily="49" charset="0"/>
              </a:rPr>
              <a:t> if (root == NULL) // Empty: create node</a:t>
            </a:r>
          </a:p>
          <a:p>
            <a:pPr>
              <a:lnSpc>
                <a:spcPct val="80000"/>
              </a:lnSpc>
              <a:spcBef>
                <a:spcPct val="0"/>
              </a:spcBef>
              <a:buNone/>
            </a:pPr>
            <a:r>
              <a:rPr lang="en-US" altLang="zh-CN" sz="2000" b="1" dirty="0">
                <a:latin typeface="Courier New" panose="02070309020205020404" pitchFamily="49" charset="0"/>
              </a:rPr>
              <a:t>   return new </a:t>
            </a:r>
            <a:r>
              <a:rPr lang="en-US" altLang="zh-CN" sz="2000" b="1" dirty="0" err="1">
                <a:latin typeface="Courier New" panose="02070309020205020404" pitchFamily="49" charset="0"/>
                <a:sym typeface="+mn-ea"/>
              </a:rPr>
              <a:t>BSTNode</a:t>
            </a:r>
            <a:r>
              <a:rPr lang="en-US" altLang="zh-CN" sz="2000" b="1" dirty="0">
                <a:latin typeface="Courier New" panose="02070309020205020404" pitchFamily="49" charset="0"/>
                <a:sym typeface="+mn-ea"/>
              </a:rPr>
              <a:t>&lt;</a:t>
            </a:r>
            <a:r>
              <a:rPr lang="en-US" altLang="zh-CN" sz="2000" b="1" dirty="0" err="1">
                <a:latin typeface="Courier New" panose="02070309020205020404" pitchFamily="49" charset="0"/>
                <a:sym typeface="+mn-ea"/>
              </a:rPr>
              <a:t>Key,E</a:t>
            </a:r>
            <a:r>
              <a:rPr lang="en-US" altLang="zh-CN" sz="2000" b="1" dirty="0">
                <a:latin typeface="Courier New" panose="02070309020205020404" pitchFamily="49" charset="0"/>
                <a:sym typeface="+mn-ea"/>
              </a:rPr>
              <a:t>&gt;</a:t>
            </a:r>
            <a:r>
              <a:rPr lang="en-US" altLang="zh-CN" sz="2000" b="1" dirty="0">
                <a:latin typeface="Courier New" panose="02070309020205020404" pitchFamily="49" charset="0"/>
              </a:rPr>
              <a:t>(</a:t>
            </a:r>
            <a:r>
              <a:rPr lang="en-US" altLang="zh-CN" sz="2000" b="1" dirty="0" err="1">
                <a:latin typeface="Courier New" panose="02070309020205020404" pitchFamily="49" charset="0"/>
              </a:rPr>
              <a:t>k,it,NULL,NULL</a:t>
            </a:r>
            <a:r>
              <a:rPr lang="en-US" altLang="zh-CN" sz="2000" b="1" dirty="0">
                <a:latin typeface="Courier New" panose="02070309020205020404" pitchFamily="49" charset="0"/>
              </a:rPr>
              <a:t>);</a:t>
            </a:r>
          </a:p>
          <a:p>
            <a:pPr>
              <a:lnSpc>
                <a:spcPct val="80000"/>
              </a:lnSpc>
              <a:spcBef>
                <a:spcPct val="0"/>
              </a:spcBef>
              <a:buNone/>
            </a:pPr>
            <a:r>
              <a:rPr lang="en-US" altLang="zh-CN" sz="2000" b="1" dirty="0">
                <a:latin typeface="Courier New" panose="02070309020205020404" pitchFamily="49" charset="0"/>
              </a:rPr>
              <a:t> if (k &lt; root-&gt;key()))</a:t>
            </a:r>
          </a:p>
          <a:p>
            <a:pPr>
              <a:lnSpc>
                <a:spcPct val="80000"/>
              </a:lnSpc>
              <a:spcBef>
                <a:spcPct val="0"/>
              </a:spcBef>
              <a:buNone/>
            </a:pPr>
            <a:r>
              <a:rPr lang="en-US" altLang="zh-CN" sz="2000" b="1" dirty="0">
                <a:latin typeface="Courier New" panose="02070309020205020404" pitchFamily="49" charset="0"/>
              </a:rPr>
              <a:t>   root-&gt;</a:t>
            </a:r>
            <a:r>
              <a:rPr lang="en-US" altLang="zh-CN" sz="2000" b="1" dirty="0" err="1">
                <a:latin typeface="Courier New" panose="02070309020205020404" pitchFamily="49" charset="0"/>
              </a:rPr>
              <a:t>setLeft</a:t>
            </a:r>
            <a:r>
              <a:rPr lang="en-US" altLang="zh-CN" sz="2000" b="1" dirty="0">
                <a:latin typeface="Courier New" panose="02070309020205020404" pitchFamily="49" charset="0"/>
              </a:rPr>
              <a:t>(</a:t>
            </a:r>
            <a:r>
              <a:rPr lang="en-US" altLang="zh-CN" sz="2000" b="1" dirty="0" err="1">
                <a:solidFill>
                  <a:srgbClr val="CC0000"/>
                </a:solidFill>
                <a:latin typeface="Courier New" panose="02070309020205020404" pitchFamily="49" charset="0"/>
              </a:rPr>
              <a:t>inserthelp</a:t>
            </a:r>
            <a:r>
              <a:rPr lang="en-US" altLang="zh-CN" sz="2000" b="1" dirty="0">
                <a:solidFill>
                  <a:srgbClr val="CC0000"/>
                </a:solidFill>
                <a:latin typeface="Courier New" panose="02070309020205020404" pitchFamily="49" charset="0"/>
              </a:rPr>
              <a:t>(root-&gt;left(),</a:t>
            </a:r>
            <a:r>
              <a:rPr lang="en-US" altLang="zh-CN" sz="2000" b="1" dirty="0" err="1">
                <a:solidFill>
                  <a:srgbClr val="CC0000"/>
                </a:solidFill>
                <a:latin typeface="Courier New" panose="02070309020205020404" pitchFamily="49" charset="0"/>
              </a:rPr>
              <a:t>k,it</a:t>
            </a:r>
            <a:r>
              <a:rPr lang="en-US" altLang="zh-CN" sz="2000" b="1" dirty="0">
                <a:solidFill>
                  <a:srgbClr val="CC0000"/>
                </a:solidFill>
                <a:latin typeface="Courier New" panose="02070309020205020404" pitchFamily="49" charset="0"/>
              </a:rPr>
              <a:t>)</a:t>
            </a:r>
            <a:r>
              <a:rPr lang="en-US" altLang="zh-CN" sz="2000" b="1" dirty="0">
                <a:latin typeface="Courier New" panose="02070309020205020404" pitchFamily="49" charset="0"/>
              </a:rPr>
              <a:t>);</a:t>
            </a:r>
          </a:p>
          <a:p>
            <a:pPr>
              <a:lnSpc>
                <a:spcPct val="80000"/>
              </a:lnSpc>
              <a:spcBef>
                <a:spcPct val="0"/>
              </a:spcBef>
              <a:buNone/>
            </a:pPr>
            <a:r>
              <a:rPr lang="en-US" altLang="zh-CN" sz="2000" b="1" dirty="0">
                <a:latin typeface="Courier New" panose="02070309020205020404" pitchFamily="49" charset="0"/>
              </a:rPr>
              <a:t> else root-&gt;</a:t>
            </a:r>
            <a:r>
              <a:rPr lang="en-US" altLang="zh-CN" sz="2000" b="1" dirty="0" err="1">
                <a:latin typeface="Courier New" panose="02070309020205020404" pitchFamily="49" charset="0"/>
              </a:rPr>
              <a:t>setRight</a:t>
            </a:r>
            <a:r>
              <a:rPr lang="en-US" altLang="zh-CN" sz="2000" b="1" dirty="0">
                <a:latin typeface="Courier New" panose="02070309020205020404" pitchFamily="49" charset="0"/>
              </a:rPr>
              <a:t>(</a:t>
            </a:r>
          </a:p>
          <a:p>
            <a:pPr>
              <a:lnSpc>
                <a:spcPct val="80000"/>
              </a:lnSpc>
              <a:spcBef>
                <a:spcPct val="0"/>
              </a:spcBef>
              <a:buNone/>
            </a:pPr>
            <a:r>
              <a:rPr lang="en-US" altLang="zh-CN" sz="2000" b="1" dirty="0">
                <a:latin typeface="Courier New" panose="02070309020205020404" pitchFamily="49" charset="0"/>
              </a:rPr>
              <a:t>         </a:t>
            </a:r>
            <a:r>
              <a:rPr lang="en-US" altLang="zh-CN" sz="2000" b="1" dirty="0" err="1">
                <a:solidFill>
                  <a:srgbClr val="CC0000"/>
                </a:solidFill>
                <a:latin typeface="Courier New" panose="02070309020205020404" pitchFamily="49" charset="0"/>
              </a:rPr>
              <a:t>inserthelp</a:t>
            </a:r>
            <a:r>
              <a:rPr lang="en-US" altLang="zh-CN" sz="2000" b="1" dirty="0">
                <a:solidFill>
                  <a:srgbClr val="CC0000"/>
                </a:solidFill>
                <a:latin typeface="Courier New" panose="02070309020205020404" pitchFamily="49" charset="0"/>
              </a:rPr>
              <a:t>(root-&gt;right(), </a:t>
            </a:r>
            <a:r>
              <a:rPr lang="en-US" altLang="zh-CN" sz="2000" b="1" dirty="0" err="1">
                <a:solidFill>
                  <a:srgbClr val="CC0000"/>
                </a:solidFill>
                <a:latin typeface="Courier New" panose="02070309020205020404" pitchFamily="49" charset="0"/>
              </a:rPr>
              <a:t>k,it</a:t>
            </a:r>
            <a:r>
              <a:rPr lang="en-US" altLang="zh-CN" sz="2000" b="1" dirty="0">
                <a:solidFill>
                  <a:srgbClr val="CC0000"/>
                </a:solidFill>
                <a:latin typeface="Courier New" panose="02070309020205020404" pitchFamily="49" charset="0"/>
              </a:rPr>
              <a:t>)</a:t>
            </a:r>
            <a:r>
              <a:rPr lang="en-US" altLang="zh-CN" sz="2000" b="1" dirty="0">
                <a:latin typeface="Courier New" panose="02070309020205020404" pitchFamily="49" charset="0"/>
              </a:rPr>
              <a:t>);</a:t>
            </a:r>
          </a:p>
          <a:p>
            <a:pPr>
              <a:lnSpc>
                <a:spcPct val="80000"/>
              </a:lnSpc>
              <a:spcBef>
                <a:spcPct val="0"/>
              </a:spcBef>
              <a:buNone/>
            </a:pPr>
            <a:r>
              <a:rPr lang="en-US" altLang="zh-CN" sz="2000" b="1" dirty="0">
                <a:latin typeface="Courier New" panose="02070309020205020404" pitchFamily="49" charset="0"/>
              </a:rPr>
              <a:t> // Return subtree with node inserted</a:t>
            </a:r>
          </a:p>
          <a:p>
            <a:pPr>
              <a:lnSpc>
                <a:spcPct val="80000"/>
              </a:lnSpc>
              <a:spcBef>
                <a:spcPct val="0"/>
              </a:spcBef>
              <a:buNone/>
            </a:pPr>
            <a:r>
              <a:rPr lang="en-US" altLang="zh-CN" sz="2000" b="1" dirty="0">
                <a:latin typeface="Courier New" panose="02070309020205020404" pitchFamily="49" charset="0"/>
              </a:rPr>
              <a:t> return root;</a:t>
            </a:r>
          </a:p>
          <a:p>
            <a:pPr>
              <a:lnSpc>
                <a:spcPct val="80000"/>
              </a:lnSpc>
              <a:spcBef>
                <a:spcPct val="0"/>
              </a:spcBef>
              <a:buNone/>
            </a:pPr>
            <a:r>
              <a:rPr lang="en-US" altLang="zh-CN" sz="2000" b="1" dirty="0">
                <a:latin typeface="Courier New" panose="02070309020205020404" pitchFamily="49" charset="0"/>
              </a:rPr>
              <a:t>}</a:t>
            </a:r>
          </a:p>
          <a:p>
            <a:pPr>
              <a:lnSpc>
                <a:spcPct val="80000"/>
              </a:lnSpc>
              <a:spcBef>
                <a:spcPct val="0"/>
              </a:spcBef>
              <a:buNone/>
            </a:pPr>
            <a:endParaRPr lang="en-US" altLang="zh-CN" sz="2000" b="1" dirty="0">
              <a:latin typeface="Courier New" panose="02070309020205020404" pitchFamily="49" charset="0"/>
            </a:endParaRPr>
          </a:p>
        </p:txBody>
      </p:sp>
      <p:pic>
        <p:nvPicPr>
          <p:cNvPr id="75779" name="图片 320515" descr="BSTAdd"/>
          <p:cNvPicPr>
            <a:picLocks noChangeAspect="1"/>
          </p:cNvPicPr>
          <p:nvPr/>
        </p:nvPicPr>
        <p:blipFill>
          <a:blip r:embed="rId3"/>
          <a:srcRect l="4097" t="3053" r="4097" b="6107"/>
          <a:stretch>
            <a:fillRect/>
          </a:stretch>
        </p:blipFill>
        <p:spPr>
          <a:xfrm>
            <a:off x="6156325" y="5013325"/>
            <a:ext cx="2374900" cy="1576388"/>
          </a:xfrm>
          <a:prstGeom prst="rect">
            <a:avLst/>
          </a:prstGeom>
          <a:noFill/>
          <a:ln w="9525">
            <a:noFill/>
          </a:ln>
        </p:spPr>
      </p:pic>
      <p:sp>
        <p:nvSpPr>
          <p:cNvPr id="75780" name="直接连接符 320516"/>
          <p:cNvSpPr/>
          <p:nvPr/>
        </p:nvSpPr>
        <p:spPr>
          <a:xfrm flipH="1">
            <a:off x="7451725" y="4797425"/>
            <a:ext cx="719138" cy="287338"/>
          </a:xfrm>
          <a:prstGeom prst="line">
            <a:avLst/>
          </a:prstGeom>
          <a:ln w="9525" cap="flat" cmpd="sng">
            <a:solidFill>
              <a:srgbClr val="CC0000"/>
            </a:solidFill>
            <a:prstDash val="solid"/>
            <a:round/>
            <a:headEnd type="none" w="med" len="med"/>
            <a:tailEnd type="triangle" w="med" len="med"/>
          </a:ln>
        </p:spPr>
      </p:sp>
      <p:sp>
        <p:nvSpPr>
          <p:cNvPr id="75781" name="文本框 320517"/>
          <p:cNvSpPr txBox="1"/>
          <p:nvPr/>
        </p:nvSpPr>
        <p:spPr>
          <a:xfrm>
            <a:off x="8027988" y="4365625"/>
            <a:ext cx="6737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root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7578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43</a:t>
            </a:fld>
            <a:endParaRPr lang="zh-CN" alt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标题 327681"/>
          <p:cNvSpPr>
            <a:spLocks noGrp="1"/>
          </p:cNvSpPr>
          <p:nvPr>
            <p:ph type="title"/>
          </p:nvPr>
        </p:nvSpPr>
        <p:spPr>
          <a:xfrm>
            <a:off x="455613" y="44450"/>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insert (3)</a:t>
            </a:r>
          </a:p>
        </p:txBody>
      </p:sp>
      <p:sp>
        <p:nvSpPr>
          <p:cNvPr id="77826" name="文本占位符 327682"/>
          <p:cNvSpPr>
            <a:spLocks noGrp="1"/>
          </p:cNvSpPr>
          <p:nvPr>
            <p:ph idx="1"/>
          </p:nvPr>
        </p:nvSpPr>
        <p:spPr>
          <a:xfrm>
            <a:off x="228600" y="1046163"/>
            <a:ext cx="8688388" cy="5119687"/>
          </a:xfrm>
        </p:spPr>
        <p:txBody>
          <a:bodyPr anchor="t"/>
          <a:lstStyle/>
          <a:p>
            <a:pPr>
              <a:lnSpc>
                <a:spcPct val="80000"/>
              </a:lnSpc>
              <a:spcBef>
                <a:spcPct val="0"/>
              </a:spcBef>
              <a:buNone/>
            </a:pPr>
            <a:r>
              <a:rPr lang="en-US" altLang="zh-CN" sz="2000" b="1" err="1">
                <a:latin typeface="Courier New" panose="02070309020205020404" pitchFamily="49" charset="0"/>
                <a:sym typeface="+mn-ea"/>
              </a:rPr>
              <a:t>void </a:t>
            </a:r>
            <a:r>
              <a:rPr lang="en-US" altLang="zh-CN" sz="2000" b="1" err="1">
                <a:solidFill>
                  <a:srgbClr val="FF0000"/>
                </a:solidFill>
                <a:latin typeface="Courier New" panose="02070309020205020404" pitchFamily="49" charset="0"/>
                <a:sym typeface="+mn-ea"/>
              </a:rPr>
              <a:t>insert</a:t>
            </a:r>
            <a:r>
              <a:rPr lang="en-US" altLang="zh-CN" sz="2000" b="1" err="1">
                <a:latin typeface="Courier New" panose="02070309020205020404" pitchFamily="49" charset="0"/>
                <a:sym typeface="+mn-ea"/>
              </a:rPr>
              <a:t>(const Key&amp; k,const E</a:t>
            </a:r>
            <a:r>
              <a:rPr lang="en-US" altLang="zh-CN" sz="2000" b="1">
                <a:latin typeface="Courier New" panose="02070309020205020404" pitchFamily="49" charset="0"/>
                <a:sym typeface="+mn-ea"/>
              </a:rPr>
              <a:t>&amp; e) {</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root = inserthelp(root</a:t>
            </a:r>
            <a:r>
              <a:rPr lang="en-US" altLang="zh-CN" sz="2000" b="1">
                <a:latin typeface="Courier New" panose="02070309020205020404" pitchFamily="49" charset="0"/>
                <a:sym typeface="+mn-ea"/>
              </a:rPr>
              <a:t>, k,e);</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nodecount</a:t>
            </a:r>
            <a:r>
              <a:rPr lang="en-US" altLang="zh-CN" sz="2000" b="1">
                <a:latin typeface="Courier New" panose="02070309020205020404" pitchFamily="49" charset="0"/>
                <a:sym typeface="+mn-ea"/>
              </a:rPr>
              <a:t>++;</a:t>
            </a:r>
            <a:endParaRPr lang="en-US" altLang="zh-CN" sz="2000" b="1">
              <a:latin typeface="Courier New" panose="02070309020205020404" pitchFamily="49" charset="0"/>
            </a:endParaRPr>
          </a:p>
          <a:p>
            <a:pPr>
              <a:lnSpc>
                <a:spcPct val="80000"/>
              </a:lnSpc>
              <a:spcBef>
                <a:spcPct val="0"/>
              </a:spcBef>
              <a:buNone/>
            </a:pPr>
            <a:r>
              <a:rPr lang="en-US" altLang="zh-CN" sz="2000" b="1">
                <a:latin typeface="Courier New" panose="02070309020205020404" pitchFamily="49" charset="0"/>
                <a:sym typeface="+mn-ea"/>
              </a:rPr>
              <a:t>  }</a:t>
            </a:r>
            <a:endParaRPr lang="en-US" altLang="zh-CN" sz="2000" b="1">
              <a:latin typeface="Courier New" panose="02070309020205020404" pitchFamily="49" charset="0"/>
            </a:endParaRPr>
          </a:p>
          <a:p>
            <a:pPr>
              <a:lnSpc>
                <a:spcPct val="80000"/>
              </a:lnSpc>
              <a:spcBef>
                <a:spcPct val="0"/>
              </a:spcBef>
              <a:buNone/>
            </a:pPr>
            <a:r>
              <a:rPr lang="en-US" altLang="zh-CN" sz="2000" b="1">
                <a:latin typeface="Courier New" panose="02070309020205020404" pitchFamily="49" charset="0"/>
                <a:sym typeface="+mn-ea"/>
              </a:rPr>
              <a:t>	</a:t>
            </a:r>
            <a:endParaRPr lang="en-US" altLang="zh-CN" sz="2000" b="1">
              <a:latin typeface="Courier New" panose="02070309020205020404" pitchFamily="49" charset="0"/>
            </a:endParaRPr>
          </a:p>
          <a:p>
            <a:pPr>
              <a:lnSpc>
                <a:spcPct val="80000"/>
              </a:lnSpc>
              <a:spcBef>
                <a:spcPct val="0"/>
              </a:spcBef>
              <a:buNone/>
            </a:pPr>
            <a:r>
              <a:rPr lang="en-US" altLang="zh-CN" sz="2000" b="1">
                <a:latin typeface="Courier New" panose="02070309020205020404" pitchFamily="49" charset="0"/>
                <a:sym typeface="+mn-ea"/>
              </a:rPr>
              <a:t>//return the root of the updated BST after insertion </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template &lt;typename Key, typename E</a:t>
            </a:r>
            <a:r>
              <a:rPr lang="en-US" altLang="zh-CN" sz="2000" b="1">
                <a:latin typeface="Courier New" panose="02070309020205020404" pitchFamily="49" charset="0"/>
                <a:sym typeface="+mn-ea"/>
              </a:rPr>
              <a:t>&gt;</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BSTNode&lt;Key,E&gt;* BST&lt;Key, E&gt;::</a:t>
            </a:r>
            <a:r>
              <a:rPr lang="en-US" altLang="zh-CN" sz="2000" b="1" err="1">
                <a:solidFill>
                  <a:srgbClr val="FF0000"/>
                </a:solidFill>
                <a:latin typeface="Courier New" panose="02070309020205020404" pitchFamily="49" charset="0"/>
                <a:sym typeface="+mn-ea"/>
              </a:rPr>
              <a:t>inserthelp</a:t>
            </a:r>
            <a:r>
              <a:rPr lang="en-US" altLang="zh-CN" sz="2000" b="1" err="1">
                <a:latin typeface="Courier New" panose="02070309020205020404" pitchFamily="49" charset="0"/>
                <a:sym typeface="+mn-ea"/>
              </a:rPr>
              <a:t>(</a:t>
            </a:r>
            <a:endParaRPr lang="en-US" altLang="zh-CN" sz="2000" b="1" err="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BSTNode&lt;Key,E&gt;* root, const Key&amp; k, const E&amp; it</a:t>
            </a:r>
            <a:r>
              <a:rPr lang="en-US" altLang="zh-CN" sz="2000" b="1">
                <a:latin typeface="Courier New" panose="02070309020205020404" pitchFamily="49" charset="0"/>
                <a:sym typeface="+mn-ea"/>
              </a:rPr>
              <a:t>) {</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if (root</a:t>
            </a:r>
            <a:r>
              <a:rPr lang="en-US" altLang="zh-CN" sz="2000" b="1">
                <a:latin typeface="Courier New" panose="02070309020205020404" pitchFamily="49" charset="0"/>
                <a:sym typeface="+mn-ea"/>
              </a:rPr>
              <a:t> == NULL) // Empty: create node</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return new BSTNode&lt;Key,E&gt;(k,it,NULL,NULL</a:t>
            </a:r>
            <a:r>
              <a:rPr lang="en-US" altLang="zh-CN" sz="2000" b="1">
                <a:latin typeface="Courier New" panose="02070309020205020404" pitchFamily="49" charset="0"/>
                <a:sym typeface="+mn-ea"/>
              </a:rPr>
              <a:t>);</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if (k &lt; root-&gt;key</a:t>
            </a:r>
            <a:r>
              <a:rPr lang="en-US" altLang="zh-CN" sz="2000" b="1">
                <a:latin typeface="Courier New" panose="02070309020205020404" pitchFamily="49" charset="0"/>
                <a:sym typeface="+mn-ea"/>
              </a:rPr>
              <a:t>()))</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root-&gt;</a:t>
            </a:r>
            <a:r>
              <a:rPr lang="en-US" altLang="zh-CN" sz="2000" b="1" err="1">
                <a:solidFill>
                  <a:srgbClr val="FF0000"/>
                </a:solidFill>
                <a:latin typeface="Courier New" panose="02070309020205020404" pitchFamily="49" charset="0"/>
                <a:sym typeface="+mn-ea"/>
              </a:rPr>
              <a:t>setLeft</a:t>
            </a:r>
            <a:r>
              <a:rPr lang="en-US" altLang="zh-CN" sz="2000" b="1" err="1">
                <a:latin typeface="Courier New" panose="02070309020205020404" pitchFamily="49" charset="0"/>
                <a:sym typeface="+mn-ea"/>
              </a:rPr>
              <a:t>(</a:t>
            </a:r>
            <a:r>
              <a:rPr lang="en-US" altLang="zh-CN" sz="2000" b="1" err="1">
                <a:solidFill>
                  <a:schemeClr val="tx1"/>
                </a:solidFill>
                <a:latin typeface="Courier New" panose="02070309020205020404" pitchFamily="49" charset="0"/>
                <a:sym typeface="+mn-ea"/>
              </a:rPr>
              <a:t>inserthelp(root</a:t>
            </a:r>
            <a:r>
              <a:rPr lang="en-US" altLang="zh-CN" sz="2000" b="1">
                <a:solidFill>
                  <a:schemeClr val="tx1"/>
                </a:solidFill>
                <a:latin typeface="Courier New" panose="02070309020205020404" pitchFamily="49" charset="0"/>
                <a:sym typeface="+mn-ea"/>
              </a:rPr>
              <a:t>-&gt;left(),k,it)</a:t>
            </a:r>
            <a:r>
              <a:rPr lang="en-US" altLang="zh-CN" sz="2000" b="1">
                <a:latin typeface="Courier New" panose="02070309020205020404" pitchFamily="49" charset="0"/>
                <a:sym typeface="+mn-ea"/>
              </a:rPr>
              <a:t>);</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else root-&gt;</a:t>
            </a:r>
            <a:r>
              <a:rPr lang="en-US" altLang="zh-CN" sz="2000" b="1" err="1">
                <a:solidFill>
                  <a:srgbClr val="FF0000"/>
                </a:solidFill>
                <a:latin typeface="Courier New" panose="02070309020205020404" pitchFamily="49" charset="0"/>
                <a:sym typeface="+mn-ea"/>
              </a:rPr>
              <a:t>setRight</a:t>
            </a:r>
            <a:r>
              <a:rPr lang="en-US" altLang="zh-CN" sz="2000" b="1">
                <a:latin typeface="Courier New" panose="02070309020205020404" pitchFamily="49" charset="0"/>
                <a:sym typeface="+mn-ea"/>
              </a:rPr>
              <a:t>(</a:t>
            </a:r>
            <a:endParaRPr lang="en-US" altLang="zh-CN" sz="2000" b="1">
              <a:latin typeface="Courier New" panose="02070309020205020404" pitchFamily="49" charset="0"/>
            </a:endParaRPr>
          </a:p>
          <a:p>
            <a:pPr>
              <a:lnSpc>
                <a:spcPct val="80000"/>
              </a:lnSpc>
              <a:spcBef>
                <a:spcPct val="0"/>
              </a:spcBef>
              <a:buNone/>
            </a:pPr>
            <a:r>
              <a:rPr lang="en-US" altLang="zh-CN" sz="2000" b="1">
                <a:latin typeface="Courier New" panose="02070309020205020404" pitchFamily="49" charset="0"/>
                <a:sym typeface="+mn-ea"/>
              </a:rPr>
              <a:t>         </a:t>
            </a:r>
            <a:r>
              <a:rPr lang="en-US" altLang="zh-CN" sz="2000" b="1" err="1">
                <a:solidFill>
                  <a:schemeClr val="tx1"/>
                </a:solidFill>
                <a:latin typeface="Courier New" panose="02070309020205020404" pitchFamily="49" charset="0"/>
                <a:sym typeface="+mn-ea"/>
              </a:rPr>
              <a:t>inserthelp(root-&gt;right(), k,it</a:t>
            </a:r>
            <a:r>
              <a:rPr lang="en-US" altLang="zh-CN" sz="2000" b="1">
                <a:solidFill>
                  <a:schemeClr val="tx1"/>
                </a:solidFill>
                <a:latin typeface="Courier New" panose="02070309020205020404" pitchFamily="49" charset="0"/>
                <a:sym typeface="+mn-ea"/>
              </a:rPr>
              <a:t>)</a:t>
            </a:r>
            <a:r>
              <a:rPr lang="en-US" altLang="zh-CN" sz="2000" b="1">
                <a:latin typeface="Courier New" panose="02070309020205020404" pitchFamily="49" charset="0"/>
                <a:sym typeface="+mn-ea"/>
              </a:rPr>
              <a:t>);</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 Return subtree</a:t>
            </a:r>
            <a:r>
              <a:rPr lang="en-US" altLang="zh-CN" sz="2000" b="1">
                <a:latin typeface="Courier New" panose="02070309020205020404" pitchFamily="49" charset="0"/>
                <a:sym typeface="+mn-ea"/>
              </a:rPr>
              <a:t> with node inserted</a:t>
            </a:r>
            <a:endParaRPr lang="en-US" altLang="zh-CN" sz="2000" b="1">
              <a:latin typeface="Courier New" panose="02070309020205020404" pitchFamily="49" charset="0"/>
            </a:endParaRPr>
          </a:p>
          <a:p>
            <a:pPr>
              <a:lnSpc>
                <a:spcPct val="80000"/>
              </a:lnSpc>
              <a:spcBef>
                <a:spcPct val="0"/>
              </a:spcBef>
              <a:buNone/>
            </a:pPr>
            <a:r>
              <a:rPr lang="en-US" altLang="zh-CN" sz="2000" b="1" err="1">
                <a:latin typeface="Courier New" panose="02070309020205020404" pitchFamily="49" charset="0"/>
                <a:sym typeface="+mn-ea"/>
              </a:rPr>
              <a:t> return root</a:t>
            </a:r>
            <a:r>
              <a:rPr lang="en-US" altLang="zh-CN" sz="2000" b="1">
                <a:latin typeface="Courier New" panose="02070309020205020404" pitchFamily="49" charset="0"/>
                <a:sym typeface="+mn-ea"/>
              </a:rPr>
              <a:t>;</a:t>
            </a:r>
            <a:endParaRPr lang="en-US" altLang="zh-CN" sz="2000" b="1">
              <a:latin typeface="Courier New" panose="02070309020205020404" pitchFamily="49" charset="0"/>
            </a:endParaRPr>
          </a:p>
          <a:p>
            <a:pPr>
              <a:lnSpc>
                <a:spcPct val="80000"/>
              </a:lnSpc>
              <a:spcBef>
                <a:spcPct val="0"/>
              </a:spcBef>
              <a:buNone/>
            </a:pPr>
            <a:r>
              <a:rPr lang="en-US" altLang="zh-CN" sz="2000" b="1">
                <a:latin typeface="Courier New" panose="02070309020205020404" pitchFamily="49" charset="0"/>
                <a:sym typeface="+mn-ea"/>
              </a:rPr>
              <a:t>}</a:t>
            </a:r>
            <a:endParaRPr lang="en-US" altLang="zh-CN" sz="2000" b="1">
              <a:latin typeface="Courier New" panose="02070309020205020404" pitchFamily="49" charset="0"/>
            </a:endParaRPr>
          </a:p>
          <a:p>
            <a:pPr>
              <a:lnSpc>
                <a:spcPct val="80000"/>
              </a:lnSpc>
              <a:spcBef>
                <a:spcPct val="0"/>
              </a:spcBef>
              <a:buNone/>
            </a:pPr>
            <a:endParaRPr lang="en-US" altLang="zh-CN" sz="2000" b="1">
              <a:latin typeface="Courier New" panose="02070309020205020404" pitchFamily="49" charset="0"/>
            </a:endParaRPr>
          </a:p>
          <a:p>
            <a:pPr>
              <a:lnSpc>
                <a:spcPct val="80000"/>
              </a:lnSpc>
              <a:spcBef>
                <a:spcPct val="0"/>
              </a:spcBef>
              <a:buNone/>
            </a:pPr>
            <a:endParaRPr lang="en-US" altLang="zh-CN" sz="2000" b="1">
              <a:latin typeface="Courier New" panose="02070309020205020404" pitchFamily="49" charset="0"/>
            </a:endParaRPr>
          </a:p>
        </p:txBody>
      </p:sp>
      <p:sp>
        <p:nvSpPr>
          <p:cNvPr id="77827" name="椭圆 327696"/>
          <p:cNvSpPr/>
          <p:nvPr/>
        </p:nvSpPr>
        <p:spPr>
          <a:xfrm>
            <a:off x="4425950" y="544512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77828" name="椭圆 327697"/>
          <p:cNvSpPr/>
          <p:nvPr/>
        </p:nvSpPr>
        <p:spPr>
          <a:xfrm>
            <a:off x="3851275" y="6165850"/>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24</a:t>
            </a:r>
          </a:p>
        </p:txBody>
      </p:sp>
      <p:sp>
        <p:nvSpPr>
          <p:cNvPr id="77829" name="椭圆 327698"/>
          <p:cNvSpPr/>
          <p:nvPr/>
        </p:nvSpPr>
        <p:spPr>
          <a:xfrm>
            <a:off x="4930775" y="6165850"/>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77830" name="直接连接符 327699"/>
          <p:cNvSpPr/>
          <p:nvPr/>
        </p:nvSpPr>
        <p:spPr>
          <a:xfrm flipH="1">
            <a:off x="4138613" y="5805488"/>
            <a:ext cx="431800" cy="431800"/>
          </a:xfrm>
          <a:prstGeom prst="line">
            <a:avLst/>
          </a:prstGeom>
          <a:ln w="9525" cap="flat" cmpd="sng">
            <a:solidFill>
              <a:schemeClr val="tx1"/>
            </a:solidFill>
            <a:prstDash val="solid"/>
            <a:round/>
            <a:headEnd type="none" w="med" len="med"/>
            <a:tailEnd type="none" w="med" len="med"/>
          </a:ln>
        </p:spPr>
      </p:sp>
      <p:sp>
        <p:nvSpPr>
          <p:cNvPr id="77831" name="直接连接符 327700"/>
          <p:cNvSpPr/>
          <p:nvPr/>
        </p:nvSpPr>
        <p:spPr>
          <a:xfrm>
            <a:off x="4714875" y="5876925"/>
            <a:ext cx="360363" cy="360363"/>
          </a:xfrm>
          <a:prstGeom prst="line">
            <a:avLst/>
          </a:prstGeom>
          <a:ln w="9525" cap="flat" cmpd="sng">
            <a:solidFill>
              <a:schemeClr val="tx1"/>
            </a:solidFill>
            <a:prstDash val="solid"/>
            <a:round/>
            <a:headEnd type="none" w="med" len="med"/>
            <a:tailEnd type="none" w="med" len="med"/>
          </a:ln>
        </p:spPr>
      </p:sp>
      <p:grpSp>
        <p:nvGrpSpPr>
          <p:cNvPr id="327717" name="组合 327716"/>
          <p:cNvGrpSpPr/>
          <p:nvPr/>
        </p:nvGrpSpPr>
        <p:grpSpPr>
          <a:xfrm>
            <a:off x="33338" y="5445125"/>
            <a:ext cx="3902075" cy="1152525"/>
            <a:chOff x="21" y="3430"/>
            <a:chExt cx="2458" cy="726"/>
          </a:xfrm>
        </p:grpSpPr>
        <p:sp>
          <p:nvSpPr>
            <p:cNvPr id="77833" name="椭圆 327686"/>
            <p:cNvSpPr/>
            <p:nvPr/>
          </p:nvSpPr>
          <p:spPr>
            <a:xfrm>
              <a:off x="973" y="3430"/>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77834" name="椭圆 327688"/>
            <p:cNvSpPr/>
            <p:nvPr/>
          </p:nvSpPr>
          <p:spPr>
            <a:xfrm>
              <a:off x="1291" y="3884"/>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77835" name="直接连接符 327690"/>
            <p:cNvSpPr/>
            <p:nvPr/>
          </p:nvSpPr>
          <p:spPr>
            <a:xfrm>
              <a:off x="1155" y="3702"/>
              <a:ext cx="227" cy="227"/>
            </a:xfrm>
            <a:prstGeom prst="line">
              <a:avLst/>
            </a:prstGeom>
            <a:ln w="9525" cap="flat" cmpd="sng">
              <a:solidFill>
                <a:schemeClr val="tx1"/>
              </a:solidFill>
              <a:prstDash val="solid"/>
              <a:round/>
              <a:headEnd type="none" w="med" len="med"/>
              <a:tailEnd type="none" w="med" len="med"/>
            </a:ln>
          </p:spPr>
        </p:sp>
        <p:sp>
          <p:nvSpPr>
            <p:cNvPr id="77836" name="直接连接符 327701"/>
            <p:cNvSpPr/>
            <p:nvPr/>
          </p:nvSpPr>
          <p:spPr>
            <a:xfrm>
              <a:off x="1744" y="3838"/>
              <a:ext cx="635" cy="0"/>
            </a:xfrm>
            <a:prstGeom prst="line">
              <a:avLst/>
            </a:prstGeom>
            <a:ln w="9525" cap="flat" cmpd="sng">
              <a:solidFill>
                <a:schemeClr val="tx1"/>
              </a:solidFill>
              <a:prstDash val="solid"/>
              <a:round/>
              <a:headEnd type="none" w="med" len="med"/>
              <a:tailEnd type="triangle" w="med" len="med"/>
            </a:ln>
          </p:spPr>
        </p:sp>
        <p:sp>
          <p:nvSpPr>
            <p:cNvPr id="77837" name="文本框 327702"/>
            <p:cNvSpPr txBox="1"/>
            <p:nvPr/>
          </p:nvSpPr>
          <p:spPr>
            <a:xfrm>
              <a:off x="1686" y="3534"/>
              <a:ext cx="793"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Insert 24</a:t>
              </a:r>
            </a:p>
          </p:txBody>
        </p:sp>
        <p:sp>
          <p:nvSpPr>
            <p:cNvPr id="77838" name="直接连接符 327703"/>
            <p:cNvSpPr/>
            <p:nvPr/>
          </p:nvSpPr>
          <p:spPr>
            <a:xfrm flipV="1">
              <a:off x="701" y="3612"/>
              <a:ext cx="227" cy="90"/>
            </a:xfrm>
            <a:prstGeom prst="line">
              <a:avLst/>
            </a:prstGeom>
            <a:ln w="9525" cap="flat" cmpd="sng">
              <a:solidFill>
                <a:srgbClr val="CC0000"/>
              </a:solidFill>
              <a:prstDash val="solid"/>
              <a:round/>
              <a:headEnd type="none" w="med" len="med"/>
              <a:tailEnd type="triangle" w="med" len="med"/>
            </a:ln>
          </p:spPr>
        </p:sp>
        <p:sp>
          <p:nvSpPr>
            <p:cNvPr id="77839" name="文本框 327704"/>
            <p:cNvSpPr txBox="1"/>
            <p:nvPr/>
          </p:nvSpPr>
          <p:spPr>
            <a:xfrm>
              <a:off x="21" y="3521"/>
              <a:ext cx="424" cy="290"/>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root</a:t>
              </a:r>
              <a:endParaRPr lang="en-US" altLang="zh-CN">
                <a:solidFill>
                  <a:srgbClr val="CC0000"/>
                </a:solidFill>
                <a:latin typeface="Times New Roman" panose="02020603050405020304" pitchFamily="18" charset="0"/>
                <a:ea typeface="宋体" panose="02010600030101010101" pitchFamily="2" charset="-122"/>
              </a:endParaRPr>
            </a:p>
          </p:txBody>
        </p:sp>
      </p:grpSp>
      <p:sp>
        <p:nvSpPr>
          <p:cNvPr id="327706" name="椭圆 327705"/>
          <p:cNvSpPr/>
          <p:nvPr/>
        </p:nvSpPr>
        <p:spPr>
          <a:xfrm>
            <a:off x="7235825" y="5300663"/>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327709" name="直接连接符 327708"/>
          <p:cNvSpPr/>
          <p:nvPr/>
        </p:nvSpPr>
        <p:spPr>
          <a:xfrm flipH="1" flipV="1">
            <a:off x="7740650" y="5516563"/>
            <a:ext cx="287338" cy="0"/>
          </a:xfrm>
          <a:prstGeom prst="line">
            <a:avLst/>
          </a:prstGeom>
          <a:ln w="9525" cap="flat" cmpd="sng">
            <a:solidFill>
              <a:srgbClr val="CC0000"/>
            </a:solidFill>
            <a:prstDash val="solid"/>
            <a:round/>
            <a:headEnd type="none" w="med" len="med"/>
            <a:tailEnd type="triangle" w="med" len="med"/>
          </a:ln>
        </p:spPr>
      </p:sp>
      <p:sp>
        <p:nvSpPr>
          <p:cNvPr id="327710" name="椭圆 327709"/>
          <p:cNvSpPr/>
          <p:nvPr/>
        </p:nvSpPr>
        <p:spPr>
          <a:xfrm>
            <a:off x="6588125" y="609282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24</a:t>
            </a:r>
          </a:p>
        </p:txBody>
      </p:sp>
      <p:sp>
        <p:nvSpPr>
          <p:cNvPr id="327711" name="直接连接符 327710"/>
          <p:cNvSpPr/>
          <p:nvPr/>
        </p:nvSpPr>
        <p:spPr>
          <a:xfrm flipH="1">
            <a:off x="6875463" y="5732463"/>
            <a:ext cx="431800" cy="431800"/>
          </a:xfrm>
          <a:prstGeom prst="line">
            <a:avLst/>
          </a:prstGeom>
          <a:ln w="9525" cap="flat" cmpd="sng">
            <a:solidFill>
              <a:schemeClr val="tx1"/>
            </a:solidFill>
            <a:prstDash val="solid"/>
            <a:round/>
            <a:headEnd type="none" w="med" len="med"/>
            <a:tailEnd type="none" w="med" len="med"/>
          </a:ln>
        </p:spPr>
      </p:sp>
      <p:sp>
        <p:nvSpPr>
          <p:cNvPr id="327712" name="文本框 327711"/>
          <p:cNvSpPr txBox="1"/>
          <p:nvPr/>
        </p:nvSpPr>
        <p:spPr>
          <a:xfrm>
            <a:off x="8045450" y="5229225"/>
            <a:ext cx="6737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root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327715" name="直接连接符 327714"/>
          <p:cNvSpPr/>
          <p:nvPr/>
        </p:nvSpPr>
        <p:spPr>
          <a:xfrm>
            <a:off x="5240338" y="6021388"/>
            <a:ext cx="1008062" cy="0"/>
          </a:xfrm>
          <a:prstGeom prst="line">
            <a:avLst/>
          </a:prstGeom>
          <a:ln w="9525" cap="flat" cmpd="sng">
            <a:solidFill>
              <a:schemeClr val="tx1"/>
            </a:solidFill>
            <a:prstDash val="solid"/>
            <a:round/>
            <a:headEnd type="triangle" w="med" len="med"/>
            <a:tailEnd type="none" w="med" len="med"/>
          </a:ln>
        </p:spPr>
      </p:sp>
      <p:sp>
        <p:nvSpPr>
          <p:cNvPr id="327716" name="文本框 327715"/>
          <p:cNvSpPr txBox="1"/>
          <p:nvPr/>
        </p:nvSpPr>
        <p:spPr>
          <a:xfrm>
            <a:off x="5148263" y="5564188"/>
            <a:ext cx="12588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Insert 42</a:t>
            </a:r>
          </a:p>
        </p:txBody>
      </p:sp>
      <p:sp>
        <p:nvSpPr>
          <p:cNvPr id="327718" name="直接连接符 327717"/>
          <p:cNvSpPr/>
          <p:nvPr/>
        </p:nvSpPr>
        <p:spPr>
          <a:xfrm flipH="1">
            <a:off x="4140200" y="5805488"/>
            <a:ext cx="431800" cy="431800"/>
          </a:xfrm>
          <a:prstGeom prst="line">
            <a:avLst/>
          </a:prstGeom>
          <a:ln w="38100" cap="flat" cmpd="sng">
            <a:solidFill>
              <a:srgbClr val="003399"/>
            </a:solidFill>
            <a:prstDash val="solid"/>
            <a:round/>
            <a:headEnd type="none" w="med" len="med"/>
            <a:tailEnd type="none" w="med" len="med"/>
          </a:ln>
        </p:spPr>
      </p:sp>
      <p:sp>
        <p:nvSpPr>
          <p:cNvPr id="327719" name="直接连接符 327718"/>
          <p:cNvSpPr/>
          <p:nvPr/>
        </p:nvSpPr>
        <p:spPr>
          <a:xfrm>
            <a:off x="4716463" y="5876925"/>
            <a:ext cx="360362" cy="360363"/>
          </a:xfrm>
          <a:prstGeom prst="line">
            <a:avLst/>
          </a:prstGeom>
          <a:ln w="57150" cap="flat" cmpd="sng">
            <a:solidFill>
              <a:srgbClr val="FF0000"/>
            </a:solidFill>
            <a:prstDash val="solid"/>
            <a:round/>
            <a:headEnd type="none" w="med" len="med"/>
            <a:tailEnd type="none" w="med" len="med"/>
          </a:ln>
        </p:spPr>
      </p:sp>
      <p:sp>
        <p:nvSpPr>
          <p:cNvPr id="7784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277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27706"/>
                                        </p:tgtEl>
                                        <p:attrNameLst>
                                          <p:attrName>style.visibility</p:attrName>
                                        </p:attrNameLst>
                                      </p:cBhvr>
                                      <p:to>
                                        <p:strVal val="visible"/>
                                      </p:to>
                                    </p:set>
                                    <p:animEffect transition="in" filter="blinds(horizontal)">
                                      <p:cBhvr>
                                        <p:cTn id="11" dur="500"/>
                                        <p:tgtEl>
                                          <p:spTgt spid="327706"/>
                                        </p:tgtEl>
                                      </p:cBhvr>
                                    </p:animEffect>
                                  </p:childTnLst>
                                </p:cTn>
                              </p:par>
                              <p:par>
                                <p:cTn id="12" presetID="3" presetClass="entr" presetSubtype="10" fill="hold" nodeType="withEffect">
                                  <p:stCondLst>
                                    <p:cond delay="0"/>
                                  </p:stCondLst>
                                  <p:childTnLst>
                                    <p:set>
                                      <p:cBhvr>
                                        <p:cTn id="13" dur="1" fill="hold">
                                          <p:stCondLst>
                                            <p:cond delay="0"/>
                                          </p:stCondLst>
                                        </p:cTn>
                                        <p:tgtEl>
                                          <p:spTgt spid="327709"/>
                                        </p:tgtEl>
                                        <p:attrNameLst>
                                          <p:attrName>style.visibility</p:attrName>
                                        </p:attrNameLst>
                                      </p:cBhvr>
                                      <p:to>
                                        <p:strVal val="visible"/>
                                      </p:to>
                                    </p:set>
                                    <p:animEffect transition="in" filter="blinds(horizontal)">
                                      <p:cBhvr>
                                        <p:cTn id="14" dur="500"/>
                                        <p:tgtEl>
                                          <p:spTgt spid="32770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27710"/>
                                        </p:tgtEl>
                                        <p:attrNameLst>
                                          <p:attrName>style.visibility</p:attrName>
                                        </p:attrNameLst>
                                      </p:cBhvr>
                                      <p:to>
                                        <p:strVal val="visible"/>
                                      </p:to>
                                    </p:set>
                                    <p:animEffect transition="in" filter="blinds(horizontal)">
                                      <p:cBhvr>
                                        <p:cTn id="17" dur="500"/>
                                        <p:tgtEl>
                                          <p:spTgt spid="327710"/>
                                        </p:tgtEl>
                                      </p:cBhvr>
                                    </p:animEffect>
                                  </p:childTnLst>
                                </p:cTn>
                              </p:par>
                              <p:par>
                                <p:cTn id="18" presetID="3" presetClass="entr" presetSubtype="10" fill="hold" nodeType="withEffect">
                                  <p:stCondLst>
                                    <p:cond delay="0"/>
                                  </p:stCondLst>
                                  <p:childTnLst>
                                    <p:set>
                                      <p:cBhvr>
                                        <p:cTn id="19" dur="1" fill="hold">
                                          <p:stCondLst>
                                            <p:cond delay="0"/>
                                          </p:stCondLst>
                                        </p:cTn>
                                        <p:tgtEl>
                                          <p:spTgt spid="327711"/>
                                        </p:tgtEl>
                                        <p:attrNameLst>
                                          <p:attrName>style.visibility</p:attrName>
                                        </p:attrNameLst>
                                      </p:cBhvr>
                                      <p:to>
                                        <p:strVal val="visible"/>
                                      </p:to>
                                    </p:set>
                                    <p:animEffect transition="in" filter="blinds(horizontal)">
                                      <p:cBhvr>
                                        <p:cTn id="20" dur="500"/>
                                        <p:tgtEl>
                                          <p:spTgt spid="3277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7712"/>
                                        </p:tgtEl>
                                        <p:attrNameLst>
                                          <p:attrName>style.visibility</p:attrName>
                                        </p:attrNameLst>
                                      </p:cBhvr>
                                      <p:to>
                                        <p:strVal val="visible"/>
                                      </p:to>
                                    </p:set>
                                    <p:animEffect transition="in" filter="blinds(horizontal)">
                                      <p:cBhvr>
                                        <p:cTn id="23" dur="500"/>
                                        <p:tgtEl>
                                          <p:spTgt spid="327712"/>
                                        </p:tgtEl>
                                      </p:cBhvr>
                                    </p:animEffect>
                                  </p:childTnLst>
                                </p:cTn>
                              </p:par>
                              <p:par>
                                <p:cTn id="24" presetID="3" presetClass="entr" presetSubtype="10" fill="hold" nodeType="withEffect">
                                  <p:stCondLst>
                                    <p:cond delay="0"/>
                                  </p:stCondLst>
                                  <p:childTnLst>
                                    <p:set>
                                      <p:cBhvr>
                                        <p:cTn id="25" dur="1" fill="hold">
                                          <p:stCondLst>
                                            <p:cond delay="0"/>
                                          </p:stCondLst>
                                        </p:cTn>
                                        <p:tgtEl>
                                          <p:spTgt spid="327715"/>
                                        </p:tgtEl>
                                        <p:attrNameLst>
                                          <p:attrName>style.visibility</p:attrName>
                                        </p:attrNameLst>
                                      </p:cBhvr>
                                      <p:to>
                                        <p:strVal val="visible"/>
                                      </p:to>
                                    </p:set>
                                    <p:animEffect transition="in" filter="blinds(horizontal)">
                                      <p:cBhvr>
                                        <p:cTn id="26" dur="500"/>
                                        <p:tgtEl>
                                          <p:spTgt spid="32771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27716"/>
                                        </p:tgtEl>
                                        <p:attrNameLst>
                                          <p:attrName>style.visibility</p:attrName>
                                        </p:attrNameLst>
                                      </p:cBhvr>
                                      <p:to>
                                        <p:strVal val="visible"/>
                                      </p:to>
                                    </p:set>
                                    <p:animEffect transition="in" filter="blinds(horizontal)">
                                      <p:cBhvr>
                                        <p:cTn id="29" dur="500"/>
                                        <p:tgtEl>
                                          <p:spTgt spid="327716"/>
                                        </p:tgtEl>
                                      </p:cBhvr>
                                    </p:animEffect>
                                  </p:childTnLst>
                                </p:cTn>
                              </p:par>
                              <p:par>
                                <p:cTn id="30" presetID="3" presetClass="exit" presetSubtype="10" fill="hold" nodeType="withEffect">
                                  <p:stCondLst>
                                    <p:cond delay="0"/>
                                  </p:stCondLst>
                                  <p:childTnLst>
                                    <p:animEffect transition="out" filter="blinds(horizontal)">
                                      <p:cBhvr>
                                        <p:cTn id="31" dur="500"/>
                                        <p:tgtEl>
                                          <p:spTgt spid="327717"/>
                                        </p:tgtEl>
                                      </p:cBhvr>
                                    </p:animEffect>
                                    <p:set>
                                      <p:cBhvr>
                                        <p:cTn id="32" dur="1" fill="hold">
                                          <p:stCondLst>
                                            <p:cond delay="499"/>
                                          </p:stCondLst>
                                        </p:cTn>
                                        <p:tgtEl>
                                          <p:spTgt spid="32771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27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6" grpId="0" animBg="1"/>
      <p:bldP spid="327710" grpId="0" animBg="1"/>
      <p:bldP spid="327712" grpId="0"/>
      <p:bldP spid="3277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标题 332801"/>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BST Remove (1)</a:t>
            </a:r>
          </a:p>
        </p:txBody>
      </p:sp>
      <p:pic>
        <p:nvPicPr>
          <p:cNvPr id="79874" name="图片 332804" descr="BSTAdd"/>
          <p:cNvPicPr>
            <a:picLocks noChangeAspect="1"/>
          </p:cNvPicPr>
          <p:nvPr/>
        </p:nvPicPr>
        <p:blipFill>
          <a:blip r:embed="rId3"/>
          <a:srcRect l="4097" t="3053" r="4097" b="6107"/>
          <a:stretch>
            <a:fillRect/>
          </a:stretch>
        </p:blipFill>
        <p:spPr>
          <a:xfrm>
            <a:off x="2771775" y="1916113"/>
            <a:ext cx="4032250" cy="2676525"/>
          </a:xfrm>
          <a:prstGeom prst="rect">
            <a:avLst/>
          </a:prstGeom>
          <a:noFill/>
          <a:ln w="9525">
            <a:noFill/>
          </a:ln>
        </p:spPr>
      </p:pic>
      <p:sp>
        <p:nvSpPr>
          <p:cNvPr id="79875" name="椭圆 332805"/>
          <p:cNvSpPr/>
          <p:nvPr/>
        </p:nvSpPr>
        <p:spPr>
          <a:xfrm>
            <a:off x="4284663" y="3716338"/>
            <a:ext cx="1008062" cy="865187"/>
          </a:xfrm>
          <a:prstGeom prst="ellipse">
            <a:avLst/>
          </a:prstGeom>
          <a:solidFill>
            <a:schemeClr val="bg1"/>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79876" name="文本框 332806"/>
          <p:cNvSpPr txBox="1"/>
          <p:nvPr/>
        </p:nvSpPr>
        <p:spPr>
          <a:xfrm>
            <a:off x="3759200" y="5013325"/>
            <a:ext cx="184150" cy="457200"/>
          </a:xfrm>
          <a:prstGeom prst="rect">
            <a:avLst/>
          </a:prstGeom>
          <a:noFill/>
          <a:ln w="9525">
            <a:noFill/>
          </a:ln>
        </p:spPr>
        <p:txBody>
          <a:bodyPr wrap="none" anchor="t">
            <a:spAutoFit/>
          </a:bodyPr>
          <a:lstStyle/>
          <a:p>
            <a:endParaRPr lang="zh-CN" dirty="0">
              <a:latin typeface="Times New Roman" panose="02020603050405020304" pitchFamily="18" charset="0"/>
              <a:ea typeface="宋体" panose="02010600030101010101" pitchFamily="2" charset="-122"/>
            </a:endParaRPr>
          </a:p>
        </p:txBody>
      </p:sp>
      <p:grpSp>
        <p:nvGrpSpPr>
          <p:cNvPr id="332811" name="组合 332810"/>
          <p:cNvGrpSpPr/>
          <p:nvPr/>
        </p:nvGrpSpPr>
        <p:grpSpPr>
          <a:xfrm>
            <a:off x="2843213" y="4005263"/>
            <a:ext cx="576262" cy="431800"/>
            <a:chOff x="1338" y="3203"/>
            <a:chExt cx="363" cy="272"/>
          </a:xfrm>
        </p:grpSpPr>
        <p:sp>
          <p:nvSpPr>
            <p:cNvPr id="79878" name="直接连接符 332808"/>
            <p:cNvSpPr/>
            <p:nvPr/>
          </p:nvSpPr>
          <p:spPr>
            <a:xfrm flipV="1">
              <a:off x="1338" y="3203"/>
              <a:ext cx="363" cy="272"/>
            </a:xfrm>
            <a:prstGeom prst="line">
              <a:avLst/>
            </a:prstGeom>
            <a:ln w="38100" cap="flat" cmpd="sng">
              <a:solidFill>
                <a:srgbClr val="FF0000"/>
              </a:solidFill>
              <a:prstDash val="solid"/>
              <a:round/>
              <a:headEnd type="none" w="med" len="med"/>
              <a:tailEnd type="none" w="med" len="med"/>
            </a:ln>
          </p:spPr>
        </p:sp>
        <p:sp>
          <p:nvSpPr>
            <p:cNvPr id="79879" name="直接连接符 332809"/>
            <p:cNvSpPr/>
            <p:nvPr/>
          </p:nvSpPr>
          <p:spPr>
            <a:xfrm>
              <a:off x="1338" y="3203"/>
              <a:ext cx="363" cy="227"/>
            </a:xfrm>
            <a:prstGeom prst="line">
              <a:avLst/>
            </a:prstGeom>
            <a:ln w="38100" cap="flat" cmpd="sng">
              <a:solidFill>
                <a:srgbClr val="FF0000"/>
              </a:solidFill>
              <a:prstDash val="solid"/>
              <a:round/>
              <a:headEnd type="none" w="med" len="med"/>
              <a:tailEnd type="none" w="med" len="med"/>
            </a:ln>
          </p:spPr>
        </p:sp>
      </p:grpSp>
      <p:grpSp>
        <p:nvGrpSpPr>
          <p:cNvPr id="332812" name="组合 332811"/>
          <p:cNvGrpSpPr/>
          <p:nvPr/>
        </p:nvGrpSpPr>
        <p:grpSpPr>
          <a:xfrm>
            <a:off x="5795963" y="3357563"/>
            <a:ext cx="576262" cy="431800"/>
            <a:chOff x="1338" y="3203"/>
            <a:chExt cx="363" cy="272"/>
          </a:xfrm>
        </p:grpSpPr>
        <p:sp>
          <p:nvSpPr>
            <p:cNvPr id="79881" name="直接连接符 332812"/>
            <p:cNvSpPr/>
            <p:nvPr/>
          </p:nvSpPr>
          <p:spPr>
            <a:xfrm flipV="1">
              <a:off x="1338" y="3203"/>
              <a:ext cx="363" cy="272"/>
            </a:xfrm>
            <a:prstGeom prst="line">
              <a:avLst/>
            </a:prstGeom>
            <a:ln w="38100" cap="flat" cmpd="sng">
              <a:solidFill>
                <a:srgbClr val="FF0000"/>
              </a:solidFill>
              <a:prstDash val="solid"/>
              <a:round/>
              <a:headEnd type="none" w="med" len="med"/>
              <a:tailEnd type="none" w="med" len="med"/>
            </a:ln>
          </p:spPr>
        </p:sp>
        <p:sp>
          <p:nvSpPr>
            <p:cNvPr id="79882" name="直接连接符 332813"/>
            <p:cNvSpPr/>
            <p:nvPr/>
          </p:nvSpPr>
          <p:spPr>
            <a:xfrm>
              <a:off x="1338" y="3203"/>
              <a:ext cx="363" cy="227"/>
            </a:xfrm>
            <a:prstGeom prst="line">
              <a:avLst/>
            </a:prstGeom>
            <a:ln w="38100" cap="flat" cmpd="sng">
              <a:solidFill>
                <a:srgbClr val="FF0000"/>
              </a:solidFill>
              <a:prstDash val="solid"/>
              <a:round/>
              <a:headEnd type="none" w="med" len="med"/>
              <a:tailEnd type="none" w="med" len="med"/>
            </a:ln>
          </p:spPr>
        </p:sp>
      </p:grpSp>
      <p:grpSp>
        <p:nvGrpSpPr>
          <p:cNvPr id="332815" name="组合 332814"/>
          <p:cNvGrpSpPr/>
          <p:nvPr/>
        </p:nvGrpSpPr>
        <p:grpSpPr>
          <a:xfrm>
            <a:off x="4572000" y="2060575"/>
            <a:ext cx="576263" cy="431800"/>
            <a:chOff x="1338" y="3203"/>
            <a:chExt cx="363" cy="272"/>
          </a:xfrm>
        </p:grpSpPr>
        <p:sp>
          <p:nvSpPr>
            <p:cNvPr id="79884" name="直接连接符 332815"/>
            <p:cNvSpPr/>
            <p:nvPr/>
          </p:nvSpPr>
          <p:spPr>
            <a:xfrm flipV="1">
              <a:off x="1338" y="3203"/>
              <a:ext cx="363" cy="272"/>
            </a:xfrm>
            <a:prstGeom prst="line">
              <a:avLst/>
            </a:prstGeom>
            <a:ln w="38100" cap="flat" cmpd="sng">
              <a:solidFill>
                <a:srgbClr val="FF0000"/>
              </a:solidFill>
              <a:prstDash val="solid"/>
              <a:round/>
              <a:headEnd type="none" w="med" len="med"/>
              <a:tailEnd type="none" w="med" len="med"/>
            </a:ln>
          </p:spPr>
        </p:sp>
        <p:sp>
          <p:nvSpPr>
            <p:cNvPr id="79885" name="直接连接符 332816"/>
            <p:cNvSpPr/>
            <p:nvPr/>
          </p:nvSpPr>
          <p:spPr>
            <a:xfrm>
              <a:off x="1338" y="3203"/>
              <a:ext cx="363" cy="227"/>
            </a:xfrm>
            <a:prstGeom prst="line">
              <a:avLst/>
            </a:prstGeom>
            <a:ln w="38100" cap="flat" cmpd="sng">
              <a:solidFill>
                <a:srgbClr val="FF0000"/>
              </a:solidFill>
              <a:prstDash val="solid"/>
              <a:round/>
              <a:headEnd type="none" w="med" len="med"/>
              <a:tailEnd type="none" w="med" len="med"/>
            </a:ln>
          </p:spPr>
        </p:sp>
      </p:grpSp>
      <p:sp>
        <p:nvSpPr>
          <p:cNvPr id="7988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2811"/>
                                        </p:tgtEl>
                                        <p:attrNameLst>
                                          <p:attrName>style.visibility</p:attrName>
                                        </p:attrNameLst>
                                      </p:cBhvr>
                                      <p:to>
                                        <p:strVal val="visible"/>
                                      </p:to>
                                    </p:set>
                                    <p:animEffect transition="in" filter="blinds(horizontal)">
                                      <p:cBhvr>
                                        <p:cTn id="7" dur="500"/>
                                        <p:tgtEl>
                                          <p:spTgt spid="3328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2812"/>
                                        </p:tgtEl>
                                        <p:attrNameLst>
                                          <p:attrName>style.visibility</p:attrName>
                                        </p:attrNameLst>
                                      </p:cBhvr>
                                      <p:to>
                                        <p:strVal val="visible"/>
                                      </p:to>
                                    </p:set>
                                    <p:animEffect transition="in" filter="blinds(horizontal)">
                                      <p:cBhvr>
                                        <p:cTn id="12" dur="500"/>
                                        <p:tgtEl>
                                          <p:spTgt spid="3328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2815"/>
                                        </p:tgtEl>
                                        <p:attrNameLst>
                                          <p:attrName>style.visibility</p:attrName>
                                        </p:attrNameLst>
                                      </p:cBhvr>
                                      <p:to>
                                        <p:strVal val="visible"/>
                                      </p:to>
                                    </p:set>
                                    <p:animEffect transition="in" filter="blinds(horizontal)">
                                      <p:cBhvr>
                                        <p:cTn id="17" dur="500"/>
                                        <p:tgtEl>
                                          <p:spTgt spid="332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标题 334849"/>
          <p:cNvSpPr>
            <a:spLocks noGrp="1"/>
          </p:cNvSpPr>
          <p:nvPr>
            <p:ph type="title"/>
          </p:nvPr>
        </p:nvSpPr>
        <p:spPr>
          <a:xfrm>
            <a:off x="455613" y="44450"/>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Remove (2)</a:t>
            </a:r>
          </a:p>
        </p:txBody>
      </p:sp>
      <p:sp>
        <p:nvSpPr>
          <p:cNvPr id="81922" name="文本占位符 334850"/>
          <p:cNvSpPr>
            <a:spLocks noGrp="1"/>
          </p:cNvSpPr>
          <p:nvPr>
            <p:ph idx="1"/>
          </p:nvPr>
        </p:nvSpPr>
        <p:spPr>
          <a:xfrm>
            <a:off x="228600" y="836613"/>
            <a:ext cx="8664575" cy="4392612"/>
          </a:xfrm>
        </p:spPr>
        <p:txBody>
          <a:bodyPr anchor="t"/>
          <a:lstStyle/>
          <a:p>
            <a:pPr>
              <a:lnSpc>
                <a:spcPct val="110000"/>
              </a:lnSpc>
              <a:spcBef>
                <a:spcPct val="0"/>
              </a:spcBef>
              <a:buNone/>
            </a:pPr>
            <a:r>
              <a:rPr lang="en-US" altLang="zh-CN" sz="2100" b="1" dirty="0">
                <a:latin typeface="Courier New" panose="02070309020205020404" pitchFamily="49" charset="0"/>
              </a:rPr>
              <a:t>//return the root of the updated tree after removal</a:t>
            </a:r>
          </a:p>
          <a:p>
            <a:pPr>
              <a:lnSpc>
                <a:spcPct val="110000"/>
              </a:lnSpc>
              <a:spcBef>
                <a:spcPct val="0"/>
              </a:spcBef>
              <a:buNone/>
            </a:pPr>
            <a:r>
              <a:rPr lang="en-US" altLang="zh-CN" sz="2100" b="1" dirty="0">
                <a:latin typeface="Courier New" panose="02070309020205020404" pitchFamily="49" charset="0"/>
              </a:rPr>
              <a:t>//t point to the removed node</a:t>
            </a:r>
          </a:p>
          <a:p>
            <a:pPr>
              <a:lnSpc>
                <a:spcPct val="110000"/>
              </a:lnSpc>
              <a:spcBef>
                <a:spcPct val="0"/>
              </a:spcBef>
              <a:buNone/>
            </a:pPr>
            <a:r>
              <a:rPr lang="en-US" altLang="zh-CN" sz="2100" b="1" dirty="0" err="1">
                <a:latin typeface="Courier New" panose="02070309020205020404" pitchFamily="49" charset="0"/>
              </a:rPr>
              <a:t>BSTNode</a:t>
            </a:r>
            <a:r>
              <a:rPr lang="en-US" altLang="zh-CN" sz="2100" b="1" dirty="0">
                <a:latin typeface="Courier New" panose="02070309020205020404" pitchFamily="49" charset="0"/>
              </a:rPr>
              <a:t>&lt;</a:t>
            </a:r>
            <a:r>
              <a:rPr lang="en-US" altLang="zh-CN" sz="2100" b="1" dirty="0" err="1">
                <a:latin typeface="Courier New" panose="02070309020205020404" pitchFamily="49" charset="0"/>
              </a:rPr>
              <a:t>Key,E</a:t>
            </a:r>
            <a:r>
              <a:rPr lang="en-US" altLang="zh-CN" sz="2100" b="1" dirty="0">
                <a:latin typeface="Courier New" panose="02070309020205020404" pitchFamily="49" charset="0"/>
              </a:rPr>
              <a:t>&gt;* BST&lt;Key, E&gt;::</a:t>
            </a:r>
          </a:p>
          <a:p>
            <a:pPr>
              <a:lnSpc>
                <a:spcPct val="110000"/>
              </a:lnSpc>
              <a:spcBef>
                <a:spcPct val="0"/>
              </a:spcBef>
              <a:buNone/>
            </a:pPr>
            <a:r>
              <a:rPr lang="en-US" altLang="zh-CN" sz="2100" b="1" dirty="0" err="1">
                <a:latin typeface="Courier New" panose="02070309020205020404" pitchFamily="49" charset="0"/>
              </a:rPr>
              <a:t>removehelp</a:t>
            </a:r>
            <a:r>
              <a:rPr lang="en-US" altLang="zh-CN" sz="2100" b="1" dirty="0">
                <a:latin typeface="Courier New" panose="02070309020205020404" pitchFamily="49" charset="0"/>
              </a:rPr>
              <a:t>(</a:t>
            </a:r>
            <a:r>
              <a:rPr lang="en-US" altLang="zh-CN" sz="2100" b="1" dirty="0" err="1">
                <a:latin typeface="Courier New" panose="02070309020205020404" pitchFamily="49" charset="0"/>
                <a:sym typeface="+mn-ea"/>
              </a:rPr>
              <a:t>BSTNode</a:t>
            </a:r>
            <a:r>
              <a:rPr lang="en-US" altLang="zh-CN" sz="2100" b="1" dirty="0">
                <a:latin typeface="Courier New" panose="02070309020205020404" pitchFamily="49" charset="0"/>
                <a:sym typeface="+mn-ea"/>
              </a:rPr>
              <a:t>&lt;</a:t>
            </a:r>
            <a:r>
              <a:rPr lang="en-US" altLang="zh-CN" sz="2100" b="1" dirty="0" err="1">
                <a:latin typeface="Courier New" panose="02070309020205020404" pitchFamily="49" charset="0"/>
                <a:sym typeface="+mn-ea"/>
              </a:rPr>
              <a:t>Key,E</a:t>
            </a:r>
            <a:r>
              <a:rPr lang="en-US" altLang="zh-CN" sz="2100" b="1" dirty="0">
                <a:latin typeface="Courier New" panose="02070309020205020404" pitchFamily="49" charset="0"/>
                <a:sym typeface="+mn-ea"/>
              </a:rPr>
              <a:t>&gt;*</a:t>
            </a:r>
            <a:r>
              <a:rPr lang="en-US" altLang="zh-CN" sz="2100" b="1" dirty="0">
                <a:latin typeface="Courier New" panose="02070309020205020404" pitchFamily="49" charset="0"/>
              </a:rPr>
              <a:t> rt, const Key&amp; k) {</a:t>
            </a:r>
          </a:p>
          <a:p>
            <a:pPr>
              <a:lnSpc>
                <a:spcPct val="110000"/>
              </a:lnSpc>
              <a:spcBef>
                <a:spcPct val="0"/>
              </a:spcBef>
              <a:buNone/>
            </a:pPr>
            <a:r>
              <a:rPr lang="en-US" altLang="zh-CN" sz="2100" b="1" dirty="0">
                <a:latin typeface="Courier New" panose="02070309020205020404" pitchFamily="49" charset="0"/>
              </a:rPr>
              <a:t>  if (rt == NULL) return NULL;</a:t>
            </a:r>
          </a:p>
          <a:p>
            <a:pPr>
              <a:lnSpc>
                <a:spcPct val="110000"/>
              </a:lnSpc>
              <a:spcBef>
                <a:spcPct val="0"/>
              </a:spcBef>
              <a:buNone/>
            </a:pPr>
            <a:r>
              <a:rPr lang="en-US" altLang="zh-CN" sz="2100" b="1" dirty="0">
                <a:latin typeface="Courier New" panose="02070309020205020404" pitchFamily="49" charset="0"/>
              </a:rPr>
              <a:t>  else if (k &lt; rt-&gt;key())</a:t>
            </a:r>
          </a:p>
          <a:p>
            <a:pPr>
              <a:lnSpc>
                <a:spcPct val="110000"/>
              </a:lnSpc>
              <a:spcBef>
                <a:spcPct val="0"/>
              </a:spcBef>
              <a:buNone/>
            </a:pPr>
            <a:r>
              <a:rPr lang="en-US" altLang="zh-CN" sz="2100" b="1" dirty="0">
                <a:latin typeface="Courier New" panose="02070309020205020404" pitchFamily="49" charset="0"/>
              </a:rPr>
              <a:t>    rt-&gt;</a:t>
            </a:r>
            <a:r>
              <a:rPr lang="en-US" altLang="zh-CN" sz="2100" b="1" dirty="0" err="1">
                <a:latin typeface="Courier New" panose="02070309020205020404" pitchFamily="49" charset="0"/>
              </a:rPr>
              <a:t>setLeft</a:t>
            </a:r>
            <a:r>
              <a:rPr lang="en-US" altLang="zh-CN" sz="2100" b="1" dirty="0">
                <a:latin typeface="Courier New" panose="02070309020205020404" pitchFamily="49" charset="0"/>
              </a:rPr>
              <a:t>(</a:t>
            </a:r>
            <a:r>
              <a:rPr lang="en-US" altLang="zh-CN" sz="2100" b="1" dirty="0" err="1">
                <a:solidFill>
                  <a:srgbClr val="CC0000"/>
                </a:solidFill>
                <a:latin typeface="Courier New" panose="02070309020205020404" pitchFamily="49" charset="0"/>
              </a:rPr>
              <a:t>removehelp</a:t>
            </a:r>
            <a:r>
              <a:rPr lang="en-US" altLang="zh-CN" sz="2100" b="1" dirty="0">
                <a:solidFill>
                  <a:srgbClr val="CC0000"/>
                </a:solidFill>
                <a:latin typeface="Courier New" panose="02070309020205020404" pitchFamily="49" charset="0"/>
              </a:rPr>
              <a:t>(rt-&gt;left(), k));</a:t>
            </a:r>
          </a:p>
          <a:p>
            <a:pPr>
              <a:lnSpc>
                <a:spcPct val="110000"/>
              </a:lnSpc>
              <a:spcBef>
                <a:spcPct val="0"/>
              </a:spcBef>
              <a:buNone/>
            </a:pPr>
            <a:r>
              <a:rPr lang="en-US" altLang="zh-CN" sz="2100" b="1" dirty="0">
                <a:latin typeface="Courier New" panose="02070309020205020404" pitchFamily="49" charset="0"/>
              </a:rPr>
              <a:t>  else if (k &gt; </a:t>
            </a:r>
            <a:r>
              <a:rPr lang="en-US" altLang="zh-CN" sz="2100" b="1" dirty="0">
                <a:latin typeface="Courier New" panose="02070309020205020404" pitchFamily="49" charset="0"/>
                <a:sym typeface="+mn-ea"/>
              </a:rPr>
              <a:t>rt-&gt;key()</a:t>
            </a:r>
            <a:r>
              <a:rPr lang="en-US" altLang="zh-CN" sz="2100" b="1" dirty="0">
                <a:latin typeface="Courier New" panose="02070309020205020404" pitchFamily="49" charset="0"/>
              </a:rPr>
              <a:t>)</a:t>
            </a:r>
          </a:p>
          <a:p>
            <a:pPr>
              <a:lnSpc>
                <a:spcPct val="110000"/>
              </a:lnSpc>
              <a:spcBef>
                <a:spcPct val="0"/>
              </a:spcBef>
              <a:buNone/>
            </a:pPr>
            <a:r>
              <a:rPr lang="en-US" altLang="zh-CN" sz="2100" b="1" dirty="0">
                <a:latin typeface="Courier New" panose="02070309020205020404" pitchFamily="49" charset="0"/>
              </a:rPr>
              <a:t>    rt-&gt;</a:t>
            </a:r>
            <a:r>
              <a:rPr lang="en-US" altLang="zh-CN" sz="2100" b="1" dirty="0" err="1">
                <a:latin typeface="Courier New" panose="02070309020205020404" pitchFamily="49" charset="0"/>
              </a:rPr>
              <a:t>setRight</a:t>
            </a:r>
            <a:r>
              <a:rPr lang="en-US" altLang="zh-CN" sz="2100" b="1" dirty="0">
                <a:latin typeface="Courier New" panose="02070309020205020404" pitchFamily="49" charset="0"/>
              </a:rPr>
              <a:t>(</a:t>
            </a:r>
          </a:p>
          <a:p>
            <a:pPr>
              <a:lnSpc>
                <a:spcPct val="110000"/>
              </a:lnSpc>
              <a:spcBef>
                <a:spcPct val="0"/>
              </a:spcBef>
              <a:buNone/>
            </a:pPr>
            <a:r>
              <a:rPr lang="en-US" altLang="zh-CN" sz="2100" b="1" dirty="0">
                <a:latin typeface="Courier New" panose="02070309020205020404" pitchFamily="49" charset="0"/>
              </a:rPr>
              <a:t>        </a:t>
            </a:r>
            <a:r>
              <a:rPr lang="en-US" altLang="zh-CN" sz="2100" b="1" dirty="0" err="1">
                <a:solidFill>
                  <a:srgbClr val="CC0000"/>
                </a:solidFill>
                <a:latin typeface="Courier New" panose="02070309020205020404" pitchFamily="49" charset="0"/>
              </a:rPr>
              <a:t>removehelp</a:t>
            </a:r>
            <a:r>
              <a:rPr lang="en-US" altLang="zh-CN" sz="2100" b="1" dirty="0">
                <a:solidFill>
                  <a:srgbClr val="CC0000"/>
                </a:solidFill>
                <a:latin typeface="Courier New" panose="02070309020205020404" pitchFamily="49" charset="0"/>
              </a:rPr>
              <a:t>(</a:t>
            </a:r>
            <a:r>
              <a:rPr lang="en-US" altLang="zh-CN" sz="2100" b="1" dirty="0" err="1">
                <a:solidFill>
                  <a:srgbClr val="CC0000"/>
                </a:solidFill>
                <a:latin typeface="Courier New" panose="02070309020205020404" pitchFamily="49" charset="0"/>
              </a:rPr>
              <a:t>subroot</a:t>
            </a:r>
            <a:r>
              <a:rPr lang="en-US" altLang="zh-CN" sz="2100" b="1" dirty="0">
                <a:solidFill>
                  <a:srgbClr val="CC0000"/>
                </a:solidFill>
                <a:latin typeface="Courier New" panose="02070309020205020404" pitchFamily="49" charset="0"/>
              </a:rPr>
              <a:t>-&gt;right(), k));</a:t>
            </a:r>
          </a:p>
        </p:txBody>
      </p:sp>
      <p:pic>
        <p:nvPicPr>
          <p:cNvPr id="81923" name="图片 334851" descr="BSTShape"/>
          <p:cNvPicPr>
            <a:picLocks noChangeAspect="1"/>
          </p:cNvPicPr>
          <p:nvPr/>
        </p:nvPicPr>
        <p:blipFill>
          <a:blip r:embed="rId3"/>
          <a:srcRect l="2226" t="17912" r="47116" b="25609"/>
          <a:stretch>
            <a:fillRect/>
          </a:stretch>
        </p:blipFill>
        <p:spPr>
          <a:xfrm>
            <a:off x="4211638" y="4841875"/>
            <a:ext cx="3097212" cy="2016125"/>
          </a:xfrm>
          <a:prstGeom prst="rect">
            <a:avLst/>
          </a:prstGeom>
          <a:noFill/>
          <a:ln w="9525">
            <a:noFill/>
          </a:ln>
        </p:spPr>
      </p:pic>
      <p:sp>
        <p:nvSpPr>
          <p:cNvPr id="81924" name="直接连接符 334852"/>
          <p:cNvSpPr/>
          <p:nvPr/>
        </p:nvSpPr>
        <p:spPr>
          <a:xfrm>
            <a:off x="4932363" y="5084763"/>
            <a:ext cx="576262" cy="0"/>
          </a:xfrm>
          <a:prstGeom prst="line">
            <a:avLst/>
          </a:prstGeom>
          <a:ln w="9525" cap="flat" cmpd="sng">
            <a:solidFill>
              <a:srgbClr val="CC0000"/>
            </a:solidFill>
            <a:prstDash val="solid"/>
            <a:round/>
            <a:headEnd type="none" w="med" len="med"/>
            <a:tailEnd type="triangle" w="med" len="med"/>
          </a:ln>
        </p:spPr>
      </p:sp>
      <p:sp>
        <p:nvSpPr>
          <p:cNvPr id="81925" name="文本框 334853"/>
          <p:cNvSpPr txBox="1"/>
          <p:nvPr/>
        </p:nvSpPr>
        <p:spPr>
          <a:xfrm>
            <a:off x="4284663" y="4797425"/>
            <a:ext cx="368935" cy="460375"/>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rt</a:t>
            </a:r>
          </a:p>
        </p:txBody>
      </p:sp>
      <p:sp>
        <p:nvSpPr>
          <p:cNvPr id="81926" name="椭圆 334854"/>
          <p:cNvSpPr/>
          <p:nvPr/>
        </p:nvSpPr>
        <p:spPr>
          <a:xfrm>
            <a:off x="3779838" y="5229225"/>
            <a:ext cx="2016125" cy="1628775"/>
          </a:xfrm>
          <a:prstGeom prst="ellipse">
            <a:avLst/>
          </a:prstGeom>
          <a:noFill/>
          <a:ln w="38100" cap="flat" cmpd="sng">
            <a:solidFill>
              <a:srgbClr val="339966"/>
            </a:solidFill>
            <a:prstDash val="sysDot"/>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1927" name="椭圆 334855"/>
          <p:cNvSpPr/>
          <p:nvPr/>
        </p:nvSpPr>
        <p:spPr>
          <a:xfrm>
            <a:off x="5940425" y="5229225"/>
            <a:ext cx="2016125" cy="1628775"/>
          </a:xfrm>
          <a:prstGeom prst="ellipse">
            <a:avLst/>
          </a:prstGeom>
          <a:noFill/>
          <a:ln w="38100" cap="flat" cmpd="sng">
            <a:solidFill>
              <a:srgbClr val="FF0000"/>
            </a:solidFill>
            <a:prstDash val="sysDot"/>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192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46</a:t>
            </a:fld>
            <a:endParaRPr lang="zh-CN" altLang="en-US" sz="1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标题 340993"/>
          <p:cNvSpPr>
            <a:spLocks noGrp="1"/>
          </p:cNvSpPr>
          <p:nvPr>
            <p:ph type="title"/>
          </p:nvPr>
        </p:nvSpPr>
        <p:spPr>
          <a:xfrm>
            <a:off x="455613" y="-26987"/>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Remove (3)</a:t>
            </a:r>
          </a:p>
        </p:txBody>
      </p:sp>
      <p:sp>
        <p:nvSpPr>
          <p:cNvPr id="83970" name="文本占位符 340994"/>
          <p:cNvSpPr>
            <a:spLocks noGrp="1"/>
          </p:cNvSpPr>
          <p:nvPr>
            <p:ph idx="1"/>
          </p:nvPr>
        </p:nvSpPr>
        <p:spPr>
          <a:xfrm>
            <a:off x="228600" y="981075"/>
            <a:ext cx="8686800" cy="4572000"/>
          </a:xfrm>
        </p:spPr>
        <p:txBody>
          <a:bodyPr anchor="t"/>
          <a:lstStyle/>
          <a:p>
            <a:pPr>
              <a:lnSpc>
                <a:spcPct val="60000"/>
              </a:lnSpc>
              <a:buNone/>
            </a:pPr>
            <a:r>
              <a:rPr lang="en-US" altLang="zh-CN" sz="2400" b="1" dirty="0">
                <a:latin typeface="Courier New" panose="02070309020205020404" pitchFamily="49" charset="0"/>
              </a:rPr>
              <a:t> else {             // Found it: remove it</a:t>
            </a:r>
          </a:p>
          <a:p>
            <a:pPr>
              <a:lnSpc>
                <a:spcPct val="60000"/>
              </a:lnSpc>
              <a:buNone/>
            </a:pPr>
            <a:r>
              <a:rPr lang="en-US" altLang="zh-CN" sz="2400" b="1" dirty="0">
                <a:latin typeface="Courier New" panose="02070309020205020404" pitchFamily="49" charset="0"/>
              </a:rPr>
              <a:t>    </a:t>
            </a:r>
            <a:r>
              <a:rPr lang="en-US" altLang="zh-CN" sz="2400" b="1" dirty="0" err="1">
                <a:latin typeface="Courier New" panose="02070309020205020404" pitchFamily="49" charset="0"/>
                <a:sym typeface="+mn-ea"/>
              </a:rPr>
              <a:t>BSTNode</a:t>
            </a:r>
            <a:r>
              <a:rPr lang="en-US" altLang="zh-CN" sz="2400" b="1" dirty="0">
                <a:latin typeface="Courier New" panose="02070309020205020404" pitchFamily="49" charset="0"/>
                <a:sym typeface="+mn-ea"/>
              </a:rPr>
              <a:t>&lt;</a:t>
            </a:r>
            <a:r>
              <a:rPr lang="en-US" altLang="zh-CN" sz="2400" b="1" dirty="0" err="1">
                <a:latin typeface="Courier New" panose="02070309020205020404" pitchFamily="49" charset="0"/>
                <a:sym typeface="+mn-ea"/>
              </a:rPr>
              <a:t>Key,E</a:t>
            </a:r>
            <a:r>
              <a:rPr lang="en-US" altLang="zh-CN" sz="2400" b="1" dirty="0">
                <a:latin typeface="Courier New" panose="02070309020205020404" pitchFamily="49" charset="0"/>
                <a:sym typeface="+mn-ea"/>
              </a:rPr>
              <a:t>&gt;*</a:t>
            </a:r>
            <a:r>
              <a:rPr lang="en-US" altLang="zh-CN" sz="2400" b="1" dirty="0">
                <a:latin typeface="Courier New" panose="02070309020205020404" pitchFamily="49" charset="0"/>
              </a:rPr>
              <a:t> temp;</a:t>
            </a:r>
          </a:p>
          <a:p>
            <a:pPr>
              <a:lnSpc>
                <a:spcPct val="60000"/>
              </a:lnSpc>
              <a:buNone/>
            </a:pPr>
            <a:r>
              <a:rPr lang="en-US" altLang="zh-CN" sz="2400" b="1" dirty="0">
                <a:latin typeface="Courier New" panose="02070309020205020404" pitchFamily="49" charset="0"/>
              </a:rPr>
              <a:t>    temp = rt;</a:t>
            </a:r>
          </a:p>
          <a:p>
            <a:pPr>
              <a:lnSpc>
                <a:spcPct val="60000"/>
              </a:lnSpc>
              <a:buNone/>
            </a:pPr>
            <a:r>
              <a:rPr lang="en-US" altLang="zh-CN" sz="2400" b="1" dirty="0">
                <a:solidFill>
                  <a:srgbClr val="CC0000"/>
                </a:solidFill>
                <a:latin typeface="Courier New" panose="02070309020205020404" pitchFamily="49" charset="0"/>
              </a:rPr>
              <a:t>    if (rt-&gt;left() == NULL){</a:t>
            </a:r>
          </a:p>
          <a:p>
            <a:pPr>
              <a:lnSpc>
                <a:spcPct val="60000"/>
              </a:lnSpc>
              <a:buNone/>
            </a:pPr>
            <a:r>
              <a:rPr lang="en-US" altLang="zh-CN" sz="2400" b="1" dirty="0">
                <a:solidFill>
                  <a:srgbClr val="CC0000"/>
                </a:solidFill>
                <a:latin typeface="Courier New" panose="02070309020205020404" pitchFamily="49" charset="0"/>
              </a:rPr>
              <a:t>      rt = rt-&gt;right();delete temp; }</a:t>
            </a:r>
          </a:p>
          <a:p>
            <a:pPr>
              <a:lnSpc>
                <a:spcPct val="60000"/>
              </a:lnSpc>
              <a:buNone/>
            </a:pPr>
            <a:r>
              <a:rPr lang="en-US" altLang="zh-CN" sz="2400" b="1" dirty="0">
                <a:latin typeface="Courier New" panose="02070309020205020404" pitchFamily="49" charset="0"/>
              </a:rPr>
              <a:t>    else if (rt-&gt;right() == NULL){</a:t>
            </a:r>
          </a:p>
          <a:p>
            <a:pPr>
              <a:lnSpc>
                <a:spcPct val="60000"/>
              </a:lnSpc>
              <a:buNone/>
            </a:pPr>
            <a:r>
              <a:rPr lang="en-US" altLang="zh-CN" sz="2400" b="1" dirty="0">
                <a:latin typeface="Courier New" panose="02070309020205020404" pitchFamily="49" charset="0"/>
              </a:rPr>
              <a:t>      rt = rt-&gt;left();delete temp;  }</a:t>
            </a:r>
          </a:p>
          <a:p>
            <a:pPr>
              <a:lnSpc>
                <a:spcPct val="60000"/>
              </a:lnSpc>
              <a:buNone/>
            </a:pPr>
            <a:r>
              <a:rPr lang="en-US" altLang="zh-CN" sz="2400" b="1" dirty="0">
                <a:latin typeface="Courier New" panose="02070309020205020404" pitchFamily="49" charset="0"/>
              </a:rPr>
              <a:t>    </a:t>
            </a:r>
          </a:p>
        </p:txBody>
      </p:sp>
      <p:sp>
        <p:nvSpPr>
          <p:cNvPr id="83971" name="椭圆 340995"/>
          <p:cNvSpPr/>
          <p:nvPr/>
        </p:nvSpPr>
        <p:spPr>
          <a:xfrm>
            <a:off x="2916238" y="393382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83972" name="椭圆 340996"/>
          <p:cNvSpPr/>
          <p:nvPr/>
        </p:nvSpPr>
        <p:spPr>
          <a:xfrm>
            <a:off x="3421063" y="4654550"/>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83973" name="直接连接符 340997"/>
          <p:cNvSpPr/>
          <p:nvPr/>
        </p:nvSpPr>
        <p:spPr>
          <a:xfrm>
            <a:off x="3205163" y="4364038"/>
            <a:ext cx="360362" cy="361950"/>
          </a:xfrm>
          <a:prstGeom prst="line">
            <a:avLst/>
          </a:prstGeom>
          <a:ln w="9525" cap="flat" cmpd="sng">
            <a:solidFill>
              <a:schemeClr val="tx1"/>
            </a:solidFill>
            <a:prstDash val="solid"/>
            <a:round/>
            <a:headEnd type="none" w="med" len="med"/>
            <a:tailEnd type="none" w="med" len="med"/>
          </a:ln>
        </p:spPr>
      </p:sp>
      <p:sp>
        <p:nvSpPr>
          <p:cNvPr id="83974" name="文本框 340998"/>
          <p:cNvSpPr txBox="1"/>
          <p:nvPr/>
        </p:nvSpPr>
        <p:spPr>
          <a:xfrm>
            <a:off x="3635375" y="3933825"/>
            <a:ext cx="129063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delete 37</a:t>
            </a:r>
          </a:p>
        </p:txBody>
      </p:sp>
      <p:sp>
        <p:nvSpPr>
          <p:cNvPr id="83975" name="直接连接符 340999"/>
          <p:cNvSpPr/>
          <p:nvPr/>
        </p:nvSpPr>
        <p:spPr>
          <a:xfrm>
            <a:off x="3708400" y="4437063"/>
            <a:ext cx="1223963" cy="0"/>
          </a:xfrm>
          <a:prstGeom prst="line">
            <a:avLst/>
          </a:prstGeom>
          <a:ln w="9525" cap="flat" cmpd="sng">
            <a:solidFill>
              <a:schemeClr val="tx1"/>
            </a:solidFill>
            <a:prstDash val="solid"/>
            <a:round/>
            <a:headEnd type="none" w="med" len="med"/>
            <a:tailEnd type="triangle" w="med" len="med"/>
          </a:ln>
        </p:spPr>
      </p:sp>
      <p:sp>
        <p:nvSpPr>
          <p:cNvPr id="83976" name="直接连接符 341000"/>
          <p:cNvSpPr/>
          <p:nvPr/>
        </p:nvSpPr>
        <p:spPr>
          <a:xfrm flipH="1">
            <a:off x="3294063" y="3789363"/>
            <a:ext cx="215900" cy="71437"/>
          </a:xfrm>
          <a:prstGeom prst="line">
            <a:avLst/>
          </a:prstGeom>
          <a:ln w="9525" cap="flat" cmpd="sng">
            <a:solidFill>
              <a:srgbClr val="CC0000"/>
            </a:solidFill>
            <a:prstDash val="solid"/>
            <a:round/>
            <a:headEnd type="none" w="med" len="med"/>
            <a:tailEnd type="triangle" w="med" len="med"/>
          </a:ln>
        </p:spPr>
      </p:sp>
      <p:sp>
        <p:nvSpPr>
          <p:cNvPr id="83977" name="文本框 341001"/>
          <p:cNvSpPr txBox="1"/>
          <p:nvPr/>
        </p:nvSpPr>
        <p:spPr>
          <a:xfrm>
            <a:off x="3492500" y="3429000"/>
            <a:ext cx="3689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83978" name="直接连接符 341002"/>
          <p:cNvSpPr/>
          <p:nvPr/>
        </p:nvSpPr>
        <p:spPr>
          <a:xfrm flipH="1">
            <a:off x="3059113" y="5013325"/>
            <a:ext cx="433387" cy="431800"/>
          </a:xfrm>
          <a:prstGeom prst="line">
            <a:avLst/>
          </a:prstGeom>
          <a:ln w="9525" cap="flat" cmpd="sng">
            <a:solidFill>
              <a:schemeClr val="tx1"/>
            </a:solidFill>
            <a:prstDash val="solid"/>
            <a:round/>
            <a:headEnd type="none" w="med" len="med"/>
            <a:tailEnd type="none" w="med" len="med"/>
          </a:ln>
        </p:spPr>
      </p:sp>
      <p:sp>
        <p:nvSpPr>
          <p:cNvPr id="83979" name="椭圆 341003"/>
          <p:cNvSpPr/>
          <p:nvPr/>
        </p:nvSpPr>
        <p:spPr>
          <a:xfrm>
            <a:off x="2843213" y="544512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39</a:t>
            </a:r>
          </a:p>
        </p:txBody>
      </p:sp>
      <p:sp>
        <p:nvSpPr>
          <p:cNvPr id="83980" name="椭圆 341004"/>
          <p:cNvSpPr/>
          <p:nvPr/>
        </p:nvSpPr>
        <p:spPr>
          <a:xfrm>
            <a:off x="3779838" y="544512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83981" name="直接连接符 341005"/>
          <p:cNvSpPr/>
          <p:nvPr/>
        </p:nvSpPr>
        <p:spPr>
          <a:xfrm>
            <a:off x="3781425" y="5013325"/>
            <a:ext cx="142875" cy="360363"/>
          </a:xfrm>
          <a:prstGeom prst="line">
            <a:avLst/>
          </a:prstGeom>
          <a:ln w="9525" cap="flat" cmpd="sng">
            <a:solidFill>
              <a:schemeClr val="tx1"/>
            </a:solidFill>
            <a:prstDash val="solid"/>
            <a:round/>
            <a:headEnd type="none" w="med" len="med"/>
            <a:tailEnd type="none" w="med" len="med"/>
          </a:ln>
        </p:spPr>
      </p:sp>
      <p:sp>
        <p:nvSpPr>
          <p:cNvPr id="341007" name="椭圆 341006"/>
          <p:cNvSpPr/>
          <p:nvPr/>
        </p:nvSpPr>
        <p:spPr>
          <a:xfrm>
            <a:off x="5291138" y="400367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341008" name="椭圆 341007"/>
          <p:cNvSpPr/>
          <p:nvPr/>
        </p:nvSpPr>
        <p:spPr>
          <a:xfrm>
            <a:off x="5795963" y="4724400"/>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341009" name="直接连接符 341008"/>
          <p:cNvSpPr/>
          <p:nvPr/>
        </p:nvSpPr>
        <p:spPr>
          <a:xfrm>
            <a:off x="5580063" y="4433888"/>
            <a:ext cx="360362" cy="361950"/>
          </a:xfrm>
          <a:prstGeom prst="line">
            <a:avLst/>
          </a:prstGeom>
          <a:ln w="9525" cap="flat" cmpd="sng">
            <a:solidFill>
              <a:schemeClr val="tx1"/>
            </a:solidFill>
            <a:prstDash val="solid"/>
            <a:round/>
            <a:headEnd type="none" w="med" len="med"/>
            <a:tailEnd type="none" w="med" len="med"/>
          </a:ln>
        </p:spPr>
      </p:sp>
      <p:sp>
        <p:nvSpPr>
          <p:cNvPr id="341011" name="直接连接符 341010"/>
          <p:cNvSpPr/>
          <p:nvPr/>
        </p:nvSpPr>
        <p:spPr>
          <a:xfrm flipH="1">
            <a:off x="6300788" y="4724400"/>
            <a:ext cx="215900" cy="71438"/>
          </a:xfrm>
          <a:prstGeom prst="line">
            <a:avLst/>
          </a:prstGeom>
          <a:ln w="9525" cap="flat" cmpd="sng">
            <a:solidFill>
              <a:srgbClr val="CC0000"/>
            </a:solidFill>
            <a:prstDash val="solid"/>
            <a:round/>
            <a:headEnd type="none" w="med" len="med"/>
            <a:tailEnd type="triangle" w="med" len="med"/>
          </a:ln>
        </p:spPr>
      </p:sp>
      <p:sp>
        <p:nvSpPr>
          <p:cNvPr id="341012" name="文本框 341011"/>
          <p:cNvSpPr txBox="1"/>
          <p:nvPr/>
        </p:nvSpPr>
        <p:spPr>
          <a:xfrm>
            <a:off x="6516688" y="4365625"/>
            <a:ext cx="3689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341013" name="直接连接符 341012"/>
          <p:cNvSpPr/>
          <p:nvPr/>
        </p:nvSpPr>
        <p:spPr>
          <a:xfrm flipH="1">
            <a:off x="5434013" y="5083175"/>
            <a:ext cx="433387" cy="431800"/>
          </a:xfrm>
          <a:prstGeom prst="line">
            <a:avLst/>
          </a:prstGeom>
          <a:ln w="9525" cap="flat" cmpd="sng">
            <a:solidFill>
              <a:schemeClr val="tx1"/>
            </a:solidFill>
            <a:prstDash val="solid"/>
            <a:round/>
            <a:headEnd type="none" w="med" len="med"/>
            <a:tailEnd type="none" w="med" len="med"/>
          </a:ln>
        </p:spPr>
      </p:sp>
      <p:sp>
        <p:nvSpPr>
          <p:cNvPr id="341014" name="椭圆 341013"/>
          <p:cNvSpPr/>
          <p:nvPr/>
        </p:nvSpPr>
        <p:spPr>
          <a:xfrm>
            <a:off x="5218113" y="551497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39</a:t>
            </a:r>
          </a:p>
        </p:txBody>
      </p:sp>
      <p:sp>
        <p:nvSpPr>
          <p:cNvPr id="341015" name="椭圆 341014"/>
          <p:cNvSpPr/>
          <p:nvPr/>
        </p:nvSpPr>
        <p:spPr>
          <a:xfrm>
            <a:off x="6154738" y="551497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341016" name="直接连接符 341015"/>
          <p:cNvSpPr/>
          <p:nvPr/>
        </p:nvSpPr>
        <p:spPr>
          <a:xfrm>
            <a:off x="6156325" y="5083175"/>
            <a:ext cx="142875" cy="360363"/>
          </a:xfrm>
          <a:prstGeom prst="line">
            <a:avLst/>
          </a:prstGeom>
          <a:ln w="9525" cap="flat" cmpd="sng">
            <a:solidFill>
              <a:schemeClr val="tx1"/>
            </a:solidFill>
            <a:prstDash val="solid"/>
            <a:round/>
            <a:headEnd type="none" w="med" len="med"/>
            <a:tailEnd type="none" w="med" len="med"/>
          </a:ln>
        </p:spPr>
      </p:sp>
      <p:sp>
        <p:nvSpPr>
          <p:cNvPr id="341017" name="文本框 341016"/>
          <p:cNvSpPr txBox="1"/>
          <p:nvPr/>
        </p:nvSpPr>
        <p:spPr>
          <a:xfrm>
            <a:off x="6084888" y="3692525"/>
            <a:ext cx="791845" cy="460375"/>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temp</a:t>
            </a:r>
          </a:p>
        </p:txBody>
      </p:sp>
      <p:sp>
        <p:nvSpPr>
          <p:cNvPr id="341018" name="直接连接符 341017"/>
          <p:cNvSpPr/>
          <p:nvPr/>
        </p:nvSpPr>
        <p:spPr>
          <a:xfrm flipH="1">
            <a:off x="5724525" y="4005263"/>
            <a:ext cx="215900" cy="71437"/>
          </a:xfrm>
          <a:prstGeom prst="line">
            <a:avLst/>
          </a:prstGeom>
          <a:ln w="9525" cap="flat" cmpd="sng">
            <a:solidFill>
              <a:srgbClr val="CC0000"/>
            </a:solidFill>
            <a:prstDash val="solid"/>
            <a:round/>
            <a:headEnd type="none" w="med" len="med"/>
            <a:tailEnd type="triangle" w="med" len="med"/>
          </a:ln>
        </p:spPr>
      </p:sp>
      <p:sp>
        <p:nvSpPr>
          <p:cNvPr id="341019" name="文本框 341018"/>
          <p:cNvSpPr txBox="1"/>
          <p:nvPr/>
        </p:nvSpPr>
        <p:spPr>
          <a:xfrm>
            <a:off x="2627313" y="3357563"/>
            <a:ext cx="268287"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t</a:t>
            </a:r>
          </a:p>
        </p:txBody>
      </p:sp>
      <p:sp>
        <p:nvSpPr>
          <p:cNvPr id="341020" name="直接连接符 341019"/>
          <p:cNvSpPr/>
          <p:nvPr/>
        </p:nvSpPr>
        <p:spPr>
          <a:xfrm>
            <a:off x="2771775" y="3716338"/>
            <a:ext cx="144463" cy="288925"/>
          </a:xfrm>
          <a:prstGeom prst="line">
            <a:avLst/>
          </a:prstGeom>
          <a:ln w="9525" cap="flat" cmpd="sng">
            <a:solidFill>
              <a:srgbClr val="CC0000"/>
            </a:solidFill>
            <a:prstDash val="solid"/>
            <a:round/>
            <a:headEnd type="none" w="med" len="med"/>
            <a:tailEnd type="triangle" w="med" len="med"/>
          </a:ln>
        </p:spPr>
      </p:sp>
      <p:sp>
        <p:nvSpPr>
          <p:cNvPr id="83995"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1007"/>
                                        </p:tgtEl>
                                        <p:attrNameLst>
                                          <p:attrName>style.visibility</p:attrName>
                                        </p:attrNameLst>
                                      </p:cBhvr>
                                      <p:to>
                                        <p:strVal val="visible"/>
                                      </p:to>
                                    </p:set>
                                    <p:animEffect transition="in" filter="blinds(horizontal)">
                                      <p:cBhvr>
                                        <p:cTn id="7" dur="500"/>
                                        <p:tgtEl>
                                          <p:spTgt spid="34100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1008"/>
                                        </p:tgtEl>
                                        <p:attrNameLst>
                                          <p:attrName>style.visibility</p:attrName>
                                        </p:attrNameLst>
                                      </p:cBhvr>
                                      <p:to>
                                        <p:strVal val="visible"/>
                                      </p:to>
                                    </p:set>
                                    <p:animEffect transition="in" filter="blinds(horizontal)">
                                      <p:cBhvr>
                                        <p:cTn id="10" dur="500"/>
                                        <p:tgtEl>
                                          <p:spTgt spid="341008"/>
                                        </p:tgtEl>
                                      </p:cBhvr>
                                    </p:animEffect>
                                  </p:childTnLst>
                                </p:cTn>
                              </p:par>
                              <p:par>
                                <p:cTn id="11" presetID="3" presetClass="entr" presetSubtype="10" fill="hold" nodeType="withEffect">
                                  <p:stCondLst>
                                    <p:cond delay="0"/>
                                  </p:stCondLst>
                                  <p:childTnLst>
                                    <p:set>
                                      <p:cBhvr>
                                        <p:cTn id="12" dur="1" fill="hold">
                                          <p:stCondLst>
                                            <p:cond delay="0"/>
                                          </p:stCondLst>
                                        </p:cTn>
                                        <p:tgtEl>
                                          <p:spTgt spid="341009"/>
                                        </p:tgtEl>
                                        <p:attrNameLst>
                                          <p:attrName>style.visibility</p:attrName>
                                        </p:attrNameLst>
                                      </p:cBhvr>
                                      <p:to>
                                        <p:strVal val="visible"/>
                                      </p:to>
                                    </p:set>
                                    <p:animEffect transition="in" filter="blinds(horizontal)">
                                      <p:cBhvr>
                                        <p:cTn id="13" dur="500"/>
                                        <p:tgtEl>
                                          <p:spTgt spid="341009"/>
                                        </p:tgtEl>
                                      </p:cBhvr>
                                    </p:animEffect>
                                  </p:childTnLst>
                                </p:cTn>
                              </p:par>
                              <p:par>
                                <p:cTn id="14" presetID="3" presetClass="entr" presetSubtype="10" fill="hold" nodeType="withEffect">
                                  <p:stCondLst>
                                    <p:cond delay="0"/>
                                  </p:stCondLst>
                                  <p:childTnLst>
                                    <p:set>
                                      <p:cBhvr>
                                        <p:cTn id="15" dur="1" fill="hold">
                                          <p:stCondLst>
                                            <p:cond delay="0"/>
                                          </p:stCondLst>
                                        </p:cTn>
                                        <p:tgtEl>
                                          <p:spTgt spid="341011"/>
                                        </p:tgtEl>
                                        <p:attrNameLst>
                                          <p:attrName>style.visibility</p:attrName>
                                        </p:attrNameLst>
                                      </p:cBhvr>
                                      <p:to>
                                        <p:strVal val="visible"/>
                                      </p:to>
                                    </p:set>
                                    <p:animEffect transition="in" filter="blinds(horizontal)">
                                      <p:cBhvr>
                                        <p:cTn id="16" dur="500"/>
                                        <p:tgtEl>
                                          <p:spTgt spid="3410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41012"/>
                                        </p:tgtEl>
                                        <p:attrNameLst>
                                          <p:attrName>style.visibility</p:attrName>
                                        </p:attrNameLst>
                                      </p:cBhvr>
                                      <p:to>
                                        <p:strVal val="visible"/>
                                      </p:to>
                                    </p:set>
                                    <p:animEffect transition="in" filter="blinds(horizontal)">
                                      <p:cBhvr>
                                        <p:cTn id="19" dur="500"/>
                                        <p:tgtEl>
                                          <p:spTgt spid="341012"/>
                                        </p:tgtEl>
                                      </p:cBhvr>
                                    </p:animEffect>
                                  </p:childTnLst>
                                </p:cTn>
                              </p:par>
                              <p:par>
                                <p:cTn id="20" presetID="3" presetClass="entr" presetSubtype="10" fill="hold" nodeType="withEffect">
                                  <p:stCondLst>
                                    <p:cond delay="0"/>
                                  </p:stCondLst>
                                  <p:childTnLst>
                                    <p:set>
                                      <p:cBhvr>
                                        <p:cTn id="21" dur="1" fill="hold">
                                          <p:stCondLst>
                                            <p:cond delay="0"/>
                                          </p:stCondLst>
                                        </p:cTn>
                                        <p:tgtEl>
                                          <p:spTgt spid="341013"/>
                                        </p:tgtEl>
                                        <p:attrNameLst>
                                          <p:attrName>style.visibility</p:attrName>
                                        </p:attrNameLst>
                                      </p:cBhvr>
                                      <p:to>
                                        <p:strVal val="visible"/>
                                      </p:to>
                                    </p:set>
                                    <p:animEffect transition="in" filter="blinds(horizontal)">
                                      <p:cBhvr>
                                        <p:cTn id="22" dur="500"/>
                                        <p:tgtEl>
                                          <p:spTgt spid="3410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41014"/>
                                        </p:tgtEl>
                                        <p:attrNameLst>
                                          <p:attrName>style.visibility</p:attrName>
                                        </p:attrNameLst>
                                      </p:cBhvr>
                                      <p:to>
                                        <p:strVal val="visible"/>
                                      </p:to>
                                    </p:set>
                                    <p:animEffect transition="in" filter="blinds(horizontal)">
                                      <p:cBhvr>
                                        <p:cTn id="25" dur="500"/>
                                        <p:tgtEl>
                                          <p:spTgt spid="3410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41015"/>
                                        </p:tgtEl>
                                        <p:attrNameLst>
                                          <p:attrName>style.visibility</p:attrName>
                                        </p:attrNameLst>
                                      </p:cBhvr>
                                      <p:to>
                                        <p:strVal val="visible"/>
                                      </p:to>
                                    </p:set>
                                    <p:animEffect transition="in" filter="blinds(horizontal)">
                                      <p:cBhvr>
                                        <p:cTn id="28" dur="500"/>
                                        <p:tgtEl>
                                          <p:spTgt spid="341015"/>
                                        </p:tgtEl>
                                      </p:cBhvr>
                                    </p:animEffect>
                                  </p:childTnLst>
                                </p:cTn>
                              </p:par>
                              <p:par>
                                <p:cTn id="29" presetID="3" presetClass="entr" presetSubtype="10" fill="hold" nodeType="withEffect">
                                  <p:stCondLst>
                                    <p:cond delay="0"/>
                                  </p:stCondLst>
                                  <p:childTnLst>
                                    <p:set>
                                      <p:cBhvr>
                                        <p:cTn id="30" dur="1" fill="hold">
                                          <p:stCondLst>
                                            <p:cond delay="0"/>
                                          </p:stCondLst>
                                        </p:cTn>
                                        <p:tgtEl>
                                          <p:spTgt spid="341016"/>
                                        </p:tgtEl>
                                        <p:attrNameLst>
                                          <p:attrName>style.visibility</p:attrName>
                                        </p:attrNameLst>
                                      </p:cBhvr>
                                      <p:to>
                                        <p:strVal val="visible"/>
                                      </p:to>
                                    </p:set>
                                    <p:animEffect transition="in" filter="blinds(horizontal)">
                                      <p:cBhvr>
                                        <p:cTn id="31" dur="500"/>
                                        <p:tgtEl>
                                          <p:spTgt spid="3410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41017"/>
                                        </p:tgtEl>
                                        <p:attrNameLst>
                                          <p:attrName>style.visibility</p:attrName>
                                        </p:attrNameLst>
                                      </p:cBhvr>
                                      <p:to>
                                        <p:strVal val="visible"/>
                                      </p:to>
                                    </p:set>
                                    <p:animEffect transition="in" filter="blinds(horizontal)">
                                      <p:cBhvr>
                                        <p:cTn id="34" dur="500"/>
                                        <p:tgtEl>
                                          <p:spTgt spid="341017"/>
                                        </p:tgtEl>
                                      </p:cBhvr>
                                    </p:animEffect>
                                  </p:childTnLst>
                                </p:cTn>
                              </p:par>
                              <p:par>
                                <p:cTn id="35" presetID="3" presetClass="entr" presetSubtype="10" fill="hold" nodeType="withEffect">
                                  <p:stCondLst>
                                    <p:cond delay="0"/>
                                  </p:stCondLst>
                                  <p:childTnLst>
                                    <p:set>
                                      <p:cBhvr>
                                        <p:cTn id="36" dur="1" fill="hold">
                                          <p:stCondLst>
                                            <p:cond delay="0"/>
                                          </p:stCondLst>
                                        </p:cTn>
                                        <p:tgtEl>
                                          <p:spTgt spid="341018"/>
                                        </p:tgtEl>
                                        <p:attrNameLst>
                                          <p:attrName>style.visibility</p:attrName>
                                        </p:attrNameLst>
                                      </p:cBhvr>
                                      <p:to>
                                        <p:strVal val="visible"/>
                                      </p:to>
                                    </p:set>
                                    <p:animEffect transition="in" filter="blinds(horizontal)">
                                      <p:cBhvr>
                                        <p:cTn id="37" dur="500"/>
                                        <p:tgtEl>
                                          <p:spTgt spid="3410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41019"/>
                                        </p:tgtEl>
                                        <p:attrNameLst>
                                          <p:attrName>style.visibility</p:attrName>
                                        </p:attrNameLst>
                                      </p:cBhvr>
                                      <p:to>
                                        <p:strVal val="visible"/>
                                      </p:to>
                                    </p:set>
                                    <p:animEffect transition="in" filter="blinds(horizontal)">
                                      <p:cBhvr>
                                        <p:cTn id="40" dur="500"/>
                                        <p:tgtEl>
                                          <p:spTgt spid="341019"/>
                                        </p:tgtEl>
                                      </p:cBhvr>
                                    </p:animEffect>
                                  </p:childTnLst>
                                </p:cTn>
                              </p:par>
                              <p:par>
                                <p:cTn id="41" presetID="3" presetClass="entr" presetSubtype="10" fill="hold" nodeType="withEffect">
                                  <p:stCondLst>
                                    <p:cond delay="0"/>
                                  </p:stCondLst>
                                  <p:childTnLst>
                                    <p:set>
                                      <p:cBhvr>
                                        <p:cTn id="42" dur="1" fill="hold">
                                          <p:stCondLst>
                                            <p:cond delay="0"/>
                                          </p:stCondLst>
                                        </p:cTn>
                                        <p:tgtEl>
                                          <p:spTgt spid="341020"/>
                                        </p:tgtEl>
                                        <p:attrNameLst>
                                          <p:attrName>style.visibility</p:attrName>
                                        </p:attrNameLst>
                                      </p:cBhvr>
                                      <p:to>
                                        <p:strVal val="visible"/>
                                      </p:to>
                                    </p:set>
                                    <p:animEffect transition="in" filter="blinds(horizontal)">
                                      <p:cBhvr>
                                        <p:cTn id="43" dur="500"/>
                                        <p:tgtEl>
                                          <p:spTgt spid="34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7" grpId="0" animBg="1"/>
      <p:bldP spid="341008" grpId="0" animBg="1"/>
      <p:bldP spid="341012" grpId="0"/>
      <p:bldP spid="341014" grpId="0" animBg="1"/>
      <p:bldP spid="341015" grpId="0" animBg="1"/>
      <p:bldP spid="341017" grpId="0"/>
      <p:bldP spid="3410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标题 336897"/>
          <p:cNvSpPr>
            <a:spLocks noGrp="1"/>
          </p:cNvSpPr>
          <p:nvPr>
            <p:ph type="title"/>
          </p:nvPr>
        </p:nvSpPr>
        <p:spPr>
          <a:xfrm>
            <a:off x="455613" y="-26987"/>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Remove (4)</a:t>
            </a:r>
          </a:p>
        </p:txBody>
      </p:sp>
      <p:sp>
        <p:nvSpPr>
          <p:cNvPr id="86018" name="文本占位符 336898"/>
          <p:cNvSpPr>
            <a:spLocks noGrp="1"/>
          </p:cNvSpPr>
          <p:nvPr>
            <p:ph idx="1"/>
          </p:nvPr>
        </p:nvSpPr>
        <p:spPr>
          <a:xfrm>
            <a:off x="250825" y="692150"/>
            <a:ext cx="8686800" cy="4572000"/>
          </a:xfrm>
        </p:spPr>
        <p:txBody>
          <a:bodyPr anchor="t"/>
          <a:lstStyle/>
          <a:p>
            <a:pPr>
              <a:lnSpc>
                <a:spcPct val="60000"/>
              </a:lnSpc>
              <a:buNone/>
            </a:pPr>
            <a:r>
              <a:rPr lang="en-US" altLang="zh-CN" sz="2400" b="1" dirty="0">
                <a:latin typeface="Courier New" panose="02070309020205020404" pitchFamily="49" charset="0"/>
              </a:rPr>
              <a:t> </a:t>
            </a:r>
          </a:p>
          <a:p>
            <a:pPr>
              <a:lnSpc>
                <a:spcPct val="60000"/>
              </a:lnSpc>
              <a:buNone/>
            </a:pPr>
            <a:r>
              <a:rPr lang="en-US" altLang="zh-CN" sz="2400" b="1" dirty="0">
                <a:latin typeface="Courier New" panose="02070309020205020404" pitchFamily="49" charset="0"/>
              </a:rPr>
              <a:t>    else {  // Both children are non-empty</a:t>
            </a:r>
          </a:p>
          <a:p>
            <a:pPr>
              <a:lnSpc>
                <a:spcPct val="60000"/>
              </a:lnSpc>
              <a:buNone/>
            </a:pPr>
            <a:r>
              <a:rPr lang="en-US" altLang="zh-CN" sz="2400" b="1" dirty="0">
                <a:latin typeface="Courier New" panose="02070309020205020404" pitchFamily="49" charset="0"/>
              </a:rPr>
              <a:t>      </a:t>
            </a:r>
            <a:r>
              <a:rPr lang="en-US" altLang="zh-CN" sz="2400" b="1" dirty="0" err="1">
                <a:latin typeface="Courier New" panose="02070309020205020404" pitchFamily="49" charset="0"/>
                <a:sym typeface="+mn-ea"/>
              </a:rPr>
              <a:t>BSTNode</a:t>
            </a:r>
            <a:r>
              <a:rPr lang="en-US" altLang="zh-CN" sz="2400" b="1" dirty="0">
                <a:latin typeface="Courier New" panose="02070309020205020404" pitchFamily="49" charset="0"/>
                <a:sym typeface="+mn-ea"/>
              </a:rPr>
              <a:t>&lt;</a:t>
            </a:r>
            <a:r>
              <a:rPr lang="en-US" altLang="zh-CN" sz="2400" b="1" dirty="0" err="1">
                <a:latin typeface="Courier New" panose="02070309020205020404" pitchFamily="49" charset="0"/>
                <a:sym typeface="+mn-ea"/>
              </a:rPr>
              <a:t>Key,E</a:t>
            </a:r>
            <a:r>
              <a:rPr lang="en-US" altLang="zh-CN" sz="2400" b="1" dirty="0">
                <a:latin typeface="Courier New" panose="02070309020205020404" pitchFamily="49" charset="0"/>
                <a:sym typeface="+mn-ea"/>
              </a:rPr>
              <a:t>&gt;* temp;</a:t>
            </a:r>
          </a:p>
          <a:p>
            <a:pPr>
              <a:lnSpc>
                <a:spcPct val="60000"/>
              </a:lnSpc>
              <a:buNone/>
            </a:pPr>
            <a:r>
              <a:rPr lang="en-US" altLang="zh-CN" sz="2400" b="1" dirty="0">
                <a:latin typeface="Courier New" panose="02070309020205020404" pitchFamily="49" charset="0"/>
                <a:sym typeface="+mn-ea"/>
              </a:rPr>
              <a:t>      temp=</a:t>
            </a:r>
            <a:r>
              <a:rPr lang="en-US" altLang="zh-CN" sz="2400" b="1" dirty="0" err="1">
                <a:solidFill>
                  <a:srgbClr val="C00000"/>
                </a:solidFill>
                <a:latin typeface="Courier New" panose="02070309020205020404" pitchFamily="49" charset="0"/>
                <a:sym typeface="+mn-ea"/>
              </a:rPr>
              <a:t>getmin</a:t>
            </a:r>
            <a:r>
              <a:rPr lang="en-US" altLang="zh-CN" sz="2400" b="1" dirty="0">
                <a:solidFill>
                  <a:srgbClr val="C00000"/>
                </a:solidFill>
                <a:latin typeface="Courier New" panose="02070309020205020404" pitchFamily="49" charset="0"/>
                <a:sym typeface="+mn-ea"/>
              </a:rPr>
              <a:t>(rt-&gt;right()</a:t>
            </a:r>
            <a:r>
              <a:rPr lang="en-US" altLang="zh-CN" sz="2400" b="1" dirty="0">
                <a:latin typeface="Courier New" panose="02070309020205020404" pitchFamily="49" charset="0"/>
                <a:sym typeface="+mn-ea"/>
              </a:rPr>
              <a:t>);</a:t>
            </a:r>
          </a:p>
          <a:p>
            <a:pPr>
              <a:lnSpc>
                <a:spcPct val="60000"/>
              </a:lnSpc>
              <a:buNone/>
            </a:pPr>
            <a:r>
              <a:rPr lang="en-US" altLang="zh-CN" sz="2400" b="1" dirty="0">
                <a:latin typeface="Courier New" panose="02070309020205020404" pitchFamily="49" charset="0"/>
                <a:sym typeface="+mn-ea"/>
              </a:rPr>
              <a:t>      rt-&gt;</a:t>
            </a:r>
            <a:r>
              <a:rPr lang="en-US" altLang="zh-CN" sz="2400" b="1" dirty="0" err="1">
                <a:latin typeface="Courier New" panose="02070309020205020404" pitchFamily="49" charset="0"/>
                <a:sym typeface="+mn-ea"/>
              </a:rPr>
              <a:t>setElement</a:t>
            </a:r>
            <a:r>
              <a:rPr lang="en-US" altLang="zh-CN" sz="2400" b="1" dirty="0">
                <a:latin typeface="Courier New" panose="02070309020205020404" pitchFamily="49" charset="0"/>
                <a:sym typeface="+mn-ea"/>
              </a:rPr>
              <a:t>(temp-&gt;element());</a:t>
            </a:r>
          </a:p>
          <a:p>
            <a:pPr>
              <a:lnSpc>
                <a:spcPct val="60000"/>
              </a:lnSpc>
              <a:buNone/>
            </a:pPr>
            <a:r>
              <a:rPr lang="en-US" altLang="zh-CN" sz="2400" b="1" dirty="0">
                <a:latin typeface="Courier New" panose="02070309020205020404" pitchFamily="49" charset="0"/>
              </a:rPr>
              <a:t>      </a:t>
            </a:r>
            <a:r>
              <a:rPr lang="en-US" altLang="zh-CN" sz="2400" b="1" dirty="0">
                <a:latin typeface="Courier New" panose="02070309020205020404" pitchFamily="49" charset="0"/>
                <a:sym typeface="+mn-ea"/>
              </a:rPr>
              <a:t>rt-&gt;</a:t>
            </a:r>
            <a:r>
              <a:rPr lang="en-US" altLang="zh-CN" sz="2400" b="1" dirty="0" err="1">
                <a:latin typeface="Courier New" panose="02070309020205020404" pitchFamily="49" charset="0"/>
                <a:sym typeface="+mn-ea"/>
              </a:rPr>
              <a:t>setKey</a:t>
            </a:r>
            <a:r>
              <a:rPr lang="en-US" altLang="zh-CN" sz="2400" b="1" dirty="0">
                <a:latin typeface="Courier New" panose="02070309020205020404" pitchFamily="49" charset="0"/>
                <a:sym typeface="+mn-ea"/>
              </a:rPr>
              <a:t>(temp-&gt;key());</a:t>
            </a:r>
            <a:endParaRPr lang="en-US" altLang="zh-CN" sz="2400" b="1" dirty="0">
              <a:latin typeface="Courier New" panose="02070309020205020404" pitchFamily="49" charset="0"/>
            </a:endParaRPr>
          </a:p>
          <a:p>
            <a:pPr>
              <a:lnSpc>
                <a:spcPct val="60000"/>
              </a:lnSpc>
              <a:buNone/>
            </a:pPr>
            <a:r>
              <a:rPr lang="en-US" altLang="zh-CN" sz="2400" b="1" dirty="0">
                <a:latin typeface="Courier New" panose="02070309020205020404" pitchFamily="49" charset="0"/>
              </a:rPr>
              <a:t>      rt-&gt;</a:t>
            </a:r>
            <a:r>
              <a:rPr lang="en-US" altLang="zh-CN" sz="2400" b="1" dirty="0" err="1">
                <a:latin typeface="Courier New" panose="02070309020205020404" pitchFamily="49" charset="0"/>
              </a:rPr>
              <a:t>setRight</a:t>
            </a:r>
            <a:r>
              <a:rPr lang="en-US" altLang="zh-CN" sz="2400" b="1" dirty="0">
                <a:latin typeface="Courier New" panose="02070309020205020404" pitchFamily="49" charset="0"/>
              </a:rPr>
              <a:t>(</a:t>
            </a:r>
          </a:p>
          <a:p>
            <a:pPr>
              <a:lnSpc>
                <a:spcPct val="60000"/>
              </a:lnSpc>
              <a:buNone/>
            </a:pPr>
            <a:r>
              <a:rPr lang="en-US" altLang="zh-CN" sz="2400" b="1" dirty="0">
                <a:solidFill>
                  <a:srgbClr val="CC0000"/>
                </a:solidFill>
                <a:latin typeface="Courier New" panose="02070309020205020404" pitchFamily="49" charset="0"/>
              </a:rPr>
              <a:t>          </a:t>
            </a:r>
            <a:r>
              <a:rPr lang="en-US" altLang="zh-CN" sz="2400" b="1" dirty="0" err="1">
                <a:solidFill>
                  <a:srgbClr val="CC0000"/>
                </a:solidFill>
                <a:latin typeface="Courier New" panose="02070309020205020404" pitchFamily="49" charset="0"/>
              </a:rPr>
              <a:t>deletemin</a:t>
            </a:r>
            <a:r>
              <a:rPr lang="en-US" altLang="zh-CN" sz="2400" b="1" dirty="0">
                <a:solidFill>
                  <a:srgbClr val="CC0000"/>
                </a:solidFill>
                <a:latin typeface="Courier New" panose="02070309020205020404" pitchFamily="49" charset="0"/>
              </a:rPr>
              <a:t>(</a:t>
            </a:r>
            <a:r>
              <a:rPr lang="en-US" altLang="zh-CN" sz="2400" b="1" dirty="0" err="1">
                <a:solidFill>
                  <a:srgbClr val="CC0000"/>
                </a:solidFill>
                <a:latin typeface="Courier New" panose="02070309020205020404" pitchFamily="49" charset="0"/>
              </a:rPr>
              <a:t>subroot</a:t>
            </a:r>
            <a:r>
              <a:rPr lang="en-US" altLang="zh-CN" sz="2400" b="1" dirty="0">
                <a:solidFill>
                  <a:srgbClr val="CC0000"/>
                </a:solidFill>
                <a:latin typeface="Courier New" panose="02070309020205020404" pitchFamily="49" charset="0"/>
              </a:rPr>
              <a:t>-&gt;right()));</a:t>
            </a:r>
          </a:p>
          <a:p>
            <a:pPr>
              <a:lnSpc>
                <a:spcPct val="60000"/>
              </a:lnSpc>
              <a:buNone/>
            </a:pPr>
            <a:r>
              <a:rPr lang="en-US" altLang="zh-CN" sz="2400" b="1" dirty="0">
                <a:latin typeface="Courier New" panose="02070309020205020404" pitchFamily="49" charset="0"/>
              </a:rPr>
              <a:t>      delete temp;</a:t>
            </a:r>
          </a:p>
          <a:p>
            <a:pPr>
              <a:lnSpc>
                <a:spcPct val="60000"/>
              </a:lnSpc>
              <a:buNone/>
            </a:pPr>
            <a:r>
              <a:rPr lang="en-US" altLang="zh-CN" sz="2400" b="1" dirty="0">
                <a:latin typeface="Courier New" panose="02070309020205020404" pitchFamily="49" charset="0"/>
              </a:rPr>
              <a:t>    } }</a:t>
            </a:r>
          </a:p>
          <a:p>
            <a:pPr>
              <a:lnSpc>
                <a:spcPct val="60000"/>
              </a:lnSpc>
              <a:buNone/>
            </a:pPr>
            <a:r>
              <a:rPr lang="en-US" altLang="zh-CN" sz="2400" b="1" dirty="0">
                <a:latin typeface="Courier New" panose="02070309020205020404" pitchFamily="49" charset="0"/>
              </a:rPr>
              <a:t>  return rt;</a:t>
            </a:r>
          </a:p>
          <a:p>
            <a:pPr>
              <a:lnSpc>
                <a:spcPct val="60000"/>
              </a:lnSpc>
              <a:buNone/>
            </a:pPr>
            <a:r>
              <a:rPr lang="en-US" altLang="zh-CN" sz="2400" b="1" dirty="0">
                <a:latin typeface="Courier New" panose="02070309020205020404" pitchFamily="49" charset="0"/>
              </a:rPr>
              <a:t>}</a:t>
            </a:r>
          </a:p>
        </p:txBody>
      </p:sp>
      <p:sp>
        <p:nvSpPr>
          <p:cNvPr id="336900" name="椭圆 336899"/>
          <p:cNvSpPr/>
          <p:nvPr/>
        </p:nvSpPr>
        <p:spPr>
          <a:xfrm>
            <a:off x="4067175" y="436562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86020" name="椭圆 336900"/>
          <p:cNvSpPr/>
          <p:nvPr/>
        </p:nvSpPr>
        <p:spPr>
          <a:xfrm>
            <a:off x="4572000" y="5086350"/>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86021" name="直接连接符 336901"/>
          <p:cNvSpPr/>
          <p:nvPr/>
        </p:nvSpPr>
        <p:spPr>
          <a:xfrm>
            <a:off x="4356100" y="4795838"/>
            <a:ext cx="360363" cy="361950"/>
          </a:xfrm>
          <a:prstGeom prst="line">
            <a:avLst/>
          </a:prstGeom>
          <a:ln w="9525" cap="flat" cmpd="sng">
            <a:solidFill>
              <a:schemeClr val="tx1"/>
            </a:solidFill>
            <a:prstDash val="solid"/>
            <a:round/>
            <a:headEnd type="none" w="med" len="med"/>
            <a:tailEnd type="none" w="med" len="med"/>
          </a:ln>
        </p:spPr>
      </p:sp>
      <p:sp>
        <p:nvSpPr>
          <p:cNvPr id="86022" name="直接连接符 336902"/>
          <p:cNvSpPr/>
          <p:nvPr/>
        </p:nvSpPr>
        <p:spPr>
          <a:xfrm flipH="1">
            <a:off x="4445000" y="4221163"/>
            <a:ext cx="215900" cy="71437"/>
          </a:xfrm>
          <a:prstGeom prst="line">
            <a:avLst/>
          </a:prstGeom>
          <a:ln w="9525" cap="flat" cmpd="sng">
            <a:solidFill>
              <a:srgbClr val="CC0000"/>
            </a:solidFill>
            <a:prstDash val="solid"/>
            <a:round/>
            <a:headEnd type="none" w="med" len="med"/>
            <a:tailEnd type="triangle" w="med" len="med"/>
          </a:ln>
        </p:spPr>
      </p:sp>
      <p:sp>
        <p:nvSpPr>
          <p:cNvPr id="86023" name="文本框 336903"/>
          <p:cNvSpPr txBox="1"/>
          <p:nvPr/>
        </p:nvSpPr>
        <p:spPr>
          <a:xfrm>
            <a:off x="4643438" y="3860800"/>
            <a:ext cx="3689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86024" name="直接连接符 336904"/>
          <p:cNvSpPr/>
          <p:nvPr/>
        </p:nvSpPr>
        <p:spPr>
          <a:xfrm flipH="1">
            <a:off x="4210050" y="5445125"/>
            <a:ext cx="433388" cy="431800"/>
          </a:xfrm>
          <a:prstGeom prst="line">
            <a:avLst/>
          </a:prstGeom>
          <a:ln w="9525" cap="flat" cmpd="sng">
            <a:solidFill>
              <a:schemeClr val="tx1"/>
            </a:solidFill>
            <a:prstDash val="solid"/>
            <a:round/>
            <a:headEnd type="none" w="med" len="med"/>
            <a:tailEnd type="none" w="med" len="med"/>
          </a:ln>
        </p:spPr>
      </p:sp>
      <p:sp>
        <p:nvSpPr>
          <p:cNvPr id="86025" name="椭圆 336905"/>
          <p:cNvSpPr/>
          <p:nvPr/>
        </p:nvSpPr>
        <p:spPr>
          <a:xfrm>
            <a:off x="3994150" y="587692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39</a:t>
            </a:r>
          </a:p>
        </p:txBody>
      </p:sp>
      <p:sp>
        <p:nvSpPr>
          <p:cNvPr id="86026" name="椭圆 336906"/>
          <p:cNvSpPr/>
          <p:nvPr/>
        </p:nvSpPr>
        <p:spPr>
          <a:xfrm>
            <a:off x="4930775" y="587692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86027" name="直接连接符 336907"/>
          <p:cNvSpPr/>
          <p:nvPr/>
        </p:nvSpPr>
        <p:spPr>
          <a:xfrm>
            <a:off x="4932363" y="5445125"/>
            <a:ext cx="142875" cy="360363"/>
          </a:xfrm>
          <a:prstGeom prst="line">
            <a:avLst/>
          </a:prstGeom>
          <a:ln w="9525" cap="flat" cmpd="sng">
            <a:solidFill>
              <a:schemeClr val="tx1"/>
            </a:solidFill>
            <a:prstDash val="solid"/>
            <a:round/>
            <a:headEnd type="none" w="med" len="med"/>
            <a:tailEnd type="none" w="med" len="med"/>
          </a:ln>
        </p:spPr>
      </p:sp>
      <p:sp>
        <p:nvSpPr>
          <p:cNvPr id="86028" name="椭圆 336908"/>
          <p:cNvSpPr/>
          <p:nvPr/>
        </p:nvSpPr>
        <p:spPr>
          <a:xfrm>
            <a:off x="3419475" y="5084763"/>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sp>
        <p:nvSpPr>
          <p:cNvPr id="86029" name="直接连接符 336909"/>
          <p:cNvSpPr/>
          <p:nvPr/>
        </p:nvSpPr>
        <p:spPr>
          <a:xfrm flipV="1">
            <a:off x="3779838" y="4724400"/>
            <a:ext cx="360362" cy="360363"/>
          </a:xfrm>
          <a:prstGeom prst="line">
            <a:avLst/>
          </a:prstGeom>
          <a:ln w="9525" cap="flat" cmpd="sng">
            <a:solidFill>
              <a:schemeClr val="tx1"/>
            </a:solidFill>
            <a:prstDash val="solid"/>
            <a:round/>
            <a:headEnd type="none" w="med" len="med"/>
            <a:tailEnd type="none" w="med" len="med"/>
          </a:ln>
        </p:spPr>
      </p:sp>
      <p:sp>
        <p:nvSpPr>
          <p:cNvPr id="86030" name="文本框 336918"/>
          <p:cNvSpPr txBox="1"/>
          <p:nvPr/>
        </p:nvSpPr>
        <p:spPr>
          <a:xfrm>
            <a:off x="5632450" y="4889500"/>
            <a:ext cx="1477963"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remove 37</a:t>
            </a:r>
          </a:p>
        </p:txBody>
      </p:sp>
      <p:sp>
        <p:nvSpPr>
          <p:cNvPr id="336922" name="椭圆 336921"/>
          <p:cNvSpPr/>
          <p:nvPr/>
        </p:nvSpPr>
        <p:spPr>
          <a:xfrm rot="1827180">
            <a:off x="3203575" y="5734050"/>
            <a:ext cx="719138" cy="719138"/>
          </a:xfrm>
          <a:prstGeom prst="ellipse">
            <a:avLst/>
          </a:prstGeom>
          <a:noFill/>
          <a:ln w="28575" cap="flat" cmpd="sng">
            <a:solidFill>
              <a:schemeClr val="accent2"/>
            </a:solidFill>
            <a:prstDash val="sysDot"/>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36923" name="椭圆 336922"/>
          <p:cNvSpPr/>
          <p:nvPr/>
        </p:nvSpPr>
        <p:spPr>
          <a:xfrm rot="3515703">
            <a:off x="3944938" y="5681663"/>
            <a:ext cx="758825" cy="784225"/>
          </a:xfrm>
          <a:prstGeom prst="ellipse">
            <a:avLst/>
          </a:prstGeom>
          <a:noFill/>
          <a:ln w="28575" cap="rnd" cmpd="sng">
            <a:solidFill>
              <a:srgbClr val="FF0000"/>
            </a:solidFill>
            <a:prstDash val="sysDot"/>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86033" name="直接连接符 336923"/>
          <p:cNvSpPr/>
          <p:nvPr/>
        </p:nvSpPr>
        <p:spPr>
          <a:xfrm flipH="1">
            <a:off x="2916238" y="5373688"/>
            <a:ext cx="503237" cy="503237"/>
          </a:xfrm>
          <a:prstGeom prst="line">
            <a:avLst/>
          </a:prstGeom>
          <a:ln w="9525" cap="flat" cmpd="sng">
            <a:solidFill>
              <a:schemeClr val="tx1"/>
            </a:solidFill>
            <a:prstDash val="solid"/>
            <a:round/>
            <a:headEnd type="none" w="med" len="med"/>
            <a:tailEnd type="none" w="med" len="med"/>
          </a:ln>
        </p:spPr>
      </p:sp>
      <p:sp>
        <p:nvSpPr>
          <p:cNvPr id="86034" name="直接连接符 336924"/>
          <p:cNvSpPr/>
          <p:nvPr/>
        </p:nvSpPr>
        <p:spPr>
          <a:xfrm>
            <a:off x="3635375" y="5516563"/>
            <a:ext cx="0" cy="433387"/>
          </a:xfrm>
          <a:prstGeom prst="line">
            <a:avLst/>
          </a:prstGeom>
          <a:ln w="9525" cap="flat" cmpd="sng">
            <a:solidFill>
              <a:schemeClr val="tx1"/>
            </a:solidFill>
            <a:prstDash val="solid"/>
            <a:round/>
            <a:headEnd type="none" w="med" len="med"/>
            <a:tailEnd type="none" w="med" len="med"/>
          </a:ln>
        </p:spPr>
      </p:sp>
      <p:sp>
        <p:nvSpPr>
          <p:cNvPr id="86035" name="椭圆 336925"/>
          <p:cNvSpPr/>
          <p:nvPr/>
        </p:nvSpPr>
        <p:spPr>
          <a:xfrm>
            <a:off x="3417888" y="587692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32</a:t>
            </a:r>
          </a:p>
        </p:txBody>
      </p:sp>
      <p:sp>
        <p:nvSpPr>
          <p:cNvPr id="86036" name="椭圆 336926"/>
          <p:cNvSpPr/>
          <p:nvPr/>
        </p:nvSpPr>
        <p:spPr>
          <a:xfrm>
            <a:off x="2627313" y="587692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21</a:t>
            </a:r>
          </a:p>
        </p:txBody>
      </p:sp>
      <p:sp>
        <p:nvSpPr>
          <p:cNvPr id="336928" name="文本框 336927"/>
          <p:cNvSpPr txBox="1"/>
          <p:nvPr/>
        </p:nvSpPr>
        <p:spPr>
          <a:xfrm>
            <a:off x="4067175" y="4724400"/>
            <a:ext cx="319088"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a:t>
            </a:r>
          </a:p>
        </p:txBody>
      </p:sp>
      <p:sp>
        <p:nvSpPr>
          <p:cNvPr id="8603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36900"/>
                                        </p:tgtEl>
                                      </p:cBhvr>
                                    </p:animEffect>
                                    <p:set>
                                      <p:cBhvr>
                                        <p:cTn id="7" dur="1" fill="hold">
                                          <p:stCondLst>
                                            <p:cond delay="499"/>
                                          </p:stCondLst>
                                        </p:cTn>
                                        <p:tgtEl>
                                          <p:spTgt spid="33690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6928"/>
                                        </p:tgtEl>
                                        <p:attrNameLst>
                                          <p:attrName>style.visibility</p:attrName>
                                        </p:attrNameLst>
                                      </p:cBhvr>
                                      <p:to>
                                        <p:strVal val="visible"/>
                                      </p:to>
                                    </p:set>
                                    <p:animEffect transition="in" filter="blinds(horizontal)">
                                      <p:cBhvr>
                                        <p:cTn id="12" dur="500"/>
                                        <p:tgtEl>
                                          <p:spTgt spid="3369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6922"/>
                                        </p:tgtEl>
                                        <p:attrNameLst>
                                          <p:attrName>style.visibility</p:attrName>
                                        </p:attrNameLst>
                                      </p:cBhvr>
                                      <p:to>
                                        <p:strVal val="visible"/>
                                      </p:to>
                                    </p:set>
                                    <p:animEffect transition="in" filter="blinds(horizontal)">
                                      <p:cBhvr>
                                        <p:cTn id="17" dur="500"/>
                                        <p:tgtEl>
                                          <p:spTgt spid="3369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6923"/>
                                        </p:tgtEl>
                                        <p:attrNameLst>
                                          <p:attrName>style.visibility</p:attrName>
                                        </p:attrNameLst>
                                      </p:cBhvr>
                                      <p:to>
                                        <p:strVal val="visible"/>
                                      </p:to>
                                    </p:set>
                                    <p:animEffect transition="in" filter="blinds(horizontal)">
                                      <p:cBhvr>
                                        <p:cTn id="22" dur="500"/>
                                        <p:tgtEl>
                                          <p:spTgt spid="336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nimBg="1"/>
      <p:bldP spid="3369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标题 343041"/>
          <p:cNvSpPr>
            <a:spLocks noGrp="1"/>
          </p:cNvSpPr>
          <p:nvPr>
            <p:ph type="title"/>
          </p:nvPr>
        </p:nvSpPr>
        <p:spPr>
          <a:xfrm>
            <a:off x="455613" y="-26987"/>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Remove (4)</a:t>
            </a:r>
          </a:p>
        </p:txBody>
      </p:sp>
      <p:sp>
        <p:nvSpPr>
          <p:cNvPr id="88066" name="文本占位符 343042"/>
          <p:cNvSpPr>
            <a:spLocks noGrp="1"/>
          </p:cNvSpPr>
          <p:nvPr>
            <p:ph idx="1"/>
          </p:nvPr>
        </p:nvSpPr>
        <p:spPr>
          <a:xfrm>
            <a:off x="250825" y="692150"/>
            <a:ext cx="8686800" cy="4572000"/>
          </a:xfrm>
        </p:spPr>
        <p:txBody>
          <a:bodyPr anchor="t"/>
          <a:lstStyle/>
          <a:p>
            <a:pPr>
              <a:lnSpc>
                <a:spcPct val="60000"/>
              </a:lnSpc>
              <a:buNone/>
            </a:pPr>
            <a:r>
              <a:rPr lang="en-US" altLang="zh-CN" sz="2400" b="1" dirty="0">
                <a:latin typeface="Courier New" panose="02070309020205020404" pitchFamily="49" charset="0"/>
                <a:sym typeface="+mn-ea"/>
              </a:rPr>
              <a:t>   </a:t>
            </a:r>
          </a:p>
          <a:p>
            <a:pPr>
              <a:lnSpc>
                <a:spcPct val="60000"/>
              </a:lnSpc>
              <a:buNone/>
            </a:pPr>
            <a:r>
              <a:rPr lang="en-US" altLang="zh-CN" sz="2400" b="1" dirty="0">
                <a:latin typeface="Courier New" panose="02070309020205020404" pitchFamily="49" charset="0"/>
                <a:sym typeface="+mn-ea"/>
              </a:rPr>
              <a:t> else {  // Both children are non-empty</a:t>
            </a:r>
            <a:endParaRPr lang="en-US" altLang="zh-CN" sz="2400" b="1" dirty="0">
              <a:latin typeface="Courier New" panose="02070309020205020404" pitchFamily="49" charset="0"/>
            </a:endParaRPr>
          </a:p>
          <a:p>
            <a:pPr>
              <a:lnSpc>
                <a:spcPct val="60000"/>
              </a:lnSpc>
              <a:buNone/>
            </a:pPr>
            <a:r>
              <a:rPr lang="en-US" altLang="zh-CN" sz="2400" b="1" dirty="0">
                <a:latin typeface="Courier New" panose="02070309020205020404" pitchFamily="49" charset="0"/>
                <a:sym typeface="+mn-ea"/>
              </a:rPr>
              <a:t>      </a:t>
            </a:r>
            <a:r>
              <a:rPr lang="en-US" altLang="zh-CN" sz="2400" b="1" dirty="0" err="1">
                <a:latin typeface="Courier New" panose="02070309020205020404" pitchFamily="49" charset="0"/>
                <a:sym typeface="+mn-ea"/>
              </a:rPr>
              <a:t>BSTNode</a:t>
            </a:r>
            <a:r>
              <a:rPr lang="en-US" altLang="zh-CN" sz="2400" b="1" dirty="0">
                <a:latin typeface="Courier New" panose="02070309020205020404" pitchFamily="49" charset="0"/>
                <a:sym typeface="+mn-ea"/>
              </a:rPr>
              <a:t>&lt;</a:t>
            </a:r>
            <a:r>
              <a:rPr lang="en-US" altLang="zh-CN" sz="2400" b="1" dirty="0" err="1">
                <a:latin typeface="Courier New" panose="02070309020205020404" pitchFamily="49" charset="0"/>
                <a:sym typeface="+mn-ea"/>
              </a:rPr>
              <a:t>Key,E</a:t>
            </a:r>
            <a:r>
              <a:rPr lang="en-US" altLang="zh-CN" sz="2400" b="1" dirty="0">
                <a:latin typeface="Courier New" panose="02070309020205020404" pitchFamily="49" charset="0"/>
                <a:sym typeface="+mn-ea"/>
              </a:rPr>
              <a:t>&gt;* temp;</a:t>
            </a:r>
          </a:p>
          <a:p>
            <a:pPr>
              <a:lnSpc>
                <a:spcPct val="60000"/>
              </a:lnSpc>
              <a:buNone/>
            </a:pPr>
            <a:r>
              <a:rPr lang="en-US" altLang="zh-CN" sz="2400" b="1" dirty="0">
                <a:latin typeface="Courier New" panose="02070309020205020404" pitchFamily="49" charset="0"/>
                <a:sym typeface="+mn-ea"/>
              </a:rPr>
              <a:t>      temp=</a:t>
            </a:r>
            <a:r>
              <a:rPr lang="en-US" altLang="zh-CN" sz="2400" b="1" dirty="0" err="1">
                <a:solidFill>
                  <a:srgbClr val="C00000"/>
                </a:solidFill>
                <a:latin typeface="Courier New" panose="02070309020205020404" pitchFamily="49" charset="0"/>
                <a:sym typeface="+mn-ea"/>
              </a:rPr>
              <a:t>getmin</a:t>
            </a:r>
            <a:r>
              <a:rPr lang="en-US" altLang="zh-CN" sz="2400" b="1" dirty="0">
                <a:solidFill>
                  <a:srgbClr val="C00000"/>
                </a:solidFill>
                <a:latin typeface="Courier New" panose="02070309020205020404" pitchFamily="49" charset="0"/>
                <a:sym typeface="+mn-ea"/>
              </a:rPr>
              <a:t>(rt-&gt;right()</a:t>
            </a:r>
            <a:r>
              <a:rPr lang="en-US" altLang="zh-CN" sz="2400" b="1" dirty="0">
                <a:latin typeface="Courier New" panose="02070309020205020404" pitchFamily="49" charset="0"/>
                <a:sym typeface="+mn-ea"/>
              </a:rPr>
              <a:t>);</a:t>
            </a:r>
          </a:p>
          <a:p>
            <a:pPr>
              <a:lnSpc>
                <a:spcPct val="60000"/>
              </a:lnSpc>
              <a:buNone/>
            </a:pPr>
            <a:r>
              <a:rPr lang="en-US" altLang="zh-CN" sz="2400" b="1" dirty="0">
                <a:latin typeface="Courier New" panose="02070309020205020404" pitchFamily="49" charset="0"/>
                <a:sym typeface="+mn-ea"/>
              </a:rPr>
              <a:t>      rt-&gt;</a:t>
            </a:r>
            <a:r>
              <a:rPr lang="en-US" altLang="zh-CN" sz="2400" b="1" dirty="0" err="1">
                <a:latin typeface="Courier New" panose="02070309020205020404" pitchFamily="49" charset="0"/>
                <a:sym typeface="+mn-ea"/>
              </a:rPr>
              <a:t>setElement</a:t>
            </a:r>
            <a:r>
              <a:rPr lang="en-US" altLang="zh-CN" sz="2400" b="1" dirty="0">
                <a:latin typeface="Courier New" panose="02070309020205020404" pitchFamily="49" charset="0"/>
                <a:sym typeface="+mn-ea"/>
              </a:rPr>
              <a:t>(temp-&gt;element());</a:t>
            </a:r>
          </a:p>
          <a:p>
            <a:pPr>
              <a:lnSpc>
                <a:spcPct val="60000"/>
              </a:lnSpc>
              <a:buNone/>
            </a:pPr>
            <a:r>
              <a:rPr lang="en-US" altLang="zh-CN" sz="2400" b="1" dirty="0">
                <a:latin typeface="Courier New" panose="02070309020205020404" pitchFamily="49" charset="0"/>
                <a:sym typeface="+mn-ea"/>
              </a:rPr>
              <a:t>      rt-&gt;</a:t>
            </a:r>
            <a:r>
              <a:rPr lang="en-US" altLang="zh-CN" sz="2400" b="1" dirty="0" err="1">
                <a:latin typeface="Courier New" panose="02070309020205020404" pitchFamily="49" charset="0"/>
                <a:sym typeface="+mn-ea"/>
              </a:rPr>
              <a:t>setKey</a:t>
            </a:r>
            <a:r>
              <a:rPr lang="en-US" altLang="zh-CN" sz="2400" b="1" dirty="0">
                <a:latin typeface="Courier New" panose="02070309020205020404" pitchFamily="49" charset="0"/>
                <a:sym typeface="+mn-ea"/>
              </a:rPr>
              <a:t>(temp-&gt;key());</a:t>
            </a:r>
            <a:endParaRPr lang="en-US" altLang="zh-CN" sz="2400" b="1" dirty="0">
              <a:latin typeface="Courier New" panose="02070309020205020404" pitchFamily="49" charset="0"/>
            </a:endParaRPr>
          </a:p>
          <a:p>
            <a:pPr>
              <a:lnSpc>
                <a:spcPct val="60000"/>
              </a:lnSpc>
              <a:buNone/>
            </a:pPr>
            <a:r>
              <a:rPr lang="en-US" altLang="zh-CN" sz="2400" b="1" dirty="0">
                <a:latin typeface="Courier New" panose="02070309020205020404" pitchFamily="49" charset="0"/>
                <a:sym typeface="+mn-ea"/>
              </a:rPr>
              <a:t>      rt-&gt;</a:t>
            </a:r>
            <a:r>
              <a:rPr lang="en-US" altLang="zh-CN" sz="2400" b="1" dirty="0" err="1">
                <a:latin typeface="Courier New" panose="02070309020205020404" pitchFamily="49" charset="0"/>
                <a:sym typeface="+mn-ea"/>
              </a:rPr>
              <a:t>setRight</a:t>
            </a:r>
            <a:r>
              <a:rPr lang="en-US" altLang="zh-CN" sz="2400" b="1" dirty="0">
                <a:latin typeface="Courier New" panose="02070309020205020404" pitchFamily="49" charset="0"/>
                <a:sym typeface="+mn-ea"/>
              </a:rPr>
              <a:t>(</a:t>
            </a:r>
            <a:endParaRPr lang="en-US" altLang="zh-CN" sz="2400" b="1" dirty="0">
              <a:latin typeface="Courier New" panose="02070309020205020404" pitchFamily="49" charset="0"/>
            </a:endParaRPr>
          </a:p>
          <a:p>
            <a:pPr>
              <a:lnSpc>
                <a:spcPct val="60000"/>
              </a:lnSpc>
              <a:buNone/>
            </a:pPr>
            <a:r>
              <a:rPr lang="en-US" altLang="zh-CN" sz="2400" b="1" dirty="0">
                <a:solidFill>
                  <a:srgbClr val="CC0000"/>
                </a:solidFill>
                <a:latin typeface="Courier New" panose="02070309020205020404" pitchFamily="49" charset="0"/>
                <a:sym typeface="+mn-ea"/>
              </a:rPr>
              <a:t>          </a:t>
            </a:r>
            <a:r>
              <a:rPr lang="en-US" altLang="zh-CN" sz="2400" b="1" dirty="0" err="1">
                <a:solidFill>
                  <a:srgbClr val="CC0000"/>
                </a:solidFill>
                <a:latin typeface="Courier New" panose="02070309020205020404" pitchFamily="49" charset="0"/>
                <a:sym typeface="+mn-ea"/>
              </a:rPr>
              <a:t>deletemin</a:t>
            </a:r>
            <a:r>
              <a:rPr lang="en-US" altLang="zh-CN" sz="2400" b="1" dirty="0">
                <a:solidFill>
                  <a:srgbClr val="CC0000"/>
                </a:solidFill>
                <a:latin typeface="Courier New" panose="02070309020205020404" pitchFamily="49" charset="0"/>
                <a:sym typeface="+mn-ea"/>
              </a:rPr>
              <a:t>(</a:t>
            </a:r>
            <a:r>
              <a:rPr lang="en-US" altLang="zh-CN" sz="2400" b="1" dirty="0" err="1">
                <a:solidFill>
                  <a:srgbClr val="CC0000"/>
                </a:solidFill>
                <a:latin typeface="Courier New" panose="02070309020205020404" pitchFamily="49" charset="0"/>
                <a:sym typeface="+mn-ea"/>
              </a:rPr>
              <a:t>subroot</a:t>
            </a:r>
            <a:r>
              <a:rPr lang="en-US" altLang="zh-CN" sz="2400" b="1" dirty="0">
                <a:solidFill>
                  <a:srgbClr val="CC0000"/>
                </a:solidFill>
                <a:latin typeface="Courier New" panose="02070309020205020404" pitchFamily="49" charset="0"/>
                <a:sym typeface="+mn-ea"/>
              </a:rPr>
              <a:t>-&gt;right()));</a:t>
            </a:r>
            <a:endParaRPr lang="en-US" altLang="zh-CN" sz="2400" b="1" dirty="0">
              <a:solidFill>
                <a:srgbClr val="CC0000"/>
              </a:solidFill>
              <a:latin typeface="Courier New" panose="02070309020205020404" pitchFamily="49" charset="0"/>
            </a:endParaRPr>
          </a:p>
          <a:p>
            <a:pPr>
              <a:lnSpc>
                <a:spcPct val="60000"/>
              </a:lnSpc>
              <a:buNone/>
            </a:pPr>
            <a:r>
              <a:rPr lang="en-US" altLang="zh-CN" sz="2400" b="1" dirty="0">
                <a:latin typeface="Courier New" panose="02070309020205020404" pitchFamily="49" charset="0"/>
                <a:sym typeface="+mn-ea"/>
              </a:rPr>
              <a:t>      delete temp;</a:t>
            </a:r>
            <a:endParaRPr lang="en-US" altLang="zh-CN" sz="2400" b="1" dirty="0">
              <a:latin typeface="Courier New" panose="02070309020205020404" pitchFamily="49" charset="0"/>
            </a:endParaRPr>
          </a:p>
          <a:p>
            <a:pPr>
              <a:lnSpc>
                <a:spcPct val="60000"/>
              </a:lnSpc>
              <a:buNone/>
            </a:pPr>
            <a:r>
              <a:rPr lang="en-US" altLang="zh-CN" sz="2400" b="1" dirty="0">
                <a:latin typeface="Courier New" panose="02070309020205020404" pitchFamily="49" charset="0"/>
                <a:sym typeface="+mn-ea"/>
              </a:rPr>
              <a:t>    } }</a:t>
            </a:r>
            <a:endParaRPr lang="en-US" altLang="zh-CN" sz="2400" b="1" dirty="0">
              <a:latin typeface="Courier New" panose="02070309020205020404" pitchFamily="49" charset="0"/>
            </a:endParaRPr>
          </a:p>
          <a:p>
            <a:pPr>
              <a:lnSpc>
                <a:spcPct val="60000"/>
              </a:lnSpc>
              <a:buNone/>
            </a:pPr>
            <a:r>
              <a:rPr lang="en-US" altLang="zh-CN" sz="2400" b="1" dirty="0">
                <a:latin typeface="Courier New" panose="02070309020205020404" pitchFamily="49" charset="0"/>
                <a:sym typeface="+mn-ea"/>
              </a:rPr>
              <a:t>  return rt;</a:t>
            </a:r>
            <a:endParaRPr lang="en-US" altLang="zh-CN" sz="2400" b="1" dirty="0">
              <a:latin typeface="Courier New" panose="02070309020205020404" pitchFamily="49" charset="0"/>
            </a:endParaRPr>
          </a:p>
          <a:p>
            <a:pPr>
              <a:lnSpc>
                <a:spcPct val="60000"/>
              </a:lnSpc>
              <a:buNone/>
            </a:pPr>
            <a:r>
              <a:rPr lang="en-US" altLang="zh-CN" sz="2400" b="1" dirty="0">
                <a:latin typeface="Courier New" panose="02070309020205020404" pitchFamily="49" charset="0"/>
                <a:sym typeface="+mn-ea"/>
              </a:rPr>
              <a:t>}</a:t>
            </a:r>
            <a:endParaRPr lang="en-US" altLang="zh-CN" sz="2000" b="1" dirty="0">
              <a:latin typeface="Courier New" panose="02070309020205020404" pitchFamily="49" charset="0"/>
            </a:endParaRPr>
          </a:p>
        </p:txBody>
      </p:sp>
      <p:sp>
        <p:nvSpPr>
          <p:cNvPr id="88067" name="椭圆 343043"/>
          <p:cNvSpPr/>
          <p:nvPr/>
        </p:nvSpPr>
        <p:spPr>
          <a:xfrm>
            <a:off x="5776913" y="3529013"/>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88068" name="椭圆 343044"/>
          <p:cNvSpPr/>
          <p:nvPr/>
        </p:nvSpPr>
        <p:spPr>
          <a:xfrm>
            <a:off x="6281738" y="4249738"/>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88069" name="直接连接符 343045"/>
          <p:cNvSpPr/>
          <p:nvPr/>
        </p:nvSpPr>
        <p:spPr>
          <a:xfrm>
            <a:off x="6065838" y="3959225"/>
            <a:ext cx="360362" cy="361950"/>
          </a:xfrm>
          <a:prstGeom prst="line">
            <a:avLst/>
          </a:prstGeom>
          <a:ln w="9525" cap="flat" cmpd="sng">
            <a:solidFill>
              <a:schemeClr val="tx1"/>
            </a:solidFill>
            <a:prstDash val="solid"/>
            <a:round/>
            <a:headEnd type="none" w="med" len="med"/>
            <a:tailEnd type="none" w="med" len="med"/>
          </a:ln>
        </p:spPr>
      </p:sp>
      <p:sp>
        <p:nvSpPr>
          <p:cNvPr id="88070" name="直接连接符 343046"/>
          <p:cNvSpPr/>
          <p:nvPr/>
        </p:nvSpPr>
        <p:spPr>
          <a:xfrm flipH="1">
            <a:off x="6154738" y="3384550"/>
            <a:ext cx="215900" cy="71438"/>
          </a:xfrm>
          <a:prstGeom prst="line">
            <a:avLst/>
          </a:prstGeom>
          <a:ln w="9525" cap="flat" cmpd="sng">
            <a:solidFill>
              <a:srgbClr val="CC0000"/>
            </a:solidFill>
            <a:prstDash val="solid"/>
            <a:round/>
            <a:headEnd type="none" w="med" len="med"/>
            <a:tailEnd type="triangle" w="med" len="med"/>
          </a:ln>
        </p:spPr>
      </p:sp>
      <p:sp>
        <p:nvSpPr>
          <p:cNvPr id="88071" name="文本框 343047"/>
          <p:cNvSpPr txBox="1"/>
          <p:nvPr/>
        </p:nvSpPr>
        <p:spPr>
          <a:xfrm>
            <a:off x="6353175" y="3024188"/>
            <a:ext cx="3689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343049" name="直接连接符 343048"/>
          <p:cNvSpPr/>
          <p:nvPr/>
        </p:nvSpPr>
        <p:spPr>
          <a:xfrm flipH="1">
            <a:off x="5919788" y="4608513"/>
            <a:ext cx="433387" cy="431800"/>
          </a:xfrm>
          <a:prstGeom prst="line">
            <a:avLst/>
          </a:prstGeom>
          <a:ln w="9525" cap="flat" cmpd="sng">
            <a:solidFill>
              <a:schemeClr val="tx1"/>
            </a:solidFill>
            <a:prstDash val="solid"/>
            <a:round/>
            <a:headEnd type="none" w="med" len="med"/>
            <a:tailEnd type="none" w="med" len="med"/>
          </a:ln>
        </p:spPr>
      </p:sp>
      <p:sp>
        <p:nvSpPr>
          <p:cNvPr id="88073" name="椭圆 343049"/>
          <p:cNvSpPr/>
          <p:nvPr/>
        </p:nvSpPr>
        <p:spPr>
          <a:xfrm>
            <a:off x="5703888" y="5040313"/>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39</a:t>
            </a:r>
          </a:p>
        </p:txBody>
      </p:sp>
      <p:sp>
        <p:nvSpPr>
          <p:cNvPr id="88074" name="椭圆 343050"/>
          <p:cNvSpPr/>
          <p:nvPr/>
        </p:nvSpPr>
        <p:spPr>
          <a:xfrm>
            <a:off x="6640513" y="5040313"/>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88075" name="直接连接符 343051"/>
          <p:cNvSpPr/>
          <p:nvPr/>
        </p:nvSpPr>
        <p:spPr>
          <a:xfrm>
            <a:off x="6642100" y="4608513"/>
            <a:ext cx="142875" cy="360362"/>
          </a:xfrm>
          <a:prstGeom prst="line">
            <a:avLst/>
          </a:prstGeom>
          <a:ln w="9525" cap="flat" cmpd="sng">
            <a:solidFill>
              <a:schemeClr val="tx1"/>
            </a:solidFill>
            <a:prstDash val="solid"/>
            <a:round/>
            <a:headEnd type="none" w="med" len="med"/>
            <a:tailEnd type="none" w="med" len="med"/>
          </a:ln>
        </p:spPr>
      </p:sp>
      <p:sp>
        <p:nvSpPr>
          <p:cNvPr id="88076" name="椭圆 343052"/>
          <p:cNvSpPr/>
          <p:nvPr/>
        </p:nvSpPr>
        <p:spPr>
          <a:xfrm>
            <a:off x="5202238" y="4248150"/>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sp>
        <p:nvSpPr>
          <p:cNvPr id="88077" name="直接连接符 343053"/>
          <p:cNvSpPr/>
          <p:nvPr/>
        </p:nvSpPr>
        <p:spPr>
          <a:xfrm flipV="1">
            <a:off x="5489575" y="3887788"/>
            <a:ext cx="360363" cy="360362"/>
          </a:xfrm>
          <a:prstGeom prst="line">
            <a:avLst/>
          </a:prstGeom>
          <a:ln w="9525" cap="flat" cmpd="sng">
            <a:solidFill>
              <a:schemeClr val="tx1"/>
            </a:solidFill>
            <a:prstDash val="solid"/>
            <a:round/>
            <a:headEnd type="none" w="med" len="med"/>
            <a:tailEnd type="none" w="med" len="med"/>
          </a:ln>
        </p:spPr>
      </p:sp>
      <p:sp>
        <p:nvSpPr>
          <p:cNvPr id="343055" name="直接连接符 343054"/>
          <p:cNvSpPr/>
          <p:nvPr/>
        </p:nvSpPr>
        <p:spPr>
          <a:xfrm flipV="1">
            <a:off x="5722938" y="5516563"/>
            <a:ext cx="73025" cy="433387"/>
          </a:xfrm>
          <a:prstGeom prst="line">
            <a:avLst/>
          </a:prstGeom>
          <a:ln w="9525" cap="flat" cmpd="sng">
            <a:solidFill>
              <a:srgbClr val="CC0000"/>
            </a:solidFill>
            <a:prstDash val="solid"/>
            <a:round/>
            <a:headEnd type="none" w="med" len="med"/>
            <a:tailEnd type="triangle" w="med" len="med"/>
          </a:ln>
        </p:spPr>
      </p:sp>
      <p:sp>
        <p:nvSpPr>
          <p:cNvPr id="343056" name="文本框 343055"/>
          <p:cNvSpPr txBox="1"/>
          <p:nvPr/>
        </p:nvSpPr>
        <p:spPr>
          <a:xfrm>
            <a:off x="5219700" y="5949950"/>
            <a:ext cx="792163"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temp</a:t>
            </a:r>
          </a:p>
        </p:txBody>
      </p:sp>
      <p:sp>
        <p:nvSpPr>
          <p:cNvPr id="343058" name="椭圆 343057"/>
          <p:cNvSpPr/>
          <p:nvPr/>
        </p:nvSpPr>
        <p:spPr>
          <a:xfrm>
            <a:off x="5776913" y="3529013"/>
            <a:ext cx="433387" cy="431800"/>
          </a:xfrm>
          <a:prstGeom prst="ellipse">
            <a:avLst/>
          </a:prstGeom>
          <a:solidFill>
            <a:schemeClr val="bg1"/>
          </a:solidFill>
          <a:ln w="9525" cap="flat" cmpd="sng">
            <a:solidFill>
              <a:srgbClr val="CC0000"/>
            </a:solidFill>
            <a:prstDash val="solid"/>
            <a:round/>
            <a:headEnd type="none" w="med" len="med"/>
            <a:tailEnd type="none" w="med" len="med"/>
          </a:ln>
        </p:spPr>
        <p:txBody>
          <a:bodyPr wrap="none" anchor="ctr"/>
          <a:lstStyle/>
          <a:p>
            <a:pPr algn="ctr"/>
            <a:r>
              <a:rPr lang="en-US" altLang="zh-CN">
                <a:solidFill>
                  <a:srgbClr val="CC0000"/>
                </a:solidFill>
                <a:latin typeface="Times New Roman" panose="02020603050405020304" pitchFamily="18" charset="0"/>
                <a:ea typeface="宋体" panose="02010600030101010101" pitchFamily="2" charset="-122"/>
              </a:rPr>
              <a:t>39</a:t>
            </a:r>
          </a:p>
        </p:txBody>
      </p:sp>
      <p:sp>
        <p:nvSpPr>
          <p:cNvPr id="343059" name="椭圆 343058"/>
          <p:cNvSpPr/>
          <p:nvPr/>
        </p:nvSpPr>
        <p:spPr>
          <a:xfrm>
            <a:off x="5705475" y="5040313"/>
            <a:ext cx="433388" cy="431800"/>
          </a:xfrm>
          <a:prstGeom prst="ellipse">
            <a:avLst/>
          </a:prstGeom>
          <a:solidFill>
            <a:schemeClr val="bg1"/>
          </a:solidFill>
          <a:ln w="9525" cap="flat" cmpd="sng">
            <a:solidFill>
              <a:srgbClr val="CC0000"/>
            </a:solidFill>
            <a:prstDash val="solid"/>
            <a:round/>
            <a:headEnd type="none" w="med" len="med"/>
            <a:tailEnd type="none" w="med" len="med"/>
          </a:ln>
        </p:spPr>
        <p:txBody>
          <a:bodyPr wrap="none" anchor="ctr"/>
          <a:lstStyle/>
          <a:p>
            <a:pPr algn="ctr"/>
            <a:r>
              <a:rPr lang="en-US" altLang="zh-CN">
                <a:solidFill>
                  <a:srgbClr val="CC0000"/>
                </a:solidFill>
                <a:latin typeface="Times New Roman" panose="02020603050405020304" pitchFamily="18" charset="0"/>
                <a:ea typeface="宋体" panose="02010600030101010101" pitchFamily="2" charset="-122"/>
              </a:rPr>
              <a:t>39</a:t>
            </a:r>
          </a:p>
        </p:txBody>
      </p:sp>
      <p:sp>
        <p:nvSpPr>
          <p:cNvPr id="88085" name="文本框 343061"/>
          <p:cNvSpPr txBox="1"/>
          <p:nvPr/>
        </p:nvSpPr>
        <p:spPr>
          <a:xfrm>
            <a:off x="7342188" y="4052888"/>
            <a:ext cx="1477962"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remove 37</a:t>
            </a:r>
          </a:p>
        </p:txBody>
      </p:sp>
      <p:sp>
        <p:nvSpPr>
          <p:cNvPr id="88086" name="直接连接符 343063"/>
          <p:cNvSpPr/>
          <p:nvPr/>
        </p:nvSpPr>
        <p:spPr>
          <a:xfrm flipH="1">
            <a:off x="4716463" y="4508500"/>
            <a:ext cx="503237" cy="503238"/>
          </a:xfrm>
          <a:prstGeom prst="line">
            <a:avLst/>
          </a:prstGeom>
          <a:ln w="9525" cap="flat" cmpd="sng">
            <a:solidFill>
              <a:schemeClr val="tx1"/>
            </a:solidFill>
            <a:prstDash val="solid"/>
            <a:round/>
            <a:headEnd type="none" w="med" len="med"/>
            <a:tailEnd type="none" w="med" len="med"/>
          </a:ln>
        </p:spPr>
      </p:sp>
      <p:sp>
        <p:nvSpPr>
          <p:cNvPr id="88087" name="直接连接符 343064"/>
          <p:cNvSpPr/>
          <p:nvPr/>
        </p:nvSpPr>
        <p:spPr>
          <a:xfrm>
            <a:off x="5435600" y="4651375"/>
            <a:ext cx="0" cy="433388"/>
          </a:xfrm>
          <a:prstGeom prst="line">
            <a:avLst/>
          </a:prstGeom>
          <a:ln w="9525" cap="flat" cmpd="sng">
            <a:solidFill>
              <a:schemeClr val="tx1"/>
            </a:solidFill>
            <a:prstDash val="solid"/>
            <a:round/>
            <a:headEnd type="none" w="med" len="med"/>
            <a:tailEnd type="none" w="med" len="med"/>
          </a:ln>
        </p:spPr>
      </p:sp>
      <p:sp>
        <p:nvSpPr>
          <p:cNvPr id="88088" name="椭圆 343065"/>
          <p:cNvSpPr/>
          <p:nvPr/>
        </p:nvSpPr>
        <p:spPr>
          <a:xfrm>
            <a:off x="5218113" y="5011738"/>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32</a:t>
            </a:r>
          </a:p>
        </p:txBody>
      </p:sp>
      <p:sp>
        <p:nvSpPr>
          <p:cNvPr id="88089" name="椭圆 343066"/>
          <p:cNvSpPr/>
          <p:nvPr/>
        </p:nvSpPr>
        <p:spPr>
          <a:xfrm>
            <a:off x="4427538" y="5011738"/>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21</a:t>
            </a:r>
          </a:p>
        </p:txBody>
      </p:sp>
      <p:sp>
        <p:nvSpPr>
          <p:cNvPr id="8809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49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3055"/>
                                        </p:tgtEl>
                                        <p:attrNameLst>
                                          <p:attrName>style.visibility</p:attrName>
                                        </p:attrNameLst>
                                      </p:cBhvr>
                                      <p:to>
                                        <p:strVal val="visible"/>
                                      </p:to>
                                    </p:set>
                                    <p:animEffect transition="in" filter="blinds(horizontal)">
                                      <p:cBhvr>
                                        <p:cTn id="7" dur="500"/>
                                        <p:tgtEl>
                                          <p:spTgt spid="3430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3056"/>
                                        </p:tgtEl>
                                        <p:attrNameLst>
                                          <p:attrName>style.visibility</p:attrName>
                                        </p:attrNameLst>
                                      </p:cBhvr>
                                      <p:to>
                                        <p:strVal val="visible"/>
                                      </p:to>
                                    </p:set>
                                    <p:animEffect transition="in" filter="blinds(horizontal)">
                                      <p:cBhvr>
                                        <p:cTn id="10" dur="500"/>
                                        <p:tgtEl>
                                          <p:spTgt spid="34305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43058"/>
                                        </p:tgtEl>
                                        <p:attrNameLst>
                                          <p:attrName>style.visibility</p:attrName>
                                        </p:attrNameLst>
                                      </p:cBhvr>
                                      <p:to>
                                        <p:strVal val="visible"/>
                                      </p:to>
                                    </p:set>
                                    <p:animEffect transition="in" filter="blinds(horizontal)">
                                      <p:cBhvr>
                                        <p:cTn id="15" dur="500"/>
                                        <p:tgtEl>
                                          <p:spTgt spid="34305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3059"/>
                                        </p:tgtEl>
                                        <p:attrNameLst>
                                          <p:attrName>style.visibility</p:attrName>
                                        </p:attrNameLst>
                                      </p:cBhvr>
                                      <p:to>
                                        <p:strVal val="visible"/>
                                      </p:to>
                                    </p:set>
                                    <p:animEffect transition="in" filter="blinds(horizontal)">
                                      <p:cBhvr>
                                        <p:cTn id="20" dur="500"/>
                                        <p:tgtEl>
                                          <p:spTgt spid="34305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nodeType="clickEffect">
                                  <p:stCondLst>
                                    <p:cond delay="0"/>
                                  </p:stCondLst>
                                  <p:childTnLst>
                                    <p:animEffect transition="out" filter="blinds(horizontal)">
                                      <p:cBhvr>
                                        <p:cTn id="24" dur="500"/>
                                        <p:tgtEl>
                                          <p:spTgt spid="343049"/>
                                        </p:tgtEl>
                                      </p:cBhvr>
                                    </p:animEffect>
                                    <p:set>
                                      <p:cBhvr>
                                        <p:cTn id="25" dur="1" fill="hold">
                                          <p:stCondLst>
                                            <p:cond delay="499"/>
                                          </p:stCondLst>
                                        </p:cTn>
                                        <p:tgtEl>
                                          <p:spTgt spid="3430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6" grpId="0"/>
      <p:bldP spid="343058" grpId="0" animBg="1"/>
      <p:bldP spid="3430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Full Binary Trees</a:t>
            </a:r>
          </a:p>
        </p:txBody>
      </p:sp>
      <p:sp>
        <p:nvSpPr>
          <p:cNvPr id="10242" name="文本占位符 8194"/>
          <p:cNvSpPr>
            <a:spLocks noGrp="1"/>
          </p:cNvSpPr>
          <p:nvPr>
            <p:ph idx="1"/>
          </p:nvPr>
        </p:nvSpPr>
        <p:spPr>
          <a:xfrm>
            <a:off x="381000" y="1600200"/>
            <a:ext cx="8534400" cy="4572000"/>
          </a:xfrm>
        </p:spPr>
        <p:txBody>
          <a:bodyPr anchor="t"/>
          <a:lstStyle/>
          <a:p>
            <a:pPr>
              <a:lnSpc>
                <a:spcPct val="90000"/>
              </a:lnSpc>
              <a:buNone/>
            </a:pPr>
            <a:r>
              <a:rPr lang="en-US" altLang="zh-CN">
                <a:solidFill>
                  <a:schemeClr val="accent2"/>
                </a:solidFill>
                <a:latin typeface="Helvetica" pitchFamily="34" charset="0"/>
              </a:rPr>
              <a:t>Full</a:t>
            </a:r>
            <a:r>
              <a:rPr lang="en-US" altLang="zh-CN">
                <a:latin typeface="Helvetica" pitchFamily="34" charset="0"/>
              </a:rPr>
              <a:t> binary tree: </a:t>
            </a:r>
            <a:r>
              <a:rPr lang="en-US" altLang="zh-CN" sz="2800">
                <a:latin typeface="Helvetica" pitchFamily="34" charset="0"/>
              </a:rPr>
              <a:t>Each node is either a leaf or internal node with exactly two non-empty children.</a:t>
            </a:r>
          </a:p>
          <a:p>
            <a:pPr>
              <a:lnSpc>
                <a:spcPct val="20000"/>
              </a:lnSpc>
              <a:buNone/>
            </a:pPr>
            <a:endParaRPr lang="en-US" altLang="zh-CN" sz="2800">
              <a:latin typeface="Helvetica" pitchFamily="34" charset="0"/>
            </a:endParaRPr>
          </a:p>
        </p:txBody>
      </p:sp>
      <p:pic>
        <p:nvPicPr>
          <p:cNvPr id="10243" name="图片 8195" descr="FullComp"/>
          <p:cNvPicPr>
            <a:picLocks noChangeAspect="1"/>
          </p:cNvPicPr>
          <p:nvPr/>
        </p:nvPicPr>
        <p:blipFill>
          <a:blip r:embed="rId3"/>
          <a:srcRect l="1158" r="49469" b="25902"/>
          <a:stretch>
            <a:fillRect/>
          </a:stretch>
        </p:blipFill>
        <p:spPr>
          <a:xfrm>
            <a:off x="2555875" y="3500438"/>
            <a:ext cx="3527425" cy="1439862"/>
          </a:xfrm>
          <a:prstGeom prst="rect">
            <a:avLst/>
          </a:prstGeom>
          <a:noFill/>
          <a:ln w="9525">
            <a:noFill/>
          </a:ln>
        </p:spPr>
      </p:pic>
      <p:sp>
        <p:nvSpPr>
          <p:cNvPr id="1024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5</a:t>
            </a:fld>
            <a:endParaRPr lang="zh-CN" altLang="en-US" sz="1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标题 345089"/>
          <p:cNvSpPr>
            <a:spLocks noGrp="1"/>
          </p:cNvSpPr>
          <p:nvPr>
            <p:ph type="title"/>
          </p:nvPr>
        </p:nvSpPr>
        <p:spPr>
          <a:xfrm>
            <a:off x="455613" y="-26987"/>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Remove (5)</a:t>
            </a:r>
          </a:p>
        </p:txBody>
      </p:sp>
      <p:sp>
        <p:nvSpPr>
          <p:cNvPr id="90114" name="文本占位符 345090"/>
          <p:cNvSpPr>
            <a:spLocks noGrp="1"/>
          </p:cNvSpPr>
          <p:nvPr>
            <p:ph idx="1"/>
          </p:nvPr>
        </p:nvSpPr>
        <p:spPr>
          <a:xfrm>
            <a:off x="34925" y="801688"/>
            <a:ext cx="9109075" cy="4572000"/>
          </a:xfrm>
        </p:spPr>
        <p:txBody>
          <a:bodyPr anchor="t"/>
          <a:lstStyle/>
          <a:p>
            <a:pPr>
              <a:lnSpc>
                <a:spcPct val="60000"/>
              </a:lnSpc>
              <a:buNone/>
            </a:pPr>
            <a:r>
              <a:rPr lang="en-US" altLang="zh-CN" sz="2400" b="1" dirty="0">
                <a:latin typeface="Courier New" panose="02070309020205020404" pitchFamily="49" charset="0"/>
              </a:rPr>
              <a:t>//return the root of the tree after remove the node with the minimum value</a:t>
            </a:r>
          </a:p>
          <a:p>
            <a:pPr>
              <a:lnSpc>
                <a:spcPct val="60000"/>
              </a:lnSpc>
              <a:buNone/>
            </a:pPr>
            <a:r>
              <a:rPr lang="en-US" altLang="zh-CN" sz="2400" b="1" dirty="0" err="1">
                <a:latin typeface="Courier New" panose="02070309020205020404" pitchFamily="49" charset="0"/>
                <a:sym typeface="+mn-ea"/>
              </a:rPr>
              <a:t>BSTNode</a:t>
            </a:r>
            <a:r>
              <a:rPr lang="en-US" altLang="zh-CN" sz="2400" b="1" dirty="0">
                <a:latin typeface="Courier New" panose="02070309020205020404" pitchFamily="49" charset="0"/>
                <a:sym typeface="+mn-ea"/>
              </a:rPr>
              <a:t>&lt;</a:t>
            </a:r>
            <a:r>
              <a:rPr lang="en-US" altLang="zh-CN" sz="2400" b="1" dirty="0" err="1">
                <a:latin typeface="Courier New" panose="02070309020205020404" pitchFamily="49" charset="0"/>
                <a:sym typeface="+mn-ea"/>
              </a:rPr>
              <a:t>Key,E</a:t>
            </a:r>
            <a:r>
              <a:rPr lang="en-US" altLang="zh-CN" sz="2400" b="1" dirty="0">
                <a:latin typeface="Courier New" panose="02070309020205020404" pitchFamily="49" charset="0"/>
                <a:sym typeface="+mn-ea"/>
              </a:rPr>
              <a:t>&gt;* BST&lt;Key, E&gt;::</a:t>
            </a:r>
          </a:p>
          <a:p>
            <a:pPr>
              <a:lnSpc>
                <a:spcPct val="60000"/>
              </a:lnSpc>
              <a:buNone/>
            </a:pPr>
            <a:r>
              <a:rPr lang="en-US" altLang="zh-CN" sz="2400" b="1" dirty="0">
                <a:latin typeface="Courier New" panose="02070309020205020404" pitchFamily="49" charset="0"/>
              </a:rPr>
              <a:t> </a:t>
            </a:r>
            <a:r>
              <a:rPr lang="en-US" altLang="zh-CN" sz="2400" b="1" dirty="0" err="1">
                <a:latin typeface="Courier New" panose="02070309020205020404" pitchFamily="49" charset="0"/>
              </a:rPr>
              <a:t>deletemin</a:t>
            </a:r>
            <a:r>
              <a:rPr lang="en-US" altLang="zh-CN" sz="2400" b="1" dirty="0">
                <a:latin typeface="Courier New" panose="02070309020205020404" pitchFamily="49" charset="0"/>
              </a:rPr>
              <a:t>(</a:t>
            </a:r>
            <a:r>
              <a:rPr lang="en-US" altLang="zh-CN" sz="2400" b="1" dirty="0" err="1">
                <a:latin typeface="Courier New" panose="02070309020205020404" pitchFamily="49" charset="0"/>
                <a:sym typeface="+mn-ea"/>
              </a:rPr>
              <a:t>BSTNode</a:t>
            </a:r>
            <a:r>
              <a:rPr lang="en-US" altLang="zh-CN" sz="2400" b="1" dirty="0">
                <a:latin typeface="Courier New" panose="02070309020205020404" pitchFamily="49" charset="0"/>
                <a:sym typeface="+mn-ea"/>
              </a:rPr>
              <a:t>&lt;</a:t>
            </a:r>
            <a:r>
              <a:rPr lang="en-US" altLang="zh-CN" sz="2400" b="1" dirty="0" err="1">
                <a:latin typeface="Courier New" panose="02070309020205020404" pitchFamily="49" charset="0"/>
                <a:sym typeface="+mn-ea"/>
              </a:rPr>
              <a:t>Key,E</a:t>
            </a:r>
            <a:r>
              <a:rPr lang="en-US" altLang="zh-CN" sz="2400" b="1" dirty="0">
                <a:latin typeface="Courier New" panose="02070309020205020404" pitchFamily="49" charset="0"/>
                <a:sym typeface="+mn-ea"/>
              </a:rPr>
              <a:t>&gt;*</a:t>
            </a:r>
            <a:r>
              <a:rPr lang="en-US" altLang="zh-CN" sz="2400" b="1" dirty="0">
                <a:latin typeface="Courier New" panose="02070309020205020404" pitchFamily="49" charset="0"/>
              </a:rPr>
              <a:t> rt) {</a:t>
            </a:r>
          </a:p>
          <a:p>
            <a:pPr>
              <a:lnSpc>
                <a:spcPct val="60000"/>
              </a:lnSpc>
              <a:buNone/>
            </a:pPr>
            <a:r>
              <a:rPr lang="en-US" altLang="zh-CN" sz="2400" b="1" dirty="0">
                <a:solidFill>
                  <a:srgbClr val="CC0000"/>
                </a:solidFill>
                <a:latin typeface="Courier New" panose="02070309020205020404" pitchFamily="49" charset="0"/>
              </a:rPr>
              <a:t>  if (rt-&gt;left() == NULL) {</a:t>
            </a:r>
          </a:p>
          <a:p>
            <a:pPr>
              <a:lnSpc>
                <a:spcPct val="60000"/>
              </a:lnSpc>
              <a:buNone/>
            </a:pPr>
            <a:r>
              <a:rPr lang="en-US" altLang="zh-CN" sz="2400" b="1" dirty="0">
                <a:solidFill>
                  <a:srgbClr val="CC0000"/>
                </a:solidFill>
                <a:latin typeface="Courier New" panose="02070309020205020404" pitchFamily="49" charset="0"/>
              </a:rPr>
              <a:t>    return rt-&gt;right();</a:t>
            </a:r>
          </a:p>
          <a:p>
            <a:pPr>
              <a:lnSpc>
                <a:spcPct val="60000"/>
              </a:lnSpc>
              <a:buNone/>
            </a:pPr>
            <a:r>
              <a:rPr lang="en-US" altLang="zh-CN" sz="2400" b="1" dirty="0">
                <a:solidFill>
                  <a:srgbClr val="CC0000"/>
                </a:solidFill>
                <a:latin typeface="Courier New" panose="02070309020205020404" pitchFamily="49" charset="0"/>
              </a:rPr>
              <a:t>  }</a:t>
            </a:r>
          </a:p>
          <a:p>
            <a:pPr>
              <a:lnSpc>
                <a:spcPct val="60000"/>
              </a:lnSpc>
              <a:buNone/>
            </a:pPr>
            <a:r>
              <a:rPr lang="en-US" altLang="zh-CN" sz="2400" b="1" dirty="0">
                <a:latin typeface="Courier New" panose="02070309020205020404" pitchFamily="49" charset="0"/>
              </a:rPr>
              <a:t>  else { // Continue left</a:t>
            </a:r>
          </a:p>
          <a:p>
            <a:pPr>
              <a:lnSpc>
                <a:spcPct val="60000"/>
              </a:lnSpc>
              <a:buNone/>
            </a:pPr>
            <a:r>
              <a:rPr lang="en-US" altLang="zh-CN" sz="2400" b="1" dirty="0">
                <a:latin typeface="Courier New" panose="02070309020205020404" pitchFamily="49" charset="0"/>
              </a:rPr>
              <a:t>    rt-&gt;</a:t>
            </a:r>
            <a:r>
              <a:rPr lang="en-US" altLang="zh-CN" sz="2400" b="1" dirty="0" err="1">
                <a:latin typeface="Courier New" panose="02070309020205020404" pitchFamily="49" charset="0"/>
              </a:rPr>
              <a:t>setLeft</a:t>
            </a:r>
            <a:r>
              <a:rPr lang="en-US" altLang="zh-CN" sz="2400" b="1" dirty="0">
                <a:latin typeface="Courier New" panose="02070309020205020404" pitchFamily="49" charset="0"/>
              </a:rPr>
              <a:t>(</a:t>
            </a:r>
            <a:r>
              <a:rPr lang="en-US" altLang="zh-CN" sz="2400" b="1" dirty="0" err="1">
                <a:latin typeface="Courier New" panose="02070309020205020404" pitchFamily="49" charset="0"/>
              </a:rPr>
              <a:t>deletemin</a:t>
            </a:r>
            <a:r>
              <a:rPr lang="en-US" altLang="zh-CN" sz="2400" b="1" dirty="0">
                <a:latin typeface="Courier New" panose="02070309020205020404" pitchFamily="49" charset="0"/>
              </a:rPr>
              <a:t>(rt-&gt;left()));</a:t>
            </a:r>
          </a:p>
          <a:p>
            <a:pPr>
              <a:lnSpc>
                <a:spcPct val="60000"/>
              </a:lnSpc>
              <a:buNone/>
            </a:pPr>
            <a:r>
              <a:rPr lang="en-US" altLang="zh-CN" sz="2400" b="1" dirty="0">
                <a:latin typeface="Courier New" panose="02070309020205020404" pitchFamily="49" charset="0"/>
              </a:rPr>
              <a:t>    return rt;</a:t>
            </a:r>
          </a:p>
          <a:p>
            <a:pPr>
              <a:lnSpc>
                <a:spcPct val="60000"/>
              </a:lnSpc>
              <a:buNone/>
            </a:pPr>
            <a:r>
              <a:rPr lang="en-US" altLang="zh-CN" sz="2400" b="1" dirty="0">
                <a:latin typeface="Courier New" panose="02070309020205020404" pitchFamily="49" charset="0"/>
              </a:rPr>
              <a:t>  }</a:t>
            </a:r>
          </a:p>
          <a:p>
            <a:pPr>
              <a:lnSpc>
                <a:spcPct val="60000"/>
              </a:lnSpc>
              <a:buNone/>
            </a:pPr>
            <a:r>
              <a:rPr lang="en-US" altLang="zh-CN" sz="2400" b="1" dirty="0">
                <a:latin typeface="Courier New" panose="02070309020205020404" pitchFamily="49" charset="0"/>
              </a:rPr>
              <a:t>}</a:t>
            </a:r>
          </a:p>
          <a:p>
            <a:pPr>
              <a:lnSpc>
                <a:spcPct val="60000"/>
              </a:lnSpc>
              <a:buNone/>
            </a:pPr>
            <a:endParaRPr lang="en-US" altLang="zh-CN" sz="2400" b="1" dirty="0">
              <a:latin typeface="Courier New" panose="02070309020205020404" pitchFamily="49" charset="0"/>
            </a:endParaRPr>
          </a:p>
        </p:txBody>
      </p:sp>
      <p:sp>
        <p:nvSpPr>
          <p:cNvPr id="90115" name="椭圆 345091"/>
          <p:cNvSpPr/>
          <p:nvPr/>
        </p:nvSpPr>
        <p:spPr>
          <a:xfrm>
            <a:off x="3924300" y="4725988"/>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90116" name="椭圆 345092"/>
          <p:cNvSpPr/>
          <p:nvPr/>
        </p:nvSpPr>
        <p:spPr>
          <a:xfrm>
            <a:off x="4429125" y="5446713"/>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90117" name="直接连接符 345093"/>
          <p:cNvSpPr/>
          <p:nvPr/>
        </p:nvSpPr>
        <p:spPr>
          <a:xfrm>
            <a:off x="4213225" y="5156200"/>
            <a:ext cx="360363" cy="361950"/>
          </a:xfrm>
          <a:prstGeom prst="line">
            <a:avLst/>
          </a:prstGeom>
          <a:ln w="9525" cap="flat" cmpd="sng">
            <a:solidFill>
              <a:schemeClr val="tx1"/>
            </a:solidFill>
            <a:prstDash val="solid"/>
            <a:round/>
            <a:headEnd type="none" w="med" len="med"/>
            <a:tailEnd type="none" w="med" len="med"/>
          </a:ln>
        </p:spPr>
      </p:sp>
      <p:sp>
        <p:nvSpPr>
          <p:cNvPr id="90118" name="直接连接符 345094"/>
          <p:cNvSpPr/>
          <p:nvPr/>
        </p:nvSpPr>
        <p:spPr>
          <a:xfrm flipH="1">
            <a:off x="4302125" y="4581525"/>
            <a:ext cx="215900" cy="71438"/>
          </a:xfrm>
          <a:prstGeom prst="line">
            <a:avLst/>
          </a:prstGeom>
          <a:ln w="9525" cap="flat" cmpd="sng">
            <a:solidFill>
              <a:srgbClr val="CC0000"/>
            </a:solidFill>
            <a:prstDash val="solid"/>
            <a:round/>
            <a:headEnd type="none" w="med" len="med"/>
            <a:tailEnd type="triangle" w="med" len="med"/>
          </a:ln>
        </p:spPr>
      </p:sp>
      <p:sp>
        <p:nvSpPr>
          <p:cNvPr id="90119" name="文本框 345095"/>
          <p:cNvSpPr txBox="1"/>
          <p:nvPr/>
        </p:nvSpPr>
        <p:spPr>
          <a:xfrm>
            <a:off x="4572000" y="4078288"/>
            <a:ext cx="3689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90120" name="直接连接符 345096"/>
          <p:cNvSpPr/>
          <p:nvPr/>
        </p:nvSpPr>
        <p:spPr>
          <a:xfrm flipH="1">
            <a:off x="4067175" y="5805488"/>
            <a:ext cx="433388" cy="431800"/>
          </a:xfrm>
          <a:prstGeom prst="line">
            <a:avLst/>
          </a:prstGeom>
          <a:ln w="9525" cap="flat" cmpd="sng">
            <a:solidFill>
              <a:schemeClr val="tx1"/>
            </a:solidFill>
            <a:prstDash val="solid"/>
            <a:round/>
            <a:headEnd type="none" w="med" len="med"/>
            <a:tailEnd type="none" w="med" len="med"/>
          </a:ln>
        </p:spPr>
      </p:sp>
      <p:sp>
        <p:nvSpPr>
          <p:cNvPr id="90121" name="椭圆 345097"/>
          <p:cNvSpPr/>
          <p:nvPr/>
        </p:nvSpPr>
        <p:spPr>
          <a:xfrm>
            <a:off x="3851275" y="6237288"/>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39</a:t>
            </a:r>
          </a:p>
        </p:txBody>
      </p:sp>
      <p:sp>
        <p:nvSpPr>
          <p:cNvPr id="90122" name="椭圆 345098"/>
          <p:cNvSpPr/>
          <p:nvPr/>
        </p:nvSpPr>
        <p:spPr>
          <a:xfrm>
            <a:off x="4787900" y="6237288"/>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90123" name="直接连接符 345099"/>
          <p:cNvSpPr/>
          <p:nvPr/>
        </p:nvSpPr>
        <p:spPr>
          <a:xfrm>
            <a:off x="4789488" y="5805488"/>
            <a:ext cx="142875" cy="360362"/>
          </a:xfrm>
          <a:prstGeom prst="line">
            <a:avLst/>
          </a:prstGeom>
          <a:ln w="9525" cap="flat" cmpd="sng">
            <a:solidFill>
              <a:schemeClr val="tx1"/>
            </a:solidFill>
            <a:prstDash val="solid"/>
            <a:round/>
            <a:headEnd type="none" w="med" len="med"/>
            <a:tailEnd type="none" w="med" len="med"/>
          </a:ln>
        </p:spPr>
      </p:sp>
      <p:sp>
        <p:nvSpPr>
          <p:cNvPr id="345116" name="直接连接符 345115"/>
          <p:cNvSpPr/>
          <p:nvPr/>
        </p:nvSpPr>
        <p:spPr>
          <a:xfrm flipH="1">
            <a:off x="4859338" y="5445125"/>
            <a:ext cx="215900" cy="71438"/>
          </a:xfrm>
          <a:prstGeom prst="line">
            <a:avLst/>
          </a:prstGeom>
          <a:ln w="9525" cap="flat" cmpd="sng">
            <a:solidFill>
              <a:srgbClr val="CC0000"/>
            </a:solidFill>
            <a:prstDash val="solid"/>
            <a:round/>
            <a:headEnd type="none" w="med" len="med"/>
            <a:tailEnd type="triangle" w="med" len="med"/>
          </a:ln>
        </p:spPr>
      </p:sp>
      <p:sp>
        <p:nvSpPr>
          <p:cNvPr id="345117" name="文本框 345116"/>
          <p:cNvSpPr txBox="1"/>
          <p:nvPr/>
        </p:nvSpPr>
        <p:spPr>
          <a:xfrm>
            <a:off x="5148263" y="5013325"/>
            <a:ext cx="1933575"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returned value</a:t>
            </a:r>
          </a:p>
        </p:txBody>
      </p:sp>
      <p:sp>
        <p:nvSpPr>
          <p:cNvPr id="9012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50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5116"/>
                                        </p:tgtEl>
                                        <p:attrNameLst>
                                          <p:attrName>style.visibility</p:attrName>
                                        </p:attrNameLst>
                                      </p:cBhvr>
                                      <p:to>
                                        <p:strVal val="visible"/>
                                      </p:to>
                                    </p:set>
                                    <p:animEffect transition="in" filter="blinds(horizontal)">
                                      <p:cBhvr>
                                        <p:cTn id="7" dur="500"/>
                                        <p:tgtEl>
                                          <p:spTgt spid="3451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5117"/>
                                        </p:tgtEl>
                                        <p:attrNameLst>
                                          <p:attrName>style.visibility</p:attrName>
                                        </p:attrNameLst>
                                      </p:cBhvr>
                                      <p:to>
                                        <p:strVal val="visible"/>
                                      </p:to>
                                    </p:set>
                                    <p:animEffect transition="in" filter="blinds(horizontal)">
                                      <p:cBhvr>
                                        <p:cTn id="10" dur="500"/>
                                        <p:tgtEl>
                                          <p:spTgt spid="345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标题 351233"/>
          <p:cNvSpPr>
            <a:spLocks noGrp="1"/>
          </p:cNvSpPr>
          <p:nvPr>
            <p:ph type="title"/>
          </p:nvPr>
        </p:nvSpPr>
        <p:spPr>
          <a:xfrm>
            <a:off x="455613" y="-26987"/>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Remove (5)</a:t>
            </a:r>
          </a:p>
        </p:txBody>
      </p:sp>
      <p:sp>
        <p:nvSpPr>
          <p:cNvPr id="92162" name="文本占位符 351234"/>
          <p:cNvSpPr>
            <a:spLocks noGrp="1"/>
          </p:cNvSpPr>
          <p:nvPr>
            <p:ph idx="1"/>
          </p:nvPr>
        </p:nvSpPr>
        <p:spPr>
          <a:xfrm>
            <a:off x="34925" y="692150"/>
            <a:ext cx="9109075" cy="3960813"/>
          </a:xfrm>
        </p:spPr>
        <p:txBody>
          <a:bodyPr anchor="t"/>
          <a:lstStyle/>
          <a:p>
            <a:pPr>
              <a:lnSpc>
                <a:spcPct val="60000"/>
              </a:lnSpc>
              <a:buNone/>
            </a:pPr>
            <a:endParaRPr lang="en-US" altLang="zh-CN" sz="2400" b="1">
              <a:latin typeface="Courier New" panose="02070309020205020404" pitchFamily="49" charset="0"/>
            </a:endParaRPr>
          </a:p>
          <a:p>
            <a:pPr>
              <a:lnSpc>
                <a:spcPct val="60000"/>
              </a:lnSpc>
              <a:buNone/>
            </a:pPr>
            <a:r>
              <a:rPr lang="en-US" altLang="zh-CN" sz="2400" b="1" err="1">
                <a:latin typeface="Courier New" panose="02070309020205020404" pitchFamily="49" charset="0"/>
                <a:sym typeface="+mn-ea"/>
              </a:rPr>
              <a:t>BSTNode&lt;Key,E&gt;* BST&lt;Key, E&gt;::</a:t>
            </a:r>
          </a:p>
          <a:p>
            <a:pPr>
              <a:lnSpc>
                <a:spcPct val="60000"/>
              </a:lnSpc>
              <a:buNone/>
            </a:pPr>
            <a:r>
              <a:rPr lang="en-US" altLang="zh-CN" sz="2400" b="1" err="1">
                <a:latin typeface="Courier New" panose="02070309020205020404" pitchFamily="49" charset="0"/>
                <a:sym typeface="+mn-ea"/>
              </a:rPr>
              <a:t> deletemin(BSTNode&lt;Key,E&gt;* rt</a:t>
            </a:r>
            <a:r>
              <a:rPr lang="en-US" altLang="zh-CN" sz="2400" b="1">
                <a:latin typeface="Courier New" panose="02070309020205020404" pitchFamily="49" charset="0"/>
                <a:sym typeface="+mn-ea"/>
              </a:rPr>
              <a:t>) {</a:t>
            </a:r>
            <a:endParaRPr lang="en-US" altLang="zh-CN" sz="2400" b="1">
              <a:latin typeface="Courier New" panose="02070309020205020404" pitchFamily="49" charset="0"/>
            </a:endParaRPr>
          </a:p>
          <a:p>
            <a:pPr>
              <a:lnSpc>
                <a:spcPct val="60000"/>
              </a:lnSpc>
              <a:buNone/>
            </a:pPr>
            <a:r>
              <a:rPr lang="en-US" altLang="zh-CN" sz="2400" b="1" err="1">
                <a:solidFill>
                  <a:srgbClr val="CC0000"/>
                </a:solidFill>
                <a:latin typeface="Courier New" panose="02070309020205020404" pitchFamily="49" charset="0"/>
                <a:sym typeface="+mn-ea"/>
              </a:rPr>
              <a:t> </a:t>
            </a:r>
            <a:r>
              <a:rPr lang="en-US" altLang="zh-CN" sz="2400" b="1" err="1">
                <a:solidFill>
                  <a:schemeClr val="tx1"/>
                </a:solidFill>
                <a:latin typeface="Courier New" panose="02070309020205020404" pitchFamily="49" charset="0"/>
                <a:sym typeface="+mn-ea"/>
              </a:rPr>
              <a:t> if (rt</a:t>
            </a:r>
            <a:r>
              <a:rPr lang="en-US" altLang="zh-CN" sz="2400" b="1">
                <a:solidFill>
                  <a:schemeClr val="tx1"/>
                </a:solidFill>
                <a:latin typeface="Courier New" panose="02070309020205020404" pitchFamily="49" charset="0"/>
                <a:sym typeface="+mn-ea"/>
              </a:rPr>
              <a:t>-&gt;left() == NULL) {</a:t>
            </a:r>
            <a:endParaRPr lang="en-US" altLang="zh-CN" sz="2400" b="1">
              <a:solidFill>
                <a:schemeClr val="tx1"/>
              </a:solidFill>
              <a:latin typeface="Courier New" panose="02070309020205020404" pitchFamily="49" charset="0"/>
            </a:endParaRPr>
          </a:p>
          <a:p>
            <a:pPr>
              <a:lnSpc>
                <a:spcPct val="60000"/>
              </a:lnSpc>
              <a:buNone/>
            </a:pPr>
            <a:r>
              <a:rPr lang="en-US" altLang="zh-CN" sz="2400" b="1" err="1">
                <a:solidFill>
                  <a:schemeClr val="tx1"/>
                </a:solidFill>
                <a:latin typeface="Courier New" panose="02070309020205020404" pitchFamily="49" charset="0"/>
                <a:sym typeface="+mn-ea"/>
              </a:rPr>
              <a:t>    return rt</a:t>
            </a:r>
            <a:r>
              <a:rPr lang="en-US" altLang="zh-CN" sz="2400" b="1">
                <a:solidFill>
                  <a:schemeClr val="tx1"/>
                </a:solidFill>
                <a:latin typeface="Courier New" panose="02070309020205020404" pitchFamily="49" charset="0"/>
                <a:sym typeface="+mn-ea"/>
              </a:rPr>
              <a:t>-&gt;right();</a:t>
            </a:r>
            <a:endParaRPr lang="en-US" altLang="zh-CN" sz="2400" b="1">
              <a:solidFill>
                <a:schemeClr val="tx1"/>
              </a:solidFill>
              <a:latin typeface="Courier New" panose="02070309020205020404" pitchFamily="49" charset="0"/>
            </a:endParaRPr>
          </a:p>
          <a:p>
            <a:pPr>
              <a:lnSpc>
                <a:spcPct val="60000"/>
              </a:lnSpc>
              <a:buNone/>
            </a:pPr>
            <a:r>
              <a:rPr lang="en-US" altLang="zh-CN" sz="2400" b="1">
                <a:solidFill>
                  <a:schemeClr val="tx1"/>
                </a:solidFill>
                <a:latin typeface="Courier New" panose="02070309020205020404" pitchFamily="49" charset="0"/>
                <a:sym typeface="+mn-ea"/>
              </a:rPr>
              <a:t>  }</a:t>
            </a:r>
            <a:endParaRPr lang="en-US" altLang="zh-CN" sz="2400" b="1">
              <a:solidFill>
                <a:schemeClr val="tx1"/>
              </a:solidFill>
              <a:latin typeface="Courier New" panose="02070309020205020404" pitchFamily="49" charset="0"/>
            </a:endParaRPr>
          </a:p>
          <a:p>
            <a:pPr>
              <a:lnSpc>
                <a:spcPct val="60000"/>
              </a:lnSpc>
              <a:buNone/>
            </a:pPr>
            <a:r>
              <a:rPr lang="en-US" altLang="zh-CN" sz="2400" b="1">
                <a:latin typeface="Courier New" panose="02070309020205020404" pitchFamily="49" charset="0"/>
                <a:sym typeface="+mn-ea"/>
              </a:rPr>
              <a:t>  </a:t>
            </a:r>
            <a:r>
              <a:rPr lang="en-US" altLang="zh-CN" sz="2400" b="1">
                <a:solidFill>
                  <a:srgbClr val="FF0000"/>
                </a:solidFill>
                <a:latin typeface="Courier New" panose="02070309020205020404" pitchFamily="49" charset="0"/>
                <a:sym typeface="+mn-ea"/>
              </a:rPr>
              <a:t>else { // Continue left</a:t>
            </a:r>
            <a:endParaRPr lang="en-US" altLang="zh-CN" sz="2400" b="1">
              <a:solidFill>
                <a:srgbClr val="FF0000"/>
              </a:solidFill>
              <a:latin typeface="Courier New" panose="02070309020205020404" pitchFamily="49" charset="0"/>
            </a:endParaRPr>
          </a:p>
          <a:p>
            <a:pPr>
              <a:lnSpc>
                <a:spcPct val="60000"/>
              </a:lnSpc>
              <a:buNone/>
            </a:pPr>
            <a:r>
              <a:rPr lang="en-US" altLang="zh-CN" sz="2400" b="1" err="1">
                <a:solidFill>
                  <a:srgbClr val="FF0000"/>
                </a:solidFill>
                <a:latin typeface="Courier New" panose="02070309020205020404" pitchFamily="49" charset="0"/>
                <a:sym typeface="+mn-ea"/>
              </a:rPr>
              <a:t>    rt-&gt;setLeft</a:t>
            </a:r>
            <a:r>
              <a:rPr lang="en-US" altLang="zh-CN" sz="2400" b="1">
                <a:solidFill>
                  <a:srgbClr val="FF0000"/>
                </a:solidFill>
                <a:latin typeface="Courier New" panose="02070309020205020404" pitchFamily="49" charset="0"/>
                <a:sym typeface="+mn-ea"/>
              </a:rPr>
              <a:t>(</a:t>
            </a:r>
            <a:r>
              <a:rPr lang="en-US" altLang="zh-CN" sz="2400" b="1" err="1">
                <a:solidFill>
                  <a:srgbClr val="FF0000"/>
                </a:solidFill>
                <a:latin typeface="Courier New" panose="02070309020205020404" pitchFamily="49" charset="0"/>
                <a:sym typeface="+mn-ea"/>
              </a:rPr>
              <a:t>deletemin(rt</a:t>
            </a:r>
            <a:r>
              <a:rPr lang="en-US" altLang="zh-CN" sz="2400" b="1">
                <a:solidFill>
                  <a:srgbClr val="FF0000"/>
                </a:solidFill>
                <a:latin typeface="Courier New" panose="02070309020205020404" pitchFamily="49" charset="0"/>
                <a:sym typeface="+mn-ea"/>
              </a:rPr>
              <a:t>-&gt;left()));</a:t>
            </a:r>
            <a:endParaRPr lang="en-US" altLang="zh-CN" sz="2400" b="1">
              <a:solidFill>
                <a:srgbClr val="FF0000"/>
              </a:solidFill>
              <a:latin typeface="Courier New" panose="02070309020205020404" pitchFamily="49" charset="0"/>
            </a:endParaRPr>
          </a:p>
          <a:p>
            <a:pPr>
              <a:lnSpc>
                <a:spcPct val="60000"/>
              </a:lnSpc>
              <a:buNone/>
            </a:pPr>
            <a:r>
              <a:rPr lang="en-US" altLang="zh-CN" sz="2400" b="1" err="1">
                <a:solidFill>
                  <a:srgbClr val="FF0000"/>
                </a:solidFill>
                <a:latin typeface="Courier New" panose="02070309020205020404" pitchFamily="49" charset="0"/>
                <a:sym typeface="+mn-ea"/>
              </a:rPr>
              <a:t>    return rt</a:t>
            </a:r>
            <a:r>
              <a:rPr lang="en-US" altLang="zh-CN" sz="2400" b="1">
                <a:solidFill>
                  <a:srgbClr val="FF0000"/>
                </a:solidFill>
                <a:latin typeface="Courier New" panose="02070309020205020404" pitchFamily="49" charset="0"/>
                <a:sym typeface="+mn-ea"/>
              </a:rPr>
              <a:t>;</a:t>
            </a:r>
            <a:endParaRPr lang="en-US" altLang="zh-CN" sz="2400" b="1">
              <a:solidFill>
                <a:srgbClr val="FF0000"/>
              </a:solidFill>
              <a:latin typeface="Courier New" panose="02070309020205020404" pitchFamily="49" charset="0"/>
            </a:endParaRPr>
          </a:p>
          <a:p>
            <a:pPr>
              <a:lnSpc>
                <a:spcPct val="60000"/>
              </a:lnSpc>
              <a:buNone/>
            </a:pPr>
            <a:r>
              <a:rPr lang="en-US" altLang="zh-CN" sz="2400" b="1">
                <a:latin typeface="Courier New" panose="02070309020205020404" pitchFamily="49" charset="0"/>
                <a:sym typeface="+mn-ea"/>
              </a:rPr>
              <a:t>  }</a:t>
            </a:r>
            <a:endParaRPr lang="en-US" altLang="zh-CN" sz="2400" b="1">
              <a:latin typeface="Courier New" panose="02070309020205020404" pitchFamily="49" charset="0"/>
            </a:endParaRPr>
          </a:p>
          <a:p>
            <a:pPr>
              <a:lnSpc>
                <a:spcPct val="60000"/>
              </a:lnSpc>
              <a:buNone/>
            </a:pPr>
            <a:r>
              <a:rPr lang="en-US" altLang="zh-CN" sz="2400" b="1">
                <a:latin typeface="Courier New" panose="02070309020205020404" pitchFamily="49" charset="0"/>
                <a:sym typeface="+mn-ea"/>
              </a:rPr>
              <a:t>}</a:t>
            </a:r>
            <a:endParaRPr lang="en-US" altLang="zh-CN" sz="2400" b="1">
              <a:latin typeface="Courier New" panose="02070309020205020404" pitchFamily="49" charset="0"/>
            </a:endParaRPr>
          </a:p>
          <a:p>
            <a:pPr>
              <a:lnSpc>
                <a:spcPct val="60000"/>
              </a:lnSpc>
              <a:buNone/>
            </a:pPr>
            <a:endParaRPr lang="en-US" altLang="zh-CN" sz="2400" b="1">
              <a:latin typeface="Courier New" panose="02070309020205020404" pitchFamily="49" charset="0"/>
            </a:endParaRPr>
          </a:p>
        </p:txBody>
      </p:sp>
      <p:sp>
        <p:nvSpPr>
          <p:cNvPr id="92163" name="椭圆 351235"/>
          <p:cNvSpPr/>
          <p:nvPr/>
        </p:nvSpPr>
        <p:spPr>
          <a:xfrm>
            <a:off x="3924300" y="458152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92164" name="椭圆 351236"/>
          <p:cNvSpPr/>
          <p:nvPr/>
        </p:nvSpPr>
        <p:spPr>
          <a:xfrm>
            <a:off x="4429125" y="5302250"/>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92165" name="直接连接符 351237"/>
          <p:cNvSpPr/>
          <p:nvPr/>
        </p:nvSpPr>
        <p:spPr>
          <a:xfrm>
            <a:off x="4213225" y="5011738"/>
            <a:ext cx="360363" cy="361950"/>
          </a:xfrm>
          <a:prstGeom prst="line">
            <a:avLst/>
          </a:prstGeom>
          <a:ln w="9525" cap="flat" cmpd="sng">
            <a:solidFill>
              <a:schemeClr val="tx1"/>
            </a:solidFill>
            <a:prstDash val="solid"/>
            <a:round/>
            <a:headEnd type="none" w="med" len="med"/>
            <a:tailEnd type="none" w="med" len="med"/>
          </a:ln>
        </p:spPr>
      </p:sp>
      <p:sp>
        <p:nvSpPr>
          <p:cNvPr id="92166" name="直接连接符 351238"/>
          <p:cNvSpPr/>
          <p:nvPr/>
        </p:nvSpPr>
        <p:spPr>
          <a:xfrm flipH="1">
            <a:off x="4302125" y="4437063"/>
            <a:ext cx="215900" cy="71437"/>
          </a:xfrm>
          <a:prstGeom prst="line">
            <a:avLst/>
          </a:prstGeom>
          <a:ln w="9525" cap="flat" cmpd="sng">
            <a:solidFill>
              <a:srgbClr val="CC0000"/>
            </a:solidFill>
            <a:prstDash val="solid"/>
            <a:round/>
            <a:headEnd type="none" w="med" len="med"/>
            <a:tailEnd type="triangle" w="med" len="med"/>
          </a:ln>
        </p:spPr>
      </p:sp>
      <p:sp>
        <p:nvSpPr>
          <p:cNvPr id="92167" name="文本框 351239"/>
          <p:cNvSpPr txBox="1"/>
          <p:nvPr/>
        </p:nvSpPr>
        <p:spPr>
          <a:xfrm>
            <a:off x="4427855" y="3907155"/>
            <a:ext cx="3689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92168" name="直接连接符 351240"/>
          <p:cNvSpPr/>
          <p:nvPr/>
        </p:nvSpPr>
        <p:spPr>
          <a:xfrm flipH="1">
            <a:off x="4067175" y="5661025"/>
            <a:ext cx="433388" cy="431800"/>
          </a:xfrm>
          <a:prstGeom prst="line">
            <a:avLst/>
          </a:prstGeom>
          <a:ln w="9525" cap="flat" cmpd="sng">
            <a:solidFill>
              <a:schemeClr val="tx1"/>
            </a:solidFill>
            <a:prstDash val="solid"/>
            <a:round/>
            <a:headEnd type="none" w="med" len="med"/>
            <a:tailEnd type="none" w="med" len="med"/>
          </a:ln>
        </p:spPr>
      </p:sp>
      <p:sp>
        <p:nvSpPr>
          <p:cNvPr id="92169" name="椭圆 351241"/>
          <p:cNvSpPr/>
          <p:nvPr/>
        </p:nvSpPr>
        <p:spPr>
          <a:xfrm>
            <a:off x="3851275" y="609282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39</a:t>
            </a:r>
          </a:p>
        </p:txBody>
      </p:sp>
      <p:sp>
        <p:nvSpPr>
          <p:cNvPr id="92170" name="椭圆 351242"/>
          <p:cNvSpPr/>
          <p:nvPr/>
        </p:nvSpPr>
        <p:spPr>
          <a:xfrm>
            <a:off x="4787900" y="609282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92171" name="直接连接符 351243"/>
          <p:cNvSpPr/>
          <p:nvPr/>
        </p:nvSpPr>
        <p:spPr>
          <a:xfrm>
            <a:off x="4789488" y="5661025"/>
            <a:ext cx="142875" cy="360363"/>
          </a:xfrm>
          <a:prstGeom prst="line">
            <a:avLst/>
          </a:prstGeom>
          <a:ln w="9525" cap="flat" cmpd="sng">
            <a:solidFill>
              <a:schemeClr val="tx1"/>
            </a:solidFill>
            <a:prstDash val="solid"/>
            <a:round/>
            <a:headEnd type="none" w="med" len="med"/>
            <a:tailEnd type="none" w="med" len="med"/>
          </a:ln>
        </p:spPr>
      </p:sp>
      <p:sp>
        <p:nvSpPr>
          <p:cNvPr id="92172" name="椭圆 351248"/>
          <p:cNvSpPr/>
          <p:nvPr/>
        </p:nvSpPr>
        <p:spPr>
          <a:xfrm>
            <a:off x="3043238" y="5229225"/>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sp>
        <p:nvSpPr>
          <p:cNvPr id="92173" name="直接连接符 351249"/>
          <p:cNvSpPr/>
          <p:nvPr/>
        </p:nvSpPr>
        <p:spPr>
          <a:xfrm flipH="1">
            <a:off x="2557463" y="5489575"/>
            <a:ext cx="503237" cy="503238"/>
          </a:xfrm>
          <a:prstGeom prst="line">
            <a:avLst/>
          </a:prstGeom>
          <a:ln w="9525" cap="flat" cmpd="sng">
            <a:solidFill>
              <a:schemeClr val="tx1"/>
            </a:solidFill>
            <a:prstDash val="solid"/>
            <a:round/>
            <a:headEnd type="none" w="med" len="med"/>
            <a:tailEnd type="none" w="med" len="med"/>
          </a:ln>
        </p:spPr>
      </p:sp>
      <p:sp>
        <p:nvSpPr>
          <p:cNvPr id="92174" name="直接连接符 351250"/>
          <p:cNvSpPr/>
          <p:nvPr/>
        </p:nvSpPr>
        <p:spPr>
          <a:xfrm>
            <a:off x="3276600" y="5632450"/>
            <a:ext cx="0" cy="433388"/>
          </a:xfrm>
          <a:prstGeom prst="line">
            <a:avLst/>
          </a:prstGeom>
          <a:ln w="9525" cap="flat" cmpd="sng">
            <a:solidFill>
              <a:schemeClr val="tx1"/>
            </a:solidFill>
            <a:prstDash val="solid"/>
            <a:round/>
            <a:headEnd type="none" w="med" len="med"/>
            <a:tailEnd type="none" w="med" len="med"/>
          </a:ln>
        </p:spPr>
      </p:sp>
      <p:sp>
        <p:nvSpPr>
          <p:cNvPr id="92175" name="椭圆 351251"/>
          <p:cNvSpPr/>
          <p:nvPr/>
        </p:nvSpPr>
        <p:spPr>
          <a:xfrm>
            <a:off x="3059113" y="5992813"/>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32</a:t>
            </a:r>
          </a:p>
        </p:txBody>
      </p:sp>
      <p:sp>
        <p:nvSpPr>
          <p:cNvPr id="92176" name="椭圆 351252"/>
          <p:cNvSpPr/>
          <p:nvPr/>
        </p:nvSpPr>
        <p:spPr>
          <a:xfrm>
            <a:off x="2268538" y="5992813"/>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21</a:t>
            </a:r>
          </a:p>
        </p:txBody>
      </p:sp>
      <p:sp>
        <p:nvSpPr>
          <p:cNvPr id="92177" name="直接连接符 351253"/>
          <p:cNvSpPr/>
          <p:nvPr/>
        </p:nvSpPr>
        <p:spPr>
          <a:xfrm flipV="1">
            <a:off x="3419475" y="4941888"/>
            <a:ext cx="504825" cy="358775"/>
          </a:xfrm>
          <a:prstGeom prst="line">
            <a:avLst/>
          </a:prstGeom>
          <a:ln w="9525" cap="flat" cmpd="sng">
            <a:solidFill>
              <a:schemeClr val="tx1"/>
            </a:solidFill>
            <a:prstDash val="solid"/>
            <a:round/>
            <a:headEnd type="none" w="med" len="med"/>
            <a:tailEnd type="none" w="med" len="med"/>
          </a:ln>
        </p:spPr>
      </p:sp>
      <p:sp>
        <p:nvSpPr>
          <p:cNvPr id="351255" name="椭圆 351254"/>
          <p:cNvSpPr/>
          <p:nvPr/>
        </p:nvSpPr>
        <p:spPr>
          <a:xfrm rot="3515703">
            <a:off x="2089150" y="5073650"/>
            <a:ext cx="1584325" cy="1584325"/>
          </a:xfrm>
          <a:prstGeom prst="ellipse">
            <a:avLst/>
          </a:prstGeom>
          <a:noFill/>
          <a:ln w="28575" cap="rnd" cmpd="sng">
            <a:solidFill>
              <a:srgbClr val="FF0000"/>
            </a:solidFill>
            <a:prstDash val="sysDot"/>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51256" name="直接连接符 351255"/>
          <p:cNvSpPr/>
          <p:nvPr/>
        </p:nvSpPr>
        <p:spPr>
          <a:xfrm flipH="1" flipV="1">
            <a:off x="4500563" y="4724400"/>
            <a:ext cx="647700" cy="73025"/>
          </a:xfrm>
          <a:prstGeom prst="line">
            <a:avLst/>
          </a:prstGeom>
          <a:ln w="9525" cap="flat" cmpd="sng">
            <a:solidFill>
              <a:srgbClr val="CC0000"/>
            </a:solidFill>
            <a:prstDash val="solid"/>
            <a:round/>
            <a:headEnd type="none" w="med" len="med"/>
            <a:tailEnd type="triangle" w="med" len="med"/>
          </a:ln>
        </p:spPr>
      </p:sp>
      <p:sp>
        <p:nvSpPr>
          <p:cNvPr id="351257" name="文本框 351256"/>
          <p:cNvSpPr txBox="1"/>
          <p:nvPr/>
        </p:nvSpPr>
        <p:spPr>
          <a:xfrm>
            <a:off x="5148263" y="4508500"/>
            <a:ext cx="1933575"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returned value</a:t>
            </a:r>
          </a:p>
        </p:txBody>
      </p:sp>
      <p:sp>
        <p:nvSpPr>
          <p:cNvPr id="92181"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51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1255"/>
                                        </p:tgtEl>
                                        <p:attrNameLst>
                                          <p:attrName>style.visibility</p:attrName>
                                        </p:attrNameLst>
                                      </p:cBhvr>
                                      <p:to>
                                        <p:strVal val="visible"/>
                                      </p:to>
                                    </p:set>
                                    <p:animEffect transition="in" filter="blinds(horizontal)">
                                      <p:cBhvr>
                                        <p:cTn id="7" dur="500"/>
                                        <p:tgtEl>
                                          <p:spTgt spid="3512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1256"/>
                                        </p:tgtEl>
                                        <p:attrNameLst>
                                          <p:attrName>style.visibility</p:attrName>
                                        </p:attrNameLst>
                                      </p:cBhvr>
                                      <p:to>
                                        <p:strVal val="visible"/>
                                      </p:to>
                                    </p:set>
                                    <p:animEffect transition="in" filter="blinds(horizontal)">
                                      <p:cBhvr>
                                        <p:cTn id="12" dur="500"/>
                                        <p:tgtEl>
                                          <p:spTgt spid="35125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1257"/>
                                        </p:tgtEl>
                                        <p:attrNameLst>
                                          <p:attrName>style.visibility</p:attrName>
                                        </p:attrNameLst>
                                      </p:cBhvr>
                                      <p:to>
                                        <p:strVal val="visible"/>
                                      </p:to>
                                    </p:set>
                                    <p:animEffect transition="in" filter="blinds(horizontal)">
                                      <p:cBhvr>
                                        <p:cTn id="15" dur="500"/>
                                        <p:tgtEl>
                                          <p:spTgt spid="35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5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标题 345089"/>
          <p:cNvSpPr>
            <a:spLocks noGrp="1"/>
          </p:cNvSpPr>
          <p:nvPr>
            <p:ph type="title"/>
          </p:nvPr>
        </p:nvSpPr>
        <p:spPr>
          <a:xfrm>
            <a:off x="455613" y="-26987"/>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Remove (5)</a:t>
            </a:r>
          </a:p>
        </p:txBody>
      </p:sp>
      <p:sp>
        <p:nvSpPr>
          <p:cNvPr id="90114" name="文本占位符 345090"/>
          <p:cNvSpPr>
            <a:spLocks noGrp="1"/>
          </p:cNvSpPr>
          <p:nvPr>
            <p:ph idx="1"/>
          </p:nvPr>
        </p:nvSpPr>
        <p:spPr>
          <a:xfrm>
            <a:off x="34925" y="801688"/>
            <a:ext cx="9109075" cy="4572000"/>
          </a:xfrm>
        </p:spPr>
        <p:txBody>
          <a:bodyPr anchor="t"/>
          <a:lstStyle/>
          <a:p>
            <a:pPr>
              <a:lnSpc>
                <a:spcPct val="60000"/>
              </a:lnSpc>
              <a:buNone/>
            </a:pPr>
            <a:endParaRPr lang="en-US" altLang="zh-CN" sz="2400" b="1" err="1">
              <a:latin typeface="Courier New" panose="02070309020205020404" pitchFamily="49" charset="0"/>
              <a:sym typeface="+mn-ea"/>
            </a:endParaRPr>
          </a:p>
          <a:p>
            <a:pPr>
              <a:lnSpc>
                <a:spcPct val="60000"/>
              </a:lnSpc>
              <a:buNone/>
            </a:pPr>
            <a:r>
              <a:rPr lang="en-US" altLang="zh-CN" sz="2400" b="1" err="1">
                <a:latin typeface="Courier New" panose="02070309020205020404" pitchFamily="49" charset="0"/>
                <a:sym typeface="+mn-ea"/>
              </a:rPr>
              <a:t>BSTNode&lt;Key,E&gt;* BST&lt;Key, E&gt;::</a:t>
            </a:r>
          </a:p>
          <a:p>
            <a:pPr>
              <a:lnSpc>
                <a:spcPct val="60000"/>
              </a:lnSpc>
              <a:buNone/>
            </a:pPr>
            <a:endParaRPr lang="en-US" altLang="zh-CN" sz="2400" b="1" err="1">
              <a:latin typeface="Courier New" panose="02070309020205020404" pitchFamily="49" charset="0"/>
              <a:sym typeface="+mn-ea"/>
            </a:endParaRPr>
          </a:p>
          <a:p>
            <a:pPr>
              <a:lnSpc>
                <a:spcPct val="60000"/>
              </a:lnSpc>
              <a:buNone/>
            </a:pPr>
            <a:r>
              <a:rPr lang="en-US" altLang="zh-CN" sz="2400" b="1" err="1">
                <a:latin typeface="Courier New" panose="02070309020205020404" pitchFamily="49" charset="0"/>
              </a:rPr>
              <a:t> getmin(</a:t>
            </a:r>
            <a:r>
              <a:rPr lang="en-US" altLang="zh-CN" sz="2400" b="1" err="1">
                <a:latin typeface="Courier New" panose="02070309020205020404" pitchFamily="49" charset="0"/>
                <a:sym typeface="+mn-ea"/>
              </a:rPr>
              <a:t>BSTNode&lt;Key,E&gt;*</a:t>
            </a:r>
            <a:r>
              <a:rPr lang="en-US" altLang="zh-CN" sz="2400" b="1" err="1">
                <a:latin typeface="Courier New" panose="02070309020205020404" pitchFamily="49" charset="0"/>
              </a:rPr>
              <a:t> rt</a:t>
            </a:r>
            <a:r>
              <a:rPr lang="en-US" altLang="zh-CN" sz="2400" b="1">
                <a:latin typeface="Courier New" panose="02070309020205020404" pitchFamily="49" charset="0"/>
              </a:rPr>
              <a:t>) </a:t>
            </a:r>
          </a:p>
          <a:p>
            <a:pPr>
              <a:lnSpc>
                <a:spcPct val="60000"/>
              </a:lnSpc>
              <a:buNone/>
            </a:pPr>
            <a:r>
              <a:rPr lang="en-US" altLang="zh-CN" sz="2400" b="1">
                <a:latin typeface="Courier New" panose="02070309020205020404" pitchFamily="49" charset="0"/>
              </a:rPr>
              <a:t>{</a:t>
            </a:r>
          </a:p>
          <a:p>
            <a:pPr>
              <a:lnSpc>
                <a:spcPct val="60000"/>
              </a:lnSpc>
              <a:buNone/>
            </a:pPr>
            <a:r>
              <a:rPr lang="en-US" altLang="zh-CN" sz="2400" b="1" err="1">
                <a:solidFill>
                  <a:srgbClr val="CC0000"/>
                </a:solidFill>
                <a:latin typeface="Courier New" panose="02070309020205020404" pitchFamily="49" charset="0"/>
              </a:rPr>
              <a:t> </a:t>
            </a:r>
            <a:r>
              <a:rPr lang="en-US" altLang="zh-CN" sz="2400" b="1" err="1">
                <a:solidFill>
                  <a:schemeClr val="tx1"/>
                </a:solidFill>
                <a:latin typeface="Courier New" panose="02070309020205020404" pitchFamily="49" charset="0"/>
              </a:rPr>
              <a:t> if (rt</a:t>
            </a:r>
            <a:r>
              <a:rPr lang="en-US" altLang="zh-CN" sz="2400" b="1">
                <a:solidFill>
                  <a:schemeClr val="tx1"/>
                </a:solidFill>
                <a:latin typeface="Courier New" panose="02070309020205020404" pitchFamily="49" charset="0"/>
              </a:rPr>
              <a:t>-&gt;left() == NULL) </a:t>
            </a:r>
            <a:r>
              <a:rPr lang="en-US" altLang="zh-CN" sz="2400" b="1" err="1">
                <a:solidFill>
                  <a:schemeClr val="tx1"/>
                </a:solidFill>
                <a:latin typeface="Courier New" panose="02070309020205020404" pitchFamily="49" charset="0"/>
              </a:rPr>
              <a:t>   return rt</a:t>
            </a:r>
            <a:r>
              <a:rPr lang="en-US" altLang="zh-CN" sz="2400" b="1">
                <a:solidFill>
                  <a:schemeClr val="tx1"/>
                </a:solidFill>
                <a:latin typeface="Courier New" panose="02070309020205020404" pitchFamily="49" charset="0"/>
              </a:rPr>
              <a:t>;</a:t>
            </a:r>
          </a:p>
          <a:p>
            <a:pPr>
              <a:lnSpc>
                <a:spcPct val="60000"/>
              </a:lnSpc>
              <a:buNone/>
            </a:pPr>
            <a:r>
              <a:rPr lang="en-US" altLang="zh-CN" sz="2400" b="1">
                <a:solidFill>
                  <a:schemeClr val="tx1"/>
                </a:solidFill>
                <a:latin typeface="Courier New" panose="02070309020205020404" pitchFamily="49" charset="0"/>
              </a:rPr>
              <a:t>  </a:t>
            </a:r>
            <a:r>
              <a:rPr lang="en-US" altLang="zh-CN" sz="2400" b="1">
                <a:latin typeface="Courier New" panose="02070309020205020404" pitchFamily="49" charset="0"/>
              </a:rPr>
              <a:t>else </a:t>
            </a:r>
            <a:endParaRPr lang="en-US" altLang="zh-CN" sz="2400" b="1" err="1">
              <a:latin typeface="Courier New" panose="02070309020205020404" pitchFamily="49" charset="0"/>
            </a:endParaRPr>
          </a:p>
          <a:p>
            <a:pPr>
              <a:lnSpc>
                <a:spcPct val="60000"/>
              </a:lnSpc>
              <a:buNone/>
            </a:pPr>
            <a:r>
              <a:rPr lang="en-US" altLang="zh-CN" sz="2400" b="1" err="1">
                <a:latin typeface="Courier New" panose="02070309020205020404" pitchFamily="49" charset="0"/>
              </a:rPr>
              <a:t>    return </a:t>
            </a:r>
            <a:r>
              <a:rPr lang="en-US" altLang="zh-CN" sz="2400" b="1" err="1">
                <a:solidFill>
                  <a:srgbClr val="FF0000"/>
                </a:solidFill>
                <a:latin typeface="Courier New" panose="02070309020205020404" pitchFamily="49" charset="0"/>
              </a:rPr>
              <a:t>getmin(rt-&gt;left())</a:t>
            </a:r>
            <a:r>
              <a:rPr lang="en-US" altLang="zh-CN" sz="2400" b="1">
                <a:latin typeface="Courier New" panose="02070309020205020404" pitchFamily="49" charset="0"/>
              </a:rPr>
              <a:t>;</a:t>
            </a:r>
          </a:p>
          <a:p>
            <a:pPr>
              <a:lnSpc>
                <a:spcPct val="60000"/>
              </a:lnSpc>
              <a:buNone/>
            </a:pPr>
            <a:r>
              <a:rPr lang="en-US" altLang="zh-CN" sz="2400" b="1">
                <a:latin typeface="Courier New" panose="02070309020205020404" pitchFamily="49" charset="0"/>
              </a:rPr>
              <a:t>}</a:t>
            </a:r>
          </a:p>
          <a:p>
            <a:pPr>
              <a:lnSpc>
                <a:spcPct val="60000"/>
              </a:lnSpc>
              <a:buNone/>
            </a:pPr>
            <a:endParaRPr lang="en-US" altLang="zh-CN" sz="2400" b="1">
              <a:latin typeface="Courier New" panose="02070309020205020404" pitchFamily="49" charset="0"/>
            </a:endParaRPr>
          </a:p>
        </p:txBody>
      </p:sp>
      <p:sp>
        <p:nvSpPr>
          <p:cNvPr id="9012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52</a:t>
            </a:fld>
            <a:endParaRPr lang="zh-CN" altLang="en-US" sz="1400" dirty="0"/>
          </a:p>
        </p:txBody>
      </p:sp>
      <p:sp>
        <p:nvSpPr>
          <p:cNvPr id="2" name="椭圆 345091"/>
          <p:cNvSpPr/>
          <p:nvPr/>
        </p:nvSpPr>
        <p:spPr>
          <a:xfrm>
            <a:off x="1188085" y="4364038"/>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3" name="椭圆 345092"/>
          <p:cNvSpPr/>
          <p:nvPr/>
        </p:nvSpPr>
        <p:spPr>
          <a:xfrm>
            <a:off x="1692910" y="5084763"/>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4" name="直接连接符 345093"/>
          <p:cNvSpPr/>
          <p:nvPr/>
        </p:nvSpPr>
        <p:spPr>
          <a:xfrm>
            <a:off x="1477010" y="4794250"/>
            <a:ext cx="360363" cy="361950"/>
          </a:xfrm>
          <a:prstGeom prst="line">
            <a:avLst/>
          </a:prstGeom>
          <a:ln w="9525" cap="flat" cmpd="sng">
            <a:solidFill>
              <a:schemeClr val="tx1"/>
            </a:solidFill>
            <a:prstDash val="solid"/>
            <a:round/>
            <a:headEnd type="none" w="med" len="med"/>
            <a:tailEnd type="none" w="med" len="med"/>
          </a:ln>
        </p:spPr>
      </p:sp>
      <p:sp>
        <p:nvSpPr>
          <p:cNvPr id="5" name="直接连接符 345094"/>
          <p:cNvSpPr/>
          <p:nvPr/>
        </p:nvSpPr>
        <p:spPr>
          <a:xfrm flipH="1">
            <a:off x="1565910" y="4219575"/>
            <a:ext cx="215900" cy="71438"/>
          </a:xfrm>
          <a:prstGeom prst="line">
            <a:avLst/>
          </a:prstGeom>
          <a:ln w="9525" cap="flat" cmpd="sng">
            <a:solidFill>
              <a:srgbClr val="CC0000"/>
            </a:solidFill>
            <a:prstDash val="solid"/>
            <a:round/>
            <a:headEnd type="none" w="med" len="med"/>
            <a:tailEnd type="triangle" w="med" len="med"/>
          </a:ln>
        </p:spPr>
      </p:sp>
      <p:sp>
        <p:nvSpPr>
          <p:cNvPr id="6" name="文本框 345095"/>
          <p:cNvSpPr txBox="1"/>
          <p:nvPr/>
        </p:nvSpPr>
        <p:spPr>
          <a:xfrm>
            <a:off x="1835785" y="3716338"/>
            <a:ext cx="3689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7" name="直接连接符 345096"/>
          <p:cNvSpPr/>
          <p:nvPr/>
        </p:nvSpPr>
        <p:spPr>
          <a:xfrm flipH="1">
            <a:off x="1330960" y="5443538"/>
            <a:ext cx="433388" cy="431800"/>
          </a:xfrm>
          <a:prstGeom prst="line">
            <a:avLst/>
          </a:prstGeom>
          <a:ln w="9525" cap="flat" cmpd="sng">
            <a:solidFill>
              <a:schemeClr val="tx1"/>
            </a:solidFill>
            <a:prstDash val="solid"/>
            <a:round/>
            <a:headEnd type="none" w="med" len="med"/>
            <a:tailEnd type="none" w="med" len="med"/>
          </a:ln>
        </p:spPr>
      </p:sp>
      <p:sp>
        <p:nvSpPr>
          <p:cNvPr id="8" name="椭圆 345097"/>
          <p:cNvSpPr/>
          <p:nvPr/>
        </p:nvSpPr>
        <p:spPr>
          <a:xfrm>
            <a:off x="1115060" y="5875338"/>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39</a:t>
            </a:r>
          </a:p>
        </p:txBody>
      </p:sp>
      <p:sp>
        <p:nvSpPr>
          <p:cNvPr id="9" name="椭圆 345098"/>
          <p:cNvSpPr/>
          <p:nvPr/>
        </p:nvSpPr>
        <p:spPr>
          <a:xfrm>
            <a:off x="2051685" y="5875338"/>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10" name="直接连接符 345099"/>
          <p:cNvSpPr/>
          <p:nvPr/>
        </p:nvSpPr>
        <p:spPr>
          <a:xfrm>
            <a:off x="2053273" y="5443538"/>
            <a:ext cx="142875" cy="360362"/>
          </a:xfrm>
          <a:prstGeom prst="line">
            <a:avLst/>
          </a:prstGeom>
          <a:ln w="9525" cap="flat" cmpd="sng">
            <a:solidFill>
              <a:schemeClr val="tx1"/>
            </a:solidFill>
            <a:prstDash val="solid"/>
            <a:round/>
            <a:headEnd type="none" w="med" len="med"/>
            <a:tailEnd type="none" w="med" len="med"/>
          </a:ln>
        </p:spPr>
      </p:sp>
      <p:sp>
        <p:nvSpPr>
          <p:cNvPr id="92163" name="椭圆 351235"/>
          <p:cNvSpPr/>
          <p:nvPr/>
        </p:nvSpPr>
        <p:spPr>
          <a:xfrm>
            <a:off x="5725160" y="4433570"/>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92164" name="椭圆 351236"/>
          <p:cNvSpPr/>
          <p:nvPr/>
        </p:nvSpPr>
        <p:spPr>
          <a:xfrm>
            <a:off x="6229985" y="5154295"/>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92165" name="直接连接符 351237"/>
          <p:cNvSpPr/>
          <p:nvPr/>
        </p:nvSpPr>
        <p:spPr>
          <a:xfrm>
            <a:off x="6014085" y="4863783"/>
            <a:ext cx="360363" cy="361950"/>
          </a:xfrm>
          <a:prstGeom prst="line">
            <a:avLst/>
          </a:prstGeom>
          <a:ln w="9525" cap="flat" cmpd="sng">
            <a:solidFill>
              <a:schemeClr val="tx1"/>
            </a:solidFill>
            <a:prstDash val="solid"/>
            <a:round/>
            <a:headEnd type="none" w="med" len="med"/>
            <a:tailEnd type="none" w="med" len="med"/>
          </a:ln>
        </p:spPr>
      </p:sp>
      <p:sp>
        <p:nvSpPr>
          <p:cNvPr id="92166" name="直接连接符 351238"/>
          <p:cNvSpPr/>
          <p:nvPr/>
        </p:nvSpPr>
        <p:spPr>
          <a:xfrm flipH="1">
            <a:off x="6102985" y="4289108"/>
            <a:ext cx="215900" cy="71437"/>
          </a:xfrm>
          <a:prstGeom prst="line">
            <a:avLst/>
          </a:prstGeom>
          <a:ln w="9525" cap="flat" cmpd="sng">
            <a:solidFill>
              <a:srgbClr val="CC0000"/>
            </a:solidFill>
            <a:prstDash val="solid"/>
            <a:round/>
            <a:headEnd type="none" w="med" len="med"/>
            <a:tailEnd type="triangle" w="med" len="med"/>
          </a:ln>
        </p:spPr>
      </p:sp>
      <p:sp>
        <p:nvSpPr>
          <p:cNvPr id="92167" name="文本框 351239"/>
          <p:cNvSpPr txBox="1"/>
          <p:nvPr/>
        </p:nvSpPr>
        <p:spPr>
          <a:xfrm>
            <a:off x="6228715" y="3759200"/>
            <a:ext cx="368935" cy="460375"/>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rt</a:t>
            </a:r>
            <a:endParaRPr lang="en-US" altLang="zh-CN">
              <a:solidFill>
                <a:srgbClr val="CC0000"/>
              </a:solidFill>
              <a:latin typeface="Times New Roman" panose="02020603050405020304" pitchFamily="18" charset="0"/>
              <a:ea typeface="宋体" panose="02010600030101010101" pitchFamily="2" charset="-122"/>
            </a:endParaRPr>
          </a:p>
        </p:txBody>
      </p:sp>
      <p:sp>
        <p:nvSpPr>
          <p:cNvPr id="92168" name="直接连接符 351240"/>
          <p:cNvSpPr/>
          <p:nvPr/>
        </p:nvSpPr>
        <p:spPr>
          <a:xfrm flipH="1">
            <a:off x="5868035" y="5513070"/>
            <a:ext cx="433388" cy="431800"/>
          </a:xfrm>
          <a:prstGeom prst="line">
            <a:avLst/>
          </a:prstGeom>
          <a:ln w="9525" cap="flat" cmpd="sng">
            <a:solidFill>
              <a:schemeClr val="tx1"/>
            </a:solidFill>
            <a:prstDash val="solid"/>
            <a:round/>
            <a:headEnd type="none" w="med" len="med"/>
            <a:tailEnd type="none" w="med" len="med"/>
          </a:ln>
        </p:spPr>
      </p:sp>
      <p:sp>
        <p:nvSpPr>
          <p:cNvPr id="92169" name="椭圆 351241"/>
          <p:cNvSpPr/>
          <p:nvPr/>
        </p:nvSpPr>
        <p:spPr>
          <a:xfrm>
            <a:off x="5652135" y="5944870"/>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39</a:t>
            </a:r>
          </a:p>
        </p:txBody>
      </p:sp>
      <p:sp>
        <p:nvSpPr>
          <p:cNvPr id="92170" name="椭圆 351242"/>
          <p:cNvSpPr/>
          <p:nvPr/>
        </p:nvSpPr>
        <p:spPr>
          <a:xfrm>
            <a:off x="6588760" y="5944870"/>
            <a:ext cx="433388"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92171" name="直接连接符 351243"/>
          <p:cNvSpPr/>
          <p:nvPr/>
        </p:nvSpPr>
        <p:spPr>
          <a:xfrm>
            <a:off x="6590348" y="5513070"/>
            <a:ext cx="142875" cy="360363"/>
          </a:xfrm>
          <a:prstGeom prst="line">
            <a:avLst/>
          </a:prstGeom>
          <a:ln w="9525" cap="flat" cmpd="sng">
            <a:solidFill>
              <a:schemeClr val="tx1"/>
            </a:solidFill>
            <a:prstDash val="solid"/>
            <a:round/>
            <a:headEnd type="none" w="med" len="med"/>
            <a:tailEnd type="none" w="med" len="med"/>
          </a:ln>
        </p:spPr>
      </p:sp>
      <p:sp>
        <p:nvSpPr>
          <p:cNvPr id="92172" name="椭圆 351248"/>
          <p:cNvSpPr/>
          <p:nvPr/>
        </p:nvSpPr>
        <p:spPr>
          <a:xfrm>
            <a:off x="4844098" y="5081270"/>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sp>
        <p:nvSpPr>
          <p:cNvPr id="92173" name="直接连接符 351249"/>
          <p:cNvSpPr/>
          <p:nvPr/>
        </p:nvSpPr>
        <p:spPr>
          <a:xfrm flipH="1">
            <a:off x="4358323" y="5341620"/>
            <a:ext cx="503237" cy="503238"/>
          </a:xfrm>
          <a:prstGeom prst="line">
            <a:avLst/>
          </a:prstGeom>
          <a:ln w="9525" cap="flat" cmpd="sng">
            <a:solidFill>
              <a:schemeClr val="tx1"/>
            </a:solidFill>
            <a:prstDash val="solid"/>
            <a:round/>
            <a:headEnd type="none" w="med" len="med"/>
            <a:tailEnd type="none" w="med" len="med"/>
          </a:ln>
        </p:spPr>
      </p:sp>
      <p:sp>
        <p:nvSpPr>
          <p:cNvPr id="92174" name="直接连接符 351250"/>
          <p:cNvSpPr/>
          <p:nvPr/>
        </p:nvSpPr>
        <p:spPr>
          <a:xfrm>
            <a:off x="5077460" y="5484495"/>
            <a:ext cx="0" cy="433388"/>
          </a:xfrm>
          <a:prstGeom prst="line">
            <a:avLst/>
          </a:prstGeom>
          <a:ln w="9525" cap="flat" cmpd="sng">
            <a:solidFill>
              <a:schemeClr val="tx1"/>
            </a:solidFill>
            <a:prstDash val="solid"/>
            <a:round/>
            <a:headEnd type="none" w="med" len="med"/>
            <a:tailEnd type="none" w="med" len="med"/>
          </a:ln>
        </p:spPr>
      </p:sp>
      <p:sp>
        <p:nvSpPr>
          <p:cNvPr id="92175" name="椭圆 351251"/>
          <p:cNvSpPr/>
          <p:nvPr/>
        </p:nvSpPr>
        <p:spPr>
          <a:xfrm>
            <a:off x="4859973" y="5844858"/>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32</a:t>
            </a:r>
          </a:p>
        </p:txBody>
      </p:sp>
      <p:sp>
        <p:nvSpPr>
          <p:cNvPr id="92176" name="椭圆 351252"/>
          <p:cNvSpPr/>
          <p:nvPr/>
        </p:nvSpPr>
        <p:spPr>
          <a:xfrm>
            <a:off x="4069398" y="5844858"/>
            <a:ext cx="433387" cy="431800"/>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21</a:t>
            </a:r>
          </a:p>
        </p:txBody>
      </p:sp>
      <p:sp>
        <p:nvSpPr>
          <p:cNvPr id="92177" name="直接连接符 351253"/>
          <p:cNvSpPr/>
          <p:nvPr/>
        </p:nvSpPr>
        <p:spPr>
          <a:xfrm flipV="1">
            <a:off x="5220335" y="4793933"/>
            <a:ext cx="504825" cy="358775"/>
          </a:xfrm>
          <a:prstGeom prst="line">
            <a:avLst/>
          </a:prstGeom>
          <a:ln w="9525" cap="flat" cmpd="sng">
            <a:solidFill>
              <a:schemeClr val="tx1"/>
            </a:solidFill>
            <a:prstDash val="solid"/>
            <a:round/>
            <a:headEnd type="none" w="med" len="med"/>
            <a:tailEnd type="none" w="med" len="med"/>
          </a:ln>
        </p:spPr>
      </p:sp>
      <p:sp>
        <p:nvSpPr>
          <p:cNvPr id="351256" name="直接连接符 351255"/>
          <p:cNvSpPr/>
          <p:nvPr/>
        </p:nvSpPr>
        <p:spPr>
          <a:xfrm flipH="1" flipV="1">
            <a:off x="4358640" y="6300470"/>
            <a:ext cx="414020" cy="140970"/>
          </a:xfrm>
          <a:prstGeom prst="line">
            <a:avLst/>
          </a:prstGeom>
          <a:ln w="9525" cap="flat" cmpd="sng">
            <a:solidFill>
              <a:srgbClr val="CC0000"/>
            </a:solidFill>
            <a:prstDash val="solid"/>
            <a:round/>
            <a:headEnd type="none" w="med" len="med"/>
            <a:tailEnd type="triangle" w="med" len="med"/>
          </a:ln>
        </p:spPr>
      </p:sp>
      <p:sp>
        <p:nvSpPr>
          <p:cNvPr id="351257" name="文本框 351256"/>
          <p:cNvSpPr txBox="1"/>
          <p:nvPr/>
        </p:nvSpPr>
        <p:spPr>
          <a:xfrm>
            <a:off x="4139883" y="6323965"/>
            <a:ext cx="1933575"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returned value</a:t>
            </a:r>
          </a:p>
        </p:txBody>
      </p:sp>
      <p:sp>
        <p:nvSpPr>
          <p:cNvPr id="13" name="文本框 12"/>
          <p:cNvSpPr txBox="1"/>
          <p:nvPr/>
        </p:nvSpPr>
        <p:spPr>
          <a:xfrm>
            <a:off x="2267903" y="4177030"/>
            <a:ext cx="1933575" cy="457200"/>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returned value</a:t>
            </a:r>
          </a:p>
        </p:txBody>
      </p:sp>
      <p:sp>
        <p:nvSpPr>
          <p:cNvPr id="14" name="直接连接符 345094"/>
          <p:cNvSpPr/>
          <p:nvPr/>
        </p:nvSpPr>
        <p:spPr>
          <a:xfrm flipH="1">
            <a:off x="1764030" y="4465955"/>
            <a:ext cx="504190" cy="114935"/>
          </a:xfrm>
          <a:prstGeom prst="line">
            <a:avLst/>
          </a:prstGeom>
          <a:ln w="9525" cap="flat" cmpd="sng">
            <a:solidFill>
              <a:srgbClr val="CC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1256"/>
                                        </p:tgtEl>
                                        <p:attrNameLst>
                                          <p:attrName>style.visibility</p:attrName>
                                        </p:attrNameLst>
                                      </p:cBhvr>
                                      <p:to>
                                        <p:strVal val="visible"/>
                                      </p:to>
                                    </p:set>
                                    <p:animEffect transition="in" filter="blinds(horizontal)">
                                      <p:cBhvr>
                                        <p:cTn id="7" dur="500"/>
                                        <p:tgtEl>
                                          <p:spTgt spid="3512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1257"/>
                                        </p:tgtEl>
                                        <p:attrNameLst>
                                          <p:attrName>style.visibility</p:attrName>
                                        </p:attrNameLst>
                                      </p:cBhvr>
                                      <p:to>
                                        <p:strVal val="visible"/>
                                      </p:to>
                                    </p:set>
                                    <p:animEffect transition="in" filter="blinds(horizontal)">
                                      <p:cBhvr>
                                        <p:cTn id="10" dur="500"/>
                                        <p:tgtEl>
                                          <p:spTgt spid="3512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57"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标题 323585"/>
          <p:cNvSpPr>
            <a:spLocks noGrp="1"/>
          </p:cNvSpPr>
          <p:nvPr>
            <p:ph type="title"/>
          </p:nvPr>
        </p:nvSpPr>
        <p:spPr>
          <a:xfrm>
            <a:off x="455613" y="44450"/>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BST Remove (6)</a:t>
            </a:r>
          </a:p>
        </p:txBody>
      </p:sp>
      <p:sp>
        <p:nvSpPr>
          <p:cNvPr id="94210" name="文本占位符 323586"/>
          <p:cNvSpPr>
            <a:spLocks noGrp="1"/>
          </p:cNvSpPr>
          <p:nvPr>
            <p:ph idx="1"/>
          </p:nvPr>
        </p:nvSpPr>
        <p:spPr>
          <a:xfrm>
            <a:off x="179388" y="908050"/>
            <a:ext cx="8280400" cy="3241675"/>
          </a:xfrm>
        </p:spPr>
        <p:txBody>
          <a:bodyPr anchor="t"/>
          <a:lstStyle/>
          <a:p>
            <a:pPr>
              <a:lnSpc>
                <a:spcPct val="90000"/>
              </a:lnSpc>
              <a:spcBef>
                <a:spcPct val="0"/>
              </a:spcBef>
              <a:buNone/>
            </a:pPr>
            <a:r>
              <a:rPr lang="en-US" altLang="zh-CN" sz="2800" b="1" err="1">
                <a:latin typeface="Courier New" panose="02070309020205020404" pitchFamily="49" charset="0"/>
              </a:rPr>
              <a:t>E remove(const Key</a:t>
            </a:r>
            <a:r>
              <a:rPr lang="en-US" altLang="zh-CN" sz="2800" b="1">
                <a:latin typeface="Courier New" panose="02070309020205020404" pitchFamily="49" charset="0"/>
              </a:rPr>
              <a:t>&amp; k) {</a:t>
            </a:r>
          </a:p>
          <a:p>
            <a:pPr>
              <a:lnSpc>
                <a:spcPct val="90000"/>
              </a:lnSpc>
              <a:spcBef>
                <a:spcPct val="0"/>
              </a:spcBef>
              <a:buNone/>
            </a:pPr>
            <a:r>
              <a:rPr lang="en-US" altLang="zh-CN" sz="2800" b="1" err="1">
                <a:latin typeface="Courier New" panose="02070309020205020404" pitchFamily="49" charset="0"/>
              </a:rPr>
              <a:t>    E temp=findhelp(root,k);</a:t>
            </a:r>
            <a:endParaRPr lang="en-US" altLang="zh-CN" sz="2800" b="1">
              <a:latin typeface="Courier New" panose="02070309020205020404" pitchFamily="49" charset="0"/>
            </a:endParaRPr>
          </a:p>
          <a:p>
            <a:pPr>
              <a:lnSpc>
                <a:spcPct val="90000"/>
              </a:lnSpc>
              <a:spcBef>
                <a:spcPct val="0"/>
              </a:spcBef>
              <a:buNone/>
            </a:pPr>
            <a:r>
              <a:rPr lang="en-US" altLang="zh-CN" sz="2800" b="1">
                <a:latin typeface="Courier New" panose="02070309020205020404" pitchFamily="49" charset="0"/>
              </a:rPr>
              <a:t>    if(temp</a:t>
            </a:r>
            <a:r>
              <a:rPr lang="zh-CN" altLang="en-US" sz="2800" b="1">
                <a:latin typeface="Courier New" panose="02070309020205020404" pitchFamily="49" charset="0"/>
              </a:rPr>
              <a:t>！</a:t>
            </a:r>
            <a:r>
              <a:rPr lang="en-US" altLang="zh-CN" sz="2800" b="1">
                <a:latin typeface="Courier New" panose="02070309020205020404" pitchFamily="49" charset="0"/>
              </a:rPr>
              <a:t>=NULL</a:t>
            </a:r>
            <a:r>
              <a:rPr lang="en-US" altLang="zh-CN" sz="2800" b="1" err="1">
                <a:latin typeface="Courier New" panose="02070309020205020404" pitchFamily="49" charset="0"/>
                <a:sym typeface="+mn-ea"/>
              </a:rPr>
              <a:t>){</a:t>
            </a:r>
            <a:endParaRPr lang="en-US" altLang="zh-CN" sz="2800" b="1">
              <a:latin typeface="Courier New" panose="02070309020205020404" pitchFamily="49" charset="0"/>
            </a:endParaRPr>
          </a:p>
          <a:p>
            <a:pPr>
              <a:lnSpc>
                <a:spcPct val="90000"/>
              </a:lnSpc>
              <a:spcBef>
                <a:spcPct val="0"/>
              </a:spcBef>
              <a:buNone/>
            </a:pPr>
            <a:r>
              <a:rPr lang="en-US" altLang="zh-CN" sz="2800" b="1">
                <a:latin typeface="Courier New" panose="02070309020205020404" pitchFamily="49" charset="0"/>
              </a:rPr>
              <a:t>      root = </a:t>
            </a:r>
            <a:r>
              <a:rPr lang="en-US" altLang="zh-CN" sz="2800" b="1" err="1">
                <a:solidFill>
                  <a:srgbClr val="CC0000"/>
                </a:solidFill>
                <a:latin typeface="Courier New" panose="02070309020205020404" pitchFamily="49" charset="0"/>
              </a:rPr>
              <a:t>removehelp(root</a:t>
            </a:r>
            <a:r>
              <a:rPr lang="en-US" altLang="zh-CN" sz="2800" b="1">
                <a:solidFill>
                  <a:srgbClr val="CC0000"/>
                </a:solidFill>
                <a:latin typeface="Courier New" panose="02070309020205020404" pitchFamily="49" charset="0"/>
              </a:rPr>
              <a:t>, k);</a:t>
            </a:r>
          </a:p>
          <a:p>
            <a:pPr>
              <a:lnSpc>
                <a:spcPct val="90000"/>
              </a:lnSpc>
              <a:spcBef>
                <a:spcPct val="0"/>
              </a:spcBef>
              <a:buNone/>
            </a:pPr>
            <a:r>
              <a:rPr lang="en-US" altLang="zh-CN" sz="2800" b="1">
                <a:latin typeface="Courier New" panose="02070309020205020404" pitchFamily="49" charset="0"/>
              </a:rPr>
              <a:t>      </a:t>
            </a:r>
            <a:r>
              <a:rPr lang="en-US" altLang="zh-CN" sz="2800" b="1" err="1">
                <a:latin typeface="Courier New" panose="02070309020205020404" pitchFamily="49" charset="0"/>
              </a:rPr>
              <a:t>nodecount</a:t>
            </a:r>
            <a:r>
              <a:rPr lang="en-US" altLang="zh-CN" sz="2800" b="1">
                <a:latin typeface="Courier New" panose="02070309020205020404" pitchFamily="49" charset="0"/>
              </a:rPr>
              <a:t>--;</a:t>
            </a:r>
          </a:p>
          <a:p>
            <a:pPr>
              <a:lnSpc>
                <a:spcPct val="90000"/>
              </a:lnSpc>
              <a:spcBef>
                <a:spcPct val="0"/>
              </a:spcBef>
              <a:buNone/>
            </a:pPr>
            <a:r>
              <a:rPr lang="en-US" altLang="zh-CN" sz="2800" b="1">
                <a:latin typeface="Courier New" panose="02070309020205020404" pitchFamily="49" charset="0"/>
              </a:rPr>
              <a:t>    }</a:t>
            </a:r>
          </a:p>
          <a:p>
            <a:pPr>
              <a:lnSpc>
                <a:spcPct val="90000"/>
              </a:lnSpc>
              <a:spcBef>
                <a:spcPct val="0"/>
              </a:spcBef>
              <a:buNone/>
            </a:pPr>
            <a:r>
              <a:rPr lang="en-US" altLang="zh-CN" sz="2800" b="1">
                <a:latin typeface="Courier New" panose="02070309020205020404" pitchFamily="49" charset="0"/>
              </a:rPr>
              <a:t>    return temp; </a:t>
            </a:r>
          </a:p>
          <a:p>
            <a:pPr>
              <a:lnSpc>
                <a:spcPct val="90000"/>
              </a:lnSpc>
              <a:spcBef>
                <a:spcPct val="0"/>
              </a:spcBef>
              <a:buNone/>
            </a:pPr>
            <a:r>
              <a:rPr lang="en-US" altLang="zh-CN" sz="2800" b="1">
                <a:latin typeface="Courier New" panose="02070309020205020404" pitchFamily="49" charset="0"/>
              </a:rPr>
              <a:t>}</a:t>
            </a:r>
          </a:p>
        </p:txBody>
      </p:sp>
      <p:sp>
        <p:nvSpPr>
          <p:cNvPr id="9421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53</a:t>
            </a:fld>
            <a:endParaRPr lang="zh-CN" altLang="en-US" sz="1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标题 362497"/>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Cost of BST Operations</a:t>
            </a:r>
          </a:p>
        </p:txBody>
      </p:sp>
      <p:sp>
        <p:nvSpPr>
          <p:cNvPr id="96258" name="文本占位符 362498"/>
          <p:cNvSpPr>
            <a:spLocks noGrp="1"/>
          </p:cNvSpPr>
          <p:nvPr>
            <p:ph idx="1"/>
          </p:nvPr>
        </p:nvSpPr>
        <p:spPr>
          <a:xfrm>
            <a:off x="455613" y="1600200"/>
            <a:ext cx="8226425" cy="2667000"/>
          </a:xfrm>
        </p:spPr>
        <p:txBody>
          <a:bodyPr anchor="t"/>
          <a:lstStyle/>
          <a:p>
            <a:pPr>
              <a:lnSpc>
                <a:spcPct val="80000"/>
              </a:lnSpc>
              <a:buNone/>
            </a:pPr>
            <a:r>
              <a:rPr lang="en-US" altLang="zh-CN">
                <a:latin typeface="Helvetica" pitchFamily="34" charset="0"/>
              </a:rPr>
              <a:t>Find:</a:t>
            </a:r>
          </a:p>
          <a:p>
            <a:pPr>
              <a:lnSpc>
                <a:spcPct val="80000"/>
              </a:lnSpc>
              <a:buNone/>
            </a:pPr>
            <a:endParaRPr lang="en-US" altLang="zh-CN">
              <a:latin typeface="Helvetica" pitchFamily="34" charset="0"/>
            </a:endParaRPr>
          </a:p>
          <a:p>
            <a:pPr>
              <a:lnSpc>
                <a:spcPct val="80000"/>
              </a:lnSpc>
              <a:buNone/>
            </a:pPr>
            <a:r>
              <a:rPr lang="en-US" altLang="zh-CN">
                <a:latin typeface="Helvetica" pitchFamily="34" charset="0"/>
              </a:rPr>
              <a:t>Insert:</a:t>
            </a:r>
          </a:p>
          <a:p>
            <a:pPr>
              <a:lnSpc>
                <a:spcPct val="80000"/>
              </a:lnSpc>
              <a:buNone/>
            </a:pPr>
            <a:endParaRPr lang="en-US" altLang="zh-CN">
              <a:latin typeface="Helvetica" pitchFamily="34" charset="0"/>
            </a:endParaRPr>
          </a:p>
          <a:p>
            <a:pPr>
              <a:lnSpc>
                <a:spcPct val="80000"/>
              </a:lnSpc>
              <a:buNone/>
            </a:pPr>
            <a:r>
              <a:rPr lang="en-US" altLang="zh-CN">
                <a:latin typeface="Helvetica" pitchFamily="34" charset="0"/>
              </a:rPr>
              <a:t>Delete:</a:t>
            </a:r>
          </a:p>
        </p:txBody>
      </p:sp>
      <p:grpSp>
        <p:nvGrpSpPr>
          <p:cNvPr id="362510" name="组合 362509"/>
          <p:cNvGrpSpPr/>
          <p:nvPr/>
        </p:nvGrpSpPr>
        <p:grpSpPr>
          <a:xfrm>
            <a:off x="539750" y="4149725"/>
            <a:ext cx="8389938" cy="2519363"/>
            <a:chOff x="340" y="2614"/>
            <a:chExt cx="5285" cy="1587"/>
          </a:xfrm>
        </p:grpSpPr>
        <p:graphicFrame>
          <p:nvGraphicFramePr>
            <p:cNvPr id="96260" name="内容占位符 362510"/>
            <p:cNvGraphicFramePr>
              <a:graphicFrameLocks noGrp="1"/>
            </p:cNvGraphicFramePr>
            <p:nvPr>
              <p:ph sz="half" idx="4294967295"/>
            </p:nvPr>
          </p:nvGraphicFramePr>
          <p:xfrm>
            <a:off x="3106" y="3854"/>
            <a:ext cx="953" cy="347"/>
          </p:xfrm>
          <a:graphic>
            <a:graphicData uri="http://schemas.openxmlformats.org/presentationml/2006/ole">
              <mc:AlternateContent xmlns:mc="http://schemas.openxmlformats.org/markup-compatibility/2006">
                <mc:Choice xmlns:v="urn:schemas-microsoft-com:vml" Requires="v">
                  <p:oleObj r:id="rId3" imgW="558165" imgH="203200" progId="Equation.3">
                    <p:embed/>
                  </p:oleObj>
                </mc:Choice>
                <mc:Fallback>
                  <p:oleObj r:id="rId3" imgW="558165" imgH="203200" progId="Equation.3">
                    <p:embed/>
                    <p:pic>
                      <p:nvPicPr>
                        <p:cNvPr id="96260" name="内容占位符 362510"/>
                        <p:cNvPicPr/>
                        <p:nvPr/>
                      </p:nvPicPr>
                      <p:blipFill>
                        <a:blip r:embed="rId4"/>
                        <a:stretch>
                          <a:fillRect/>
                        </a:stretch>
                      </p:blipFill>
                      <p:spPr>
                        <a:xfrm>
                          <a:off x="3106" y="3854"/>
                          <a:ext cx="953" cy="347"/>
                        </a:xfrm>
                        <a:prstGeom prst="rect">
                          <a:avLst/>
                        </a:prstGeom>
                        <a:noFill/>
                        <a:ln w="38100">
                          <a:miter/>
                        </a:ln>
                      </p:spPr>
                    </p:pic>
                  </p:oleObj>
                </mc:Fallback>
              </mc:AlternateContent>
            </a:graphicData>
          </a:graphic>
        </p:graphicFrame>
        <p:sp>
          <p:nvSpPr>
            <p:cNvPr id="96261" name="文本框 362511"/>
            <p:cNvSpPr txBox="1"/>
            <p:nvPr/>
          </p:nvSpPr>
          <p:spPr>
            <a:xfrm>
              <a:off x="340" y="3838"/>
              <a:ext cx="2656" cy="288"/>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Average case in a balanced BST:</a:t>
              </a:r>
            </a:p>
          </p:txBody>
        </p:sp>
        <p:grpSp>
          <p:nvGrpSpPr>
            <p:cNvPr id="96262" name="组合 362512"/>
            <p:cNvGrpSpPr/>
            <p:nvPr/>
          </p:nvGrpSpPr>
          <p:grpSpPr>
            <a:xfrm>
              <a:off x="2880" y="2659"/>
              <a:ext cx="2041" cy="1316"/>
              <a:chOff x="3696" y="2749"/>
              <a:chExt cx="2041" cy="1316"/>
            </a:xfrm>
          </p:grpSpPr>
          <p:sp>
            <p:nvSpPr>
              <p:cNvPr id="96263" name="椭圆 362513"/>
              <p:cNvSpPr/>
              <p:nvPr/>
            </p:nvSpPr>
            <p:spPr>
              <a:xfrm>
                <a:off x="3696" y="3520"/>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24</a:t>
                </a:r>
              </a:p>
            </p:txBody>
          </p:sp>
          <p:sp>
            <p:nvSpPr>
              <p:cNvPr id="96264" name="直接连接符 362514"/>
              <p:cNvSpPr/>
              <p:nvPr/>
            </p:nvSpPr>
            <p:spPr>
              <a:xfrm>
                <a:off x="4558" y="3022"/>
                <a:ext cx="227" cy="181"/>
              </a:xfrm>
              <a:prstGeom prst="line">
                <a:avLst/>
              </a:prstGeom>
              <a:ln w="9525" cap="flat" cmpd="sng">
                <a:solidFill>
                  <a:schemeClr val="tx1"/>
                </a:solidFill>
                <a:prstDash val="solid"/>
                <a:round/>
                <a:headEnd type="none" w="med" len="med"/>
                <a:tailEnd type="none" w="med" len="med"/>
              </a:ln>
            </p:spPr>
          </p:sp>
          <p:sp>
            <p:nvSpPr>
              <p:cNvPr id="96265" name="椭圆 362515"/>
              <p:cNvSpPr/>
              <p:nvPr/>
            </p:nvSpPr>
            <p:spPr>
              <a:xfrm>
                <a:off x="4059" y="3158"/>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96266" name="椭圆 362516"/>
              <p:cNvSpPr/>
              <p:nvPr/>
            </p:nvSpPr>
            <p:spPr>
              <a:xfrm>
                <a:off x="4331" y="2749"/>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40</a:t>
                </a:r>
              </a:p>
            </p:txBody>
          </p:sp>
          <p:sp>
            <p:nvSpPr>
              <p:cNvPr id="96267" name="椭圆 362517"/>
              <p:cNvSpPr/>
              <p:nvPr/>
            </p:nvSpPr>
            <p:spPr>
              <a:xfrm>
                <a:off x="4739" y="3158"/>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96268" name="椭圆 362518"/>
              <p:cNvSpPr/>
              <p:nvPr/>
            </p:nvSpPr>
            <p:spPr>
              <a:xfrm>
                <a:off x="4422" y="3566"/>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96269" name="椭圆 362519"/>
              <p:cNvSpPr/>
              <p:nvPr/>
            </p:nvSpPr>
            <p:spPr>
              <a:xfrm>
                <a:off x="5101" y="3520"/>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53</a:t>
                </a:r>
              </a:p>
            </p:txBody>
          </p:sp>
          <p:sp>
            <p:nvSpPr>
              <p:cNvPr id="96270" name="椭圆 362520"/>
              <p:cNvSpPr/>
              <p:nvPr/>
            </p:nvSpPr>
            <p:spPr>
              <a:xfrm>
                <a:off x="5464" y="3793"/>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60</a:t>
                </a:r>
              </a:p>
            </p:txBody>
          </p:sp>
          <p:sp>
            <p:nvSpPr>
              <p:cNvPr id="96271" name="直接连接符 362521"/>
              <p:cNvSpPr/>
              <p:nvPr/>
            </p:nvSpPr>
            <p:spPr>
              <a:xfrm flipH="1">
                <a:off x="4240" y="2976"/>
                <a:ext cx="182" cy="182"/>
              </a:xfrm>
              <a:prstGeom prst="line">
                <a:avLst/>
              </a:prstGeom>
              <a:ln w="9525" cap="flat" cmpd="sng">
                <a:solidFill>
                  <a:schemeClr val="tx1"/>
                </a:solidFill>
                <a:prstDash val="solid"/>
                <a:round/>
                <a:headEnd type="none" w="med" len="med"/>
                <a:tailEnd type="none" w="med" len="med"/>
              </a:ln>
            </p:spPr>
          </p:sp>
          <p:sp>
            <p:nvSpPr>
              <p:cNvPr id="96272" name="直接连接符 362522"/>
              <p:cNvSpPr/>
              <p:nvPr/>
            </p:nvSpPr>
            <p:spPr>
              <a:xfrm flipH="1">
                <a:off x="3923" y="3384"/>
                <a:ext cx="182" cy="182"/>
              </a:xfrm>
              <a:prstGeom prst="line">
                <a:avLst/>
              </a:prstGeom>
              <a:ln w="9525" cap="flat" cmpd="sng">
                <a:solidFill>
                  <a:schemeClr val="tx1"/>
                </a:solidFill>
                <a:prstDash val="solid"/>
                <a:round/>
                <a:headEnd type="none" w="med" len="med"/>
                <a:tailEnd type="none" w="med" len="med"/>
              </a:ln>
            </p:spPr>
          </p:sp>
          <p:sp>
            <p:nvSpPr>
              <p:cNvPr id="96273" name="直接连接符 362523"/>
              <p:cNvSpPr/>
              <p:nvPr/>
            </p:nvSpPr>
            <p:spPr>
              <a:xfrm flipH="1">
                <a:off x="4603" y="3430"/>
                <a:ext cx="182" cy="182"/>
              </a:xfrm>
              <a:prstGeom prst="line">
                <a:avLst/>
              </a:prstGeom>
              <a:ln w="9525" cap="flat" cmpd="sng">
                <a:solidFill>
                  <a:schemeClr val="tx1"/>
                </a:solidFill>
                <a:prstDash val="solid"/>
                <a:round/>
                <a:headEnd type="none" w="med" len="med"/>
                <a:tailEnd type="none" w="med" len="med"/>
              </a:ln>
            </p:spPr>
          </p:sp>
          <p:sp>
            <p:nvSpPr>
              <p:cNvPr id="96274" name="直接连接符 362524"/>
              <p:cNvSpPr/>
              <p:nvPr/>
            </p:nvSpPr>
            <p:spPr>
              <a:xfrm>
                <a:off x="4966" y="3384"/>
                <a:ext cx="182" cy="136"/>
              </a:xfrm>
              <a:prstGeom prst="line">
                <a:avLst/>
              </a:prstGeom>
              <a:ln w="9525" cap="flat" cmpd="sng">
                <a:solidFill>
                  <a:schemeClr val="tx1"/>
                </a:solidFill>
                <a:prstDash val="solid"/>
                <a:round/>
                <a:headEnd type="none" w="med" len="med"/>
                <a:tailEnd type="none" w="med" len="med"/>
              </a:ln>
            </p:spPr>
          </p:sp>
          <p:sp>
            <p:nvSpPr>
              <p:cNvPr id="96275" name="直接连接符 362525"/>
              <p:cNvSpPr/>
              <p:nvPr/>
            </p:nvSpPr>
            <p:spPr>
              <a:xfrm>
                <a:off x="5329" y="3702"/>
                <a:ext cx="182" cy="136"/>
              </a:xfrm>
              <a:prstGeom prst="line">
                <a:avLst/>
              </a:prstGeom>
              <a:ln w="9525" cap="flat" cmpd="sng">
                <a:solidFill>
                  <a:schemeClr val="tx1"/>
                </a:solidFill>
                <a:prstDash val="solid"/>
                <a:round/>
                <a:headEnd type="none" w="med" len="med"/>
                <a:tailEnd type="none" w="med" len="med"/>
              </a:ln>
            </p:spPr>
          </p:sp>
        </p:grpSp>
        <p:grpSp>
          <p:nvGrpSpPr>
            <p:cNvPr id="96276" name="组合 362526"/>
            <p:cNvGrpSpPr/>
            <p:nvPr/>
          </p:nvGrpSpPr>
          <p:grpSpPr>
            <a:xfrm>
              <a:off x="4636" y="2614"/>
              <a:ext cx="989" cy="1224"/>
              <a:chOff x="4636" y="2614"/>
              <a:chExt cx="989" cy="1224"/>
            </a:xfrm>
          </p:grpSpPr>
          <p:sp>
            <p:nvSpPr>
              <p:cNvPr id="96277" name="直接连接符 362527"/>
              <p:cNvSpPr/>
              <p:nvPr/>
            </p:nvSpPr>
            <p:spPr>
              <a:xfrm>
                <a:off x="4694" y="2614"/>
                <a:ext cx="590" cy="0"/>
              </a:xfrm>
              <a:prstGeom prst="line">
                <a:avLst/>
              </a:prstGeom>
              <a:ln w="9525" cap="flat" cmpd="sng">
                <a:solidFill>
                  <a:schemeClr val="tx1"/>
                </a:solidFill>
                <a:prstDash val="solid"/>
                <a:round/>
                <a:headEnd type="none" w="med" len="med"/>
                <a:tailEnd type="none" w="med" len="med"/>
              </a:ln>
            </p:spPr>
          </p:sp>
          <p:sp>
            <p:nvSpPr>
              <p:cNvPr id="96278" name="直接连接符 362528"/>
              <p:cNvSpPr/>
              <p:nvPr/>
            </p:nvSpPr>
            <p:spPr>
              <a:xfrm>
                <a:off x="4967" y="3838"/>
                <a:ext cx="362" cy="0"/>
              </a:xfrm>
              <a:prstGeom prst="line">
                <a:avLst/>
              </a:prstGeom>
              <a:ln w="9525" cap="flat" cmpd="sng">
                <a:solidFill>
                  <a:schemeClr val="tx1"/>
                </a:solidFill>
                <a:prstDash val="solid"/>
                <a:round/>
                <a:headEnd type="none" w="med" len="med"/>
                <a:tailEnd type="none" w="med" len="med"/>
              </a:ln>
            </p:spPr>
          </p:sp>
          <p:sp>
            <p:nvSpPr>
              <p:cNvPr id="96279" name="文本框 362529"/>
              <p:cNvSpPr txBox="1"/>
              <p:nvPr/>
            </p:nvSpPr>
            <p:spPr>
              <a:xfrm>
                <a:off x="4636" y="2944"/>
                <a:ext cx="320"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a:t>
                </a:r>
              </a:p>
            </p:txBody>
          </p:sp>
          <p:graphicFrame>
            <p:nvGraphicFramePr>
              <p:cNvPr id="96280" name="对象 362530"/>
              <p:cNvGraphicFramePr/>
              <p:nvPr/>
            </p:nvGraphicFramePr>
            <p:xfrm>
              <a:off x="4967" y="2976"/>
              <a:ext cx="658" cy="240"/>
            </p:xfrm>
            <a:graphic>
              <a:graphicData uri="http://schemas.openxmlformats.org/presentationml/2006/ole">
                <mc:AlternateContent xmlns:mc="http://schemas.openxmlformats.org/markup-compatibility/2006">
                  <mc:Choice xmlns:v="urn:schemas-microsoft-com:vml" Requires="v">
                    <p:oleObj r:id="rId5" imgW="558165" imgH="203200" progId="Equation.3">
                      <p:embed/>
                    </p:oleObj>
                  </mc:Choice>
                  <mc:Fallback>
                    <p:oleObj r:id="rId5" imgW="558165" imgH="203200" progId="Equation.3">
                      <p:embed/>
                      <p:pic>
                        <p:nvPicPr>
                          <p:cNvPr id="96280" name="对象 362530"/>
                          <p:cNvPicPr/>
                          <p:nvPr/>
                        </p:nvPicPr>
                        <p:blipFill>
                          <a:blip r:embed="rId4"/>
                          <a:stretch>
                            <a:fillRect/>
                          </a:stretch>
                        </p:blipFill>
                        <p:spPr>
                          <a:xfrm>
                            <a:off x="4967" y="2976"/>
                            <a:ext cx="658" cy="240"/>
                          </a:xfrm>
                          <a:prstGeom prst="rect">
                            <a:avLst/>
                          </a:prstGeom>
                          <a:noFill/>
                          <a:ln w="38100">
                            <a:noFill/>
                            <a:miter/>
                          </a:ln>
                        </p:spPr>
                      </p:pic>
                    </p:oleObj>
                  </mc:Fallback>
                </mc:AlternateContent>
              </a:graphicData>
            </a:graphic>
          </p:graphicFrame>
          <p:sp>
            <p:nvSpPr>
              <p:cNvPr id="96281" name="直接连接符 362531"/>
              <p:cNvSpPr/>
              <p:nvPr/>
            </p:nvSpPr>
            <p:spPr>
              <a:xfrm flipV="1">
                <a:off x="4876" y="2659"/>
                <a:ext cx="0" cy="363"/>
              </a:xfrm>
              <a:prstGeom prst="line">
                <a:avLst/>
              </a:prstGeom>
              <a:ln w="9525" cap="flat" cmpd="sng">
                <a:solidFill>
                  <a:schemeClr val="tx1"/>
                </a:solidFill>
                <a:prstDash val="solid"/>
                <a:round/>
                <a:headEnd type="none" w="med" len="med"/>
                <a:tailEnd type="triangle" w="med" len="med"/>
              </a:ln>
            </p:spPr>
          </p:sp>
          <p:sp>
            <p:nvSpPr>
              <p:cNvPr id="96282" name="直接连接符 362532"/>
              <p:cNvSpPr/>
              <p:nvPr/>
            </p:nvSpPr>
            <p:spPr>
              <a:xfrm>
                <a:off x="5103" y="3294"/>
                <a:ext cx="0" cy="544"/>
              </a:xfrm>
              <a:prstGeom prst="line">
                <a:avLst/>
              </a:prstGeom>
              <a:ln w="9525" cap="flat" cmpd="sng">
                <a:solidFill>
                  <a:schemeClr val="tx1"/>
                </a:solidFill>
                <a:prstDash val="solid"/>
                <a:round/>
                <a:headEnd type="none" w="med" len="med"/>
                <a:tailEnd type="triangle" w="med" len="med"/>
              </a:ln>
            </p:spPr>
          </p:sp>
        </p:grpSp>
      </p:grpSp>
      <p:sp>
        <p:nvSpPr>
          <p:cNvPr id="96283" name="右大括号 362533"/>
          <p:cNvSpPr/>
          <p:nvPr/>
        </p:nvSpPr>
        <p:spPr>
          <a:xfrm>
            <a:off x="1763713" y="1700213"/>
            <a:ext cx="576262" cy="2233612"/>
          </a:xfrm>
          <a:prstGeom prst="rightBrace">
            <a:avLst>
              <a:gd name="adj1" fmla="val 32282"/>
              <a:gd name="adj2" fmla="val 50000"/>
            </a:avLst>
          </a:prstGeom>
          <a:no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grpSp>
        <p:nvGrpSpPr>
          <p:cNvPr id="362559" name="组合 362558"/>
          <p:cNvGrpSpPr/>
          <p:nvPr/>
        </p:nvGrpSpPr>
        <p:grpSpPr>
          <a:xfrm>
            <a:off x="3059113" y="2205038"/>
            <a:ext cx="4826000" cy="2351087"/>
            <a:chOff x="295" y="2131"/>
            <a:chExt cx="3040" cy="1481"/>
          </a:xfrm>
        </p:grpSpPr>
        <p:sp>
          <p:nvSpPr>
            <p:cNvPr id="96285" name="文本框 362559"/>
            <p:cNvSpPr txBox="1"/>
            <p:nvPr/>
          </p:nvSpPr>
          <p:spPr>
            <a:xfrm>
              <a:off x="431" y="2176"/>
              <a:ext cx="1016" cy="288"/>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Worst case</a:t>
              </a:r>
              <a:r>
                <a:rPr lang="en-US" altLang="zh-CN">
                  <a:latin typeface="Times New Roman" panose="02020603050405020304" pitchFamily="18" charset="0"/>
                  <a:ea typeface="宋体" panose="02010600030101010101" pitchFamily="2" charset="-122"/>
                </a:rPr>
                <a:t>:</a:t>
              </a:r>
            </a:p>
          </p:txBody>
        </p:sp>
        <p:graphicFrame>
          <p:nvGraphicFramePr>
            <p:cNvPr id="96286" name="对象 362560"/>
            <p:cNvGraphicFramePr/>
            <p:nvPr/>
          </p:nvGraphicFramePr>
          <p:xfrm>
            <a:off x="1525" y="2237"/>
            <a:ext cx="584" cy="347"/>
          </p:xfrm>
          <a:graphic>
            <a:graphicData uri="http://schemas.openxmlformats.org/presentationml/2006/ole">
              <mc:AlternateContent xmlns:mc="http://schemas.openxmlformats.org/markup-compatibility/2006">
                <mc:Choice xmlns:v="urn:schemas-microsoft-com:vml" Requires="v">
                  <p:oleObj r:id="rId6" imgW="342900" imgH="203200" progId="Equation.3">
                    <p:embed/>
                  </p:oleObj>
                </mc:Choice>
                <mc:Fallback>
                  <p:oleObj r:id="rId6" imgW="342900" imgH="203200" progId="Equation.3">
                    <p:embed/>
                    <p:pic>
                      <p:nvPicPr>
                        <p:cNvPr id="96286" name="对象 362560"/>
                        <p:cNvPicPr/>
                        <p:nvPr/>
                      </p:nvPicPr>
                      <p:blipFill>
                        <a:blip r:embed="rId7"/>
                        <a:stretch>
                          <a:fillRect/>
                        </a:stretch>
                      </p:blipFill>
                      <p:spPr>
                        <a:xfrm>
                          <a:off x="1525" y="2237"/>
                          <a:ext cx="584" cy="347"/>
                        </a:xfrm>
                        <a:prstGeom prst="rect">
                          <a:avLst/>
                        </a:prstGeom>
                        <a:noFill/>
                        <a:ln w="38100">
                          <a:noFill/>
                          <a:miter/>
                        </a:ln>
                      </p:spPr>
                    </p:pic>
                  </p:oleObj>
                </mc:Fallback>
              </mc:AlternateContent>
            </a:graphicData>
          </a:graphic>
        </p:graphicFrame>
        <p:grpSp>
          <p:nvGrpSpPr>
            <p:cNvPr id="96287" name="组合 362561"/>
            <p:cNvGrpSpPr/>
            <p:nvPr/>
          </p:nvGrpSpPr>
          <p:grpSpPr>
            <a:xfrm>
              <a:off x="295" y="2131"/>
              <a:ext cx="3040" cy="1481"/>
              <a:chOff x="1383" y="2131"/>
              <a:chExt cx="3040" cy="1481"/>
            </a:xfrm>
          </p:grpSpPr>
          <p:sp>
            <p:nvSpPr>
              <p:cNvPr id="96288" name="椭圆 362562"/>
              <p:cNvSpPr/>
              <p:nvPr/>
            </p:nvSpPr>
            <p:spPr>
              <a:xfrm>
                <a:off x="4150" y="2131"/>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60</a:t>
                </a:r>
              </a:p>
            </p:txBody>
          </p:sp>
          <p:sp>
            <p:nvSpPr>
              <p:cNvPr id="96289" name="椭圆 362563"/>
              <p:cNvSpPr/>
              <p:nvPr/>
            </p:nvSpPr>
            <p:spPr>
              <a:xfrm>
                <a:off x="3742" y="2357"/>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53</a:t>
                </a:r>
              </a:p>
            </p:txBody>
          </p:sp>
          <p:sp>
            <p:nvSpPr>
              <p:cNvPr id="96290" name="椭圆 362564"/>
              <p:cNvSpPr/>
              <p:nvPr/>
            </p:nvSpPr>
            <p:spPr>
              <a:xfrm>
                <a:off x="3379" y="2629"/>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50</a:t>
                </a:r>
              </a:p>
            </p:txBody>
          </p:sp>
          <p:sp>
            <p:nvSpPr>
              <p:cNvPr id="96291" name="椭圆 362565"/>
              <p:cNvSpPr/>
              <p:nvPr/>
            </p:nvSpPr>
            <p:spPr>
              <a:xfrm>
                <a:off x="2925" y="2856"/>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42</a:t>
                </a:r>
              </a:p>
            </p:txBody>
          </p:sp>
          <p:sp>
            <p:nvSpPr>
              <p:cNvPr id="96292" name="椭圆 362566"/>
              <p:cNvSpPr/>
              <p:nvPr/>
            </p:nvSpPr>
            <p:spPr>
              <a:xfrm>
                <a:off x="2471" y="3022"/>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40</a:t>
                </a:r>
              </a:p>
            </p:txBody>
          </p:sp>
          <p:sp>
            <p:nvSpPr>
              <p:cNvPr id="96293" name="椭圆 362567"/>
              <p:cNvSpPr/>
              <p:nvPr/>
            </p:nvSpPr>
            <p:spPr>
              <a:xfrm>
                <a:off x="1973" y="3203"/>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96294" name="椭圆 362568"/>
              <p:cNvSpPr/>
              <p:nvPr/>
            </p:nvSpPr>
            <p:spPr>
              <a:xfrm>
                <a:off x="1383" y="3340"/>
                <a:ext cx="273" cy="272"/>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24</a:t>
                </a:r>
              </a:p>
            </p:txBody>
          </p:sp>
          <p:sp>
            <p:nvSpPr>
              <p:cNvPr id="96295" name="直接连接符 362569"/>
              <p:cNvSpPr/>
              <p:nvPr/>
            </p:nvSpPr>
            <p:spPr>
              <a:xfrm flipH="1">
                <a:off x="3969" y="2341"/>
                <a:ext cx="181" cy="91"/>
              </a:xfrm>
              <a:prstGeom prst="line">
                <a:avLst/>
              </a:prstGeom>
              <a:ln w="9525" cap="flat" cmpd="sng">
                <a:solidFill>
                  <a:schemeClr val="tx1"/>
                </a:solidFill>
                <a:prstDash val="solid"/>
                <a:round/>
                <a:headEnd type="none" w="med" len="med"/>
                <a:tailEnd type="none" w="med" len="med"/>
              </a:ln>
            </p:spPr>
          </p:sp>
          <p:sp>
            <p:nvSpPr>
              <p:cNvPr id="96296" name="直接连接符 362570"/>
              <p:cNvSpPr/>
              <p:nvPr/>
            </p:nvSpPr>
            <p:spPr>
              <a:xfrm flipH="1">
                <a:off x="3651" y="2614"/>
                <a:ext cx="181" cy="91"/>
              </a:xfrm>
              <a:prstGeom prst="line">
                <a:avLst/>
              </a:prstGeom>
              <a:ln w="9525" cap="flat" cmpd="sng">
                <a:solidFill>
                  <a:schemeClr val="tx1"/>
                </a:solidFill>
                <a:prstDash val="solid"/>
                <a:round/>
                <a:headEnd type="none" w="med" len="med"/>
                <a:tailEnd type="none" w="med" len="med"/>
              </a:ln>
            </p:spPr>
          </p:sp>
          <p:sp>
            <p:nvSpPr>
              <p:cNvPr id="96297" name="直接连接符 362571"/>
              <p:cNvSpPr/>
              <p:nvPr/>
            </p:nvSpPr>
            <p:spPr>
              <a:xfrm flipH="1">
                <a:off x="3198" y="2840"/>
                <a:ext cx="181" cy="91"/>
              </a:xfrm>
              <a:prstGeom prst="line">
                <a:avLst/>
              </a:prstGeom>
              <a:ln w="9525" cap="flat" cmpd="sng">
                <a:solidFill>
                  <a:schemeClr val="tx1"/>
                </a:solidFill>
                <a:prstDash val="solid"/>
                <a:round/>
                <a:headEnd type="none" w="med" len="med"/>
                <a:tailEnd type="none" w="med" len="med"/>
              </a:ln>
            </p:spPr>
          </p:sp>
          <p:sp>
            <p:nvSpPr>
              <p:cNvPr id="96298" name="直接连接符 362572"/>
              <p:cNvSpPr/>
              <p:nvPr/>
            </p:nvSpPr>
            <p:spPr>
              <a:xfrm flipH="1">
                <a:off x="2744" y="3022"/>
                <a:ext cx="181" cy="91"/>
              </a:xfrm>
              <a:prstGeom prst="line">
                <a:avLst/>
              </a:prstGeom>
              <a:ln w="9525" cap="flat" cmpd="sng">
                <a:solidFill>
                  <a:schemeClr val="tx1"/>
                </a:solidFill>
                <a:prstDash val="solid"/>
                <a:round/>
                <a:headEnd type="none" w="med" len="med"/>
                <a:tailEnd type="none" w="med" len="med"/>
              </a:ln>
            </p:spPr>
          </p:sp>
          <p:sp>
            <p:nvSpPr>
              <p:cNvPr id="96299" name="直接连接符 362573"/>
              <p:cNvSpPr/>
              <p:nvPr/>
            </p:nvSpPr>
            <p:spPr>
              <a:xfrm flipH="1">
                <a:off x="2290" y="3203"/>
                <a:ext cx="181" cy="91"/>
              </a:xfrm>
              <a:prstGeom prst="line">
                <a:avLst/>
              </a:prstGeom>
              <a:ln w="9525" cap="flat" cmpd="sng">
                <a:solidFill>
                  <a:schemeClr val="tx1"/>
                </a:solidFill>
                <a:prstDash val="solid"/>
                <a:round/>
                <a:headEnd type="none" w="med" len="med"/>
                <a:tailEnd type="none" w="med" len="med"/>
              </a:ln>
            </p:spPr>
          </p:sp>
          <p:sp>
            <p:nvSpPr>
              <p:cNvPr id="96300" name="直接连接符 362574"/>
              <p:cNvSpPr/>
              <p:nvPr/>
            </p:nvSpPr>
            <p:spPr>
              <a:xfrm flipH="1">
                <a:off x="1610" y="3385"/>
                <a:ext cx="362" cy="90"/>
              </a:xfrm>
              <a:prstGeom prst="line">
                <a:avLst/>
              </a:prstGeom>
              <a:ln w="9525" cap="flat" cmpd="sng">
                <a:solidFill>
                  <a:schemeClr val="tx1"/>
                </a:solidFill>
                <a:prstDash val="solid"/>
                <a:round/>
                <a:headEnd type="none" w="med" len="med"/>
                <a:tailEnd type="none" w="med" len="med"/>
              </a:ln>
            </p:spPr>
          </p:sp>
        </p:grpSp>
        <p:sp>
          <p:nvSpPr>
            <p:cNvPr id="96301" name="文本框 362575"/>
            <p:cNvSpPr txBox="1"/>
            <p:nvPr/>
          </p:nvSpPr>
          <p:spPr>
            <a:xfrm>
              <a:off x="499" y="2737"/>
              <a:ext cx="116" cy="288"/>
            </a:xfrm>
            <a:prstGeom prst="rect">
              <a:avLst/>
            </a:prstGeom>
            <a:noFill/>
            <a:ln w="9525">
              <a:noFill/>
            </a:ln>
          </p:spPr>
          <p:txBody>
            <a:bodyPr wrap="none" anchor="t">
              <a:spAutoFit/>
            </a:bodyPr>
            <a:lstStyle/>
            <a:p>
              <a:endParaRPr lang="zh-CN" dirty="0">
                <a:latin typeface="Times New Roman" panose="02020603050405020304" pitchFamily="18" charset="0"/>
                <a:ea typeface="宋体" panose="02010600030101010101" pitchFamily="2" charset="-122"/>
              </a:endParaRPr>
            </a:p>
          </p:txBody>
        </p:sp>
      </p:grpSp>
      <p:sp>
        <p:nvSpPr>
          <p:cNvPr id="9630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54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2559"/>
                                        </p:tgtEl>
                                        <p:attrNameLst>
                                          <p:attrName>style.visibility</p:attrName>
                                        </p:attrNameLst>
                                      </p:cBhvr>
                                      <p:to>
                                        <p:strVal val="visible"/>
                                      </p:to>
                                    </p:set>
                                    <p:animEffect transition="in" filter="blinds(horizontal)">
                                      <p:cBhvr>
                                        <p:cTn id="7" dur="500"/>
                                        <p:tgtEl>
                                          <p:spTgt spid="3625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2510"/>
                                        </p:tgtEl>
                                        <p:attrNameLst>
                                          <p:attrName>style.visibility</p:attrName>
                                        </p:attrNameLst>
                                      </p:cBhvr>
                                      <p:to>
                                        <p:strVal val="visible"/>
                                      </p:to>
                                    </p:set>
                                    <p:animEffect transition="in" filter="blinds(horizontal)">
                                      <p:cBhvr>
                                        <p:cTn id="12" dur="500"/>
                                        <p:tgtEl>
                                          <p:spTgt spid="362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标题 362497"/>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Exercise</a:t>
            </a:r>
          </a:p>
        </p:txBody>
      </p:sp>
      <p:sp>
        <p:nvSpPr>
          <p:cNvPr id="2" name="内容占位符 1"/>
          <p:cNvSpPr>
            <a:spLocks noGrp="1"/>
          </p:cNvSpPr>
          <p:nvPr>
            <p:ph idx="1"/>
          </p:nvPr>
        </p:nvSpPr>
        <p:spPr/>
        <p:txBody>
          <a:bodyPr/>
          <a:lstStyle/>
          <a:p>
            <a:r>
              <a:rPr lang="zh-CN" altLang="en-US"/>
              <a:t>Given a set of elements 17, 28, 54, 30, 27, 94, 15, 21, 83, 40, please construct a Binary Search Tree by inserting the elements to the tree one by one.  </a:t>
            </a:r>
          </a:p>
          <a:p>
            <a:r>
              <a:rPr lang="zh-CN" altLang="en-US"/>
              <a:t>Calculate the average number of searches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标题 362497"/>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Exercise</a:t>
            </a:r>
          </a:p>
        </p:txBody>
      </p:sp>
      <p:sp>
        <p:nvSpPr>
          <p:cNvPr id="2" name="内容占位符 1"/>
          <p:cNvSpPr>
            <a:spLocks noGrp="1"/>
          </p:cNvSpPr>
          <p:nvPr>
            <p:ph idx="1"/>
          </p:nvPr>
        </p:nvSpPr>
        <p:spPr>
          <a:xfrm>
            <a:off x="685800" y="4601845"/>
            <a:ext cx="7772400" cy="1494155"/>
          </a:xfrm>
        </p:spPr>
        <p:txBody>
          <a:bodyPr/>
          <a:lstStyle/>
          <a:p>
            <a:r>
              <a:rPr lang="zh-CN" altLang="en-US">
                <a:sym typeface="+mn-ea"/>
              </a:rPr>
              <a:t>average number of searches：</a:t>
            </a:r>
            <a:r>
              <a:rPr lang="en-US" altLang="zh-CN">
                <a:solidFill>
                  <a:srgbClr val="FF0000"/>
                </a:solidFill>
                <a:sym typeface="+mn-ea"/>
              </a:rPr>
              <a:t>3.3</a:t>
            </a:r>
          </a:p>
          <a:p>
            <a:r>
              <a:rPr lang="en-US" altLang="zh-CN">
                <a:solidFill>
                  <a:srgbClr val="FF0000"/>
                </a:solidFill>
                <a:sym typeface="+mn-ea"/>
              </a:rPr>
              <a:t>Question:</a:t>
            </a:r>
            <a:r>
              <a:rPr lang="en-US" altLang="zh-CN">
                <a:sym typeface="+mn-ea"/>
              </a:rPr>
              <a:t> </a:t>
            </a:r>
            <a:r>
              <a:rPr lang="zh-CN" altLang="en-US">
                <a:sym typeface="+mn-ea"/>
              </a:rPr>
              <a:t>average number of searches </a:t>
            </a:r>
            <a:r>
              <a:rPr lang="en-US" altLang="zh-CN">
                <a:sym typeface="+mn-ea"/>
              </a:rPr>
              <a:t>for </a:t>
            </a:r>
            <a:r>
              <a:rPr lang="en-US" altLang="zh-CN">
                <a:gradFill>
                  <a:gsLst>
                    <a:gs pos="0">
                      <a:srgbClr val="012D86"/>
                    </a:gs>
                    <a:gs pos="100000">
                      <a:srgbClr val="0E2557"/>
                    </a:gs>
                  </a:gsLst>
                  <a:lin scaled="0"/>
                </a:gradFill>
                <a:sym typeface="+mn-ea"/>
              </a:rPr>
              <a:t>sequential search</a:t>
            </a:r>
            <a:r>
              <a:rPr lang="en-US" altLang="zh-CN">
                <a:sym typeface="+mn-ea"/>
              </a:rPr>
              <a:t>?   (10+1)/2=</a:t>
            </a:r>
            <a:r>
              <a:rPr lang="en-US" altLang="zh-CN">
                <a:solidFill>
                  <a:srgbClr val="FF0000"/>
                </a:solidFill>
                <a:sym typeface="+mn-ea"/>
              </a:rPr>
              <a:t>5.5</a:t>
            </a:r>
          </a:p>
        </p:txBody>
      </p:sp>
      <p:grpSp>
        <p:nvGrpSpPr>
          <p:cNvPr id="6" name="组合 5"/>
          <p:cNvGrpSpPr/>
          <p:nvPr/>
        </p:nvGrpSpPr>
        <p:grpSpPr>
          <a:xfrm>
            <a:off x="1563370" y="1279525"/>
            <a:ext cx="2265680" cy="2694940"/>
            <a:chOff x="6089" y="3968"/>
            <a:chExt cx="2221" cy="2864"/>
          </a:xfrm>
        </p:grpSpPr>
        <p:sp>
          <p:nvSpPr>
            <p:cNvPr id="3" name="椭圆 1"/>
            <p:cNvSpPr/>
            <p:nvPr/>
          </p:nvSpPr>
          <p:spPr>
            <a:xfrm>
              <a:off x="6511" y="3968"/>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17</a:t>
              </a:r>
            </a:p>
          </p:txBody>
        </p:sp>
        <p:sp>
          <p:nvSpPr>
            <p:cNvPr id="4" name="椭圆 3"/>
            <p:cNvSpPr/>
            <p:nvPr/>
          </p:nvSpPr>
          <p:spPr>
            <a:xfrm>
              <a:off x="6150" y="4587"/>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15</a:t>
              </a:r>
            </a:p>
          </p:txBody>
        </p:sp>
        <p:sp>
          <p:nvSpPr>
            <p:cNvPr id="5" name="椭圆 5"/>
            <p:cNvSpPr/>
            <p:nvPr/>
          </p:nvSpPr>
          <p:spPr>
            <a:xfrm>
              <a:off x="6874" y="4587"/>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28</a:t>
              </a:r>
            </a:p>
          </p:txBody>
        </p:sp>
        <p:sp>
          <p:nvSpPr>
            <p:cNvPr id="7" name="椭圆 7"/>
            <p:cNvSpPr/>
            <p:nvPr/>
          </p:nvSpPr>
          <p:spPr>
            <a:xfrm>
              <a:off x="6508" y="5217"/>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27</a:t>
              </a:r>
            </a:p>
          </p:txBody>
        </p:sp>
        <p:sp>
          <p:nvSpPr>
            <p:cNvPr id="8" name="椭圆 8"/>
            <p:cNvSpPr/>
            <p:nvPr/>
          </p:nvSpPr>
          <p:spPr>
            <a:xfrm>
              <a:off x="7412" y="5217"/>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54</a:t>
              </a:r>
            </a:p>
          </p:txBody>
        </p:sp>
        <p:sp>
          <p:nvSpPr>
            <p:cNvPr id="9" name="椭圆 9"/>
            <p:cNvSpPr/>
            <p:nvPr/>
          </p:nvSpPr>
          <p:spPr>
            <a:xfrm>
              <a:off x="6089" y="5832"/>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21</a:t>
              </a:r>
            </a:p>
          </p:txBody>
        </p:sp>
        <p:sp>
          <p:nvSpPr>
            <p:cNvPr id="13" name="椭圆 13"/>
            <p:cNvSpPr/>
            <p:nvPr/>
          </p:nvSpPr>
          <p:spPr>
            <a:xfrm>
              <a:off x="6860" y="5832"/>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30</a:t>
              </a:r>
            </a:p>
          </p:txBody>
        </p:sp>
        <p:sp>
          <p:nvSpPr>
            <p:cNvPr id="14" name="椭圆 14"/>
            <p:cNvSpPr/>
            <p:nvPr/>
          </p:nvSpPr>
          <p:spPr>
            <a:xfrm>
              <a:off x="7950" y="5832"/>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94</a:t>
              </a:r>
            </a:p>
          </p:txBody>
        </p:sp>
        <p:sp>
          <p:nvSpPr>
            <p:cNvPr id="17" name="椭圆 17"/>
            <p:cNvSpPr/>
            <p:nvPr/>
          </p:nvSpPr>
          <p:spPr>
            <a:xfrm>
              <a:off x="7211" y="6458"/>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40</a:t>
              </a:r>
            </a:p>
          </p:txBody>
        </p:sp>
        <p:sp>
          <p:nvSpPr>
            <p:cNvPr id="18" name="椭圆 18"/>
            <p:cNvSpPr/>
            <p:nvPr/>
          </p:nvSpPr>
          <p:spPr>
            <a:xfrm>
              <a:off x="7777" y="6458"/>
              <a:ext cx="361" cy="37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1800" kern="100">
                  <a:solidFill>
                    <a:srgbClr val="000000"/>
                  </a:solidFill>
                  <a:latin typeface="Calibri" panose="020F0502020204030204"/>
                  <a:ea typeface="宋体" panose="02010600030101010101" pitchFamily="2" charset="-122"/>
                  <a:cs typeface="Times New Roman" panose="02020603050405020304"/>
                  <a:sym typeface="Times New Roman" panose="02020603050405020304"/>
                </a:rPr>
                <a:t>83</a:t>
              </a:r>
            </a:p>
          </p:txBody>
        </p:sp>
        <p:cxnSp>
          <p:nvCxnSpPr>
            <p:cNvPr id="19" name="直接连接符 19"/>
            <p:cNvCxnSpPr/>
            <p:nvPr/>
          </p:nvCxnSpPr>
          <p:spPr>
            <a:xfrm flipH="1">
              <a:off x="6448" y="4331"/>
              <a:ext cx="175"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20"/>
            <p:cNvCxnSpPr/>
            <p:nvPr/>
          </p:nvCxnSpPr>
          <p:spPr>
            <a:xfrm flipH="1">
              <a:off x="6385" y="5595"/>
              <a:ext cx="175"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1"/>
            <p:cNvCxnSpPr/>
            <p:nvPr/>
          </p:nvCxnSpPr>
          <p:spPr>
            <a:xfrm flipH="1">
              <a:off x="6819" y="4971"/>
              <a:ext cx="175"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2"/>
            <p:cNvCxnSpPr/>
            <p:nvPr/>
          </p:nvCxnSpPr>
          <p:spPr>
            <a:xfrm flipH="1">
              <a:off x="7212" y="5596"/>
              <a:ext cx="200"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3"/>
            <p:cNvCxnSpPr/>
            <p:nvPr/>
          </p:nvCxnSpPr>
          <p:spPr>
            <a:xfrm flipH="1">
              <a:off x="7945" y="6209"/>
              <a:ext cx="175"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4"/>
            <p:cNvCxnSpPr/>
            <p:nvPr/>
          </p:nvCxnSpPr>
          <p:spPr>
            <a:xfrm>
              <a:off x="6824" y="4331"/>
              <a:ext cx="175"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5"/>
            <p:cNvCxnSpPr/>
            <p:nvPr/>
          </p:nvCxnSpPr>
          <p:spPr>
            <a:xfrm>
              <a:off x="7212" y="4969"/>
              <a:ext cx="175"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6"/>
            <p:cNvCxnSpPr/>
            <p:nvPr/>
          </p:nvCxnSpPr>
          <p:spPr>
            <a:xfrm>
              <a:off x="7775" y="5595"/>
              <a:ext cx="175"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7"/>
            <p:cNvCxnSpPr/>
            <p:nvPr/>
          </p:nvCxnSpPr>
          <p:spPr>
            <a:xfrm>
              <a:off x="7137" y="6204"/>
              <a:ext cx="175" cy="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003675" y="1507490"/>
            <a:ext cx="4678680" cy="460375"/>
          </a:xfrm>
          <a:prstGeom prst="rect">
            <a:avLst/>
          </a:prstGeom>
          <a:noFill/>
        </p:spPr>
        <p:txBody>
          <a:bodyPr wrap="none" rtlCol="0" anchor="t">
            <a:spAutoFit/>
          </a:bodyPr>
          <a:lstStyle/>
          <a:p>
            <a:r>
              <a:rPr lang="zh-CN" altLang="en-US">
                <a:sym typeface="+mn-ea"/>
              </a:rPr>
              <a:t> 17, 28, 54, 30, 27, 94, 15, 21, 83, 40</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副标题 309249"/>
          <p:cNvSpPr>
            <a:spLocks noGrp="1"/>
          </p:cNvSpPr>
          <p:nvPr>
            <p:ph type="subTitle" idx="1"/>
          </p:nvPr>
        </p:nvSpPr>
        <p:spPr>
          <a:xfrm>
            <a:off x="1042988" y="1844675"/>
            <a:ext cx="6996112" cy="4171950"/>
          </a:xfrm>
        </p:spPr>
        <p:txBody>
          <a:bodyPr anchor="t"/>
          <a:lstStyle/>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5.1   Definitions and Properties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5.2   Binary Tree Traversals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5.3   Binary Tree Implementations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    5.3.1 Link-based</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    5.3.2 Array-based</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5.4   Binary Search Trees</a:t>
            </a:r>
          </a:p>
          <a:p>
            <a:pPr algn="l" defTabSz="914400">
              <a:lnSpc>
                <a:spcPct val="80000"/>
              </a:lnSpc>
              <a:spcBef>
                <a:spcPct val="35000"/>
              </a:spcBef>
              <a:buClrTx/>
              <a:buSzTx/>
              <a:buFontTx/>
            </a:pPr>
            <a:r>
              <a:rPr lang="en-US" altLang="zh-CN" sz="2800" kern="1200" baseline="0">
                <a:solidFill>
                  <a:srgbClr val="FF0000"/>
                </a:solidFill>
                <a:latin typeface="+mn-lt"/>
                <a:ea typeface="+mn-ea"/>
                <a:cs typeface="+mn-cs"/>
              </a:rPr>
              <a:t>5.5   Heaps and Priority Queues</a:t>
            </a:r>
          </a:p>
          <a:p>
            <a:pPr algn="l" defTabSz="914400">
              <a:lnSpc>
                <a:spcPct val="80000"/>
              </a:lnSpc>
              <a:spcBef>
                <a:spcPct val="35000"/>
              </a:spcBef>
              <a:buClrTx/>
              <a:buSzTx/>
              <a:buFontTx/>
            </a:pPr>
            <a:r>
              <a:rPr lang="en-US" altLang="zh-CN" sz="2800" kern="1200" baseline="0">
                <a:solidFill>
                  <a:srgbClr val="008000"/>
                </a:solidFill>
                <a:latin typeface="+mn-lt"/>
                <a:ea typeface="+mn-ea"/>
                <a:cs typeface="+mn-cs"/>
              </a:rPr>
              <a:t>5.6   Huffman Coding Trees</a:t>
            </a:r>
          </a:p>
        </p:txBody>
      </p:sp>
      <p:sp>
        <p:nvSpPr>
          <p:cNvPr id="309251" name="标题 309250"/>
          <p:cNvSpPr>
            <a:spLocks noGrp="1"/>
          </p:cNvSpPr>
          <p:nvPr>
            <p:ph type="ctrTitle"/>
          </p:nvPr>
        </p:nvSpPr>
        <p:spPr>
          <a:xfrm>
            <a:off x="609600" y="5334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Chapter5     Binary Trees</a:t>
            </a:r>
          </a:p>
        </p:txBody>
      </p:sp>
      <p:sp>
        <p:nvSpPr>
          <p:cNvPr id="61443"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57</a:t>
            </a:fld>
            <a:endParaRPr lang="zh-CN" altLang="en-US" sz="1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20395"/>
            <a:ext cx="7772400" cy="1143000"/>
          </a:xfrm>
        </p:spPr>
        <p:txBody>
          <a:bodyPr/>
          <a:lstStyle/>
          <a:p>
            <a:r>
              <a:rPr lang="zh-CN" altLang="en-US" noProof="1">
                <a:solidFill>
                  <a:srgbClr val="CC0000"/>
                </a:solidFill>
                <a:effectLst>
                  <a:outerShdw blurRad="38100" dist="38100" dir="2700000">
                    <a:srgbClr val="C0C0C0"/>
                  </a:outerShdw>
                </a:effectLst>
              </a:rPr>
              <a:t>      </a:t>
            </a:r>
            <a:r>
              <a:rPr lang="en-US" altLang="zh-CN" noProof="1">
                <a:solidFill>
                  <a:srgbClr val="CC0000"/>
                </a:solidFill>
                <a:effectLst>
                  <a:outerShdw blurRad="38100" dist="38100" dir="2700000">
                    <a:srgbClr val="C0C0C0"/>
                  </a:outerShdw>
                </a:effectLst>
              </a:rPr>
              <a:t>Problem 1</a:t>
            </a:r>
            <a:endParaRPr lang="en-US" altLang="zh-CN" sz="2700" noProof="1">
              <a:solidFill>
                <a:srgbClr val="CC0000"/>
              </a:solidFill>
              <a:effectLst>
                <a:outerShdw blurRad="38100" dist="38100" dir="2700000">
                  <a:srgbClr val="C0C0C0"/>
                </a:outerShdw>
              </a:effectLst>
            </a:endParaRPr>
          </a:p>
        </p:txBody>
      </p:sp>
      <p:sp>
        <p:nvSpPr>
          <p:cNvPr id="24" name="内容占位符 2"/>
          <p:cNvSpPr>
            <a:spLocks noGrp="1"/>
          </p:cNvSpPr>
          <p:nvPr>
            <p:ph sz="quarter" idx="10"/>
          </p:nvPr>
        </p:nvSpPr>
        <p:spPr>
          <a:xfrm>
            <a:off x="611505" y="1772920"/>
            <a:ext cx="3776980" cy="2312035"/>
          </a:xfrm>
        </p:spPr>
        <p:txBody>
          <a:bodyPr/>
          <a:lstStyle/>
          <a:p>
            <a:pPr marL="0" indent="0">
              <a:lnSpc>
                <a:spcPct val="150000"/>
              </a:lnSpc>
              <a:spcBef>
                <a:spcPts val="600"/>
              </a:spcBef>
              <a:buNone/>
            </a:pPr>
            <a:r>
              <a:rPr lang="en-US" sz="2000" dirty="0">
                <a:solidFill>
                  <a:schemeClr val="tx1"/>
                </a:solidFill>
                <a:effectLst>
                  <a:outerShdw blurRad="38100" dist="38100" dir="2700000">
                    <a:srgbClr val="C0C0C0"/>
                  </a:outerShdw>
                </a:effectLst>
                <a:latin typeface="Microsoft YaHei UI" panose="020B0503020204020204" pitchFamily="34" charset="-122"/>
                <a:ea typeface="Microsoft YaHei UI" panose="020B0503020204020204" pitchFamily="34" charset="-122"/>
                <a:cs typeface="+mj-cs"/>
              </a:rPr>
              <a:t>Find the number of people infected with the COVID19. Which  are the top five countries?</a:t>
            </a:r>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58</a:t>
            </a:fld>
            <a:endParaRPr lang="zh-CN" altLang="en-US" sz="1050" dirty="0"/>
          </a:p>
        </p:txBody>
      </p:sp>
      <p:sp>
        <p:nvSpPr>
          <p:cNvPr id="25" name="内容占位符 2"/>
          <p:cNvSpPr txBox="1"/>
          <p:nvPr/>
        </p:nvSpPr>
        <p:spPr>
          <a:xfrm>
            <a:off x="403337" y="4725279"/>
            <a:ext cx="4668689" cy="566185"/>
          </a:xfrm>
          <a:prstGeom prst="rect">
            <a:avLst/>
          </a:prstGeom>
        </p:spPr>
        <p:txBody>
          <a:bodyPr vert="horz" lIns="68580" tIns="34290" rIns="68580" bIns="34290" rtlCol="0"/>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0" indent="-171450" algn="l" defTabSz="685800" rtl="0" eaLnBrk="1" latinLnBrk="0" hangingPunct="1">
              <a:lnSpc>
                <a:spcPct val="100000"/>
              </a:lnSpc>
              <a:spcBef>
                <a:spcPts val="750"/>
              </a:spcBef>
              <a:spcAft>
                <a:spcPts val="900"/>
              </a:spcAft>
              <a:buFont typeface="Wingdings" panose="05000000000000000000" pitchFamily="2" charset="2"/>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0" indent="-285750" algn="l" defTabSz="685800" rtl="0" eaLnBrk="1" latinLnBrk="0" hangingPunct="1">
              <a:lnSpc>
                <a:spcPct val="100000"/>
              </a:lnSpc>
              <a:spcBef>
                <a:spcPts val="750"/>
              </a:spcBef>
              <a:spcAft>
                <a:spcPts val="900"/>
              </a:spcAft>
              <a:buFont typeface="Wingdings" panose="05000000000000000000" pitchFamily="2" charset="2"/>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0" indent="-171450" algn="l" defTabSz="685800" rtl="0" eaLnBrk="1" latinLnBrk="0" hangingPunct="1">
              <a:lnSpc>
                <a:spcPct val="100000"/>
              </a:lnSpc>
              <a:spcBef>
                <a:spcPts val="750"/>
              </a:spcBef>
              <a:spcAft>
                <a:spcPts val="900"/>
              </a:spcAft>
              <a:buFont typeface="Arial" panose="020B0604020202020204" pitchFamily="34" charset="0"/>
              <a:buNone/>
              <a:defRPr lang="en-US"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spcBef>
                <a:spcPts val="600"/>
              </a:spcBef>
              <a:buNone/>
            </a:pPr>
            <a:r>
              <a:rPr sz="2000" dirty="0">
                <a:solidFill>
                  <a:srgbClr val="CC0000"/>
                </a:solidFill>
                <a:effectLst>
                  <a:outerShdw blurRad="38100" dist="38100" dir="2700000">
                    <a:srgbClr val="C0C0C0"/>
                  </a:outerShdw>
                </a:effectLst>
                <a:cs typeface="+mj-cs"/>
              </a:rPr>
              <a:t>How to find the maximum/minimum value in a set?</a:t>
            </a:r>
          </a:p>
        </p:txBody>
      </p:sp>
      <p:pic>
        <p:nvPicPr>
          <p:cNvPr id="5" name="图片 4"/>
          <p:cNvPicPr>
            <a:picLocks noChangeAspect="1"/>
          </p:cNvPicPr>
          <p:nvPr/>
        </p:nvPicPr>
        <p:blipFill>
          <a:blip r:embed="rId2"/>
          <a:stretch>
            <a:fillRect/>
          </a:stretch>
        </p:blipFill>
        <p:spPr>
          <a:xfrm>
            <a:off x="5071730" y="2280087"/>
            <a:ext cx="3811772" cy="2893172"/>
          </a:xfrm>
          <a:prstGeom prst="rect">
            <a:avLst/>
          </a:prstGeom>
        </p:spPr>
      </p:pic>
      <p:sp>
        <p:nvSpPr>
          <p:cNvPr id="10" name="箭头: 上 9"/>
          <p:cNvSpPr/>
          <p:nvPr/>
        </p:nvSpPr>
        <p:spPr>
          <a:xfrm rot="10800000">
            <a:off x="2123788" y="3860631"/>
            <a:ext cx="693774" cy="637954"/>
          </a:xfrm>
          <a:prstGeom prst="upArrow">
            <a:avLst/>
          </a:prstGeom>
          <a:solidFill>
            <a:schemeClr val="bg1">
              <a:lumMod val="65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828800" y="1333501"/>
            <a:ext cx="5486400" cy="1607344"/>
          </a:xfrm>
          <a:prstGeom prst="rect">
            <a:avLst/>
          </a:prstGeom>
          <a:noFill/>
        </p:spPr>
        <p:txBody>
          <a:bodyPr vert="horz" wrap="square"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在一个集合里如何找出最大</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最小值？</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逻辑结构？存储结构？算法？</a:t>
            </a:r>
            <a:endParaRPr lang="en-US" altLang="zh-CN"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线性结构，用数组存储，用遍历方法查找</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线性结构，用链表存储，用遍历方法查找</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树，链接存储，用遍历方法查找</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BST</a:t>
            </a: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（二叉查找树），链接存储，找最左边的最小的值，或最右边的最大的值</a:t>
            </a:r>
          </a:p>
        </p:txBody>
      </p:sp>
      <p:sp>
        <p:nvSpPr>
          <p:cNvPr id="9" name="矩形 8"/>
          <p:cNvSpPr>
            <a:spLocks noChangeAspect="1"/>
          </p:cNvSpPr>
          <p:nvPr>
            <p:custDataLst>
              <p:tags r:id="rId7"/>
            </p:custDataLst>
          </p:nvPr>
        </p:nvSpPr>
        <p:spPr>
          <a:xfrm>
            <a:off x="1978819" y="2995017"/>
            <a:ext cx="385763"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矩形 9"/>
          <p:cNvSpPr>
            <a:spLocks noChangeAspect="1"/>
          </p:cNvSpPr>
          <p:nvPr>
            <p:custDataLst>
              <p:tags r:id="rId8"/>
            </p:custDataLst>
          </p:nvPr>
        </p:nvSpPr>
        <p:spPr>
          <a:xfrm>
            <a:off x="1978819" y="3637955"/>
            <a:ext cx="385763"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矩形 10"/>
          <p:cNvSpPr>
            <a:spLocks noChangeAspect="1"/>
          </p:cNvSpPr>
          <p:nvPr>
            <p:custDataLst>
              <p:tags r:id="rId9"/>
            </p:custDataLst>
          </p:nvPr>
        </p:nvSpPr>
        <p:spPr>
          <a:xfrm>
            <a:off x="1978819" y="4280892"/>
            <a:ext cx="385763"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矩形 11"/>
          <p:cNvSpPr>
            <a:spLocks noChangeAspect="1"/>
          </p:cNvSpPr>
          <p:nvPr>
            <p:custDataLst>
              <p:tags r:id="rId10"/>
            </p:custDataLst>
          </p:nvPr>
        </p:nvSpPr>
        <p:spPr>
          <a:xfrm>
            <a:off x="1978819" y="4923830"/>
            <a:ext cx="385763"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1"/>
            </p:custDataLst>
          </p:nvPr>
        </p:nvSpPr>
        <p:spPr>
          <a:xfrm>
            <a:off x="57721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p>
        </p:txBody>
      </p:sp>
      <p:grpSp>
        <p:nvGrpSpPr>
          <p:cNvPr id="18" name="组合 17"/>
          <p:cNvGrpSpPr/>
          <p:nvPr>
            <p:custDataLst>
              <p:tags r:id="rId12"/>
            </p:custDataLst>
          </p:nvPr>
        </p:nvGrpSpPr>
        <p:grpSpPr>
          <a:xfrm>
            <a:off x="0" y="0"/>
            <a:ext cx="6858000" cy="490220"/>
            <a:chOff x="-1524000" y="-1143000"/>
            <a:chExt cx="9144000" cy="653627"/>
          </a:xfrm>
        </p:grpSpPr>
        <p:sp>
          <p:nvSpPr>
            <p:cNvPr id="14" name="TitleBackground"/>
            <p:cNvSpPr/>
            <p:nvPr>
              <p:custDataLst>
                <p:tags r:id="rId14"/>
              </p:custDataLst>
            </p:nvPr>
          </p:nvSpPr>
          <p:spPr>
            <a:xfrm>
              <a:off x="-1524000" y="-114300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ColorBlock"/>
            <p:cNvSpPr/>
            <p:nvPr>
              <p:custDataLst>
                <p:tags r:id="rId15"/>
              </p:custDataLst>
            </p:nvPr>
          </p:nvSpPr>
          <p:spPr>
            <a:xfrm>
              <a:off x="-1524000" y="-11430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多选题</a:t>
              </a:r>
            </a:p>
          </p:txBody>
        </p:sp>
        <p:sp>
          <p:nvSpPr>
            <p:cNvPr id="17" name="TipText"/>
            <p:cNvSpPr txBox="1"/>
            <p:nvPr>
              <p:custDataLst>
                <p:tags r:id="rId17"/>
              </p:custDataLst>
            </p:nvPr>
          </p:nvSpPr>
          <p:spPr>
            <a:xfrm>
              <a:off x="49107" y="-997373"/>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100</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p>
          </p:txBody>
        </p:sp>
      </p:grpSp>
      <p:pic>
        <p:nvPicPr>
          <p:cNvPr id="2" name="图片 1" descr="tmpF3D6"/>
          <p:cNvPicPr>
            <a:picLocks noChangeAspect="1"/>
          </p:cNvPicPr>
          <p:nvPr>
            <p:custDataLst>
              <p:tags r:id="rId13"/>
            </p:custDataLst>
          </p:nvPr>
        </p:nvPicPr>
        <p:blipFill>
          <a:blip r:embed="rId19"/>
          <a:stretch>
            <a:fillRect/>
          </a:stretch>
        </p:blipFill>
        <p:spPr>
          <a:xfrm>
            <a:off x="7594600" y="63500"/>
            <a:ext cx="1422400" cy="508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0241"/>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Full Binary Tree Theorem</a:t>
            </a:r>
          </a:p>
        </p:txBody>
      </p:sp>
      <p:sp>
        <p:nvSpPr>
          <p:cNvPr id="12290" name="文本占位符 10242"/>
          <p:cNvSpPr>
            <a:spLocks noGrp="1"/>
          </p:cNvSpPr>
          <p:nvPr>
            <p:ph idx="1"/>
          </p:nvPr>
        </p:nvSpPr>
        <p:spPr>
          <a:xfrm>
            <a:off x="455613" y="1600200"/>
            <a:ext cx="8226425" cy="4572000"/>
          </a:xfrm>
        </p:spPr>
        <p:txBody>
          <a:bodyPr anchor="t"/>
          <a:lstStyle/>
          <a:p>
            <a:pPr>
              <a:buNone/>
            </a:pPr>
            <a:r>
              <a:rPr lang="en-US" altLang="zh-CN" b="1" dirty="0">
                <a:latin typeface="Helvetica" pitchFamily="34" charset="0"/>
              </a:rPr>
              <a:t>Theorem1</a:t>
            </a:r>
            <a:r>
              <a:rPr lang="en-US" altLang="zh-CN" dirty="0">
                <a:latin typeface="Helvetica" pitchFamily="34" charset="0"/>
              </a:rPr>
              <a:t>: The number of leaves in a non-empty full binary tree is one more than the number of internal nodes.</a:t>
            </a:r>
          </a:p>
          <a:p>
            <a:pPr>
              <a:buNone/>
            </a:pPr>
            <a:r>
              <a:rPr lang="en-US" altLang="zh-CN" b="1" dirty="0">
                <a:latin typeface="Helvetica" pitchFamily="34" charset="0"/>
              </a:rPr>
              <a:t>Proof:    ?</a:t>
            </a:r>
            <a:endParaRPr lang="en-US" altLang="zh-CN" dirty="0">
              <a:latin typeface="Helvetica" pitchFamily="34" charset="0"/>
            </a:endParaRPr>
          </a:p>
        </p:txBody>
      </p:sp>
      <p:sp>
        <p:nvSpPr>
          <p:cNvPr id="12291" name="动作按钮: 前进或下一项 10243">
            <a:hlinkClick r:id="" action="ppaction://noaction"/>
          </p:cNvPr>
          <p:cNvSpPr/>
          <p:nvPr/>
        </p:nvSpPr>
        <p:spPr>
          <a:xfrm>
            <a:off x="8459788" y="5734050"/>
            <a:ext cx="288925" cy="287338"/>
          </a:xfrm>
          <a:prstGeom prst="actionButtonForwardNext">
            <a:avLst/>
          </a:prstGeom>
          <a:solidFill>
            <a:srgbClr val="C0C0C0"/>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pic>
        <p:nvPicPr>
          <p:cNvPr id="12292" name="图片 10244" descr="FullComp"/>
          <p:cNvPicPr>
            <a:picLocks noChangeAspect="1"/>
          </p:cNvPicPr>
          <p:nvPr/>
        </p:nvPicPr>
        <p:blipFill>
          <a:blip r:embed="rId3"/>
          <a:srcRect l="1158" r="49469" b="25902"/>
          <a:stretch>
            <a:fillRect/>
          </a:stretch>
        </p:blipFill>
        <p:spPr>
          <a:xfrm>
            <a:off x="2700338" y="4508500"/>
            <a:ext cx="3527425" cy="1439863"/>
          </a:xfrm>
          <a:prstGeom prst="rect">
            <a:avLst/>
          </a:prstGeom>
          <a:noFill/>
          <a:ln w="9525">
            <a:noFill/>
          </a:ln>
        </p:spPr>
      </p:pic>
      <p:sp>
        <p:nvSpPr>
          <p:cNvPr id="12293"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6</a:t>
            </a:fld>
            <a:endParaRPr lang="zh-CN" altLang="en-US" sz="1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Some </a:t>
            </a:r>
            <a:r>
              <a:rPr lang="zh-CN" altLang="en-US" dirty="0"/>
              <a:t>solution</a:t>
            </a:r>
            <a:r>
              <a:rPr lang="en-US" altLang="zh-CN" dirty="0"/>
              <a:t>s</a:t>
            </a:r>
          </a:p>
        </p:txBody>
      </p:sp>
      <p:sp>
        <p:nvSpPr>
          <p:cNvPr id="3" name="内容占位符 2"/>
          <p:cNvSpPr>
            <a:spLocks noGrp="1"/>
          </p:cNvSpPr>
          <p:nvPr>
            <p:ph sz="quarter" idx="10"/>
          </p:nvPr>
        </p:nvSpPr>
        <p:spPr>
          <a:xfrm>
            <a:off x="1393031" y="1952625"/>
            <a:ext cx="6307931" cy="2583657"/>
          </a:xfrm>
        </p:spPr>
        <p:txBody>
          <a:bodyPr>
            <a:normAutofit fontScale="92500" lnSpcReduction="10000"/>
          </a:bodyPr>
          <a:lstStyle/>
          <a:p>
            <a:pPr marL="457200" indent="-457200">
              <a:spcBef>
                <a:spcPts val="600"/>
              </a:spcBef>
            </a:pPr>
            <a:r>
              <a:rPr lang="en-US" altLang="zh-CN" sz="4000" dirty="0">
                <a:solidFill>
                  <a:srgbClr val="000000"/>
                </a:solidFill>
                <a:latin typeface="微软雅黑" panose="020B0503020204020204" charset="-122"/>
                <a:ea typeface="微软雅黑" panose="020B0503020204020204" charset="-122"/>
                <a:sym typeface="微软雅黑" panose="020B0503020204020204" charset="-122"/>
              </a:rPr>
              <a:t>List,   traversal</a:t>
            </a:r>
          </a:p>
          <a:p>
            <a:pPr marL="914400" lvl="1" indent="-457200">
              <a:spcBef>
                <a:spcPts val="600"/>
              </a:spcBef>
            </a:pPr>
            <a:r>
              <a:rPr lang="zh-CN" altLang="en-US" dirty="0">
                <a:solidFill>
                  <a:srgbClr val="000000"/>
                </a:solidFill>
                <a:latin typeface="微软雅黑" panose="020B0503020204020204" charset="-122"/>
                <a:ea typeface="微软雅黑" panose="020B0503020204020204" charset="-122"/>
                <a:sym typeface="微软雅黑" panose="020B0503020204020204" charset="-122"/>
              </a:rPr>
              <a:t> </a:t>
            </a:r>
            <a:r>
              <a:rPr lang="el-GR" altLang="zh-CN" dirty="0">
                <a:solidFill>
                  <a:srgbClr val="FF0000"/>
                </a:solidFill>
                <a:latin typeface="微软雅黑" panose="020B0503020204020204" charset="-122"/>
                <a:ea typeface="微软雅黑" panose="020B0503020204020204" charset="-122"/>
                <a:sym typeface="微软雅黑" panose="020B0503020204020204" charset="-122"/>
              </a:rPr>
              <a:t>Θ</a:t>
            </a:r>
            <a:r>
              <a:rPr lang="en-US" altLang="zh-CN" dirty="0">
                <a:solidFill>
                  <a:srgbClr val="FF0000"/>
                </a:solidFill>
                <a:latin typeface="微软雅黑" panose="020B0503020204020204" charset="-122"/>
                <a:ea typeface="微软雅黑" panose="020B0503020204020204" charset="-122"/>
                <a:sym typeface="微软雅黑" panose="020B0503020204020204" charset="-122"/>
              </a:rPr>
              <a:t>(n)</a:t>
            </a:r>
          </a:p>
          <a:p>
            <a:pPr marL="342900" lvl="0" indent="-342900">
              <a:spcBef>
                <a:spcPts val="600"/>
              </a:spcBef>
            </a:pPr>
            <a:r>
              <a:rPr lang="en-US" altLang="zh-CN" sz="3655" dirty="0">
                <a:solidFill>
                  <a:srgbClr val="000000"/>
                </a:solidFill>
                <a:latin typeface="微软雅黑" panose="020B0503020204020204" charset="-122"/>
                <a:ea typeface="微软雅黑" panose="020B0503020204020204" charset="-122"/>
                <a:sym typeface="微软雅黑" panose="020B0503020204020204" charset="-122"/>
              </a:rPr>
              <a:t>Tree,   traversal</a:t>
            </a:r>
          </a:p>
          <a:p>
            <a:pPr marL="800100" lvl="1" indent="-342900">
              <a:spcBef>
                <a:spcPts val="600"/>
              </a:spcBef>
            </a:pPr>
            <a:r>
              <a:rPr lang="zh-CN" altLang="en-US" dirty="0">
                <a:solidFill>
                  <a:srgbClr val="000000"/>
                </a:solidFill>
                <a:latin typeface="微软雅黑" panose="020B0503020204020204" charset="-122"/>
                <a:ea typeface="微软雅黑" panose="020B0503020204020204" charset="-122"/>
                <a:sym typeface="微软雅黑" panose="020B0503020204020204" charset="-122"/>
              </a:rPr>
              <a:t> </a:t>
            </a:r>
            <a:r>
              <a:rPr lang="el-GR" altLang="zh-CN" dirty="0">
                <a:solidFill>
                  <a:srgbClr val="FF0000"/>
                </a:solidFill>
                <a:latin typeface="微软雅黑" panose="020B0503020204020204" charset="-122"/>
                <a:ea typeface="微软雅黑" panose="020B0503020204020204" charset="-122"/>
                <a:sym typeface="微软雅黑" panose="020B0503020204020204" charset="-122"/>
              </a:rPr>
              <a:t>Θ</a:t>
            </a:r>
            <a:r>
              <a:rPr lang="en-US" altLang="zh-CN" dirty="0">
                <a:solidFill>
                  <a:srgbClr val="FF0000"/>
                </a:solidFill>
                <a:latin typeface="微软雅黑" panose="020B0503020204020204" charset="-122"/>
                <a:ea typeface="微软雅黑" panose="020B0503020204020204" charset="-122"/>
                <a:sym typeface="微软雅黑" panose="020B0503020204020204" charset="-122"/>
              </a:rPr>
              <a:t>(n)</a:t>
            </a:r>
          </a:p>
          <a:p>
            <a:pPr marL="457200" indent="-457200">
              <a:spcBef>
                <a:spcPts val="600"/>
              </a:spcBef>
            </a:pPr>
            <a:r>
              <a:rPr lang="en-US" altLang="zh-CN" dirty="0">
                <a:solidFill>
                  <a:srgbClr val="000000"/>
                </a:solidFill>
                <a:latin typeface="微软雅黑" panose="020B0503020204020204" charset="-122"/>
                <a:ea typeface="微软雅黑" panose="020B0503020204020204" charset="-122"/>
                <a:sym typeface="微软雅黑" panose="020B0503020204020204" charset="-122"/>
              </a:rPr>
              <a:t>BST</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sym typeface="微软雅黑" panose="020B0503020204020204" charset="-122"/>
            </a:endParaRPr>
          </a:p>
          <a:p>
            <a:pPr marL="914400" lvl="1" indent="-457200">
              <a:spcBef>
                <a:spcPts val="600"/>
              </a:spcBef>
            </a:pPr>
            <a:r>
              <a:rPr lang="el-GR" altLang="zh-CN" dirty="0">
                <a:solidFill>
                  <a:srgbClr val="FF0000"/>
                </a:solidFill>
                <a:latin typeface="微软雅黑" panose="020B0503020204020204" charset="-122"/>
                <a:ea typeface="微软雅黑" panose="020B0503020204020204" charset="-122"/>
                <a:sym typeface="微软雅黑" panose="020B0503020204020204" charset="-122"/>
              </a:rPr>
              <a:t>Θ</a:t>
            </a:r>
            <a:r>
              <a:rPr lang="en-US" altLang="zh-CN" dirty="0">
                <a:solidFill>
                  <a:srgbClr val="FF0000"/>
                </a:solidFill>
                <a:latin typeface="微软雅黑" panose="020B0503020204020204" charset="-122"/>
                <a:ea typeface="微软雅黑" panose="020B0503020204020204" charset="-122"/>
                <a:sym typeface="微软雅黑" panose="020B0503020204020204" charset="-122"/>
              </a:rPr>
              <a:t>(Height)</a:t>
            </a:r>
          </a:p>
          <a:p>
            <a:endParaRPr lang="zh-CN" altLang="en-US" sz="1500" dirty="0"/>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60</a:t>
            </a:fld>
            <a:endParaRPr lang="zh-CN" altLang="en-US" sz="1050" dirty="0"/>
          </a:p>
        </p:txBody>
      </p:sp>
      <p:sp>
        <p:nvSpPr>
          <p:cNvPr id="5" name="TextBox 5"/>
          <p:cNvSpPr txBox="1">
            <a:spLocks noChangeArrowheads="1"/>
          </p:cNvSpPr>
          <p:nvPr>
            <p:custDataLst>
              <p:tags r:id="rId1"/>
            </p:custDataLst>
          </p:nvPr>
        </p:nvSpPr>
        <p:spPr bwMode="auto">
          <a:xfrm>
            <a:off x="1547278" y="4736671"/>
            <a:ext cx="5884980" cy="1089931"/>
          </a:xfrm>
          <a:prstGeom prst="rect">
            <a:avLst/>
          </a:prstGeom>
          <a:noFill/>
          <a:ln cap="rnd">
            <a:solidFill>
              <a:schemeClr val="accent2"/>
            </a:solidFill>
          </a:ln>
        </p:spPr>
        <p:txBody>
          <a:bodyPr anchor="ctr"/>
          <a:lstStyle/>
          <a:p>
            <a:pPr algn="ctr"/>
            <a:r>
              <a:rPr lang="zh-CN" altLang="en-US" sz="2100" dirty="0">
                <a:solidFill>
                  <a:srgbClr val="C00000"/>
                </a:solidFill>
                <a:latin typeface="Microsoft YaHei UI" panose="020B0503020204020204" pitchFamily="34" charset="-122"/>
                <a:ea typeface="Microsoft YaHei UI" panose="020B0503020204020204" pitchFamily="34" charset="-122"/>
                <a:cs typeface="+mj-cs"/>
                <a:sym typeface="微软雅黑" panose="020B0503020204020204" charset="-122"/>
              </a:rPr>
              <a:t>How to put the maximum and minimum values in an accessible location?</a:t>
            </a:r>
          </a:p>
          <a:p>
            <a:pPr algn="ctr"/>
            <a:r>
              <a:rPr lang="en-US" altLang="zh-CN" sz="2100" dirty="0">
                <a:solidFill>
                  <a:srgbClr val="C00000"/>
                </a:solidFill>
                <a:latin typeface="Microsoft YaHei UI" panose="020B0503020204020204" pitchFamily="34" charset="-122"/>
                <a:ea typeface="Microsoft YaHei UI" panose="020B0503020204020204" pitchFamily="34" charset="-122"/>
                <a:cs typeface="+mj-cs"/>
                <a:sym typeface="微软雅黑" panose="020B0503020204020204" charset="-122"/>
              </a:rPr>
              <a:t>First element of an array, </a:t>
            </a:r>
            <a:r>
              <a:rPr lang="zh-CN" altLang="en-US" sz="2100" dirty="0">
                <a:solidFill>
                  <a:srgbClr val="C00000"/>
                </a:solidFill>
                <a:latin typeface="Microsoft YaHei UI" panose="020B0503020204020204" pitchFamily="34" charset="-122"/>
                <a:ea typeface="Microsoft YaHei UI" panose="020B0503020204020204" pitchFamily="34" charset="-122"/>
                <a:cs typeface="+mj-cs"/>
                <a:sym typeface="微软雅黑" panose="020B0503020204020204" charset="-122"/>
              </a:rPr>
              <a:t>      </a:t>
            </a:r>
            <a:r>
              <a:rPr lang="en-US" altLang="zh-CN" sz="2100" dirty="0">
                <a:solidFill>
                  <a:srgbClr val="C00000"/>
                </a:solidFill>
                <a:latin typeface="Microsoft YaHei UI" panose="020B0503020204020204" pitchFamily="34" charset="-122"/>
                <a:ea typeface="Microsoft YaHei UI" panose="020B0503020204020204" pitchFamily="34" charset="-122"/>
                <a:cs typeface="+mj-cs"/>
                <a:sym typeface="微软雅黑" panose="020B0503020204020204" charset="-122"/>
              </a:rPr>
              <a:t>Root of a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1">
                <a:solidFill>
                  <a:srgbClr val="CC0000"/>
                </a:solidFill>
                <a:effectLst>
                  <a:outerShdw blurRad="38100" dist="38100" dir="2700000">
                    <a:srgbClr val="C0C0C0"/>
                  </a:outerShdw>
                </a:effectLst>
              </a:rPr>
              <a:t>	Problem 2</a:t>
            </a:r>
            <a:endParaRPr lang="en-US" altLang="zh-CN" sz="2700" noProof="1">
              <a:solidFill>
                <a:srgbClr val="CC0000"/>
              </a:solidFill>
              <a:effectLst>
                <a:outerShdw blurRad="38100" dist="38100" dir="2700000">
                  <a:srgbClr val="C0C0C0"/>
                </a:outerShdw>
              </a:effectLst>
            </a:endParaRPr>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61</a:t>
            </a:fld>
            <a:endParaRPr lang="zh-CN" altLang="en-US" sz="1050" dirty="0"/>
          </a:p>
        </p:txBody>
      </p:sp>
      <p:sp>
        <p:nvSpPr>
          <p:cNvPr id="43" name="内容占位符 2"/>
          <p:cNvSpPr txBox="1"/>
          <p:nvPr/>
        </p:nvSpPr>
        <p:spPr>
          <a:xfrm>
            <a:off x="1259470" y="4869222"/>
            <a:ext cx="6258902" cy="475346"/>
          </a:xfrm>
          <a:prstGeom prst="rect">
            <a:avLst/>
          </a:prstGeom>
        </p:spPr>
        <p:txBody>
          <a:bodyPr vert="horz" lIns="68580" tIns="34290" rIns="68580" bIns="34290" rtlCol="0">
            <a:noAutofit/>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0" indent="-171450" algn="l" defTabSz="685800" rtl="0" eaLnBrk="1" latinLnBrk="0" hangingPunct="1">
              <a:lnSpc>
                <a:spcPct val="100000"/>
              </a:lnSpc>
              <a:spcBef>
                <a:spcPts val="750"/>
              </a:spcBef>
              <a:spcAft>
                <a:spcPts val="900"/>
              </a:spcAft>
              <a:buFont typeface="Wingdings" panose="05000000000000000000" pitchFamily="2" charset="2"/>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0" indent="-285750" algn="l" defTabSz="685800" rtl="0" eaLnBrk="1" latinLnBrk="0" hangingPunct="1">
              <a:lnSpc>
                <a:spcPct val="100000"/>
              </a:lnSpc>
              <a:spcBef>
                <a:spcPts val="750"/>
              </a:spcBef>
              <a:spcAft>
                <a:spcPts val="900"/>
              </a:spcAft>
              <a:buFont typeface="Wingdings" panose="05000000000000000000" pitchFamily="2" charset="2"/>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0" indent="-171450" algn="l" defTabSz="685800" rtl="0" eaLnBrk="1" latinLnBrk="0" hangingPunct="1">
              <a:lnSpc>
                <a:spcPct val="100000"/>
              </a:lnSpc>
              <a:spcBef>
                <a:spcPts val="750"/>
              </a:spcBef>
              <a:spcAft>
                <a:spcPts val="900"/>
              </a:spcAft>
              <a:buFont typeface="Arial" panose="020B0604020202020204" pitchFamily="34" charset="0"/>
              <a:buNone/>
              <a:defRPr lang="en-US"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a:buFont typeface="Arial" panose="020B0604020202020204" pitchFamily="34" charset="0"/>
              <a:buChar char="•"/>
            </a:pPr>
            <a:r>
              <a:rPr lang="zh-CN" altLang="en-US" sz="2800" dirty="0"/>
              <a:t>Can this problem be achieved with ordinary queues?</a:t>
            </a:r>
          </a:p>
        </p:txBody>
      </p:sp>
      <p:sp>
        <p:nvSpPr>
          <p:cNvPr id="44" name="内容占位符 2"/>
          <p:cNvSpPr txBox="1"/>
          <p:nvPr/>
        </p:nvSpPr>
        <p:spPr>
          <a:xfrm>
            <a:off x="2411704" y="5949299"/>
            <a:ext cx="3542109" cy="444295"/>
          </a:xfrm>
          <a:prstGeom prst="rect">
            <a:avLst/>
          </a:prstGeom>
        </p:spPr>
        <p:txBody>
          <a:bodyPr vert="horz" lIns="68580" tIns="34290" rIns="68580" bIns="34290" rtlCol="0">
            <a:noAutofit/>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0" indent="-171450" algn="l" defTabSz="685800" rtl="0" eaLnBrk="1" latinLnBrk="0" hangingPunct="1">
              <a:lnSpc>
                <a:spcPct val="100000"/>
              </a:lnSpc>
              <a:spcBef>
                <a:spcPts val="750"/>
              </a:spcBef>
              <a:spcAft>
                <a:spcPts val="900"/>
              </a:spcAft>
              <a:buFont typeface="Wingdings" panose="05000000000000000000" pitchFamily="2" charset="2"/>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0" indent="-285750" algn="l" defTabSz="685800" rtl="0" eaLnBrk="1" latinLnBrk="0" hangingPunct="1">
              <a:lnSpc>
                <a:spcPct val="100000"/>
              </a:lnSpc>
              <a:spcBef>
                <a:spcPts val="750"/>
              </a:spcBef>
              <a:spcAft>
                <a:spcPts val="900"/>
              </a:spcAft>
              <a:buFont typeface="Wingdings" panose="05000000000000000000" pitchFamily="2" charset="2"/>
              <a:buNone/>
              <a:defRPr lang="en-US" sz="24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0" indent="-171450" algn="l" defTabSz="685800" rtl="0" eaLnBrk="1" latinLnBrk="0" hangingPunct="1">
              <a:lnSpc>
                <a:spcPct val="100000"/>
              </a:lnSpc>
              <a:spcBef>
                <a:spcPts val="750"/>
              </a:spcBef>
              <a:spcAft>
                <a:spcPts val="900"/>
              </a:spcAft>
              <a:buFont typeface="Arial" panose="020B0604020202020204" pitchFamily="34" charset="0"/>
              <a:buNone/>
              <a:defRPr lang="en-US"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buNone/>
            </a:pPr>
            <a:r>
              <a:rPr sz="2800" dirty="0">
                <a:solidFill>
                  <a:srgbClr val="FF0000"/>
                </a:solidFill>
              </a:rPr>
              <a:t>Priority queue</a:t>
            </a:r>
            <a:r>
              <a:rPr lang="zh-CN" altLang="en-US" sz="2800" dirty="0">
                <a:solidFill>
                  <a:srgbClr val="FF0000"/>
                </a:solidFill>
              </a:rPr>
              <a:t>！</a:t>
            </a:r>
          </a:p>
        </p:txBody>
      </p:sp>
      <p:sp>
        <p:nvSpPr>
          <p:cNvPr id="5" name="椭圆 4"/>
          <p:cNvSpPr/>
          <p:nvPr/>
        </p:nvSpPr>
        <p:spPr>
          <a:xfrm>
            <a:off x="2224635" y="2217581"/>
            <a:ext cx="636816" cy="650417"/>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500" dirty="0">
                <a:solidFill>
                  <a:schemeClr val="tx1"/>
                </a:solidFill>
              </a:rPr>
              <a:t>Shopping</a:t>
            </a:r>
          </a:p>
        </p:txBody>
      </p:sp>
      <p:sp>
        <p:nvSpPr>
          <p:cNvPr id="45" name="椭圆 44"/>
          <p:cNvSpPr/>
          <p:nvPr/>
        </p:nvSpPr>
        <p:spPr>
          <a:xfrm>
            <a:off x="1147328" y="2940314"/>
            <a:ext cx="857465" cy="875779"/>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800" dirty="0">
                <a:solidFill>
                  <a:schemeClr val="tx1"/>
                </a:solidFill>
              </a:rPr>
              <a:t>Ping pong</a:t>
            </a:r>
          </a:p>
        </p:txBody>
      </p:sp>
      <p:sp>
        <p:nvSpPr>
          <p:cNvPr id="46" name="椭圆 45"/>
          <p:cNvSpPr/>
          <p:nvPr/>
        </p:nvSpPr>
        <p:spPr>
          <a:xfrm>
            <a:off x="4034790" y="1880870"/>
            <a:ext cx="1186815" cy="112141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100" dirty="0">
                <a:solidFill>
                  <a:schemeClr val="tx1"/>
                </a:solidFill>
              </a:rPr>
              <a:t>reading</a:t>
            </a:r>
          </a:p>
        </p:txBody>
      </p:sp>
      <p:sp>
        <p:nvSpPr>
          <p:cNvPr id="47" name="椭圆 46"/>
          <p:cNvSpPr/>
          <p:nvPr/>
        </p:nvSpPr>
        <p:spPr>
          <a:xfrm>
            <a:off x="2861453" y="2761758"/>
            <a:ext cx="1433873" cy="140869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with girlfriend</a:t>
            </a:r>
          </a:p>
        </p:txBody>
      </p:sp>
      <p:sp>
        <p:nvSpPr>
          <p:cNvPr id="48" name="椭圆 47"/>
          <p:cNvSpPr/>
          <p:nvPr/>
        </p:nvSpPr>
        <p:spPr>
          <a:xfrm>
            <a:off x="5723952" y="1976053"/>
            <a:ext cx="3004124" cy="2989366"/>
          </a:xfrm>
          <a:prstGeom prst="ellipse">
            <a:avLst/>
          </a:prstGeom>
          <a:solidFill>
            <a:srgbClr val="FFC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300" dirty="0">
                <a:solidFill>
                  <a:schemeClr val="tx1"/>
                </a:solidFill>
              </a:rPr>
              <a:t>Breaking news:</a:t>
            </a:r>
          </a:p>
          <a:p>
            <a:pPr algn="ctr"/>
            <a:r>
              <a:rPr lang="zh-CN" altLang="en-US" sz="3300" dirty="0">
                <a:solidFill>
                  <a:schemeClr val="tx1"/>
                </a:solidFill>
              </a:rPr>
              <a:t>Exam tomorrow</a:t>
            </a:r>
            <a:r>
              <a:rPr lang="en-US" altLang="zh-CN" sz="33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2000"/>
                                        <p:tgtEl>
                                          <p:spTgt spid="48"/>
                                        </p:tgtEl>
                                      </p:cBhvr>
                                    </p:animEffect>
                                    <p:anim calcmode="lin" valueType="num">
                                      <p:cBhvr>
                                        <p:cTn id="15" dur="2000" fill="hold"/>
                                        <p:tgtEl>
                                          <p:spTgt spid="48"/>
                                        </p:tgtEl>
                                        <p:attrNameLst>
                                          <p:attrName>style.rotation</p:attrName>
                                        </p:attrNameLst>
                                      </p:cBhvr>
                                      <p:tavLst>
                                        <p:tav tm="0">
                                          <p:val>
                                            <p:fltVal val="720"/>
                                          </p:val>
                                        </p:tav>
                                        <p:tav tm="100000">
                                          <p:val>
                                            <p:fltVal val="0"/>
                                          </p:val>
                                        </p:tav>
                                      </p:tavLst>
                                    </p:anim>
                                    <p:anim calcmode="lin" valueType="num">
                                      <p:cBhvr>
                                        <p:cTn id="16" dur="2000" fill="hold"/>
                                        <p:tgtEl>
                                          <p:spTgt spid="48"/>
                                        </p:tgtEl>
                                        <p:attrNameLst>
                                          <p:attrName>ppt_h</p:attrName>
                                        </p:attrNameLst>
                                      </p:cBhvr>
                                      <p:tavLst>
                                        <p:tav tm="0">
                                          <p:val>
                                            <p:fltVal val="0"/>
                                          </p:val>
                                        </p:tav>
                                        <p:tav tm="100000">
                                          <p:val>
                                            <p:strVal val="#ppt_h"/>
                                          </p:val>
                                        </p:tav>
                                      </p:tavLst>
                                    </p:anim>
                                    <p:anim calcmode="lin" valueType="num">
                                      <p:cBhvr>
                                        <p:cTn id="17" dur="2000" fill="hold"/>
                                        <p:tgtEl>
                                          <p:spTgt spid="48"/>
                                        </p:tgtEl>
                                        <p:attrNameLst>
                                          <p:attrName>ppt_w</p:attrName>
                                        </p:attrNameLst>
                                      </p:cBhvr>
                                      <p:tavLst>
                                        <p:tav tm="0">
                                          <p:val>
                                            <p:fltVal val="0"/>
                                          </p:val>
                                        </p:tav>
                                        <p:tav tm="100000">
                                          <p:val>
                                            <p:strVal val="#ppt_w"/>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1000"/>
                                        <p:tgtEl>
                                          <p:spTgt spid="44"/>
                                        </p:tgtEl>
                                      </p:cBhvr>
                                    </p:animEffect>
                                    <p:anim calcmode="lin" valueType="num">
                                      <p:cBhvr>
                                        <p:cTn id="30" dur="1000" fill="hold"/>
                                        <p:tgtEl>
                                          <p:spTgt spid="44"/>
                                        </p:tgtEl>
                                        <p:attrNameLst>
                                          <p:attrName>ppt_x</p:attrName>
                                        </p:attrNameLst>
                                      </p:cBhvr>
                                      <p:tavLst>
                                        <p:tav tm="0">
                                          <p:val>
                                            <p:strVal val="#ppt_x"/>
                                          </p:val>
                                        </p:tav>
                                        <p:tav tm="100000">
                                          <p:val>
                                            <p:strVal val="#ppt_x"/>
                                          </p:val>
                                        </p:tav>
                                      </p:tavLst>
                                    </p:anim>
                                    <p:anim calcmode="lin" valueType="num">
                                      <p:cBhvr>
                                        <p:cTn id="3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7" grpId="0" bldLvl="0" animBg="1"/>
      <p:bldP spid="48"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83969"/>
          <p:cNvSpPr>
            <a:spLocks noGrp="1"/>
          </p:cNvSpPr>
          <p:nvPr>
            <p:ph type="title"/>
          </p:nvPr>
        </p:nvSpPr>
        <p:spPr>
          <a:xfrm>
            <a:off x="455613" y="260350"/>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Heaps</a:t>
            </a:r>
          </a:p>
        </p:txBody>
      </p:sp>
      <p:sp>
        <p:nvSpPr>
          <p:cNvPr id="100354" name="文本占位符 83970"/>
          <p:cNvSpPr>
            <a:spLocks noGrp="1"/>
          </p:cNvSpPr>
          <p:nvPr>
            <p:ph idx="1"/>
          </p:nvPr>
        </p:nvSpPr>
        <p:spPr>
          <a:xfrm>
            <a:off x="455613" y="1125538"/>
            <a:ext cx="8364537" cy="2519362"/>
          </a:xfrm>
        </p:spPr>
        <p:txBody>
          <a:bodyPr anchor="t"/>
          <a:lstStyle/>
          <a:p>
            <a:pPr>
              <a:lnSpc>
                <a:spcPct val="90000"/>
              </a:lnSpc>
              <a:buNone/>
            </a:pPr>
            <a:r>
              <a:rPr lang="en-US" altLang="zh-CN" sz="2800">
                <a:latin typeface="Helvetica" pitchFamily="34" charset="0"/>
              </a:rPr>
              <a:t>Heap: </a:t>
            </a:r>
            <a:r>
              <a:rPr lang="en-US" altLang="zh-CN" sz="2800">
                <a:solidFill>
                  <a:srgbClr val="CC0000"/>
                </a:solidFill>
                <a:latin typeface="Helvetica" pitchFamily="34" charset="0"/>
              </a:rPr>
              <a:t>Complete binary tree</a:t>
            </a:r>
            <a:r>
              <a:rPr lang="en-US" altLang="zh-CN" sz="2800">
                <a:latin typeface="Helvetica" pitchFamily="34" charset="0"/>
              </a:rPr>
              <a:t> with the </a:t>
            </a:r>
            <a:r>
              <a:rPr lang="en-US" altLang="zh-CN" sz="2800" u="sng">
                <a:latin typeface="Helvetica" pitchFamily="34" charset="0"/>
              </a:rPr>
              <a:t>heap property</a:t>
            </a:r>
            <a:endParaRPr lang="en-US" altLang="zh-CN" sz="2800">
              <a:latin typeface="Helvetica" pitchFamily="34" charset="0"/>
            </a:endParaRPr>
          </a:p>
          <a:p>
            <a:pPr>
              <a:lnSpc>
                <a:spcPct val="90000"/>
              </a:lnSpc>
            </a:pPr>
            <a:r>
              <a:rPr lang="en-US" altLang="zh-CN" sz="2400" b="1" dirty="0">
                <a:solidFill>
                  <a:srgbClr val="CC0000"/>
                </a:solidFill>
                <a:latin typeface="Helvetica" pitchFamily="34" charset="0"/>
              </a:rPr>
              <a:t>Min-heap(</a:t>
            </a:r>
            <a:r>
              <a:rPr lang="zh-CN" altLang="en-US" sz="2400" b="1" dirty="0">
                <a:solidFill>
                  <a:srgbClr val="CC0000"/>
                </a:solidFill>
                <a:latin typeface="Helvetica" pitchFamily="34" charset="0"/>
              </a:rPr>
              <a:t>小顶堆</a:t>
            </a:r>
            <a:r>
              <a:rPr lang="en-US" altLang="zh-CN" sz="2400" b="1">
                <a:solidFill>
                  <a:srgbClr val="CC0000"/>
                </a:solidFill>
                <a:latin typeface="Helvetica" pitchFamily="34" charset="0"/>
              </a:rPr>
              <a:t>)</a:t>
            </a:r>
            <a:r>
              <a:rPr lang="en-US" altLang="zh-CN" sz="2400" b="1">
                <a:latin typeface="Helvetica" pitchFamily="34" charset="0"/>
              </a:rPr>
              <a:t>:</a:t>
            </a:r>
            <a:r>
              <a:rPr lang="en-US" altLang="zh-CN" sz="2400">
                <a:latin typeface="Helvetica" pitchFamily="34" charset="0"/>
              </a:rPr>
              <a:t> every node stores a value that is less than or equal to the value of  it children. </a:t>
            </a:r>
          </a:p>
          <a:p>
            <a:pPr>
              <a:lnSpc>
                <a:spcPct val="90000"/>
              </a:lnSpc>
            </a:pPr>
            <a:r>
              <a:rPr lang="en-US" altLang="zh-CN" sz="2400" b="1" dirty="0">
                <a:solidFill>
                  <a:srgbClr val="CC0000"/>
                </a:solidFill>
                <a:latin typeface="Helvetica" pitchFamily="34" charset="0"/>
              </a:rPr>
              <a:t>Max-heap(</a:t>
            </a:r>
            <a:r>
              <a:rPr lang="zh-CN" altLang="en-US" sz="2400" b="1" dirty="0">
                <a:solidFill>
                  <a:srgbClr val="CC0000"/>
                </a:solidFill>
                <a:latin typeface="Helvetica" pitchFamily="34" charset="0"/>
              </a:rPr>
              <a:t>大顶堆</a:t>
            </a:r>
            <a:r>
              <a:rPr lang="en-US" altLang="zh-CN" sz="2400" b="1">
                <a:solidFill>
                  <a:srgbClr val="CC0000"/>
                </a:solidFill>
                <a:latin typeface="Helvetica" pitchFamily="34" charset="0"/>
              </a:rPr>
              <a:t>)</a:t>
            </a:r>
            <a:r>
              <a:rPr lang="en-US" altLang="zh-CN" sz="2400">
                <a:latin typeface="Helvetica" pitchFamily="34" charset="0"/>
              </a:rPr>
              <a:t>: every node stores a value that is greater than or equal to the value of  it children</a:t>
            </a:r>
          </a:p>
          <a:p>
            <a:pPr>
              <a:lnSpc>
                <a:spcPct val="40000"/>
              </a:lnSpc>
              <a:buNone/>
            </a:pPr>
            <a:endParaRPr lang="en-US" altLang="zh-CN" sz="2400">
              <a:latin typeface="Helvetica" pitchFamily="34" charset="0"/>
            </a:endParaRPr>
          </a:p>
        </p:txBody>
      </p:sp>
      <p:grpSp>
        <p:nvGrpSpPr>
          <p:cNvPr id="100355" name="Group 49"/>
          <p:cNvGrpSpPr/>
          <p:nvPr/>
        </p:nvGrpSpPr>
        <p:grpSpPr>
          <a:xfrm>
            <a:off x="5219700" y="4005263"/>
            <a:ext cx="2341563" cy="1727200"/>
            <a:chOff x="930" y="2478"/>
            <a:chExt cx="1475" cy="1088"/>
          </a:xfrm>
        </p:grpSpPr>
        <p:grpSp>
          <p:nvGrpSpPr>
            <p:cNvPr id="100356" name="Group 15"/>
            <p:cNvGrpSpPr/>
            <p:nvPr/>
          </p:nvGrpSpPr>
          <p:grpSpPr>
            <a:xfrm>
              <a:off x="949" y="2478"/>
              <a:ext cx="1395" cy="1069"/>
              <a:chOff x="3607" y="4795"/>
              <a:chExt cx="1878" cy="1361"/>
            </a:xfrm>
          </p:grpSpPr>
          <p:sp>
            <p:nvSpPr>
              <p:cNvPr id="100357" name="Oval 16"/>
              <p:cNvSpPr/>
              <p:nvPr/>
            </p:nvSpPr>
            <p:spPr>
              <a:xfrm>
                <a:off x="4546" y="4795"/>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58" name="Oval 17"/>
              <p:cNvSpPr/>
              <p:nvPr/>
            </p:nvSpPr>
            <p:spPr>
              <a:xfrm>
                <a:off x="3920"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59" name="Oval 18"/>
              <p:cNvSpPr/>
              <p:nvPr/>
            </p:nvSpPr>
            <p:spPr>
              <a:xfrm>
                <a:off x="5172"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60" name="Oval 19"/>
              <p:cNvSpPr/>
              <p:nvPr/>
            </p:nvSpPr>
            <p:spPr>
              <a:xfrm>
                <a:off x="3607"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61" name="Oval 20"/>
              <p:cNvSpPr/>
              <p:nvPr/>
            </p:nvSpPr>
            <p:spPr>
              <a:xfrm>
                <a:off x="4233" y="5882"/>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62" name="Oval 21"/>
              <p:cNvSpPr/>
              <p:nvPr/>
            </p:nvSpPr>
            <p:spPr>
              <a:xfrm>
                <a:off x="4859"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63" name="Line 22"/>
              <p:cNvSpPr/>
              <p:nvPr/>
            </p:nvSpPr>
            <p:spPr>
              <a:xfrm flipH="1">
                <a:off x="4077" y="5067"/>
                <a:ext cx="626" cy="272"/>
              </a:xfrm>
              <a:prstGeom prst="line">
                <a:avLst/>
              </a:prstGeom>
              <a:ln w="19050" cap="flat" cmpd="sng">
                <a:solidFill>
                  <a:schemeClr val="tx1"/>
                </a:solidFill>
                <a:prstDash val="solid"/>
                <a:round/>
                <a:headEnd type="none" w="med" len="med"/>
                <a:tailEnd type="none" w="med" len="med"/>
              </a:ln>
            </p:spPr>
          </p:sp>
          <p:sp>
            <p:nvSpPr>
              <p:cNvPr id="100364" name="Line 23"/>
              <p:cNvSpPr/>
              <p:nvPr/>
            </p:nvSpPr>
            <p:spPr>
              <a:xfrm>
                <a:off x="4703" y="5067"/>
                <a:ext cx="626" cy="272"/>
              </a:xfrm>
              <a:prstGeom prst="line">
                <a:avLst/>
              </a:prstGeom>
              <a:ln w="19050" cap="flat" cmpd="sng">
                <a:solidFill>
                  <a:schemeClr val="tx1"/>
                </a:solidFill>
                <a:prstDash val="solid"/>
                <a:round/>
                <a:headEnd type="none" w="med" len="med"/>
                <a:tailEnd type="none" w="med" len="med"/>
              </a:ln>
            </p:spPr>
          </p:sp>
          <p:sp>
            <p:nvSpPr>
              <p:cNvPr id="100365" name="Line 24"/>
              <p:cNvSpPr/>
              <p:nvPr/>
            </p:nvSpPr>
            <p:spPr>
              <a:xfrm flipH="1">
                <a:off x="3764" y="5611"/>
                <a:ext cx="313" cy="271"/>
              </a:xfrm>
              <a:prstGeom prst="line">
                <a:avLst/>
              </a:prstGeom>
              <a:ln w="19050" cap="flat" cmpd="sng">
                <a:solidFill>
                  <a:schemeClr val="tx1"/>
                </a:solidFill>
                <a:prstDash val="solid"/>
                <a:round/>
                <a:headEnd type="none" w="med" len="med"/>
                <a:tailEnd type="none" w="med" len="med"/>
              </a:ln>
            </p:spPr>
          </p:sp>
          <p:sp>
            <p:nvSpPr>
              <p:cNvPr id="100366" name="Line 25"/>
              <p:cNvSpPr/>
              <p:nvPr/>
            </p:nvSpPr>
            <p:spPr>
              <a:xfrm>
                <a:off x="4077" y="5611"/>
                <a:ext cx="313" cy="271"/>
              </a:xfrm>
              <a:prstGeom prst="line">
                <a:avLst/>
              </a:prstGeom>
              <a:ln w="19050" cap="flat" cmpd="sng">
                <a:solidFill>
                  <a:schemeClr val="tx1"/>
                </a:solidFill>
                <a:prstDash val="solid"/>
                <a:round/>
                <a:headEnd type="none" w="med" len="med"/>
                <a:tailEnd type="none" w="med" len="med"/>
              </a:ln>
            </p:spPr>
          </p:sp>
          <p:sp>
            <p:nvSpPr>
              <p:cNvPr id="100367" name="Line 26"/>
              <p:cNvSpPr/>
              <p:nvPr/>
            </p:nvSpPr>
            <p:spPr>
              <a:xfrm flipH="1">
                <a:off x="5016" y="5611"/>
                <a:ext cx="313" cy="271"/>
              </a:xfrm>
              <a:prstGeom prst="line">
                <a:avLst/>
              </a:prstGeom>
              <a:ln w="19050" cap="flat" cmpd="sng">
                <a:solidFill>
                  <a:schemeClr val="tx1"/>
                </a:solidFill>
                <a:prstDash val="solid"/>
                <a:round/>
                <a:headEnd type="none" w="med" len="med"/>
                <a:tailEnd type="none" w="med" len="med"/>
              </a:ln>
            </p:spPr>
          </p:sp>
        </p:grpSp>
        <p:sp>
          <p:nvSpPr>
            <p:cNvPr id="100368" name="Rectangle 43"/>
            <p:cNvSpPr/>
            <p:nvPr/>
          </p:nvSpPr>
          <p:spPr>
            <a:xfrm>
              <a:off x="1631"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96 </a:t>
              </a:r>
            </a:p>
          </p:txBody>
        </p:sp>
        <p:sp>
          <p:nvSpPr>
            <p:cNvPr id="100369" name="Rectangle 44"/>
            <p:cNvSpPr/>
            <p:nvPr/>
          </p:nvSpPr>
          <p:spPr>
            <a:xfrm>
              <a:off x="1178"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00370" name="Rectangle 45"/>
            <p:cNvSpPr/>
            <p:nvPr/>
          </p:nvSpPr>
          <p:spPr>
            <a:xfrm>
              <a:off x="2109"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00371" name="Rectangle 46"/>
            <p:cNvSpPr/>
            <p:nvPr/>
          </p:nvSpPr>
          <p:spPr>
            <a:xfrm>
              <a:off x="1405"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 </a:t>
              </a:r>
            </a:p>
          </p:txBody>
        </p:sp>
        <p:sp>
          <p:nvSpPr>
            <p:cNvPr id="100372" name="Rectangle 47"/>
            <p:cNvSpPr/>
            <p:nvPr/>
          </p:nvSpPr>
          <p:spPr>
            <a:xfrm>
              <a:off x="930"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a:t>
              </a:r>
            </a:p>
          </p:txBody>
        </p:sp>
        <p:sp>
          <p:nvSpPr>
            <p:cNvPr id="100373" name="Rectangle 48"/>
            <p:cNvSpPr/>
            <p:nvPr/>
          </p:nvSpPr>
          <p:spPr>
            <a:xfrm>
              <a:off x="1861"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09 </a:t>
              </a:r>
            </a:p>
          </p:txBody>
        </p:sp>
      </p:grpSp>
      <p:grpSp>
        <p:nvGrpSpPr>
          <p:cNvPr id="100374" name="Group 58"/>
          <p:cNvGrpSpPr/>
          <p:nvPr/>
        </p:nvGrpSpPr>
        <p:grpSpPr>
          <a:xfrm>
            <a:off x="539750" y="3932238"/>
            <a:ext cx="3062288" cy="2384425"/>
            <a:chOff x="2584" y="2477"/>
            <a:chExt cx="1929" cy="1502"/>
          </a:xfrm>
        </p:grpSpPr>
        <p:grpSp>
          <p:nvGrpSpPr>
            <p:cNvPr id="100375" name="Group 27"/>
            <p:cNvGrpSpPr/>
            <p:nvPr/>
          </p:nvGrpSpPr>
          <p:grpSpPr>
            <a:xfrm>
              <a:off x="2608" y="2477"/>
              <a:ext cx="1860" cy="1497"/>
              <a:chOff x="6425" y="4728"/>
              <a:chExt cx="2504" cy="1905"/>
            </a:xfrm>
          </p:grpSpPr>
          <p:sp>
            <p:nvSpPr>
              <p:cNvPr id="100376" name="Oval 28"/>
              <p:cNvSpPr/>
              <p:nvPr/>
            </p:nvSpPr>
            <p:spPr>
              <a:xfrm>
                <a:off x="6425" y="6359"/>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77" name="Line 29"/>
              <p:cNvSpPr/>
              <p:nvPr/>
            </p:nvSpPr>
            <p:spPr>
              <a:xfrm flipH="1">
                <a:off x="6581" y="6087"/>
                <a:ext cx="313" cy="271"/>
              </a:xfrm>
              <a:prstGeom prst="line">
                <a:avLst/>
              </a:prstGeom>
              <a:ln w="19050" cap="flat" cmpd="sng">
                <a:solidFill>
                  <a:schemeClr val="tx1"/>
                </a:solidFill>
                <a:prstDash val="solid"/>
                <a:round/>
                <a:headEnd type="none" w="med" len="med"/>
                <a:tailEnd type="none" w="med" len="med"/>
              </a:ln>
            </p:spPr>
          </p:sp>
          <p:sp>
            <p:nvSpPr>
              <p:cNvPr id="100378" name="Oval 30"/>
              <p:cNvSpPr/>
              <p:nvPr/>
            </p:nvSpPr>
            <p:spPr>
              <a:xfrm>
                <a:off x="7677" y="4728"/>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79" name="Oval 31"/>
              <p:cNvSpPr/>
              <p:nvPr/>
            </p:nvSpPr>
            <p:spPr>
              <a:xfrm>
                <a:off x="7050" y="5273"/>
                <a:ext cx="314"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80" name="Oval 32"/>
              <p:cNvSpPr/>
              <p:nvPr/>
            </p:nvSpPr>
            <p:spPr>
              <a:xfrm>
                <a:off x="8303" y="5273"/>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81" name="Oval 33"/>
              <p:cNvSpPr/>
              <p:nvPr/>
            </p:nvSpPr>
            <p:spPr>
              <a:xfrm>
                <a:off x="6737" y="5815"/>
                <a:ext cx="313" cy="27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82" name="Oval 34"/>
              <p:cNvSpPr/>
              <p:nvPr/>
            </p:nvSpPr>
            <p:spPr>
              <a:xfrm>
                <a:off x="7364" y="5815"/>
                <a:ext cx="313" cy="27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83" name="Oval 35"/>
              <p:cNvSpPr/>
              <p:nvPr/>
            </p:nvSpPr>
            <p:spPr>
              <a:xfrm>
                <a:off x="7990" y="5815"/>
                <a:ext cx="312" cy="27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84" name="Oval 36"/>
              <p:cNvSpPr/>
              <p:nvPr/>
            </p:nvSpPr>
            <p:spPr>
              <a:xfrm>
                <a:off x="8616" y="5815"/>
                <a:ext cx="313" cy="27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0385" name="Line 37"/>
              <p:cNvSpPr/>
              <p:nvPr/>
            </p:nvSpPr>
            <p:spPr>
              <a:xfrm flipH="1">
                <a:off x="7207" y="5001"/>
                <a:ext cx="626" cy="272"/>
              </a:xfrm>
              <a:prstGeom prst="line">
                <a:avLst/>
              </a:prstGeom>
              <a:ln w="19050" cap="flat" cmpd="sng">
                <a:solidFill>
                  <a:schemeClr val="tx1"/>
                </a:solidFill>
                <a:prstDash val="solid"/>
                <a:round/>
                <a:headEnd type="none" w="med" len="med"/>
                <a:tailEnd type="none" w="med" len="med"/>
              </a:ln>
            </p:spPr>
          </p:sp>
          <p:sp>
            <p:nvSpPr>
              <p:cNvPr id="100386" name="Line 38"/>
              <p:cNvSpPr/>
              <p:nvPr/>
            </p:nvSpPr>
            <p:spPr>
              <a:xfrm>
                <a:off x="7833" y="5001"/>
                <a:ext cx="627" cy="272"/>
              </a:xfrm>
              <a:prstGeom prst="line">
                <a:avLst/>
              </a:prstGeom>
              <a:ln w="19050" cap="flat" cmpd="sng">
                <a:solidFill>
                  <a:schemeClr val="tx1"/>
                </a:solidFill>
                <a:prstDash val="solid"/>
                <a:round/>
                <a:headEnd type="none" w="med" len="med"/>
                <a:tailEnd type="none" w="med" len="med"/>
              </a:ln>
            </p:spPr>
          </p:sp>
          <p:sp>
            <p:nvSpPr>
              <p:cNvPr id="100387" name="Line 39"/>
              <p:cNvSpPr/>
              <p:nvPr/>
            </p:nvSpPr>
            <p:spPr>
              <a:xfrm flipH="1">
                <a:off x="6894" y="5545"/>
                <a:ext cx="313" cy="270"/>
              </a:xfrm>
              <a:prstGeom prst="line">
                <a:avLst/>
              </a:prstGeom>
              <a:ln w="19050" cap="flat" cmpd="sng">
                <a:solidFill>
                  <a:schemeClr val="tx1"/>
                </a:solidFill>
                <a:prstDash val="solid"/>
                <a:round/>
                <a:headEnd type="none" w="med" len="med"/>
                <a:tailEnd type="none" w="med" len="med"/>
              </a:ln>
            </p:spPr>
          </p:sp>
          <p:sp>
            <p:nvSpPr>
              <p:cNvPr id="100388" name="Line 40"/>
              <p:cNvSpPr/>
              <p:nvPr/>
            </p:nvSpPr>
            <p:spPr>
              <a:xfrm>
                <a:off x="7207" y="5545"/>
                <a:ext cx="313" cy="270"/>
              </a:xfrm>
              <a:prstGeom prst="line">
                <a:avLst/>
              </a:prstGeom>
              <a:ln w="19050" cap="flat" cmpd="sng">
                <a:solidFill>
                  <a:schemeClr val="tx1"/>
                </a:solidFill>
                <a:prstDash val="solid"/>
                <a:round/>
                <a:headEnd type="none" w="med" len="med"/>
                <a:tailEnd type="none" w="med" len="med"/>
              </a:ln>
            </p:spPr>
          </p:sp>
          <p:sp>
            <p:nvSpPr>
              <p:cNvPr id="100389" name="Line 41"/>
              <p:cNvSpPr/>
              <p:nvPr/>
            </p:nvSpPr>
            <p:spPr>
              <a:xfrm flipH="1">
                <a:off x="8145" y="5545"/>
                <a:ext cx="315" cy="270"/>
              </a:xfrm>
              <a:prstGeom prst="line">
                <a:avLst/>
              </a:prstGeom>
              <a:ln w="19050" cap="flat" cmpd="sng">
                <a:solidFill>
                  <a:schemeClr val="tx1"/>
                </a:solidFill>
                <a:prstDash val="solid"/>
                <a:round/>
                <a:headEnd type="none" w="med" len="med"/>
                <a:tailEnd type="none" w="med" len="med"/>
              </a:ln>
            </p:spPr>
          </p:sp>
          <p:sp>
            <p:nvSpPr>
              <p:cNvPr id="100390" name="Line 42"/>
              <p:cNvSpPr/>
              <p:nvPr/>
            </p:nvSpPr>
            <p:spPr>
              <a:xfrm>
                <a:off x="8460" y="5545"/>
                <a:ext cx="313" cy="270"/>
              </a:xfrm>
              <a:prstGeom prst="line">
                <a:avLst/>
              </a:prstGeom>
              <a:ln w="19050" cap="flat" cmpd="sng">
                <a:solidFill>
                  <a:schemeClr val="tx1"/>
                </a:solidFill>
                <a:prstDash val="solid"/>
                <a:round/>
                <a:headEnd type="none" w="med" len="med"/>
                <a:tailEnd type="none" w="med" len="med"/>
              </a:ln>
            </p:spPr>
          </p:sp>
        </p:grpSp>
        <p:sp>
          <p:nvSpPr>
            <p:cNvPr id="100391" name="Rectangle 50"/>
            <p:cNvSpPr/>
            <p:nvPr/>
          </p:nvSpPr>
          <p:spPr>
            <a:xfrm>
              <a:off x="3534"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12 </a:t>
              </a:r>
            </a:p>
          </p:txBody>
        </p:sp>
        <p:sp>
          <p:nvSpPr>
            <p:cNvPr id="100392" name="Rectangle 51"/>
            <p:cNvSpPr/>
            <p:nvPr/>
          </p:nvSpPr>
          <p:spPr>
            <a:xfrm>
              <a:off x="3060"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36 </a:t>
              </a:r>
            </a:p>
          </p:txBody>
        </p:sp>
        <p:sp>
          <p:nvSpPr>
            <p:cNvPr id="100393" name="Rectangle 52"/>
            <p:cNvSpPr/>
            <p:nvPr/>
          </p:nvSpPr>
          <p:spPr>
            <a:xfrm>
              <a:off x="3991"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24 </a:t>
              </a:r>
            </a:p>
          </p:txBody>
        </p:sp>
        <p:sp>
          <p:nvSpPr>
            <p:cNvPr id="100394" name="Rectangle 53"/>
            <p:cNvSpPr/>
            <p:nvPr/>
          </p:nvSpPr>
          <p:spPr>
            <a:xfrm>
              <a:off x="3287"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47 </a:t>
              </a:r>
            </a:p>
          </p:txBody>
        </p:sp>
        <p:sp>
          <p:nvSpPr>
            <p:cNvPr id="100395" name="Rectangle 54"/>
            <p:cNvSpPr/>
            <p:nvPr/>
          </p:nvSpPr>
          <p:spPr>
            <a:xfrm>
              <a:off x="2812"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85</a:t>
              </a:r>
            </a:p>
          </p:txBody>
        </p:sp>
        <p:sp>
          <p:nvSpPr>
            <p:cNvPr id="100396" name="Rectangle 55"/>
            <p:cNvSpPr/>
            <p:nvPr/>
          </p:nvSpPr>
          <p:spPr>
            <a:xfrm>
              <a:off x="2584" y="374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91 </a:t>
              </a:r>
            </a:p>
          </p:txBody>
        </p:sp>
        <p:sp>
          <p:nvSpPr>
            <p:cNvPr id="100397" name="Rectangle 56"/>
            <p:cNvSpPr/>
            <p:nvPr/>
          </p:nvSpPr>
          <p:spPr>
            <a:xfrm>
              <a:off x="4217" y="3339"/>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53 </a:t>
              </a:r>
            </a:p>
          </p:txBody>
        </p:sp>
        <p:sp>
          <p:nvSpPr>
            <p:cNvPr id="100398" name="Rectangle 57"/>
            <p:cNvSpPr/>
            <p:nvPr/>
          </p:nvSpPr>
          <p:spPr>
            <a:xfrm>
              <a:off x="3766" y="3339"/>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30</a:t>
              </a:r>
            </a:p>
          </p:txBody>
        </p:sp>
      </p:grpSp>
      <p:sp>
        <p:nvSpPr>
          <p:cNvPr id="100399" name="Rectangle 59"/>
          <p:cNvSpPr/>
          <p:nvPr/>
        </p:nvSpPr>
        <p:spPr>
          <a:xfrm>
            <a:off x="1692275" y="6021388"/>
            <a:ext cx="869950" cy="366712"/>
          </a:xfrm>
          <a:prstGeom prst="rect">
            <a:avLst/>
          </a:prstGeom>
          <a:noFill/>
          <a:ln w="9525">
            <a:noFill/>
          </a:ln>
        </p:spPr>
        <p:txBody>
          <a:bodyPr wrap="none" anchor="ctr"/>
          <a:lstStyle/>
          <a:p>
            <a:r>
              <a:rPr lang="en-US" altLang="zh-CN" sz="1800" b="1">
                <a:latin typeface="Times New Roman" panose="02020603050405020304" pitchFamily="18" charset="0"/>
                <a:ea typeface="宋体" panose="02010600030101010101" pitchFamily="2" charset="-122"/>
              </a:rPr>
              <a:t>Min-heap</a:t>
            </a:r>
          </a:p>
        </p:txBody>
      </p:sp>
      <p:sp>
        <p:nvSpPr>
          <p:cNvPr id="100400" name="Rectangle 60"/>
          <p:cNvSpPr/>
          <p:nvPr/>
        </p:nvSpPr>
        <p:spPr>
          <a:xfrm>
            <a:off x="6011863" y="5949950"/>
            <a:ext cx="931862" cy="366713"/>
          </a:xfrm>
          <a:prstGeom prst="rect">
            <a:avLst/>
          </a:prstGeom>
          <a:noFill/>
          <a:ln w="9525">
            <a:noFill/>
          </a:ln>
        </p:spPr>
        <p:txBody>
          <a:bodyPr wrap="none" anchor="ctr"/>
          <a:lstStyle/>
          <a:p>
            <a:r>
              <a:rPr lang="en-US" altLang="zh-CN" sz="1800" b="1">
                <a:latin typeface="Times New Roman" panose="02020603050405020304" pitchFamily="18" charset="0"/>
                <a:ea typeface="宋体" panose="02010600030101010101" pitchFamily="2" charset="-122"/>
              </a:rPr>
              <a:t>Max-heap</a:t>
            </a:r>
          </a:p>
        </p:txBody>
      </p:sp>
      <p:sp>
        <p:nvSpPr>
          <p:cNvPr id="100401" name="矩形 84017"/>
          <p:cNvSpPr/>
          <p:nvPr/>
        </p:nvSpPr>
        <p:spPr>
          <a:xfrm>
            <a:off x="3419475" y="6237288"/>
            <a:ext cx="2203450" cy="457200"/>
          </a:xfrm>
          <a:prstGeom prst="rect">
            <a:avLst/>
          </a:prstGeom>
          <a:noFill/>
          <a:ln w="9525">
            <a:noFill/>
          </a:ln>
        </p:spPr>
        <p:txBody>
          <a:bodyPr wrap="none" anchor="t">
            <a:spAutoFit/>
          </a:bodyPr>
          <a:lstStyle/>
          <a:p>
            <a:r>
              <a:rPr lang="en-US" altLang="zh-CN" u="sng">
                <a:solidFill>
                  <a:srgbClr val="CC0000"/>
                </a:solidFill>
                <a:latin typeface="Times New Roman" panose="02020603050405020304" pitchFamily="18" charset="0"/>
                <a:ea typeface="宋体" panose="02010600030101010101" pitchFamily="2" charset="-122"/>
              </a:rPr>
              <a:t>partially ordered</a:t>
            </a:r>
          </a:p>
        </p:txBody>
      </p:sp>
      <p:sp>
        <p:nvSpPr>
          <p:cNvPr id="10040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62</a:t>
            </a:fld>
            <a:endParaRPr lang="zh-CN" altLang="en-US" sz="1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365569"/>
          <p:cNvSpPr>
            <a:spLocks noGrp="1"/>
          </p:cNvSpPr>
          <p:nvPr>
            <p:ph type="title"/>
          </p:nvPr>
        </p:nvSpPr>
        <p:spPr>
          <a:xfrm>
            <a:off x="684213" y="0"/>
            <a:ext cx="7772400" cy="1143000"/>
          </a:xfrm>
        </p:spPr>
        <p:txBody>
          <a:bodyPr anchor="ctr"/>
          <a:lstStyle/>
          <a:p>
            <a:r>
              <a:rPr lang="en-US" altLang="zh-CN">
                <a:solidFill>
                  <a:srgbClr val="CC0000"/>
                </a:solidFill>
              </a:rPr>
              <a:t>Function of Heaps</a:t>
            </a:r>
          </a:p>
        </p:txBody>
      </p:sp>
      <p:grpSp>
        <p:nvGrpSpPr>
          <p:cNvPr id="3" name="Group 49"/>
          <p:cNvGrpSpPr/>
          <p:nvPr/>
        </p:nvGrpSpPr>
        <p:grpSpPr>
          <a:xfrm>
            <a:off x="323850" y="1320800"/>
            <a:ext cx="2341563" cy="1727200"/>
            <a:chOff x="930" y="2478"/>
            <a:chExt cx="1475" cy="1088"/>
          </a:xfrm>
        </p:grpSpPr>
        <p:grpSp>
          <p:nvGrpSpPr>
            <p:cNvPr id="102403" name="Group 15"/>
            <p:cNvGrpSpPr/>
            <p:nvPr/>
          </p:nvGrpSpPr>
          <p:grpSpPr>
            <a:xfrm>
              <a:off x="949" y="2478"/>
              <a:ext cx="1395" cy="1069"/>
              <a:chOff x="3607" y="4795"/>
              <a:chExt cx="1878" cy="1361"/>
            </a:xfrm>
          </p:grpSpPr>
          <p:sp>
            <p:nvSpPr>
              <p:cNvPr id="102404" name="Oval 16"/>
              <p:cNvSpPr/>
              <p:nvPr/>
            </p:nvSpPr>
            <p:spPr>
              <a:xfrm>
                <a:off x="4546" y="4795"/>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05" name="Oval 17"/>
              <p:cNvSpPr/>
              <p:nvPr/>
            </p:nvSpPr>
            <p:spPr>
              <a:xfrm>
                <a:off x="3920"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06" name="Oval 18"/>
              <p:cNvSpPr/>
              <p:nvPr/>
            </p:nvSpPr>
            <p:spPr>
              <a:xfrm>
                <a:off x="5172"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07" name="Oval 19"/>
              <p:cNvSpPr/>
              <p:nvPr/>
            </p:nvSpPr>
            <p:spPr>
              <a:xfrm>
                <a:off x="3607"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08" name="Oval 20"/>
              <p:cNvSpPr/>
              <p:nvPr/>
            </p:nvSpPr>
            <p:spPr>
              <a:xfrm>
                <a:off x="4233" y="5882"/>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09" name="Oval 21"/>
              <p:cNvSpPr/>
              <p:nvPr/>
            </p:nvSpPr>
            <p:spPr>
              <a:xfrm>
                <a:off x="4859"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10" name="Line 22"/>
              <p:cNvSpPr/>
              <p:nvPr/>
            </p:nvSpPr>
            <p:spPr>
              <a:xfrm flipH="1">
                <a:off x="4077" y="5067"/>
                <a:ext cx="626" cy="272"/>
              </a:xfrm>
              <a:prstGeom prst="line">
                <a:avLst/>
              </a:prstGeom>
              <a:ln w="19050" cap="flat" cmpd="sng">
                <a:solidFill>
                  <a:schemeClr val="tx1"/>
                </a:solidFill>
                <a:prstDash val="solid"/>
                <a:round/>
                <a:headEnd type="none" w="med" len="med"/>
                <a:tailEnd type="none" w="med" len="med"/>
              </a:ln>
            </p:spPr>
          </p:sp>
          <p:sp>
            <p:nvSpPr>
              <p:cNvPr id="102411" name="Line 23"/>
              <p:cNvSpPr/>
              <p:nvPr/>
            </p:nvSpPr>
            <p:spPr>
              <a:xfrm>
                <a:off x="4703" y="5067"/>
                <a:ext cx="626" cy="272"/>
              </a:xfrm>
              <a:prstGeom prst="line">
                <a:avLst/>
              </a:prstGeom>
              <a:ln w="19050" cap="flat" cmpd="sng">
                <a:solidFill>
                  <a:schemeClr val="tx1"/>
                </a:solidFill>
                <a:prstDash val="solid"/>
                <a:round/>
                <a:headEnd type="none" w="med" len="med"/>
                <a:tailEnd type="none" w="med" len="med"/>
              </a:ln>
            </p:spPr>
          </p:sp>
          <p:sp>
            <p:nvSpPr>
              <p:cNvPr id="102412" name="Line 24"/>
              <p:cNvSpPr/>
              <p:nvPr/>
            </p:nvSpPr>
            <p:spPr>
              <a:xfrm flipH="1">
                <a:off x="3764" y="5611"/>
                <a:ext cx="313" cy="271"/>
              </a:xfrm>
              <a:prstGeom prst="line">
                <a:avLst/>
              </a:prstGeom>
              <a:ln w="19050" cap="flat" cmpd="sng">
                <a:solidFill>
                  <a:schemeClr val="tx1"/>
                </a:solidFill>
                <a:prstDash val="solid"/>
                <a:round/>
                <a:headEnd type="none" w="med" len="med"/>
                <a:tailEnd type="none" w="med" len="med"/>
              </a:ln>
            </p:spPr>
          </p:sp>
          <p:sp>
            <p:nvSpPr>
              <p:cNvPr id="102413" name="Line 25"/>
              <p:cNvSpPr/>
              <p:nvPr/>
            </p:nvSpPr>
            <p:spPr>
              <a:xfrm>
                <a:off x="4077" y="5611"/>
                <a:ext cx="313" cy="271"/>
              </a:xfrm>
              <a:prstGeom prst="line">
                <a:avLst/>
              </a:prstGeom>
              <a:ln w="19050" cap="flat" cmpd="sng">
                <a:solidFill>
                  <a:schemeClr val="tx1"/>
                </a:solidFill>
                <a:prstDash val="solid"/>
                <a:round/>
                <a:headEnd type="none" w="med" len="med"/>
                <a:tailEnd type="none" w="med" len="med"/>
              </a:ln>
            </p:spPr>
          </p:sp>
          <p:sp>
            <p:nvSpPr>
              <p:cNvPr id="102414" name="Line 26"/>
              <p:cNvSpPr/>
              <p:nvPr/>
            </p:nvSpPr>
            <p:spPr>
              <a:xfrm flipH="1">
                <a:off x="5016" y="5611"/>
                <a:ext cx="313" cy="271"/>
              </a:xfrm>
              <a:prstGeom prst="line">
                <a:avLst/>
              </a:prstGeom>
              <a:ln w="19050" cap="flat" cmpd="sng">
                <a:solidFill>
                  <a:schemeClr val="tx1"/>
                </a:solidFill>
                <a:prstDash val="solid"/>
                <a:round/>
                <a:headEnd type="none" w="med" len="med"/>
                <a:tailEnd type="none" w="med" len="med"/>
              </a:ln>
            </p:spPr>
          </p:sp>
        </p:grpSp>
        <p:sp>
          <p:nvSpPr>
            <p:cNvPr id="102415" name="Rectangle 43"/>
            <p:cNvSpPr/>
            <p:nvPr/>
          </p:nvSpPr>
          <p:spPr>
            <a:xfrm>
              <a:off x="1631"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96 </a:t>
              </a:r>
            </a:p>
          </p:txBody>
        </p:sp>
        <p:sp>
          <p:nvSpPr>
            <p:cNvPr id="102416" name="Rectangle 44"/>
            <p:cNvSpPr/>
            <p:nvPr/>
          </p:nvSpPr>
          <p:spPr>
            <a:xfrm>
              <a:off x="1178"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02417" name="Rectangle 45"/>
            <p:cNvSpPr/>
            <p:nvPr/>
          </p:nvSpPr>
          <p:spPr>
            <a:xfrm>
              <a:off x="2109"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02418" name="Rectangle 46"/>
            <p:cNvSpPr/>
            <p:nvPr/>
          </p:nvSpPr>
          <p:spPr>
            <a:xfrm>
              <a:off x="1405"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 </a:t>
              </a:r>
            </a:p>
          </p:txBody>
        </p:sp>
        <p:sp>
          <p:nvSpPr>
            <p:cNvPr id="102419" name="Rectangle 47"/>
            <p:cNvSpPr/>
            <p:nvPr/>
          </p:nvSpPr>
          <p:spPr>
            <a:xfrm>
              <a:off x="930"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a:t>
              </a:r>
            </a:p>
          </p:txBody>
        </p:sp>
        <p:sp>
          <p:nvSpPr>
            <p:cNvPr id="102420" name="Rectangle 48"/>
            <p:cNvSpPr/>
            <p:nvPr/>
          </p:nvSpPr>
          <p:spPr>
            <a:xfrm>
              <a:off x="1861"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09 </a:t>
              </a:r>
            </a:p>
          </p:txBody>
        </p:sp>
      </p:grpSp>
      <p:grpSp>
        <p:nvGrpSpPr>
          <p:cNvPr id="365635" name="组合 365634"/>
          <p:cNvGrpSpPr/>
          <p:nvPr/>
        </p:nvGrpSpPr>
        <p:grpSpPr>
          <a:xfrm>
            <a:off x="2987675" y="1609725"/>
            <a:ext cx="2300288" cy="719138"/>
            <a:chOff x="1882" y="1014"/>
            <a:chExt cx="1449" cy="453"/>
          </a:xfrm>
        </p:grpSpPr>
        <p:sp>
          <p:nvSpPr>
            <p:cNvPr id="102422" name="直接连接符 365609"/>
            <p:cNvSpPr/>
            <p:nvPr/>
          </p:nvSpPr>
          <p:spPr>
            <a:xfrm>
              <a:off x="2109" y="1467"/>
              <a:ext cx="998" cy="0"/>
            </a:xfrm>
            <a:prstGeom prst="line">
              <a:avLst/>
            </a:prstGeom>
            <a:ln w="9525" cap="flat" cmpd="sng">
              <a:solidFill>
                <a:schemeClr val="tx1"/>
              </a:solidFill>
              <a:prstDash val="solid"/>
              <a:round/>
              <a:headEnd type="none" w="med" len="med"/>
              <a:tailEnd type="triangle" w="med" len="med"/>
            </a:ln>
          </p:spPr>
        </p:sp>
        <p:sp>
          <p:nvSpPr>
            <p:cNvPr id="102423" name="文本框 365610"/>
            <p:cNvSpPr txBox="1"/>
            <p:nvPr/>
          </p:nvSpPr>
          <p:spPr>
            <a:xfrm>
              <a:off x="1882" y="1014"/>
              <a:ext cx="1449"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Get the max = 96</a:t>
              </a:r>
            </a:p>
          </p:txBody>
        </p:sp>
      </p:grpSp>
      <p:grpSp>
        <p:nvGrpSpPr>
          <p:cNvPr id="365640" name="组合 365639"/>
          <p:cNvGrpSpPr/>
          <p:nvPr/>
        </p:nvGrpSpPr>
        <p:grpSpPr>
          <a:xfrm>
            <a:off x="5724525" y="1125538"/>
            <a:ext cx="2341563" cy="1779587"/>
            <a:chOff x="3606" y="709"/>
            <a:chExt cx="1475" cy="1121"/>
          </a:xfrm>
        </p:grpSpPr>
        <p:sp>
          <p:nvSpPr>
            <p:cNvPr id="102425" name="Oval 19"/>
            <p:cNvSpPr/>
            <p:nvPr/>
          </p:nvSpPr>
          <p:spPr>
            <a:xfrm>
              <a:off x="3625" y="1596"/>
              <a:ext cx="232"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26" name="Oval 20"/>
            <p:cNvSpPr/>
            <p:nvPr/>
          </p:nvSpPr>
          <p:spPr>
            <a:xfrm>
              <a:off x="4090" y="1596"/>
              <a:ext cx="233"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27" name="Oval 21"/>
            <p:cNvSpPr/>
            <p:nvPr/>
          </p:nvSpPr>
          <p:spPr>
            <a:xfrm>
              <a:off x="4555" y="1596"/>
              <a:ext cx="232"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28" name="Oval 17"/>
            <p:cNvSpPr/>
            <p:nvPr/>
          </p:nvSpPr>
          <p:spPr>
            <a:xfrm>
              <a:off x="3858" y="1169"/>
              <a:ext cx="232"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29" name="Oval 18"/>
            <p:cNvSpPr/>
            <p:nvPr/>
          </p:nvSpPr>
          <p:spPr>
            <a:xfrm>
              <a:off x="4788" y="1169"/>
              <a:ext cx="232"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30" name="Line 22"/>
            <p:cNvSpPr/>
            <p:nvPr/>
          </p:nvSpPr>
          <p:spPr>
            <a:xfrm flipH="1">
              <a:off x="3974" y="956"/>
              <a:ext cx="465" cy="213"/>
            </a:xfrm>
            <a:prstGeom prst="line">
              <a:avLst/>
            </a:prstGeom>
            <a:ln w="19050" cap="flat" cmpd="sng">
              <a:solidFill>
                <a:schemeClr val="tx1"/>
              </a:solidFill>
              <a:prstDash val="solid"/>
              <a:round/>
              <a:headEnd type="none" w="med" len="med"/>
              <a:tailEnd type="none" w="med" len="med"/>
            </a:ln>
          </p:spPr>
        </p:sp>
        <p:sp>
          <p:nvSpPr>
            <p:cNvPr id="102431" name="Line 23"/>
            <p:cNvSpPr/>
            <p:nvPr/>
          </p:nvSpPr>
          <p:spPr>
            <a:xfrm>
              <a:off x="4439" y="956"/>
              <a:ext cx="465" cy="213"/>
            </a:xfrm>
            <a:prstGeom prst="line">
              <a:avLst/>
            </a:prstGeom>
            <a:ln w="19050" cap="flat" cmpd="sng">
              <a:solidFill>
                <a:schemeClr val="tx1"/>
              </a:solidFill>
              <a:prstDash val="solid"/>
              <a:round/>
              <a:headEnd type="none" w="med" len="med"/>
              <a:tailEnd type="none" w="med" len="med"/>
            </a:ln>
          </p:spPr>
        </p:sp>
        <p:sp>
          <p:nvSpPr>
            <p:cNvPr id="102432" name="Line 24"/>
            <p:cNvSpPr/>
            <p:nvPr/>
          </p:nvSpPr>
          <p:spPr>
            <a:xfrm flipH="1">
              <a:off x="3742" y="1383"/>
              <a:ext cx="232" cy="213"/>
            </a:xfrm>
            <a:prstGeom prst="line">
              <a:avLst/>
            </a:prstGeom>
            <a:ln w="19050" cap="flat" cmpd="sng">
              <a:solidFill>
                <a:schemeClr val="tx1"/>
              </a:solidFill>
              <a:prstDash val="solid"/>
              <a:round/>
              <a:headEnd type="none" w="med" len="med"/>
              <a:tailEnd type="none" w="med" len="med"/>
            </a:ln>
          </p:spPr>
        </p:sp>
        <p:sp>
          <p:nvSpPr>
            <p:cNvPr id="102433" name="Line 25"/>
            <p:cNvSpPr/>
            <p:nvPr/>
          </p:nvSpPr>
          <p:spPr>
            <a:xfrm>
              <a:off x="3974" y="1383"/>
              <a:ext cx="233" cy="213"/>
            </a:xfrm>
            <a:prstGeom prst="line">
              <a:avLst/>
            </a:prstGeom>
            <a:ln w="19050" cap="flat" cmpd="sng">
              <a:solidFill>
                <a:schemeClr val="tx1"/>
              </a:solidFill>
              <a:prstDash val="solid"/>
              <a:round/>
              <a:headEnd type="none" w="med" len="med"/>
              <a:tailEnd type="none" w="med" len="med"/>
            </a:ln>
          </p:spPr>
        </p:sp>
        <p:sp>
          <p:nvSpPr>
            <p:cNvPr id="102434" name="Line 26"/>
            <p:cNvSpPr/>
            <p:nvPr/>
          </p:nvSpPr>
          <p:spPr>
            <a:xfrm flipH="1">
              <a:off x="4672" y="1383"/>
              <a:ext cx="232" cy="213"/>
            </a:xfrm>
            <a:prstGeom prst="line">
              <a:avLst/>
            </a:prstGeom>
            <a:ln w="19050" cap="flat" cmpd="sng">
              <a:solidFill>
                <a:schemeClr val="tx1"/>
              </a:solidFill>
              <a:prstDash val="solid"/>
              <a:round/>
              <a:headEnd type="none" w="med" len="med"/>
              <a:tailEnd type="none" w="med" len="med"/>
            </a:ln>
          </p:spPr>
        </p:sp>
        <p:sp>
          <p:nvSpPr>
            <p:cNvPr id="102435" name="Rectangle 44"/>
            <p:cNvSpPr/>
            <p:nvPr/>
          </p:nvSpPr>
          <p:spPr>
            <a:xfrm>
              <a:off x="3854" y="1150"/>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02436" name="Rectangle 45"/>
            <p:cNvSpPr/>
            <p:nvPr/>
          </p:nvSpPr>
          <p:spPr>
            <a:xfrm>
              <a:off x="4785" y="1150"/>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02437" name="Rectangle 46"/>
            <p:cNvSpPr/>
            <p:nvPr/>
          </p:nvSpPr>
          <p:spPr>
            <a:xfrm>
              <a:off x="4081" y="1599"/>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 </a:t>
              </a:r>
            </a:p>
          </p:txBody>
        </p:sp>
        <p:sp>
          <p:nvSpPr>
            <p:cNvPr id="102438" name="Rectangle 47"/>
            <p:cNvSpPr/>
            <p:nvPr/>
          </p:nvSpPr>
          <p:spPr>
            <a:xfrm>
              <a:off x="3606" y="1599"/>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a:t>
              </a:r>
            </a:p>
          </p:txBody>
        </p:sp>
        <p:sp>
          <p:nvSpPr>
            <p:cNvPr id="102439" name="Rectangle 48"/>
            <p:cNvSpPr/>
            <p:nvPr/>
          </p:nvSpPr>
          <p:spPr>
            <a:xfrm>
              <a:off x="4537" y="1599"/>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09 </a:t>
              </a:r>
            </a:p>
          </p:txBody>
        </p:sp>
        <p:sp>
          <p:nvSpPr>
            <p:cNvPr id="102440" name="文本框 365612"/>
            <p:cNvSpPr txBox="1"/>
            <p:nvPr/>
          </p:nvSpPr>
          <p:spPr>
            <a:xfrm>
              <a:off x="4332" y="709"/>
              <a:ext cx="201" cy="288"/>
            </a:xfrm>
            <a:prstGeom prst="rect">
              <a:avLst/>
            </a:prstGeom>
            <a:noFill/>
            <a:ln w="9525">
              <a:noFill/>
            </a:ln>
          </p:spPr>
          <p:txBody>
            <a:bodyPr wrap="none" anchor="t">
              <a:spAutoFit/>
            </a:bodyPr>
            <a:lstStyle/>
            <a:p>
              <a:r>
                <a:rPr lang="en-US" altLang="zh-CN">
                  <a:solidFill>
                    <a:srgbClr val="CC0000"/>
                  </a:solidFill>
                  <a:latin typeface="Times New Roman" panose="02020603050405020304" pitchFamily="18" charset="0"/>
                  <a:ea typeface="宋体" panose="02010600030101010101" pitchFamily="2" charset="-122"/>
                </a:rPr>
                <a:t>?</a:t>
              </a:r>
            </a:p>
          </p:txBody>
        </p:sp>
      </p:grpSp>
      <p:grpSp>
        <p:nvGrpSpPr>
          <p:cNvPr id="365638" name="组合 365637"/>
          <p:cNvGrpSpPr/>
          <p:nvPr/>
        </p:nvGrpSpPr>
        <p:grpSpPr>
          <a:xfrm>
            <a:off x="5757863" y="3986213"/>
            <a:ext cx="2417762" cy="1727200"/>
            <a:chOff x="3627" y="2511"/>
            <a:chExt cx="1523" cy="1088"/>
          </a:xfrm>
        </p:grpSpPr>
        <p:sp>
          <p:nvSpPr>
            <p:cNvPr id="102442" name="Oval 17"/>
            <p:cNvSpPr/>
            <p:nvPr/>
          </p:nvSpPr>
          <p:spPr>
            <a:xfrm>
              <a:off x="4422" y="2523"/>
              <a:ext cx="232"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43" name="Oval 18"/>
            <p:cNvSpPr/>
            <p:nvPr/>
          </p:nvSpPr>
          <p:spPr>
            <a:xfrm>
              <a:off x="4857" y="2938"/>
              <a:ext cx="232"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44" name="Oval 19"/>
            <p:cNvSpPr/>
            <p:nvPr/>
          </p:nvSpPr>
          <p:spPr>
            <a:xfrm>
              <a:off x="3942" y="2961"/>
              <a:ext cx="232"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45" name="Oval 20"/>
            <p:cNvSpPr/>
            <p:nvPr/>
          </p:nvSpPr>
          <p:spPr>
            <a:xfrm>
              <a:off x="4159" y="3365"/>
              <a:ext cx="233"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46" name="Oval 21"/>
            <p:cNvSpPr/>
            <p:nvPr/>
          </p:nvSpPr>
          <p:spPr>
            <a:xfrm>
              <a:off x="3645" y="3324"/>
              <a:ext cx="232" cy="215"/>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2447" name="Line 22"/>
            <p:cNvSpPr/>
            <p:nvPr/>
          </p:nvSpPr>
          <p:spPr>
            <a:xfrm flipH="1">
              <a:off x="4105" y="2725"/>
              <a:ext cx="403" cy="285"/>
            </a:xfrm>
            <a:prstGeom prst="line">
              <a:avLst/>
            </a:prstGeom>
            <a:ln w="19050" cap="flat" cmpd="sng">
              <a:solidFill>
                <a:schemeClr val="tx1"/>
              </a:solidFill>
              <a:prstDash val="solid"/>
              <a:round/>
              <a:headEnd type="none" w="med" len="med"/>
              <a:tailEnd type="none" w="med" len="med"/>
            </a:ln>
          </p:spPr>
        </p:sp>
        <p:sp>
          <p:nvSpPr>
            <p:cNvPr id="102448" name="Line 23"/>
            <p:cNvSpPr/>
            <p:nvPr/>
          </p:nvSpPr>
          <p:spPr>
            <a:xfrm>
              <a:off x="4508" y="2725"/>
              <a:ext cx="465" cy="213"/>
            </a:xfrm>
            <a:prstGeom prst="line">
              <a:avLst/>
            </a:prstGeom>
            <a:ln w="19050" cap="flat" cmpd="sng">
              <a:solidFill>
                <a:schemeClr val="tx1"/>
              </a:solidFill>
              <a:prstDash val="solid"/>
              <a:round/>
              <a:headEnd type="none" w="med" len="med"/>
              <a:tailEnd type="none" w="med" len="med"/>
            </a:ln>
          </p:spPr>
        </p:sp>
        <p:sp>
          <p:nvSpPr>
            <p:cNvPr id="102449" name="Line 24"/>
            <p:cNvSpPr/>
            <p:nvPr/>
          </p:nvSpPr>
          <p:spPr>
            <a:xfrm flipH="1">
              <a:off x="3811" y="3152"/>
              <a:ext cx="232" cy="213"/>
            </a:xfrm>
            <a:prstGeom prst="line">
              <a:avLst/>
            </a:prstGeom>
            <a:ln w="19050" cap="flat" cmpd="sng">
              <a:solidFill>
                <a:schemeClr val="tx1"/>
              </a:solidFill>
              <a:prstDash val="solid"/>
              <a:round/>
              <a:headEnd type="none" w="med" len="med"/>
              <a:tailEnd type="none" w="med" len="med"/>
            </a:ln>
          </p:spPr>
        </p:sp>
        <p:sp>
          <p:nvSpPr>
            <p:cNvPr id="102450" name="Line 25"/>
            <p:cNvSpPr/>
            <p:nvPr/>
          </p:nvSpPr>
          <p:spPr>
            <a:xfrm>
              <a:off x="4043" y="3152"/>
              <a:ext cx="233" cy="213"/>
            </a:xfrm>
            <a:prstGeom prst="line">
              <a:avLst/>
            </a:prstGeom>
            <a:ln w="19050" cap="flat" cmpd="sng">
              <a:solidFill>
                <a:schemeClr val="tx1"/>
              </a:solidFill>
              <a:prstDash val="solid"/>
              <a:round/>
              <a:headEnd type="none" w="med" len="med"/>
              <a:tailEnd type="none" w="med" len="med"/>
            </a:ln>
          </p:spPr>
        </p:sp>
        <p:sp>
          <p:nvSpPr>
            <p:cNvPr id="102451" name="Rectangle 44"/>
            <p:cNvSpPr/>
            <p:nvPr/>
          </p:nvSpPr>
          <p:spPr>
            <a:xfrm>
              <a:off x="4422" y="2511"/>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02452" name="Rectangle 45"/>
            <p:cNvSpPr/>
            <p:nvPr/>
          </p:nvSpPr>
          <p:spPr>
            <a:xfrm>
              <a:off x="4854" y="2919"/>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02453" name="Rectangle 46"/>
            <p:cNvSpPr/>
            <p:nvPr/>
          </p:nvSpPr>
          <p:spPr>
            <a:xfrm>
              <a:off x="4150" y="336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 </a:t>
              </a:r>
            </a:p>
          </p:txBody>
        </p:sp>
        <p:sp>
          <p:nvSpPr>
            <p:cNvPr id="102454" name="Rectangle 47"/>
            <p:cNvSpPr/>
            <p:nvPr/>
          </p:nvSpPr>
          <p:spPr>
            <a:xfrm>
              <a:off x="3923" y="2964"/>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a:t>
              </a:r>
            </a:p>
          </p:txBody>
        </p:sp>
        <p:sp>
          <p:nvSpPr>
            <p:cNvPr id="102455" name="Rectangle 48"/>
            <p:cNvSpPr/>
            <p:nvPr/>
          </p:nvSpPr>
          <p:spPr>
            <a:xfrm>
              <a:off x="3627" y="3327"/>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09 </a:t>
              </a:r>
            </a:p>
          </p:txBody>
        </p:sp>
      </p:grpSp>
      <p:grpSp>
        <p:nvGrpSpPr>
          <p:cNvPr id="365637" name="组合 365636"/>
          <p:cNvGrpSpPr/>
          <p:nvPr/>
        </p:nvGrpSpPr>
        <p:grpSpPr>
          <a:xfrm>
            <a:off x="5364163" y="3049588"/>
            <a:ext cx="3657600" cy="863600"/>
            <a:chOff x="3379" y="1921"/>
            <a:chExt cx="2304" cy="544"/>
          </a:xfrm>
        </p:grpSpPr>
        <p:sp>
          <p:nvSpPr>
            <p:cNvPr id="102457" name="直接连接符 365628"/>
            <p:cNvSpPr/>
            <p:nvPr/>
          </p:nvSpPr>
          <p:spPr>
            <a:xfrm>
              <a:off x="4377" y="1921"/>
              <a:ext cx="0" cy="544"/>
            </a:xfrm>
            <a:prstGeom prst="line">
              <a:avLst/>
            </a:prstGeom>
            <a:ln w="9525" cap="flat" cmpd="sng">
              <a:solidFill>
                <a:schemeClr val="tx1"/>
              </a:solidFill>
              <a:prstDash val="solid"/>
              <a:round/>
              <a:headEnd type="none" w="med" len="med"/>
              <a:tailEnd type="triangle" w="med" len="med"/>
            </a:ln>
          </p:spPr>
        </p:sp>
        <p:sp>
          <p:nvSpPr>
            <p:cNvPr id="102458" name="文本框 365629"/>
            <p:cNvSpPr txBox="1"/>
            <p:nvPr/>
          </p:nvSpPr>
          <p:spPr>
            <a:xfrm>
              <a:off x="3379" y="1966"/>
              <a:ext cx="2304"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reorganized into a max-heap</a:t>
              </a:r>
            </a:p>
          </p:txBody>
        </p:sp>
      </p:grpSp>
      <p:grpSp>
        <p:nvGrpSpPr>
          <p:cNvPr id="365639" name="组合 365638"/>
          <p:cNvGrpSpPr/>
          <p:nvPr/>
        </p:nvGrpSpPr>
        <p:grpSpPr>
          <a:xfrm>
            <a:off x="2124075" y="4321175"/>
            <a:ext cx="3887788" cy="831850"/>
            <a:chOff x="1338" y="2722"/>
            <a:chExt cx="2449" cy="524"/>
          </a:xfrm>
        </p:grpSpPr>
        <p:sp>
          <p:nvSpPr>
            <p:cNvPr id="102460" name="直接连接符 365630"/>
            <p:cNvSpPr/>
            <p:nvPr/>
          </p:nvSpPr>
          <p:spPr>
            <a:xfrm flipH="1" flipV="1">
              <a:off x="2336" y="3100"/>
              <a:ext cx="1451" cy="0"/>
            </a:xfrm>
            <a:prstGeom prst="line">
              <a:avLst/>
            </a:prstGeom>
            <a:ln w="9525" cap="flat" cmpd="sng">
              <a:solidFill>
                <a:schemeClr val="tx1"/>
              </a:solidFill>
              <a:prstDash val="solid"/>
              <a:round/>
              <a:headEnd type="none" w="med" len="med"/>
              <a:tailEnd type="triangle" w="med" len="med"/>
            </a:ln>
          </p:spPr>
        </p:sp>
        <p:sp>
          <p:nvSpPr>
            <p:cNvPr id="102461" name="文本框 365631"/>
            <p:cNvSpPr txBox="1"/>
            <p:nvPr/>
          </p:nvSpPr>
          <p:spPr>
            <a:xfrm>
              <a:off x="2202" y="2722"/>
              <a:ext cx="1449"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Get the max = 83</a:t>
              </a:r>
            </a:p>
          </p:txBody>
        </p:sp>
        <p:sp>
          <p:nvSpPr>
            <p:cNvPr id="102462" name="文本框 365632"/>
            <p:cNvSpPr txBox="1"/>
            <p:nvPr/>
          </p:nvSpPr>
          <p:spPr>
            <a:xfrm>
              <a:off x="1338" y="2919"/>
              <a:ext cx="620" cy="327"/>
            </a:xfrm>
            <a:prstGeom prst="rect">
              <a:avLst/>
            </a:prstGeom>
            <a:noFill/>
            <a:ln w="9525">
              <a:noFill/>
            </a:ln>
          </p:spPr>
          <p:txBody>
            <a:bodyPr wrap="none" anchor="t">
              <a:spAutoFit/>
            </a:bodyPr>
            <a:lstStyle/>
            <a:p>
              <a:r>
                <a:rPr lang="en-US" altLang="zh-CN" sz="2800" b="1">
                  <a:latin typeface="Times New Roman" panose="02020603050405020304" pitchFamily="18" charset="0"/>
                  <a:ea typeface="宋体" panose="02010600030101010101" pitchFamily="2" charset="-122"/>
                </a:rPr>
                <a:t>… …</a:t>
              </a:r>
            </a:p>
          </p:txBody>
        </p:sp>
      </p:grpSp>
      <p:sp>
        <p:nvSpPr>
          <p:cNvPr id="365634" name="文本框 365633"/>
          <p:cNvSpPr txBox="1"/>
          <p:nvPr/>
        </p:nvSpPr>
        <p:spPr>
          <a:xfrm>
            <a:off x="950913" y="6113463"/>
            <a:ext cx="7254875" cy="457200"/>
          </a:xfrm>
          <a:prstGeom prst="rect">
            <a:avLst/>
          </a:prstGeom>
          <a:noFill/>
          <a:ln w="9525">
            <a:noFill/>
          </a:ln>
        </p:spPr>
        <p:txBody>
          <a:bodyPr wrap="none" anchor="t">
            <a:spAutoFit/>
          </a:bodyPr>
          <a:lstStyle/>
          <a:p>
            <a:r>
              <a:rPr lang="en-US" altLang="zh-CN" b="1">
                <a:solidFill>
                  <a:srgbClr val="CC0000"/>
                </a:solidFill>
                <a:latin typeface="Times New Roman" panose="02020603050405020304" pitchFamily="18" charset="0"/>
                <a:ea typeface="宋体" panose="02010600030101010101" pitchFamily="2" charset="-122"/>
              </a:rPr>
              <a:t>Always keep the maximum/minimum node on the root</a:t>
            </a:r>
          </a:p>
        </p:txBody>
      </p:sp>
      <p:sp>
        <p:nvSpPr>
          <p:cNvPr id="102464"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63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5635"/>
                                        </p:tgtEl>
                                        <p:attrNameLst>
                                          <p:attrName>style.visibility</p:attrName>
                                        </p:attrNameLst>
                                      </p:cBhvr>
                                      <p:to>
                                        <p:strVal val="visible"/>
                                      </p:to>
                                    </p:set>
                                    <p:animEffect transition="in" filter="blinds(horizontal)">
                                      <p:cBhvr>
                                        <p:cTn id="12" dur="500"/>
                                        <p:tgtEl>
                                          <p:spTgt spid="3656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5640"/>
                                        </p:tgtEl>
                                        <p:attrNameLst>
                                          <p:attrName>style.visibility</p:attrName>
                                        </p:attrNameLst>
                                      </p:cBhvr>
                                      <p:to>
                                        <p:strVal val="visible"/>
                                      </p:to>
                                    </p:set>
                                    <p:animEffect transition="in" filter="blinds(horizontal)">
                                      <p:cBhvr>
                                        <p:cTn id="17" dur="500"/>
                                        <p:tgtEl>
                                          <p:spTgt spid="3656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5637"/>
                                        </p:tgtEl>
                                        <p:attrNameLst>
                                          <p:attrName>style.visibility</p:attrName>
                                        </p:attrNameLst>
                                      </p:cBhvr>
                                      <p:to>
                                        <p:strVal val="visible"/>
                                      </p:to>
                                    </p:set>
                                    <p:animEffect transition="in" filter="blinds(horizontal)">
                                      <p:cBhvr>
                                        <p:cTn id="22" dur="500"/>
                                        <p:tgtEl>
                                          <p:spTgt spid="3656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5638"/>
                                        </p:tgtEl>
                                        <p:attrNameLst>
                                          <p:attrName>style.visibility</p:attrName>
                                        </p:attrNameLst>
                                      </p:cBhvr>
                                      <p:to>
                                        <p:strVal val="visible"/>
                                      </p:to>
                                    </p:set>
                                    <p:animEffect transition="in" filter="blinds(horizontal)">
                                      <p:cBhvr>
                                        <p:cTn id="27" dur="500"/>
                                        <p:tgtEl>
                                          <p:spTgt spid="3656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5639"/>
                                        </p:tgtEl>
                                        <p:attrNameLst>
                                          <p:attrName>style.visibility</p:attrName>
                                        </p:attrNameLst>
                                      </p:cBhvr>
                                      <p:to>
                                        <p:strVal val="visible"/>
                                      </p:to>
                                    </p:set>
                                    <p:animEffect transition="in" filter="blinds(horizontal)">
                                      <p:cBhvr>
                                        <p:cTn id="32" dur="500"/>
                                        <p:tgtEl>
                                          <p:spTgt spid="36563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5634"/>
                                        </p:tgtEl>
                                        <p:attrNameLst>
                                          <p:attrName>style.visibility</p:attrName>
                                        </p:attrNameLst>
                                      </p:cBhvr>
                                      <p:to>
                                        <p:strVal val="visible"/>
                                      </p:to>
                                    </p:set>
                                    <p:animEffect transition="in" filter="blinds(horizontal)">
                                      <p:cBhvr>
                                        <p:cTn id="37" dur="500"/>
                                        <p:tgtEl>
                                          <p:spTgt spid="365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3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sz="3600" dirty="0">
                <a:solidFill>
                  <a:schemeClr val="tx1"/>
                </a:solidFill>
                <a:latin typeface="Microsoft YaHei UI" panose="020B0503020204020204" pitchFamily="34" charset="-122"/>
                <a:ea typeface="Microsoft YaHei UI" panose="020B0503020204020204" pitchFamily="34" charset="-122"/>
                <a:cs typeface="+mn-cs"/>
              </a:rPr>
              <a:t>Comparison</a:t>
            </a:r>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64</a:t>
            </a:fld>
            <a:endParaRPr lang="zh-CN" altLang="en-US" sz="1050" dirty="0"/>
          </a:p>
        </p:txBody>
      </p:sp>
      <p:sp>
        <p:nvSpPr>
          <p:cNvPr id="5" name="文本占位符 364546"/>
          <p:cNvSpPr txBox="1">
            <a:spLocks noChangeArrowheads="1"/>
          </p:cNvSpPr>
          <p:nvPr/>
        </p:nvSpPr>
        <p:spPr>
          <a:xfrm>
            <a:off x="1547413" y="4568254"/>
            <a:ext cx="6210299" cy="1195765"/>
          </a:xfrm>
          <a:prstGeom prst="rect">
            <a:avLst/>
          </a:prstGeom>
        </p:spPr>
        <p:txBody>
          <a:bodyPr>
            <a:noAutofit/>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a:lnSpc>
                <a:spcPct val="90000"/>
              </a:lnSpc>
            </a:pPr>
            <a:r>
              <a:rPr altLang="zh-CN" sz="2000" dirty="0"/>
              <a:t>Shape</a:t>
            </a:r>
            <a:r>
              <a:rPr lang="zh-CN" altLang="en-US" sz="2000" dirty="0"/>
              <a:t>？</a:t>
            </a:r>
          </a:p>
          <a:p>
            <a:pPr>
              <a:lnSpc>
                <a:spcPct val="90000"/>
              </a:lnSpc>
            </a:pPr>
            <a:r>
              <a:rPr altLang="zh-CN" sz="2000" dirty="0"/>
              <a:t>Application</a:t>
            </a:r>
            <a:r>
              <a:rPr lang="zh-CN" altLang="en-US" sz="2000" dirty="0"/>
              <a:t>？</a:t>
            </a:r>
          </a:p>
          <a:p>
            <a:pPr>
              <a:lnSpc>
                <a:spcPct val="90000"/>
              </a:lnSpc>
            </a:pPr>
            <a:r>
              <a:rPr altLang="zh-CN" sz="2000" dirty="0"/>
              <a:t>Efficiency</a:t>
            </a:r>
            <a:r>
              <a:rPr lang="zh-CN" altLang="en-US" sz="2000" dirty="0"/>
              <a:t>？  </a:t>
            </a:r>
            <a:r>
              <a:rPr lang="en-US" altLang="zh-CN" sz="2000" dirty="0"/>
              <a:t>BST</a:t>
            </a:r>
            <a:r>
              <a:rPr lang="zh-CN" altLang="en-US" sz="2000" dirty="0"/>
              <a:t>：？？？            堆：？？？ </a:t>
            </a:r>
          </a:p>
        </p:txBody>
      </p:sp>
      <p:grpSp>
        <p:nvGrpSpPr>
          <p:cNvPr id="7" name="Group 49"/>
          <p:cNvGrpSpPr/>
          <p:nvPr/>
        </p:nvGrpSpPr>
        <p:grpSpPr bwMode="auto">
          <a:xfrm>
            <a:off x="5027772" y="1982630"/>
            <a:ext cx="2126456" cy="1662589"/>
            <a:chOff x="930" y="2478"/>
            <a:chExt cx="1475" cy="1088"/>
          </a:xfrm>
        </p:grpSpPr>
        <p:grpSp>
          <p:nvGrpSpPr>
            <p:cNvPr id="8" name="Group 15"/>
            <p:cNvGrpSpPr/>
            <p:nvPr/>
          </p:nvGrpSpPr>
          <p:grpSpPr bwMode="auto">
            <a:xfrm>
              <a:off x="949" y="2478"/>
              <a:ext cx="1395" cy="1069"/>
              <a:chOff x="3607" y="4795"/>
              <a:chExt cx="1878" cy="1361"/>
            </a:xfrm>
          </p:grpSpPr>
          <p:sp>
            <p:nvSpPr>
              <p:cNvPr id="15" name="Oval 16"/>
              <p:cNvSpPr>
                <a:spLocks noChangeArrowheads="1"/>
              </p:cNvSpPr>
              <p:nvPr/>
            </p:nvSpPr>
            <p:spPr bwMode="auto">
              <a:xfrm>
                <a:off x="4546" y="4795"/>
                <a:ext cx="313" cy="272"/>
              </a:xfrm>
              <a:prstGeom prst="ellipse">
                <a:avLst/>
              </a:prstGeom>
              <a:solidFill>
                <a:srgbClr val="FFFFFF"/>
              </a:solidFill>
              <a:ln w="9525">
                <a:solidFill>
                  <a:srgbClr val="000000"/>
                </a:solidFill>
                <a:round/>
              </a:ln>
            </p:spPr>
            <p:txBody>
              <a:bodyPr/>
              <a:lstStyle/>
              <a:p>
                <a:endParaRPr lang="zh-CN" altLang="zh-CN" sz="1800"/>
              </a:p>
            </p:txBody>
          </p:sp>
          <p:sp>
            <p:nvSpPr>
              <p:cNvPr id="16" name="Oval 17"/>
              <p:cNvSpPr>
                <a:spLocks noChangeArrowheads="1"/>
              </p:cNvSpPr>
              <p:nvPr/>
            </p:nvSpPr>
            <p:spPr bwMode="auto">
              <a:xfrm>
                <a:off x="3920" y="5339"/>
                <a:ext cx="313" cy="273"/>
              </a:xfrm>
              <a:prstGeom prst="ellipse">
                <a:avLst/>
              </a:prstGeom>
              <a:solidFill>
                <a:srgbClr val="FFFFFF"/>
              </a:solidFill>
              <a:ln w="9525">
                <a:solidFill>
                  <a:srgbClr val="000000"/>
                </a:solidFill>
                <a:round/>
              </a:ln>
            </p:spPr>
            <p:txBody>
              <a:bodyPr/>
              <a:lstStyle/>
              <a:p>
                <a:endParaRPr lang="zh-CN" altLang="zh-CN" sz="1800"/>
              </a:p>
            </p:txBody>
          </p:sp>
          <p:sp>
            <p:nvSpPr>
              <p:cNvPr id="17" name="Oval 18"/>
              <p:cNvSpPr>
                <a:spLocks noChangeArrowheads="1"/>
              </p:cNvSpPr>
              <p:nvPr/>
            </p:nvSpPr>
            <p:spPr bwMode="auto">
              <a:xfrm>
                <a:off x="5172" y="5339"/>
                <a:ext cx="313" cy="273"/>
              </a:xfrm>
              <a:prstGeom prst="ellipse">
                <a:avLst/>
              </a:prstGeom>
              <a:solidFill>
                <a:srgbClr val="FFFFFF"/>
              </a:solidFill>
              <a:ln w="9525">
                <a:solidFill>
                  <a:srgbClr val="000000"/>
                </a:solidFill>
                <a:round/>
              </a:ln>
            </p:spPr>
            <p:txBody>
              <a:bodyPr/>
              <a:lstStyle/>
              <a:p>
                <a:endParaRPr lang="zh-CN" altLang="zh-CN" sz="1800"/>
              </a:p>
            </p:txBody>
          </p:sp>
          <p:sp>
            <p:nvSpPr>
              <p:cNvPr id="18" name="Oval 19"/>
              <p:cNvSpPr>
                <a:spLocks noChangeArrowheads="1"/>
              </p:cNvSpPr>
              <p:nvPr/>
            </p:nvSpPr>
            <p:spPr bwMode="auto">
              <a:xfrm>
                <a:off x="3607" y="5882"/>
                <a:ext cx="312" cy="274"/>
              </a:xfrm>
              <a:prstGeom prst="ellipse">
                <a:avLst/>
              </a:prstGeom>
              <a:solidFill>
                <a:srgbClr val="FFFFFF"/>
              </a:solidFill>
              <a:ln w="9525">
                <a:solidFill>
                  <a:srgbClr val="000000"/>
                </a:solidFill>
                <a:round/>
              </a:ln>
            </p:spPr>
            <p:txBody>
              <a:bodyPr/>
              <a:lstStyle/>
              <a:p>
                <a:endParaRPr lang="zh-CN" altLang="zh-CN" sz="1800"/>
              </a:p>
            </p:txBody>
          </p:sp>
          <p:sp>
            <p:nvSpPr>
              <p:cNvPr id="19" name="Oval 20"/>
              <p:cNvSpPr>
                <a:spLocks noChangeArrowheads="1"/>
              </p:cNvSpPr>
              <p:nvPr/>
            </p:nvSpPr>
            <p:spPr bwMode="auto">
              <a:xfrm>
                <a:off x="4233" y="5882"/>
                <a:ext cx="313" cy="274"/>
              </a:xfrm>
              <a:prstGeom prst="ellipse">
                <a:avLst/>
              </a:prstGeom>
              <a:solidFill>
                <a:srgbClr val="FFFFFF"/>
              </a:solidFill>
              <a:ln w="9525">
                <a:solidFill>
                  <a:srgbClr val="000000"/>
                </a:solidFill>
                <a:round/>
              </a:ln>
            </p:spPr>
            <p:txBody>
              <a:bodyPr/>
              <a:lstStyle/>
              <a:p>
                <a:endParaRPr lang="zh-CN" altLang="zh-CN" sz="1800"/>
              </a:p>
            </p:txBody>
          </p:sp>
          <p:sp>
            <p:nvSpPr>
              <p:cNvPr id="20" name="Oval 21"/>
              <p:cNvSpPr>
                <a:spLocks noChangeArrowheads="1"/>
              </p:cNvSpPr>
              <p:nvPr/>
            </p:nvSpPr>
            <p:spPr bwMode="auto">
              <a:xfrm>
                <a:off x="4859" y="5882"/>
                <a:ext cx="312" cy="274"/>
              </a:xfrm>
              <a:prstGeom prst="ellipse">
                <a:avLst/>
              </a:prstGeom>
              <a:solidFill>
                <a:srgbClr val="FFFFFF"/>
              </a:solidFill>
              <a:ln w="9525">
                <a:solidFill>
                  <a:srgbClr val="000000"/>
                </a:solidFill>
                <a:round/>
              </a:ln>
            </p:spPr>
            <p:txBody>
              <a:bodyPr/>
              <a:lstStyle/>
              <a:p>
                <a:endParaRPr lang="zh-CN" altLang="zh-CN" sz="1800"/>
              </a:p>
            </p:txBody>
          </p:sp>
          <p:sp>
            <p:nvSpPr>
              <p:cNvPr id="21" name="Line 22"/>
              <p:cNvSpPr>
                <a:spLocks noChangeShapeType="1"/>
              </p:cNvSpPr>
              <p:nvPr/>
            </p:nvSpPr>
            <p:spPr bwMode="auto">
              <a:xfrm flipH="1">
                <a:off x="4077" y="5067"/>
                <a:ext cx="626" cy="2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22" name="Line 23"/>
              <p:cNvSpPr>
                <a:spLocks noChangeShapeType="1"/>
              </p:cNvSpPr>
              <p:nvPr/>
            </p:nvSpPr>
            <p:spPr bwMode="auto">
              <a:xfrm>
                <a:off x="4703" y="5067"/>
                <a:ext cx="626" cy="2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23" name="Line 24"/>
              <p:cNvSpPr>
                <a:spLocks noChangeShapeType="1"/>
              </p:cNvSpPr>
              <p:nvPr/>
            </p:nvSpPr>
            <p:spPr bwMode="auto">
              <a:xfrm flipH="1">
                <a:off x="3764" y="5611"/>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24" name="Line 25"/>
              <p:cNvSpPr>
                <a:spLocks noChangeShapeType="1"/>
              </p:cNvSpPr>
              <p:nvPr/>
            </p:nvSpPr>
            <p:spPr bwMode="auto">
              <a:xfrm>
                <a:off x="4077" y="5611"/>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25" name="Line 26"/>
              <p:cNvSpPr>
                <a:spLocks noChangeShapeType="1"/>
              </p:cNvSpPr>
              <p:nvPr/>
            </p:nvSpPr>
            <p:spPr bwMode="auto">
              <a:xfrm flipH="1">
                <a:off x="5016" y="5611"/>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sp>
          <p:nvSpPr>
            <p:cNvPr id="9" name="Rectangle 43"/>
            <p:cNvSpPr>
              <a:spLocks noChangeArrowheads="1"/>
            </p:cNvSpPr>
            <p:nvPr/>
          </p:nvSpPr>
          <p:spPr bwMode="auto">
            <a:xfrm>
              <a:off x="1631" y="2478"/>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a:solidFill>
                    <a:srgbClr val="000000"/>
                  </a:solidFill>
                </a:rPr>
                <a:t>96 </a:t>
              </a:r>
            </a:p>
          </p:txBody>
        </p:sp>
        <p:sp>
          <p:nvSpPr>
            <p:cNvPr id="10" name="Rectangle 44"/>
            <p:cNvSpPr>
              <a:spLocks noChangeArrowheads="1"/>
            </p:cNvSpPr>
            <p:nvPr/>
          </p:nvSpPr>
          <p:spPr bwMode="auto">
            <a:xfrm>
              <a:off x="1178" y="2886"/>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a:solidFill>
                    <a:srgbClr val="000000"/>
                  </a:solidFill>
                </a:rPr>
                <a:t>83 </a:t>
              </a:r>
            </a:p>
          </p:txBody>
        </p:sp>
        <p:sp>
          <p:nvSpPr>
            <p:cNvPr id="11" name="Rectangle 45"/>
            <p:cNvSpPr>
              <a:spLocks noChangeArrowheads="1"/>
            </p:cNvSpPr>
            <p:nvPr/>
          </p:nvSpPr>
          <p:spPr bwMode="auto">
            <a:xfrm>
              <a:off x="2109" y="2886"/>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a:solidFill>
                    <a:srgbClr val="000000"/>
                  </a:solidFill>
                </a:rPr>
                <a:t>27 </a:t>
              </a:r>
            </a:p>
          </p:txBody>
        </p:sp>
        <p:sp>
          <p:nvSpPr>
            <p:cNvPr id="12" name="Rectangle 46"/>
            <p:cNvSpPr>
              <a:spLocks noChangeArrowheads="1"/>
            </p:cNvSpPr>
            <p:nvPr/>
          </p:nvSpPr>
          <p:spPr bwMode="auto">
            <a:xfrm>
              <a:off x="1405" y="3335"/>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a:solidFill>
                    <a:srgbClr val="000000"/>
                  </a:solidFill>
                </a:rPr>
                <a:t>11 </a:t>
              </a:r>
            </a:p>
          </p:txBody>
        </p:sp>
        <p:sp>
          <p:nvSpPr>
            <p:cNvPr id="13" name="Rectangle 47"/>
            <p:cNvSpPr>
              <a:spLocks noChangeArrowheads="1"/>
            </p:cNvSpPr>
            <p:nvPr/>
          </p:nvSpPr>
          <p:spPr bwMode="auto">
            <a:xfrm>
              <a:off x="930" y="333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a:solidFill>
                    <a:srgbClr val="000000"/>
                  </a:solidFill>
                </a:rPr>
                <a:t>38</a:t>
              </a:r>
            </a:p>
          </p:txBody>
        </p:sp>
        <p:sp>
          <p:nvSpPr>
            <p:cNvPr id="14" name="Rectangle 48"/>
            <p:cNvSpPr>
              <a:spLocks noChangeArrowheads="1"/>
            </p:cNvSpPr>
            <p:nvPr/>
          </p:nvSpPr>
          <p:spPr bwMode="auto">
            <a:xfrm>
              <a:off x="1861" y="3335"/>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09 </a:t>
              </a:r>
            </a:p>
          </p:txBody>
        </p:sp>
      </p:grpSp>
      <p:grpSp>
        <p:nvGrpSpPr>
          <p:cNvPr id="26" name="Group 49"/>
          <p:cNvGrpSpPr/>
          <p:nvPr/>
        </p:nvGrpSpPr>
        <p:grpSpPr bwMode="auto">
          <a:xfrm>
            <a:off x="1811205" y="1988081"/>
            <a:ext cx="2004711" cy="2095367"/>
            <a:chOff x="930" y="2478"/>
            <a:chExt cx="1475" cy="1525"/>
          </a:xfrm>
        </p:grpSpPr>
        <p:grpSp>
          <p:nvGrpSpPr>
            <p:cNvPr id="27" name="Group 15"/>
            <p:cNvGrpSpPr/>
            <p:nvPr/>
          </p:nvGrpSpPr>
          <p:grpSpPr bwMode="auto">
            <a:xfrm>
              <a:off x="949" y="2479"/>
              <a:ext cx="1395" cy="1496"/>
              <a:chOff x="3607" y="4795"/>
              <a:chExt cx="1878" cy="1904"/>
            </a:xfrm>
          </p:grpSpPr>
          <p:sp>
            <p:nvSpPr>
              <p:cNvPr id="34" name="Oval 16"/>
              <p:cNvSpPr>
                <a:spLocks noChangeArrowheads="1"/>
              </p:cNvSpPr>
              <p:nvPr/>
            </p:nvSpPr>
            <p:spPr bwMode="auto">
              <a:xfrm>
                <a:off x="4546" y="4795"/>
                <a:ext cx="313" cy="272"/>
              </a:xfrm>
              <a:prstGeom prst="ellipse">
                <a:avLst/>
              </a:prstGeom>
              <a:solidFill>
                <a:srgbClr val="FFFFFF"/>
              </a:solidFill>
              <a:ln w="9525">
                <a:solidFill>
                  <a:srgbClr val="000000"/>
                </a:solidFill>
                <a:round/>
              </a:ln>
            </p:spPr>
            <p:txBody>
              <a:bodyPr/>
              <a:lstStyle/>
              <a:p>
                <a:endParaRPr lang="zh-CN" altLang="zh-CN" sz="1800"/>
              </a:p>
            </p:txBody>
          </p:sp>
          <p:sp>
            <p:nvSpPr>
              <p:cNvPr id="35" name="Oval 17"/>
              <p:cNvSpPr>
                <a:spLocks noChangeArrowheads="1"/>
              </p:cNvSpPr>
              <p:nvPr/>
            </p:nvSpPr>
            <p:spPr bwMode="auto">
              <a:xfrm>
                <a:off x="3920" y="5339"/>
                <a:ext cx="313" cy="273"/>
              </a:xfrm>
              <a:prstGeom prst="ellipse">
                <a:avLst/>
              </a:prstGeom>
              <a:solidFill>
                <a:srgbClr val="FFFFFF"/>
              </a:solidFill>
              <a:ln w="9525">
                <a:solidFill>
                  <a:srgbClr val="000000"/>
                </a:solidFill>
                <a:round/>
              </a:ln>
            </p:spPr>
            <p:txBody>
              <a:bodyPr/>
              <a:lstStyle/>
              <a:p>
                <a:endParaRPr lang="zh-CN" altLang="zh-CN" sz="1800"/>
              </a:p>
            </p:txBody>
          </p:sp>
          <p:sp>
            <p:nvSpPr>
              <p:cNvPr id="36" name="Oval 18"/>
              <p:cNvSpPr>
                <a:spLocks noChangeArrowheads="1"/>
              </p:cNvSpPr>
              <p:nvPr/>
            </p:nvSpPr>
            <p:spPr bwMode="auto">
              <a:xfrm>
                <a:off x="5172" y="5339"/>
                <a:ext cx="313" cy="273"/>
              </a:xfrm>
              <a:prstGeom prst="ellipse">
                <a:avLst/>
              </a:prstGeom>
              <a:solidFill>
                <a:srgbClr val="FFFFFF"/>
              </a:solidFill>
              <a:ln w="9525">
                <a:solidFill>
                  <a:srgbClr val="000000"/>
                </a:solidFill>
                <a:round/>
              </a:ln>
            </p:spPr>
            <p:txBody>
              <a:bodyPr/>
              <a:lstStyle/>
              <a:p>
                <a:endParaRPr lang="zh-CN" altLang="zh-CN" sz="1800"/>
              </a:p>
            </p:txBody>
          </p:sp>
          <p:sp>
            <p:nvSpPr>
              <p:cNvPr id="37" name="Oval 19"/>
              <p:cNvSpPr>
                <a:spLocks noChangeArrowheads="1"/>
              </p:cNvSpPr>
              <p:nvPr/>
            </p:nvSpPr>
            <p:spPr bwMode="auto">
              <a:xfrm>
                <a:off x="3607" y="5882"/>
                <a:ext cx="312" cy="274"/>
              </a:xfrm>
              <a:prstGeom prst="ellipse">
                <a:avLst/>
              </a:prstGeom>
              <a:solidFill>
                <a:srgbClr val="FFFFFF"/>
              </a:solidFill>
              <a:ln w="9525">
                <a:solidFill>
                  <a:srgbClr val="000000"/>
                </a:solidFill>
                <a:round/>
              </a:ln>
            </p:spPr>
            <p:txBody>
              <a:bodyPr/>
              <a:lstStyle/>
              <a:p>
                <a:endParaRPr lang="zh-CN" altLang="zh-CN" sz="1800"/>
              </a:p>
            </p:txBody>
          </p:sp>
          <p:sp>
            <p:nvSpPr>
              <p:cNvPr id="38" name="Oval 20"/>
              <p:cNvSpPr>
                <a:spLocks noChangeArrowheads="1"/>
              </p:cNvSpPr>
              <p:nvPr/>
            </p:nvSpPr>
            <p:spPr bwMode="auto">
              <a:xfrm>
                <a:off x="4233" y="5882"/>
                <a:ext cx="313" cy="274"/>
              </a:xfrm>
              <a:prstGeom prst="ellipse">
                <a:avLst/>
              </a:prstGeom>
              <a:solidFill>
                <a:srgbClr val="FFFFFF"/>
              </a:solidFill>
              <a:ln w="9525">
                <a:solidFill>
                  <a:srgbClr val="000000"/>
                </a:solidFill>
                <a:round/>
              </a:ln>
            </p:spPr>
            <p:txBody>
              <a:bodyPr/>
              <a:lstStyle/>
              <a:p>
                <a:endParaRPr lang="zh-CN" altLang="zh-CN" sz="1800"/>
              </a:p>
            </p:txBody>
          </p:sp>
          <p:sp>
            <p:nvSpPr>
              <p:cNvPr id="39" name="Oval 21"/>
              <p:cNvSpPr>
                <a:spLocks noChangeArrowheads="1"/>
              </p:cNvSpPr>
              <p:nvPr/>
            </p:nvSpPr>
            <p:spPr bwMode="auto">
              <a:xfrm>
                <a:off x="3957" y="6425"/>
                <a:ext cx="312" cy="274"/>
              </a:xfrm>
              <a:prstGeom prst="ellipse">
                <a:avLst/>
              </a:prstGeom>
              <a:solidFill>
                <a:srgbClr val="FFFFFF"/>
              </a:solidFill>
              <a:ln w="9525">
                <a:solidFill>
                  <a:srgbClr val="000000"/>
                </a:solidFill>
                <a:round/>
              </a:ln>
            </p:spPr>
            <p:txBody>
              <a:bodyPr/>
              <a:lstStyle/>
              <a:p>
                <a:endParaRPr lang="zh-CN" altLang="zh-CN" sz="1800"/>
              </a:p>
            </p:txBody>
          </p:sp>
          <p:sp>
            <p:nvSpPr>
              <p:cNvPr id="40" name="Line 22"/>
              <p:cNvSpPr>
                <a:spLocks noChangeShapeType="1"/>
              </p:cNvSpPr>
              <p:nvPr/>
            </p:nvSpPr>
            <p:spPr bwMode="auto">
              <a:xfrm flipH="1">
                <a:off x="4077" y="5067"/>
                <a:ext cx="626" cy="2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1" name="Line 23"/>
              <p:cNvSpPr>
                <a:spLocks noChangeShapeType="1"/>
              </p:cNvSpPr>
              <p:nvPr/>
            </p:nvSpPr>
            <p:spPr bwMode="auto">
              <a:xfrm>
                <a:off x="4703" y="5067"/>
                <a:ext cx="626" cy="2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24"/>
              <p:cNvSpPr>
                <a:spLocks noChangeShapeType="1"/>
              </p:cNvSpPr>
              <p:nvPr/>
            </p:nvSpPr>
            <p:spPr bwMode="auto">
              <a:xfrm flipH="1">
                <a:off x="3764" y="5611"/>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25"/>
              <p:cNvSpPr>
                <a:spLocks noChangeShapeType="1"/>
              </p:cNvSpPr>
              <p:nvPr/>
            </p:nvSpPr>
            <p:spPr bwMode="auto">
              <a:xfrm>
                <a:off x="4077" y="5611"/>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26"/>
              <p:cNvSpPr>
                <a:spLocks noChangeShapeType="1"/>
              </p:cNvSpPr>
              <p:nvPr/>
            </p:nvSpPr>
            <p:spPr bwMode="auto">
              <a:xfrm flipH="1">
                <a:off x="4094" y="6140"/>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sp>
          <p:nvSpPr>
            <p:cNvPr id="28" name="Rectangle 43"/>
            <p:cNvSpPr>
              <a:spLocks noChangeArrowheads="1"/>
            </p:cNvSpPr>
            <p:nvPr/>
          </p:nvSpPr>
          <p:spPr bwMode="auto">
            <a:xfrm>
              <a:off x="1631" y="2478"/>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83</a:t>
              </a:r>
            </a:p>
          </p:txBody>
        </p:sp>
        <p:sp>
          <p:nvSpPr>
            <p:cNvPr id="29" name="Rectangle 44"/>
            <p:cNvSpPr>
              <a:spLocks noChangeArrowheads="1"/>
            </p:cNvSpPr>
            <p:nvPr/>
          </p:nvSpPr>
          <p:spPr bwMode="auto">
            <a:xfrm>
              <a:off x="1178" y="2886"/>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11 </a:t>
              </a:r>
            </a:p>
          </p:txBody>
        </p:sp>
        <p:sp>
          <p:nvSpPr>
            <p:cNvPr id="30" name="Rectangle 45"/>
            <p:cNvSpPr>
              <a:spLocks noChangeArrowheads="1"/>
            </p:cNvSpPr>
            <p:nvPr/>
          </p:nvSpPr>
          <p:spPr bwMode="auto">
            <a:xfrm>
              <a:off x="2109" y="2886"/>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96</a:t>
              </a:r>
            </a:p>
          </p:txBody>
        </p:sp>
        <p:sp>
          <p:nvSpPr>
            <p:cNvPr id="31" name="Rectangle 46"/>
            <p:cNvSpPr>
              <a:spLocks noChangeArrowheads="1"/>
            </p:cNvSpPr>
            <p:nvPr/>
          </p:nvSpPr>
          <p:spPr bwMode="auto">
            <a:xfrm>
              <a:off x="1405" y="3335"/>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38 </a:t>
              </a:r>
            </a:p>
          </p:txBody>
        </p:sp>
        <p:sp>
          <p:nvSpPr>
            <p:cNvPr id="32" name="Rectangle 47"/>
            <p:cNvSpPr>
              <a:spLocks noChangeArrowheads="1"/>
            </p:cNvSpPr>
            <p:nvPr/>
          </p:nvSpPr>
          <p:spPr bwMode="auto">
            <a:xfrm>
              <a:off x="930" y="333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09</a:t>
              </a:r>
            </a:p>
          </p:txBody>
        </p:sp>
        <p:sp>
          <p:nvSpPr>
            <p:cNvPr id="33" name="Rectangle 48"/>
            <p:cNvSpPr>
              <a:spLocks noChangeArrowheads="1"/>
            </p:cNvSpPr>
            <p:nvPr/>
          </p:nvSpPr>
          <p:spPr bwMode="auto">
            <a:xfrm>
              <a:off x="1218" y="3772"/>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27</a:t>
              </a:r>
            </a:p>
          </p:txBody>
        </p:sp>
      </p:grpSp>
      <p:sp>
        <p:nvSpPr>
          <p:cNvPr id="3" name="文本占位符 364546"/>
          <p:cNvSpPr txBox="1">
            <a:spLocks noChangeArrowheads="1"/>
          </p:cNvSpPr>
          <p:nvPr/>
        </p:nvSpPr>
        <p:spPr>
          <a:xfrm>
            <a:off x="2311023" y="4096823"/>
            <a:ext cx="1802333" cy="355945"/>
          </a:xfrm>
          <a:prstGeom prst="rect">
            <a:avLst/>
          </a:prstGeom>
        </p:spPr>
        <p:txBody>
          <a:bodyPr>
            <a:noAutofit/>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lnSpc>
                <a:spcPct val="90000"/>
              </a:lnSpc>
              <a:buNone/>
            </a:pPr>
            <a:r>
              <a:rPr altLang="zh-CN" sz="1800" dirty="0"/>
              <a:t>BST</a:t>
            </a:r>
          </a:p>
        </p:txBody>
      </p:sp>
      <p:sp>
        <p:nvSpPr>
          <p:cNvPr id="45" name="文本占位符 364546"/>
          <p:cNvSpPr txBox="1">
            <a:spLocks noChangeArrowheads="1"/>
          </p:cNvSpPr>
          <p:nvPr/>
        </p:nvSpPr>
        <p:spPr>
          <a:xfrm>
            <a:off x="5852160" y="4044792"/>
            <a:ext cx="1516380" cy="518636"/>
          </a:xfrm>
          <a:prstGeom prst="rect">
            <a:avLst/>
          </a:prstGeom>
        </p:spPr>
        <p:txBody>
          <a:bodyPr>
            <a:normAutofit/>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lnSpc>
                <a:spcPct val="90000"/>
              </a:lnSpc>
              <a:buNone/>
            </a:pPr>
            <a:r>
              <a:rPr altLang="zh-CN" sz="1800" dirty="0"/>
              <a:t>Max-heap</a:t>
            </a:r>
          </a:p>
        </p:txBody>
      </p:sp>
      <p:sp>
        <p:nvSpPr>
          <p:cNvPr id="46" name="文本占位符 364546"/>
          <p:cNvSpPr txBox="1">
            <a:spLocks noChangeArrowheads="1"/>
          </p:cNvSpPr>
          <p:nvPr/>
        </p:nvSpPr>
        <p:spPr>
          <a:xfrm>
            <a:off x="4196213" y="5517080"/>
            <a:ext cx="1516423" cy="543677"/>
          </a:xfrm>
          <a:prstGeom prst="rect">
            <a:avLst/>
          </a:prstGeom>
          <a:solidFill>
            <a:schemeClr val="accent3">
              <a:lumMod val="20000"/>
              <a:lumOff val="80000"/>
            </a:schemeClr>
          </a:solidFill>
        </p:spPr>
        <p:txBody>
          <a:bodyPr>
            <a:noAutofit/>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lnSpc>
                <a:spcPct val="90000"/>
              </a:lnSpc>
              <a:buNone/>
            </a:pPr>
            <a:r>
              <a:rPr lang="el-GR" altLang="zh-CN" sz="1800" dirty="0">
                <a:solidFill>
                  <a:srgbClr val="C00000"/>
                </a:solidFill>
              </a:rPr>
              <a:t>Θ</a:t>
            </a:r>
            <a:r>
              <a:rPr lang="en-US" altLang="zh-CN" sz="1800" dirty="0">
                <a:solidFill>
                  <a:srgbClr val="C00000"/>
                </a:solidFill>
              </a:rPr>
              <a:t>(</a:t>
            </a:r>
            <a:r>
              <a:rPr lang="zh-CN" altLang="en-US" sz="1800" dirty="0">
                <a:solidFill>
                  <a:srgbClr val="C00000"/>
                </a:solidFill>
              </a:rPr>
              <a:t>树的高度</a:t>
            </a:r>
            <a:r>
              <a:rPr lang="en-US" altLang="zh-CN" sz="1800" dirty="0">
                <a:solidFill>
                  <a:srgbClr val="C00000"/>
                </a:solidFill>
              </a:rPr>
              <a:t>)</a:t>
            </a:r>
            <a:endParaRPr lang="zh-CN" altLang="en-US" sz="1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blinds(horizontal)">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linds(horizont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blinds(horizontal)">
                                      <p:cBhvr>
                                        <p:cTn id="31" dur="500"/>
                                        <p:tgtEl>
                                          <p:spTgt spid="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45" grpId="0"/>
      <p:bldP spid="46"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hidden="1"/>
          <p:cNvSpPr/>
          <p:nvPr>
            <p:custDataLst>
              <p:tags r:id="rId2"/>
            </p:custDataLst>
          </p:nvPr>
        </p:nvSpPr>
        <p:spPr>
          <a:xfrm>
            <a:off x="9429750" y="857250"/>
            <a:ext cx="2880360" cy="51435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rgbClr val="FFFFFF"/>
              </a:solidFill>
            </a:endParaRPr>
          </a:p>
        </p:txBody>
      </p:sp>
      <p:sp>
        <p:nvSpPr>
          <p:cNvPr id="15362" name="灯片编号占位符 4"/>
          <p:cNvSpPr>
            <a:spLocks noGrp="1" noChangeArrowheads="1"/>
          </p:cNvSpPr>
          <p:nvPr>
            <p:ph type="sldNum" sz="quarter" idx="12"/>
          </p:nvPr>
        </p:nvSpPr>
        <p:spPr bwMode="auto">
          <a:xfrm>
            <a:off x="7038975" y="5672733"/>
            <a:ext cx="20574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3B13E1-6A6F-4ADF-9E85-C4E34D790870}" type="slidenum">
              <a:rPr lang="zh-CN" altLang="en-US" sz="1800"/>
              <a:t>65</a:t>
            </a:fld>
            <a:endParaRPr lang="zh-CN" altLang="en-US" sz="1500" dirty="0"/>
          </a:p>
        </p:txBody>
      </p:sp>
      <p:sp>
        <p:nvSpPr>
          <p:cNvPr id="15363" name="TextBox 6"/>
          <p:cNvSpPr txBox="1">
            <a:spLocks noChangeArrowheads="1"/>
          </p:cNvSpPr>
          <p:nvPr>
            <p:custDataLst>
              <p:tags r:id="rId3"/>
            </p:custDataLst>
          </p:nvPr>
        </p:nvSpPr>
        <p:spPr bwMode="auto">
          <a:xfrm>
            <a:off x="1828800" y="1333501"/>
            <a:ext cx="5486400"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BST</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和堆分别是解决什么问题的（主要目的）？</a:t>
            </a:r>
          </a:p>
        </p:txBody>
      </p:sp>
      <p:sp>
        <p:nvSpPr>
          <p:cNvPr id="15364" name="TextBox 7"/>
          <p:cNvSpPr txBox="1">
            <a:spLocks noChangeArrowheads="1"/>
          </p:cNvSpPr>
          <p:nvPr>
            <p:custDataLst>
              <p:tags r:id="rId4"/>
            </p:custDataLst>
          </p:nvPr>
        </p:nvSpPr>
        <p:spPr bwMode="auto">
          <a:xfrm>
            <a:off x="2514600" y="2946798"/>
            <a:ext cx="4800600" cy="4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压缩编码，快速查找特定值</a:t>
            </a:r>
          </a:p>
        </p:txBody>
      </p:sp>
      <p:sp>
        <p:nvSpPr>
          <p:cNvPr id="15365" name="TextBox 8"/>
          <p:cNvSpPr txBox="1">
            <a:spLocks noChangeArrowheads="1"/>
          </p:cNvSpPr>
          <p:nvPr>
            <p:custDataLst>
              <p:tags r:id="rId5"/>
            </p:custDataLst>
          </p:nvPr>
        </p:nvSpPr>
        <p:spPr bwMode="auto">
          <a:xfrm>
            <a:off x="2514600" y="3589736"/>
            <a:ext cx="4800600" cy="4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快速查找特定值，查找最大</a:t>
            </a:r>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最小值</a:t>
            </a:r>
          </a:p>
        </p:txBody>
      </p:sp>
      <p:sp>
        <p:nvSpPr>
          <p:cNvPr id="15366" name="TextBox 9"/>
          <p:cNvSpPr txBox="1">
            <a:spLocks noChangeArrowheads="1"/>
          </p:cNvSpPr>
          <p:nvPr>
            <p:custDataLst>
              <p:tags r:id="rId6"/>
            </p:custDataLst>
          </p:nvPr>
        </p:nvSpPr>
        <p:spPr bwMode="auto">
          <a:xfrm>
            <a:off x="2514600" y="4232673"/>
            <a:ext cx="4800600" cy="4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排序，快速查找任一元素</a:t>
            </a:r>
          </a:p>
        </p:txBody>
      </p:sp>
      <p:sp>
        <p:nvSpPr>
          <p:cNvPr id="15367" name="TextBox 10"/>
          <p:cNvSpPr txBox="1">
            <a:spLocks noChangeArrowheads="1"/>
          </p:cNvSpPr>
          <p:nvPr>
            <p:custDataLst>
              <p:tags r:id="rId7"/>
            </p:custDataLst>
          </p:nvPr>
        </p:nvSpPr>
        <p:spPr bwMode="auto">
          <a:xfrm>
            <a:off x="2514600" y="4875611"/>
            <a:ext cx="4800600" cy="4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索引，压缩编码</a:t>
            </a:r>
          </a:p>
        </p:txBody>
      </p:sp>
      <p:sp>
        <p:nvSpPr>
          <p:cNvPr id="12" name="椭圆 11"/>
          <p:cNvSpPr>
            <a:spLocks noChangeAspect="1"/>
          </p:cNvSpPr>
          <p:nvPr>
            <p:custDataLst>
              <p:tags r:id="rId8"/>
            </p:custDataLst>
          </p:nvPr>
        </p:nvSpPr>
        <p:spPr>
          <a:xfrm>
            <a:off x="1978819" y="2994422"/>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9"/>
            </p:custDataLst>
          </p:nvPr>
        </p:nvSpPr>
        <p:spPr>
          <a:xfrm>
            <a:off x="1978819" y="3637360"/>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10"/>
            </p:custDataLst>
          </p:nvPr>
        </p:nvSpPr>
        <p:spPr>
          <a:xfrm>
            <a:off x="1978819" y="4280297"/>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椭圆 14"/>
          <p:cNvSpPr>
            <a:spLocks noChangeAspect="1"/>
          </p:cNvSpPr>
          <p:nvPr>
            <p:custDataLst>
              <p:tags r:id="rId11"/>
            </p:custDataLst>
          </p:nvPr>
        </p:nvSpPr>
        <p:spPr>
          <a:xfrm>
            <a:off x="1978819" y="4923235"/>
            <a:ext cx="385763"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6" name="圆角矩形 15"/>
          <p:cNvSpPr/>
          <p:nvPr>
            <p:custDataLst>
              <p:tags r:id="rId12"/>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200" dirty="0">
                <a:solidFill>
                  <a:srgbClr val="FFFFFF"/>
                </a:solidFill>
                <a:latin typeface="微软雅黑" panose="020B0503020204020204" charset="-122"/>
                <a:ea typeface="微软雅黑" panose="020B0503020204020204" charset="-122"/>
                <a:sym typeface="微软雅黑" panose="020B0503020204020204" charset="-122"/>
              </a:rPr>
              <a:t>提交</a:t>
            </a:r>
          </a:p>
        </p:txBody>
      </p:sp>
      <p:sp>
        <p:nvSpPr>
          <p:cNvPr id="15373" name="TextBox 27" hidden="1"/>
          <p:cNvSpPr txBox="1">
            <a:spLocks noChangeArrowheads="1"/>
          </p:cNvSpPr>
          <p:nvPr>
            <p:custDataLst>
              <p:tags r:id="rId13"/>
            </p:custDataLst>
          </p:nvPr>
        </p:nvSpPr>
        <p:spPr bwMode="auto">
          <a:xfrm>
            <a:off x="9496425" y="5833864"/>
            <a:ext cx="2746772" cy="368300"/>
          </a:xfrm>
          <a:prstGeom prst="rect">
            <a:avLst/>
          </a:prstGeom>
          <a:solidFill>
            <a:srgbClr val="FBFAE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r>
              <a:rPr lang="zh-CN" altLang="en-US" sz="9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9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900">
                <a:solidFill>
                  <a:srgbClr val="F84F41"/>
                </a:solidFill>
                <a:latin typeface="微软雅黑" panose="020B0503020204020204" charset="-122"/>
                <a:ea typeface="微软雅黑" panose="020B0503020204020204" charset="-122"/>
                <a:sym typeface="微软雅黑" panose="020B0503020204020204" charset="-122"/>
              </a:rPr>
              <a:t>以上版本</a:t>
            </a:r>
          </a:p>
        </p:txBody>
      </p:sp>
      <p:grpSp>
        <p:nvGrpSpPr>
          <p:cNvPr id="15375" name="组合 26" hidden="1"/>
          <p:cNvGrpSpPr/>
          <p:nvPr/>
        </p:nvGrpSpPr>
        <p:grpSpPr bwMode="auto">
          <a:xfrm>
            <a:off x="9439276" y="857250"/>
            <a:ext cx="2861072" cy="485775"/>
            <a:chOff x="9537700" y="0"/>
            <a:chExt cx="3815080" cy="647700"/>
          </a:xfrm>
        </p:grpSpPr>
        <p:sp>
          <p:nvSpPr>
            <p:cNvPr id="24" name="RemarkBack" hidden="1"/>
            <p:cNvSpPr/>
            <p:nvPr>
              <p:custDataLst>
                <p:tags r:id="rId31"/>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25" name="RemarkBlock" hidden="1"/>
            <p:cNvSpPr/>
            <p:nvPr>
              <p:custDataLst>
                <p:tags r:id="rId32"/>
              </p:custDataLst>
            </p:nvPr>
          </p:nvSpPr>
          <p:spPr>
            <a:xfrm>
              <a:off x="9537700" y="12700"/>
              <a:ext cx="190516"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5378" name="RemarkTitleText" hidden="1"/>
            <p:cNvSpPr txBox="1">
              <a:spLocks noChangeArrowheads="1"/>
            </p:cNvSpPr>
            <p:nvPr>
              <p:custDataLst>
                <p:tags r:id="rId33"/>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p>
          </p:txBody>
        </p:sp>
      </p:grpSp>
      <p:grpSp>
        <p:nvGrpSpPr>
          <p:cNvPr id="4" name="组合 3" hidden="1"/>
          <p:cNvGrpSpPr/>
          <p:nvPr>
            <p:custDataLst>
              <p:tags r:id="rId14"/>
            </p:custDataLst>
          </p:nvPr>
        </p:nvGrpSpPr>
        <p:grpSpPr>
          <a:xfrm>
            <a:off x="9439275" y="857250"/>
            <a:ext cx="2861310" cy="485775"/>
            <a:chOff x="15020" y="0"/>
            <a:chExt cx="6008" cy="1020"/>
          </a:xfrm>
        </p:grpSpPr>
        <p:sp>
          <p:nvSpPr>
            <p:cNvPr id="2" name="RemarkBack" hidden="1"/>
            <p:cNvSpPr/>
            <p:nvPr>
              <p:custDataLst>
                <p:tags r:id="rId28"/>
              </p:custDataLst>
            </p:nvPr>
          </p:nvSpPr>
          <p:spPr>
            <a:xfrm>
              <a:off x="15020" y="20"/>
              <a:ext cx="6008" cy="1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3" name="RemarkBlock" hidden="1"/>
            <p:cNvSpPr/>
            <p:nvPr>
              <p:custDataLst>
                <p:tags r:id="rId29"/>
              </p:custDataLst>
            </p:nvPr>
          </p:nvSpPr>
          <p:spPr>
            <a:xfrm>
              <a:off x="15020" y="20"/>
              <a:ext cx="300" cy="1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5381" name="RemarkTitleText" hidden="1"/>
            <p:cNvSpPr txBox="1">
              <a:spLocks noChangeArrowheads="1"/>
            </p:cNvSpPr>
            <p:nvPr>
              <p:custDataLst>
                <p:tags r:id="rId30"/>
              </p:custDataLst>
            </p:nvPr>
          </p:nvSpPr>
          <p:spPr bwMode="auto">
            <a:xfrm>
              <a:off x="15400" y="0"/>
              <a:ext cx="300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p>
          </p:txBody>
        </p:sp>
      </p:grpSp>
      <p:grpSp>
        <p:nvGrpSpPr>
          <p:cNvPr id="8" name="组合 7" hidden="1"/>
          <p:cNvGrpSpPr/>
          <p:nvPr>
            <p:custDataLst>
              <p:tags r:id="rId15"/>
            </p:custDataLst>
          </p:nvPr>
        </p:nvGrpSpPr>
        <p:grpSpPr>
          <a:xfrm>
            <a:off x="9439275" y="857250"/>
            <a:ext cx="2860358" cy="485775"/>
            <a:chOff x="15020" y="0"/>
            <a:chExt cx="6006" cy="1020"/>
          </a:xfrm>
        </p:grpSpPr>
        <p:sp>
          <p:nvSpPr>
            <p:cNvPr id="5" name="RemarkBack" hidden="1"/>
            <p:cNvSpPr/>
            <p:nvPr>
              <p:custDataLst>
                <p:tags r:id="rId25"/>
              </p:custDataLst>
            </p:nvPr>
          </p:nvSpPr>
          <p:spPr>
            <a:xfrm>
              <a:off x="15020" y="20"/>
              <a:ext cx="6007"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RemarkBlock" hidden="1"/>
            <p:cNvSpPr/>
            <p:nvPr>
              <p:custDataLst>
                <p:tags r:id="rId26"/>
              </p:custDataLst>
            </p:nvPr>
          </p:nvSpPr>
          <p:spPr>
            <a:xfrm>
              <a:off x="15020" y="2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RemarkTitleText" hidden="1"/>
            <p:cNvSpPr txBox="1"/>
            <p:nvPr>
              <p:custDataLst>
                <p:tags r:id="rId27"/>
              </p:custDataLst>
            </p:nvPr>
          </p:nvSpPr>
          <p:spPr>
            <a:xfrm>
              <a:off x="15400" y="0"/>
              <a:ext cx="3000" cy="1000"/>
            </a:xfrm>
            <a:prstGeom prst="rect">
              <a:avLst/>
            </a:prstGeom>
            <a:noFill/>
          </p:spPr>
          <p:txBody>
            <a:bodyPr wrap="none" rtlCol="0" anchor="ctr" anchorCtr="0">
              <a:noAutofit/>
            </a:bodyPr>
            <a:lstStyle/>
            <a:p>
              <a:pPr lvl="0" algn="l">
                <a:buNone/>
              </a:pPr>
              <a:r>
                <a:rPr lang="zh-CN" altLang="en-US" sz="1800">
                  <a:solidFill>
                    <a:srgbClr val="000000"/>
                  </a:solidFill>
                  <a:latin typeface="微软雅黑" panose="020B0503020204020204" charset="-122"/>
                  <a:ea typeface="微软雅黑" panose="020B0503020204020204" charset="-122"/>
                </a:rPr>
                <a:t>答案解析</a:t>
              </a:r>
            </a:p>
          </p:txBody>
        </p:sp>
      </p:grpSp>
      <p:sp>
        <p:nvSpPr>
          <p:cNvPr id="9" name="RemarkBack" hidden="1"/>
          <p:cNvSpPr/>
          <p:nvPr>
            <p:custDataLst>
              <p:tags r:id="rId16"/>
            </p:custDataLst>
          </p:nvPr>
        </p:nvSpPr>
        <p:spPr>
          <a:xfrm>
            <a:off x="9439275" y="866775"/>
            <a:ext cx="2861310" cy="47625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RemarkBlock" hidden="1"/>
          <p:cNvSpPr/>
          <p:nvPr>
            <p:custDataLst>
              <p:tags r:id="rId17"/>
            </p:custDataLst>
          </p:nvPr>
        </p:nvSpPr>
        <p:spPr>
          <a:xfrm>
            <a:off x="9439275" y="866775"/>
            <a:ext cx="142875"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RemarkTitleText" hidden="1"/>
          <p:cNvSpPr txBox="1"/>
          <p:nvPr>
            <p:custDataLst>
              <p:tags r:id="rId18"/>
            </p:custDataLst>
          </p:nvPr>
        </p:nvSpPr>
        <p:spPr>
          <a:xfrm>
            <a:off x="9620250" y="857250"/>
            <a:ext cx="1428750" cy="47625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p>
        </p:txBody>
      </p:sp>
      <p:grpSp>
        <p:nvGrpSpPr>
          <p:cNvPr id="15382" name="组合 20"/>
          <p:cNvGrpSpPr/>
          <p:nvPr>
            <p:custDataLst>
              <p:tags r:id="rId19"/>
            </p:custDataLst>
          </p:nvPr>
        </p:nvGrpSpPr>
        <p:grpSpPr bwMode="auto">
          <a:xfrm>
            <a:off x="0" y="0"/>
            <a:ext cx="6858000" cy="490220"/>
            <a:chOff x="-1524000" y="-1143000"/>
            <a:chExt cx="9144000" cy="653627"/>
          </a:xfrm>
        </p:grpSpPr>
        <p:sp>
          <p:nvSpPr>
            <p:cNvPr id="17" name="TitleBackground"/>
            <p:cNvSpPr/>
            <p:nvPr>
              <p:custDataLst>
                <p:tags r:id="rId21"/>
              </p:custDataLst>
            </p:nvPr>
          </p:nvSpPr>
          <p:spPr>
            <a:xfrm>
              <a:off x="-1524000" y="-114300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8" name="ColorBlock"/>
            <p:cNvSpPr/>
            <p:nvPr>
              <p:custDataLst>
                <p:tags r:id="rId22"/>
              </p:custDataLst>
            </p:nvPr>
          </p:nvSpPr>
          <p:spPr>
            <a:xfrm>
              <a:off x="-1524000" y="-11430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5385" name="TypeText"/>
            <p:cNvSpPr txBox="1">
              <a:spLocks noChangeArrowheads="1"/>
            </p:cNvSpPr>
            <p:nvPr>
              <p:custDataLst>
                <p:tags r:id="rId23"/>
              </p:custDataLst>
            </p:nvPr>
          </p:nvSpPr>
          <p:spPr bwMode="auto">
            <a:xfrm>
              <a:off x="-1185333" y="-114300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单选题</a:t>
              </a:r>
            </a:p>
          </p:txBody>
        </p:sp>
        <p:sp>
          <p:nvSpPr>
            <p:cNvPr id="15386" name="TipText"/>
            <p:cNvSpPr txBox="1">
              <a:spLocks noChangeArrowheads="1"/>
            </p:cNvSpPr>
            <p:nvPr>
              <p:custDataLst>
                <p:tags r:id="rId24"/>
              </p:custDataLst>
            </p:nvPr>
          </p:nvSpPr>
          <p:spPr bwMode="auto">
            <a:xfrm>
              <a:off x="49107" y="-997373"/>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100</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p>
          </p:txBody>
        </p:sp>
      </p:grpSp>
      <p:pic>
        <p:nvPicPr>
          <p:cNvPr id="19" name="图片 18" descr="tmpF3D6"/>
          <p:cNvPicPr>
            <a:picLocks noChangeAspect="1"/>
          </p:cNvPicPr>
          <p:nvPr>
            <p:custDataLst>
              <p:tags r:id="rId20"/>
            </p:custDataLst>
          </p:nvPr>
        </p:nvPicPr>
        <p:blipFill>
          <a:blip r:embed="rId35"/>
          <a:stretch>
            <a:fillRect/>
          </a:stretch>
        </p:blipFill>
        <p:spPr>
          <a:xfrm>
            <a:off x="7594600" y="63500"/>
            <a:ext cx="1422400" cy="508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sz="3600" dirty="0">
                <a:solidFill>
                  <a:schemeClr val="tx1"/>
                </a:solidFill>
                <a:latin typeface="Microsoft YaHei UI" panose="020B0503020204020204" pitchFamily="34" charset="-122"/>
                <a:ea typeface="Microsoft YaHei UI" panose="020B0503020204020204" pitchFamily="34" charset="-122"/>
                <a:cs typeface="+mn-cs"/>
              </a:rPr>
              <a:t>How to store the heap？</a:t>
            </a:r>
            <a:endParaRPr lang="zh-CN" altLang="en-US" dirty="0"/>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66</a:t>
            </a:fld>
            <a:endParaRPr lang="zh-CN" altLang="en-US" sz="1050" dirty="0"/>
          </a:p>
        </p:txBody>
      </p:sp>
      <p:pic>
        <p:nvPicPr>
          <p:cNvPr id="5" name="图片 4" descr="BinLink"/>
          <p:cNvPicPr>
            <a:picLocks noChangeAspect="1"/>
          </p:cNvPicPr>
          <p:nvPr/>
        </p:nvPicPr>
        <p:blipFill>
          <a:blip r:embed="rId2"/>
          <a:srcRect l="1181" r="3543" b="1195"/>
          <a:stretch>
            <a:fillRect/>
          </a:stretch>
        </p:blipFill>
        <p:spPr>
          <a:xfrm>
            <a:off x="906780" y="2360930"/>
            <a:ext cx="3128645" cy="2044700"/>
          </a:xfrm>
          <a:prstGeom prst="rect">
            <a:avLst/>
          </a:prstGeom>
          <a:solidFill>
            <a:schemeClr val="accent3">
              <a:lumMod val="20000"/>
              <a:lumOff val="80000"/>
            </a:schemeClr>
          </a:solidFill>
          <a:ln w="9525">
            <a:noFill/>
          </a:ln>
        </p:spPr>
      </p:pic>
      <p:grpSp>
        <p:nvGrpSpPr>
          <p:cNvPr id="6" name="组合 5"/>
          <p:cNvGrpSpPr/>
          <p:nvPr/>
        </p:nvGrpSpPr>
        <p:grpSpPr>
          <a:xfrm>
            <a:off x="4665137" y="3961881"/>
            <a:ext cx="2881837" cy="444209"/>
            <a:chOff x="6029684" y="4195762"/>
            <a:chExt cx="2897506" cy="439420"/>
          </a:xfrm>
        </p:grpSpPr>
        <p:sp>
          <p:nvSpPr>
            <p:cNvPr id="8" name="Rectangle 59"/>
            <p:cNvSpPr>
              <a:spLocks noChangeArrowheads="1"/>
            </p:cNvSpPr>
            <p:nvPr/>
          </p:nvSpPr>
          <p:spPr bwMode="auto">
            <a:xfrm>
              <a:off x="6843341" y="4397405"/>
              <a:ext cx="549320" cy="23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1800" b="1" dirty="0"/>
            </a:p>
          </p:txBody>
        </p:sp>
        <p:sp>
          <p:nvSpPr>
            <p:cNvPr id="9" name="矩形 8"/>
            <p:cNvSpPr/>
            <p:nvPr/>
          </p:nvSpPr>
          <p:spPr>
            <a:xfrm>
              <a:off x="6484979" y="4196790"/>
              <a:ext cx="266680" cy="306636"/>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800" dirty="0">
                  <a:latin typeface="Times New Roman" panose="02020603050405020304" pitchFamily="18" charset="0"/>
                  <a:ea typeface="宋体" panose="02010600030101010101" pitchFamily="2" charset="-122"/>
                </a:rPr>
                <a:t>A</a:t>
              </a:r>
            </a:p>
          </p:txBody>
        </p:sp>
        <p:sp>
          <p:nvSpPr>
            <p:cNvPr id="10" name="矩形 9"/>
            <p:cNvSpPr/>
            <p:nvPr/>
          </p:nvSpPr>
          <p:spPr>
            <a:xfrm>
              <a:off x="6758639" y="4196790"/>
              <a:ext cx="266679" cy="306636"/>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800" dirty="0">
                  <a:latin typeface="Times New Roman" panose="02020603050405020304" pitchFamily="18" charset="0"/>
                  <a:ea typeface="宋体" panose="02010600030101010101" pitchFamily="2" charset="-122"/>
                </a:rPr>
                <a:t>B</a:t>
              </a:r>
            </a:p>
          </p:txBody>
        </p:sp>
        <p:sp>
          <p:nvSpPr>
            <p:cNvPr id="11" name="矩形 10"/>
            <p:cNvSpPr/>
            <p:nvPr/>
          </p:nvSpPr>
          <p:spPr>
            <a:xfrm>
              <a:off x="7031294" y="4196790"/>
              <a:ext cx="266679" cy="306636"/>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800" dirty="0">
                  <a:latin typeface="Times New Roman" panose="02020603050405020304" pitchFamily="18" charset="0"/>
                  <a:ea typeface="宋体" panose="02010600030101010101" pitchFamily="2" charset="-122"/>
                </a:rPr>
                <a:t>F</a:t>
              </a:r>
            </a:p>
          </p:txBody>
        </p:sp>
        <p:sp>
          <p:nvSpPr>
            <p:cNvPr id="12" name="矩形 11"/>
            <p:cNvSpPr/>
            <p:nvPr/>
          </p:nvSpPr>
          <p:spPr>
            <a:xfrm>
              <a:off x="7303949" y="4196790"/>
              <a:ext cx="266679" cy="306636"/>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800" dirty="0">
                  <a:latin typeface="Times New Roman" panose="02020603050405020304" pitchFamily="18" charset="0"/>
                  <a:ea typeface="宋体" panose="02010600030101010101" pitchFamily="2" charset="-122"/>
                </a:rPr>
                <a:t>D</a:t>
              </a:r>
            </a:p>
          </p:txBody>
        </p:sp>
        <p:sp>
          <p:nvSpPr>
            <p:cNvPr id="13" name="矩形 12"/>
            <p:cNvSpPr/>
            <p:nvPr/>
          </p:nvSpPr>
          <p:spPr>
            <a:xfrm>
              <a:off x="7576604" y="4196790"/>
              <a:ext cx="266679" cy="306636"/>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800" dirty="0">
                  <a:latin typeface="Times New Roman" panose="02020603050405020304" pitchFamily="18" charset="0"/>
                  <a:ea typeface="宋体" panose="02010600030101010101" pitchFamily="2" charset="-122"/>
                </a:rPr>
                <a:t>E</a:t>
              </a:r>
            </a:p>
          </p:txBody>
        </p:sp>
        <p:sp>
          <p:nvSpPr>
            <p:cNvPr id="14" name="矩形 13"/>
            <p:cNvSpPr/>
            <p:nvPr/>
          </p:nvSpPr>
          <p:spPr>
            <a:xfrm>
              <a:off x="7848255" y="4196790"/>
              <a:ext cx="266680" cy="306636"/>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1800" dirty="0">
                  <a:latin typeface="Times New Roman" panose="02020603050405020304" pitchFamily="18" charset="0"/>
                  <a:ea typeface="宋体" panose="02010600030101010101" pitchFamily="2" charset="-122"/>
                </a:rPr>
                <a:t>G</a:t>
              </a:r>
            </a:p>
          </p:txBody>
        </p:sp>
        <p:sp>
          <p:nvSpPr>
            <p:cNvPr id="21" name="矩形 20"/>
            <p:cNvSpPr/>
            <p:nvPr/>
          </p:nvSpPr>
          <p:spPr>
            <a:xfrm>
              <a:off x="8115200" y="4195762"/>
              <a:ext cx="266679" cy="306635"/>
            </a:xfrm>
            <a:prstGeom prst="rect">
              <a:avLst/>
            </a:prstGeom>
            <a:no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endParaRPr lang="zh-CN" altLang="en-US" sz="1800" dirty="0">
                <a:latin typeface="Times New Roman" panose="02020603050405020304" pitchFamily="18" charset="0"/>
                <a:ea typeface="宋体" panose="02010600030101010101" pitchFamily="2" charset="-122"/>
              </a:endParaRPr>
            </a:p>
          </p:txBody>
        </p:sp>
        <p:sp>
          <p:nvSpPr>
            <p:cNvPr id="22" name="矩形 21"/>
            <p:cNvSpPr/>
            <p:nvPr/>
          </p:nvSpPr>
          <p:spPr>
            <a:xfrm>
              <a:off x="8387856" y="4195762"/>
              <a:ext cx="266679" cy="306635"/>
            </a:xfrm>
            <a:prstGeom prst="rect">
              <a:avLst/>
            </a:prstGeom>
            <a:no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endParaRPr lang="zh-CN" altLang="en-US" sz="1800" dirty="0">
                <a:latin typeface="Times New Roman" panose="02020603050405020304" pitchFamily="18" charset="0"/>
                <a:ea typeface="宋体" panose="02010600030101010101" pitchFamily="2" charset="-122"/>
              </a:endParaRPr>
            </a:p>
          </p:txBody>
        </p:sp>
        <p:sp>
          <p:nvSpPr>
            <p:cNvPr id="23" name="矩形 22"/>
            <p:cNvSpPr/>
            <p:nvPr/>
          </p:nvSpPr>
          <p:spPr>
            <a:xfrm>
              <a:off x="8660511" y="4195762"/>
              <a:ext cx="266679" cy="306635"/>
            </a:xfrm>
            <a:prstGeom prst="rect">
              <a:avLst/>
            </a:prstGeom>
            <a:noFill/>
            <a:ln w="9525" cap="flat" cmpd="sng">
              <a:solidFill>
                <a:schemeClr val="tx1"/>
              </a:solidFill>
              <a:prstDash val="solid"/>
              <a:miter/>
              <a:headEnd type="none" w="med" len="med"/>
              <a:tailEnd type="none" w="med" len="med"/>
            </a:ln>
          </p:spPr>
          <p:txBody>
            <a:bodyPr wrap="none"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ctr"/>
              <a:endParaRPr lang="zh-CN" altLang="en-US" sz="1800" dirty="0">
                <a:latin typeface="Times New Roman" panose="02020603050405020304" pitchFamily="18" charset="0"/>
                <a:ea typeface="宋体" panose="02010600030101010101" pitchFamily="2" charset="-122"/>
              </a:endParaRPr>
            </a:p>
          </p:txBody>
        </p:sp>
        <p:sp>
          <p:nvSpPr>
            <p:cNvPr id="24" name="直接连接符 23"/>
            <p:cNvSpPr/>
            <p:nvPr/>
          </p:nvSpPr>
          <p:spPr>
            <a:xfrm>
              <a:off x="6029684" y="4251007"/>
              <a:ext cx="478790" cy="146685"/>
            </a:xfrm>
            <a:prstGeom prst="line">
              <a:avLst/>
            </a:prstGeom>
            <a:ln w="9525" cap="flat" cmpd="sng">
              <a:solidFill>
                <a:schemeClr val="tx1"/>
              </a:solidFill>
              <a:prstDash val="solid"/>
              <a:round/>
              <a:headEnd type="none" w="med" len="med"/>
              <a:tailEnd type="triangle" w="med" len="med"/>
            </a:ln>
          </p:spPr>
        </p:sp>
      </p:grpSp>
      <p:sp>
        <p:nvSpPr>
          <p:cNvPr id="25" name="文本框 249977"/>
          <p:cNvSpPr txBox="1"/>
          <p:nvPr/>
        </p:nvSpPr>
        <p:spPr>
          <a:xfrm>
            <a:off x="4115610" y="3754581"/>
            <a:ext cx="615315" cy="645160"/>
          </a:xfrm>
          <a:prstGeom prst="rect">
            <a:avLst/>
          </a:prstGeom>
          <a:noFill/>
          <a:ln w="9525">
            <a:noFill/>
          </a:ln>
        </p:spPr>
        <p:txBody>
          <a:bodyPr wrap="square" anchor="t">
            <a:spAutoFit/>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r>
              <a:rPr lang="en-US" altLang="zh-CN" sz="1800" dirty="0">
                <a:latin typeface="Times New Roman" panose="02020603050405020304" pitchFamily="18" charset="0"/>
                <a:ea typeface="宋体" panose="02010600030101010101" pitchFamily="2" charset="-122"/>
              </a:rPr>
              <a:t>array</a:t>
            </a:r>
          </a:p>
        </p:txBody>
      </p:sp>
      <p:sp>
        <p:nvSpPr>
          <p:cNvPr id="3" name="文本占位符 251906"/>
          <p:cNvSpPr txBox="1">
            <a:spLocks noChangeArrowheads="1"/>
          </p:cNvSpPr>
          <p:nvPr/>
        </p:nvSpPr>
        <p:spPr>
          <a:xfrm>
            <a:off x="1115695" y="4798060"/>
            <a:ext cx="6699885" cy="958215"/>
          </a:xfrm>
          <a:prstGeom prst="rect">
            <a:avLst/>
          </a:prstGeom>
        </p:spPr>
        <p:txBody>
          <a:bodyPr>
            <a:noAutofit/>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a:buFont typeface="Arial" panose="020B0604020202020204" pitchFamily="34" charset="0"/>
              <a:buNone/>
            </a:pPr>
            <a:r>
              <a:rPr lang="zh-CN" altLang="en-US" sz="2000" dirty="0">
                <a:solidFill>
                  <a:srgbClr val="FF0000"/>
                </a:solidFill>
                <a:latin typeface="Helvetica" pitchFamily="34" charset="0"/>
              </a:rPr>
              <a:t>Question: What kind of binary tree is suitable for storage in an array?</a:t>
            </a:r>
          </a:p>
          <a:p>
            <a:pPr>
              <a:buFont typeface="Arial" panose="020B0604020202020204" pitchFamily="34" charset="0"/>
              <a:buNone/>
            </a:pPr>
            <a:r>
              <a:rPr lang="zh-CN" altLang="en-US" sz="2000" dirty="0">
                <a:solidFill>
                  <a:srgbClr val="FF0000"/>
                </a:solidFill>
                <a:latin typeface="Helvetica" pitchFamily="34" charset="0"/>
              </a:rPr>
              <a:t>            All binary trees? Full of binary trees? Complete binary tree?</a:t>
            </a:r>
          </a:p>
        </p:txBody>
      </p:sp>
      <p:grpSp>
        <p:nvGrpSpPr>
          <p:cNvPr id="27" name="Group 49"/>
          <p:cNvGrpSpPr/>
          <p:nvPr/>
        </p:nvGrpSpPr>
        <p:grpSpPr bwMode="auto">
          <a:xfrm>
            <a:off x="5295185" y="2501157"/>
            <a:ext cx="1756172" cy="1295400"/>
            <a:chOff x="930" y="2478"/>
            <a:chExt cx="1475" cy="1088"/>
          </a:xfrm>
        </p:grpSpPr>
        <p:grpSp>
          <p:nvGrpSpPr>
            <p:cNvPr id="28" name="Group 15"/>
            <p:cNvGrpSpPr/>
            <p:nvPr/>
          </p:nvGrpSpPr>
          <p:grpSpPr bwMode="auto">
            <a:xfrm>
              <a:off x="949" y="2478"/>
              <a:ext cx="1395" cy="1069"/>
              <a:chOff x="3607" y="4795"/>
              <a:chExt cx="1878" cy="1361"/>
            </a:xfrm>
          </p:grpSpPr>
          <p:sp>
            <p:nvSpPr>
              <p:cNvPr id="35" name="Oval 16"/>
              <p:cNvSpPr>
                <a:spLocks noChangeArrowheads="1"/>
              </p:cNvSpPr>
              <p:nvPr/>
            </p:nvSpPr>
            <p:spPr bwMode="auto">
              <a:xfrm>
                <a:off x="4546" y="4795"/>
                <a:ext cx="313" cy="272"/>
              </a:xfrm>
              <a:prstGeom prst="ellipse">
                <a:avLst/>
              </a:prstGeom>
              <a:solidFill>
                <a:srgbClr val="FFFFFF"/>
              </a:solidFill>
              <a:ln w="9525">
                <a:solidFill>
                  <a:srgbClr val="000000"/>
                </a:solidFill>
                <a:round/>
              </a:ln>
            </p:spPr>
            <p:txBody>
              <a:bodyPr/>
              <a:lstStyle/>
              <a:p>
                <a:endParaRPr lang="zh-CN" altLang="zh-CN" sz="1800"/>
              </a:p>
            </p:txBody>
          </p:sp>
          <p:sp>
            <p:nvSpPr>
              <p:cNvPr id="36" name="Oval 17"/>
              <p:cNvSpPr>
                <a:spLocks noChangeArrowheads="1"/>
              </p:cNvSpPr>
              <p:nvPr/>
            </p:nvSpPr>
            <p:spPr bwMode="auto">
              <a:xfrm>
                <a:off x="3920" y="5339"/>
                <a:ext cx="313" cy="273"/>
              </a:xfrm>
              <a:prstGeom prst="ellipse">
                <a:avLst/>
              </a:prstGeom>
              <a:solidFill>
                <a:srgbClr val="FFFFFF"/>
              </a:solidFill>
              <a:ln w="9525">
                <a:solidFill>
                  <a:srgbClr val="000000"/>
                </a:solidFill>
                <a:round/>
              </a:ln>
            </p:spPr>
            <p:txBody>
              <a:bodyPr/>
              <a:lstStyle/>
              <a:p>
                <a:endParaRPr lang="zh-CN" altLang="zh-CN" sz="1800"/>
              </a:p>
            </p:txBody>
          </p:sp>
          <p:sp>
            <p:nvSpPr>
              <p:cNvPr id="37" name="Oval 18"/>
              <p:cNvSpPr>
                <a:spLocks noChangeArrowheads="1"/>
              </p:cNvSpPr>
              <p:nvPr/>
            </p:nvSpPr>
            <p:spPr bwMode="auto">
              <a:xfrm>
                <a:off x="5172" y="5339"/>
                <a:ext cx="313" cy="273"/>
              </a:xfrm>
              <a:prstGeom prst="ellipse">
                <a:avLst/>
              </a:prstGeom>
              <a:solidFill>
                <a:srgbClr val="FFFFFF"/>
              </a:solidFill>
              <a:ln w="9525">
                <a:solidFill>
                  <a:srgbClr val="000000"/>
                </a:solidFill>
                <a:round/>
              </a:ln>
            </p:spPr>
            <p:txBody>
              <a:bodyPr/>
              <a:lstStyle/>
              <a:p>
                <a:endParaRPr lang="zh-CN" altLang="zh-CN" sz="1800"/>
              </a:p>
            </p:txBody>
          </p:sp>
          <p:sp>
            <p:nvSpPr>
              <p:cNvPr id="38" name="Oval 19"/>
              <p:cNvSpPr>
                <a:spLocks noChangeArrowheads="1"/>
              </p:cNvSpPr>
              <p:nvPr/>
            </p:nvSpPr>
            <p:spPr bwMode="auto">
              <a:xfrm>
                <a:off x="3607" y="5882"/>
                <a:ext cx="312" cy="274"/>
              </a:xfrm>
              <a:prstGeom prst="ellipse">
                <a:avLst/>
              </a:prstGeom>
              <a:solidFill>
                <a:srgbClr val="FFFFFF"/>
              </a:solidFill>
              <a:ln w="9525">
                <a:solidFill>
                  <a:srgbClr val="000000"/>
                </a:solidFill>
                <a:round/>
              </a:ln>
            </p:spPr>
            <p:txBody>
              <a:bodyPr/>
              <a:lstStyle/>
              <a:p>
                <a:endParaRPr lang="zh-CN" altLang="zh-CN" sz="1800"/>
              </a:p>
            </p:txBody>
          </p:sp>
          <p:sp>
            <p:nvSpPr>
              <p:cNvPr id="39" name="Oval 20"/>
              <p:cNvSpPr>
                <a:spLocks noChangeArrowheads="1"/>
              </p:cNvSpPr>
              <p:nvPr/>
            </p:nvSpPr>
            <p:spPr bwMode="auto">
              <a:xfrm>
                <a:off x="4233" y="5882"/>
                <a:ext cx="313" cy="274"/>
              </a:xfrm>
              <a:prstGeom prst="ellipse">
                <a:avLst/>
              </a:prstGeom>
              <a:solidFill>
                <a:srgbClr val="FFFFFF"/>
              </a:solidFill>
              <a:ln w="9525">
                <a:solidFill>
                  <a:srgbClr val="000000"/>
                </a:solidFill>
                <a:round/>
              </a:ln>
            </p:spPr>
            <p:txBody>
              <a:bodyPr/>
              <a:lstStyle/>
              <a:p>
                <a:endParaRPr lang="zh-CN" altLang="zh-CN" sz="1800"/>
              </a:p>
            </p:txBody>
          </p:sp>
          <p:sp>
            <p:nvSpPr>
              <p:cNvPr id="40" name="Oval 21"/>
              <p:cNvSpPr>
                <a:spLocks noChangeArrowheads="1"/>
              </p:cNvSpPr>
              <p:nvPr/>
            </p:nvSpPr>
            <p:spPr bwMode="auto">
              <a:xfrm>
                <a:off x="4859" y="5882"/>
                <a:ext cx="312" cy="274"/>
              </a:xfrm>
              <a:prstGeom prst="ellipse">
                <a:avLst/>
              </a:prstGeom>
              <a:solidFill>
                <a:srgbClr val="FFFFFF"/>
              </a:solidFill>
              <a:ln w="9525">
                <a:solidFill>
                  <a:srgbClr val="000000"/>
                </a:solidFill>
                <a:round/>
              </a:ln>
            </p:spPr>
            <p:txBody>
              <a:bodyPr/>
              <a:lstStyle/>
              <a:p>
                <a:endParaRPr lang="zh-CN" altLang="zh-CN" sz="1800"/>
              </a:p>
            </p:txBody>
          </p:sp>
          <p:sp>
            <p:nvSpPr>
              <p:cNvPr id="41" name="Line 22"/>
              <p:cNvSpPr>
                <a:spLocks noChangeShapeType="1"/>
              </p:cNvSpPr>
              <p:nvPr/>
            </p:nvSpPr>
            <p:spPr bwMode="auto">
              <a:xfrm flipH="1">
                <a:off x="4077" y="5067"/>
                <a:ext cx="626" cy="2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23"/>
              <p:cNvSpPr>
                <a:spLocks noChangeShapeType="1"/>
              </p:cNvSpPr>
              <p:nvPr/>
            </p:nvSpPr>
            <p:spPr bwMode="auto">
              <a:xfrm>
                <a:off x="4703" y="5067"/>
                <a:ext cx="626" cy="2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24"/>
              <p:cNvSpPr>
                <a:spLocks noChangeShapeType="1"/>
              </p:cNvSpPr>
              <p:nvPr/>
            </p:nvSpPr>
            <p:spPr bwMode="auto">
              <a:xfrm flipH="1">
                <a:off x="3764" y="5611"/>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25"/>
              <p:cNvSpPr>
                <a:spLocks noChangeShapeType="1"/>
              </p:cNvSpPr>
              <p:nvPr/>
            </p:nvSpPr>
            <p:spPr bwMode="auto">
              <a:xfrm>
                <a:off x="4077" y="5611"/>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5" name="Line 26"/>
              <p:cNvSpPr>
                <a:spLocks noChangeShapeType="1"/>
              </p:cNvSpPr>
              <p:nvPr/>
            </p:nvSpPr>
            <p:spPr bwMode="auto">
              <a:xfrm flipH="1">
                <a:off x="5016" y="5611"/>
                <a:ext cx="313" cy="27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sp>
          <p:nvSpPr>
            <p:cNvPr id="29" name="Rectangle 43"/>
            <p:cNvSpPr>
              <a:spLocks noChangeArrowheads="1"/>
            </p:cNvSpPr>
            <p:nvPr/>
          </p:nvSpPr>
          <p:spPr bwMode="auto">
            <a:xfrm>
              <a:off x="1631" y="2478"/>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A </a:t>
              </a:r>
            </a:p>
          </p:txBody>
        </p:sp>
        <p:sp>
          <p:nvSpPr>
            <p:cNvPr id="30" name="Rectangle 44"/>
            <p:cNvSpPr>
              <a:spLocks noChangeArrowheads="1"/>
            </p:cNvSpPr>
            <p:nvPr/>
          </p:nvSpPr>
          <p:spPr bwMode="auto">
            <a:xfrm>
              <a:off x="1178" y="2886"/>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B</a:t>
              </a:r>
            </a:p>
          </p:txBody>
        </p:sp>
        <p:sp>
          <p:nvSpPr>
            <p:cNvPr id="31" name="Rectangle 45"/>
            <p:cNvSpPr>
              <a:spLocks noChangeArrowheads="1"/>
            </p:cNvSpPr>
            <p:nvPr/>
          </p:nvSpPr>
          <p:spPr bwMode="auto">
            <a:xfrm>
              <a:off x="2109" y="2886"/>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F </a:t>
              </a:r>
            </a:p>
          </p:txBody>
        </p:sp>
        <p:sp>
          <p:nvSpPr>
            <p:cNvPr id="32" name="Rectangle 46"/>
            <p:cNvSpPr>
              <a:spLocks noChangeArrowheads="1"/>
            </p:cNvSpPr>
            <p:nvPr/>
          </p:nvSpPr>
          <p:spPr bwMode="auto">
            <a:xfrm>
              <a:off x="1405" y="3335"/>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E </a:t>
              </a:r>
            </a:p>
          </p:txBody>
        </p:sp>
        <p:sp>
          <p:nvSpPr>
            <p:cNvPr id="33" name="Rectangle 47"/>
            <p:cNvSpPr>
              <a:spLocks noChangeArrowheads="1"/>
            </p:cNvSpPr>
            <p:nvPr/>
          </p:nvSpPr>
          <p:spPr bwMode="auto">
            <a:xfrm>
              <a:off x="930" y="333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D</a:t>
              </a:r>
            </a:p>
          </p:txBody>
        </p:sp>
        <p:sp>
          <p:nvSpPr>
            <p:cNvPr id="34" name="Rectangle 48"/>
            <p:cNvSpPr>
              <a:spLocks noChangeArrowheads="1"/>
            </p:cNvSpPr>
            <p:nvPr/>
          </p:nvSpPr>
          <p:spPr bwMode="auto">
            <a:xfrm>
              <a:off x="1861" y="3335"/>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G  </a:t>
              </a:r>
            </a:p>
          </p:txBody>
        </p:sp>
      </p:grpSp>
      <p:sp>
        <p:nvSpPr>
          <p:cNvPr id="46" name="文本框 45"/>
          <p:cNvSpPr txBox="1"/>
          <p:nvPr/>
        </p:nvSpPr>
        <p:spPr>
          <a:xfrm>
            <a:off x="798195" y="1772920"/>
            <a:ext cx="7145655" cy="521970"/>
          </a:xfrm>
          <a:prstGeom prst="rect">
            <a:avLst/>
          </a:prstGeom>
          <a:noFill/>
        </p:spPr>
        <p:txBody>
          <a:bodyPr wrap="square">
            <a:spAutoFit/>
          </a:bodyPr>
          <a:lstStyle/>
          <a:p>
            <a:r>
              <a:rPr lang="en-US" altLang="zh-CN" sz="2800" dirty="0">
                <a:latin typeface="Microsoft YaHei UI" panose="020B0503020204020204" pitchFamily="34" charset="-122"/>
                <a:ea typeface="Microsoft YaHei UI" panose="020B0503020204020204" pitchFamily="34" charset="-122"/>
              </a:rPr>
              <a:t>storage structure of the binary tree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完全二叉树的数组实现</a:t>
            </a:r>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67</a:t>
            </a:fld>
            <a:endParaRPr lang="zh-CN" altLang="en-US" sz="1050" dirty="0"/>
          </a:p>
        </p:txBody>
      </p:sp>
      <p:sp>
        <p:nvSpPr>
          <p:cNvPr id="5" name="文本占位符 251906"/>
          <p:cNvSpPr txBox="1">
            <a:spLocks noChangeArrowheads="1"/>
          </p:cNvSpPr>
          <p:nvPr/>
        </p:nvSpPr>
        <p:spPr>
          <a:xfrm>
            <a:off x="3185795" y="2147570"/>
            <a:ext cx="5777865" cy="1938020"/>
          </a:xfrm>
          <a:prstGeom prst="rect">
            <a:avLst/>
          </a:prstGeom>
        </p:spPr>
        <p:txBody>
          <a:bodyPr>
            <a:normAutofit fontScale="25000" lnSpcReduction="20000"/>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a:spcBef>
                <a:spcPts val="700"/>
              </a:spcBef>
              <a:spcAft>
                <a:spcPts val="0"/>
              </a:spcAft>
              <a:buNone/>
            </a:pPr>
            <a:r>
              <a:rPr lang="en-US" altLang="zh-CN" sz="8000" dirty="0">
                <a:latin typeface="Calibri" panose="020F0502020204030204" charset="0"/>
                <a:cs typeface="Calibri" panose="020F0502020204030204" charset="0"/>
              </a:rPr>
              <a:t>r </a:t>
            </a:r>
            <a:r>
              <a:rPr altLang="zh-CN" sz="8000" dirty="0">
                <a:latin typeface="Calibri" panose="020F0502020204030204" charset="0"/>
                <a:cs typeface="Calibri" panose="020F0502020204030204" charset="0"/>
              </a:rPr>
              <a:t>‘s father</a:t>
            </a:r>
            <a:r>
              <a:rPr lang="en-US" altLang="zh-CN" sz="8000" dirty="0">
                <a:latin typeface="Calibri" panose="020F0502020204030204" charset="0"/>
                <a:cs typeface="Calibri" panose="020F0502020204030204" charset="0"/>
              </a:rPr>
              <a:t>= </a:t>
            </a:r>
            <a:r>
              <a:rPr lang="en-US" altLang="zh-CN" sz="8000" b="1" dirty="0">
                <a:solidFill>
                  <a:srgbClr val="C00000"/>
                </a:solidFill>
                <a:latin typeface="Calibri" panose="020F0502020204030204" charset="0"/>
                <a:cs typeface="Calibri" panose="020F0502020204030204" charset="0"/>
                <a:sym typeface="Symbol" panose="05050102010706020507" pitchFamily="18" charset="2"/>
              </a:rPr>
              <a:t></a:t>
            </a:r>
            <a:r>
              <a:rPr lang="en-US" altLang="zh-CN" sz="8000" b="1" dirty="0">
                <a:solidFill>
                  <a:srgbClr val="C00000"/>
                </a:solidFill>
                <a:latin typeface="Calibri" panose="020F0502020204030204" charset="0"/>
                <a:cs typeface="Calibri" panose="020F0502020204030204" charset="0"/>
              </a:rPr>
              <a:t>(r - 1) / 2 </a:t>
            </a:r>
            <a:r>
              <a:rPr lang="en-US" altLang="zh-CN" sz="8000" b="1" dirty="0">
                <a:solidFill>
                  <a:srgbClr val="C00000"/>
                </a:solidFill>
                <a:latin typeface="Calibri" panose="020F0502020204030204" charset="0"/>
                <a:cs typeface="Calibri" panose="020F0502020204030204" charset="0"/>
                <a:sym typeface="Symbol" panose="05050102010706020507" pitchFamily="18" charset="2"/>
              </a:rPr>
              <a:t></a:t>
            </a:r>
            <a:r>
              <a:rPr lang="en-US" altLang="zh-CN" sz="8000" b="1" dirty="0">
                <a:solidFill>
                  <a:srgbClr val="C00000"/>
                </a:solidFill>
                <a:latin typeface="Calibri" panose="020F0502020204030204" charset="0"/>
                <a:cs typeface="Calibri" panose="020F0502020204030204" charset="0"/>
              </a:rPr>
              <a:t>     </a:t>
            </a:r>
            <a:r>
              <a:rPr lang="en-US" altLang="zh-CN" sz="8000" dirty="0">
                <a:latin typeface="Calibri" panose="020F0502020204030204" charset="0"/>
                <a:cs typeface="Calibri" panose="020F0502020204030204" charset="0"/>
              </a:rPr>
              <a:t>if r </a:t>
            </a:r>
            <a:r>
              <a:rPr lang="en-US" altLang="zh-CN" sz="8000" dirty="0">
                <a:latin typeface="Calibri" panose="020F0502020204030204" charset="0"/>
                <a:cs typeface="Calibri" panose="020F0502020204030204" charset="0"/>
                <a:sym typeface="Symbol" panose="05050102010706020507" pitchFamily="18" charset="2"/>
              </a:rPr>
              <a:t></a:t>
            </a:r>
            <a:r>
              <a:rPr lang="en-US" altLang="zh-CN" sz="8000" dirty="0">
                <a:latin typeface="Calibri" panose="020F0502020204030204" charset="0"/>
                <a:cs typeface="Calibri" panose="020F0502020204030204" charset="0"/>
              </a:rPr>
              <a:t> 0 and r &lt; n. </a:t>
            </a:r>
          </a:p>
          <a:p>
            <a:pPr>
              <a:spcBef>
                <a:spcPts val="700"/>
              </a:spcBef>
              <a:spcAft>
                <a:spcPts val="0"/>
              </a:spcAft>
              <a:buNone/>
            </a:pPr>
            <a:r>
              <a:rPr lang="en-US" altLang="zh-CN" sz="8000" dirty="0">
                <a:latin typeface="Calibri" panose="020F0502020204030204" charset="0"/>
                <a:cs typeface="Calibri" panose="020F0502020204030204" charset="0"/>
              </a:rPr>
              <a:t>r </a:t>
            </a:r>
            <a:r>
              <a:rPr altLang="zh-CN" sz="8000" dirty="0">
                <a:latin typeface="Calibri" panose="020F0502020204030204" charset="0"/>
                <a:cs typeface="Calibri" panose="020F0502020204030204" charset="0"/>
              </a:rPr>
              <a:t>‘s left child</a:t>
            </a:r>
            <a:r>
              <a:rPr lang="en-US" altLang="zh-CN" sz="8000" dirty="0">
                <a:latin typeface="Calibri" panose="020F0502020204030204" charset="0"/>
                <a:cs typeface="Calibri" panose="020F0502020204030204" charset="0"/>
              </a:rPr>
              <a:t>= 2r + 1           </a:t>
            </a:r>
            <a:r>
              <a:rPr lang="en-US" altLang="zh-CN" sz="8000" dirty="0">
                <a:latin typeface="Calibri" panose="020F0502020204030204" charset="0"/>
                <a:cs typeface="Calibri" panose="020F0502020204030204" charset="0"/>
                <a:sym typeface="+mn-ea"/>
              </a:rPr>
              <a:t>if</a:t>
            </a:r>
            <a:r>
              <a:rPr lang="en-US" altLang="zh-CN" sz="8000" dirty="0">
                <a:latin typeface="Calibri" panose="020F0502020204030204" charset="0"/>
                <a:cs typeface="Calibri" panose="020F0502020204030204" charset="0"/>
              </a:rPr>
              <a:t> 2r+1 &lt; n.</a:t>
            </a:r>
          </a:p>
          <a:p>
            <a:pPr>
              <a:spcBef>
                <a:spcPts val="700"/>
              </a:spcBef>
              <a:spcAft>
                <a:spcPts val="0"/>
              </a:spcAft>
              <a:buNone/>
            </a:pPr>
            <a:r>
              <a:rPr lang="en-US" altLang="zh-CN" sz="8000" dirty="0">
                <a:latin typeface="Calibri" panose="020F0502020204030204" charset="0"/>
                <a:cs typeface="Calibri" panose="020F0502020204030204" charset="0"/>
              </a:rPr>
              <a:t>r </a:t>
            </a:r>
            <a:r>
              <a:rPr altLang="zh-CN" sz="8000" dirty="0">
                <a:latin typeface="Calibri" panose="020F0502020204030204" charset="0"/>
                <a:cs typeface="Calibri" panose="020F0502020204030204" charset="0"/>
              </a:rPr>
              <a:t>‘s right child</a:t>
            </a:r>
            <a:r>
              <a:rPr lang="en-US" altLang="zh-CN" sz="8000" dirty="0">
                <a:latin typeface="Calibri" panose="020F0502020204030204" charset="0"/>
                <a:cs typeface="Calibri" panose="020F0502020204030204" charset="0"/>
              </a:rPr>
              <a:t>= 2r + 2       	  if 2r +2 &lt; n.</a:t>
            </a:r>
          </a:p>
          <a:p>
            <a:pPr>
              <a:spcBef>
                <a:spcPts val="700"/>
              </a:spcBef>
              <a:spcAft>
                <a:spcPts val="0"/>
              </a:spcAft>
              <a:buNone/>
            </a:pPr>
            <a:r>
              <a:rPr lang="en-US" altLang="zh-CN" sz="8000" dirty="0">
                <a:latin typeface="Calibri" panose="020F0502020204030204" charset="0"/>
                <a:cs typeface="Calibri" panose="020F0502020204030204" charset="0"/>
              </a:rPr>
              <a:t>r </a:t>
            </a:r>
            <a:r>
              <a:rPr altLang="zh-CN" sz="8000" dirty="0">
                <a:latin typeface="Calibri" panose="020F0502020204030204" charset="0"/>
                <a:cs typeface="Calibri" panose="020F0502020204030204" charset="0"/>
              </a:rPr>
              <a:t>‘s left brother</a:t>
            </a:r>
            <a:r>
              <a:rPr lang="en-US" altLang="zh-CN" sz="8000" dirty="0">
                <a:latin typeface="Calibri" panose="020F0502020204030204" charset="0"/>
                <a:cs typeface="Calibri" panose="020F0502020204030204" charset="0"/>
              </a:rPr>
              <a:t>= r - 1          	  if r</a:t>
            </a:r>
            <a:r>
              <a:rPr altLang="zh-CN" sz="8000" dirty="0">
                <a:latin typeface="Calibri" panose="020F0502020204030204" charset="0"/>
                <a:cs typeface="Calibri" panose="020F0502020204030204" charset="0"/>
              </a:rPr>
              <a:t> is even</a:t>
            </a:r>
            <a:r>
              <a:rPr lang="en-US" altLang="zh-CN" sz="8000" dirty="0">
                <a:latin typeface="Calibri" panose="020F0502020204030204" charset="0"/>
                <a:cs typeface="Calibri" panose="020F0502020204030204" charset="0"/>
              </a:rPr>
              <a:t>, r &gt; 0 and r &lt; n</a:t>
            </a:r>
          </a:p>
          <a:p>
            <a:pPr>
              <a:spcBef>
                <a:spcPts val="700"/>
              </a:spcBef>
              <a:spcAft>
                <a:spcPts val="0"/>
              </a:spcAft>
              <a:buNone/>
            </a:pPr>
            <a:r>
              <a:rPr lang="en-US" altLang="zh-CN" sz="8000" dirty="0">
                <a:latin typeface="Calibri" panose="020F0502020204030204" charset="0"/>
                <a:cs typeface="Calibri" panose="020F0502020204030204" charset="0"/>
              </a:rPr>
              <a:t>r </a:t>
            </a:r>
            <a:r>
              <a:rPr altLang="zh-CN" sz="8000" dirty="0">
                <a:latin typeface="Calibri" panose="020F0502020204030204" charset="0"/>
                <a:cs typeface="Calibri" panose="020F0502020204030204" charset="0"/>
              </a:rPr>
              <a:t>‘s right brother</a:t>
            </a:r>
            <a:r>
              <a:rPr lang="en-US" altLang="zh-CN" sz="8000" dirty="0">
                <a:latin typeface="Calibri" panose="020F0502020204030204" charset="0"/>
                <a:cs typeface="Calibri" panose="020F0502020204030204" charset="0"/>
              </a:rPr>
              <a:t>= r + 1       	  if r </a:t>
            </a:r>
            <a:r>
              <a:rPr altLang="zh-CN" sz="8000" dirty="0">
                <a:latin typeface="Calibri" panose="020F0502020204030204" charset="0"/>
                <a:cs typeface="Calibri" panose="020F0502020204030204" charset="0"/>
              </a:rPr>
              <a:t>is odd</a:t>
            </a:r>
            <a:r>
              <a:rPr lang="en-US" altLang="zh-CN" sz="8000" dirty="0">
                <a:latin typeface="Calibri" panose="020F0502020204030204" charset="0"/>
                <a:cs typeface="Calibri" panose="020F0502020204030204" charset="0"/>
              </a:rPr>
              <a:t>, r +1 &lt; n.</a:t>
            </a:r>
            <a:endParaRPr lang="en-US" altLang="zh-CN" sz="7200" dirty="0">
              <a:latin typeface="Calibri" panose="020F0502020204030204" charset="0"/>
              <a:cs typeface="Calibri" panose="020F0502020204030204" charset="0"/>
            </a:endParaRPr>
          </a:p>
          <a:p>
            <a:pPr>
              <a:buFont typeface="Arial" panose="020B0604020202020204" pitchFamily="34" charset="0"/>
              <a:buNone/>
            </a:pPr>
            <a:r>
              <a:rPr lang="en-US" altLang="zh-CN" sz="600" dirty="0">
                <a:latin typeface="Helvetica" pitchFamily="34" charset="0"/>
              </a:rPr>
              <a:t> </a:t>
            </a:r>
          </a:p>
          <a:p>
            <a:pPr>
              <a:buFont typeface="Arial" panose="020B0604020202020204" pitchFamily="34" charset="0"/>
              <a:buNone/>
            </a:pPr>
            <a:endParaRPr lang="en-US" altLang="zh-CN" sz="675" dirty="0">
              <a:latin typeface="Helvetica" pitchFamily="34" charset="0"/>
            </a:endParaRPr>
          </a:p>
          <a:p>
            <a:pPr>
              <a:buFont typeface="Arial" panose="020B0604020202020204" pitchFamily="34" charset="0"/>
              <a:buNone/>
            </a:pPr>
            <a:endParaRPr lang="en-US" altLang="zh-CN" sz="675" dirty="0">
              <a:latin typeface="Helvetica" pitchFamily="34" charset="0"/>
            </a:endParaRPr>
          </a:p>
        </p:txBody>
      </p:sp>
      <p:grpSp>
        <p:nvGrpSpPr>
          <p:cNvPr id="3" name="组合 2"/>
          <p:cNvGrpSpPr/>
          <p:nvPr/>
        </p:nvGrpSpPr>
        <p:grpSpPr>
          <a:xfrm>
            <a:off x="451610" y="4857623"/>
            <a:ext cx="4862513" cy="378619"/>
            <a:chOff x="1870" y="5970"/>
            <a:chExt cx="10210" cy="795"/>
          </a:xfrm>
        </p:grpSpPr>
        <p:sp>
          <p:nvSpPr>
            <p:cNvPr id="7" name="矩形 251908"/>
            <p:cNvSpPr>
              <a:spLocks noChangeArrowheads="1"/>
            </p:cNvSpPr>
            <p:nvPr/>
          </p:nvSpPr>
          <p:spPr bwMode="auto">
            <a:xfrm>
              <a:off x="1870"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dirty="0"/>
                <a:t>A</a:t>
              </a:r>
            </a:p>
          </p:txBody>
        </p:sp>
        <p:sp>
          <p:nvSpPr>
            <p:cNvPr id="8" name="矩形 251909"/>
            <p:cNvSpPr>
              <a:spLocks noChangeArrowheads="1"/>
            </p:cNvSpPr>
            <p:nvPr/>
          </p:nvSpPr>
          <p:spPr bwMode="auto">
            <a:xfrm>
              <a:off x="255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B</a:t>
              </a:r>
            </a:p>
          </p:txBody>
        </p:sp>
        <p:sp>
          <p:nvSpPr>
            <p:cNvPr id="9" name="矩形 251910"/>
            <p:cNvSpPr>
              <a:spLocks noChangeArrowheads="1"/>
            </p:cNvSpPr>
            <p:nvPr/>
          </p:nvSpPr>
          <p:spPr bwMode="auto">
            <a:xfrm>
              <a:off x="323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F</a:t>
              </a:r>
            </a:p>
          </p:txBody>
        </p:sp>
        <p:sp>
          <p:nvSpPr>
            <p:cNvPr id="10" name="矩形 251911"/>
            <p:cNvSpPr>
              <a:spLocks noChangeArrowheads="1"/>
            </p:cNvSpPr>
            <p:nvPr/>
          </p:nvSpPr>
          <p:spPr bwMode="auto">
            <a:xfrm>
              <a:off x="391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D</a:t>
              </a:r>
            </a:p>
          </p:txBody>
        </p:sp>
        <p:sp>
          <p:nvSpPr>
            <p:cNvPr id="11" name="矩形 251912"/>
            <p:cNvSpPr>
              <a:spLocks noChangeArrowheads="1"/>
            </p:cNvSpPr>
            <p:nvPr/>
          </p:nvSpPr>
          <p:spPr bwMode="auto">
            <a:xfrm>
              <a:off x="459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E</a:t>
              </a:r>
            </a:p>
          </p:txBody>
        </p:sp>
        <p:sp>
          <p:nvSpPr>
            <p:cNvPr id="12" name="矩形 251913"/>
            <p:cNvSpPr>
              <a:spLocks noChangeArrowheads="1"/>
            </p:cNvSpPr>
            <p:nvPr/>
          </p:nvSpPr>
          <p:spPr bwMode="auto">
            <a:xfrm>
              <a:off x="5270"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dirty="0"/>
                <a:t>C</a:t>
              </a:r>
            </a:p>
          </p:txBody>
        </p:sp>
        <p:sp>
          <p:nvSpPr>
            <p:cNvPr id="13" name="矩形 251914"/>
            <p:cNvSpPr>
              <a:spLocks noChangeArrowheads="1"/>
            </p:cNvSpPr>
            <p:nvPr/>
          </p:nvSpPr>
          <p:spPr bwMode="auto">
            <a:xfrm>
              <a:off x="595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G</a:t>
              </a:r>
            </a:p>
          </p:txBody>
        </p:sp>
        <p:sp>
          <p:nvSpPr>
            <p:cNvPr id="14" name="矩形 251915"/>
            <p:cNvSpPr>
              <a:spLocks noChangeArrowheads="1"/>
            </p:cNvSpPr>
            <p:nvPr/>
          </p:nvSpPr>
          <p:spPr bwMode="auto">
            <a:xfrm>
              <a:off x="663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H</a:t>
              </a:r>
            </a:p>
          </p:txBody>
        </p:sp>
        <p:sp>
          <p:nvSpPr>
            <p:cNvPr id="15" name="矩形 251916"/>
            <p:cNvSpPr>
              <a:spLocks noChangeArrowheads="1"/>
            </p:cNvSpPr>
            <p:nvPr/>
          </p:nvSpPr>
          <p:spPr bwMode="auto">
            <a:xfrm>
              <a:off x="7315"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dirty="0"/>
                <a:t>I</a:t>
              </a:r>
            </a:p>
          </p:txBody>
        </p:sp>
        <p:sp>
          <p:nvSpPr>
            <p:cNvPr id="16" name="矩形 251917"/>
            <p:cNvSpPr>
              <a:spLocks noChangeArrowheads="1"/>
            </p:cNvSpPr>
            <p:nvPr/>
          </p:nvSpPr>
          <p:spPr bwMode="auto">
            <a:xfrm>
              <a:off x="7995"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a:t>J</a:t>
              </a:r>
              <a:endParaRPr lang="en-US" altLang="zh-CN" sz="1800" dirty="0"/>
            </a:p>
          </p:txBody>
        </p:sp>
        <p:sp>
          <p:nvSpPr>
            <p:cNvPr id="17" name="矩形 251918"/>
            <p:cNvSpPr>
              <a:spLocks noChangeArrowheads="1"/>
            </p:cNvSpPr>
            <p:nvPr/>
          </p:nvSpPr>
          <p:spPr bwMode="auto">
            <a:xfrm>
              <a:off x="8675"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a:t>K</a:t>
              </a:r>
              <a:endParaRPr lang="en-US" altLang="zh-CN" sz="1800" dirty="0"/>
            </a:p>
          </p:txBody>
        </p:sp>
        <p:sp>
          <p:nvSpPr>
            <p:cNvPr id="18" name="矩形 251919"/>
            <p:cNvSpPr>
              <a:spLocks noChangeArrowheads="1"/>
            </p:cNvSpPr>
            <p:nvPr/>
          </p:nvSpPr>
          <p:spPr bwMode="auto">
            <a:xfrm>
              <a:off x="9355"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dirty="0"/>
                <a:t>L</a:t>
              </a:r>
            </a:p>
          </p:txBody>
        </p:sp>
        <p:sp>
          <p:nvSpPr>
            <p:cNvPr id="19" name="矩形 251920"/>
            <p:cNvSpPr>
              <a:spLocks noChangeArrowheads="1"/>
            </p:cNvSpPr>
            <p:nvPr/>
          </p:nvSpPr>
          <p:spPr bwMode="auto">
            <a:xfrm>
              <a:off x="10038" y="5970"/>
              <a:ext cx="682" cy="7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1800"/>
            </a:p>
          </p:txBody>
        </p:sp>
        <p:sp>
          <p:nvSpPr>
            <p:cNvPr id="20" name="矩形 251921"/>
            <p:cNvSpPr>
              <a:spLocks noChangeArrowheads="1"/>
            </p:cNvSpPr>
            <p:nvPr/>
          </p:nvSpPr>
          <p:spPr bwMode="auto">
            <a:xfrm>
              <a:off x="10718" y="5970"/>
              <a:ext cx="682" cy="7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1800"/>
            </a:p>
          </p:txBody>
        </p:sp>
        <p:sp>
          <p:nvSpPr>
            <p:cNvPr id="21" name="矩形 251922"/>
            <p:cNvSpPr>
              <a:spLocks noChangeArrowheads="1"/>
            </p:cNvSpPr>
            <p:nvPr/>
          </p:nvSpPr>
          <p:spPr bwMode="auto">
            <a:xfrm>
              <a:off x="11398" y="5970"/>
              <a:ext cx="682" cy="7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1800"/>
            </a:p>
          </p:txBody>
        </p:sp>
      </p:grpSp>
      <p:grpSp>
        <p:nvGrpSpPr>
          <p:cNvPr id="22" name="组合 21"/>
          <p:cNvGrpSpPr/>
          <p:nvPr/>
        </p:nvGrpSpPr>
        <p:grpSpPr>
          <a:xfrm>
            <a:off x="195611" y="1878565"/>
            <a:ext cx="2712291" cy="1766513"/>
            <a:chOff x="260815" y="1361753"/>
            <a:chExt cx="3616388" cy="2355350"/>
          </a:xfrm>
        </p:grpSpPr>
        <p:sp>
          <p:nvSpPr>
            <p:cNvPr id="55" name="Oval 21"/>
            <p:cNvSpPr>
              <a:spLocks noChangeArrowheads="1"/>
            </p:cNvSpPr>
            <p:nvPr/>
          </p:nvSpPr>
          <p:spPr bwMode="auto">
            <a:xfrm>
              <a:off x="3471010" y="2742483"/>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30" name="Oval 16"/>
            <p:cNvSpPr>
              <a:spLocks noChangeArrowheads="1"/>
            </p:cNvSpPr>
            <p:nvPr/>
          </p:nvSpPr>
          <p:spPr bwMode="auto">
            <a:xfrm>
              <a:off x="2224065" y="1361753"/>
              <a:ext cx="344227" cy="342767"/>
            </a:xfrm>
            <a:prstGeom prst="ellipse">
              <a:avLst/>
            </a:prstGeom>
            <a:solidFill>
              <a:srgbClr val="FFFFFF"/>
            </a:solidFill>
            <a:ln w="9525">
              <a:solidFill>
                <a:srgbClr val="000000"/>
              </a:solidFill>
              <a:round/>
            </a:ln>
          </p:spPr>
          <p:txBody>
            <a:bodyPr/>
            <a:lstStyle/>
            <a:p>
              <a:endParaRPr lang="zh-CN" altLang="zh-CN" sz="1800"/>
            </a:p>
          </p:txBody>
        </p:sp>
        <p:sp>
          <p:nvSpPr>
            <p:cNvPr id="31" name="Oval 17"/>
            <p:cNvSpPr>
              <a:spLocks noChangeArrowheads="1"/>
            </p:cNvSpPr>
            <p:nvPr/>
          </p:nvSpPr>
          <p:spPr bwMode="auto">
            <a:xfrm>
              <a:off x="1340466" y="2011189"/>
              <a:ext cx="344227" cy="344027"/>
            </a:xfrm>
            <a:prstGeom prst="ellipse">
              <a:avLst/>
            </a:prstGeom>
            <a:solidFill>
              <a:srgbClr val="FFFFFF"/>
            </a:solidFill>
            <a:ln w="9525">
              <a:solidFill>
                <a:srgbClr val="000000"/>
              </a:solidFill>
              <a:round/>
            </a:ln>
          </p:spPr>
          <p:txBody>
            <a:bodyPr/>
            <a:lstStyle/>
            <a:p>
              <a:endParaRPr lang="zh-CN" altLang="zh-CN" sz="2100"/>
            </a:p>
          </p:txBody>
        </p:sp>
        <p:sp>
          <p:nvSpPr>
            <p:cNvPr id="32" name="Oval 18"/>
            <p:cNvSpPr>
              <a:spLocks noChangeArrowheads="1"/>
            </p:cNvSpPr>
            <p:nvPr/>
          </p:nvSpPr>
          <p:spPr bwMode="auto">
            <a:xfrm>
              <a:off x="3064923" y="2047287"/>
              <a:ext cx="344227" cy="344027"/>
            </a:xfrm>
            <a:prstGeom prst="ellipse">
              <a:avLst/>
            </a:prstGeom>
            <a:solidFill>
              <a:srgbClr val="FFFFFF"/>
            </a:solidFill>
            <a:ln w="9525">
              <a:solidFill>
                <a:srgbClr val="000000"/>
              </a:solidFill>
              <a:round/>
            </a:ln>
          </p:spPr>
          <p:txBody>
            <a:bodyPr/>
            <a:lstStyle/>
            <a:p>
              <a:endParaRPr lang="zh-CN" altLang="zh-CN" sz="1800"/>
            </a:p>
          </p:txBody>
        </p:sp>
        <p:sp>
          <p:nvSpPr>
            <p:cNvPr id="33" name="Oval 19"/>
            <p:cNvSpPr>
              <a:spLocks noChangeArrowheads="1"/>
            </p:cNvSpPr>
            <p:nvPr/>
          </p:nvSpPr>
          <p:spPr bwMode="auto">
            <a:xfrm>
              <a:off x="662413" y="2739026"/>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34" name="Oval 20"/>
            <p:cNvSpPr>
              <a:spLocks noChangeArrowheads="1"/>
            </p:cNvSpPr>
            <p:nvPr/>
          </p:nvSpPr>
          <p:spPr bwMode="auto">
            <a:xfrm>
              <a:off x="1702048" y="2731559"/>
              <a:ext cx="344227" cy="345287"/>
            </a:xfrm>
            <a:prstGeom prst="ellipse">
              <a:avLst/>
            </a:prstGeom>
            <a:solidFill>
              <a:srgbClr val="FFFFFF"/>
            </a:solidFill>
            <a:ln w="9525">
              <a:solidFill>
                <a:srgbClr val="000000"/>
              </a:solidFill>
              <a:round/>
            </a:ln>
          </p:spPr>
          <p:txBody>
            <a:bodyPr/>
            <a:lstStyle/>
            <a:p>
              <a:endParaRPr lang="zh-CN" altLang="zh-CN" sz="1800"/>
            </a:p>
          </p:txBody>
        </p:sp>
        <p:sp>
          <p:nvSpPr>
            <p:cNvPr id="35" name="Oval 21"/>
            <p:cNvSpPr>
              <a:spLocks noChangeArrowheads="1"/>
            </p:cNvSpPr>
            <p:nvPr/>
          </p:nvSpPr>
          <p:spPr bwMode="auto">
            <a:xfrm>
              <a:off x="2806025" y="2731559"/>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36" name="Line 22"/>
            <p:cNvSpPr>
              <a:spLocks noChangeShapeType="1"/>
            </p:cNvSpPr>
            <p:nvPr/>
          </p:nvSpPr>
          <p:spPr bwMode="auto">
            <a:xfrm flipH="1">
              <a:off x="1608901" y="1637692"/>
              <a:ext cx="615164" cy="4056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37" name="Line 23"/>
            <p:cNvSpPr>
              <a:spLocks noChangeShapeType="1"/>
            </p:cNvSpPr>
            <p:nvPr/>
          </p:nvSpPr>
          <p:spPr bwMode="auto">
            <a:xfrm>
              <a:off x="2539384" y="1607382"/>
              <a:ext cx="698203" cy="43990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38" name="Line 24"/>
            <p:cNvSpPr>
              <a:spLocks noChangeShapeType="1"/>
            </p:cNvSpPr>
            <p:nvPr/>
          </p:nvSpPr>
          <p:spPr bwMode="auto">
            <a:xfrm flipH="1">
              <a:off x="914394" y="2280581"/>
              <a:ext cx="438243" cy="4481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39" name="Line 25"/>
            <p:cNvSpPr>
              <a:spLocks noChangeShapeType="1"/>
            </p:cNvSpPr>
            <p:nvPr/>
          </p:nvSpPr>
          <p:spPr bwMode="auto">
            <a:xfrm>
              <a:off x="1618216" y="2318459"/>
              <a:ext cx="256495" cy="41310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0" name="Line 26"/>
            <p:cNvSpPr>
              <a:spLocks noChangeShapeType="1"/>
            </p:cNvSpPr>
            <p:nvPr/>
          </p:nvSpPr>
          <p:spPr bwMode="auto">
            <a:xfrm flipH="1">
              <a:off x="3052919" y="2390053"/>
              <a:ext cx="184668" cy="37061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24" name="Rectangle 43"/>
            <p:cNvSpPr>
              <a:spLocks noChangeArrowheads="1"/>
            </p:cNvSpPr>
            <p:nvPr/>
          </p:nvSpPr>
          <p:spPr bwMode="auto">
            <a:xfrm>
              <a:off x="2201116" y="1361753"/>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A </a:t>
              </a:r>
            </a:p>
          </p:txBody>
        </p:sp>
        <p:sp>
          <p:nvSpPr>
            <p:cNvPr id="25" name="Rectangle 44"/>
            <p:cNvSpPr>
              <a:spLocks noChangeArrowheads="1"/>
            </p:cNvSpPr>
            <p:nvPr/>
          </p:nvSpPr>
          <p:spPr bwMode="auto">
            <a:xfrm>
              <a:off x="1352639" y="2016345"/>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B</a:t>
              </a:r>
            </a:p>
          </p:txBody>
        </p:sp>
        <p:sp>
          <p:nvSpPr>
            <p:cNvPr id="26" name="Rectangle 45"/>
            <p:cNvSpPr>
              <a:spLocks noChangeArrowheads="1"/>
            </p:cNvSpPr>
            <p:nvPr/>
          </p:nvSpPr>
          <p:spPr bwMode="auto">
            <a:xfrm>
              <a:off x="3061222" y="2016345"/>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F </a:t>
              </a:r>
            </a:p>
          </p:txBody>
        </p:sp>
        <p:sp>
          <p:nvSpPr>
            <p:cNvPr id="27" name="Rectangle 46"/>
            <p:cNvSpPr>
              <a:spLocks noChangeArrowheads="1"/>
            </p:cNvSpPr>
            <p:nvPr/>
          </p:nvSpPr>
          <p:spPr bwMode="auto">
            <a:xfrm>
              <a:off x="1688724" y="2736716"/>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E </a:t>
              </a:r>
            </a:p>
          </p:txBody>
        </p:sp>
        <p:sp>
          <p:nvSpPr>
            <p:cNvPr id="28" name="Rectangle 47"/>
            <p:cNvSpPr>
              <a:spLocks noChangeArrowheads="1"/>
            </p:cNvSpPr>
            <p:nvPr/>
          </p:nvSpPr>
          <p:spPr bwMode="auto">
            <a:xfrm>
              <a:off x="634283" y="2744182"/>
              <a:ext cx="384942"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D</a:t>
              </a:r>
            </a:p>
          </p:txBody>
        </p:sp>
        <p:sp>
          <p:nvSpPr>
            <p:cNvPr id="29" name="Rectangle 48"/>
            <p:cNvSpPr>
              <a:spLocks noChangeArrowheads="1"/>
            </p:cNvSpPr>
            <p:nvPr/>
          </p:nvSpPr>
          <p:spPr bwMode="auto">
            <a:xfrm>
              <a:off x="2779376" y="2736716"/>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C </a:t>
              </a:r>
            </a:p>
          </p:txBody>
        </p:sp>
        <p:sp>
          <p:nvSpPr>
            <p:cNvPr id="54" name="Rectangle 48"/>
            <p:cNvSpPr>
              <a:spLocks noChangeArrowheads="1"/>
            </p:cNvSpPr>
            <p:nvPr/>
          </p:nvSpPr>
          <p:spPr bwMode="auto">
            <a:xfrm>
              <a:off x="3438962" y="2709708"/>
              <a:ext cx="438241" cy="3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G </a:t>
              </a:r>
            </a:p>
          </p:txBody>
        </p:sp>
        <p:sp>
          <p:nvSpPr>
            <p:cNvPr id="56" name="Oval 21"/>
            <p:cNvSpPr>
              <a:spLocks noChangeArrowheads="1"/>
            </p:cNvSpPr>
            <p:nvPr/>
          </p:nvSpPr>
          <p:spPr bwMode="auto">
            <a:xfrm>
              <a:off x="260815" y="3326522"/>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57" name="Rectangle 48"/>
            <p:cNvSpPr>
              <a:spLocks noChangeArrowheads="1"/>
            </p:cNvSpPr>
            <p:nvPr/>
          </p:nvSpPr>
          <p:spPr bwMode="auto">
            <a:xfrm>
              <a:off x="262308" y="3307228"/>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H</a:t>
              </a:r>
            </a:p>
          </p:txBody>
        </p:sp>
        <p:sp>
          <p:nvSpPr>
            <p:cNvPr id="58" name="Oval 21"/>
            <p:cNvSpPr>
              <a:spLocks noChangeArrowheads="1"/>
            </p:cNvSpPr>
            <p:nvPr/>
          </p:nvSpPr>
          <p:spPr bwMode="auto">
            <a:xfrm>
              <a:off x="878424" y="3343247"/>
              <a:ext cx="337540" cy="337646"/>
            </a:xfrm>
            <a:prstGeom prst="ellipse">
              <a:avLst/>
            </a:prstGeom>
            <a:solidFill>
              <a:srgbClr val="FFFFFF"/>
            </a:solidFill>
            <a:ln w="9525">
              <a:solidFill>
                <a:srgbClr val="000000"/>
              </a:solidFill>
              <a:round/>
            </a:ln>
          </p:spPr>
          <p:txBody>
            <a:bodyPr/>
            <a:lstStyle/>
            <a:p>
              <a:pPr algn="ctr"/>
              <a:endParaRPr lang="zh-CN" altLang="zh-CN" sz="1800" dirty="0"/>
            </a:p>
          </p:txBody>
        </p:sp>
        <p:sp>
          <p:nvSpPr>
            <p:cNvPr id="59" name="Rectangle 48"/>
            <p:cNvSpPr>
              <a:spLocks noChangeArrowheads="1"/>
            </p:cNvSpPr>
            <p:nvPr/>
          </p:nvSpPr>
          <p:spPr bwMode="auto">
            <a:xfrm>
              <a:off x="847700" y="3325829"/>
              <a:ext cx="438241" cy="36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 I</a:t>
              </a:r>
            </a:p>
          </p:txBody>
        </p:sp>
        <p:sp>
          <p:nvSpPr>
            <p:cNvPr id="60" name="Oval 21"/>
            <p:cNvSpPr>
              <a:spLocks noChangeArrowheads="1"/>
            </p:cNvSpPr>
            <p:nvPr/>
          </p:nvSpPr>
          <p:spPr bwMode="auto">
            <a:xfrm>
              <a:off x="1439299" y="3336827"/>
              <a:ext cx="343127" cy="345287"/>
            </a:xfrm>
            <a:prstGeom prst="ellipse">
              <a:avLst/>
            </a:prstGeom>
            <a:solidFill>
              <a:srgbClr val="FFFFFF"/>
            </a:solidFill>
            <a:ln w="9525">
              <a:solidFill>
                <a:srgbClr val="000000"/>
              </a:solidFill>
              <a:round/>
            </a:ln>
          </p:spPr>
          <p:txBody>
            <a:bodyPr/>
            <a:lstStyle/>
            <a:p>
              <a:pPr algn="ctr"/>
              <a:endParaRPr lang="zh-CN" altLang="zh-CN" sz="1800" dirty="0"/>
            </a:p>
          </p:txBody>
        </p:sp>
        <p:sp>
          <p:nvSpPr>
            <p:cNvPr id="61" name="Rectangle 48"/>
            <p:cNvSpPr>
              <a:spLocks noChangeArrowheads="1"/>
            </p:cNvSpPr>
            <p:nvPr/>
          </p:nvSpPr>
          <p:spPr bwMode="auto">
            <a:xfrm>
              <a:off x="1477195" y="3317650"/>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J </a:t>
              </a:r>
            </a:p>
          </p:txBody>
        </p:sp>
        <p:sp>
          <p:nvSpPr>
            <p:cNvPr id="62" name="Oval 21"/>
            <p:cNvSpPr>
              <a:spLocks noChangeArrowheads="1"/>
            </p:cNvSpPr>
            <p:nvPr/>
          </p:nvSpPr>
          <p:spPr bwMode="auto">
            <a:xfrm>
              <a:off x="1997939" y="3359153"/>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63" name="Rectangle 48"/>
            <p:cNvSpPr>
              <a:spLocks noChangeArrowheads="1"/>
            </p:cNvSpPr>
            <p:nvPr/>
          </p:nvSpPr>
          <p:spPr bwMode="auto">
            <a:xfrm>
              <a:off x="2000277" y="3346489"/>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K </a:t>
              </a:r>
            </a:p>
          </p:txBody>
        </p:sp>
        <p:sp>
          <p:nvSpPr>
            <p:cNvPr id="64" name="Oval 21"/>
            <p:cNvSpPr>
              <a:spLocks noChangeArrowheads="1"/>
            </p:cNvSpPr>
            <p:nvPr/>
          </p:nvSpPr>
          <p:spPr bwMode="auto">
            <a:xfrm>
              <a:off x="2594449" y="3367503"/>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65" name="Rectangle 48"/>
            <p:cNvSpPr>
              <a:spLocks noChangeArrowheads="1"/>
            </p:cNvSpPr>
            <p:nvPr/>
          </p:nvSpPr>
          <p:spPr bwMode="auto">
            <a:xfrm>
              <a:off x="2615978" y="3337958"/>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1800" b="1" dirty="0">
                  <a:solidFill>
                    <a:srgbClr val="000000"/>
                  </a:solidFill>
                </a:rPr>
                <a:t>L </a:t>
              </a:r>
            </a:p>
          </p:txBody>
        </p:sp>
        <p:sp>
          <p:nvSpPr>
            <p:cNvPr id="66" name="Line 23"/>
            <p:cNvSpPr>
              <a:spLocks noChangeShapeType="1"/>
            </p:cNvSpPr>
            <p:nvPr/>
          </p:nvSpPr>
          <p:spPr bwMode="auto">
            <a:xfrm>
              <a:off x="3344406" y="2371530"/>
              <a:ext cx="238889" cy="3769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7" name="Line 24"/>
            <p:cNvSpPr>
              <a:spLocks noChangeShapeType="1"/>
            </p:cNvSpPr>
            <p:nvPr/>
          </p:nvSpPr>
          <p:spPr bwMode="auto">
            <a:xfrm flipH="1">
              <a:off x="475674" y="3042571"/>
              <a:ext cx="224874" cy="27477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8" name="Line 25"/>
            <p:cNvSpPr>
              <a:spLocks noChangeShapeType="1"/>
            </p:cNvSpPr>
            <p:nvPr/>
          </p:nvSpPr>
          <p:spPr bwMode="auto">
            <a:xfrm>
              <a:off x="912167" y="3058157"/>
              <a:ext cx="135188" cy="30934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9" name="Line 22"/>
            <p:cNvSpPr>
              <a:spLocks noChangeShapeType="1"/>
            </p:cNvSpPr>
            <p:nvPr/>
          </p:nvSpPr>
          <p:spPr bwMode="auto">
            <a:xfrm flipH="1">
              <a:off x="1639995" y="3042573"/>
              <a:ext cx="150884" cy="313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70" name="Line 25"/>
            <p:cNvSpPr>
              <a:spLocks noChangeShapeType="1"/>
            </p:cNvSpPr>
            <p:nvPr/>
          </p:nvSpPr>
          <p:spPr bwMode="auto">
            <a:xfrm>
              <a:off x="1997938" y="3013025"/>
              <a:ext cx="169137" cy="34276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71" name="Line 22"/>
            <p:cNvSpPr>
              <a:spLocks noChangeShapeType="1"/>
            </p:cNvSpPr>
            <p:nvPr/>
          </p:nvSpPr>
          <p:spPr bwMode="auto">
            <a:xfrm flipH="1">
              <a:off x="2781909" y="3069285"/>
              <a:ext cx="139504" cy="31743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grpSp>
        <p:nvGrpSpPr>
          <p:cNvPr id="72" name="组合 71"/>
          <p:cNvGrpSpPr/>
          <p:nvPr/>
        </p:nvGrpSpPr>
        <p:grpSpPr>
          <a:xfrm>
            <a:off x="451610" y="5163488"/>
            <a:ext cx="3890010" cy="377190"/>
            <a:chOff x="1870" y="5973"/>
            <a:chExt cx="8168" cy="792"/>
          </a:xfrm>
        </p:grpSpPr>
        <p:sp>
          <p:nvSpPr>
            <p:cNvPr id="73" name="矩形 251908"/>
            <p:cNvSpPr>
              <a:spLocks noChangeArrowheads="1"/>
            </p:cNvSpPr>
            <p:nvPr/>
          </p:nvSpPr>
          <p:spPr bwMode="auto">
            <a:xfrm>
              <a:off x="1870" y="5973"/>
              <a:ext cx="683" cy="792"/>
            </a:xfrm>
            <a:prstGeom prst="rect">
              <a:avLst/>
            </a:prstGeom>
            <a:noFill/>
            <a:ln w="9525">
              <a:noFill/>
              <a:miter lim="800000"/>
            </a:ln>
          </p:spPr>
          <p:txBody>
            <a:bodyPr wrap="none" anchor="ctr"/>
            <a:lstStyle/>
            <a:p>
              <a:pPr algn="ctr"/>
              <a:r>
                <a:rPr lang="en-US" altLang="zh-CN" sz="1800" dirty="0"/>
                <a:t>0</a:t>
              </a:r>
            </a:p>
          </p:txBody>
        </p:sp>
        <p:sp>
          <p:nvSpPr>
            <p:cNvPr id="74" name="矩形 251909"/>
            <p:cNvSpPr>
              <a:spLocks noChangeArrowheads="1"/>
            </p:cNvSpPr>
            <p:nvPr/>
          </p:nvSpPr>
          <p:spPr bwMode="auto">
            <a:xfrm>
              <a:off x="2553" y="5973"/>
              <a:ext cx="682" cy="792"/>
            </a:xfrm>
            <a:prstGeom prst="rect">
              <a:avLst/>
            </a:prstGeom>
            <a:noFill/>
            <a:ln w="9525">
              <a:noFill/>
              <a:miter lim="800000"/>
            </a:ln>
          </p:spPr>
          <p:txBody>
            <a:bodyPr wrap="none" anchor="ctr"/>
            <a:lstStyle/>
            <a:p>
              <a:pPr algn="ctr"/>
              <a:r>
                <a:rPr lang="en-US" altLang="zh-CN" sz="1800" dirty="0"/>
                <a:t>1</a:t>
              </a:r>
            </a:p>
          </p:txBody>
        </p:sp>
        <p:sp>
          <p:nvSpPr>
            <p:cNvPr id="75" name="矩形 251910"/>
            <p:cNvSpPr>
              <a:spLocks noChangeArrowheads="1"/>
            </p:cNvSpPr>
            <p:nvPr/>
          </p:nvSpPr>
          <p:spPr bwMode="auto">
            <a:xfrm>
              <a:off x="3233" y="5973"/>
              <a:ext cx="682" cy="792"/>
            </a:xfrm>
            <a:prstGeom prst="rect">
              <a:avLst/>
            </a:prstGeom>
            <a:noFill/>
            <a:ln w="9525">
              <a:noFill/>
              <a:miter lim="800000"/>
            </a:ln>
          </p:spPr>
          <p:txBody>
            <a:bodyPr wrap="none" anchor="ctr"/>
            <a:lstStyle/>
            <a:p>
              <a:pPr algn="ctr"/>
              <a:r>
                <a:rPr lang="en-US" altLang="zh-CN" sz="1800" dirty="0"/>
                <a:t>2</a:t>
              </a:r>
            </a:p>
          </p:txBody>
        </p:sp>
        <p:sp>
          <p:nvSpPr>
            <p:cNvPr id="76" name="矩形 251911"/>
            <p:cNvSpPr>
              <a:spLocks noChangeArrowheads="1"/>
            </p:cNvSpPr>
            <p:nvPr/>
          </p:nvSpPr>
          <p:spPr bwMode="auto">
            <a:xfrm>
              <a:off x="3913" y="5973"/>
              <a:ext cx="682" cy="792"/>
            </a:xfrm>
            <a:prstGeom prst="rect">
              <a:avLst/>
            </a:prstGeom>
            <a:noFill/>
            <a:ln w="9525">
              <a:noFill/>
              <a:miter lim="800000"/>
            </a:ln>
          </p:spPr>
          <p:txBody>
            <a:bodyPr wrap="none" anchor="ctr"/>
            <a:lstStyle/>
            <a:p>
              <a:pPr algn="ctr"/>
              <a:r>
                <a:rPr lang="en-US" altLang="zh-CN" sz="1800" dirty="0"/>
                <a:t>3</a:t>
              </a:r>
            </a:p>
          </p:txBody>
        </p:sp>
        <p:sp>
          <p:nvSpPr>
            <p:cNvPr id="77" name="矩形 251912"/>
            <p:cNvSpPr>
              <a:spLocks noChangeArrowheads="1"/>
            </p:cNvSpPr>
            <p:nvPr/>
          </p:nvSpPr>
          <p:spPr bwMode="auto">
            <a:xfrm>
              <a:off x="4593" y="5973"/>
              <a:ext cx="682" cy="792"/>
            </a:xfrm>
            <a:prstGeom prst="rect">
              <a:avLst/>
            </a:prstGeom>
            <a:noFill/>
            <a:ln w="9525">
              <a:noFill/>
              <a:miter lim="800000"/>
            </a:ln>
          </p:spPr>
          <p:txBody>
            <a:bodyPr wrap="none" anchor="ctr"/>
            <a:lstStyle/>
            <a:p>
              <a:pPr algn="ctr"/>
              <a:r>
                <a:rPr lang="en-US" altLang="zh-CN" sz="1800" dirty="0"/>
                <a:t>4</a:t>
              </a:r>
            </a:p>
          </p:txBody>
        </p:sp>
        <p:sp>
          <p:nvSpPr>
            <p:cNvPr id="78" name="矩形 251913"/>
            <p:cNvSpPr>
              <a:spLocks noChangeArrowheads="1"/>
            </p:cNvSpPr>
            <p:nvPr/>
          </p:nvSpPr>
          <p:spPr bwMode="auto">
            <a:xfrm>
              <a:off x="5270" y="5973"/>
              <a:ext cx="683" cy="792"/>
            </a:xfrm>
            <a:prstGeom prst="rect">
              <a:avLst/>
            </a:prstGeom>
            <a:noFill/>
            <a:ln w="9525">
              <a:noFill/>
              <a:miter lim="800000"/>
            </a:ln>
          </p:spPr>
          <p:txBody>
            <a:bodyPr wrap="none" anchor="ctr"/>
            <a:lstStyle/>
            <a:p>
              <a:pPr algn="ctr"/>
              <a:r>
                <a:rPr lang="en-US" altLang="zh-CN" sz="1800" dirty="0"/>
                <a:t>5</a:t>
              </a:r>
            </a:p>
          </p:txBody>
        </p:sp>
        <p:sp>
          <p:nvSpPr>
            <p:cNvPr id="79" name="矩形 251914"/>
            <p:cNvSpPr>
              <a:spLocks noChangeArrowheads="1"/>
            </p:cNvSpPr>
            <p:nvPr/>
          </p:nvSpPr>
          <p:spPr bwMode="auto">
            <a:xfrm>
              <a:off x="5953" y="5973"/>
              <a:ext cx="682" cy="792"/>
            </a:xfrm>
            <a:prstGeom prst="rect">
              <a:avLst/>
            </a:prstGeom>
            <a:noFill/>
            <a:ln w="9525">
              <a:noFill/>
              <a:miter lim="800000"/>
            </a:ln>
          </p:spPr>
          <p:txBody>
            <a:bodyPr wrap="none" anchor="ctr"/>
            <a:lstStyle/>
            <a:p>
              <a:pPr algn="ctr"/>
              <a:r>
                <a:rPr lang="en-US" altLang="zh-CN" sz="1800" dirty="0"/>
                <a:t>6</a:t>
              </a:r>
            </a:p>
          </p:txBody>
        </p:sp>
        <p:sp>
          <p:nvSpPr>
            <p:cNvPr id="80" name="矩形 251915"/>
            <p:cNvSpPr>
              <a:spLocks noChangeArrowheads="1"/>
            </p:cNvSpPr>
            <p:nvPr/>
          </p:nvSpPr>
          <p:spPr bwMode="auto">
            <a:xfrm>
              <a:off x="6633" y="5973"/>
              <a:ext cx="682" cy="792"/>
            </a:xfrm>
            <a:prstGeom prst="rect">
              <a:avLst/>
            </a:prstGeom>
            <a:noFill/>
            <a:ln w="9525">
              <a:noFill/>
              <a:miter lim="800000"/>
            </a:ln>
          </p:spPr>
          <p:txBody>
            <a:bodyPr wrap="none" anchor="ctr"/>
            <a:lstStyle/>
            <a:p>
              <a:pPr algn="ctr"/>
              <a:r>
                <a:rPr lang="en-US" altLang="zh-CN" sz="1800" dirty="0"/>
                <a:t>7</a:t>
              </a:r>
            </a:p>
          </p:txBody>
        </p:sp>
        <p:sp>
          <p:nvSpPr>
            <p:cNvPr id="81" name="矩形 251916"/>
            <p:cNvSpPr>
              <a:spLocks noChangeArrowheads="1"/>
            </p:cNvSpPr>
            <p:nvPr/>
          </p:nvSpPr>
          <p:spPr bwMode="auto">
            <a:xfrm>
              <a:off x="7315" y="5973"/>
              <a:ext cx="683" cy="792"/>
            </a:xfrm>
            <a:prstGeom prst="rect">
              <a:avLst/>
            </a:prstGeom>
            <a:noFill/>
            <a:ln w="9525">
              <a:noFill/>
              <a:miter lim="800000"/>
            </a:ln>
          </p:spPr>
          <p:txBody>
            <a:bodyPr wrap="none" anchor="ctr"/>
            <a:lstStyle/>
            <a:p>
              <a:pPr algn="ctr"/>
              <a:r>
                <a:rPr lang="en-US" altLang="zh-CN" sz="1800" dirty="0"/>
                <a:t>8</a:t>
              </a:r>
            </a:p>
          </p:txBody>
        </p:sp>
        <p:sp>
          <p:nvSpPr>
            <p:cNvPr id="82" name="矩形 251917"/>
            <p:cNvSpPr>
              <a:spLocks noChangeArrowheads="1"/>
            </p:cNvSpPr>
            <p:nvPr/>
          </p:nvSpPr>
          <p:spPr bwMode="auto">
            <a:xfrm>
              <a:off x="7995" y="5973"/>
              <a:ext cx="683" cy="792"/>
            </a:xfrm>
            <a:prstGeom prst="rect">
              <a:avLst/>
            </a:prstGeom>
            <a:noFill/>
            <a:ln w="9525">
              <a:noFill/>
              <a:miter lim="800000"/>
            </a:ln>
          </p:spPr>
          <p:txBody>
            <a:bodyPr wrap="none" anchor="ctr"/>
            <a:lstStyle/>
            <a:p>
              <a:pPr algn="ctr"/>
              <a:r>
                <a:rPr lang="en-US" altLang="zh-CN" sz="1800" dirty="0"/>
                <a:t>9</a:t>
              </a:r>
            </a:p>
          </p:txBody>
        </p:sp>
        <p:sp>
          <p:nvSpPr>
            <p:cNvPr id="83" name="矩形 251918"/>
            <p:cNvSpPr>
              <a:spLocks noChangeArrowheads="1"/>
            </p:cNvSpPr>
            <p:nvPr/>
          </p:nvSpPr>
          <p:spPr bwMode="auto">
            <a:xfrm>
              <a:off x="8675" y="5973"/>
              <a:ext cx="683" cy="792"/>
            </a:xfrm>
            <a:prstGeom prst="rect">
              <a:avLst/>
            </a:prstGeom>
            <a:noFill/>
            <a:ln w="9525">
              <a:noFill/>
              <a:miter lim="800000"/>
            </a:ln>
          </p:spPr>
          <p:txBody>
            <a:bodyPr wrap="none" anchor="ctr"/>
            <a:lstStyle/>
            <a:p>
              <a:pPr algn="ctr"/>
              <a:r>
                <a:rPr lang="en-US" altLang="zh-CN" sz="1800" dirty="0"/>
                <a:t>10</a:t>
              </a:r>
            </a:p>
          </p:txBody>
        </p:sp>
        <p:sp>
          <p:nvSpPr>
            <p:cNvPr id="84" name="矩形 251919"/>
            <p:cNvSpPr>
              <a:spLocks noChangeArrowheads="1"/>
            </p:cNvSpPr>
            <p:nvPr/>
          </p:nvSpPr>
          <p:spPr bwMode="auto">
            <a:xfrm>
              <a:off x="9355" y="5973"/>
              <a:ext cx="683" cy="792"/>
            </a:xfrm>
            <a:prstGeom prst="rect">
              <a:avLst/>
            </a:prstGeom>
            <a:noFill/>
            <a:ln w="9525">
              <a:noFill/>
              <a:miter lim="800000"/>
            </a:ln>
          </p:spPr>
          <p:txBody>
            <a:bodyPr wrap="none" anchor="ctr"/>
            <a:lstStyle/>
            <a:p>
              <a:pPr algn="ctr"/>
              <a:r>
                <a:rPr lang="en-US" altLang="zh-CN" sz="1800" dirty="0"/>
                <a:t>11</a:t>
              </a:r>
            </a:p>
          </p:txBody>
        </p:sp>
      </p:grpSp>
      <p:sp>
        <p:nvSpPr>
          <p:cNvPr id="85" name="文本框 84"/>
          <p:cNvSpPr txBox="1">
            <a:spLocks noChangeArrowheads="1"/>
          </p:cNvSpPr>
          <p:nvPr/>
        </p:nvSpPr>
        <p:spPr bwMode="auto">
          <a:xfrm>
            <a:off x="2142781" y="4022142"/>
            <a:ext cx="284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C00000"/>
                </a:solidFill>
              </a:rPr>
              <a:t>r</a:t>
            </a:r>
          </a:p>
        </p:txBody>
      </p:sp>
      <p:sp>
        <p:nvSpPr>
          <p:cNvPr id="86" name="直接连接符 85"/>
          <p:cNvSpPr>
            <a:spLocks noChangeShapeType="1"/>
          </p:cNvSpPr>
          <p:nvPr/>
        </p:nvSpPr>
        <p:spPr bwMode="auto">
          <a:xfrm flipH="1">
            <a:off x="2253329" y="4450754"/>
            <a:ext cx="0" cy="378619"/>
          </a:xfrm>
          <a:prstGeom prst="line">
            <a:avLst/>
          </a:prstGeom>
          <a:noFill/>
          <a:ln w="3810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C00000"/>
              </a:solidFill>
            </a:endParaRPr>
          </a:p>
        </p:txBody>
      </p:sp>
      <p:sp>
        <p:nvSpPr>
          <p:cNvPr id="43" name="弧形 42"/>
          <p:cNvSpPr/>
          <p:nvPr/>
        </p:nvSpPr>
        <p:spPr>
          <a:xfrm>
            <a:off x="1237877" y="4538352"/>
            <a:ext cx="951020" cy="656742"/>
          </a:xfrm>
          <a:prstGeom prst="arc">
            <a:avLst>
              <a:gd name="adj1" fmla="val 10856784"/>
              <a:gd name="adj2" fmla="val 0"/>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87" name="弧形 86"/>
          <p:cNvSpPr/>
          <p:nvPr/>
        </p:nvSpPr>
        <p:spPr>
          <a:xfrm rot="10800000" flipV="1">
            <a:off x="2276090" y="4538352"/>
            <a:ext cx="1843580" cy="605334"/>
          </a:xfrm>
          <a:prstGeom prst="arc">
            <a:avLst>
              <a:gd name="adj1" fmla="val 10856784"/>
              <a:gd name="adj2" fmla="val 0"/>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88" name="文本框 87"/>
          <p:cNvSpPr txBox="1"/>
          <p:nvPr/>
        </p:nvSpPr>
        <p:spPr>
          <a:xfrm>
            <a:off x="1429440" y="4148240"/>
            <a:ext cx="801129" cy="368300"/>
          </a:xfrm>
          <a:prstGeom prst="rect">
            <a:avLst/>
          </a:prstGeom>
          <a:noFill/>
        </p:spPr>
        <p:txBody>
          <a:bodyPr wrap="square">
            <a:spAutoFit/>
          </a:bodyPr>
          <a:lstStyle/>
          <a:p>
            <a:r>
              <a:rPr lang="en-US" altLang="zh-CN" sz="1800" dirty="0">
                <a:latin typeface="Calibri" panose="020F0502020204030204" charset="0"/>
                <a:cs typeface="Calibri" panose="020F0502020204030204" charset="0"/>
              </a:rPr>
              <a:t>father </a:t>
            </a:r>
          </a:p>
        </p:txBody>
      </p:sp>
      <p:sp>
        <p:nvSpPr>
          <p:cNvPr id="89" name="文本框 88"/>
          <p:cNvSpPr txBox="1"/>
          <p:nvPr/>
        </p:nvSpPr>
        <p:spPr>
          <a:xfrm>
            <a:off x="2860675" y="4148455"/>
            <a:ext cx="1109980" cy="368300"/>
          </a:xfrm>
          <a:prstGeom prst="rect">
            <a:avLst/>
          </a:prstGeom>
          <a:noFill/>
        </p:spPr>
        <p:txBody>
          <a:bodyPr wrap="square">
            <a:spAutoFit/>
          </a:bodyPr>
          <a:lstStyle/>
          <a:p>
            <a:r>
              <a:rPr lang="en-US" altLang="zh-CN" sz="1800" dirty="0"/>
              <a:t>left child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32740"/>
            <a:ext cx="8153400" cy="1143000"/>
          </a:xfrm>
        </p:spPr>
        <p:txBody>
          <a:bodyPr/>
          <a:lstStyle/>
          <a:p>
            <a:r>
              <a:rPr lang="en-US" altLang="zh-CN" sz="4000" dirty="0"/>
              <a:t>	Implementation of complete tree</a:t>
            </a:r>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68</a:t>
            </a:fld>
            <a:endParaRPr lang="zh-CN" altLang="en-US" sz="1050" dirty="0"/>
          </a:p>
        </p:txBody>
      </p:sp>
      <p:graphicFrame>
        <p:nvGraphicFramePr>
          <p:cNvPr id="7" name="表格 6"/>
          <p:cNvGraphicFramePr/>
          <p:nvPr>
            <p:custDataLst>
              <p:tags r:id="rId1"/>
            </p:custDataLst>
          </p:nvPr>
        </p:nvGraphicFramePr>
        <p:xfrm>
          <a:off x="304801" y="3620396"/>
          <a:ext cx="6057900" cy="2265680"/>
        </p:xfrm>
        <a:graphic>
          <a:graphicData uri="http://schemas.openxmlformats.org/drawingml/2006/table">
            <a:tbl>
              <a:tblPr/>
              <a:tblGrid>
                <a:gridCol w="1609090">
                  <a:extLst>
                    <a:ext uri="{9D8B030D-6E8A-4147-A177-3AD203B41FA5}">
                      <a16:colId xmlns:a16="http://schemas.microsoft.com/office/drawing/2014/main" val="20000"/>
                    </a:ext>
                  </a:extLst>
                </a:gridCol>
                <a:gridCol w="352425">
                  <a:extLst>
                    <a:ext uri="{9D8B030D-6E8A-4147-A177-3AD203B41FA5}">
                      <a16:colId xmlns:a16="http://schemas.microsoft.com/office/drawing/2014/main" val="20001"/>
                    </a:ext>
                  </a:extLst>
                </a:gridCol>
                <a:gridCol w="350520">
                  <a:extLst>
                    <a:ext uri="{9D8B030D-6E8A-4147-A177-3AD203B41FA5}">
                      <a16:colId xmlns:a16="http://schemas.microsoft.com/office/drawing/2014/main" val="20002"/>
                    </a:ext>
                  </a:extLst>
                </a:gridCol>
                <a:gridCol w="352425">
                  <a:extLst>
                    <a:ext uri="{9D8B030D-6E8A-4147-A177-3AD203B41FA5}">
                      <a16:colId xmlns:a16="http://schemas.microsoft.com/office/drawing/2014/main" val="20003"/>
                    </a:ext>
                  </a:extLst>
                </a:gridCol>
                <a:gridCol w="351790">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400050">
                  <a:extLst>
                    <a:ext uri="{9D8B030D-6E8A-4147-A177-3AD203B41FA5}">
                      <a16:colId xmlns:a16="http://schemas.microsoft.com/office/drawing/2014/main" val="20010"/>
                    </a:ext>
                  </a:extLst>
                </a:gridCol>
                <a:gridCol w="400050">
                  <a:extLst>
                    <a:ext uri="{9D8B030D-6E8A-4147-A177-3AD203B41FA5}">
                      <a16:colId xmlns:a16="http://schemas.microsoft.com/office/drawing/2014/main" val="20011"/>
                    </a:ext>
                  </a:extLst>
                </a:gridCol>
                <a:gridCol w="400050">
                  <a:extLst>
                    <a:ext uri="{9D8B030D-6E8A-4147-A177-3AD203B41FA5}">
                      <a16:colId xmlns:a16="http://schemas.microsoft.com/office/drawing/2014/main" val="20012"/>
                    </a:ext>
                  </a:extLst>
                </a:gridCol>
              </a:tblGrid>
              <a:tr h="35369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latin typeface="微软雅黑" panose="020B0503020204020204" charset="-122"/>
                          <a:ea typeface="微软雅黑" panose="020B0503020204020204" charset="-122"/>
                        </a:rPr>
                        <a:t>Location</a:t>
                      </a:r>
                    </a:p>
                  </a:txBody>
                  <a:tcPr marL="68580" marR="68580" marT="34290" marB="34290"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0</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1</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2</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3</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4</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5</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6</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7</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8</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9</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10</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11</a:t>
                      </a:r>
                      <a:endParaRPr lang="zh-CN" altLang="en-US" sz="1800" dirty="0"/>
                    </a:p>
                  </a:txBody>
                  <a:tcPr marL="68580" marR="68580" marT="34290" marB="34290"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latin typeface="微软雅黑" panose="020B0503020204020204" charset="-122"/>
                          <a:ea typeface="微软雅黑" panose="020B0503020204020204" charset="-122"/>
                        </a:rPr>
                        <a:t>Father</a:t>
                      </a:r>
                    </a:p>
                  </a:txBody>
                  <a:tcPr marL="68580" marR="68580" marT="34290" marB="34290"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0</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0</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1</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1</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2</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2</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3</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3</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4</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4</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dirty="0">
                          <a:solidFill>
                            <a:srgbClr val="C00000"/>
                          </a:solidFill>
                        </a:rPr>
                        <a:t>5</a:t>
                      </a:r>
                      <a:endParaRPr lang="zh-CN" altLang="en-US" sz="2400" b="1" dirty="0">
                        <a:solidFill>
                          <a:srgbClr val="C00000"/>
                        </a:solidFill>
                      </a:endParaRPr>
                    </a:p>
                  </a:txBody>
                  <a:tcPr marL="68580" marR="68580" marT="34290" marB="34290"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latin typeface="微软雅黑" panose="020B0503020204020204" charset="-122"/>
                          <a:ea typeface="微软雅黑" panose="020B0503020204020204" charset="-122"/>
                        </a:rPr>
                        <a:t>Left child</a:t>
                      </a:r>
                    </a:p>
                  </a:txBody>
                  <a:tcPr marL="68580" marR="68580" marT="34290" marB="34290"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1</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3</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5</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7</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9</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11</a:t>
                      </a:r>
                      <a:endParaRPr lang="zh-CN" altLang="en-US" sz="1800" dirty="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latin typeface="微软雅黑" panose="020B0503020204020204" charset="-122"/>
                          <a:ea typeface="微软雅黑" panose="020B0503020204020204" charset="-122"/>
                        </a:rPr>
                        <a:t>Right child</a:t>
                      </a:r>
                    </a:p>
                  </a:txBody>
                  <a:tcPr marL="68580" marR="68580" marT="34290" marB="34290"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2</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4</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6</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8</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10</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latin typeface="微软雅黑" panose="020B0503020204020204" charset="-122"/>
                          <a:ea typeface="微软雅黑" panose="020B0503020204020204" charset="-122"/>
                        </a:rPr>
                        <a:t>Left brother</a:t>
                      </a:r>
                    </a:p>
                  </a:txBody>
                  <a:tcPr marL="68580" marR="68580" marT="34290" marB="34290"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1</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3</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5</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7</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9</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369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latin typeface="微软雅黑" panose="020B0503020204020204" charset="-122"/>
                          <a:ea typeface="微软雅黑" panose="020B0503020204020204" charset="-122"/>
                        </a:rPr>
                        <a:t>Right brother</a:t>
                      </a:r>
                    </a:p>
                  </a:txBody>
                  <a:tcPr marL="68580" marR="68580" marT="34290" marB="34290" anchor="b">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2</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a:t>
                      </a:r>
                      <a:endParaRPr lang="zh-CN" altLang="en-US" sz="1800" dirty="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4</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6</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8</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a:t>
                      </a:r>
                      <a:endParaRPr lang="zh-CN" altLang="en-US" sz="1800" dirty="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10</a:t>
                      </a:r>
                      <a:endParaRPr lang="zh-CN" altLang="en-US" sz="1800" dirty="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t>--</a:t>
                      </a:r>
                      <a:endParaRPr lang="zh-CN" altLang="en-US" sz="1800"/>
                    </a:p>
                  </a:txBody>
                  <a:tcPr marL="68580" marR="68580" marT="34290" marB="34290"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dirty="0"/>
                        <a:t>--</a:t>
                      </a:r>
                      <a:endParaRPr lang="zh-CN" altLang="en-US" sz="1800" dirty="0"/>
                    </a:p>
                  </a:txBody>
                  <a:tcPr marL="68580" marR="68580" marT="34290" marB="34290" anchor="b">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56" name="组合 55"/>
          <p:cNvGrpSpPr/>
          <p:nvPr/>
        </p:nvGrpSpPr>
        <p:grpSpPr>
          <a:xfrm>
            <a:off x="2077373" y="2242631"/>
            <a:ext cx="3890010" cy="377190"/>
            <a:chOff x="1870" y="5973"/>
            <a:chExt cx="8168" cy="792"/>
          </a:xfrm>
        </p:grpSpPr>
        <p:sp>
          <p:nvSpPr>
            <p:cNvPr id="57" name="矩形 251908"/>
            <p:cNvSpPr>
              <a:spLocks noChangeArrowheads="1"/>
            </p:cNvSpPr>
            <p:nvPr/>
          </p:nvSpPr>
          <p:spPr bwMode="auto">
            <a:xfrm>
              <a:off x="1870"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dirty="0"/>
                <a:t>A</a:t>
              </a:r>
            </a:p>
          </p:txBody>
        </p:sp>
        <p:sp>
          <p:nvSpPr>
            <p:cNvPr id="58" name="矩形 251909"/>
            <p:cNvSpPr>
              <a:spLocks noChangeArrowheads="1"/>
            </p:cNvSpPr>
            <p:nvPr/>
          </p:nvSpPr>
          <p:spPr bwMode="auto">
            <a:xfrm>
              <a:off x="255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B</a:t>
              </a:r>
            </a:p>
          </p:txBody>
        </p:sp>
        <p:sp>
          <p:nvSpPr>
            <p:cNvPr id="59" name="矩形 251910"/>
            <p:cNvSpPr>
              <a:spLocks noChangeArrowheads="1"/>
            </p:cNvSpPr>
            <p:nvPr/>
          </p:nvSpPr>
          <p:spPr bwMode="auto">
            <a:xfrm>
              <a:off x="323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F</a:t>
              </a:r>
            </a:p>
          </p:txBody>
        </p:sp>
        <p:sp>
          <p:nvSpPr>
            <p:cNvPr id="60" name="矩形 251911"/>
            <p:cNvSpPr>
              <a:spLocks noChangeArrowheads="1"/>
            </p:cNvSpPr>
            <p:nvPr/>
          </p:nvSpPr>
          <p:spPr bwMode="auto">
            <a:xfrm>
              <a:off x="391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D</a:t>
              </a:r>
            </a:p>
          </p:txBody>
        </p:sp>
        <p:sp>
          <p:nvSpPr>
            <p:cNvPr id="61" name="矩形 251912"/>
            <p:cNvSpPr>
              <a:spLocks noChangeArrowheads="1"/>
            </p:cNvSpPr>
            <p:nvPr/>
          </p:nvSpPr>
          <p:spPr bwMode="auto">
            <a:xfrm>
              <a:off x="459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E</a:t>
              </a:r>
            </a:p>
          </p:txBody>
        </p:sp>
        <p:sp>
          <p:nvSpPr>
            <p:cNvPr id="62" name="矩形 251913"/>
            <p:cNvSpPr>
              <a:spLocks noChangeArrowheads="1"/>
            </p:cNvSpPr>
            <p:nvPr/>
          </p:nvSpPr>
          <p:spPr bwMode="auto">
            <a:xfrm>
              <a:off x="5270"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dirty="0"/>
                <a:t>C</a:t>
              </a:r>
            </a:p>
          </p:txBody>
        </p:sp>
        <p:sp>
          <p:nvSpPr>
            <p:cNvPr id="63" name="矩形 251914"/>
            <p:cNvSpPr>
              <a:spLocks noChangeArrowheads="1"/>
            </p:cNvSpPr>
            <p:nvPr/>
          </p:nvSpPr>
          <p:spPr bwMode="auto">
            <a:xfrm>
              <a:off x="595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G</a:t>
              </a:r>
            </a:p>
          </p:txBody>
        </p:sp>
        <p:sp>
          <p:nvSpPr>
            <p:cNvPr id="64" name="矩形 251915"/>
            <p:cNvSpPr>
              <a:spLocks noChangeArrowheads="1"/>
            </p:cNvSpPr>
            <p:nvPr/>
          </p:nvSpPr>
          <p:spPr bwMode="auto">
            <a:xfrm>
              <a:off x="6633" y="5973"/>
              <a:ext cx="682" cy="792"/>
            </a:xfrm>
            <a:prstGeom prst="rect">
              <a:avLst/>
            </a:prstGeom>
            <a:solidFill>
              <a:srgbClr val="FFCC00"/>
            </a:solidFill>
            <a:ln w="9525">
              <a:solidFill>
                <a:schemeClr val="tx1"/>
              </a:solidFill>
              <a:miter lim="800000"/>
            </a:ln>
          </p:spPr>
          <p:txBody>
            <a:bodyPr wrap="none" anchor="ctr"/>
            <a:lstStyle/>
            <a:p>
              <a:pPr algn="ctr"/>
              <a:r>
                <a:rPr lang="en-US" altLang="zh-CN" sz="1800" dirty="0"/>
                <a:t>H</a:t>
              </a:r>
            </a:p>
          </p:txBody>
        </p:sp>
        <p:sp>
          <p:nvSpPr>
            <p:cNvPr id="65" name="矩形 251916"/>
            <p:cNvSpPr>
              <a:spLocks noChangeArrowheads="1"/>
            </p:cNvSpPr>
            <p:nvPr/>
          </p:nvSpPr>
          <p:spPr bwMode="auto">
            <a:xfrm>
              <a:off x="7315"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dirty="0"/>
                <a:t>I</a:t>
              </a:r>
            </a:p>
          </p:txBody>
        </p:sp>
        <p:sp>
          <p:nvSpPr>
            <p:cNvPr id="66" name="矩形 251917"/>
            <p:cNvSpPr>
              <a:spLocks noChangeArrowheads="1"/>
            </p:cNvSpPr>
            <p:nvPr/>
          </p:nvSpPr>
          <p:spPr bwMode="auto">
            <a:xfrm>
              <a:off x="7995"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a:t>J</a:t>
              </a:r>
              <a:endParaRPr lang="en-US" altLang="zh-CN" sz="1800" dirty="0"/>
            </a:p>
          </p:txBody>
        </p:sp>
        <p:sp>
          <p:nvSpPr>
            <p:cNvPr id="67" name="矩形 251918"/>
            <p:cNvSpPr>
              <a:spLocks noChangeArrowheads="1"/>
            </p:cNvSpPr>
            <p:nvPr/>
          </p:nvSpPr>
          <p:spPr bwMode="auto">
            <a:xfrm>
              <a:off x="8675"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a:t>K</a:t>
              </a:r>
              <a:endParaRPr lang="en-US" altLang="zh-CN" sz="1800" dirty="0"/>
            </a:p>
          </p:txBody>
        </p:sp>
        <p:sp>
          <p:nvSpPr>
            <p:cNvPr id="68" name="矩形 251919"/>
            <p:cNvSpPr>
              <a:spLocks noChangeArrowheads="1"/>
            </p:cNvSpPr>
            <p:nvPr/>
          </p:nvSpPr>
          <p:spPr bwMode="auto">
            <a:xfrm>
              <a:off x="9355" y="5973"/>
              <a:ext cx="683" cy="792"/>
            </a:xfrm>
            <a:prstGeom prst="rect">
              <a:avLst/>
            </a:prstGeom>
            <a:solidFill>
              <a:srgbClr val="FFCC00"/>
            </a:solidFill>
            <a:ln w="9525">
              <a:solidFill>
                <a:schemeClr val="tx1"/>
              </a:solidFill>
              <a:miter lim="800000"/>
            </a:ln>
          </p:spPr>
          <p:txBody>
            <a:bodyPr wrap="none" anchor="ctr"/>
            <a:lstStyle/>
            <a:p>
              <a:pPr algn="ctr"/>
              <a:r>
                <a:rPr lang="en-US" altLang="zh-CN" sz="1800" dirty="0"/>
                <a:t>L</a:t>
              </a:r>
            </a:p>
          </p:txBody>
        </p:sp>
      </p:grpSp>
      <p:grpSp>
        <p:nvGrpSpPr>
          <p:cNvPr id="72" name="组合 71"/>
          <p:cNvGrpSpPr/>
          <p:nvPr/>
        </p:nvGrpSpPr>
        <p:grpSpPr>
          <a:xfrm>
            <a:off x="2070980" y="1916702"/>
            <a:ext cx="3890010" cy="377190"/>
            <a:chOff x="1870" y="5973"/>
            <a:chExt cx="8168" cy="792"/>
          </a:xfrm>
        </p:grpSpPr>
        <p:sp>
          <p:nvSpPr>
            <p:cNvPr id="73" name="矩形 251908"/>
            <p:cNvSpPr>
              <a:spLocks noChangeArrowheads="1"/>
            </p:cNvSpPr>
            <p:nvPr/>
          </p:nvSpPr>
          <p:spPr bwMode="auto">
            <a:xfrm>
              <a:off x="1870" y="5973"/>
              <a:ext cx="683" cy="792"/>
            </a:xfrm>
            <a:prstGeom prst="rect">
              <a:avLst/>
            </a:prstGeom>
            <a:noFill/>
            <a:ln w="9525">
              <a:noFill/>
              <a:miter lim="800000"/>
            </a:ln>
          </p:spPr>
          <p:txBody>
            <a:bodyPr wrap="none" anchor="ctr"/>
            <a:lstStyle/>
            <a:p>
              <a:pPr algn="ctr"/>
              <a:r>
                <a:rPr lang="en-US" altLang="zh-CN" sz="1800" dirty="0"/>
                <a:t>0</a:t>
              </a:r>
            </a:p>
          </p:txBody>
        </p:sp>
        <p:sp>
          <p:nvSpPr>
            <p:cNvPr id="74" name="矩形 251909"/>
            <p:cNvSpPr>
              <a:spLocks noChangeArrowheads="1"/>
            </p:cNvSpPr>
            <p:nvPr/>
          </p:nvSpPr>
          <p:spPr bwMode="auto">
            <a:xfrm>
              <a:off x="2553" y="5973"/>
              <a:ext cx="682" cy="792"/>
            </a:xfrm>
            <a:prstGeom prst="rect">
              <a:avLst/>
            </a:prstGeom>
            <a:noFill/>
            <a:ln w="9525">
              <a:noFill/>
              <a:miter lim="800000"/>
            </a:ln>
          </p:spPr>
          <p:txBody>
            <a:bodyPr wrap="none" anchor="ctr"/>
            <a:lstStyle/>
            <a:p>
              <a:pPr algn="ctr"/>
              <a:r>
                <a:rPr lang="en-US" altLang="zh-CN" sz="1800" dirty="0"/>
                <a:t>1</a:t>
              </a:r>
            </a:p>
          </p:txBody>
        </p:sp>
        <p:sp>
          <p:nvSpPr>
            <p:cNvPr id="75" name="矩形 251910"/>
            <p:cNvSpPr>
              <a:spLocks noChangeArrowheads="1"/>
            </p:cNvSpPr>
            <p:nvPr/>
          </p:nvSpPr>
          <p:spPr bwMode="auto">
            <a:xfrm>
              <a:off x="3233" y="5973"/>
              <a:ext cx="682" cy="792"/>
            </a:xfrm>
            <a:prstGeom prst="rect">
              <a:avLst/>
            </a:prstGeom>
            <a:noFill/>
            <a:ln w="9525">
              <a:noFill/>
              <a:miter lim="800000"/>
            </a:ln>
          </p:spPr>
          <p:txBody>
            <a:bodyPr wrap="none" anchor="ctr"/>
            <a:lstStyle/>
            <a:p>
              <a:pPr algn="ctr"/>
              <a:r>
                <a:rPr lang="en-US" altLang="zh-CN" sz="1800" dirty="0"/>
                <a:t>2</a:t>
              </a:r>
            </a:p>
          </p:txBody>
        </p:sp>
        <p:sp>
          <p:nvSpPr>
            <p:cNvPr id="76" name="矩形 251911"/>
            <p:cNvSpPr>
              <a:spLocks noChangeArrowheads="1"/>
            </p:cNvSpPr>
            <p:nvPr/>
          </p:nvSpPr>
          <p:spPr bwMode="auto">
            <a:xfrm>
              <a:off x="3913" y="5973"/>
              <a:ext cx="682" cy="792"/>
            </a:xfrm>
            <a:prstGeom prst="rect">
              <a:avLst/>
            </a:prstGeom>
            <a:noFill/>
            <a:ln w="9525">
              <a:noFill/>
              <a:miter lim="800000"/>
            </a:ln>
          </p:spPr>
          <p:txBody>
            <a:bodyPr wrap="none" anchor="ctr"/>
            <a:lstStyle/>
            <a:p>
              <a:pPr algn="ctr"/>
              <a:r>
                <a:rPr lang="en-US" altLang="zh-CN" sz="1800" dirty="0"/>
                <a:t>3</a:t>
              </a:r>
            </a:p>
          </p:txBody>
        </p:sp>
        <p:sp>
          <p:nvSpPr>
            <p:cNvPr id="77" name="矩形 251912"/>
            <p:cNvSpPr>
              <a:spLocks noChangeArrowheads="1"/>
            </p:cNvSpPr>
            <p:nvPr/>
          </p:nvSpPr>
          <p:spPr bwMode="auto">
            <a:xfrm>
              <a:off x="4593" y="5973"/>
              <a:ext cx="682" cy="792"/>
            </a:xfrm>
            <a:prstGeom prst="rect">
              <a:avLst/>
            </a:prstGeom>
            <a:noFill/>
            <a:ln w="9525">
              <a:noFill/>
              <a:miter lim="800000"/>
            </a:ln>
          </p:spPr>
          <p:txBody>
            <a:bodyPr wrap="none" anchor="ctr"/>
            <a:lstStyle/>
            <a:p>
              <a:pPr algn="ctr"/>
              <a:r>
                <a:rPr lang="en-US" altLang="zh-CN" sz="1800" dirty="0"/>
                <a:t>4</a:t>
              </a:r>
            </a:p>
          </p:txBody>
        </p:sp>
        <p:sp>
          <p:nvSpPr>
            <p:cNvPr id="78" name="矩形 251913"/>
            <p:cNvSpPr>
              <a:spLocks noChangeArrowheads="1"/>
            </p:cNvSpPr>
            <p:nvPr/>
          </p:nvSpPr>
          <p:spPr bwMode="auto">
            <a:xfrm>
              <a:off x="5270" y="5973"/>
              <a:ext cx="683" cy="792"/>
            </a:xfrm>
            <a:prstGeom prst="rect">
              <a:avLst/>
            </a:prstGeom>
            <a:noFill/>
            <a:ln w="9525">
              <a:noFill/>
              <a:miter lim="800000"/>
            </a:ln>
          </p:spPr>
          <p:txBody>
            <a:bodyPr wrap="none" anchor="ctr"/>
            <a:lstStyle/>
            <a:p>
              <a:pPr algn="ctr"/>
              <a:r>
                <a:rPr lang="en-US" altLang="zh-CN" sz="1800" dirty="0"/>
                <a:t>5</a:t>
              </a:r>
            </a:p>
          </p:txBody>
        </p:sp>
        <p:sp>
          <p:nvSpPr>
            <p:cNvPr id="79" name="矩形 251914"/>
            <p:cNvSpPr>
              <a:spLocks noChangeArrowheads="1"/>
            </p:cNvSpPr>
            <p:nvPr/>
          </p:nvSpPr>
          <p:spPr bwMode="auto">
            <a:xfrm>
              <a:off x="5953" y="5973"/>
              <a:ext cx="682" cy="792"/>
            </a:xfrm>
            <a:prstGeom prst="rect">
              <a:avLst/>
            </a:prstGeom>
            <a:noFill/>
            <a:ln w="9525">
              <a:noFill/>
              <a:miter lim="800000"/>
            </a:ln>
          </p:spPr>
          <p:txBody>
            <a:bodyPr wrap="none" anchor="ctr"/>
            <a:lstStyle/>
            <a:p>
              <a:pPr algn="ctr"/>
              <a:r>
                <a:rPr lang="en-US" altLang="zh-CN" sz="1800" dirty="0"/>
                <a:t>6</a:t>
              </a:r>
            </a:p>
          </p:txBody>
        </p:sp>
        <p:sp>
          <p:nvSpPr>
            <p:cNvPr id="80" name="矩形 251915"/>
            <p:cNvSpPr>
              <a:spLocks noChangeArrowheads="1"/>
            </p:cNvSpPr>
            <p:nvPr/>
          </p:nvSpPr>
          <p:spPr bwMode="auto">
            <a:xfrm>
              <a:off x="6633" y="5973"/>
              <a:ext cx="682" cy="792"/>
            </a:xfrm>
            <a:prstGeom prst="rect">
              <a:avLst/>
            </a:prstGeom>
            <a:noFill/>
            <a:ln w="9525">
              <a:noFill/>
              <a:miter lim="800000"/>
            </a:ln>
          </p:spPr>
          <p:txBody>
            <a:bodyPr wrap="none" anchor="ctr"/>
            <a:lstStyle/>
            <a:p>
              <a:pPr algn="ctr"/>
              <a:r>
                <a:rPr lang="en-US" altLang="zh-CN" sz="1800" dirty="0"/>
                <a:t>7</a:t>
              </a:r>
            </a:p>
          </p:txBody>
        </p:sp>
        <p:sp>
          <p:nvSpPr>
            <p:cNvPr id="81" name="矩形 251916"/>
            <p:cNvSpPr>
              <a:spLocks noChangeArrowheads="1"/>
            </p:cNvSpPr>
            <p:nvPr/>
          </p:nvSpPr>
          <p:spPr bwMode="auto">
            <a:xfrm>
              <a:off x="7315" y="5973"/>
              <a:ext cx="683" cy="792"/>
            </a:xfrm>
            <a:prstGeom prst="rect">
              <a:avLst/>
            </a:prstGeom>
            <a:noFill/>
            <a:ln w="9525">
              <a:noFill/>
              <a:miter lim="800000"/>
            </a:ln>
          </p:spPr>
          <p:txBody>
            <a:bodyPr wrap="none" anchor="ctr"/>
            <a:lstStyle/>
            <a:p>
              <a:pPr algn="ctr"/>
              <a:r>
                <a:rPr lang="en-US" altLang="zh-CN" sz="1800" dirty="0"/>
                <a:t>8</a:t>
              </a:r>
            </a:p>
          </p:txBody>
        </p:sp>
        <p:sp>
          <p:nvSpPr>
            <p:cNvPr id="82" name="矩形 251917"/>
            <p:cNvSpPr>
              <a:spLocks noChangeArrowheads="1"/>
            </p:cNvSpPr>
            <p:nvPr/>
          </p:nvSpPr>
          <p:spPr bwMode="auto">
            <a:xfrm>
              <a:off x="7995" y="5973"/>
              <a:ext cx="683" cy="792"/>
            </a:xfrm>
            <a:prstGeom prst="rect">
              <a:avLst/>
            </a:prstGeom>
            <a:noFill/>
            <a:ln w="9525">
              <a:noFill/>
              <a:miter lim="800000"/>
            </a:ln>
          </p:spPr>
          <p:txBody>
            <a:bodyPr wrap="none" anchor="ctr"/>
            <a:lstStyle/>
            <a:p>
              <a:pPr algn="ctr"/>
              <a:r>
                <a:rPr lang="en-US" altLang="zh-CN" sz="1800" dirty="0"/>
                <a:t>9</a:t>
              </a:r>
            </a:p>
          </p:txBody>
        </p:sp>
        <p:sp>
          <p:nvSpPr>
            <p:cNvPr id="83" name="矩形 251918"/>
            <p:cNvSpPr>
              <a:spLocks noChangeArrowheads="1"/>
            </p:cNvSpPr>
            <p:nvPr/>
          </p:nvSpPr>
          <p:spPr bwMode="auto">
            <a:xfrm>
              <a:off x="8675" y="5973"/>
              <a:ext cx="683" cy="792"/>
            </a:xfrm>
            <a:prstGeom prst="rect">
              <a:avLst/>
            </a:prstGeom>
            <a:noFill/>
            <a:ln w="9525">
              <a:noFill/>
              <a:miter lim="800000"/>
            </a:ln>
          </p:spPr>
          <p:txBody>
            <a:bodyPr wrap="none" anchor="ctr"/>
            <a:lstStyle/>
            <a:p>
              <a:pPr algn="ctr"/>
              <a:r>
                <a:rPr lang="en-US" altLang="zh-CN" sz="1800" dirty="0"/>
                <a:t>10</a:t>
              </a:r>
            </a:p>
          </p:txBody>
        </p:sp>
        <p:sp>
          <p:nvSpPr>
            <p:cNvPr id="84" name="矩形 251919"/>
            <p:cNvSpPr>
              <a:spLocks noChangeArrowheads="1"/>
            </p:cNvSpPr>
            <p:nvPr/>
          </p:nvSpPr>
          <p:spPr bwMode="auto">
            <a:xfrm>
              <a:off x="9355" y="5973"/>
              <a:ext cx="683" cy="792"/>
            </a:xfrm>
            <a:prstGeom prst="rect">
              <a:avLst/>
            </a:prstGeom>
            <a:noFill/>
            <a:ln w="9525">
              <a:noFill/>
              <a:miter lim="800000"/>
            </a:ln>
          </p:spPr>
          <p:txBody>
            <a:bodyPr wrap="none" anchor="ctr"/>
            <a:lstStyle/>
            <a:p>
              <a:pPr algn="ctr"/>
              <a:r>
                <a:rPr lang="en-US" altLang="zh-CN" sz="1800" dirty="0"/>
                <a:t>11</a:t>
              </a:r>
            </a:p>
          </p:txBody>
        </p:sp>
      </p:grpSp>
      <p:sp>
        <p:nvSpPr>
          <p:cNvPr id="69" name="文本框 68"/>
          <p:cNvSpPr txBox="1"/>
          <p:nvPr/>
        </p:nvSpPr>
        <p:spPr>
          <a:xfrm>
            <a:off x="6659863" y="4488808"/>
            <a:ext cx="2145095" cy="1198880"/>
          </a:xfrm>
          <a:prstGeom prst="rect">
            <a:avLst/>
          </a:prstGeom>
          <a:solidFill>
            <a:schemeClr val="accent3">
              <a:lumMod val="20000"/>
              <a:lumOff val="80000"/>
            </a:schemeClr>
          </a:solidFill>
          <a:ln w="15875">
            <a:solidFill>
              <a:srgbClr val="0070C0"/>
            </a:solidFill>
          </a:ln>
        </p:spPr>
        <p:txBody>
          <a:bodyPr wrap="square">
            <a:spAutoFit/>
          </a:bodyPr>
          <a:lstStyle/>
          <a:p>
            <a:pPr algn="ctr"/>
            <a:r>
              <a:rPr lang="en-US" altLang="zh-CN" sz="1800" b="1" dirty="0">
                <a:solidFill>
                  <a:srgbClr val="C00000"/>
                </a:solidFill>
              </a:rPr>
              <a:t>Whose father</a:t>
            </a:r>
            <a:r>
              <a:rPr lang="zh-CN" altLang="en-US" sz="1800" b="1" dirty="0">
                <a:solidFill>
                  <a:srgbClr val="C00000"/>
                </a:solidFill>
              </a:rPr>
              <a:t>？</a:t>
            </a:r>
            <a:endParaRPr lang="en-US" altLang="zh-CN" sz="1800" b="1" dirty="0">
              <a:solidFill>
                <a:srgbClr val="C00000"/>
              </a:solidFill>
            </a:endParaRPr>
          </a:p>
          <a:p>
            <a:endParaRPr lang="en-US" altLang="zh-CN" sz="1800" b="1" dirty="0">
              <a:solidFill>
                <a:srgbClr val="C00000"/>
              </a:solidFill>
            </a:endParaRPr>
          </a:p>
          <a:p>
            <a:r>
              <a:rPr lang="en-US" altLang="zh-CN" sz="1800" b="1" dirty="0">
                <a:solidFill>
                  <a:srgbClr val="C00000"/>
                </a:solidFill>
              </a:rPr>
              <a:t>No. n-1</a:t>
            </a:r>
          </a:p>
          <a:p>
            <a:r>
              <a:rPr lang="zh-CN" altLang="en-US" sz="1800" b="1" dirty="0">
                <a:solidFill>
                  <a:srgbClr val="C00000"/>
                </a:solidFill>
              </a:rPr>
              <a:t>（</a:t>
            </a:r>
            <a:r>
              <a:rPr lang="en-US" altLang="zh-CN" sz="1800" b="1" dirty="0">
                <a:solidFill>
                  <a:srgbClr val="C00000"/>
                </a:solidFill>
              </a:rPr>
              <a:t>Last Node</a:t>
            </a:r>
            <a:r>
              <a:rPr lang="zh-CN" altLang="en-US" sz="1800" b="1" dirty="0">
                <a:solidFill>
                  <a:srgbClr val="C00000"/>
                </a:solidFill>
              </a:rPr>
              <a:t>）</a:t>
            </a:r>
            <a:endParaRPr lang="en-US" altLang="zh-CN" sz="1800" b="1" dirty="0">
              <a:solidFill>
                <a:srgbClr val="C00000"/>
              </a:solidFill>
            </a:endParaRPr>
          </a:p>
        </p:txBody>
      </p:sp>
      <p:sp>
        <p:nvSpPr>
          <p:cNvPr id="70" name="直接连接符 69"/>
          <p:cNvSpPr>
            <a:spLocks noChangeShapeType="1"/>
          </p:cNvSpPr>
          <p:nvPr/>
        </p:nvSpPr>
        <p:spPr bwMode="auto">
          <a:xfrm flipH="1" flipV="1">
            <a:off x="6417457" y="4192363"/>
            <a:ext cx="1262176" cy="296445"/>
          </a:xfrm>
          <a:prstGeom prst="line">
            <a:avLst/>
          </a:prstGeom>
          <a:noFill/>
          <a:ln w="38100">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C00000"/>
              </a:solidFill>
            </a:endParaRPr>
          </a:p>
        </p:txBody>
      </p:sp>
      <p:grpSp>
        <p:nvGrpSpPr>
          <p:cNvPr id="71" name="组合 70"/>
          <p:cNvGrpSpPr/>
          <p:nvPr/>
        </p:nvGrpSpPr>
        <p:grpSpPr>
          <a:xfrm>
            <a:off x="6249035" y="1637030"/>
            <a:ext cx="2680335" cy="1771650"/>
            <a:chOff x="260815" y="1361753"/>
            <a:chExt cx="3616388" cy="2355350"/>
          </a:xfrm>
        </p:grpSpPr>
        <p:sp>
          <p:nvSpPr>
            <p:cNvPr id="85" name="Oval 21"/>
            <p:cNvSpPr>
              <a:spLocks noChangeArrowheads="1"/>
            </p:cNvSpPr>
            <p:nvPr/>
          </p:nvSpPr>
          <p:spPr bwMode="auto">
            <a:xfrm>
              <a:off x="3471010" y="2742483"/>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86" name="Oval 16"/>
            <p:cNvSpPr>
              <a:spLocks noChangeArrowheads="1"/>
            </p:cNvSpPr>
            <p:nvPr/>
          </p:nvSpPr>
          <p:spPr bwMode="auto">
            <a:xfrm>
              <a:off x="2224065" y="1361753"/>
              <a:ext cx="344227" cy="342767"/>
            </a:xfrm>
            <a:prstGeom prst="ellipse">
              <a:avLst/>
            </a:prstGeom>
            <a:solidFill>
              <a:srgbClr val="FFFFFF"/>
            </a:solidFill>
            <a:ln w="9525">
              <a:solidFill>
                <a:srgbClr val="000000"/>
              </a:solidFill>
              <a:round/>
            </a:ln>
          </p:spPr>
          <p:txBody>
            <a:bodyPr/>
            <a:lstStyle/>
            <a:p>
              <a:endParaRPr lang="zh-CN" altLang="zh-CN" sz="1800"/>
            </a:p>
          </p:txBody>
        </p:sp>
        <p:sp>
          <p:nvSpPr>
            <p:cNvPr id="87" name="Oval 17"/>
            <p:cNvSpPr>
              <a:spLocks noChangeArrowheads="1"/>
            </p:cNvSpPr>
            <p:nvPr/>
          </p:nvSpPr>
          <p:spPr bwMode="auto">
            <a:xfrm>
              <a:off x="1340466" y="2011189"/>
              <a:ext cx="344227" cy="344027"/>
            </a:xfrm>
            <a:prstGeom prst="ellipse">
              <a:avLst/>
            </a:prstGeom>
            <a:solidFill>
              <a:srgbClr val="FFFFFF"/>
            </a:solidFill>
            <a:ln w="9525">
              <a:solidFill>
                <a:srgbClr val="000000"/>
              </a:solidFill>
              <a:round/>
            </a:ln>
          </p:spPr>
          <p:txBody>
            <a:bodyPr/>
            <a:lstStyle/>
            <a:p>
              <a:endParaRPr lang="zh-CN" altLang="zh-CN" sz="2100"/>
            </a:p>
          </p:txBody>
        </p:sp>
        <p:sp>
          <p:nvSpPr>
            <p:cNvPr id="88" name="Oval 18"/>
            <p:cNvSpPr>
              <a:spLocks noChangeArrowheads="1"/>
            </p:cNvSpPr>
            <p:nvPr/>
          </p:nvSpPr>
          <p:spPr bwMode="auto">
            <a:xfrm>
              <a:off x="3064923" y="2047287"/>
              <a:ext cx="344227" cy="344027"/>
            </a:xfrm>
            <a:prstGeom prst="ellipse">
              <a:avLst/>
            </a:prstGeom>
            <a:solidFill>
              <a:srgbClr val="FFFFFF"/>
            </a:solidFill>
            <a:ln w="9525">
              <a:solidFill>
                <a:srgbClr val="000000"/>
              </a:solidFill>
              <a:round/>
            </a:ln>
          </p:spPr>
          <p:txBody>
            <a:bodyPr/>
            <a:lstStyle/>
            <a:p>
              <a:endParaRPr lang="zh-CN" altLang="zh-CN" sz="1800"/>
            </a:p>
          </p:txBody>
        </p:sp>
        <p:sp>
          <p:nvSpPr>
            <p:cNvPr id="89" name="Oval 19"/>
            <p:cNvSpPr>
              <a:spLocks noChangeArrowheads="1"/>
            </p:cNvSpPr>
            <p:nvPr/>
          </p:nvSpPr>
          <p:spPr bwMode="auto">
            <a:xfrm>
              <a:off x="662413" y="2739026"/>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90" name="Oval 20"/>
            <p:cNvSpPr>
              <a:spLocks noChangeArrowheads="1"/>
            </p:cNvSpPr>
            <p:nvPr/>
          </p:nvSpPr>
          <p:spPr bwMode="auto">
            <a:xfrm>
              <a:off x="1702048" y="2731559"/>
              <a:ext cx="344227" cy="345287"/>
            </a:xfrm>
            <a:prstGeom prst="ellipse">
              <a:avLst/>
            </a:prstGeom>
            <a:solidFill>
              <a:srgbClr val="FFFFFF"/>
            </a:solidFill>
            <a:ln w="9525">
              <a:solidFill>
                <a:srgbClr val="000000"/>
              </a:solidFill>
              <a:round/>
            </a:ln>
          </p:spPr>
          <p:txBody>
            <a:bodyPr/>
            <a:lstStyle/>
            <a:p>
              <a:endParaRPr lang="zh-CN" altLang="zh-CN" sz="1800"/>
            </a:p>
          </p:txBody>
        </p:sp>
        <p:sp>
          <p:nvSpPr>
            <p:cNvPr id="91" name="Oval 21"/>
            <p:cNvSpPr>
              <a:spLocks noChangeArrowheads="1"/>
            </p:cNvSpPr>
            <p:nvPr/>
          </p:nvSpPr>
          <p:spPr bwMode="auto">
            <a:xfrm>
              <a:off x="2806025" y="2731559"/>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92" name="Line 22"/>
            <p:cNvSpPr>
              <a:spLocks noChangeShapeType="1"/>
            </p:cNvSpPr>
            <p:nvPr/>
          </p:nvSpPr>
          <p:spPr bwMode="auto">
            <a:xfrm flipH="1">
              <a:off x="1608901" y="1637692"/>
              <a:ext cx="615164" cy="4056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93" name="Line 23"/>
            <p:cNvSpPr>
              <a:spLocks noChangeShapeType="1"/>
            </p:cNvSpPr>
            <p:nvPr/>
          </p:nvSpPr>
          <p:spPr bwMode="auto">
            <a:xfrm>
              <a:off x="2539384" y="1607382"/>
              <a:ext cx="698203" cy="43990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94" name="Line 24"/>
            <p:cNvSpPr>
              <a:spLocks noChangeShapeType="1"/>
            </p:cNvSpPr>
            <p:nvPr/>
          </p:nvSpPr>
          <p:spPr bwMode="auto">
            <a:xfrm flipH="1">
              <a:off x="914394" y="2280581"/>
              <a:ext cx="438243" cy="4481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95" name="Line 25"/>
            <p:cNvSpPr>
              <a:spLocks noChangeShapeType="1"/>
            </p:cNvSpPr>
            <p:nvPr/>
          </p:nvSpPr>
          <p:spPr bwMode="auto">
            <a:xfrm>
              <a:off x="1618216" y="2318459"/>
              <a:ext cx="256495" cy="41310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96" name="Line 26"/>
            <p:cNvSpPr>
              <a:spLocks noChangeShapeType="1"/>
            </p:cNvSpPr>
            <p:nvPr/>
          </p:nvSpPr>
          <p:spPr bwMode="auto">
            <a:xfrm flipH="1">
              <a:off x="3052919" y="2390053"/>
              <a:ext cx="184668" cy="37061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97" name="Rectangle 43"/>
            <p:cNvSpPr>
              <a:spLocks noChangeArrowheads="1"/>
            </p:cNvSpPr>
            <p:nvPr/>
          </p:nvSpPr>
          <p:spPr bwMode="auto">
            <a:xfrm>
              <a:off x="2201116" y="1361753"/>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A </a:t>
              </a:r>
            </a:p>
          </p:txBody>
        </p:sp>
        <p:sp>
          <p:nvSpPr>
            <p:cNvPr id="98" name="Rectangle 44"/>
            <p:cNvSpPr>
              <a:spLocks noChangeArrowheads="1"/>
            </p:cNvSpPr>
            <p:nvPr/>
          </p:nvSpPr>
          <p:spPr bwMode="auto">
            <a:xfrm>
              <a:off x="1352639" y="2016345"/>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755" anchor="ctr"/>
            <a:lstStyle/>
            <a:p>
              <a:r>
                <a:rPr lang="en-US" altLang="zh-CN" sz="1800" b="1" dirty="0">
                  <a:solidFill>
                    <a:srgbClr val="000000"/>
                  </a:solidFill>
                </a:rPr>
                <a:t>B</a:t>
              </a:r>
            </a:p>
          </p:txBody>
        </p:sp>
        <p:sp>
          <p:nvSpPr>
            <p:cNvPr id="99" name="Rectangle 45"/>
            <p:cNvSpPr>
              <a:spLocks noChangeArrowheads="1"/>
            </p:cNvSpPr>
            <p:nvPr/>
          </p:nvSpPr>
          <p:spPr bwMode="auto">
            <a:xfrm>
              <a:off x="3061222" y="2016345"/>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F </a:t>
              </a:r>
            </a:p>
          </p:txBody>
        </p:sp>
        <p:sp>
          <p:nvSpPr>
            <p:cNvPr id="100" name="Rectangle 46"/>
            <p:cNvSpPr>
              <a:spLocks noChangeArrowheads="1"/>
            </p:cNvSpPr>
            <p:nvPr/>
          </p:nvSpPr>
          <p:spPr bwMode="auto">
            <a:xfrm>
              <a:off x="1688724" y="2736716"/>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E </a:t>
              </a:r>
            </a:p>
          </p:txBody>
        </p:sp>
        <p:sp>
          <p:nvSpPr>
            <p:cNvPr id="101" name="Rectangle 47"/>
            <p:cNvSpPr>
              <a:spLocks noChangeArrowheads="1"/>
            </p:cNvSpPr>
            <p:nvPr/>
          </p:nvSpPr>
          <p:spPr bwMode="auto">
            <a:xfrm>
              <a:off x="634283" y="2744182"/>
              <a:ext cx="384942"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D</a:t>
              </a:r>
            </a:p>
          </p:txBody>
        </p:sp>
        <p:sp>
          <p:nvSpPr>
            <p:cNvPr id="102" name="Rectangle 48"/>
            <p:cNvSpPr>
              <a:spLocks noChangeArrowheads="1"/>
            </p:cNvSpPr>
            <p:nvPr/>
          </p:nvSpPr>
          <p:spPr bwMode="auto">
            <a:xfrm>
              <a:off x="2781946" y="2725741"/>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C </a:t>
              </a:r>
            </a:p>
          </p:txBody>
        </p:sp>
        <p:sp>
          <p:nvSpPr>
            <p:cNvPr id="103" name="Rectangle 48"/>
            <p:cNvSpPr>
              <a:spLocks noChangeArrowheads="1"/>
            </p:cNvSpPr>
            <p:nvPr/>
          </p:nvSpPr>
          <p:spPr bwMode="auto">
            <a:xfrm>
              <a:off x="3438962" y="2709708"/>
              <a:ext cx="438241" cy="3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800" b="1" dirty="0">
                  <a:solidFill>
                    <a:srgbClr val="000000"/>
                  </a:solidFill>
                </a:rPr>
                <a:t>G </a:t>
              </a:r>
            </a:p>
          </p:txBody>
        </p:sp>
        <p:sp>
          <p:nvSpPr>
            <p:cNvPr id="104" name="Oval 21"/>
            <p:cNvSpPr>
              <a:spLocks noChangeArrowheads="1"/>
            </p:cNvSpPr>
            <p:nvPr/>
          </p:nvSpPr>
          <p:spPr bwMode="auto">
            <a:xfrm>
              <a:off x="260815" y="3326522"/>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105" name="Rectangle 48"/>
            <p:cNvSpPr>
              <a:spLocks noChangeArrowheads="1"/>
            </p:cNvSpPr>
            <p:nvPr/>
          </p:nvSpPr>
          <p:spPr bwMode="auto">
            <a:xfrm>
              <a:off x="262308" y="3307228"/>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755" anchor="ctr"/>
            <a:lstStyle/>
            <a:p>
              <a:r>
                <a:rPr lang="en-US" altLang="zh-CN" sz="1800" b="1" dirty="0">
                  <a:solidFill>
                    <a:srgbClr val="000000"/>
                  </a:solidFill>
                </a:rPr>
                <a:t>H</a:t>
              </a:r>
            </a:p>
          </p:txBody>
        </p:sp>
        <p:sp>
          <p:nvSpPr>
            <p:cNvPr id="106" name="Oval 21"/>
            <p:cNvSpPr>
              <a:spLocks noChangeArrowheads="1"/>
            </p:cNvSpPr>
            <p:nvPr/>
          </p:nvSpPr>
          <p:spPr bwMode="auto">
            <a:xfrm>
              <a:off x="878424" y="3343247"/>
              <a:ext cx="337540" cy="337646"/>
            </a:xfrm>
            <a:prstGeom prst="ellipse">
              <a:avLst/>
            </a:prstGeom>
            <a:solidFill>
              <a:srgbClr val="FFFFFF"/>
            </a:solidFill>
            <a:ln w="9525">
              <a:solidFill>
                <a:srgbClr val="000000"/>
              </a:solidFill>
              <a:round/>
            </a:ln>
          </p:spPr>
          <p:txBody>
            <a:bodyPr/>
            <a:lstStyle/>
            <a:p>
              <a:pPr algn="ctr"/>
              <a:endParaRPr lang="zh-CN" altLang="zh-CN" sz="1800" dirty="0"/>
            </a:p>
          </p:txBody>
        </p:sp>
        <p:sp>
          <p:nvSpPr>
            <p:cNvPr id="107" name="Rectangle 48"/>
            <p:cNvSpPr>
              <a:spLocks noChangeArrowheads="1"/>
            </p:cNvSpPr>
            <p:nvPr/>
          </p:nvSpPr>
          <p:spPr bwMode="auto">
            <a:xfrm>
              <a:off x="847700" y="3325829"/>
              <a:ext cx="438241" cy="36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755" anchor="ctr"/>
            <a:lstStyle/>
            <a:p>
              <a:r>
                <a:rPr lang="en-US" altLang="zh-CN" sz="1800" b="1" dirty="0">
                  <a:solidFill>
                    <a:srgbClr val="000000"/>
                  </a:solidFill>
                </a:rPr>
                <a:t> I</a:t>
              </a:r>
            </a:p>
          </p:txBody>
        </p:sp>
        <p:sp>
          <p:nvSpPr>
            <p:cNvPr id="108" name="Oval 21"/>
            <p:cNvSpPr>
              <a:spLocks noChangeArrowheads="1"/>
            </p:cNvSpPr>
            <p:nvPr/>
          </p:nvSpPr>
          <p:spPr bwMode="auto">
            <a:xfrm>
              <a:off x="1439299" y="3336827"/>
              <a:ext cx="343127" cy="345287"/>
            </a:xfrm>
            <a:prstGeom prst="ellipse">
              <a:avLst/>
            </a:prstGeom>
            <a:solidFill>
              <a:srgbClr val="FFFFFF"/>
            </a:solidFill>
            <a:ln w="9525">
              <a:solidFill>
                <a:srgbClr val="000000"/>
              </a:solidFill>
              <a:round/>
            </a:ln>
          </p:spPr>
          <p:txBody>
            <a:bodyPr/>
            <a:lstStyle/>
            <a:p>
              <a:pPr algn="ctr"/>
              <a:endParaRPr lang="zh-CN" altLang="zh-CN" sz="1800" dirty="0"/>
            </a:p>
          </p:txBody>
        </p:sp>
        <p:sp>
          <p:nvSpPr>
            <p:cNvPr id="109" name="Rectangle 48"/>
            <p:cNvSpPr>
              <a:spLocks noChangeArrowheads="1"/>
            </p:cNvSpPr>
            <p:nvPr/>
          </p:nvSpPr>
          <p:spPr bwMode="auto">
            <a:xfrm>
              <a:off x="1477195" y="3317650"/>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755" anchor="ctr"/>
            <a:lstStyle/>
            <a:p>
              <a:r>
                <a:rPr lang="en-US" altLang="zh-CN" sz="1800" b="1" dirty="0">
                  <a:solidFill>
                    <a:srgbClr val="000000"/>
                  </a:solidFill>
                </a:rPr>
                <a:t>J </a:t>
              </a:r>
            </a:p>
          </p:txBody>
        </p:sp>
        <p:sp>
          <p:nvSpPr>
            <p:cNvPr id="110" name="Oval 21"/>
            <p:cNvSpPr>
              <a:spLocks noChangeArrowheads="1"/>
            </p:cNvSpPr>
            <p:nvPr/>
          </p:nvSpPr>
          <p:spPr bwMode="auto">
            <a:xfrm>
              <a:off x="1997939" y="3359153"/>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111" name="Rectangle 48"/>
            <p:cNvSpPr>
              <a:spLocks noChangeArrowheads="1"/>
            </p:cNvSpPr>
            <p:nvPr/>
          </p:nvSpPr>
          <p:spPr bwMode="auto">
            <a:xfrm>
              <a:off x="2000277" y="3346489"/>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755" anchor="ctr"/>
            <a:lstStyle/>
            <a:p>
              <a:r>
                <a:rPr lang="en-US" altLang="zh-CN" sz="1800" b="1" dirty="0">
                  <a:solidFill>
                    <a:srgbClr val="000000"/>
                  </a:solidFill>
                </a:rPr>
                <a:t>K </a:t>
              </a:r>
            </a:p>
          </p:txBody>
        </p:sp>
        <p:sp>
          <p:nvSpPr>
            <p:cNvPr id="112" name="Oval 21"/>
            <p:cNvSpPr>
              <a:spLocks noChangeArrowheads="1"/>
            </p:cNvSpPr>
            <p:nvPr/>
          </p:nvSpPr>
          <p:spPr bwMode="auto">
            <a:xfrm>
              <a:off x="2594449" y="3367503"/>
              <a:ext cx="343127" cy="345287"/>
            </a:xfrm>
            <a:prstGeom prst="ellipse">
              <a:avLst/>
            </a:prstGeom>
            <a:solidFill>
              <a:srgbClr val="FFFFFF"/>
            </a:solidFill>
            <a:ln w="9525">
              <a:solidFill>
                <a:srgbClr val="000000"/>
              </a:solidFill>
              <a:round/>
            </a:ln>
          </p:spPr>
          <p:txBody>
            <a:bodyPr/>
            <a:lstStyle/>
            <a:p>
              <a:endParaRPr lang="zh-CN" altLang="zh-CN" sz="1800"/>
            </a:p>
          </p:txBody>
        </p:sp>
        <p:sp>
          <p:nvSpPr>
            <p:cNvPr id="113" name="Rectangle 48"/>
            <p:cNvSpPr>
              <a:spLocks noChangeArrowheads="1"/>
            </p:cNvSpPr>
            <p:nvPr/>
          </p:nvSpPr>
          <p:spPr bwMode="auto">
            <a:xfrm>
              <a:off x="2615978" y="3337958"/>
              <a:ext cx="438241" cy="37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755" anchor="ctr"/>
            <a:lstStyle/>
            <a:p>
              <a:r>
                <a:rPr lang="en-US" altLang="zh-CN" sz="1800" b="1" dirty="0">
                  <a:solidFill>
                    <a:srgbClr val="000000"/>
                  </a:solidFill>
                </a:rPr>
                <a:t>L </a:t>
              </a:r>
            </a:p>
          </p:txBody>
        </p:sp>
        <p:sp>
          <p:nvSpPr>
            <p:cNvPr id="114" name="Line 23"/>
            <p:cNvSpPr>
              <a:spLocks noChangeShapeType="1"/>
            </p:cNvSpPr>
            <p:nvPr/>
          </p:nvSpPr>
          <p:spPr bwMode="auto">
            <a:xfrm>
              <a:off x="3344406" y="2371530"/>
              <a:ext cx="238889" cy="3769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15" name="Line 24"/>
            <p:cNvSpPr>
              <a:spLocks noChangeShapeType="1"/>
            </p:cNvSpPr>
            <p:nvPr/>
          </p:nvSpPr>
          <p:spPr bwMode="auto">
            <a:xfrm flipH="1">
              <a:off x="475674" y="3042571"/>
              <a:ext cx="224874" cy="27477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16" name="Line 25"/>
            <p:cNvSpPr>
              <a:spLocks noChangeShapeType="1"/>
            </p:cNvSpPr>
            <p:nvPr/>
          </p:nvSpPr>
          <p:spPr bwMode="auto">
            <a:xfrm>
              <a:off x="912167" y="3058157"/>
              <a:ext cx="135188" cy="30934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17" name="Line 22"/>
            <p:cNvSpPr>
              <a:spLocks noChangeShapeType="1"/>
            </p:cNvSpPr>
            <p:nvPr/>
          </p:nvSpPr>
          <p:spPr bwMode="auto">
            <a:xfrm flipH="1">
              <a:off x="1639995" y="3042573"/>
              <a:ext cx="150884" cy="31322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18" name="Line 25"/>
            <p:cNvSpPr>
              <a:spLocks noChangeShapeType="1"/>
            </p:cNvSpPr>
            <p:nvPr/>
          </p:nvSpPr>
          <p:spPr bwMode="auto">
            <a:xfrm>
              <a:off x="1997938" y="3013025"/>
              <a:ext cx="169137" cy="34276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19" name="Line 22"/>
            <p:cNvSpPr>
              <a:spLocks noChangeShapeType="1"/>
            </p:cNvSpPr>
            <p:nvPr/>
          </p:nvSpPr>
          <p:spPr bwMode="auto">
            <a:xfrm flipH="1">
              <a:off x="2781909" y="3069285"/>
              <a:ext cx="139504" cy="31743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Basic Operations</a:t>
            </a:r>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69</a:t>
            </a:fld>
            <a:endParaRPr lang="zh-CN" altLang="en-US" sz="1050" dirty="0"/>
          </a:p>
        </p:txBody>
      </p:sp>
      <p:sp>
        <p:nvSpPr>
          <p:cNvPr id="5" name="文本占位符 86018"/>
          <p:cNvSpPr txBox="1">
            <a:spLocks noChangeArrowheads="1"/>
          </p:cNvSpPr>
          <p:nvPr/>
        </p:nvSpPr>
        <p:spPr>
          <a:xfrm>
            <a:off x="1108842" y="3379339"/>
            <a:ext cx="2927131" cy="635546"/>
          </a:xfrm>
          <a:prstGeom prst="rect">
            <a:avLst/>
          </a:prstGeom>
        </p:spPr>
        <p:txBody>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lnSpc>
                <a:spcPct val="150000"/>
              </a:lnSpc>
              <a:spcBef>
                <a:spcPts val="0"/>
              </a:spcBef>
              <a:spcAft>
                <a:spcPts val="0"/>
              </a:spcAft>
              <a:buNone/>
            </a:pPr>
            <a:r>
              <a:rPr lang="zh-CN" altLang="en-US" sz="1800" b="1" dirty="0">
                <a:latin typeface="Courier New" panose="02070309020205020404" pitchFamily="49" charset="0"/>
              </a:rPr>
              <a:t>   </a:t>
            </a:r>
            <a:r>
              <a:rPr lang="en-US" altLang="zh-CN" sz="2100" b="1" dirty="0" err="1">
                <a:latin typeface="Courier New" panose="02070309020205020404" pitchFamily="49" charset="0"/>
              </a:rPr>
              <a:t>buildHeap</a:t>
            </a:r>
            <a:endParaRPr lang="en-US" altLang="zh-CN" sz="1800" b="1" dirty="0">
              <a:latin typeface="Courier New" panose="02070309020205020404" pitchFamily="49" charset="0"/>
            </a:endParaRPr>
          </a:p>
          <a:p>
            <a:pPr marL="0" indent="0">
              <a:lnSpc>
                <a:spcPct val="150000"/>
              </a:lnSpc>
              <a:spcBef>
                <a:spcPts val="0"/>
              </a:spcBef>
              <a:spcAft>
                <a:spcPts val="0"/>
              </a:spcAft>
              <a:buNone/>
            </a:pPr>
            <a:endParaRPr lang="en-US" altLang="zh-CN" sz="1800" b="1" dirty="0">
              <a:latin typeface="Courier New" panose="02070309020205020404" pitchFamily="49" charset="0"/>
            </a:endParaRPr>
          </a:p>
        </p:txBody>
      </p:sp>
      <p:sp>
        <p:nvSpPr>
          <p:cNvPr id="3" name="等腰三角形 2"/>
          <p:cNvSpPr/>
          <p:nvPr/>
        </p:nvSpPr>
        <p:spPr>
          <a:xfrm>
            <a:off x="1726324" y="1971677"/>
            <a:ext cx="1316421" cy="13637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等腰三角形 5"/>
          <p:cNvSpPr/>
          <p:nvPr/>
        </p:nvSpPr>
        <p:spPr>
          <a:xfrm>
            <a:off x="5370129" y="1971677"/>
            <a:ext cx="1316421" cy="13637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文本占位符 86018"/>
          <p:cNvSpPr txBox="1">
            <a:spLocks noChangeArrowheads="1"/>
          </p:cNvSpPr>
          <p:nvPr/>
        </p:nvSpPr>
        <p:spPr>
          <a:xfrm>
            <a:off x="4908988" y="3379339"/>
            <a:ext cx="2238704" cy="416666"/>
          </a:xfrm>
          <a:prstGeom prst="rect">
            <a:avLst/>
          </a:prstGeom>
        </p:spPr>
        <p:txBody>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lnSpc>
                <a:spcPct val="150000"/>
              </a:lnSpc>
              <a:spcBef>
                <a:spcPts val="0"/>
              </a:spcBef>
              <a:spcAft>
                <a:spcPts val="0"/>
              </a:spcAft>
              <a:buNone/>
            </a:pPr>
            <a:r>
              <a:rPr lang="zh-CN" altLang="en-US" sz="1800" b="1" dirty="0">
                <a:latin typeface="Courier New" panose="02070309020205020404" pitchFamily="49" charset="0"/>
              </a:rPr>
              <a:t>    </a:t>
            </a:r>
            <a:r>
              <a:rPr lang="en-US" altLang="zh-CN" sz="2100" b="1" dirty="0">
                <a:latin typeface="Courier New" panose="02070309020205020404" pitchFamily="49" charset="0"/>
              </a:rPr>
              <a:t>insert</a:t>
            </a:r>
            <a:endParaRPr lang="en-US" altLang="zh-CN" sz="1800" b="1" dirty="0">
              <a:latin typeface="Courier New" panose="02070309020205020404" pitchFamily="49" charset="0"/>
            </a:endParaRPr>
          </a:p>
        </p:txBody>
      </p:sp>
      <p:sp>
        <p:nvSpPr>
          <p:cNvPr id="8" name="文本占位符 86018"/>
          <p:cNvSpPr txBox="1">
            <a:spLocks noChangeArrowheads="1"/>
          </p:cNvSpPr>
          <p:nvPr/>
        </p:nvSpPr>
        <p:spPr>
          <a:xfrm>
            <a:off x="1087001" y="5334913"/>
            <a:ext cx="2855201" cy="475767"/>
          </a:xfrm>
          <a:prstGeom prst="rect">
            <a:avLst/>
          </a:prstGeom>
        </p:spPr>
        <p:txBody>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lnSpc>
                <a:spcPct val="150000"/>
              </a:lnSpc>
              <a:spcBef>
                <a:spcPts val="0"/>
              </a:spcBef>
              <a:spcAft>
                <a:spcPts val="0"/>
              </a:spcAft>
              <a:buNone/>
            </a:pPr>
            <a:r>
              <a:rPr lang="zh-CN" altLang="en-US" sz="1800" b="1" dirty="0">
                <a:latin typeface="Courier New" panose="02070309020205020404" pitchFamily="49" charset="0"/>
              </a:rPr>
              <a:t> </a:t>
            </a:r>
            <a:r>
              <a:rPr lang="en-US" altLang="zh-CN" sz="2100" b="1" dirty="0" err="1">
                <a:latin typeface="Courier New" panose="02070309020205020404" pitchFamily="49" charset="0"/>
              </a:rPr>
              <a:t>removemax</a:t>
            </a:r>
            <a:endParaRPr lang="en-US" altLang="zh-CN" sz="1800" b="1" dirty="0">
              <a:latin typeface="Courier New" panose="02070309020205020404" pitchFamily="49" charset="0"/>
            </a:endParaRPr>
          </a:p>
        </p:txBody>
      </p:sp>
      <p:sp>
        <p:nvSpPr>
          <p:cNvPr id="9" name="文本占位符 86018"/>
          <p:cNvSpPr txBox="1">
            <a:spLocks noChangeArrowheads="1"/>
          </p:cNvSpPr>
          <p:nvPr/>
        </p:nvSpPr>
        <p:spPr>
          <a:xfrm>
            <a:off x="5029202" y="5318220"/>
            <a:ext cx="2457451" cy="492460"/>
          </a:xfrm>
          <a:prstGeom prst="rect">
            <a:avLst/>
          </a:prstGeom>
        </p:spPr>
        <p:txBody>
          <a:bodyPr/>
          <a:lstStyle>
            <a:lvl1pPr marL="342900" indent="-342900" algn="l" defTabSz="685800" rtl="0" eaLnBrk="1" latinLnBrk="0" hangingPunct="1">
              <a:lnSpc>
                <a:spcPct val="100000"/>
              </a:lnSpc>
              <a:spcBef>
                <a:spcPts val="750"/>
              </a:spcBef>
              <a:spcAft>
                <a:spcPts val="900"/>
              </a:spcAft>
              <a:buFont typeface="Wingdings" panose="05000000000000000000" pitchFamily="2" charset="2"/>
              <a:buChar char="u"/>
              <a:defRPr lang="en-US" sz="2400" kern="1200" dirty="0">
                <a:solidFill>
                  <a:schemeClr val="tx1"/>
                </a:solidFill>
                <a:latin typeface="Microsoft YaHei UI" panose="020B0503020204020204" pitchFamily="34" charset="-122"/>
                <a:ea typeface="Microsoft YaHei UI" panose="020B0503020204020204" pitchFamily="34" charset="-122"/>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2000" kern="1200" dirty="0">
                <a:solidFill>
                  <a:schemeClr val="tx1"/>
                </a:solidFill>
                <a:latin typeface="Microsoft YaHei UI" panose="020B0503020204020204" pitchFamily="34" charset="-122"/>
                <a:ea typeface="Microsoft YaHei UI" panose="020B0503020204020204" pitchFamily="34" charset="-122"/>
                <a:cs typeface="+mn-cs"/>
              </a:defRPr>
            </a:lvl2pPr>
            <a:lvl3pPr marL="514350" indent="-171450" algn="l" defTabSz="685800" rtl="0" eaLnBrk="1" latinLnBrk="0" hangingPunct="1">
              <a:lnSpc>
                <a:spcPct val="100000"/>
              </a:lnSpc>
              <a:spcBef>
                <a:spcPts val="750"/>
              </a:spcBef>
              <a:spcAft>
                <a:spcPts val="900"/>
              </a:spcAft>
              <a:buFont typeface="Wingdings" panose="05000000000000000000" pitchFamily="2" charset="2"/>
              <a:buChar char="Ø"/>
              <a:defRPr lang="en-US" sz="2400" kern="1200" dirty="0">
                <a:solidFill>
                  <a:schemeClr val="tx1"/>
                </a:solidFill>
                <a:latin typeface="Microsoft YaHei UI" panose="020B0503020204020204" pitchFamily="34" charset="-122"/>
                <a:ea typeface="Microsoft YaHei UI" panose="020B0503020204020204" pitchFamily="34" charset="-122"/>
                <a:cs typeface="+mn-cs"/>
              </a:defRPr>
            </a:lvl3pPr>
            <a:lvl4pPr marL="971550" indent="-285750" algn="l" defTabSz="685800" rtl="0" eaLnBrk="1" latinLnBrk="0" hangingPunct="1">
              <a:lnSpc>
                <a:spcPct val="100000"/>
              </a:lnSpc>
              <a:spcBef>
                <a:spcPts val="750"/>
              </a:spcBef>
              <a:spcAft>
                <a:spcPts val="900"/>
              </a:spcAft>
              <a:buFont typeface="Wingdings" panose="05000000000000000000" pitchFamily="2" charset="2"/>
              <a:buChar char="l"/>
              <a:defRPr lang="en-US" sz="20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8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0" indent="0">
              <a:lnSpc>
                <a:spcPct val="150000"/>
              </a:lnSpc>
              <a:spcBef>
                <a:spcPts val="0"/>
              </a:spcBef>
              <a:spcAft>
                <a:spcPts val="0"/>
              </a:spcAft>
              <a:buNone/>
            </a:pPr>
            <a:r>
              <a:rPr lang="zh-CN" altLang="en-US" sz="1800" b="1" dirty="0">
                <a:latin typeface="Courier New" panose="02070309020205020404" pitchFamily="49" charset="0"/>
              </a:rPr>
              <a:t> </a:t>
            </a:r>
            <a:r>
              <a:rPr lang="en-US" altLang="zh-CN" sz="2100" b="1" dirty="0">
                <a:latin typeface="Courier New" panose="02070309020205020404" pitchFamily="49" charset="0"/>
              </a:rPr>
              <a:t>remove </a:t>
            </a:r>
            <a:r>
              <a:rPr lang="en-US" altLang="zh-CN" sz="1800" b="1" dirty="0">
                <a:latin typeface="Courier New" panose="02070309020205020404" pitchFamily="49" charset="0"/>
              </a:rPr>
              <a:t> </a:t>
            </a:r>
          </a:p>
        </p:txBody>
      </p:sp>
      <p:sp>
        <p:nvSpPr>
          <p:cNvPr id="10" name="等腰三角形 9"/>
          <p:cNvSpPr/>
          <p:nvPr/>
        </p:nvSpPr>
        <p:spPr>
          <a:xfrm>
            <a:off x="1726324" y="3971196"/>
            <a:ext cx="1316421" cy="13637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等腰三角形 10"/>
          <p:cNvSpPr/>
          <p:nvPr/>
        </p:nvSpPr>
        <p:spPr>
          <a:xfrm>
            <a:off x="5370129" y="3919084"/>
            <a:ext cx="1316421" cy="13637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弧形 11"/>
          <p:cNvSpPr/>
          <p:nvPr/>
        </p:nvSpPr>
        <p:spPr>
          <a:xfrm rot="20236585">
            <a:off x="5946819" y="2472798"/>
            <a:ext cx="1204997" cy="530582"/>
          </a:xfrm>
          <a:prstGeom prst="arc">
            <a:avLst>
              <a:gd name="adj1" fmla="val 10856784"/>
              <a:gd name="adj2" fmla="val 0"/>
            </a:avLst>
          </a:prstGeom>
          <a:ln w="44450">
            <a:solidFill>
              <a:srgbClr val="FFC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3" name="椭圆 12"/>
          <p:cNvSpPr/>
          <p:nvPr/>
        </p:nvSpPr>
        <p:spPr>
          <a:xfrm>
            <a:off x="5891107" y="2969829"/>
            <a:ext cx="147086" cy="14977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等腰三角形 13"/>
          <p:cNvSpPr/>
          <p:nvPr/>
        </p:nvSpPr>
        <p:spPr>
          <a:xfrm>
            <a:off x="2254470" y="3975471"/>
            <a:ext cx="260132" cy="26348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弧形 14"/>
          <p:cNvSpPr/>
          <p:nvPr/>
        </p:nvSpPr>
        <p:spPr>
          <a:xfrm rot="10800000" flipV="1">
            <a:off x="2398942" y="4051936"/>
            <a:ext cx="1204997" cy="232260"/>
          </a:xfrm>
          <a:prstGeom prst="arc">
            <a:avLst>
              <a:gd name="adj1" fmla="val 10856784"/>
              <a:gd name="adj2" fmla="val 0"/>
            </a:avLst>
          </a:prstGeom>
          <a:ln w="44450">
            <a:solidFill>
              <a:srgbClr val="FFC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6" name="弧形 15"/>
          <p:cNvSpPr/>
          <p:nvPr/>
        </p:nvSpPr>
        <p:spPr>
          <a:xfrm rot="10314436" flipV="1">
            <a:off x="6239066" y="4571293"/>
            <a:ext cx="1235849" cy="254171"/>
          </a:xfrm>
          <a:prstGeom prst="arc">
            <a:avLst>
              <a:gd name="adj1" fmla="val 10856784"/>
              <a:gd name="adj2" fmla="val 0"/>
            </a:avLst>
          </a:prstGeom>
          <a:ln w="44450">
            <a:solidFill>
              <a:srgbClr val="FFC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7" name="椭圆 16"/>
          <p:cNvSpPr/>
          <p:nvPr/>
        </p:nvSpPr>
        <p:spPr>
          <a:xfrm>
            <a:off x="6170231" y="4668994"/>
            <a:ext cx="147086" cy="14977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标题 215041"/>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Complete Binary Trees</a:t>
            </a:r>
          </a:p>
        </p:txBody>
      </p:sp>
      <p:sp>
        <p:nvSpPr>
          <p:cNvPr id="14338" name="文本占位符 215042"/>
          <p:cNvSpPr>
            <a:spLocks noGrp="1"/>
          </p:cNvSpPr>
          <p:nvPr>
            <p:ph idx="1"/>
          </p:nvPr>
        </p:nvSpPr>
        <p:spPr>
          <a:xfrm>
            <a:off x="381000" y="1600200"/>
            <a:ext cx="8534400" cy="4572000"/>
          </a:xfrm>
        </p:spPr>
        <p:txBody>
          <a:bodyPr anchor="t"/>
          <a:lstStyle/>
          <a:p>
            <a:pPr>
              <a:lnSpc>
                <a:spcPct val="90000"/>
              </a:lnSpc>
              <a:buNone/>
            </a:pPr>
            <a:r>
              <a:rPr lang="en-US" altLang="zh-CN">
                <a:solidFill>
                  <a:schemeClr val="accent2"/>
                </a:solidFill>
                <a:latin typeface="Helvetica" pitchFamily="34" charset="0"/>
              </a:rPr>
              <a:t>Complete</a:t>
            </a:r>
            <a:r>
              <a:rPr lang="en-US" altLang="zh-CN">
                <a:latin typeface="Helvetica" pitchFamily="34" charset="0"/>
              </a:rPr>
              <a:t> binary tree: has a restricted shape </a:t>
            </a:r>
            <a:r>
              <a:rPr lang="en-US" altLang="zh-CN" sz="2800">
                <a:latin typeface="Helvetica" pitchFamily="34" charset="0"/>
              </a:rPr>
              <a:t>obtained by starting at the root and filling the tree by levels from left to right.</a:t>
            </a:r>
          </a:p>
          <a:p>
            <a:pPr>
              <a:lnSpc>
                <a:spcPct val="90000"/>
              </a:lnSpc>
              <a:buNone/>
            </a:pPr>
            <a:endParaRPr lang="en-US" altLang="zh-CN">
              <a:latin typeface="Helvetica" pitchFamily="34" charset="0"/>
            </a:endParaRPr>
          </a:p>
          <a:p>
            <a:pPr>
              <a:lnSpc>
                <a:spcPct val="90000"/>
              </a:lnSpc>
              <a:buNone/>
            </a:pPr>
            <a:r>
              <a:rPr lang="en-US" altLang="zh-CN" sz="2800">
                <a:latin typeface="Helvetica" pitchFamily="34" charset="0"/>
              </a:rPr>
              <a:t>If the height of the tree is </a:t>
            </a:r>
            <a:r>
              <a:rPr lang="en-US" altLang="zh-CN" sz="2800" i="1">
                <a:latin typeface="Helvetica" pitchFamily="34" charset="0"/>
              </a:rPr>
              <a:t>d</a:t>
            </a:r>
            <a:r>
              <a:rPr lang="en-US" altLang="zh-CN" sz="2800">
                <a:latin typeface="Helvetica" pitchFamily="34" charset="0"/>
              </a:rPr>
              <a:t>, then all levels except possibly level </a:t>
            </a:r>
            <a:r>
              <a:rPr lang="en-US" altLang="zh-CN" sz="2800" i="1">
                <a:solidFill>
                  <a:srgbClr val="CC0000"/>
                </a:solidFill>
                <a:latin typeface="Helvetica" pitchFamily="34" charset="0"/>
              </a:rPr>
              <a:t>d-1</a:t>
            </a:r>
            <a:r>
              <a:rPr lang="en-US" altLang="zh-CN" sz="2800">
                <a:solidFill>
                  <a:srgbClr val="CC0000"/>
                </a:solidFill>
                <a:latin typeface="Helvetica" pitchFamily="34" charset="0"/>
              </a:rPr>
              <a:t> </a:t>
            </a:r>
            <a:r>
              <a:rPr lang="en-US" altLang="zh-CN" sz="2800">
                <a:latin typeface="Helvetica" pitchFamily="34" charset="0"/>
              </a:rPr>
              <a:t>are completely full.  The bottom level has all nodes to the left side. </a:t>
            </a:r>
          </a:p>
        </p:txBody>
      </p:sp>
      <p:pic>
        <p:nvPicPr>
          <p:cNvPr id="14339" name="图片 215043" descr="FullComp"/>
          <p:cNvPicPr>
            <a:picLocks noChangeAspect="1"/>
          </p:cNvPicPr>
          <p:nvPr/>
        </p:nvPicPr>
        <p:blipFill>
          <a:blip r:embed="rId3"/>
          <a:srcRect l="44510" r="3473" b="33253"/>
          <a:stretch>
            <a:fillRect/>
          </a:stretch>
        </p:blipFill>
        <p:spPr>
          <a:xfrm>
            <a:off x="2195513" y="4581525"/>
            <a:ext cx="3716337" cy="1296988"/>
          </a:xfrm>
          <a:prstGeom prst="rect">
            <a:avLst/>
          </a:prstGeom>
          <a:noFill/>
          <a:ln w="9525">
            <a:noFill/>
          </a:ln>
        </p:spPr>
      </p:pic>
      <p:sp>
        <p:nvSpPr>
          <p:cNvPr id="1434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a:t>
            </a:fld>
            <a:endParaRPr lang="zh-CN" altLang="en-US" sz="1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86017"/>
          <p:cNvSpPr>
            <a:spLocks noGrp="1"/>
          </p:cNvSpPr>
          <p:nvPr>
            <p:ph type="title"/>
          </p:nvPr>
        </p:nvSpPr>
        <p:spPr>
          <a:xfrm>
            <a:off x="455613" y="365125"/>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Heap class (1)</a:t>
            </a:r>
          </a:p>
        </p:txBody>
      </p:sp>
      <p:sp>
        <p:nvSpPr>
          <p:cNvPr id="104450" name="文本占位符 86018"/>
          <p:cNvSpPr>
            <a:spLocks noGrp="1"/>
          </p:cNvSpPr>
          <p:nvPr>
            <p:ph idx="1"/>
          </p:nvPr>
        </p:nvSpPr>
        <p:spPr>
          <a:xfrm>
            <a:off x="250825" y="1268413"/>
            <a:ext cx="8610600" cy="4572000"/>
          </a:xfrm>
        </p:spPr>
        <p:txBody>
          <a:bodyPr anchor="t"/>
          <a:lstStyle/>
          <a:p>
            <a:pPr>
              <a:lnSpc>
                <a:spcPct val="50000"/>
              </a:lnSpc>
              <a:buNone/>
            </a:pPr>
            <a:r>
              <a:rPr lang="en-US" altLang="zh-CN" sz="2400" b="1" err="1">
                <a:latin typeface="Courier New" panose="02070309020205020404" pitchFamily="49" charset="0"/>
              </a:rPr>
              <a:t>template&lt;class Elem&gt; class maxheap</a:t>
            </a:r>
            <a:r>
              <a:rPr lang="en-US" altLang="zh-CN" sz="2400" b="1">
                <a:latin typeface="Courier New" panose="02070309020205020404" pitchFamily="49" charset="0"/>
              </a:rPr>
              <a:t>{</a:t>
            </a:r>
          </a:p>
          <a:p>
            <a:pPr>
              <a:lnSpc>
                <a:spcPct val="50000"/>
              </a:lnSpc>
              <a:buNone/>
            </a:pPr>
            <a:r>
              <a:rPr lang="en-US" altLang="zh-CN" sz="2400" b="1">
                <a:latin typeface="Courier New" panose="02070309020205020404" pitchFamily="49" charset="0"/>
              </a:rPr>
              <a:t>private:</a:t>
            </a:r>
          </a:p>
          <a:p>
            <a:pPr>
              <a:lnSpc>
                <a:spcPct val="50000"/>
              </a:lnSpc>
              <a:buNone/>
            </a:pPr>
            <a:r>
              <a:rPr lang="en-US" altLang="zh-CN" sz="2400" b="1" err="1">
                <a:latin typeface="Courier New" panose="02070309020205020404" pitchFamily="49" charset="0"/>
              </a:rPr>
              <a:t>  Elem</a:t>
            </a:r>
            <a:r>
              <a:rPr lang="en-US" altLang="zh-CN" sz="2400" b="1">
                <a:latin typeface="Courier New" panose="02070309020205020404" pitchFamily="49" charset="0"/>
              </a:rPr>
              <a:t>* Heap;   // Pointer to the heap array</a:t>
            </a:r>
          </a:p>
          <a:p>
            <a:pPr>
              <a:lnSpc>
                <a:spcPct val="50000"/>
              </a:lnSpc>
              <a:buNone/>
            </a:pPr>
            <a:r>
              <a:rPr lang="en-US" altLang="zh-CN" sz="2400" b="1">
                <a:latin typeface="Courier New" panose="02070309020205020404" pitchFamily="49" charset="0"/>
              </a:rPr>
              <a:t>  int size;     // Maximum size of the heap</a:t>
            </a:r>
          </a:p>
          <a:p>
            <a:pPr>
              <a:lnSpc>
                <a:spcPct val="50000"/>
              </a:lnSpc>
              <a:buNone/>
            </a:pPr>
            <a:r>
              <a:rPr lang="en-US" altLang="zh-CN" sz="2400" b="1" err="1">
                <a:latin typeface="Courier New" panose="02070309020205020404" pitchFamily="49" charset="0"/>
              </a:rPr>
              <a:t>  int n;        // Number of elems</a:t>
            </a:r>
            <a:r>
              <a:rPr lang="en-US" altLang="zh-CN" sz="2400" b="1">
                <a:latin typeface="Courier New" panose="02070309020205020404" pitchFamily="49" charset="0"/>
              </a:rPr>
              <a:t> now in heap</a:t>
            </a:r>
          </a:p>
          <a:p>
            <a:pPr>
              <a:lnSpc>
                <a:spcPct val="50000"/>
              </a:lnSpc>
              <a:buNone/>
            </a:pPr>
            <a:r>
              <a:rPr lang="en-US" altLang="zh-CN" sz="2400" b="1">
                <a:latin typeface="Courier New" panose="02070309020205020404" pitchFamily="49" charset="0"/>
              </a:rPr>
              <a:t>  </a:t>
            </a:r>
          </a:p>
        </p:txBody>
      </p:sp>
      <p:sp>
        <p:nvSpPr>
          <p:cNvPr id="104451" name="矩形 86019"/>
          <p:cNvSpPr/>
          <p:nvPr/>
        </p:nvSpPr>
        <p:spPr>
          <a:xfrm>
            <a:off x="2628900" y="5661025"/>
            <a:ext cx="50323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96</a:t>
            </a:r>
          </a:p>
        </p:txBody>
      </p:sp>
      <p:sp>
        <p:nvSpPr>
          <p:cNvPr id="104452" name="矩形 86020"/>
          <p:cNvSpPr/>
          <p:nvPr/>
        </p:nvSpPr>
        <p:spPr>
          <a:xfrm>
            <a:off x="3132138" y="5661025"/>
            <a:ext cx="50323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83</a:t>
            </a:r>
          </a:p>
        </p:txBody>
      </p:sp>
      <p:sp>
        <p:nvSpPr>
          <p:cNvPr id="104453" name="矩形 86021"/>
          <p:cNvSpPr/>
          <p:nvPr/>
        </p:nvSpPr>
        <p:spPr>
          <a:xfrm>
            <a:off x="3638550" y="5661025"/>
            <a:ext cx="50323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27</a:t>
            </a:r>
          </a:p>
        </p:txBody>
      </p:sp>
      <p:sp>
        <p:nvSpPr>
          <p:cNvPr id="104454" name="矩形 86022"/>
          <p:cNvSpPr/>
          <p:nvPr/>
        </p:nvSpPr>
        <p:spPr>
          <a:xfrm>
            <a:off x="4141788" y="5661025"/>
            <a:ext cx="50323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38</a:t>
            </a:r>
          </a:p>
        </p:txBody>
      </p:sp>
      <p:sp>
        <p:nvSpPr>
          <p:cNvPr id="104455" name="矩形 86023"/>
          <p:cNvSpPr/>
          <p:nvPr/>
        </p:nvSpPr>
        <p:spPr>
          <a:xfrm>
            <a:off x="4645025" y="5661025"/>
            <a:ext cx="50323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04456" name="矩形 86024"/>
          <p:cNvSpPr/>
          <p:nvPr/>
        </p:nvSpPr>
        <p:spPr>
          <a:xfrm>
            <a:off x="5148263" y="5661025"/>
            <a:ext cx="50323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04457" name="矩形 86025"/>
          <p:cNvSpPr/>
          <p:nvPr/>
        </p:nvSpPr>
        <p:spPr>
          <a:xfrm>
            <a:off x="5654675" y="5661025"/>
            <a:ext cx="50323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4458" name="矩形 86026"/>
          <p:cNvSpPr/>
          <p:nvPr/>
        </p:nvSpPr>
        <p:spPr>
          <a:xfrm>
            <a:off x="6157913" y="5661025"/>
            <a:ext cx="503237"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4459" name="矩形 86027"/>
          <p:cNvSpPr/>
          <p:nvPr/>
        </p:nvSpPr>
        <p:spPr>
          <a:xfrm>
            <a:off x="6661150" y="5661025"/>
            <a:ext cx="503238"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4460" name="直接连接符 86028"/>
          <p:cNvSpPr/>
          <p:nvPr/>
        </p:nvSpPr>
        <p:spPr>
          <a:xfrm flipV="1">
            <a:off x="2339975" y="5949950"/>
            <a:ext cx="287338" cy="71438"/>
          </a:xfrm>
          <a:prstGeom prst="line">
            <a:avLst/>
          </a:prstGeom>
          <a:ln w="9525" cap="flat" cmpd="sng">
            <a:solidFill>
              <a:schemeClr val="tx1"/>
            </a:solidFill>
            <a:prstDash val="solid"/>
            <a:round/>
            <a:headEnd type="none" w="med" len="med"/>
            <a:tailEnd type="triangle" w="med" len="med"/>
          </a:ln>
        </p:spPr>
      </p:sp>
      <p:grpSp>
        <p:nvGrpSpPr>
          <p:cNvPr id="104461" name="Group 49"/>
          <p:cNvGrpSpPr/>
          <p:nvPr/>
        </p:nvGrpSpPr>
        <p:grpSpPr>
          <a:xfrm>
            <a:off x="3203575" y="3357563"/>
            <a:ext cx="2341563" cy="1727200"/>
            <a:chOff x="930" y="2478"/>
            <a:chExt cx="1475" cy="1088"/>
          </a:xfrm>
        </p:grpSpPr>
        <p:grpSp>
          <p:nvGrpSpPr>
            <p:cNvPr id="104462" name="Group 15"/>
            <p:cNvGrpSpPr/>
            <p:nvPr/>
          </p:nvGrpSpPr>
          <p:grpSpPr>
            <a:xfrm>
              <a:off x="949" y="2478"/>
              <a:ext cx="1395" cy="1069"/>
              <a:chOff x="3607" y="4795"/>
              <a:chExt cx="1878" cy="1361"/>
            </a:xfrm>
          </p:grpSpPr>
          <p:sp>
            <p:nvSpPr>
              <p:cNvPr id="104463" name="Oval 16"/>
              <p:cNvSpPr/>
              <p:nvPr/>
            </p:nvSpPr>
            <p:spPr>
              <a:xfrm>
                <a:off x="4546" y="4795"/>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4464" name="Oval 17"/>
              <p:cNvSpPr/>
              <p:nvPr/>
            </p:nvSpPr>
            <p:spPr>
              <a:xfrm>
                <a:off x="3920"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4465" name="Oval 18"/>
              <p:cNvSpPr/>
              <p:nvPr/>
            </p:nvSpPr>
            <p:spPr>
              <a:xfrm>
                <a:off x="5172"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4466" name="Oval 19"/>
              <p:cNvSpPr/>
              <p:nvPr/>
            </p:nvSpPr>
            <p:spPr>
              <a:xfrm>
                <a:off x="3607"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4467" name="Oval 20"/>
              <p:cNvSpPr/>
              <p:nvPr/>
            </p:nvSpPr>
            <p:spPr>
              <a:xfrm>
                <a:off x="4233" y="5882"/>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4468" name="Oval 21"/>
              <p:cNvSpPr/>
              <p:nvPr/>
            </p:nvSpPr>
            <p:spPr>
              <a:xfrm>
                <a:off x="4859"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4469" name="Line 22"/>
              <p:cNvSpPr/>
              <p:nvPr/>
            </p:nvSpPr>
            <p:spPr>
              <a:xfrm flipH="1">
                <a:off x="4077" y="5067"/>
                <a:ext cx="626" cy="272"/>
              </a:xfrm>
              <a:prstGeom prst="line">
                <a:avLst/>
              </a:prstGeom>
              <a:ln w="19050" cap="flat" cmpd="sng">
                <a:solidFill>
                  <a:schemeClr val="tx1"/>
                </a:solidFill>
                <a:prstDash val="solid"/>
                <a:round/>
                <a:headEnd type="none" w="med" len="med"/>
                <a:tailEnd type="none" w="med" len="med"/>
              </a:ln>
            </p:spPr>
          </p:sp>
          <p:sp>
            <p:nvSpPr>
              <p:cNvPr id="104470" name="Line 23"/>
              <p:cNvSpPr/>
              <p:nvPr/>
            </p:nvSpPr>
            <p:spPr>
              <a:xfrm>
                <a:off x="4703" y="5067"/>
                <a:ext cx="626" cy="272"/>
              </a:xfrm>
              <a:prstGeom prst="line">
                <a:avLst/>
              </a:prstGeom>
              <a:ln w="19050" cap="flat" cmpd="sng">
                <a:solidFill>
                  <a:schemeClr val="tx1"/>
                </a:solidFill>
                <a:prstDash val="solid"/>
                <a:round/>
                <a:headEnd type="none" w="med" len="med"/>
                <a:tailEnd type="none" w="med" len="med"/>
              </a:ln>
            </p:spPr>
          </p:sp>
          <p:sp>
            <p:nvSpPr>
              <p:cNvPr id="104471" name="Line 24"/>
              <p:cNvSpPr/>
              <p:nvPr/>
            </p:nvSpPr>
            <p:spPr>
              <a:xfrm flipH="1">
                <a:off x="3764" y="5611"/>
                <a:ext cx="313" cy="271"/>
              </a:xfrm>
              <a:prstGeom prst="line">
                <a:avLst/>
              </a:prstGeom>
              <a:ln w="19050" cap="flat" cmpd="sng">
                <a:solidFill>
                  <a:schemeClr val="tx1"/>
                </a:solidFill>
                <a:prstDash val="solid"/>
                <a:round/>
                <a:headEnd type="none" w="med" len="med"/>
                <a:tailEnd type="none" w="med" len="med"/>
              </a:ln>
            </p:spPr>
          </p:sp>
          <p:sp>
            <p:nvSpPr>
              <p:cNvPr id="104472" name="Line 25"/>
              <p:cNvSpPr/>
              <p:nvPr/>
            </p:nvSpPr>
            <p:spPr>
              <a:xfrm>
                <a:off x="4077" y="5611"/>
                <a:ext cx="313" cy="271"/>
              </a:xfrm>
              <a:prstGeom prst="line">
                <a:avLst/>
              </a:prstGeom>
              <a:ln w="19050" cap="flat" cmpd="sng">
                <a:solidFill>
                  <a:schemeClr val="tx1"/>
                </a:solidFill>
                <a:prstDash val="solid"/>
                <a:round/>
                <a:headEnd type="none" w="med" len="med"/>
                <a:tailEnd type="none" w="med" len="med"/>
              </a:ln>
            </p:spPr>
          </p:sp>
          <p:sp>
            <p:nvSpPr>
              <p:cNvPr id="104473" name="Line 26"/>
              <p:cNvSpPr/>
              <p:nvPr/>
            </p:nvSpPr>
            <p:spPr>
              <a:xfrm flipH="1">
                <a:off x="5016" y="5611"/>
                <a:ext cx="313" cy="271"/>
              </a:xfrm>
              <a:prstGeom prst="line">
                <a:avLst/>
              </a:prstGeom>
              <a:ln w="19050" cap="flat" cmpd="sng">
                <a:solidFill>
                  <a:schemeClr val="tx1"/>
                </a:solidFill>
                <a:prstDash val="solid"/>
                <a:round/>
                <a:headEnd type="none" w="med" len="med"/>
                <a:tailEnd type="none" w="med" len="med"/>
              </a:ln>
            </p:spPr>
          </p:sp>
        </p:grpSp>
        <p:sp>
          <p:nvSpPr>
            <p:cNvPr id="104474" name="Rectangle 43"/>
            <p:cNvSpPr/>
            <p:nvPr/>
          </p:nvSpPr>
          <p:spPr>
            <a:xfrm>
              <a:off x="1631"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96 </a:t>
              </a:r>
            </a:p>
          </p:txBody>
        </p:sp>
        <p:sp>
          <p:nvSpPr>
            <p:cNvPr id="104475" name="Rectangle 44"/>
            <p:cNvSpPr/>
            <p:nvPr/>
          </p:nvSpPr>
          <p:spPr>
            <a:xfrm>
              <a:off x="1178"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04476" name="Rectangle 45"/>
            <p:cNvSpPr/>
            <p:nvPr/>
          </p:nvSpPr>
          <p:spPr>
            <a:xfrm>
              <a:off x="2109"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04477" name="Rectangle 46"/>
            <p:cNvSpPr/>
            <p:nvPr/>
          </p:nvSpPr>
          <p:spPr>
            <a:xfrm>
              <a:off x="1405"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 </a:t>
              </a:r>
            </a:p>
          </p:txBody>
        </p:sp>
        <p:sp>
          <p:nvSpPr>
            <p:cNvPr id="104478" name="Rectangle 47"/>
            <p:cNvSpPr/>
            <p:nvPr/>
          </p:nvSpPr>
          <p:spPr>
            <a:xfrm>
              <a:off x="930"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a:t>
              </a:r>
            </a:p>
          </p:txBody>
        </p:sp>
        <p:sp>
          <p:nvSpPr>
            <p:cNvPr id="104479" name="Rectangle 48"/>
            <p:cNvSpPr/>
            <p:nvPr/>
          </p:nvSpPr>
          <p:spPr>
            <a:xfrm>
              <a:off x="1861"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 9 </a:t>
              </a:r>
            </a:p>
          </p:txBody>
        </p:sp>
      </p:grpSp>
      <p:sp>
        <p:nvSpPr>
          <p:cNvPr id="104480" name="文本框 86098"/>
          <p:cNvSpPr txBox="1"/>
          <p:nvPr/>
        </p:nvSpPr>
        <p:spPr>
          <a:xfrm>
            <a:off x="1547813" y="5851525"/>
            <a:ext cx="8270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04481"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70</a:t>
            </a:fld>
            <a:endParaRPr lang="zh-CN" altLang="en-US" sz="1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标题 368641"/>
          <p:cNvSpPr>
            <a:spLocks noGrp="1"/>
          </p:cNvSpPr>
          <p:nvPr>
            <p:ph type="title"/>
          </p:nvPr>
        </p:nvSpPr>
        <p:spPr>
          <a:xfrm>
            <a:off x="455613" y="365125"/>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Heap class (2)</a:t>
            </a:r>
          </a:p>
        </p:txBody>
      </p:sp>
      <p:sp>
        <p:nvSpPr>
          <p:cNvPr id="106498" name="文本占位符 368642"/>
          <p:cNvSpPr>
            <a:spLocks noGrp="1"/>
          </p:cNvSpPr>
          <p:nvPr>
            <p:ph idx="1"/>
          </p:nvPr>
        </p:nvSpPr>
        <p:spPr>
          <a:xfrm>
            <a:off x="250825" y="1268413"/>
            <a:ext cx="8610600" cy="4572000"/>
          </a:xfrm>
        </p:spPr>
        <p:txBody>
          <a:bodyPr anchor="t"/>
          <a:lstStyle/>
          <a:p>
            <a:pPr>
              <a:lnSpc>
                <a:spcPct val="50000"/>
              </a:lnSpc>
              <a:buNone/>
            </a:pPr>
            <a:endParaRPr lang="en-US" altLang="zh-CN" sz="2400" b="1">
              <a:latin typeface="Courier New" panose="02070309020205020404" pitchFamily="49" charset="0"/>
            </a:endParaRPr>
          </a:p>
          <a:p>
            <a:pPr>
              <a:lnSpc>
                <a:spcPct val="50000"/>
              </a:lnSpc>
              <a:buNone/>
            </a:pPr>
            <a:r>
              <a:rPr lang="en-US" altLang="zh-CN" sz="2400" b="1">
                <a:latin typeface="Courier New" panose="02070309020205020404" pitchFamily="49" charset="0"/>
              </a:rPr>
              <a:t>public:</a:t>
            </a:r>
          </a:p>
          <a:p>
            <a:pPr>
              <a:lnSpc>
                <a:spcPct val="50000"/>
              </a:lnSpc>
              <a:buNone/>
            </a:pPr>
            <a:r>
              <a:rPr lang="en-US" altLang="zh-CN" sz="2400" b="1" err="1">
                <a:latin typeface="Courier New" panose="02070309020205020404" pitchFamily="49" charset="0"/>
              </a:rPr>
              <a:t>  maxheap(Elem</a:t>
            </a:r>
            <a:r>
              <a:rPr lang="en-US" altLang="zh-CN" sz="2400" b="1">
                <a:latin typeface="Courier New" panose="02070309020205020404" pitchFamily="49" charset="0"/>
              </a:rPr>
              <a:t>* h, int num, int max)</a:t>
            </a:r>
          </a:p>
          <a:p>
            <a:pPr>
              <a:lnSpc>
                <a:spcPct val="50000"/>
              </a:lnSpc>
              <a:buNone/>
            </a:pPr>
            <a:r>
              <a:rPr lang="en-US" altLang="zh-CN" sz="2400" b="1">
                <a:latin typeface="Courier New" panose="02070309020205020404" pitchFamily="49" charset="0"/>
              </a:rPr>
              <a:t> </a:t>
            </a:r>
          </a:p>
          <a:p>
            <a:pPr>
              <a:lnSpc>
                <a:spcPct val="50000"/>
              </a:lnSpc>
              <a:buNone/>
            </a:pPr>
            <a:r>
              <a:rPr lang="en-US" altLang="zh-CN" sz="2400" b="1">
                <a:latin typeface="Courier New" panose="02070309020205020404" pitchFamily="49" charset="0"/>
              </a:rPr>
              <a:t> {Heap = h; n = num; size = max; </a:t>
            </a:r>
            <a:r>
              <a:rPr lang="en-US" altLang="zh-CN" sz="2400" b="1" err="1">
                <a:solidFill>
                  <a:srgbClr val="CC0000"/>
                </a:solidFill>
                <a:latin typeface="Courier New" panose="02070309020205020404" pitchFamily="49" charset="0"/>
              </a:rPr>
              <a:t>buildHeap</a:t>
            </a:r>
            <a:r>
              <a:rPr lang="en-US" altLang="zh-CN" sz="2400" b="1">
                <a:latin typeface="Courier New" panose="02070309020205020404" pitchFamily="49" charset="0"/>
              </a:rPr>
              <a:t>();}    </a:t>
            </a:r>
            <a:br>
              <a:rPr lang="en-US" altLang="zh-CN" sz="2400" b="1">
                <a:latin typeface="Courier New" panose="02070309020205020404" pitchFamily="49" charset="0"/>
              </a:rPr>
            </a:br>
            <a:endParaRPr lang="en-US" altLang="zh-CN" sz="2400" b="1">
              <a:latin typeface="Courier New" panose="02070309020205020404" pitchFamily="49" charset="0"/>
            </a:endParaRPr>
          </a:p>
          <a:p>
            <a:pPr>
              <a:lnSpc>
                <a:spcPct val="50000"/>
              </a:lnSpc>
              <a:buNone/>
            </a:pPr>
            <a:r>
              <a:rPr lang="en-US" altLang="zh-CN" sz="2400" b="1">
                <a:latin typeface="Courier New" panose="02070309020205020404" pitchFamily="49" charset="0"/>
              </a:rPr>
              <a:t> </a:t>
            </a:r>
          </a:p>
          <a:p>
            <a:pPr>
              <a:lnSpc>
                <a:spcPct val="50000"/>
              </a:lnSpc>
              <a:buNone/>
            </a:pPr>
            <a:r>
              <a:rPr lang="en-US" altLang="zh-CN" sz="2400" b="1">
                <a:latin typeface="Courier New" panose="02070309020205020404" pitchFamily="49" charset="0"/>
              </a:rPr>
              <a:t>  </a:t>
            </a:r>
          </a:p>
          <a:p>
            <a:pPr>
              <a:lnSpc>
                <a:spcPct val="50000"/>
              </a:lnSpc>
              <a:buNone/>
            </a:pPr>
            <a:r>
              <a:rPr lang="en-US" altLang="zh-CN" sz="2400" b="1">
                <a:latin typeface="Courier New" panose="02070309020205020404" pitchFamily="49" charset="0"/>
              </a:rPr>
              <a:t> </a:t>
            </a:r>
          </a:p>
        </p:txBody>
      </p:sp>
      <p:sp>
        <p:nvSpPr>
          <p:cNvPr id="106499" name="矩形 368643"/>
          <p:cNvSpPr/>
          <p:nvPr/>
        </p:nvSpPr>
        <p:spPr>
          <a:xfrm>
            <a:off x="1835150"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06500" name="矩形 368644"/>
          <p:cNvSpPr/>
          <p:nvPr/>
        </p:nvSpPr>
        <p:spPr>
          <a:xfrm>
            <a:off x="2338388"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27</a:t>
            </a:r>
          </a:p>
        </p:txBody>
      </p:sp>
      <p:sp>
        <p:nvSpPr>
          <p:cNvPr id="106501" name="矩形 368645"/>
          <p:cNvSpPr/>
          <p:nvPr/>
        </p:nvSpPr>
        <p:spPr>
          <a:xfrm>
            <a:off x="2844800"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83</a:t>
            </a:r>
          </a:p>
        </p:txBody>
      </p:sp>
      <p:sp>
        <p:nvSpPr>
          <p:cNvPr id="106502" name="矩形 368646"/>
          <p:cNvSpPr/>
          <p:nvPr/>
        </p:nvSpPr>
        <p:spPr>
          <a:xfrm>
            <a:off x="3348038"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06503" name="矩形 368647"/>
          <p:cNvSpPr/>
          <p:nvPr/>
        </p:nvSpPr>
        <p:spPr>
          <a:xfrm>
            <a:off x="3851275"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38</a:t>
            </a:r>
          </a:p>
        </p:txBody>
      </p:sp>
      <p:sp>
        <p:nvSpPr>
          <p:cNvPr id="106504" name="矩形 368648"/>
          <p:cNvSpPr/>
          <p:nvPr/>
        </p:nvSpPr>
        <p:spPr>
          <a:xfrm>
            <a:off x="4354513"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96</a:t>
            </a:r>
          </a:p>
        </p:txBody>
      </p:sp>
      <p:sp>
        <p:nvSpPr>
          <p:cNvPr id="106505" name="矩形 368649"/>
          <p:cNvSpPr/>
          <p:nvPr/>
        </p:nvSpPr>
        <p:spPr>
          <a:xfrm>
            <a:off x="4860925"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6506" name="矩形 368650"/>
          <p:cNvSpPr/>
          <p:nvPr/>
        </p:nvSpPr>
        <p:spPr>
          <a:xfrm>
            <a:off x="5364163"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6507" name="矩形 368651"/>
          <p:cNvSpPr/>
          <p:nvPr/>
        </p:nvSpPr>
        <p:spPr>
          <a:xfrm>
            <a:off x="5867400"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6508" name="文本框 368652"/>
          <p:cNvSpPr txBox="1"/>
          <p:nvPr/>
        </p:nvSpPr>
        <p:spPr>
          <a:xfrm>
            <a:off x="808038" y="4457700"/>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a:t>
            </a:r>
          </a:p>
        </p:txBody>
      </p:sp>
      <p:sp>
        <p:nvSpPr>
          <p:cNvPr id="106509" name="直接连接符 368653"/>
          <p:cNvSpPr/>
          <p:nvPr/>
        </p:nvSpPr>
        <p:spPr>
          <a:xfrm flipV="1">
            <a:off x="1187450" y="4581525"/>
            <a:ext cx="576263" cy="71438"/>
          </a:xfrm>
          <a:prstGeom prst="line">
            <a:avLst/>
          </a:prstGeom>
          <a:ln w="9525" cap="flat" cmpd="sng">
            <a:solidFill>
              <a:schemeClr val="tx1"/>
            </a:solidFill>
            <a:prstDash val="solid"/>
            <a:round/>
            <a:headEnd type="none" w="med" len="med"/>
            <a:tailEnd type="triangle" w="med" len="med"/>
          </a:ln>
        </p:spPr>
      </p:sp>
      <p:grpSp>
        <p:nvGrpSpPr>
          <p:cNvPr id="368710" name="组合 368709"/>
          <p:cNvGrpSpPr/>
          <p:nvPr/>
        </p:nvGrpSpPr>
        <p:grpSpPr>
          <a:xfrm>
            <a:off x="735013" y="3881438"/>
            <a:ext cx="1028700" cy="484187"/>
            <a:chOff x="463" y="2445"/>
            <a:chExt cx="648" cy="305"/>
          </a:xfrm>
        </p:grpSpPr>
        <p:sp>
          <p:nvSpPr>
            <p:cNvPr id="106511" name="文本框 368654"/>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06512" name="直接连接符 368655"/>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grpSp>
        <p:nvGrpSpPr>
          <p:cNvPr id="106513" name="Group 49"/>
          <p:cNvGrpSpPr/>
          <p:nvPr/>
        </p:nvGrpSpPr>
        <p:grpSpPr>
          <a:xfrm>
            <a:off x="6623050" y="2852738"/>
            <a:ext cx="2341563" cy="1727200"/>
            <a:chOff x="930" y="2478"/>
            <a:chExt cx="1475" cy="1088"/>
          </a:xfrm>
        </p:grpSpPr>
        <p:grpSp>
          <p:nvGrpSpPr>
            <p:cNvPr id="106514" name="Group 15"/>
            <p:cNvGrpSpPr/>
            <p:nvPr/>
          </p:nvGrpSpPr>
          <p:grpSpPr>
            <a:xfrm>
              <a:off x="949" y="2478"/>
              <a:ext cx="1395" cy="1069"/>
              <a:chOff x="3607" y="4795"/>
              <a:chExt cx="1878" cy="1361"/>
            </a:xfrm>
          </p:grpSpPr>
          <p:sp>
            <p:nvSpPr>
              <p:cNvPr id="106515" name="Oval 16"/>
              <p:cNvSpPr/>
              <p:nvPr/>
            </p:nvSpPr>
            <p:spPr>
              <a:xfrm>
                <a:off x="4546" y="4795"/>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16" name="Oval 17"/>
              <p:cNvSpPr/>
              <p:nvPr/>
            </p:nvSpPr>
            <p:spPr>
              <a:xfrm>
                <a:off x="3920"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17" name="Oval 18"/>
              <p:cNvSpPr/>
              <p:nvPr/>
            </p:nvSpPr>
            <p:spPr>
              <a:xfrm>
                <a:off x="5172"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18" name="Oval 19"/>
              <p:cNvSpPr/>
              <p:nvPr/>
            </p:nvSpPr>
            <p:spPr>
              <a:xfrm>
                <a:off x="3607"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19" name="Oval 20"/>
              <p:cNvSpPr/>
              <p:nvPr/>
            </p:nvSpPr>
            <p:spPr>
              <a:xfrm>
                <a:off x="4233" y="5882"/>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20" name="Oval 21"/>
              <p:cNvSpPr/>
              <p:nvPr/>
            </p:nvSpPr>
            <p:spPr>
              <a:xfrm>
                <a:off x="4859"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21" name="Line 22"/>
              <p:cNvSpPr/>
              <p:nvPr/>
            </p:nvSpPr>
            <p:spPr>
              <a:xfrm flipH="1">
                <a:off x="4077" y="5067"/>
                <a:ext cx="626" cy="272"/>
              </a:xfrm>
              <a:prstGeom prst="line">
                <a:avLst/>
              </a:prstGeom>
              <a:ln w="19050" cap="flat" cmpd="sng">
                <a:solidFill>
                  <a:schemeClr val="tx1"/>
                </a:solidFill>
                <a:prstDash val="solid"/>
                <a:round/>
                <a:headEnd type="none" w="med" len="med"/>
                <a:tailEnd type="none" w="med" len="med"/>
              </a:ln>
            </p:spPr>
          </p:sp>
          <p:sp>
            <p:nvSpPr>
              <p:cNvPr id="106522" name="Line 23"/>
              <p:cNvSpPr/>
              <p:nvPr/>
            </p:nvSpPr>
            <p:spPr>
              <a:xfrm>
                <a:off x="4703" y="5067"/>
                <a:ext cx="626" cy="272"/>
              </a:xfrm>
              <a:prstGeom prst="line">
                <a:avLst/>
              </a:prstGeom>
              <a:ln w="19050" cap="flat" cmpd="sng">
                <a:solidFill>
                  <a:schemeClr val="tx1"/>
                </a:solidFill>
                <a:prstDash val="solid"/>
                <a:round/>
                <a:headEnd type="none" w="med" len="med"/>
                <a:tailEnd type="none" w="med" len="med"/>
              </a:ln>
            </p:spPr>
          </p:sp>
          <p:sp>
            <p:nvSpPr>
              <p:cNvPr id="106523" name="Line 24"/>
              <p:cNvSpPr/>
              <p:nvPr/>
            </p:nvSpPr>
            <p:spPr>
              <a:xfrm flipH="1">
                <a:off x="3764" y="5611"/>
                <a:ext cx="313" cy="271"/>
              </a:xfrm>
              <a:prstGeom prst="line">
                <a:avLst/>
              </a:prstGeom>
              <a:ln w="19050" cap="flat" cmpd="sng">
                <a:solidFill>
                  <a:schemeClr val="tx1"/>
                </a:solidFill>
                <a:prstDash val="solid"/>
                <a:round/>
                <a:headEnd type="none" w="med" len="med"/>
                <a:tailEnd type="none" w="med" len="med"/>
              </a:ln>
            </p:spPr>
          </p:sp>
          <p:sp>
            <p:nvSpPr>
              <p:cNvPr id="106524" name="Line 25"/>
              <p:cNvSpPr/>
              <p:nvPr/>
            </p:nvSpPr>
            <p:spPr>
              <a:xfrm>
                <a:off x="4077" y="5611"/>
                <a:ext cx="313" cy="271"/>
              </a:xfrm>
              <a:prstGeom prst="line">
                <a:avLst/>
              </a:prstGeom>
              <a:ln w="19050" cap="flat" cmpd="sng">
                <a:solidFill>
                  <a:schemeClr val="tx1"/>
                </a:solidFill>
                <a:prstDash val="solid"/>
                <a:round/>
                <a:headEnd type="none" w="med" len="med"/>
                <a:tailEnd type="none" w="med" len="med"/>
              </a:ln>
            </p:spPr>
          </p:sp>
          <p:sp>
            <p:nvSpPr>
              <p:cNvPr id="106525" name="Line 26"/>
              <p:cNvSpPr/>
              <p:nvPr/>
            </p:nvSpPr>
            <p:spPr>
              <a:xfrm flipH="1">
                <a:off x="5016" y="5611"/>
                <a:ext cx="313" cy="271"/>
              </a:xfrm>
              <a:prstGeom prst="line">
                <a:avLst/>
              </a:prstGeom>
              <a:ln w="19050" cap="flat" cmpd="sng">
                <a:solidFill>
                  <a:schemeClr val="tx1"/>
                </a:solidFill>
                <a:prstDash val="solid"/>
                <a:round/>
                <a:headEnd type="none" w="med" len="med"/>
                <a:tailEnd type="none" w="med" len="med"/>
              </a:ln>
            </p:spPr>
          </p:sp>
        </p:grpSp>
        <p:sp>
          <p:nvSpPr>
            <p:cNvPr id="106526" name="Rectangle 43"/>
            <p:cNvSpPr/>
            <p:nvPr/>
          </p:nvSpPr>
          <p:spPr>
            <a:xfrm>
              <a:off x="1631"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 </a:t>
              </a:r>
            </a:p>
          </p:txBody>
        </p:sp>
        <p:sp>
          <p:nvSpPr>
            <p:cNvPr id="106527" name="Rectangle 44"/>
            <p:cNvSpPr/>
            <p:nvPr/>
          </p:nvSpPr>
          <p:spPr>
            <a:xfrm>
              <a:off x="1178"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06528" name="Rectangle 45"/>
            <p:cNvSpPr/>
            <p:nvPr/>
          </p:nvSpPr>
          <p:spPr>
            <a:xfrm>
              <a:off x="2109"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06529" name="Rectangle 46"/>
            <p:cNvSpPr/>
            <p:nvPr/>
          </p:nvSpPr>
          <p:spPr>
            <a:xfrm>
              <a:off x="1405"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 </a:t>
              </a:r>
            </a:p>
          </p:txBody>
        </p:sp>
        <p:sp>
          <p:nvSpPr>
            <p:cNvPr id="106530" name="Rectangle 47"/>
            <p:cNvSpPr/>
            <p:nvPr/>
          </p:nvSpPr>
          <p:spPr>
            <a:xfrm>
              <a:off x="930"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a:t>
              </a:r>
            </a:p>
          </p:txBody>
        </p:sp>
        <p:sp>
          <p:nvSpPr>
            <p:cNvPr id="106531" name="Rectangle 48"/>
            <p:cNvSpPr/>
            <p:nvPr/>
          </p:nvSpPr>
          <p:spPr>
            <a:xfrm>
              <a:off x="1861"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 96 </a:t>
              </a:r>
            </a:p>
          </p:txBody>
        </p:sp>
      </p:grpSp>
      <p:grpSp>
        <p:nvGrpSpPr>
          <p:cNvPr id="368687" name="组合 368686"/>
          <p:cNvGrpSpPr/>
          <p:nvPr/>
        </p:nvGrpSpPr>
        <p:grpSpPr>
          <a:xfrm>
            <a:off x="755650" y="5949950"/>
            <a:ext cx="5616575" cy="647700"/>
            <a:chOff x="158" y="3748"/>
            <a:chExt cx="3538" cy="408"/>
          </a:xfrm>
        </p:grpSpPr>
        <p:sp>
          <p:nvSpPr>
            <p:cNvPr id="106533" name="矩形 368675"/>
            <p:cNvSpPr/>
            <p:nvPr/>
          </p:nvSpPr>
          <p:spPr>
            <a:xfrm>
              <a:off x="83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96</a:t>
              </a:r>
            </a:p>
          </p:txBody>
        </p:sp>
        <p:sp>
          <p:nvSpPr>
            <p:cNvPr id="106534" name="矩形 368676"/>
            <p:cNvSpPr/>
            <p:nvPr/>
          </p:nvSpPr>
          <p:spPr>
            <a:xfrm>
              <a:off x="1156"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83</a:t>
              </a:r>
            </a:p>
          </p:txBody>
        </p:sp>
        <p:sp>
          <p:nvSpPr>
            <p:cNvPr id="106535" name="矩形 368677"/>
            <p:cNvSpPr/>
            <p:nvPr/>
          </p:nvSpPr>
          <p:spPr>
            <a:xfrm>
              <a:off x="1475"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27</a:t>
              </a:r>
            </a:p>
          </p:txBody>
        </p:sp>
        <p:sp>
          <p:nvSpPr>
            <p:cNvPr id="106536" name="矩形 368678"/>
            <p:cNvSpPr/>
            <p:nvPr/>
          </p:nvSpPr>
          <p:spPr>
            <a:xfrm>
              <a:off x="1792"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38</a:t>
              </a:r>
            </a:p>
          </p:txBody>
        </p:sp>
        <p:sp>
          <p:nvSpPr>
            <p:cNvPr id="106537" name="矩形 368679"/>
            <p:cNvSpPr/>
            <p:nvPr/>
          </p:nvSpPr>
          <p:spPr>
            <a:xfrm>
              <a:off x="210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06538" name="矩形 368680"/>
            <p:cNvSpPr/>
            <p:nvPr/>
          </p:nvSpPr>
          <p:spPr>
            <a:xfrm>
              <a:off x="2426"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06539" name="矩形 368681"/>
            <p:cNvSpPr/>
            <p:nvPr/>
          </p:nvSpPr>
          <p:spPr>
            <a:xfrm>
              <a:off x="2745"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6540" name="矩形 368682"/>
            <p:cNvSpPr/>
            <p:nvPr/>
          </p:nvSpPr>
          <p:spPr>
            <a:xfrm>
              <a:off x="3062"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6541" name="矩形 368683"/>
            <p:cNvSpPr/>
            <p:nvPr/>
          </p:nvSpPr>
          <p:spPr>
            <a:xfrm>
              <a:off x="337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6542" name="直接连接符 368684"/>
            <p:cNvSpPr/>
            <p:nvPr/>
          </p:nvSpPr>
          <p:spPr>
            <a:xfrm flipV="1">
              <a:off x="657" y="3930"/>
              <a:ext cx="181" cy="45"/>
            </a:xfrm>
            <a:prstGeom prst="line">
              <a:avLst/>
            </a:prstGeom>
            <a:ln w="9525" cap="flat" cmpd="sng">
              <a:solidFill>
                <a:schemeClr val="tx1"/>
              </a:solidFill>
              <a:prstDash val="solid"/>
              <a:round/>
              <a:headEnd type="none" w="med" len="med"/>
              <a:tailEnd type="triangle" w="med" len="med"/>
            </a:ln>
          </p:spPr>
        </p:sp>
        <p:sp>
          <p:nvSpPr>
            <p:cNvPr id="106543" name="文本框 368685"/>
            <p:cNvSpPr txBox="1"/>
            <p:nvPr/>
          </p:nvSpPr>
          <p:spPr>
            <a:xfrm>
              <a:off x="158" y="3868"/>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grpSp>
      <p:grpSp>
        <p:nvGrpSpPr>
          <p:cNvPr id="2" name="Group 49"/>
          <p:cNvGrpSpPr/>
          <p:nvPr/>
        </p:nvGrpSpPr>
        <p:grpSpPr>
          <a:xfrm>
            <a:off x="6551613" y="4870450"/>
            <a:ext cx="2341562" cy="1727200"/>
            <a:chOff x="930" y="2478"/>
            <a:chExt cx="1475" cy="1088"/>
          </a:xfrm>
        </p:grpSpPr>
        <p:grpSp>
          <p:nvGrpSpPr>
            <p:cNvPr id="106545" name="Group 15"/>
            <p:cNvGrpSpPr/>
            <p:nvPr/>
          </p:nvGrpSpPr>
          <p:grpSpPr>
            <a:xfrm>
              <a:off x="949" y="2478"/>
              <a:ext cx="1395" cy="1069"/>
              <a:chOff x="3607" y="4795"/>
              <a:chExt cx="1878" cy="1361"/>
            </a:xfrm>
          </p:grpSpPr>
          <p:sp>
            <p:nvSpPr>
              <p:cNvPr id="106546" name="Oval 16"/>
              <p:cNvSpPr/>
              <p:nvPr/>
            </p:nvSpPr>
            <p:spPr>
              <a:xfrm>
                <a:off x="4546" y="4795"/>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47" name="Oval 17"/>
              <p:cNvSpPr/>
              <p:nvPr/>
            </p:nvSpPr>
            <p:spPr>
              <a:xfrm>
                <a:off x="3920"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48" name="Oval 18"/>
              <p:cNvSpPr/>
              <p:nvPr/>
            </p:nvSpPr>
            <p:spPr>
              <a:xfrm>
                <a:off x="5172"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49" name="Oval 19"/>
              <p:cNvSpPr/>
              <p:nvPr/>
            </p:nvSpPr>
            <p:spPr>
              <a:xfrm>
                <a:off x="3607"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50" name="Oval 20"/>
              <p:cNvSpPr/>
              <p:nvPr/>
            </p:nvSpPr>
            <p:spPr>
              <a:xfrm>
                <a:off x="4233" y="5882"/>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51" name="Oval 21"/>
              <p:cNvSpPr/>
              <p:nvPr/>
            </p:nvSpPr>
            <p:spPr>
              <a:xfrm>
                <a:off x="4859"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6552" name="Line 22"/>
              <p:cNvSpPr/>
              <p:nvPr/>
            </p:nvSpPr>
            <p:spPr>
              <a:xfrm flipH="1">
                <a:off x="4077" y="5067"/>
                <a:ext cx="626" cy="272"/>
              </a:xfrm>
              <a:prstGeom prst="line">
                <a:avLst/>
              </a:prstGeom>
              <a:ln w="19050" cap="flat" cmpd="sng">
                <a:solidFill>
                  <a:schemeClr val="tx1"/>
                </a:solidFill>
                <a:prstDash val="solid"/>
                <a:round/>
                <a:headEnd type="none" w="med" len="med"/>
                <a:tailEnd type="none" w="med" len="med"/>
              </a:ln>
            </p:spPr>
          </p:sp>
          <p:sp>
            <p:nvSpPr>
              <p:cNvPr id="106553" name="Line 23"/>
              <p:cNvSpPr/>
              <p:nvPr/>
            </p:nvSpPr>
            <p:spPr>
              <a:xfrm>
                <a:off x="4703" y="5067"/>
                <a:ext cx="626" cy="272"/>
              </a:xfrm>
              <a:prstGeom prst="line">
                <a:avLst/>
              </a:prstGeom>
              <a:ln w="19050" cap="flat" cmpd="sng">
                <a:solidFill>
                  <a:schemeClr val="tx1"/>
                </a:solidFill>
                <a:prstDash val="solid"/>
                <a:round/>
                <a:headEnd type="none" w="med" len="med"/>
                <a:tailEnd type="none" w="med" len="med"/>
              </a:ln>
            </p:spPr>
          </p:sp>
          <p:sp>
            <p:nvSpPr>
              <p:cNvPr id="106554" name="Line 24"/>
              <p:cNvSpPr/>
              <p:nvPr/>
            </p:nvSpPr>
            <p:spPr>
              <a:xfrm flipH="1">
                <a:off x="3764" y="5611"/>
                <a:ext cx="313" cy="271"/>
              </a:xfrm>
              <a:prstGeom prst="line">
                <a:avLst/>
              </a:prstGeom>
              <a:ln w="19050" cap="flat" cmpd="sng">
                <a:solidFill>
                  <a:schemeClr val="tx1"/>
                </a:solidFill>
                <a:prstDash val="solid"/>
                <a:round/>
                <a:headEnd type="none" w="med" len="med"/>
                <a:tailEnd type="none" w="med" len="med"/>
              </a:ln>
            </p:spPr>
          </p:sp>
          <p:sp>
            <p:nvSpPr>
              <p:cNvPr id="106555" name="Line 25"/>
              <p:cNvSpPr/>
              <p:nvPr/>
            </p:nvSpPr>
            <p:spPr>
              <a:xfrm>
                <a:off x="4077" y="5611"/>
                <a:ext cx="313" cy="271"/>
              </a:xfrm>
              <a:prstGeom prst="line">
                <a:avLst/>
              </a:prstGeom>
              <a:ln w="19050" cap="flat" cmpd="sng">
                <a:solidFill>
                  <a:schemeClr val="tx1"/>
                </a:solidFill>
                <a:prstDash val="solid"/>
                <a:round/>
                <a:headEnd type="none" w="med" len="med"/>
                <a:tailEnd type="none" w="med" len="med"/>
              </a:ln>
            </p:spPr>
          </p:sp>
          <p:sp>
            <p:nvSpPr>
              <p:cNvPr id="106556" name="Line 26"/>
              <p:cNvSpPr/>
              <p:nvPr/>
            </p:nvSpPr>
            <p:spPr>
              <a:xfrm flipH="1">
                <a:off x="5016" y="5611"/>
                <a:ext cx="313" cy="271"/>
              </a:xfrm>
              <a:prstGeom prst="line">
                <a:avLst/>
              </a:prstGeom>
              <a:ln w="19050" cap="flat" cmpd="sng">
                <a:solidFill>
                  <a:schemeClr val="tx1"/>
                </a:solidFill>
                <a:prstDash val="solid"/>
                <a:round/>
                <a:headEnd type="none" w="med" len="med"/>
                <a:tailEnd type="none" w="med" len="med"/>
              </a:ln>
            </p:spPr>
          </p:sp>
        </p:grpSp>
        <p:sp>
          <p:nvSpPr>
            <p:cNvPr id="106557" name="Rectangle 43"/>
            <p:cNvSpPr/>
            <p:nvPr/>
          </p:nvSpPr>
          <p:spPr>
            <a:xfrm>
              <a:off x="1631"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96 </a:t>
              </a:r>
            </a:p>
          </p:txBody>
        </p:sp>
        <p:sp>
          <p:nvSpPr>
            <p:cNvPr id="106558" name="Rectangle 44"/>
            <p:cNvSpPr/>
            <p:nvPr/>
          </p:nvSpPr>
          <p:spPr>
            <a:xfrm>
              <a:off x="1178"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06559" name="Rectangle 45"/>
            <p:cNvSpPr/>
            <p:nvPr/>
          </p:nvSpPr>
          <p:spPr>
            <a:xfrm>
              <a:off x="2109"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06560" name="Rectangle 46"/>
            <p:cNvSpPr/>
            <p:nvPr/>
          </p:nvSpPr>
          <p:spPr>
            <a:xfrm>
              <a:off x="1405"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 </a:t>
              </a:r>
            </a:p>
          </p:txBody>
        </p:sp>
        <p:sp>
          <p:nvSpPr>
            <p:cNvPr id="106561" name="Rectangle 47"/>
            <p:cNvSpPr/>
            <p:nvPr/>
          </p:nvSpPr>
          <p:spPr>
            <a:xfrm>
              <a:off x="930"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a:t>
              </a:r>
            </a:p>
          </p:txBody>
        </p:sp>
        <p:sp>
          <p:nvSpPr>
            <p:cNvPr id="106562" name="Rectangle 48"/>
            <p:cNvSpPr/>
            <p:nvPr/>
          </p:nvSpPr>
          <p:spPr>
            <a:xfrm>
              <a:off x="1861"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 9 </a:t>
              </a:r>
            </a:p>
          </p:txBody>
        </p:sp>
      </p:grpSp>
      <p:grpSp>
        <p:nvGrpSpPr>
          <p:cNvPr id="368709" name="组合 368708"/>
          <p:cNvGrpSpPr/>
          <p:nvPr/>
        </p:nvGrpSpPr>
        <p:grpSpPr>
          <a:xfrm>
            <a:off x="3563938" y="5033963"/>
            <a:ext cx="1851025" cy="482600"/>
            <a:chOff x="2245" y="3171"/>
            <a:chExt cx="1166" cy="304"/>
          </a:xfrm>
        </p:grpSpPr>
        <p:sp>
          <p:nvSpPr>
            <p:cNvPr id="106564" name="直接连接符 368706"/>
            <p:cNvSpPr/>
            <p:nvPr/>
          </p:nvSpPr>
          <p:spPr>
            <a:xfrm>
              <a:off x="2245" y="3203"/>
              <a:ext cx="0" cy="272"/>
            </a:xfrm>
            <a:prstGeom prst="line">
              <a:avLst/>
            </a:prstGeom>
            <a:ln w="76200" cap="flat" cmpd="sng">
              <a:solidFill>
                <a:srgbClr val="CC0000"/>
              </a:solidFill>
              <a:prstDash val="solid"/>
              <a:round/>
              <a:headEnd type="none" w="med" len="med"/>
              <a:tailEnd type="triangle" w="med" len="med"/>
            </a:ln>
          </p:spPr>
        </p:sp>
        <p:sp>
          <p:nvSpPr>
            <p:cNvPr id="106565" name="文本框 368707"/>
            <p:cNvSpPr txBox="1"/>
            <p:nvPr/>
          </p:nvSpPr>
          <p:spPr>
            <a:xfrm>
              <a:off x="2368" y="3171"/>
              <a:ext cx="1043" cy="288"/>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buildHeap</a:t>
              </a:r>
              <a:r>
                <a:rPr lang="en-US" altLang="zh-CN">
                  <a:latin typeface="Times New Roman" panose="02020603050405020304" pitchFamily="18" charset="0"/>
                  <a:ea typeface="宋体" panose="02010600030101010101" pitchFamily="2" charset="-122"/>
                </a:rPr>
                <a:t>()</a:t>
              </a:r>
            </a:p>
          </p:txBody>
        </p:sp>
      </p:grpSp>
      <p:sp>
        <p:nvSpPr>
          <p:cNvPr id="106566" name="灯片编号占位符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10"/>
                                        </p:tgtEl>
                                        <p:attrNameLst>
                                          <p:attrName>style.visibility</p:attrName>
                                        </p:attrNameLst>
                                      </p:cBhvr>
                                      <p:to>
                                        <p:strVal val="visible"/>
                                      </p:to>
                                    </p:set>
                                    <p:animEffect transition="in" filter="blinds(horizontal)">
                                      <p:cBhvr>
                                        <p:cTn id="7" dur="500"/>
                                        <p:tgtEl>
                                          <p:spTgt spid="3687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09"/>
                                        </p:tgtEl>
                                        <p:attrNameLst>
                                          <p:attrName>style.visibility</p:attrName>
                                        </p:attrNameLst>
                                      </p:cBhvr>
                                      <p:to>
                                        <p:strVal val="visible"/>
                                      </p:to>
                                    </p:set>
                                    <p:animEffect transition="in" filter="blinds(horizontal)">
                                      <p:cBhvr>
                                        <p:cTn id="12" dur="500"/>
                                        <p:tgtEl>
                                          <p:spTgt spid="3687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87"/>
                                        </p:tgtEl>
                                        <p:attrNameLst>
                                          <p:attrName>style.visibility</p:attrName>
                                        </p:attrNameLst>
                                      </p:cBhvr>
                                      <p:to>
                                        <p:strVal val="visible"/>
                                      </p:to>
                                    </p:set>
                                    <p:animEffect transition="in" filter="blinds(horizontal)">
                                      <p:cBhvr>
                                        <p:cTn id="17" dur="500"/>
                                        <p:tgtEl>
                                          <p:spTgt spid="3686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标题 370689"/>
          <p:cNvSpPr>
            <a:spLocks noGrp="1"/>
          </p:cNvSpPr>
          <p:nvPr>
            <p:ph type="title"/>
          </p:nvPr>
        </p:nvSpPr>
        <p:spPr>
          <a:xfrm>
            <a:off x="455613" y="365125"/>
            <a:ext cx="8226425" cy="914400"/>
          </a:xfrm>
        </p:spPr>
        <p:txBody>
          <a:bodyPr anchor="ctr"/>
          <a:lstStyle/>
          <a:p>
            <a:pPr fontAlgn="base"/>
            <a:r>
              <a:rPr lang="en-US" altLang="zh-CN" b="1" strike="noStrike" noProof="1">
                <a:solidFill>
                  <a:srgbClr val="CC0000"/>
                </a:solidFill>
                <a:effectLst>
                  <a:outerShdw blurRad="38100" dist="38100" dir="2700000">
                    <a:srgbClr val="C0C0C0"/>
                  </a:outerShdw>
                </a:effectLst>
              </a:rPr>
              <a:t>Heap class (3)</a:t>
            </a:r>
          </a:p>
        </p:txBody>
      </p:sp>
      <p:sp>
        <p:nvSpPr>
          <p:cNvPr id="108546" name="文本占位符 370690"/>
          <p:cNvSpPr>
            <a:spLocks noGrp="1"/>
          </p:cNvSpPr>
          <p:nvPr>
            <p:ph idx="1"/>
          </p:nvPr>
        </p:nvSpPr>
        <p:spPr>
          <a:xfrm>
            <a:off x="250825" y="1268413"/>
            <a:ext cx="8893175" cy="2447925"/>
          </a:xfrm>
        </p:spPr>
        <p:txBody>
          <a:bodyPr anchor="t"/>
          <a:lstStyle/>
          <a:p>
            <a:pPr>
              <a:lnSpc>
                <a:spcPct val="50000"/>
              </a:lnSpc>
              <a:buNone/>
            </a:pPr>
            <a:endParaRPr lang="en-US" altLang="zh-CN" sz="2400" b="1">
              <a:latin typeface="Courier New" panose="02070309020205020404" pitchFamily="49" charset="0"/>
            </a:endParaRPr>
          </a:p>
          <a:p>
            <a:pPr>
              <a:lnSpc>
                <a:spcPct val="50000"/>
              </a:lnSpc>
              <a:buNone/>
            </a:pPr>
            <a:r>
              <a:rPr lang="en-US" altLang="zh-CN" sz="2400" b="1" err="1">
                <a:latin typeface="Courier New" panose="02070309020205020404" pitchFamily="49" charset="0"/>
              </a:rPr>
              <a:t>int heapsize() const{return</a:t>
            </a:r>
            <a:r>
              <a:rPr lang="en-US" altLang="zh-CN" sz="2400" b="1">
                <a:latin typeface="Courier New" panose="02070309020205020404" pitchFamily="49" charset="0"/>
              </a:rPr>
              <a:t> n;}</a:t>
            </a:r>
          </a:p>
          <a:p>
            <a:pPr>
              <a:lnSpc>
                <a:spcPct val="50000"/>
              </a:lnSpc>
              <a:buNone/>
            </a:pPr>
            <a:r>
              <a:rPr lang="en-US" altLang="zh-CN" sz="2400" b="1" err="1">
                <a:latin typeface="Courier New" panose="02070309020205020404" pitchFamily="49" charset="0"/>
              </a:rPr>
              <a:t>bool isLeaf(int</a:t>
            </a:r>
            <a:r>
              <a:rPr lang="en-US" altLang="zh-CN" sz="2400" b="1">
                <a:latin typeface="Courier New" panose="02070309020205020404" pitchFamily="49" charset="0"/>
              </a:rPr>
              <a:t> </a:t>
            </a:r>
            <a:r>
              <a:rPr lang="en-US" altLang="zh-CN" sz="2400" b="1">
                <a:solidFill>
                  <a:srgbClr val="CC0000"/>
                </a:solidFill>
                <a:latin typeface="Courier New" panose="02070309020205020404" pitchFamily="49" charset="0"/>
              </a:rPr>
              <a:t>pos</a:t>
            </a:r>
            <a:r>
              <a:rPr lang="en-US" altLang="zh-CN" sz="2400" b="1">
                <a:latin typeface="Courier New" panose="02070309020205020404" pitchFamily="49" charset="0"/>
              </a:rPr>
              <a:t>) const</a:t>
            </a:r>
          </a:p>
          <a:p>
            <a:pPr>
              <a:lnSpc>
                <a:spcPct val="50000"/>
              </a:lnSpc>
              <a:buNone/>
            </a:pPr>
            <a:r>
              <a:rPr lang="en-US" altLang="zh-CN" sz="2400" b="1">
                <a:latin typeface="Courier New" panose="02070309020205020404" pitchFamily="49" charset="0"/>
              </a:rPr>
              <a:t>  {return (pos &gt;= n/2)&amp;&amp;(pos &lt; n)};</a:t>
            </a:r>
          </a:p>
          <a:p>
            <a:pPr>
              <a:lnSpc>
                <a:spcPct val="50000"/>
              </a:lnSpc>
              <a:buNone/>
            </a:pPr>
            <a:endParaRPr lang="en-US" altLang="zh-CN" sz="2400" b="1">
              <a:latin typeface="Courier New" panose="02070309020205020404" pitchFamily="49" charset="0"/>
            </a:endParaRPr>
          </a:p>
          <a:p>
            <a:pPr>
              <a:lnSpc>
                <a:spcPct val="50000"/>
              </a:lnSpc>
              <a:buNone/>
            </a:pPr>
            <a:r>
              <a:rPr lang="en-US" altLang="zh-CN" sz="2400" b="1" err="1">
                <a:latin typeface="Courier New" panose="02070309020205020404" pitchFamily="49" charset="0"/>
              </a:rPr>
              <a:t>int leftchild(int</a:t>
            </a:r>
            <a:r>
              <a:rPr lang="en-US" altLang="zh-CN" sz="2400" b="1">
                <a:latin typeface="Courier New" panose="02070309020205020404" pitchFamily="49" charset="0"/>
              </a:rPr>
              <a:t> </a:t>
            </a:r>
            <a:r>
              <a:rPr lang="en-US" altLang="zh-CN" sz="2400" b="1">
                <a:solidFill>
                  <a:srgbClr val="CC0000"/>
                </a:solidFill>
                <a:latin typeface="Courier New" panose="02070309020205020404" pitchFamily="49" charset="0"/>
              </a:rPr>
              <a:t>pos</a:t>
            </a:r>
            <a:r>
              <a:rPr lang="en-US" altLang="zh-CN" sz="2400" b="1" err="1">
                <a:latin typeface="Courier New" panose="02070309020205020404" pitchFamily="49" charset="0"/>
              </a:rPr>
              <a:t>) const{return</a:t>
            </a:r>
            <a:r>
              <a:rPr lang="en-US" altLang="zh-CN" sz="2400" b="1">
                <a:latin typeface="Courier New" panose="02070309020205020404" pitchFamily="49" charset="0"/>
              </a:rPr>
              <a:t> 2*pos+1};</a:t>
            </a:r>
          </a:p>
          <a:p>
            <a:pPr>
              <a:lnSpc>
                <a:spcPct val="50000"/>
              </a:lnSpc>
              <a:buNone/>
            </a:pPr>
            <a:r>
              <a:rPr lang="en-US" altLang="zh-CN" sz="2400" b="1" err="1">
                <a:latin typeface="Courier New" panose="02070309020205020404" pitchFamily="49" charset="0"/>
              </a:rPr>
              <a:t>int rightchild(int</a:t>
            </a:r>
            <a:r>
              <a:rPr lang="en-US" altLang="zh-CN" sz="2400" b="1">
                <a:latin typeface="Courier New" panose="02070309020205020404" pitchFamily="49" charset="0"/>
              </a:rPr>
              <a:t> </a:t>
            </a:r>
            <a:r>
              <a:rPr lang="en-US" altLang="zh-CN" sz="2400" b="1">
                <a:solidFill>
                  <a:srgbClr val="CC0000"/>
                </a:solidFill>
                <a:latin typeface="Courier New" panose="02070309020205020404" pitchFamily="49" charset="0"/>
              </a:rPr>
              <a:t>pos</a:t>
            </a:r>
            <a:r>
              <a:rPr lang="en-US" altLang="zh-CN" sz="2400" b="1" err="1">
                <a:latin typeface="Courier New" panose="02070309020205020404" pitchFamily="49" charset="0"/>
              </a:rPr>
              <a:t>) const{return</a:t>
            </a:r>
            <a:r>
              <a:rPr lang="en-US" altLang="zh-CN" sz="2400" b="1">
                <a:latin typeface="Courier New" panose="02070309020205020404" pitchFamily="49" charset="0"/>
              </a:rPr>
              <a:t> 2*pos+2};</a:t>
            </a:r>
          </a:p>
          <a:p>
            <a:pPr>
              <a:lnSpc>
                <a:spcPct val="50000"/>
              </a:lnSpc>
              <a:buNone/>
            </a:pPr>
            <a:r>
              <a:rPr lang="en-US" altLang="zh-CN" sz="2400" b="1" err="1">
                <a:latin typeface="Courier New" panose="02070309020205020404" pitchFamily="49" charset="0"/>
              </a:rPr>
              <a:t>int</a:t>
            </a:r>
            <a:r>
              <a:rPr lang="en-US" altLang="zh-CN" sz="2400" b="1">
                <a:latin typeface="Courier New" panose="02070309020205020404" pitchFamily="49" charset="0"/>
              </a:rPr>
              <a:t> parent(int </a:t>
            </a:r>
            <a:r>
              <a:rPr lang="en-US" altLang="zh-CN" sz="2400" b="1">
                <a:solidFill>
                  <a:srgbClr val="CC0000"/>
                </a:solidFill>
                <a:latin typeface="Courier New" panose="02070309020205020404" pitchFamily="49" charset="0"/>
              </a:rPr>
              <a:t>pos</a:t>
            </a:r>
            <a:r>
              <a:rPr lang="en-US" altLang="zh-CN" sz="2400" b="1" err="1">
                <a:latin typeface="Courier New" panose="02070309020205020404" pitchFamily="49" charset="0"/>
              </a:rPr>
              <a:t>) const{return</a:t>
            </a:r>
            <a:r>
              <a:rPr lang="en-US" altLang="zh-CN" sz="2400" b="1">
                <a:latin typeface="Courier New" panose="02070309020205020404" pitchFamily="49" charset="0"/>
              </a:rPr>
              <a:t> (pos-1)/2};</a:t>
            </a:r>
          </a:p>
        </p:txBody>
      </p:sp>
      <p:grpSp>
        <p:nvGrpSpPr>
          <p:cNvPr id="108547" name="组合 370691"/>
          <p:cNvGrpSpPr/>
          <p:nvPr/>
        </p:nvGrpSpPr>
        <p:grpSpPr>
          <a:xfrm>
            <a:off x="431800" y="4940300"/>
            <a:ext cx="5616575" cy="647700"/>
            <a:chOff x="158" y="3748"/>
            <a:chExt cx="3538" cy="408"/>
          </a:xfrm>
        </p:grpSpPr>
        <p:sp>
          <p:nvSpPr>
            <p:cNvPr id="108548" name="矩形 370692"/>
            <p:cNvSpPr/>
            <p:nvPr/>
          </p:nvSpPr>
          <p:spPr>
            <a:xfrm>
              <a:off x="83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96</a:t>
              </a:r>
            </a:p>
          </p:txBody>
        </p:sp>
        <p:sp>
          <p:nvSpPr>
            <p:cNvPr id="108549" name="矩形 370693"/>
            <p:cNvSpPr/>
            <p:nvPr/>
          </p:nvSpPr>
          <p:spPr>
            <a:xfrm>
              <a:off x="1156"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83</a:t>
              </a:r>
            </a:p>
          </p:txBody>
        </p:sp>
        <p:sp>
          <p:nvSpPr>
            <p:cNvPr id="108550" name="矩形 370694"/>
            <p:cNvSpPr/>
            <p:nvPr/>
          </p:nvSpPr>
          <p:spPr>
            <a:xfrm>
              <a:off x="1475"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27</a:t>
              </a:r>
            </a:p>
          </p:txBody>
        </p:sp>
        <p:sp>
          <p:nvSpPr>
            <p:cNvPr id="108551" name="矩形 370695"/>
            <p:cNvSpPr/>
            <p:nvPr/>
          </p:nvSpPr>
          <p:spPr>
            <a:xfrm>
              <a:off x="1792"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38</a:t>
              </a:r>
            </a:p>
          </p:txBody>
        </p:sp>
        <p:sp>
          <p:nvSpPr>
            <p:cNvPr id="108552" name="矩形 370696"/>
            <p:cNvSpPr/>
            <p:nvPr/>
          </p:nvSpPr>
          <p:spPr>
            <a:xfrm>
              <a:off x="210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08553" name="矩形 370697"/>
            <p:cNvSpPr/>
            <p:nvPr/>
          </p:nvSpPr>
          <p:spPr>
            <a:xfrm>
              <a:off x="2426"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08554" name="矩形 370698"/>
            <p:cNvSpPr/>
            <p:nvPr/>
          </p:nvSpPr>
          <p:spPr>
            <a:xfrm>
              <a:off x="2745"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8555" name="矩形 370699"/>
            <p:cNvSpPr/>
            <p:nvPr/>
          </p:nvSpPr>
          <p:spPr>
            <a:xfrm>
              <a:off x="3062"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8556" name="矩形 370700"/>
            <p:cNvSpPr/>
            <p:nvPr/>
          </p:nvSpPr>
          <p:spPr>
            <a:xfrm>
              <a:off x="337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08557" name="直接连接符 370701"/>
            <p:cNvSpPr/>
            <p:nvPr/>
          </p:nvSpPr>
          <p:spPr>
            <a:xfrm flipV="1">
              <a:off x="657" y="3930"/>
              <a:ext cx="181" cy="45"/>
            </a:xfrm>
            <a:prstGeom prst="line">
              <a:avLst/>
            </a:prstGeom>
            <a:ln w="9525" cap="flat" cmpd="sng">
              <a:solidFill>
                <a:schemeClr val="tx1"/>
              </a:solidFill>
              <a:prstDash val="solid"/>
              <a:round/>
              <a:headEnd type="none" w="med" len="med"/>
              <a:tailEnd type="triangle" w="med" len="med"/>
            </a:ln>
          </p:spPr>
        </p:sp>
        <p:sp>
          <p:nvSpPr>
            <p:cNvPr id="108558" name="文本框 370702"/>
            <p:cNvSpPr txBox="1"/>
            <p:nvPr/>
          </p:nvSpPr>
          <p:spPr>
            <a:xfrm>
              <a:off x="158" y="3868"/>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grpSp>
      <p:grpSp>
        <p:nvGrpSpPr>
          <p:cNvPr id="108559" name="Group 49"/>
          <p:cNvGrpSpPr/>
          <p:nvPr/>
        </p:nvGrpSpPr>
        <p:grpSpPr>
          <a:xfrm>
            <a:off x="6227763" y="3860800"/>
            <a:ext cx="2341562" cy="1727200"/>
            <a:chOff x="930" y="2478"/>
            <a:chExt cx="1475" cy="1088"/>
          </a:xfrm>
        </p:grpSpPr>
        <p:grpSp>
          <p:nvGrpSpPr>
            <p:cNvPr id="108560" name="Group 15"/>
            <p:cNvGrpSpPr/>
            <p:nvPr/>
          </p:nvGrpSpPr>
          <p:grpSpPr>
            <a:xfrm>
              <a:off x="949" y="2478"/>
              <a:ext cx="1395" cy="1069"/>
              <a:chOff x="3607" y="4795"/>
              <a:chExt cx="1878" cy="1361"/>
            </a:xfrm>
          </p:grpSpPr>
          <p:sp>
            <p:nvSpPr>
              <p:cNvPr id="108561" name="Oval 16"/>
              <p:cNvSpPr/>
              <p:nvPr/>
            </p:nvSpPr>
            <p:spPr>
              <a:xfrm>
                <a:off x="4546" y="4795"/>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8562" name="Oval 17"/>
              <p:cNvSpPr/>
              <p:nvPr/>
            </p:nvSpPr>
            <p:spPr>
              <a:xfrm>
                <a:off x="3920"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8563" name="Oval 18"/>
              <p:cNvSpPr/>
              <p:nvPr/>
            </p:nvSpPr>
            <p:spPr>
              <a:xfrm>
                <a:off x="5172"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8564" name="Oval 19"/>
              <p:cNvSpPr/>
              <p:nvPr/>
            </p:nvSpPr>
            <p:spPr>
              <a:xfrm>
                <a:off x="3607"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8565" name="Oval 20"/>
              <p:cNvSpPr/>
              <p:nvPr/>
            </p:nvSpPr>
            <p:spPr>
              <a:xfrm>
                <a:off x="4233" y="5882"/>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8566" name="Oval 21"/>
              <p:cNvSpPr/>
              <p:nvPr/>
            </p:nvSpPr>
            <p:spPr>
              <a:xfrm>
                <a:off x="4859"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08567" name="Line 22"/>
              <p:cNvSpPr/>
              <p:nvPr/>
            </p:nvSpPr>
            <p:spPr>
              <a:xfrm flipH="1">
                <a:off x="4077" y="5067"/>
                <a:ext cx="626" cy="272"/>
              </a:xfrm>
              <a:prstGeom prst="line">
                <a:avLst/>
              </a:prstGeom>
              <a:ln w="19050" cap="flat" cmpd="sng">
                <a:solidFill>
                  <a:schemeClr val="tx1"/>
                </a:solidFill>
                <a:prstDash val="solid"/>
                <a:round/>
                <a:headEnd type="none" w="med" len="med"/>
                <a:tailEnd type="none" w="med" len="med"/>
              </a:ln>
            </p:spPr>
          </p:sp>
          <p:sp>
            <p:nvSpPr>
              <p:cNvPr id="108568" name="Line 23"/>
              <p:cNvSpPr/>
              <p:nvPr/>
            </p:nvSpPr>
            <p:spPr>
              <a:xfrm>
                <a:off x="4703" y="5067"/>
                <a:ext cx="626" cy="272"/>
              </a:xfrm>
              <a:prstGeom prst="line">
                <a:avLst/>
              </a:prstGeom>
              <a:ln w="19050" cap="flat" cmpd="sng">
                <a:solidFill>
                  <a:schemeClr val="tx1"/>
                </a:solidFill>
                <a:prstDash val="solid"/>
                <a:round/>
                <a:headEnd type="none" w="med" len="med"/>
                <a:tailEnd type="none" w="med" len="med"/>
              </a:ln>
            </p:spPr>
          </p:sp>
          <p:sp>
            <p:nvSpPr>
              <p:cNvPr id="108569" name="Line 24"/>
              <p:cNvSpPr/>
              <p:nvPr/>
            </p:nvSpPr>
            <p:spPr>
              <a:xfrm flipH="1">
                <a:off x="3764" y="5611"/>
                <a:ext cx="313" cy="271"/>
              </a:xfrm>
              <a:prstGeom prst="line">
                <a:avLst/>
              </a:prstGeom>
              <a:ln w="19050" cap="flat" cmpd="sng">
                <a:solidFill>
                  <a:schemeClr val="tx1"/>
                </a:solidFill>
                <a:prstDash val="solid"/>
                <a:round/>
                <a:headEnd type="none" w="med" len="med"/>
                <a:tailEnd type="none" w="med" len="med"/>
              </a:ln>
            </p:spPr>
          </p:sp>
          <p:sp>
            <p:nvSpPr>
              <p:cNvPr id="108570" name="Line 25"/>
              <p:cNvSpPr/>
              <p:nvPr/>
            </p:nvSpPr>
            <p:spPr>
              <a:xfrm>
                <a:off x="4077" y="5611"/>
                <a:ext cx="313" cy="271"/>
              </a:xfrm>
              <a:prstGeom prst="line">
                <a:avLst/>
              </a:prstGeom>
              <a:ln w="19050" cap="flat" cmpd="sng">
                <a:solidFill>
                  <a:schemeClr val="tx1"/>
                </a:solidFill>
                <a:prstDash val="solid"/>
                <a:round/>
                <a:headEnd type="none" w="med" len="med"/>
                <a:tailEnd type="none" w="med" len="med"/>
              </a:ln>
            </p:spPr>
          </p:sp>
          <p:sp>
            <p:nvSpPr>
              <p:cNvPr id="108571" name="Line 26"/>
              <p:cNvSpPr/>
              <p:nvPr/>
            </p:nvSpPr>
            <p:spPr>
              <a:xfrm flipH="1">
                <a:off x="5016" y="5611"/>
                <a:ext cx="313" cy="271"/>
              </a:xfrm>
              <a:prstGeom prst="line">
                <a:avLst/>
              </a:prstGeom>
              <a:ln w="19050" cap="flat" cmpd="sng">
                <a:solidFill>
                  <a:schemeClr val="tx1"/>
                </a:solidFill>
                <a:prstDash val="solid"/>
                <a:round/>
                <a:headEnd type="none" w="med" len="med"/>
                <a:tailEnd type="none" w="med" len="med"/>
              </a:ln>
            </p:spPr>
          </p:sp>
        </p:grpSp>
        <p:sp>
          <p:nvSpPr>
            <p:cNvPr id="108572" name="Rectangle 43"/>
            <p:cNvSpPr/>
            <p:nvPr/>
          </p:nvSpPr>
          <p:spPr>
            <a:xfrm>
              <a:off x="1631"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96 </a:t>
              </a:r>
            </a:p>
          </p:txBody>
        </p:sp>
        <p:sp>
          <p:nvSpPr>
            <p:cNvPr id="108573" name="Rectangle 44"/>
            <p:cNvSpPr/>
            <p:nvPr/>
          </p:nvSpPr>
          <p:spPr>
            <a:xfrm>
              <a:off x="1178"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08574" name="Rectangle 45"/>
            <p:cNvSpPr/>
            <p:nvPr/>
          </p:nvSpPr>
          <p:spPr>
            <a:xfrm>
              <a:off x="2109"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08575" name="Rectangle 46"/>
            <p:cNvSpPr/>
            <p:nvPr/>
          </p:nvSpPr>
          <p:spPr>
            <a:xfrm>
              <a:off x="1405"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 </a:t>
              </a:r>
            </a:p>
          </p:txBody>
        </p:sp>
        <p:sp>
          <p:nvSpPr>
            <p:cNvPr id="108576" name="Rectangle 47"/>
            <p:cNvSpPr/>
            <p:nvPr/>
          </p:nvSpPr>
          <p:spPr>
            <a:xfrm>
              <a:off x="930"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a:t>
              </a:r>
            </a:p>
          </p:txBody>
        </p:sp>
        <p:sp>
          <p:nvSpPr>
            <p:cNvPr id="108577" name="Rectangle 48"/>
            <p:cNvSpPr/>
            <p:nvPr/>
          </p:nvSpPr>
          <p:spPr>
            <a:xfrm>
              <a:off x="1861"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 9 </a:t>
              </a:r>
            </a:p>
          </p:txBody>
        </p:sp>
      </p:grpSp>
      <p:sp>
        <p:nvSpPr>
          <p:cNvPr id="108578" name="文本框 370722"/>
          <p:cNvSpPr txBox="1"/>
          <p:nvPr/>
        </p:nvSpPr>
        <p:spPr>
          <a:xfrm>
            <a:off x="1600200" y="5394325"/>
            <a:ext cx="43751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0     1   2     3     4     5     6    7     8</a:t>
            </a:r>
          </a:p>
        </p:txBody>
      </p:sp>
      <p:sp>
        <p:nvSpPr>
          <p:cNvPr id="10857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72</a:t>
            </a:fld>
            <a:endParaRPr lang="zh-CN" altLang="en-US" sz="1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20395"/>
            <a:ext cx="7772400" cy="1143000"/>
          </a:xfrm>
        </p:spPr>
        <p:txBody>
          <a:bodyPr/>
          <a:lstStyle/>
          <a:p>
            <a:r>
              <a:rPr lang="en-US" altLang="zh-CN" dirty="0"/>
              <a:t>	</a:t>
            </a:r>
            <a:r>
              <a:rPr lang="en-US" altLang="zh-CN">
                <a:solidFill>
                  <a:srgbClr val="CC0000"/>
                </a:solidFill>
                <a:effectLst>
                  <a:outerShdw blurRad="38100" dist="38100" dir="2700000">
                    <a:srgbClr val="C0C0C0"/>
                  </a:outerShdw>
                </a:effectLst>
                <a:sym typeface="+mn-ea"/>
              </a:rPr>
              <a:t>Heap Insert (1)</a:t>
            </a:r>
            <a:endParaRPr lang="zh-CN" altLang="en-US" dirty="0"/>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73</a:t>
            </a:fld>
            <a:endParaRPr lang="zh-CN" altLang="en-US" sz="1050" dirty="0"/>
          </a:p>
        </p:txBody>
      </p:sp>
      <p:grpSp>
        <p:nvGrpSpPr>
          <p:cNvPr id="5" name="组合 4"/>
          <p:cNvGrpSpPr/>
          <p:nvPr/>
        </p:nvGrpSpPr>
        <p:grpSpPr>
          <a:xfrm>
            <a:off x="1138691" y="2677090"/>
            <a:ext cx="1699466" cy="1806229"/>
            <a:chOff x="34925" y="1052513"/>
            <a:chExt cx="2230438" cy="2449512"/>
          </a:xfrm>
        </p:grpSpPr>
        <p:sp>
          <p:nvSpPr>
            <p:cNvPr id="40" name="椭圆 195588"/>
            <p:cNvSpPr>
              <a:spLocks noChangeArrowheads="1"/>
            </p:cNvSpPr>
            <p:nvPr/>
          </p:nvSpPr>
          <p:spPr bwMode="auto">
            <a:xfrm>
              <a:off x="1258888" y="1052513"/>
              <a:ext cx="503237"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41" name="椭圆 195589"/>
            <p:cNvSpPr>
              <a:spLocks noChangeArrowheads="1"/>
            </p:cNvSpPr>
            <p:nvPr/>
          </p:nvSpPr>
          <p:spPr bwMode="auto">
            <a:xfrm>
              <a:off x="682625" y="1916113"/>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42" name="椭圆 195590"/>
            <p:cNvSpPr>
              <a:spLocks noChangeArrowheads="1"/>
            </p:cNvSpPr>
            <p:nvPr/>
          </p:nvSpPr>
          <p:spPr bwMode="auto">
            <a:xfrm>
              <a:off x="1762125" y="1844675"/>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6</a:t>
              </a:r>
            </a:p>
          </p:txBody>
        </p:sp>
        <p:sp>
          <p:nvSpPr>
            <p:cNvPr id="43" name="椭圆 195591"/>
            <p:cNvSpPr>
              <a:spLocks noChangeArrowheads="1"/>
            </p:cNvSpPr>
            <p:nvPr/>
          </p:nvSpPr>
          <p:spPr bwMode="auto">
            <a:xfrm>
              <a:off x="34925" y="2997200"/>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44" name="椭圆 195592"/>
            <p:cNvSpPr>
              <a:spLocks noChangeArrowheads="1"/>
            </p:cNvSpPr>
            <p:nvPr/>
          </p:nvSpPr>
          <p:spPr bwMode="auto">
            <a:xfrm>
              <a:off x="898525" y="2997200"/>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45" name="椭圆 195593"/>
            <p:cNvSpPr>
              <a:spLocks noChangeArrowheads="1"/>
            </p:cNvSpPr>
            <p:nvPr/>
          </p:nvSpPr>
          <p:spPr bwMode="auto">
            <a:xfrm>
              <a:off x="1617663" y="2997200"/>
              <a:ext cx="503237"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47" name="直接连接符 195595"/>
            <p:cNvSpPr>
              <a:spLocks noChangeShapeType="1"/>
            </p:cNvSpPr>
            <p:nvPr/>
          </p:nvSpPr>
          <p:spPr bwMode="auto">
            <a:xfrm flipH="1">
              <a:off x="1042988" y="1557338"/>
              <a:ext cx="358775" cy="3603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8" name="直接连接符 195596"/>
            <p:cNvSpPr>
              <a:spLocks noChangeShapeType="1"/>
            </p:cNvSpPr>
            <p:nvPr/>
          </p:nvSpPr>
          <p:spPr bwMode="auto">
            <a:xfrm flipH="1">
              <a:off x="322263" y="2420938"/>
              <a:ext cx="503237"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9" name="直接连接符 195597"/>
            <p:cNvSpPr>
              <a:spLocks noChangeShapeType="1"/>
            </p:cNvSpPr>
            <p:nvPr/>
          </p:nvSpPr>
          <p:spPr bwMode="auto">
            <a:xfrm>
              <a:off x="1617663" y="1557338"/>
              <a:ext cx="360362" cy="2873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50" name="直接连接符 195598"/>
            <p:cNvSpPr>
              <a:spLocks noChangeShapeType="1"/>
            </p:cNvSpPr>
            <p:nvPr/>
          </p:nvSpPr>
          <p:spPr bwMode="auto">
            <a:xfrm>
              <a:off x="898525" y="2420938"/>
              <a:ext cx="215900"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51" name="直接连接符 195599"/>
            <p:cNvSpPr>
              <a:spLocks noChangeShapeType="1"/>
            </p:cNvSpPr>
            <p:nvPr/>
          </p:nvSpPr>
          <p:spPr bwMode="auto">
            <a:xfrm flipH="1">
              <a:off x="1835150" y="2349500"/>
              <a:ext cx="215900" cy="7191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sp>
        <p:nvSpPr>
          <p:cNvPr id="52" name="文本框 195601"/>
          <p:cNvSpPr txBox="1">
            <a:spLocks noChangeArrowheads="1"/>
          </p:cNvSpPr>
          <p:nvPr/>
        </p:nvSpPr>
        <p:spPr bwMode="auto">
          <a:xfrm>
            <a:off x="1374547" y="1882580"/>
            <a:ext cx="10756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dirty="0">
                <a:latin typeface="微软雅黑" panose="020B0503020204020204" charset="-122"/>
                <a:ea typeface="微软雅黑" panose="020B0503020204020204" charset="-122"/>
              </a:rPr>
              <a:t>Insert  9</a:t>
            </a:r>
          </a:p>
        </p:txBody>
      </p:sp>
      <p:grpSp>
        <p:nvGrpSpPr>
          <p:cNvPr id="119" name="组合 195678"/>
          <p:cNvGrpSpPr/>
          <p:nvPr/>
        </p:nvGrpSpPr>
        <p:grpSpPr bwMode="auto">
          <a:xfrm>
            <a:off x="986786" y="4785473"/>
            <a:ext cx="2607050" cy="382966"/>
            <a:chOff x="158" y="2523"/>
            <a:chExt cx="1905" cy="272"/>
          </a:xfrm>
        </p:grpSpPr>
        <p:sp>
          <p:nvSpPr>
            <p:cNvPr id="120" name="矩形 195679"/>
            <p:cNvSpPr>
              <a:spLocks noChangeArrowheads="1"/>
            </p:cNvSpPr>
            <p:nvPr/>
          </p:nvSpPr>
          <p:spPr bwMode="auto">
            <a:xfrm>
              <a:off x="158"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121" name="矩形 195680"/>
            <p:cNvSpPr>
              <a:spLocks noChangeArrowheads="1"/>
            </p:cNvSpPr>
            <p:nvPr/>
          </p:nvSpPr>
          <p:spPr bwMode="auto">
            <a:xfrm>
              <a:off x="430"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122" name="矩形 195681"/>
            <p:cNvSpPr>
              <a:spLocks noChangeArrowheads="1"/>
            </p:cNvSpPr>
            <p:nvPr/>
          </p:nvSpPr>
          <p:spPr bwMode="auto">
            <a:xfrm>
              <a:off x="703"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6</a:t>
              </a:r>
            </a:p>
          </p:txBody>
        </p:sp>
        <p:sp>
          <p:nvSpPr>
            <p:cNvPr id="123" name="矩形 195682"/>
            <p:cNvSpPr>
              <a:spLocks noChangeArrowheads="1"/>
            </p:cNvSpPr>
            <p:nvPr/>
          </p:nvSpPr>
          <p:spPr bwMode="auto">
            <a:xfrm>
              <a:off x="975"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124" name="矩形 195683"/>
            <p:cNvSpPr>
              <a:spLocks noChangeArrowheads="1"/>
            </p:cNvSpPr>
            <p:nvPr/>
          </p:nvSpPr>
          <p:spPr bwMode="auto">
            <a:xfrm>
              <a:off x="1247"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125" name="矩形 195684"/>
            <p:cNvSpPr>
              <a:spLocks noChangeArrowheads="1"/>
            </p:cNvSpPr>
            <p:nvPr/>
          </p:nvSpPr>
          <p:spPr bwMode="auto">
            <a:xfrm>
              <a:off x="1519"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126" name="矩形 195685"/>
            <p:cNvSpPr>
              <a:spLocks noChangeArrowheads="1"/>
            </p:cNvSpPr>
            <p:nvPr/>
          </p:nvSpPr>
          <p:spPr bwMode="auto">
            <a:xfrm>
              <a:off x="1791"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zh-CN" sz="1800"/>
            </a:p>
          </p:txBody>
        </p:sp>
      </p:grpSp>
      <p:sp>
        <p:nvSpPr>
          <p:cNvPr id="97" name="文本框 195601"/>
          <p:cNvSpPr txBox="1">
            <a:spLocks noChangeArrowheads="1"/>
          </p:cNvSpPr>
          <p:nvPr/>
        </p:nvSpPr>
        <p:spPr bwMode="auto">
          <a:xfrm>
            <a:off x="4716092" y="2060784"/>
            <a:ext cx="257048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l">
              <a:lnSpc>
                <a:spcPct val="150000"/>
              </a:lnSpc>
            </a:pPr>
            <a:r>
              <a:rPr lang="en-US" altLang="zh-CN" sz="2000" dirty="0">
                <a:solidFill>
                  <a:srgbClr val="C00000"/>
                </a:solidFill>
                <a:latin typeface="微软雅黑" panose="020B0503020204020204" charset="-122"/>
                <a:ea typeface="微软雅黑" panose="020B0503020204020204" charset="-122"/>
              </a:rPr>
              <a:t>Question</a:t>
            </a:r>
            <a:r>
              <a:rPr lang="zh-CN" altLang="en-US" sz="2000" dirty="0">
                <a:solidFill>
                  <a:srgbClr val="C00000"/>
                </a:solidFill>
                <a:latin typeface="微软雅黑" panose="020B0503020204020204" charset="-122"/>
                <a:ea typeface="微软雅黑" panose="020B0503020204020204" charset="-122"/>
              </a:rPr>
              <a:t>：</a:t>
            </a:r>
            <a:endParaRPr lang="en-US" altLang="zh-CN" sz="2000" dirty="0">
              <a:solidFill>
                <a:srgbClr val="C00000"/>
              </a:solidFill>
              <a:latin typeface="微软雅黑" panose="020B0503020204020204" charset="-122"/>
              <a:ea typeface="微软雅黑" panose="020B0503020204020204" charset="-122"/>
            </a:endParaRPr>
          </a:p>
          <a:p>
            <a:pPr algn="l">
              <a:lnSpc>
                <a:spcPct val="150000"/>
              </a:lnSpc>
            </a:pPr>
            <a:r>
              <a:rPr lang="en-US" altLang="zh-CN" sz="2000" dirty="0">
                <a:solidFill>
                  <a:srgbClr val="C00000"/>
                </a:solidFill>
                <a:latin typeface="微软雅黑" panose="020B0503020204020204" charset="-122"/>
                <a:ea typeface="微软雅黑" panose="020B0503020204020204" charset="-122"/>
              </a:rPr>
              <a:t>1</a:t>
            </a:r>
            <a:r>
              <a:rPr lang="zh-CN" altLang="en-US" sz="2000" dirty="0">
                <a:solidFill>
                  <a:srgbClr val="C00000"/>
                </a:solidFill>
                <a:latin typeface="微软雅黑" panose="020B0503020204020204" charset="-122"/>
                <a:ea typeface="微软雅黑" panose="020B0503020204020204" charset="-122"/>
              </a:rPr>
              <a:t>。</a:t>
            </a:r>
            <a:r>
              <a:rPr lang="en-US" altLang="zh-CN" sz="2000" dirty="0">
                <a:solidFill>
                  <a:srgbClr val="C00000"/>
                </a:solidFill>
                <a:latin typeface="微软雅黑" panose="020B0503020204020204" charset="-122"/>
                <a:ea typeface="微软雅黑" panose="020B0503020204020204" charset="-122"/>
              </a:rPr>
              <a:t>I</a:t>
            </a:r>
            <a:r>
              <a:rPr lang="zh-CN" altLang="en-US" sz="2000" dirty="0">
                <a:solidFill>
                  <a:srgbClr val="C00000"/>
                </a:solidFill>
                <a:latin typeface="微软雅黑" panose="020B0503020204020204" charset="-122"/>
                <a:ea typeface="微软雅黑" panose="020B0503020204020204" charset="-122"/>
              </a:rPr>
              <a:t>nitial position？</a:t>
            </a:r>
            <a:endParaRPr lang="en-US" altLang="zh-CN" sz="2000" dirty="0">
              <a:solidFill>
                <a:srgbClr val="C00000"/>
              </a:solidFill>
              <a:latin typeface="微软雅黑" panose="020B0503020204020204" charset="-122"/>
              <a:ea typeface="微软雅黑" panose="020B0503020204020204" charset="-122"/>
            </a:endParaRPr>
          </a:p>
          <a:p>
            <a:pPr algn="l">
              <a:lnSpc>
                <a:spcPct val="150000"/>
              </a:lnSpc>
            </a:pPr>
            <a:r>
              <a:rPr lang="en-US" altLang="zh-CN" sz="2000" dirty="0">
                <a:solidFill>
                  <a:srgbClr val="C00000"/>
                </a:solidFill>
                <a:latin typeface="微软雅黑" panose="020B0503020204020204" charset="-122"/>
                <a:ea typeface="微软雅黑" panose="020B0503020204020204" charset="-122"/>
              </a:rPr>
              <a:t>2</a:t>
            </a:r>
            <a:r>
              <a:rPr lang="zh-CN" altLang="en-US" sz="2000" dirty="0">
                <a:solidFill>
                  <a:srgbClr val="C00000"/>
                </a:solidFill>
                <a:latin typeface="微软雅黑" panose="020B0503020204020204" charset="-122"/>
                <a:ea typeface="微软雅黑" panose="020B0503020204020204" charset="-122"/>
              </a:rPr>
              <a:t>。How to adjust？</a:t>
            </a:r>
          </a:p>
        </p:txBody>
      </p:sp>
      <p:sp>
        <p:nvSpPr>
          <p:cNvPr id="128" name="弧形 127"/>
          <p:cNvSpPr/>
          <p:nvPr/>
        </p:nvSpPr>
        <p:spPr>
          <a:xfrm rot="20236585">
            <a:off x="2304916" y="2187668"/>
            <a:ext cx="1204997" cy="530582"/>
          </a:xfrm>
          <a:prstGeom prst="arc">
            <a:avLst>
              <a:gd name="adj1" fmla="val 10856784"/>
              <a:gd name="adj2" fmla="val 0"/>
            </a:avLst>
          </a:prstGeom>
          <a:ln w="4445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29" name="弧形 128"/>
          <p:cNvSpPr/>
          <p:nvPr/>
        </p:nvSpPr>
        <p:spPr>
          <a:xfrm rot="20236585">
            <a:off x="2726834" y="2816182"/>
            <a:ext cx="1204997" cy="530582"/>
          </a:xfrm>
          <a:prstGeom prst="arc">
            <a:avLst>
              <a:gd name="adj1" fmla="val 10856784"/>
              <a:gd name="adj2" fmla="val 0"/>
            </a:avLst>
          </a:prstGeom>
          <a:ln w="44450">
            <a:solidFill>
              <a:srgbClr val="FF0066"/>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solidFill>
                <a:srgbClr val="FF0066"/>
              </a:solidFill>
            </a:endParaRPr>
          </a:p>
        </p:txBody>
      </p:sp>
      <p:sp>
        <p:nvSpPr>
          <p:cNvPr id="132" name="弧形 131"/>
          <p:cNvSpPr/>
          <p:nvPr/>
        </p:nvSpPr>
        <p:spPr>
          <a:xfrm rot="20236585">
            <a:off x="2893868" y="3688994"/>
            <a:ext cx="1204997" cy="530582"/>
          </a:xfrm>
          <a:prstGeom prst="arc">
            <a:avLst>
              <a:gd name="adj1" fmla="val 10856784"/>
              <a:gd name="adj2" fmla="val 0"/>
            </a:avLst>
          </a:prstGeom>
          <a:ln w="4445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8715375" y="5726908"/>
            <a:ext cx="428624" cy="273843"/>
          </a:xfrm>
        </p:spPr>
        <p:txBody>
          <a:bodyPr/>
          <a:lstStyle/>
          <a:p>
            <a:fld id="{9860EDB8-5305-433F-BE41-D7A86D811DB3}" type="slidenum">
              <a:rPr lang="en-US" altLang="zh-CN" sz="1050" smtClean="0"/>
              <a:t>74</a:t>
            </a:fld>
            <a:endParaRPr lang="zh-CN" altLang="en-US" sz="1050" dirty="0"/>
          </a:p>
        </p:txBody>
      </p:sp>
      <p:grpSp>
        <p:nvGrpSpPr>
          <p:cNvPr id="5" name="组合 4"/>
          <p:cNvGrpSpPr/>
          <p:nvPr/>
        </p:nvGrpSpPr>
        <p:grpSpPr>
          <a:xfrm>
            <a:off x="1840256" y="1936111"/>
            <a:ext cx="1807370" cy="1537360"/>
            <a:chOff x="34925" y="1052513"/>
            <a:chExt cx="2879725" cy="2449512"/>
          </a:xfrm>
        </p:grpSpPr>
        <p:sp>
          <p:nvSpPr>
            <p:cNvPr id="40" name="椭圆 195588"/>
            <p:cNvSpPr>
              <a:spLocks noChangeArrowheads="1"/>
            </p:cNvSpPr>
            <p:nvPr/>
          </p:nvSpPr>
          <p:spPr bwMode="auto">
            <a:xfrm>
              <a:off x="1258888" y="1052513"/>
              <a:ext cx="503237"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41" name="椭圆 195589"/>
            <p:cNvSpPr>
              <a:spLocks noChangeArrowheads="1"/>
            </p:cNvSpPr>
            <p:nvPr/>
          </p:nvSpPr>
          <p:spPr bwMode="auto">
            <a:xfrm>
              <a:off x="682625" y="1916113"/>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42" name="椭圆 195590"/>
            <p:cNvSpPr>
              <a:spLocks noChangeArrowheads="1"/>
            </p:cNvSpPr>
            <p:nvPr/>
          </p:nvSpPr>
          <p:spPr bwMode="auto">
            <a:xfrm>
              <a:off x="1762125" y="1844675"/>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6</a:t>
              </a:r>
            </a:p>
          </p:txBody>
        </p:sp>
        <p:sp>
          <p:nvSpPr>
            <p:cNvPr id="43" name="椭圆 195591"/>
            <p:cNvSpPr>
              <a:spLocks noChangeArrowheads="1"/>
            </p:cNvSpPr>
            <p:nvPr/>
          </p:nvSpPr>
          <p:spPr bwMode="auto">
            <a:xfrm>
              <a:off x="34925" y="2997200"/>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44" name="椭圆 195592"/>
            <p:cNvSpPr>
              <a:spLocks noChangeArrowheads="1"/>
            </p:cNvSpPr>
            <p:nvPr/>
          </p:nvSpPr>
          <p:spPr bwMode="auto">
            <a:xfrm>
              <a:off x="898525" y="2997200"/>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45" name="椭圆 195593"/>
            <p:cNvSpPr>
              <a:spLocks noChangeArrowheads="1"/>
            </p:cNvSpPr>
            <p:nvPr/>
          </p:nvSpPr>
          <p:spPr bwMode="auto">
            <a:xfrm>
              <a:off x="1617663" y="2997200"/>
              <a:ext cx="503237"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46" name="椭圆 45"/>
            <p:cNvSpPr>
              <a:spLocks noChangeArrowheads="1"/>
            </p:cNvSpPr>
            <p:nvPr/>
          </p:nvSpPr>
          <p:spPr bwMode="auto">
            <a:xfrm>
              <a:off x="2411413" y="2995613"/>
              <a:ext cx="503237" cy="504825"/>
            </a:xfrm>
            <a:prstGeom prst="ellipse">
              <a:avLst/>
            </a:prstGeom>
            <a:solidFill>
              <a:srgbClr val="FFFF99"/>
            </a:solidFill>
            <a:ln w="9525">
              <a:solidFill>
                <a:schemeClr val="tx1"/>
              </a:solidFill>
              <a:rou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9</a:t>
              </a:r>
            </a:p>
          </p:txBody>
        </p:sp>
        <p:sp>
          <p:nvSpPr>
            <p:cNvPr id="47" name="直接连接符 195595"/>
            <p:cNvSpPr>
              <a:spLocks noChangeShapeType="1"/>
            </p:cNvSpPr>
            <p:nvPr/>
          </p:nvSpPr>
          <p:spPr bwMode="auto">
            <a:xfrm flipH="1">
              <a:off x="1042988" y="1557338"/>
              <a:ext cx="358775" cy="3603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8" name="直接连接符 195596"/>
            <p:cNvSpPr>
              <a:spLocks noChangeShapeType="1"/>
            </p:cNvSpPr>
            <p:nvPr/>
          </p:nvSpPr>
          <p:spPr bwMode="auto">
            <a:xfrm flipH="1">
              <a:off x="322263" y="2420938"/>
              <a:ext cx="503237"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9" name="直接连接符 195597"/>
            <p:cNvSpPr>
              <a:spLocks noChangeShapeType="1"/>
            </p:cNvSpPr>
            <p:nvPr/>
          </p:nvSpPr>
          <p:spPr bwMode="auto">
            <a:xfrm>
              <a:off x="1617663" y="1557338"/>
              <a:ext cx="360362" cy="2873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50" name="直接连接符 195598"/>
            <p:cNvSpPr>
              <a:spLocks noChangeShapeType="1"/>
            </p:cNvSpPr>
            <p:nvPr/>
          </p:nvSpPr>
          <p:spPr bwMode="auto">
            <a:xfrm>
              <a:off x="898525" y="2420938"/>
              <a:ext cx="215900"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51" name="直接连接符 195599"/>
            <p:cNvSpPr>
              <a:spLocks noChangeShapeType="1"/>
            </p:cNvSpPr>
            <p:nvPr/>
          </p:nvSpPr>
          <p:spPr bwMode="auto">
            <a:xfrm flipH="1">
              <a:off x="1835150" y="2349500"/>
              <a:ext cx="215900" cy="7191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sp>
        <p:nvSpPr>
          <p:cNvPr id="52" name="文本框 195601"/>
          <p:cNvSpPr txBox="1">
            <a:spLocks noChangeArrowheads="1"/>
          </p:cNvSpPr>
          <p:nvPr/>
        </p:nvSpPr>
        <p:spPr bwMode="auto">
          <a:xfrm>
            <a:off x="1374547" y="1882580"/>
            <a:ext cx="9099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1800" dirty="0">
                <a:latin typeface="微软雅黑" panose="020B0503020204020204" charset="-122"/>
                <a:ea typeface="微软雅黑" panose="020B0503020204020204" charset="-122"/>
              </a:rPr>
              <a:t>插入</a:t>
            </a:r>
            <a:r>
              <a:rPr lang="en-US" altLang="zh-CN" sz="1800" dirty="0">
                <a:latin typeface="微软雅黑" panose="020B0503020204020204" charset="-122"/>
                <a:ea typeface="微软雅黑" panose="020B0503020204020204" charset="-122"/>
              </a:rPr>
              <a:t>  9</a:t>
            </a:r>
          </a:p>
        </p:txBody>
      </p:sp>
      <p:sp>
        <p:nvSpPr>
          <p:cNvPr id="53" name="燕尾形箭头 195642"/>
          <p:cNvSpPr>
            <a:spLocks noChangeArrowheads="1"/>
          </p:cNvSpPr>
          <p:nvPr/>
        </p:nvSpPr>
        <p:spPr bwMode="auto">
          <a:xfrm>
            <a:off x="4026607" y="2538679"/>
            <a:ext cx="539353" cy="378619"/>
          </a:xfrm>
          <a:prstGeom prst="notchedRightArrow">
            <a:avLst>
              <a:gd name="adj1" fmla="val 50000"/>
              <a:gd name="adj2" fmla="val 35607"/>
            </a:avLst>
          </a:prstGeom>
          <a:solidFill>
            <a:schemeClr val="accent1"/>
          </a:solidFill>
          <a:ln w="9525">
            <a:solidFill>
              <a:schemeClr val="tx1"/>
            </a:solidFill>
            <a:miter lim="800000"/>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sp>
        <p:nvSpPr>
          <p:cNvPr id="54" name="燕尾形箭头 195643"/>
          <p:cNvSpPr>
            <a:spLocks noChangeArrowheads="1"/>
          </p:cNvSpPr>
          <p:nvPr/>
        </p:nvSpPr>
        <p:spPr bwMode="auto">
          <a:xfrm rot="5400000">
            <a:off x="6318392" y="4209530"/>
            <a:ext cx="539354" cy="378619"/>
          </a:xfrm>
          <a:prstGeom prst="notchedRightArrow">
            <a:avLst>
              <a:gd name="adj1" fmla="val 50000"/>
              <a:gd name="adj2" fmla="val 35607"/>
            </a:avLst>
          </a:prstGeom>
          <a:solidFill>
            <a:schemeClr val="accent1"/>
          </a:solidFill>
          <a:ln w="9525">
            <a:solidFill>
              <a:schemeClr val="tx1"/>
            </a:solidFill>
            <a:miter lim="800000"/>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grpSp>
        <p:nvGrpSpPr>
          <p:cNvPr id="9" name="组合 8"/>
          <p:cNvGrpSpPr/>
          <p:nvPr/>
        </p:nvGrpSpPr>
        <p:grpSpPr>
          <a:xfrm>
            <a:off x="4868057" y="1985918"/>
            <a:ext cx="1707882" cy="1489691"/>
            <a:chOff x="4763195" y="1544309"/>
            <a:chExt cx="2277176" cy="1986254"/>
          </a:xfrm>
        </p:grpSpPr>
        <p:sp>
          <p:nvSpPr>
            <p:cNvPr id="56" name="椭圆 195602"/>
            <p:cNvSpPr>
              <a:spLocks noChangeArrowheads="1"/>
            </p:cNvSpPr>
            <p:nvPr/>
          </p:nvSpPr>
          <p:spPr bwMode="auto">
            <a:xfrm>
              <a:off x="5755678" y="1544309"/>
              <a:ext cx="408064" cy="40935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57" name="椭圆 195603"/>
            <p:cNvSpPr>
              <a:spLocks noChangeArrowheads="1"/>
            </p:cNvSpPr>
            <p:nvPr/>
          </p:nvSpPr>
          <p:spPr bwMode="auto">
            <a:xfrm>
              <a:off x="5288400" y="2244583"/>
              <a:ext cx="408064" cy="40935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58" name="椭圆 195604"/>
            <p:cNvSpPr>
              <a:spLocks noChangeArrowheads="1"/>
            </p:cNvSpPr>
            <p:nvPr/>
          </p:nvSpPr>
          <p:spPr bwMode="auto">
            <a:xfrm>
              <a:off x="6163742" y="2186656"/>
              <a:ext cx="408064" cy="40935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dirty="0"/>
                <a:t>6</a:t>
              </a:r>
            </a:p>
          </p:txBody>
        </p:sp>
        <p:sp>
          <p:nvSpPr>
            <p:cNvPr id="59" name="椭圆 195605"/>
            <p:cNvSpPr>
              <a:spLocks noChangeArrowheads="1"/>
            </p:cNvSpPr>
            <p:nvPr/>
          </p:nvSpPr>
          <p:spPr bwMode="auto">
            <a:xfrm>
              <a:off x="4763195" y="3121212"/>
              <a:ext cx="408064" cy="40935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60" name="椭圆 195606"/>
            <p:cNvSpPr>
              <a:spLocks noChangeArrowheads="1"/>
            </p:cNvSpPr>
            <p:nvPr/>
          </p:nvSpPr>
          <p:spPr bwMode="auto">
            <a:xfrm>
              <a:off x="5463468" y="3121212"/>
              <a:ext cx="408064" cy="40935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61" name="椭圆 195607"/>
            <p:cNvSpPr>
              <a:spLocks noChangeArrowheads="1"/>
            </p:cNvSpPr>
            <p:nvPr/>
          </p:nvSpPr>
          <p:spPr bwMode="auto">
            <a:xfrm>
              <a:off x="6046600" y="3121212"/>
              <a:ext cx="408064" cy="40935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62" name="椭圆 195608"/>
            <p:cNvSpPr>
              <a:spLocks noChangeArrowheads="1"/>
            </p:cNvSpPr>
            <p:nvPr/>
          </p:nvSpPr>
          <p:spPr bwMode="auto">
            <a:xfrm>
              <a:off x="6632307" y="3063285"/>
              <a:ext cx="408064" cy="409351"/>
            </a:xfrm>
            <a:prstGeom prst="ellipse">
              <a:avLst/>
            </a:prstGeom>
            <a:solidFill>
              <a:srgbClr val="FFFF99"/>
            </a:solidFill>
            <a:ln w="9525">
              <a:solidFill>
                <a:schemeClr val="tx1"/>
              </a:solidFill>
              <a:rou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9</a:t>
              </a:r>
            </a:p>
          </p:txBody>
        </p:sp>
        <p:sp>
          <p:nvSpPr>
            <p:cNvPr id="63" name="直接连接符 195609"/>
            <p:cNvSpPr>
              <a:spLocks noChangeShapeType="1"/>
            </p:cNvSpPr>
            <p:nvPr/>
          </p:nvSpPr>
          <p:spPr bwMode="auto">
            <a:xfrm flipH="1">
              <a:off x="5580610" y="1953660"/>
              <a:ext cx="290922" cy="292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4" name="直接连接符 195610"/>
            <p:cNvSpPr>
              <a:spLocks noChangeShapeType="1"/>
            </p:cNvSpPr>
            <p:nvPr/>
          </p:nvSpPr>
          <p:spPr bwMode="auto">
            <a:xfrm flipH="1">
              <a:off x="4996190" y="2653934"/>
              <a:ext cx="408064" cy="4672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5" name="直接连接符 195611"/>
            <p:cNvSpPr>
              <a:spLocks noChangeShapeType="1"/>
            </p:cNvSpPr>
            <p:nvPr/>
          </p:nvSpPr>
          <p:spPr bwMode="auto">
            <a:xfrm>
              <a:off x="6046600" y="1953660"/>
              <a:ext cx="292210" cy="23299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6" name="直接连接符 195612"/>
            <p:cNvSpPr>
              <a:spLocks noChangeShapeType="1"/>
            </p:cNvSpPr>
            <p:nvPr/>
          </p:nvSpPr>
          <p:spPr bwMode="auto">
            <a:xfrm>
              <a:off x="5463468" y="2653934"/>
              <a:ext cx="175068" cy="46727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7" name="直接连接符 195613"/>
            <p:cNvSpPr>
              <a:spLocks noChangeShapeType="1"/>
            </p:cNvSpPr>
            <p:nvPr/>
          </p:nvSpPr>
          <p:spPr bwMode="auto">
            <a:xfrm flipH="1">
              <a:off x="6222956" y="2596007"/>
              <a:ext cx="175068" cy="5831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8" name="直接连接符 195615"/>
            <p:cNvSpPr>
              <a:spLocks noChangeShapeType="1"/>
            </p:cNvSpPr>
            <p:nvPr/>
          </p:nvSpPr>
          <p:spPr bwMode="auto">
            <a:xfrm>
              <a:off x="6513879" y="2538080"/>
              <a:ext cx="234283" cy="5844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grpSp>
        <p:nvGrpSpPr>
          <p:cNvPr id="10" name="组合 9"/>
          <p:cNvGrpSpPr/>
          <p:nvPr/>
        </p:nvGrpSpPr>
        <p:grpSpPr>
          <a:xfrm>
            <a:off x="4779170" y="3615959"/>
            <a:ext cx="1839184" cy="262603"/>
            <a:chOff x="4413058" y="3589777"/>
            <a:chExt cx="2452245" cy="350137"/>
          </a:xfrm>
        </p:grpSpPr>
        <p:sp>
          <p:nvSpPr>
            <p:cNvPr id="69" name="矩形 195645"/>
            <p:cNvSpPr>
              <a:spLocks noChangeArrowheads="1"/>
            </p:cNvSpPr>
            <p:nvPr/>
          </p:nvSpPr>
          <p:spPr bwMode="auto">
            <a:xfrm>
              <a:off x="4413058" y="3589777"/>
              <a:ext cx="350137" cy="3501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70" name="矩形 195646"/>
            <p:cNvSpPr>
              <a:spLocks noChangeArrowheads="1"/>
            </p:cNvSpPr>
            <p:nvPr/>
          </p:nvSpPr>
          <p:spPr bwMode="auto">
            <a:xfrm>
              <a:off x="4763195" y="3589777"/>
              <a:ext cx="350137" cy="3501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71" name="矩形 195647"/>
            <p:cNvSpPr>
              <a:spLocks noChangeArrowheads="1"/>
            </p:cNvSpPr>
            <p:nvPr/>
          </p:nvSpPr>
          <p:spPr bwMode="auto">
            <a:xfrm>
              <a:off x="5114619" y="3589777"/>
              <a:ext cx="350137" cy="3501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6</a:t>
              </a:r>
            </a:p>
          </p:txBody>
        </p:sp>
        <p:sp>
          <p:nvSpPr>
            <p:cNvPr id="72" name="矩形 195648"/>
            <p:cNvSpPr>
              <a:spLocks noChangeArrowheads="1"/>
            </p:cNvSpPr>
            <p:nvPr/>
          </p:nvSpPr>
          <p:spPr bwMode="auto">
            <a:xfrm>
              <a:off x="5464756" y="3589777"/>
              <a:ext cx="350137" cy="3501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73" name="矩形 195649"/>
            <p:cNvSpPr>
              <a:spLocks noChangeArrowheads="1"/>
            </p:cNvSpPr>
            <p:nvPr/>
          </p:nvSpPr>
          <p:spPr bwMode="auto">
            <a:xfrm>
              <a:off x="5814892" y="3589777"/>
              <a:ext cx="350137" cy="3501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74" name="矩形 195650"/>
            <p:cNvSpPr>
              <a:spLocks noChangeArrowheads="1"/>
            </p:cNvSpPr>
            <p:nvPr/>
          </p:nvSpPr>
          <p:spPr bwMode="auto">
            <a:xfrm>
              <a:off x="6165029" y="3589777"/>
              <a:ext cx="350137" cy="3501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dirty="0"/>
                <a:t>1</a:t>
              </a:r>
            </a:p>
          </p:txBody>
        </p:sp>
        <p:sp>
          <p:nvSpPr>
            <p:cNvPr id="75" name="矩形 195651"/>
            <p:cNvSpPr>
              <a:spLocks noChangeArrowheads="1"/>
            </p:cNvSpPr>
            <p:nvPr/>
          </p:nvSpPr>
          <p:spPr bwMode="auto">
            <a:xfrm>
              <a:off x="6515166" y="3589777"/>
              <a:ext cx="350137" cy="350137"/>
            </a:xfrm>
            <a:prstGeom prst="rect">
              <a:avLst/>
            </a:prstGeom>
            <a:solidFill>
              <a:srgbClr val="FFFF99"/>
            </a:solidFill>
            <a:ln w="9525">
              <a:solidFill>
                <a:schemeClr val="tx1"/>
              </a:solidFill>
              <a:miter lim="800000"/>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dirty="0"/>
                <a:t>9</a:t>
              </a:r>
            </a:p>
          </p:txBody>
        </p:sp>
      </p:grpSp>
      <p:grpSp>
        <p:nvGrpSpPr>
          <p:cNvPr id="76" name="组合 75"/>
          <p:cNvGrpSpPr/>
          <p:nvPr/>
        </p:nvGrpSpPr>
        <p:grpSpPr bwMode="auto">
          <a:xfrm>
            <a:off x="4632229" y="4129162"/>
            <a:ext cx="1843088" cy="1765465"/>
            <a:chOff x="3855" y="708"/>
            <a:chExt cx="1905" cy="1860"/>
          </a:xfrm>
        </p:grpSpPr>
        <p:sp>
          <p:nvSpPr>
            <p:cNvPr id="77" name="椭圆 195616"/>
            <p:cNvSpPr>
              <a:spLocks noChangeArrowheads="1"/>
            </p:cNvSpPr>
            <p:nvPr/>
          </p:nvSpPr>
          <p:spPr bwMode="auto">
            <a:xfrm>
              <a:off x="4762" y="708"/>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78" name="椭圆 195617"/>
            <p:cNvSpPr>
              <a:spLocks noChangeArrowheads="1"/>
            </p:cNvSpPr>
            <p:nvPr/>
          </p:nvSpPr>
          <p:spPr bwMode="auto">
            <a:xfrm>
              <a:off x="4399" y="125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79" name="椭圆 195618"/>
            <p:cNvSpPr>
              <a:spLocks noChangeArrowheads="1"/>
            </p:cNvSpPr>
            <p:nvPr/>
          </p:nvSpPr>
          <p:spPr bwMode="auto">
            <a:xfrm>
              <a:off x="5443" y="1933"/>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6</a:t>
              </a:r>
            </a:p>
          </p:txBody>
        </p:sp>
        <p:sp>
          <p:nvSpPr>
            <p:cNvPr id="80" name="椭圆 195619"/>
            <p:cNvSpPr>
              <a:spLocks noChangeArrowheads="1"/>
            </p:cNvSpPr>
            <p:nvPr/>
          </p:nvSpPr>
          <p:spPr bwMode="auto">
            <a:xfrm>
              <a:off x="3991" y="1933"/>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81" name="椭圆 195620"/>
            <p:cNvSpPr>
              <a:spLocks noChangeArrowheads="1"/>
            </p:cNvSpPr>
            <p:nvPr/>
          </p:nvSpPr>
          <p:spPr bwMode="auto">
            <a:xfrm>
              <a:off x="4535" y="1933"/>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82" name="椭圆 195621"/>
            <p:cNvSpPr>
              <a:spLocks noChangeArrowheads="1"/>
            </p:cNvSpPr>
            <p:nvPr/>
          </p:nvSpPr>
          <p:spPr bwMode="auto">
            <a:xfrm>
              <a:off x="4988" y="1933"/>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83" name="椭圆 195622"/>
            <p:cNvSpPr>
              <a:spLocks noChangeArrowheads="1"/>
            </p:cNvSpPr>
            <p:nvPr/>
          </p:nvSpPr>
          <p:spPr bwMode="auto">
            <a:xfrm>
              <a:off x="5148" y="1207"/>
              <a:ext cx="317" cy="318"/>
            </a:xfrm>
            <a:prstGeom prst="ellipse">
              <a:avLst/>
            </a:prstGeom>
            <a:solidFill>
              <a:srgbClr val="FFFF99"/>
            </a:solidFill>
            <a:ln w="9525">
              <a:solidFill>
                <a:schemeClr val="tx1"/>
              </a:solidFill>
              <a:rou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9</a:t>
              </a:r>
            </a:p>
          </p:txBody>
        </p:sp>
        <p:sp>
          <p:nvSpPr>
            <p:cNvPr id="84" name="直接连接符 195623"/>
            <p:cNvSpPr>
              <a:spLocks noChangeShapeType="1"/>
            </p:cNvSpPr>
            <p:nvPr/>
          </p:nvSpPr>
          <p:spPr bwMode="auto">
            <a:xfrm flipH="1">
              <a:off x="4626" y="1026"/>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5" name="直接连接符 195624"/>
            <p:cNvSpPr>
              <a:spLocks noChangeShapeType="1"/>
            </p:cNvSpPr>
            <p:nvPr/>
          </p:nvSpPr>
          <p:spPr bwMode="auto">
            <a:xfrm flipH="1">
              <a:off x="4172" y="1570"/>
              <a:ext cx="317"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6" name="直接连接符 195625"/>
            <p:cNvSpPr>
              <a:spLocks noChangeShapeType="1"/>
            </p:cNvSpPr>
            <p:nvPr/>
          </p:nvSpPr>
          <p:spPr bwMode="auto">
            <a:xfrm>
              <a:off x="4988" y="1026"/>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7" name="直接连接符 195626"/>
            <p:cNvSpPr>
              <a:spLocks noChangeShapeType="1"/>
            </p:cNvSpPr>
            <p:nvPr/>
          </p:nvSpPr>
          <p:spPr bwMode="auto">
            <a:xfrm>
              <a:off x="4535" y="1570"/>
              <a:ext cx="136"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8" name="直接连接符 195627"/>
            <p:cNvSpPr>
              <a:spLocks noChangeShapeType="1"/>
            </p:cNvSpPr>
            <p:nvPr/>
          </p:nvSpPr>
          <p:spPr bwMode="auto">
            <a:xfrm flipH="1">
              <a:off x="5125" y="1525"/>
              <a:ext cx="136" cy="45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9" name="直接连接符 195628"/>
            <p:cNvSpPr>
              <a:spLocks noChangeShapeType="1"/>
            </p:cNvSpPr>
            <p:nvPr/>
          </p:nvSpPr>
          <p:spPr bwMode="auto">
            <a:xfrm>
              <a:off x="5351" y="1480"/>
              <a:ext cx="182" cy="4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90" name="矩形 195652"/>
            <p:cNvSpPr>
              <a:spLocks noChangeArrowheads="1"/>
            </p:cNvSpPr>
            <p:nvPr/>
          </p:nvSpPr>
          <p:spPr bwMode="auto">
            <a:xfrm>
              <a:off x="3855" y="2296"/>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91" name="矩形 195653"/>
            <p:cNvSpPr>
              <a:spLocks noChangeArrowheads="1"/>
            </p:cNvSpPr>
            <p:nvPr/>
          </p:nvSpPr>
          <p:spPr bwMode="auto">
            <a:xfrm>
              <a:off x="4127" y="2296"/>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92" name="矩形 195654"/>
            <p:cNvSpPr>
              <a:spLocks noChangeArrowheads="1"/>
            </p:cNvSpPr>
            <p:nvPr/>
          </p:nvSpPr>
          <p:spPr bwMode="auto">
            <a:xfrm>
              <a:off x="4400" y="2296"/>
              <a:ext cx="272" cy="272"/>
            </a:xfrm>
            <a:prstGeom prst="rect">
              <a:avLst/>
            </a:prstGeom>
            <a:solidFill>
              <a:srgbClr val="FFFF99"/>
            </a:solidFill>
            <a:ln w="9525">
              <a:solidFill>
                <a:schemeClr val="tx1"/>
              </a:solidFill>
              <a:miter lim="800000"/>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9</a:t>
              </a:r>
            </a:p>
          </p:txBody>
        </p:sp>
        <p:sp>
          <p:nvSpPr>
            <p:cNvPr id="93" name="矩形 195655"/>
            <p:cNvSpPr>
              <a:spLocks noChangeArrowheads="1"/>
            </p:cNvSpPr>
            <p:nvPr/>
          </p:nvSpPr>
          <p:spPr bwMode="auto">
            <a:xfrm>
              <a:off x="4672" y="2296"/>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94" name="矩形 195656"/>
            <p:cNvSpPr>
              <a:spLocks noChangeArrowheads="1"/>
            </p:cNvSpPr>
            <p:nvPr/>
          </p:nvSpPr>
          <p:spPr bwMode="auto">
            <a:xfrm>
              <a:off x="4944" y="2296"/>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95" name="矩形 195657"/>
            <p:cNvSpPr>
              <a:spLocks noChangeArrowheads="1"/>
            </p:cNvSpPr>
            <p:nvPr/>
          </p:nvSpPr>
          <p:spPr bwMode="auto">
            <a:xfrm>
              <a:off x="5216" y="2296"/>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96" name="矩形 195658"/>
            <p:cNvSpPr>
              <a:spLocks noChangeArrowheads="1"/>
            </p:cNvSpPr>
            <p:nvPr/>
          </p:nvSpPr>
          <p:spPr bwMode="auto">
            <a:xfrm>
              <a:off x="5488" y="2296"/>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6</a:t>
              </a:r>
            </a:p>
          </p:txBody>
        </p:sp>
      </p:grpSp>
      <p:grpSp>
        <p:nvGrpSpPr>
          <p:cNvPr id="6" name="组合 5"/>
          <p:cNvGrpSpPr/>
          <p:nvPr/>
        </p:nvGrpSpPr>
        <p:grpSpPr>
          <a:xfrm>
            <a:off x="1602912" y="4011683"/>
            <a:ext cx="1801415" cy="1524430"/>
            <a:chOff x="3419476" y="4221163"/>
            <a:chExt cx="2808288" cy="2376487"/>
          </a:xfrm>
        </p:grpSpPr>
        <p:sp>
          <p:nvSpPr>
            <p:cNvPr id="98" name="椭圆 195629"/>
            <p:cNvSpPr>
              <a:spLocks noChangeArrowheads="1"/>
            </p:cNvSpPr>
            <p:nvPr/>
          </p:nvSpPr>
          <p:spPr bwMode="auto">
            <a:xfrm>
              <a:off x="5219701" y="4868863"/>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99" name="椭圆 195630"/>
            <p:cNvSpPr>
              <a:spLocks noChangeArrowheads="1"/>
            </p:cNvSpPr>
            <p:nvPr/>
          </p:nvSpPr>
          <p:spPr bwMode="auto">
            <a:xfrm>
              <a:off x="4067176" y="5011738"/>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100" name="椭圆 195631"/>
            <p:cNvSpPr>
              <a:spLocks noChangeArrowheads="1"/>
            </p:cNvSpPr>
            <p:nvPr/>
          </p:nvSpPr>
          <p:spPr bwMode="auto">
            <a:xfrm>
              <a:off x="5724526" y="6092825"/>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6</a:t>
              </a:r>
            </a:p>
          </p:txBody>
        </p:sp>
        <p:sp>
          <p:nvSpPr>
            <p:cNvPr id="101" name="椭圆 195632"/>
            <p:cNvSpPr>
              <a:spLocks noChangeArrowheads="1"/>
            </p:cNvSpPr>
            <p:nvPr/>
          </p:nvSpPr>
          <p:spPr bwMode="auto">
            <a:xfrm>
              <a:off x="3419476" y="6092825"/>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102" name="椭圆 195633"/>
            <p:cNvSpPr>
              <a:spLocks noChangeArrowheads="1"/>
            </p:cNvSpPr>
            <p:nvPr/>
          </p:nvSpPr>
          <p:spPr bwMode="auto">
            <a:xfrm>
              <a:off x="4283076" y="6092825"/>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103" name="椭圆 195634"/>
            <p:cNvSpPr>
              <a:spLocks noChangeArrowheads="1"/>
            </p:cNvSpPr>
            <p:nvPr/>
          </p:nvSpPr>
          <p:spPr bwMode="auto">
            <a:xfrm>
              <a:off x="5002213" y="6092825"/>
              <a:ext cx="503238" cy="504825"/>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104" name="椭圆 195635"/>
            <p:cNvSpPr>
              <a:spLocks noChangeArrowheads="1"/>
            </p:cNvSpPr>
            <p:nvPr/>
          </p:nvSpPr>
          <p:spPr bwMode="auto">
            <a:xfrm>
              <a:off x="4643438" y="4221163"/>
              <a:ext cx="503238" cy="504825"/>
            </a:xfrm>
            <a:prstGeom prst="ellipse">
              <a:avLst/>
            </a:prstGeom>
            <a:solidFill>
              <a:srgbClr val="FFFF99"/>
            </a:solidFill>
            <a:ln w="9525">
              <a:solidFill>
                <a:schemeClr val="tx1"/>
              </a:solidFill>
              <a:rou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9</a:t>
              </a:r>
            </a:p>
          </p:txBody>
        </p:sp>
        <p:sp>
          <p:nvSpPr>
            <p:cNvPr id="105" name="直接连接符 195636"/>
            <p:cNvSpPr>
              <a:spLocks noChangeShapeType="1"/>
            </p:cNvSpPr>
            <p:nvPr/>
          </p:nvSpPr>
          <p:spPr bwMode="auto">
            <a:xfrm flipH="1">
              <a:off x="4427538" y="4652963"/>
              <a:ext cx="358775" cy="3603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06" name="直接连接符 195637"/>
            <p:cNvSpPr>
              <a:spLocks noChangeShapeType="1"/>
            </p:cNvSpPr>
            <p:nvPr/>
          </p:nvSpPr>
          <p:spPr bwMode="auto">
            <a:xfrm flipH="1">
              <a:off x="3706813" y="5516563"/>
              <a:ext cx="503238"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07" name="直接连接符 195638"/>
            <p:cNvSpPr>
              <a:spLocks noChangeShapeType="1"/>
            </p:cNvSpPr>
            <p:nvPr/>
          </p:nvSpPr>
          <p:spPr bwMode="auto">
            <a:xfrm>
              <a:off x="5002213" y="4652963"/>
              <a:ext cx="360363" cy="2873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08" name="直接连接符 195639"/>
            <p:cNvSpPr>
              <a:spLocks noChangeShapeType="1"/>
            </p:cNvSpPr>
            <p:nvPr/>
          </p:nvSpPr>
          <p:spPr bwMode="auto">
            <a:xfrm>
              <a:off x="4283076" y="5516563"/>
              <a:ext cx="215900" cy="5762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09" name="直接连接符 195640"/>
            <p:cNvSpPr>
              <a:spLocks noChangeShapeType="1"/>
            </p:cNvSpPr>
            <p:nvPr/>
          </p:nvSpPr>
          <p:spPr bwMode="auto">
            <a:xfrm flipH="1">
              <a:off x="5219701" y="5445125"/>
              <a:ext cx="215900" cy="7191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10" name="直接连接符 195641"/>
            <p:cNvSpPr>
              <a:spLocks noChangeShapeType="1"/>
            </p:cNvSpPr>
            <p:nvPr/>
          </p:nvSpPr>
          <p:spPr bwMode="auto">
            <a:xfrm>
              <a:off x="5578476" y="5373688"/>
              <a:ext cx="288925" cy="7207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grpSp>
        <p:nvGrpSpPr>
          <p:cNvPr id="7" name="组合 6"/>
          <p:cNvGrpSpPr/>
          <p:nvPr/>
        </p:nvGrpSpPr>
        <p:grpSpPr>
          <a:xfrm>
            <a:off x="1486052" y="5654590"/>
            <a:ext cx="2063438" cy="273844"/>
            <a:chOff x="252413" y="6092825"/>
            <a:chExt cx="3024188" cy="431800"/>
          </a:xfrm>
        </p:grpSpPr>
        <p:sp>
          <p:nvSpPr>
            <p:cNvPr id="111" name="矩形 195659"/>
            <p:cNvSpPr>
              <a:spLocks noChangeArrowheads="1"/>
            </p:cNvSpPr>
            <p:nvPr/>
          </p:nvSpPr>
          <p:spPr bwMode="auto">
            <a:xfrm>
              <a:off x="252413" y="6092825"/>
              <a:ext cx="431800" cy="431800"/>
            </a:xfrm>
            <a:prstGeom prst="rect">
              <a:avLst/>
            </a:prstGeom>
            <a:solidFill>
              <a:srgbClr val="FFFF99"/>
            </a:solidFill>
            <a:ln w="9525">
              <a:solidFill>
                <a:schemeClr val="tx1"/>
              </a:solidFill>
              <a:miter lim="800000"/>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dirty="0"/>
                <a:t>9</a:t>
              </a:r>
            </a:p>
          </p:txBody>
        </p:sp>
        <p:sp>
          <p:nvSpPr>
            <p:cNvPr id="112" name="矩形 195660"/>
            <p:cNvSpPr>
              <a:spLocks noChangeArrowheads="1"/>
            </p:cNvSpPr>
            <p:nvPr/>
          </p:nvSpPr>
          <p:spPr bwMode="auto">
            <a:xfrm>
              <a:off x="684213" y="6092825"/>
              <a:ext cx="431800" cy="431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113" name="矩形 195661"/>
            <p:cNvSpPr>
              <a:spLocks noChangeArrowheads="1"/>
            </p:cNvSpPr>
            <p:nvPr/>
          </p:nvSpPr>
          <p:spPr bwMode="auto">
            <a:xfrm>
              <a:off x="1117601" y="6092825"/>
              <a:ext cx="431800" cy="431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114" name="矩形 195662"/>
            <p:cNvSpPr>
              <a:spLocks noChangeArrowheads="1"/>
            </p:cNvSpPr>
            <p:nvPr/>
          </p:nvSpPr>
          <p:spPr bwMode="auto">
            <a:xfrm>
              <a:off x="1549401" y="6092825"/>
              <a:ext cx="431800" cy="431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115" name="矩形 195663"/>
            <p:cNvSpPr>
              <a:spLocks noChangeArrowheads="1"/>
            </p:cNvSpPr>
            <p:nvPr/>
          </p:nvSpPr>
          <p:spPr bwMode="auto">
            <a:xfrm>
              <a:off x="1981201" y="6092825"/>
              <a:ext cx="431800" cy="431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116" name="矩形 195664"/>
            <p:cNvSpPr>
              <a:spLocks noChangeArrowheads="1"/>
            </p:cNvSpPr>
            <p:nvPr/>
          </p:nvSpPr>
          <p:spPr bwMode="auto">
            <a:xfrm>
              <a:off x="2413001" y="6092825"/>
              <a:ext cx="431800" cy="431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117" name="矩形 195665"/>
            <p:cNvSpPr>
              <a:spLocks noChangeArrowheads="1"/>
            </p:cNvSpPr>
            <p:nvPr/>
          </p:nvSpPr>
          <p:spPr bwMode="auto">
            <a:xfrm>
              <a:off x="2844801" y="6092825"/>
              <a:ext cx="431800" cy="431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dirty="0"/>
                <a:t>6</a:t>
              </a:r>
            </a:p>
          </p:txBody>
        </p:sp>
      </p:grpSp>
      <p:sp>
        <p:nvSpPr>
          <p:cNvPr id="118" name="左箭头 195666"/>
          <p:cNvSpPr>
            <a:spLocks noChangeArrowheads="1"/>
          </p:cNvSpPr>
          <p:nvPr/>
        </p:nvSpPr>
        <p:spPr bwMode="auto">
          <a:xfrm>
            <a:off x="3530614" y="4588346"/>
            <a:ext cx="598615" cy="486966"/>
          </a:xfrm>
          <a:prstGeom prst="leftArrow">
            <a:avLst>
              <a:gd name="adj1" fmla="val 50000"/>
              <a:gd name="adj2" fmla="val 44368"/>
            </a:avLst>
          </a:prstGeom>
          <a:solidFill>
            <a:schemeClr val="accent1"/>
          </a:solidFill>
          <a:ln w="9525">
            <a:solidFill>
              <a:schemeClr val="tx1"/>
            </a:solidFill>
            <a:miter lim="800000"/>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sz="1800"/>
          </a:p>
        </p:txBody>
      </p:sp>
      <p:grpSp>
        <p:nvGrpSpPr>
          <p:cNvPr id="119" name="组合 195678"/>
          <p:cNvGrpSpPr/>
          <p:nvPr/>
        </p:nvGrpSpPr>
        <p:grpSpPr bwMode="auto">
          <a:xfrm>
            <a:off x="1807295" y="3650010"/>
            <a:ext cx="1955081" cy="296097"/>
            <a:chOff x="158" y="2523"/>
            <a:chExt cx="1905" cy="272"/>
          </a:xfrm>
        </p:grpSpPr>
        <p:sp>
          <p:nvSpPr>
            <p:cNvPr id="120" name="矩形 195679"/>
            <p:cNvSpPr>
              <a:spLocks noChangeArrowheads="1"/>
            </p:cNvSpPr>
            <p:nvPr/>
          </p:nvSpPr>
          <p:spPr bwMode="auto">
            <a:xfrm>
              <a:off x="158"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7</a:t>
              </a:r>
            </a:p>
          </p:txBody>
        </p:sp>
        <p:sp>
          <p:nvSpPr>
            <p:cNvPr id="121" name="矩形 195680"/>
            <p:cNvSpPr>
              <a:spLocks noChangeArrowheads="1"/>
            </p:cNvSpPr>
            <p:nvPr/>
          </p:nvSpPr>
          <p:spPr bwMode="auto">
            <a:xfrm>
              <a:off x="430"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5</a:t>
              </a:r>
            </a:p>
          </p:txBody>
        </p:sp>
        <p:sp>
          <p:nvSpPr>
            <p:cNvPr id="122" name="矩形 195681"/>
            <p:cNvSpPr>
              <a:spLocks noChangeArrowheads="1"/>
            </p:cNvSpPr>
            <p:nvPr/>
          </p:nvSpPr>
          <p:spPr bwMode="auto">
            <a:xfrm>
              <a:off x="703"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6</a:t>
              </a:r>
            </a:p>
          </p:txBody>
        </p:sp>
        <p:sp>
          <p:nvSpPr>
            <p:cNvPr id="123" name="矩形 195682"/>
            <p:cNvSpPr>
              <a:spLocks noChangeArrowheads="1"/>
            </p:cNvSpPr>
            <p:nvPr/>
          </p:nvSpPr>
          <p:spPr bwMode="auto">
            <a:xfrm>
              <a:off x="975"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4</a:t>
              </a:r>
            </a:p>
          </p:txBody>
        </p:sp>
        <p:sp>
          <p:nvSpPr>
            <p:cNvPr id="124" name="矩形 195683"/>
            <p:cNvSpPr>
              <a:spLocks noChangeArrowheads="1"/>
            </p:cNvSpPr>
            <p:nvPr/>
          </p:nvSpPr>
          <p:spPr bwMode="auto">
            <a:xfrm>
              <a:off x="1247"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2</a:t>
              </a:r>
            </a:p>
          </p:txBody>
        </p:sp>
        <p:sp>
          <p:nvSpPr>
            <p:cNvPr id="125" name="矩形 195684"/>
            <p:cNvSpPr>
              <a:spLocks noChangeArrowheads="1"/>
            </p:cNvSpPr>
            <p:nvPr/>
          </p:nvSpPr>
          <p:spPr bwMode="auto">
            <a:xfrm>
              <a:off x="1519"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1</a:t>
              </a:r>
            </a:p>
          </p:txBody>
        </p:sp>
        <p:sp>
          <p:nvSpPr>
            <p:cNvPr id="126" name="矩形 195685"/>
            <p:cNvSpPr>
              <a:spLocks noChangeArrowheads="1"/>
            </p:cNvSpPr>
            <p:nvPr/>
          </p:nvSpPr>
          <p:spPr bwMode="auto">
            <a:xfrm>
              <a:off x="1791" y="2523"/>
              <a:ext cx="272" cy="2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zh-CN" sz="1800"/>
            </a:p>
          </p:txBody>
        </p:sp>
      </p:grpSp>
      <p:sp>
        <p:nvSpPr>
          <p:cNvPr id="97" name="文本框 195601"/>
          <p:cNvSpPr txBox="1">
            <a:spLocks noChangeArrowheads="1"/>
          </p:cNvSpPr>
          <p:nvPr/>
        </p:nvSpPr>
        <p:spPr bwMode="auto">
          <a:xfrm>
            <a:off x="7163921" y="2467308"/>
            <a:ext cx="205295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dirty="0">
                <a:latin typeface="微软雅黑" panose="020B0503020204020204" charset="-122"/>
                <a:ea typeface="微软雅黑" panose="020B0503020204020204" charset="-122"/>
              </a:rPr>
              <a:t>Which is father</a:t>
            </a:r>
            <a:r>
              <a:rPr lang="zh-CN" altLang="en-US" sz="1800" dirty="0">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a:p>
            <a:endParaRPr lang="en-US" altLang="zh-CN" sz="1800" dirty="0">
              <a:latin typeface="微软雅黑" panose="020B0503020204020204" charset="-122"/>
              <a:ea typeface="微软雅黑" panose="020B0503020204020204" charset="-122"/>
            </a:endParaRPr>
          </a:p>
          <a:p>
            <a:r>
              <a:rPr lang="en-US" altLang="zh-CN" sz="2100" dirty="0">
                <a:solidFill>
                  <a:srgbClr val="FF0000"/>
                </a:solidFill>
                <a:latin typeface="Calibri" panose="020F0502020204030204" charset="0"/>
                <a:cs typeface="Calibri" panose="020F0502020204030204" charset="0"/>
              </a:rPr>
              <a:t> </a:t>
            </a:r>
            <a:r>
              <a:rPr lang="en-US" altLang="zh-CN" sz="2100" dirty="0">
                <a:solidFill>
                  <a:srgbClr val="FF0000"/>
                </a:solidFill>
                <a:latin typeface="Calibri" panose="020F0502020204030204" charset="0"/>
                <a:cs typeface="Calibri" panose="020F0502020204030204" charset="0"/>
                <a:sym typeface="Symbol" panose="05050102010706020507" pitchFamily="18" charset="2"/>
              </a:rPr>
              <a:t></a:t>
            </a:r>
            <a:r>
              <a:rPr lang="en-US" altLang="zh-CN" sz="2100" dirty="0">
                <a:solidFill>
                  <a:srgbClr val="FF0000"/>
                </a:solidFill>
                <a:latin typeface="Calibri" panose="020F0502020204030204" charset="0"/>
                <a:cs typeface="Calibri" panose="020F0502020204030204" charset="0"/>
              </a:rPr>
              <a:t>(r - 1) / 2 </a:t>
            </a:r>
            <a:r>
              <a:rPr lang="en-US" altLang="zh-CN" sz="2100" dirty="0">
                <a:solidFill>
                  <a:srgbClr val="FF0000"/>
                </a:solidFill>
                <a:latin typeface="Calibri" panose="020F0502020204030204" charset="0"/>
                <a:cs typeface="Calibri" panose="020F0502020204030204" charset="0"/>
                <a:sym typeface="Symbol" panose="05050102010706020507" pitchFamily="18" charset="2"/>
              </a:rPr>
              <a:t></a:t>
            </a:r>
            <a:r>
              <a:rPr lang="en-US" altLang="zh-CN" sz="2100" dirty="0">
                <a:solidFill>
                  <a:srgbClr val="FF0000"/>
                </a:solidFill>
                <a:latin typeface="Calibri" panose="020F0502020204030204" charset="0"/>
                <a:cs typeface="Calibri" panose="020F0502020204030204" charset="0"/>
              </a:rPr>
              <a:t> </a:t>
            </a:r>
            <a:endParaRPr lang="en-US" altLang="zh-CN" sz="2100" dirty="0">
              <a:solidFill>
                <a:srgbClr val="FF0000"/>
              </a:solidFill>
              <a:latin typeface="微软雅黑" panose="020B0503020204020204" charset="-122"/>
              <a:ea typeface="微软雅黑" panose="020B0503020204020204" charset="-122"/>
            </a:endParaRPr>
          </a:p>
        </p:txBody>
      </p:sp>
      <p:sp>
        <p:nvSpPr>
          <p:cNvPr id="3" name="标题 1"/>
          <p:cNvSpPr>
            <a:spLocks noGrp="1"/>
          </p:cNvSpPr>
          <p:nvPr/>
        </p:nvSpPr>
        <p:spPr>
          <a:xfrm>
            <a:off x="755650" y="404495"/>
            <a:ext cx="7772400" cy="1143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tLang="zh-CN" dirty="0"/>
              <a:t>	</a:t>
            </a:r>
            <a:r>
              <a:rPr lang="en-US" altLang="zh-CN">
                <a:solidFill>
                  <a:srgbClr val="CC0000"/>
                </a:solidFill>
                <a:effectLst>
                  <a:outerShdw blurRad="38100" dist="38100" dir="2700000">
                    <a:srgbClr val="C0C0C0"/>
                  </a:outerShdw>
                </a:effectLst>
                <a:sym typeface="+mn-ea"/>
              </a:rPr>
              <a:t>Heap Insert (2)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1000"/>
                                        <p:tgtEl>
                                          <p:spTgt spid="97"/>
                                        </p:tgtEl>
                                      </p:cBhvr>
                                    </p:animEffect>
                                    <p:anim calcmode="lin" valueType="num">
                                      <p:cBhvr>
                                        <p:cTn id="34" dur="1000" fill="hold"/>
                                        <p:tgtEl>
                                          <p:spTgt spid="97"/>
                                        </p:tgtEl>
                                        <p:attrNameLst>
                                          <p:attrName>ppt_x</p:attrName>
                                        </p:attrNameLst>
                                      </p:cBhvr>
                                      <p:tavLst>
                                        <p:tav tm="0">
                                          <p:val>
                                            <p:strVal val="#ppt_x"/>
                                          </p:val>
                                        </p:tav>
                                        <p:tav tm="100000">
                                          <p:val>
                                            <p:strVal val="#ppt_x"/>
                                          </p:val>
                                        </p:tav>
                                      </p:tavLst>
                                    </p:anim>
                                    <p:anim calcmode="lin" valueType="num">
                                      <p:cBhvr>
                                        <p:cTn id="35"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9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196609"/>
          <p:cNvSpPr>
            <a:spLocks noGrp="1"/>
          </p:cNvSpPr>
          <p:nvPr>
            <p:ph type="title"/>
          </p:nvPr>
        </p:nvSpPr>
        <p:spPr>
          <a:xfrm>
            <a:off x="468313" y="0"/>
            <a:ext cx="7848600" cy="836613"/>
          </a:xfrm>
        </p:spPr>
        <p:txBody>
          <a:bodyPr anchor="ctr"/>
          <a:lstStyle/>
          <a:p>
            <a:pPr fontAlgn="base"/>
            <a:r>
              <a:rPr lang="en-US" altLang="zh-CN" strike="noStrike" noProof="1">
                <a:solidFill>
                  <a:srgbClr val="CC0000"/>
                </a:solidFill>
                <a:effectLst>
                  <a:outerShdw blurRad="38100" dist="38100" dir="2700000">
                    <a:srgbClr val="C0C0C0"/>
                  </a:outerShdw>
                </a:effectLst>
              </a:rPr>
              <a:t>Insert (3)</a:t>
            </a:r>
          </a:p>
        </p:txBody>
      </p:sp>
      <p:sp>
        <p:nvSpPr>
          <p:cNvPr id="111618" name="文本占位符 196610"/>
          <p:cNvSpPr>
            <a:spLocks noGrp="1"/>
          </p:cNvSpPr>
          <p:nvPr>
            <p:ph idx="1"/>
          </p:nvPr>
        </p:nvSpPr>
        <p:spPr>
          <a:xfrm>
            <a:off x="0" y="981075"/>
            <a:ext cx="9144000" cy="5616575"/>
          </a:xfrm>
        </p:spPr>
        <p:txBody>
          <a:bodyPr anchor="t"/>
          <a:lstStyle/>
          <a:p>
            <a:pPr>
              <a:lnSpc>
                <a:spcPct val="80000"/>
              </a:lnSpc>
              <a:buNone/>
            </a:pPr>
            <a:r>
              <a:rPr lang="en-US" altLang="zh-CN" sz="2800" dirty="0"/>
              <a:t>bool insert(const Elem&amp; val) {</a:t>
            </a:r>
          </a:p>
          <a:p>
            <a:pPr>
              <a:lnSpc>
                <a:spcPct val="80000"/>
              </a:lnSpc>
              <a:buNone/>
            </a:pPr>
            <a:r>
              <a:rPr lang="en-US" altLang="zh-CN" sz="2800" dirty="0"/>
              <a:t>  if (n &gt;= size) return false; // Heap is full</a:t>
            </a:r>
          </a:p>
          <a:p>
            <a:pPr>
              <a:lnSpc>
                <a:spcPct val="80000"/>
              </a:lnSpc>
              <a:buNone/>
            </a:pPr>
            <a:r>
              <a:rPr lang="en-US" altLang="zh-CN" sz="2800" dirty="0"/>
              <a:t>  int curr = n++;</a:t>
            </a:r>
          </a:p>
          <a:p>
            <a:pPr>
              <a:lnSpc>
                <a:spcPct val="80000"/>
              </a:lnSpc>
              <a:buNone/>
            </a:pPr>
            <a:r>
              <a:rPr lang="en-US" altLang="zh-CN" sz="2800" dirty="0"/>
              <a:t>  Heap[curr] = val;            // Start at end of heap</a:t>
            </a:r>
          </a:p>
          <a:p>
            <a:pPr>
              <a:lnSpc>
                <a:spcPct val="80000"/>
              </a:lnSpc>
              <a:buNone/>
            </a:pPr>
            <a:r>
              <a:rPr lang="en-US" altLang="zh-CN" sz="2800" dirty="0"/>
              <a:t>  // Now sift up until curr's parent &gt; curr</a:t>
            </a:r>
          </a:p>
          <a:p>
            <a:pPr>
              <a:lnSpc>
                <a:spcPct val="80000"/>
              </a:lnSpc>
              <a:buNone/>
            </a:pPr>
            <a:r>
              <a:rPr lang="en-US" altLang="zh-CN" sz="2800" dirty="0"/>
              <a:t>  while ((curr!=0) &amp;&amp;</a:t>
            </a:r>
          </a:p>
          <a:p>
            <a:pPr>
              <a:lnSpc>
                <a:spcPct val="80000"/>
              </a:lnSpc>
              <a:buNone/>
            </a:pPr>
            <a:r>
              <a:rPr lang="en-US" altLang="zh-CN" sz="2800" dirty="0"/>
              <a:t>         (Heap[curr] &gt;Heap[parent(curr)])) {</a:t>
            </a:r>
          </a:p>
          <a:p>
            <a:pPr>
              <a:lnSpc>
                <a:spcPct val="80000"/>
              </a:lnSpc>
              <a:buNone/>
            </a:pPr>
            <a:r>
              <a:rPr lang="en-US" altLang="zh-CN" sz="2800" dirty="0"/>
              <a:t>    swap(Heap, curr, parent(curr));  //swap </a:t>
            </a:r>
            <a:r>
              <a:rPr lang="en-US" altLang="zh-CN" sz="2800" dirty="0" err="1"/>
              <a:t>curr</a:t>
            </a:r>
            <a:r>
              <a:rPr lang="en-US" altLang="zh-CN" sz="2800" dirty="0"/>
              <a:t> and its parent</a:t>
            </a:r>
          </a:p>
          <a:p>
            <a:pPr>
              <a:lnSpc>
                <a:spcPct val="80000"/>
              </a:lnSpc>
              <a:buNone/>
            </a:pPr>
            <a:r>
              <a:rPr lang="en-US" altLang="zh-CN" sz="2800" dirty="0"/>
              <a:t>    curr = parent(curr);</a:t>
            </a:r>
          </a:p>
          <a:p>
            <a:pPr>
              <a:lnSpc>
                <a:spcPct val="80000"/>
              </a:lnSpc>
              <a:buNone/>
            </a:pPr>
            <a:r>
              <a:rPr lang="en-US" altLang="zh-CN" sz="2800" dirty="0"/>
              <a:t>  }</a:t>
            </a:r>
          </a:p>
          <a:p>
            <a:pPr>
              <a:lnSpc>
                <a:spcPct val="80000"/>
              </a:lnSpc>
              <a:buNone/>
            </a:pPr>
            <a:r>
              <a:rPr lang="en-US" altLang="zh-CN" sz="2800" dirty="0"/>
              <a:t>  return true;</a:t>
            </a:r>
          </a:p>
          <a:p>
            <a:pPr>
              <a:lnSpc>
                <a:spcPct val="80000"/>
              </a:lnSpc>
              <a:buNone/>
            </a:pPr>
            <a:r>
              <a:rPr lang="en-US" altLang="zh-CN" sz="2800" dirty="0"/>
              <a:t>}</a:t>
            </a:r>
          </a:p>
        </p:txBody>
      </p:sp>
      <p:sp>
        <p:nvSpPr>
          <p:cNvPr id="111619" name="文本框 196611"/>
          <p:cNvSpPr txBox="1"/>
          <p:nvPr/>
        </p:nvSpPr>
        <p:spPr>
          <a:xfrm>
            <a:off x="4911725" y="5300663"/>
            <a:ext cx="184150" cy="457200"/>
          </a:xfrm>
          <a:prstGeom prst="rect">
            <a:avLst/>
          </a:prstGeom>
          <a:noFill/>
          <a:ln w="9525">
            <a:noFill/>
          </a:ln>
        </p:spPr>
        <p:txBody>
          <a:bodyPr wrap="none" anchor="t">
            <a:spAutoFit/>
          </a:bodyPr>
          <a:lstStyle/>
          <a:p>
            <a:endParaRPr lang="zh-CN" dirty="0">
              <a:latin typeface="Times New Roman" panose="02020603050405020304" pitchFamily="18" charset="0"/>
              <a:ea typeface="宋体" panose="02010600030101010101" pitchFamily="2" charset="-122"/>
            </a:endParaRPr>
          </a:p>
        </p:txBody>
      </p:sp>
      <p:grpSp>
        <p:nvGrpSpPr>
          <p:cNvPr id="111620" name="组合 196613"/>
          <p:cNvGrpSpPr/>
          <p:nvPr/>
        </p:nvGrpSpPr>
        <p:grpSpPr>
          <a:xfrm>
            <a:off x="1763713" y="5949950"/>
            <a:ext cx="3024187" cy="431800"/>
            <a:chOff x="158" y="2523"/>
            <a:chExt cx="1905" cy="272"/>
          </a:xfrm>
        </p:grpSpPr>
        <p:sp>
          <p:nvSpPr>
            <p:cNvPr id="111621" name="矩形 196614"/>
            <p:cNvSpPr/>
            <p:nvPr/>
          </p:nvSpPr>
          <p:spPr>
            <a:xfrm>
              <a:off x="158"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1622" name="矩形 196615"/>
            <p:cNvSpPr/>
            <p:nvPr/>
          </p:nvSpPr>
          <p:spPr>
            <a:xfrm>
              <a:off x="430"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1623" name="矩形 196616"/>
            <p:cNvSpPr/>
            <p:nvPr/>
          </p:nvSpPr>
          <p:spPr>
            <a:xfrm>
              <a:off x="703"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11624" name="矩形 196617"/>
            <p:cNvSpPr/>
            <p:nvPr/>
          </p:nvSpPr>
          <p:spPr>
            <a:xfrm>
              <a:off x="975"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1625" name="矩形 196618"/>
            <p:cNvSpPr/>
            <p:nvPr/>
          </p:nvSpPr>
          <p:spPr>
            <a:xfrm>
              <a:off x="1247"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1626" name="矩形 196619"/>
            <p:cNvSpPr/>
            <p:nvPr/>
          </p:nvSpPr>
          <p:spPr>
            <a:xfrm>
              <a:off x="1519"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11627" name="矩形 196620"/>
            <p:cNvSpPr/>
            <p:nvPr/>
          </p:nvSpPr>
          <p:spPr>
            <a:xfrm>
              <a:off x="1791"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sp>
        <p:nvSpPr>
          <p:cNvPr id="111628" name="直接连接符 196621"/>
          <p:cNvSpPr/>
          <p:nvPr/>
        </p:nvSpPr>
        <p:spPr>
          <a:xfrm flipV="1">
            <a:off x="1116013" y="6237288"/>
            <a:ext cx="576262" cy="215900"/>
          </a:xfrm>
          <a:prstGeom prst="line">
            <a:avLst/>
          </a:prstGeom>
          <a:ln w="9525" cap="flat" cmpd="sng">
            <a:solidFill>
              <a:schemeClr val="tx1"/>
            </a:solidFill>
            <a:prstDash val="solid"/>
            <a:round/>
            <a:headEnd type="none" w="med" len="med"/>
            <a:tailEnd type="triangle" w="med" len="med"/>
          </a:ln>
        </p:spPr>
      </p:sp>
      <p:sp>
        <p:nvSpPr>
          <p:cNvPr id="111629" name="文本框 196622"/>
          <p:cNvSpPr txBox="1"/>
          <p:nvPr/>
        </p:nvSpPr>
        <p:spPr>
          <a:xfrm>
            <a:off x="447675" y="6329363"/>
            <a:ext cx="8270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11630" name="椭圆 196623"/>
          <p:cNvSpPr/>
          <p:nvPr/>
        </p:nvSpPr>
        <p:spPr>
          <a:xfrm>
            <a:off x="5940425" y="4408488"/>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1631" name="椭圆 196624"/>
          <p:cNvSpPr/>
          <p:nvPr/>
        </p:nvSpPr>
        <p:spPr>
          <a:xfrm>
            <a:off x="5364163" y="527208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1632" name="椭圆 196625"/>
          <p:cNvSpPr/>
          <p:nvPr/>
        </p:nvSpPr>
        <p:spPr>
          <a:xfrm>
            <a:off x="6443663" y="5200650"/>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11633" name="椭圆 196626"/>
          <p:cNvSpPr/>
          <p:nvPr/>
        </p:nvSpPr>
        <p:spPr>
          <a:xfrm>
            <a:off x="4716463" y="635317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1634" name="椭圆 196627"/>
          <p:cNvSpPr/>
          <p:nvPr/>
        </p:nvSpPr>
        <p:spPr>
          <a:xfrm>
            <a:off x="5580063" y="635317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1635" name="椭圆 196628"/>
          <p:cNvSpPr/>
          <p:nvPr/>
        </p:nvSpPr>
        <p:spPr>
          <a:xfrm>
            <a:off x="6299200" y="635317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96630" name="椭圆 196629"/>
          <p:cNvSpPr/>
          <p:nvPr/>
        </p:nvSpPr>
        <p:spPr>
          <a:xfrm>
            <a:off x="7092950" y="6351588"/>
            <a:ext cx="503238" cy="504825"/>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11637" name="直接连接符 196630"/>
          <p:cNvSpPr/>
          <p:nvPr/>
        </p:nvSpPr>
        <p:spPr>
          <a:xfrm flipH="1">
            <a:off x="5724525" y="4913313"/>
            <a:ext cx="358775" cy="360362"/>
          </a:xfrm>
          <a:prstGeom prst="line">
            <a:avLst/>
          </a:prstGeom>
          <a:ln w="9525" cap="flat" cmpd="sng">
            <a:solidFill>
              <a:schemeClr val="tx1"/>
            </a:solidFill>
            <a:prstDash val="solid"/>
            <a:round/>
            <a:headEnd type="none" w="med" len="med"/>
            <a:tailEnd type="none" w="med" len="med"/>
          </a:ln>
        </p:spPr>
      </p:sp>
      <p:sp>
        <p:nvSpPr>
          <p:cNvPr id="111638" name="直接连接符 196631"/>
          <p:cNvSpPr/>
          <p:nvPr/>
        </p:nvSpPr>
        <p:spPr>
          <a:xfrm flipH="1">
            <a:off x="5003800" y="5776913"/>
            <a:ext cx="503238" cy="576262"/>
          </a:xfrm>
          <a:prstGeom prst="line">
            <a:avLst/>
          </a:prstGeom>
          <a:ln w="9525" cap="flat" cmpd="sng">
            <a:solidFill>
              <a:schemeClr val="tx1"/>
            </a:solidFill>
            <a:prstDash val="solid"/>
            <a:round/>
            <a:headEnd type="none" w="med" len="med"/>
            <a:tailEnd type="none" w="med" len="med"/>
          </a:ln>
        </p:spPr>
      </p:sp>
      <p:sp>
        <p:nvSpPr>
          <p:cNvPr id="111639" name="直接连接符 196632"/>
          <p:cNvSpPr/>
          <p:nvPr/>
        </p:nvSpPr>
        <p:spPr>
          <a:xfrm>
            <a:off x="6299200" y="4913313"/>
            <a:ext cx="360363" cy="287337"/>
          </a:xfrm>
          <a:prstGeom prst="line">
            <a:avLst/>
          </a:prstGeom>
          <a:ln w="9525" cap="flat" cmpd="sng">
            <a:solidFill>
              <a:schemeClr val="tx1"/>
            </a:solidFill>
            <a:prstDash val="solid"/>
            <a:round/>
            <a:headEnd type="none" w="med" len="med"/>
            <a:tailEnd type="none" w="med" len="med"/>
          </a:ln>
        </p:spPr>
      </p:sp>
      <p:sp>
        <p:nvSpPr>
          <p:cNvPr id="111640" name="直接连接符 196633"/>
          <p:cNvSpPr/>
          <p:nvPr/>
        </p:nvSpPr>
        <p:spPr>
          <a:xfrm>
            <a:off x="5580063" y="5776913"/>
            <a:ext cx="215900" cy="576262"/>
          </a:xfrm>
          <a:prstGeom prst="line">
            <a:avLst/>
          </a:prstGeom>
          <a:ln w="9525" cap="flat" cmpd="sng">
            <a:solidFill>
              <a:schemeClr val="tx1"/>
            </a:solidFill>
            <a:prstDash val="solid"/>
            <a:round/>
            <a:headEnd type="none" w="med" len="med"/>
            <a:tailEnd type="none" w="med" len="med"/>
          </a:ln>
        </p:spPr>
      </p:sp>
      <p:sp>
        <p:nvSpPr>
          <p:cNvPr id="111641" name="直接连接符 196634"/>
          <p:cNvSpPr/>
          <p:nvPr/>
        </p:nvSpPr>
        <p:spPr>
          <a:xfrm flipH="1">
            <a:off x="6516688" y="5705475"/>
            <a:ext cx="215900" cy="719138"/>
          </a:xfrm>
          <a:prstGeom prst="line">
            <a:avLst/>
          </a:prstGeom>
          <a:ln w="9525" cap="flat" cmpd="sng">
            <a:solidFill>
              <a:schemeClr val="tx1"/>
            </a:solidFill>
            <a:prstDash val="solid"/>
            <a:round/>
            <a:headEnd type="none" w="med" len="med"/>
            <a:tailEnd type="none" w="med" len="med"/>
          </a:ln>
        </p:spPr>
      </p:sp>
      <p:sp>
        <p:nvSpPr>
          <p:cNvPr id="196636" name="文本框 196635"/>
          <p:cNvSpPr txBox="1"/>
          <p:nvPr/>
        </p:nvSpPr>
        <p:spPr>
          <a:xfrm>
            <a:off x="4408488" y="5897563"/>
            <a:ext cx="336550" cy="457200"/>
          </a:xfrm>
          <a:prstGeom prst="rect">
            <a:avLst/>
          </a:prstGeom>
          <a:solidFill>
            <a:srgbClr val="FFFF99"/>
          </a:solid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9</a:t>
            </a:r>
          </a:p>
        </p:txBody>
      </p:sp>
      <p:sp>
        <p:nvSpPr>
          <p:cNvPr id="196637" name="直接连接符 196636"/>
          <p:cNvSpPr/>
          <p:nvPr/>
        </p:nvSpPr>
        <p:spPr>
          <a:xfrm>
            <a:off x="6804025" y="5661025"/>
            <a:ext cx="431800" cy="720725"/>
          </a:xfrm>
          <a:prstGeom prst="line">
            <a:avLst/>
          </a:prstGeom>
          <a:ln w="9525" cap="flat" cmpd="sng">
            <a:solidFill>
              <a:schemeClr val="tx1"/>
            </a:solidFill>
            <a:prstDash val="solid"/>
            <a:round/>
            <a:headEnd type="none" w="med" len="med"/>
            <a:tailEnd type="none" w="med" len="med"/>
          </a:ln>
        </p:spPr>
      </p:sp>
      <p:sp>
        <p:nvSpPr>
          <p:cNvPr id="196638" name="直接连接符 196637"/>
          <p:cNvSpPr/>
          <p:nvPr/>
        </p:nvSpPr>
        <p:spPr>
          <a:xfrm flipH="1">
            <a:off x="7596188" y="6237288"/>
            <a:ext cx="215900" cy="215900"/>
          </a:xfrm>
          <a:prstGeom prst="line">
            <a:avLst/>
          </a:prstGeom>
          <a:ln w="9525" cap="flat" cmpd="sng">
            <a:solidFill>
              <a:schemeClr val="tx1"/>
            </a:solidFill>
            <a:prstDash val="solid"/>
            <a:round/>
            <a:headEnd type="none" w="med" len="med"/>
            <a:tailEnd type="triangle" w="med" len="med"/>
          </a:ln>
        </p:spPr>
      </p:sp>
      <p:sp>
        <p:nvSpPr>
          <p:cNvPr id="196639" name="文本框 196638"/>
          <p:cNvSpPr txBox="1"/>
          <p:nvPr/>
        </p:nvSpPr>
        <p:spPr>
          <a:xfrm>
            <a:off x="7720013" y="5897563"/>
            <a:ext cx="5730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cur</a:t>
            </a:r>
          </a:p>
        </p:txBody>
      </p:sp>
      <p:sp>
        <p:nvSpPr>
          <p:cNvPr id="196640" name="文本框 196639"/>
          <p:cNvSpPr txBox="1"/>
          <p:nvPr/>
        </p:nvSpPr>
        <p:spPr>
          <a:xfrm>
            <a:off x="4356100" y="5013325"/>
            <a:ext cx="5730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cur</a:t>
            </a:r>
          </a:p>
        </p:txBody>
      </p:sp>
      <p:sp>
        <p:nvSpPr>
          <p:cNvPr id="196642" name="直接连接符 196641"/>
          <p:cNvSpPr/>
          <p:nvPr/>
        </p:nvSpPr>
        <p:spPr>
          <a:xfrm flipH="1">
            <a:off x="4572000" y="5445125"/>
            <a:ext cx="0" cy="504825"/>
          </a:xfrm>
          <a:prstGeom prst="line">
            <a:avLst/>
          </a:prstGeom>
          <a:ln w="9525" cap="flat" cmpd="sng">
            <a:solidFill>
              <a:schemeClr val="tx1"/>
            </a:solidFill>
            <a:prstDash val="solid"/>
            <a:round/>
            <a:headEnd type="none" w="med" len="med"/>
            <a:tailEnd type="triangle" w="med" len="med"/>
          </a:ln>
        </p:spPr>
      </p:sp>
      <p:sp>
        <p:nvSpPr>
          <p:cNvPr id="11164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30"/>
                                        </p:tgtEl>
                                        <p:attrNameLst>
                                          <p:attrName>style.visibility</p:attrName>
                                        </p:attrNameLst>
                                      </p:cBhvr>
                                      <p:to>
                                        <p:strVal val="visible"/>
                                      </p:to>
                                    </p:set>
                                    <p:animEffect transition="in" filter="blinds(horizontal)">
                                      <p:cBhvr>
                                        <p:cTn id="7" dur="500"/>
                                        <p:tgtEl>
                                          <p:spTgt spid="196630"/>
                                        </p:tgtEl>
                                      </p:cBhvr>
                                    </p:animEffect>
                                  </p:childTnLst>
                                </p:cTn>
                              </p:par>
                              <p:par>
                                <p:cTn id="8" presetID="1" presetClass="entr" presetSubtype="0" fill="hold" nodeType="withEffect">
                                  <p:stCondLst>
                                    <p:cond delay="0"/>
                                  </p:stCondLst>
                                  <p:childTnLst>
                                    <p:set>
                                      <p:cBhvr>
                                        <p:cTn id="9" dur="1" fill="hold">
                                          <p:stCondLst>
                                            <p:cond delay="0"/>
                                          </p:stCondLst>
                                        </p:cTn>
                                        <p:tgtEl>
                                          <p:spTgt spid="1966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664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96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663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9663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6636"/>
                                        </p:tgtEl>
                                        <p:attrNameLst>
                                          <p:attrName>style.visibility</p:attrName>
                                        </p:attrNameLst>
                                      </p:cBhvr>
                                      <p:to>
                                        <p:strVal val="visible"/>
                                      </p:to>
                                    </p:set>
                                    <p:animEffect transition="in" filter="blinds(horizontal)">
                                      <p:cBhvr>
                                        <p:cTn id="24" dur="500"/>
                                        <p:tgtEl>
                                          <p:spTgt spid="19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0" grpId="0" bldLvl="0" animBg="1"/>
      <p:bldP spid="196636" grpId="0" bldLvl="0" animBg="1"/>
      <p:bldP spid="196639" grpId="0"/>
      <p:bldP spid="19664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标题 387073"/>
          <p:cNvSpPr>
            <a:spLocks noGrp="1"/>
          </p:cNvSpPr>
          <p:nvPr>
            <p:ph type="title"/>
          </p:nvPr>
        </p:nvSpPr>
        <p:spPr>
          <a:xfrm>
            <a:off x="468313" y="0"/>
            <a:ext cx="7848600" cy="836613"/>
          </a:xfrm>
        </p:spPr>
        <p:txBody>
          <a:bodyPr anchor="ctr"/>
          <a:lstStyle/>
          <a:p>
            <a:pPr fontAlgn="base"/>
            <a:r>
              <a:rPr lang="en-US" altLang="zh-CN" strike="noStrike" noProof="1">
                <a:solidFill>
                  <a:srgbClr val="CC0000"/>
                </a:solidFill>
                <a:effectLst>
                  <a:outerShdw blurRad="38100" dist="38100" dir="2700000">
                    <a:srgbClr val="C0C0C0"/>
                  </a:outerShdw>
                </a:effectLst>
              </a:rPr>
              <a:t>Insert (4)</a:t>
            </a:r>
          </a:p>
        </p:txBody>
      </p:sp>
      <p:sp>
        <p:nvSpPr>
          <p:cNvPr id="112642" name="文本占位符 387074"/>
          <p:cNvSpPr>
            <a:spLocks noGrp="1"/>
          </p:cNvSpPr>
          <p:nvPr>
            <p:ph idx="1"/>
          </p:nvPr>
        </p:nvSpPr>
        <p:spPr>
          <a:xfrm>
            <a:off x="0" y="981075"/>
            <a:ext cx="9144000" cy="5616575"/>
          </a:xfrm>
        </p:spPr>
        <p:txBody>
          <a:bodyPr anchor="t"/>
          <a:lstStyle/>
          <a:p>
            <a:pPr>
              <a:lnSpc>
                <a:spcPct val="80000"/>
              </a:lnSpc>
              <a:buNone/>
            </a:pPr>
            <a:r>
              <a:rPr lang="en-US" altLang="zh-CN" sz="2800" dirty="0"/>
              <a:t>bool insert(const Elem&amp; val) {</a:t>
            </a:r>
          </a:p>
          <a:p>
            <a:pPr>
              <a:lnSpc>
                <a:spcPct val="80000"/>
              </a:lnSpc>
              <a:buNone/>
            </a:pPr>
            <a:r>
              <a:rPr lang="en-US" altLang="zh-CN" sz="2800" dirty="0"/>
              <a:t>  if (n &gt;= size) return false; // Heap is full</a:t>
            </a:r>
          </a:p>
          <a:p>
            <a:pPr>
              <a:lnSpc>
                <a:spcPct val="80000"/>
              </a:lnSpc>
              <a:buNone/>
            </a:pPr>
            <a:r>
              <a:rPr lang="en-US" altLang="zh-CN" sz="2800" dirty="0"/>
              <a:t>  int curr = n++;</a:t>
            </a:r>
          </a:p>
          <a:p>
            <a:pPr>
              <a:lnSpc>
                <a:spcPct val="80000"/>
              </a:lnSpc>
              <a:buNone/>
            </a:pPr>
            <a:r>
              <a:rPr lang="en-US" altLang="zh-CN" sz="2800" dirty="0"/>
              <a:t>  Heap[curr] = val;            // Start at end of heap</a:t>
            </a:r>
          </a:p>
          <a:p>
            <a:pPr>
              <a:lnSpc>
                <a:spcPct val="80000"/>
              </a:lnSpc>
              <a:buNone/>
            </a:pPr>
            <a:r>
              <a:rPr lang="en-US" altLang="zh-CN" sz="2800" dirty="0"/>
              <a:t>  // Now</a:t>
            </a:r>
            <a:r>
              <a:rPr lang="en-US" altLang="zh-CN" sz="2800" dirty="0">
                <a:ln w="22225">
                  <a:solidFill>
                    <a:schemeClr val="accent2"/>
                  </a:solidFill>
                  <a:prstDash val="solid"/>
                </a:ln>
                <a:solidFill>
                  <a:schemeClr val="accent2">
                    <a:lumMod val="40000"/>
                    <a:lumOff val="60000"/>
                  </a:schemeClr>
                </a:solidFill>
                <a:effectLst/>
              </a:rPr>
              <a:t> sift up</a:t>
            </a:r>
            <a:r>
              <a:rPr lang="en-US" altLang="zh-CN" sz="2800" dirty="0"/>
              <a:t> until curr's parent &gt; curr</a:t>
            </a:r>
          </a:p>
          <a:p>
            <a:pPr>
              <a:lnSpc>
                <a:spcPct val="80000"/>
              </a:lnSpc>
              <a:buNone/>
            </a:pPr>
            <a:r>
              <a:rPr lang="en-US" altLang="zh-CN" sz="2800" dirty="0"/>
              <a:t>  while ((curr!=0) &amp;&amp;</a:t>
            </a:r>
          </a:p>
          <a:p>
            <a:pPr>
              <a:lnSpc>
                <a:spcPct val="80000"/>
              </a:lnSpc>
              <a:buNone/>
            </a:pPr>
            <a:r>
              <a:rPr lang="en-US" altLang="zh-CN" sz="2800" dirty="0"/>
              <a:t>         (Heap[curr] &gt;Heap[parent(curr)])) {</a:t>
            </a:r>
          </a:p>
          <a:p>
            <a:pPr>
              <a:lnSpc>
                <a:spcPct val="80000"/>
              </a:lnSpc>
              <a:buNone/>
            </a:pPr>
            <a:r>
              <a:rPr lang="en-US" altLang="zh-CN" sz="2800" dirty="0"/>
              <a:t>    swap(Heap, curr, parent(curr));</a:t>
            </a:r>
            <a:r>
              <a:rPr lang="en-US" altLang="zh-CN" sz="2800" err="1"/>
              <a:t>  //swap curr</a:t>
            </a:r>
            <a:r>
              <a:rPr lang="en-US" altLang="zh-CN" sz="2800" dirty="0"/>
              <a:t> and its parent</a:t>
            </a:r>
          </a:p>
          <a:p>
            <a:pPr>
              <a:lnSpc>
                <a:spcPct val="80000"/>
              </a:lnSpc>
              <a:buNone/>
            </a:pPr>
            <a:r>
              <a:rPr lang="en-US" altLang="zh-CN" sz="2800" dirty="0"/>
              <a:t>    curr = parent(curr);</a:t>
            </a:r>
          </a:p>
          <a:p>
            <a:pPr>
              <a:lnSpc>
                <a:spcPct val="80000"/>
              </a:lnSpc>
              <a:buNone/>
            </a:pPr>
            <a:r>
              <a:rPr lang="en-US" altLang="zh-CN" sz="2800" dirty="0"/>
              <a:t>  }</a:t>
            </a:r>
          </a:p>
          <a:p>
            <a:pPr>
              <a:lnSpc>
                <a:spcPct val="80000"/>
              </a:lnSpc>
              <a:buNone/>
            </a:pPr>
            <a:r>
              <a:rPr lang="en-US" altLang="zh-CN" sz="2800" dirty="0"/>
              <a:t>  return true;</a:t>
            </a:r>
          </a:p>
          <a:p>
            <a:pPr>
              <a:lnSpc>
                <a:spcPct val="80000"/>
              </a:lnSpc>
              <a:buNone/>
            </a:pPr>
            <a:r>
              <a:rPr lang="en-US" altLang="zh-CN" sz="2800" dirty="0"/>
              <a:t>}</a:t>
            </a:r>
            <a:endParaRPr lang="en-US" altLang="zh-CN" sz="2800"/>
          </a:p>
        </p:txBody>
      </p:sp>
      <p:sp>
        <p:nvSpPr>
          <p:cNvPr id="112643" name="文本框 387075"/>
          <p:cNvSpPr txBox="1"/>
          <p:nvPr/>
        </p:nvSpPr>
        <p:spPr>
          <a:xfrm>
            <a:off x="4911725" y="5300663"/>
            <a:ext cx="184150" cy="457200"/>
          </a:xfrm>
          <a:prstGeom prst="rect">
            <a:avLst/>
          </a:prstGeom>
          <a:noFill/>
          <a:ln w="9525">
            <a:noFill/>
          </a:ln>
        </p:spPr>
        <p:txBody>
          <a:bodyPr wrap="none" anchor="t">
            <a:spAutoFit/>
          </a:bodyPr>
          <a:lstStyle/>
          <a:p>
            <a:endParaRPr lang="zh-CN" dirty="0">
              <a:latin typeface="Times New Roman" panose="02020603050405020304" pitchFamily="18" charset="0"/>
              <a:ea typeface="宋体" panose="02010600030101010101" pitchFamily="2" charset="-122"/>
            </a:endParaRPr>
          </a:p>
        </p:txBody>
      </p:sp>
      <p:grpSp>
        <p:nvGrpSpPr>
          <p:cNvPr id="112644" name="组合 387077"/>
          <p:cNvGrpSpPr/>
          <p:nvPr/>
        </p:nvGrpSpPr>
        <p:grpSpPr>
          <a:xfrm>
            <a:off x="1763713" y="5949950"/>
            <a:ext cx="3024187" cy="431800"/>
            <a:chOff x="158" y="2523"/>
            <a:chExt cx="1905" cy="272"/>
          </a:xfrm>
        </p:grpSpPr>
        <p:sp>
          <p:nvSpPr>
            <p:cNvPr id="112645" name="矩形 387078"/>
            <p:cNvSpPr/>
            <p:nvPr/>
          </p:nvSpPr>
          <p:spPr>
            <a:xfrm>
              <a:off x="158"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2646" name="矩形 387079"/>
            <p:cNvSpPr/>
            <p:nvPr/>
          </p:nvSpPr>
          <p:spPr>
            <a:xfrm>
              <a:off x="430"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2647" name="矩形 387080"/>
            <p:cNvSpPr/>
            <p:nvPr/>
          </p:nvSpPr>
          <p:spPr>
            <a:xfrm>
              <a:off x="703" y="2523"/>
              <a:ext cx="272" cy="27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12648" name="矩形 387081"/>
            <p:cNvSpPr/>
            <p:nvPr/>
          </p:nvSpPr>
          <p:spPr>
            <a:xfrm>
              <a:off x="975"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2649" name="矩形 387082"/>
            <p:cNvSpPr/>
            <p:nvPr/>
          </p:nvSpPr>
          <p:spPr>
            <a:xfrm>
              <a:off x="1247"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2650" name="矩形 387083"/>
            <p:cNvSpPr/>
            <p:nvPr/>
          </p:nvSpPr>
          <p:spPr>
            <a:xfrm>
              <a:off x="1519"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12651" name="矩形 387084"/>
            <p:cNvSpPr/>
            <p:nvPr/>
          </p:nvSpPr>
          <p:spPr>
            <a:xfrm>
              <a:off x="1791"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sp>
        <p:nvSpPr>
          <p:cNvPr id="112652" name="直接连接符 387085"/>
          <p:cNvSpPr/>
          <p:nvPr/>
        </p:nvSpPr>
        <p:spPr>
          <a:xfrm flipV="1">
            <a:off x="1116013" y="6237288"/>
            <a:ext cx="576262" cy="215900"/>
          </a:xfrm>
          <a:prstGeom prst="line">
            <a:avLst/>
          </a:prstGeom>
          <a:ln w="9525" cap="flat" cmpd="sng">
            <a:solidFill>
              <a:schemeClr val="tx1"/>
            </a:solidFill>
            <a:prstDash val="solid"/>
            <a:round/>
            <a:headEnd type="none" w="med" len="med"/>
            <a:tailEnd type="triangle" w="med" len="med"/>
          </a:ln>
        </p:spPr>
      </p:sp>
      <p:sp>
        <p:nvSpPr>
          <p:cNvPr id="112653" name="文本框 387086"/>
          <p:cNvSpPr txBox="1"/>
          <p:nvPr/>
        </p:nvSpPr>
        <p:spPr>
          <a:xfrm>
            <a:off x="447675" y="6329363"/>
            <a:ext cx="8270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12654" name="椭圆 387087"/>
          <p:cNvSpPr/>
          <p:nvPr/>
        </p:nvSpPr>
        <p:spPr>
          <a:xfrm>
            <a:off x="5940425" y="4408488"/>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2655" name="椭圆 387088"/>
          <p:cNvSpPr/>
          <p:nvPr/>
        </p:nvSpPr>
        <p:spPr>
          <a:xfrm>
            <a:off x="5364163" y="527208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2656" name="椭圆 387089"/>
          <p:cNvSpPr/>
          <p:nvPr/>
        </p:nvSpPr>
        <p:spPr>
          <a:xfrm>
            <a:off x="6443663" y="5200650"/>
            <a:ext cx="503237" cy="504825"/>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12657" name="椭圆 387090"/>
          <p:cNvSpPr/>
          <p:nvPr/>
        </p:nvSpPr>
        <p:spPr>
          <a:xfrm>
            <a:off x="4716463" y="635317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2658" name="椭圆 387091"/>
          <p:cNvSpPr/>
          <p:nvPr/>
        </p:nvSpPr>
        <p:spPr>
          <a:xfrm>
            <a:off x="5580063" y="635317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2659" name="椭圆 387092"/>
          <p:cNvSpPr/>
          <p:nvPr/>
        </p:nvSpPr>
        <p:spPr>
          <a:xfrm>
            <a:off x="6299200" y="635317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12660" name="椭圆 387093"/>
          <p:cNvSpPr/>
          <p:nvPr/>
        </p:nvSpPr>
        <p:spPr>
          <a:xfrm>
            <a:off x="7092950" y="6351588"/>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12661" name="直接连接符 387094"/>
          <p:cNvSpPr/>
          <p:nvPr/>
        </p:nvSpPr>
        <p:spPr>
          <a:xfrm flipH="1">
            <a:off x="5724525" y="4913313"/>
            <a:ext cx="358775" cy="360362"/>
          </a:xfrm>
          <a:prstGeom prst="line">
            <a:avLst/>
          </a:prstGeom>
          <a:ln w="9525" cap="flat" cmpd="sng">
            <a:solidFill>
              <a:schemeClr val="tx1"/>
            </a:solidFill>
            <a:prstDash val="solid"/>
            <a:round/>
            <a:headEnd type="none" w="med" len="med"/>
            <a:tailEnd type="none" w="med" len="med"/>
          </a:ln>
        </p:spPr>
      </p:sp>
      <p:sp>
        <p:nvSpPr>
          <p:cNvPr id="112662" name="直接连接符 387095"/>
          <p:cNvSpPr/>
          <p:nvPr/>
        </p:nvSpPr>
        <p:spPr>
          <a:xfrm flipH="1">
            <a:off x="5003800" y="5776913"/>
            <a:ext cx="503238" cy="576262"/>
          </a:xfrm>
          <a:prstGeom prst="line">
            <a:avLst/>
          </a:prstGeom>
          <a:ln w="9525" cap="flat" cmpd="sng">
            <a:solidFill>
              <a:schemeClr val="tx1"/>
            </a:solidFill>
            <a:prstDash val="solid"/>
            <a:round/>
            <a:headEnd type="none" w="med" len="med"/>
            <a:tailEnd type="none" w="med" len="med"/>
          </a:ln>
        </p:spPr>
      </p:sp>
      <p:sp>
        <p:nvSpPr>
          <p:cNvPr id="112663" name="直接连接符 387096"/>
          <p:cNvSpPr/>
          <p:nvPr/>
        </p:nvSpPr>
        <p:spPr>
          <a:xfrm>
            <a:off x="6299200" y="4913313"/>
            <a:ext cx="360363" cy="287337"/>
          </a:xfrm>
          <a:prstGeom prst="line">
            <a:avLst/>
          </a:prstGeom>
          <a:ln w="9525" cap="flat" cmpd="sng">
            <a:solidFill>
              <a:schemeClr val="tx1"/>
            </a:solidFill>
            <a:prstDash val="solid"/>
            <a:round/>
            <a:headEnd type="none" w="med" len="med"/>
            <a:tailEnd type="none" w="med" len="med"/>
          </a:ln>
        </p:spPr>
      </p:sp>
      <p:sp>
        <p:nvSpPr>
          <p:cNvPr id="112664" name="直接连接符 387097"/>
          <p:cNvSpPr/>
          <p:nvPr/>
        </p:nvSpPr>
        <p:spPr>
          <a:xfrm>
            <a:off x="5580063" y="5776913"/>
            <a:ext cx="215900" cy="576262"/>
          </a:xfrm>
          <a:prstGeom prst="line">
            <a:avLst/>
          </a:prstGeom>
          <a:ln w="9525" cap="flat" cmpd="sng">
            <a:solidFill>
              <a:schemeClr val="tx1"/>
            </a:solidFill>
            <a:prstDash val="solid"/>
            <a:round/>
            <a:headEnd type="none" w="med" len="med"/>
            <a:tailEnd type="none" w="med" len="med"/>
          </a:ln>
        </p:spPr>
      </p:sp>
      <p:sp>
        <p:nvSpPr>
          <p:cNvPr id="112665" name="直接连接符 387098"/>
          <p:cNvSpPr/>
          <p:nvPr/>
        </p:nvSpPr>
        <p:spPr>
          <a:xfrm flipH="1">
            <a:off x="6516688" y="5705475"/>
            <a:ext cx="215900" cy="719138"/>
          </a:xfrm>
          <a:prstGeom prst="line">
            <a:avLst/>
          </a:prstGeom>
          <a:ln w="9525" cap="flat" cmpd="sng">
            <a:solidFill>
              <a:schemeClr val="tx1"/>
            </a:solidFill>
            <a:prstDash val="solid"/>
            <a:round/>
            <a:headEnd type="none" w="med" len="med"/>
            <a:tailEnd type="none" w="med" len="med"/>
          </a:ln>
        </p:spPr>
      </p:sp>
      <p:sp>
        <p:nvSpPr>
          <p:cNvPr id="112666" name="文本框 387099"/>
          <p:cNvSpPr txBox="1"/>
          <p:nvPr/>
        </p:nvSpPr>
        <p:spPr>
          <a:xfrm>
            <a:off x="4408488" y="5897563"/>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6</a:t>
            </a:r>
          </a:p>
        </p:txBody>
      </p:sp>
      <p:sp>
        <p:nvSpPr>
          <p:cNvPr id="112667" name="直接连接符 387100"/>
          <p:cNvSpPr/>
          <p:nvPr/>
        </p:nvSpPr>
        <p:spPr>
          <a:xfrm>
            <a:off x="6804025" y="5661025"/>
            <a:ext cx="431800" cy="720725"/>
          </a:xfrm>
          <a:prstGeom prst="line">
            <a:avLst/>
          </a:prstGeom>
          <a:ln w="9525" cap="flat" cmpd="sng">
            <a:solidFill>
              <a:schemeClr val="tx1"/>
            </a:solidFill>
            <a:prstDash val="solid"/>
            <a:round/>
            <a:headEnd type="none" w="med" len="med"/>
            <a:tailEnd type="none" w="med" len="med"/>
          </a:ln>
        </p:spPr>
      </p:sp>
      <p:sp>
        <p:nvSpPr>
          <p:cNvPr id="387102" name="直接连接符 387101"/>
          <p:cNvSpPr/>
          <p:nvPr/>
        </p:nvSpPr>
        <p:spPr>
          <a:xfrm flipH="1">
            <a:off x="7596188" y="6237288"/>
            <a:ext cx="215900" cy="215900"/>
          </a:xfrm>
          <a:prstGeom prst="line">
            <a:avLst/>
          </a:prstGeom>
          <a:ln w="9525" cap="flat" cmpd="sng">
            <a:solidFill>
              <a:schemeClr val="tx1"/>
            </a:solidFill>
            <a:prstDash val="solid"/>
            <a:round/>
            <a:headEnd type="none" w="med" len="med"/>
            <a:tailEnd type="triangle" w="med" len="med"/>
          </a:ln>
        </p:spPr>
      </p:sp>
      <p:sp>
        <p:nvSpPr>
          <p:cNvPr id="387103" name="文本框 387102"/>
          <p:cNvSpPr txBox="1"/>
          <p:nvPr/>
        </p:nvSpPr>
        <p:spPr>
          <a:xfrm>
            <a:off x="7720013" y="5897563"/>
            <a:ext cx="5730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cur</a:t>
            </a:r>
          </a:p>
        </p:txBody>
      </p:sp>
      <p:sp>
        <p:nvSpPr>
          <p:cNvPr id="387104" name="文本框 387103"/>
          <p:cNvSpPr txBox="1"/>
          <p:nvPr/>
        </p:nvSpPr>
        <p:spPr>
          <a:xfrm>
            <a:off x="4356100" y="5013325"/>
            <a:ext cx="5730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cur</a:t>
            </a:r>
          </a:p>
        </p:txBody>
      </p:sp>
      <p:sp>
        <p:nvSpPr>
          <p:cNvPr id="387105" name="直接连接符 387104"/>
          <p:cNvSpPr/>
          <p:nvPr/>
        </p:nvSpPr>
        <p:spPr>
          <a:xfrm flipH="1">
            <a:off x="4572000" y="5445125"/>
            <a:ext cx="0" cy="504825"/>
          </a:xfrm>
          <a:prstGeom prst="line">
            <a:avLst/>
          </a:prstGeom>
          <a:ln w="9525" cap="flat" cmpd="sng">
            <a:solidFill>
              <a:schemeClr val="tx1"/>
            </a:solidFill>
            <a:prstDash val="solid"/>
            <a:round/>
            <a:headEnd type="none" w="med" len="med"/>
            <a:tailEnd type="triangle" w="med" len="med"/>
          </a:ln>
        </p:spPr>
      </p:sp>
      <p:sp>
        <p:nvSpPr>
          <p:cNvPr id="11267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76</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7083 -0.14685 " pathEditMode="relative" ptsTypes="AA">
                                      <p:cBhvr>
                                        <p:cTn id="6" dur="1000" fill="hold"/>
                                        <p:tgtEl>
                                          <p:spTgt spid="387102"/>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7083 -0.14685 " pathEditMode="relative" ptsTypes="AA">
                                      <p:cBhvr>
                                        <p:cTn id="8" dur="1000" fill="hold"/>
                                        <p:tgtEl>
                                          <p:spTgt spid="387103"/>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1.49861E-6 L -0.18906 -0.00532 " pathEditMode="relative" rAng="0" ptsTypes="AA">
                                      <p:cBhvr>
                                        <p:cTn id="10" dur="1000" fill="hold"/>
                                        <p:tgtEl>
                                          <p:spTgt spid="387105"/>
                                        </p:tgtEl>
                                        <p:attrNameLst>
                                          <p:attrName>ppt_x</p:attrName>
                                          <p:attrName>ppt_y</p:attrName>
                                        </p:attrNameLst>
                                      </p:cBhvr>
                                      <p:rCtr x="-9500" y="-300"/>
                                    </p:animMotion>
                                  </p:childTnLst>
                                </p:cTn>
                              </p:par>
                              <p:par>
                                <p:cTn id="11" presetID="0" presetClass="path" presetSubtype="0" accel="50000" decel="50000" fill="hold" grpId="0" nodeType="withEffect">
                                  <p:stCondLst>
                                    <p:cond delay="0"/>
                                  </p:stCondLst>
                                  <p:childTnLst>
                                    <p:animMotion origin="layout" path="M 1.11111E-6 -4.77336E-6 L -0.1967 -0.00185 " pathEditMode="relative" rAng="0" ptsTypes="AA">
                                      <p:cBhvr>
                                        <p:cTn id="12" dur="1000" fill="hold"/>
                                        <p:tgtEl>
                                          <p:spTgt spid="387104"/>
                                        </p:tgtEl>
                                        <p:attrNameLst>
                                          <p:attrName>ppt_x</p:attrName>
                                          <p:attrName>ppt_y</p:attrName>
                                        </p:attrNameLst>
                                      </p:cBhvr>
                                      <p:rCtr x="-98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03" grpId="0"/>
      <p:bldP spid="38710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标题 388097"/>
          <p:cNvSpPr>
            <a:spLocks noGrp="1"/>
          </p:cNvSpPr>
          <p:nvPr>
            <p:ph type="title"/>
          </p:nvPr>
        </p:nvSpPr>
        <p:spPr>
          <a:xfrm>
            <a:off x="468313" y="0"/>
            <a:ext cx="7848600" cy="836613"/>
          </a:xfrm>
        </p:spPr>
        <p:txBody>
          <a:bodyPr anchor="ctr"/>
          <a:lstStyle/>
          <a:p>
            <a:pPr fontAlgn="base"/>
            <a:r>
              <a:rPr lang="en-US" altLang="zh-CN" strike="noStrike" noProof="1">
                <a:solidFill>
                  <a:srgbClr val="CC0000"/>
                </a:solidFill>
                <a:effectLst>
                  <a:outerShdw blurRad="38100" dist="38100" dir="2700000">
                    <a:srgbClr val="C0C0C0"/>
                  </a:outerShdw>
                </a:effectLst>
              </a:rPr>
              <a:t>Insert (5)</a:t>
            </a:r>
          </a:p>
        </p:txBody>
      </p:sp>
      <p:sp>
        <p:nvSpPr>
          <p:cNvPr id="113666" name="文本占位符 388098"/>
          <p:cNvSpPr>
            <a:spLocks noGrp="1"/>
          </p:cNvSpPr>
          <p:nvPr>
            <p:ph idx="1"/>
          </p:nvPr>
        </p:nvSpPr>
        <p:spPr>
          <a:xfrm>
            <a:off x="0" y="981075"/>
            <a:ext cx="9144000" cy="5616575"/>
          </a:xfrm>
        </p:spPr>
        <p:txBody>
          <a:bodyPr anchor="t"/>
          <a:lstStyle/>
          <a:p>
            <a:pPr>
              <a:lnSpc>
                <a:spcPct val="80000"/>
              </a:lnSpc>
              <a:buNone/>
            </a:pPr>
            <a:r>
              <a:rPr lang="en-US" altLang="zh-CN" sz="2800" dirty="0"/>
              <a:t>bool insert(const Elem&amp; val) {</a:t>
            </a:r>
          </a:p>
          <a:p>
            <a:pPr>
              <a:lnSpc>
                <a:spcPct val="80000"/>
              </a:lnSpc>
              <a:buNone/>
            </a:pPr>
            <a:r>
              <a:rPr lang="en-US" altLang="zh-CN" sz="2800" dirty="0"/>
              <a:t>  if (n &gt;= size) return false; // Heap is full</a:t>
            </a:r>
          </a:p>
          <a:p>
            <a:pPr>
              <a:lnSpc>
                <a:spcPct val="80000"/>
              </a:lnSpc>
              <a:buNone/>
            </a:pPr>
            <a:r>
              <a:rPr lang="en-US" altLang="zh-CN" sz="2800" dirty="0"/>
              <a:t>  int curr = n++;</a:t>
            </a:r>
          </a:p>
          <a:p>
            <a:pPr>
              <a:lnSpc>
                <a:spcPct val="80000"/>
              </a:lnSpc>
              <a:buNone/>
            </a:pPr>
            <a:r>
              <a:rPr lang="en-US" altLang="zh-CN" sz="2800" dirty="0"/>
              <a:t>  Heap[curr] = val;            // Start at end of heap</a:t>
            </a:r>
          </a:p>
          <a:p>
            <a:pPr>
              <a:lnSpc>
                <a:spcPct val="80000"/>
              </a:lnSpc>
              <a:buNone/>
            </a:pPr>
            <a:r>
              <a:rPr lang="en-US" altLang="zh-CN" sz="2800" dirty="0"/>
              <a:t>  // Now sift up until curr's parent &gt; curr</a:t>
            </a:r>
          </a:p>
          <a:p>
            <a:pPr>
              <a:lnSpc>
                <a:spcPct val="80000"/>
              </a:lnSpc>
              <a:buNone/>
            </a:pPr>
            <a:r>
              <a:rPr lang="en-US" altLang="zh-CN" sz="2800" dirty="0"/>
              <a:t>  while ((curr!=0) &amp;&amp;</a:t>
            </a:r>
          </a:p>
          <a:p>
            <a:pPr>
              <a:lnSpc>
                <a:spcPct val="80000"/>
              </a:lnSpc>
              <a:buNone/>
            </a:pPr>
            <a:r>
              <a:rPr lang="en-US" altLang="zh-CN" sz="2800" dirty="0"/>
              <a:t>         (Heap[curr] &gt;Heap[parent(curr)])) {</a:t>
            </a:r>
          </a:p>
          <a:p>
            <a:pPr>
              <a:lnSpc>
                <a:spcPct val="80000"/>
              </a:lnSpc>
              <a:buNone/>
            </a:pPr>
            <a:r>
              <a:rPr lang="en-US" altLang="zh-CN" sz="2800" dirty="0"/>
              <a:t>    swap(Heap, curr, parent(curr));</a:t>
            </a:r>
            <a:r>
              <a:rPr lang="en-US" altLang="zh-CN" sz="2800" err="1"/>
              <a:t>  //swap curr</a:t>
            </a:r>
            <a:r>
              <a:rPr lang="en-US" altLang="zh-CN" sz="2800" dirty="0"/>
              <a:t> and its parent</a:t>
            </a:r>
          </a:p>
          <a:p>
            <a:pPr>
              <a:lnSpc>
                <a:spcPct val="80000"/>
              </a:lnSpc>
              <a:buNone/>
            </a:pPr>
            <a:r>
              <a:rPr lang="en-US" altLang="zh-CN" sz="2800" dirty="0"/>
              <a:t>    curr = parent(curr);</a:t>
            </a:r>
          </a:p>
          <a:p>
            <a:pPr>
              <a:lnSpc>
                <a:spcPct val="80000"/>
              </a:lnSpc>
              <a:buNone/>
            </a:pPr>
            <a:r>
              <a:rPr lang="en-US" altLang="zh-CN" sz="2800" dirty="0"/>
              <a:t>  }</a:t>
            </a:r>
          </a:p>
          <a:p>
            <a:pPr>
              <a:lnSpc>
                <a:spcPct val="80000"/>
              </a:lnSpc>
              <a:buNone/>
            </a:pPr>
            <a:r>
              <a:rPr lang="en-US" altLang="zh-CN" sz="2800" dirty="0"/>
              <a:t>  return true;</a:t>
            </a:r>
          </a:p>
          <a:p>
            <a:pPr>
              <a:lnSpc>
                <a:spcPct val="80000"/>
              </a:lnSpc>
              <a:buNone/>
            </a:pPr>
            <a:r>
              <a:rPr lang="en-US" altLang="zh-CN" sz="2800" dirty="0"/>
              <a:t>}</a:t>
            </a:r>
            <a:endParaRPr lang="en-US" altLang="zh-CN" sz="2800"/>
          </a:p>
        </p:txBody>
      </p:sp>
      <p:sp>
        <p:nvSpPr>
          <p:cNvPr id="113667" name="文本框 388099"/>
          <p:cNvSpPr txBox="1"/>
          <p:nvPr/>
        </p:nvSpPr>
        <p:spPr>
          <a:xfrm>
            <a:off x="4911725" y="5300663"/>
            <a:ext cx="184150" cy="457200"/>
          </a:xfrm>
          <a:prstGeom prst="rect">
            <a:avLst/>
          </a:prstGeom>
          <a:noFill/>
          <a:ln w="9525">
            <a:noFill/>
          </a:ln>
        </p:spPr>
        <p:txBody>
          <a:bodyPr wrap="none" anchor="t">
            <a:spAutoFit/>
          </a:bodyPr>
          <a:lstStyle/>
          <a:p>
            <a:endParaRPr lang="zh-CN" dirty="0">
              <a:latin typeface="Times New Roman" panose="02020603050405020304" pitchFamily="18" charset="0"/>
              <a:ea typeface="宋体" panose="02010600030101010101" pitchFamily="2" charset="-122"/>
            </a:endParaRPr>
          </a:p>
        </p:txBody>
      </p:sp>
      <p:sp>
        <p:nvSpPr>
          <p:cNvPr id="388101" name="文本框 388100"/>
          <p:cNvSpPr txBox="1"/>
          <p:nvPr/>
        </p:nvSpPr>
        <p:spPr>
          <a:xfrm>
            <a:off x="7435850" y="4508500"/>
            <a:ext cx="1708150" cy="579438"/>
          </a:xfrm>
          <a:prstGeom prst="rect">
            <a:avLst/>
          </a:prstGeom>
          <a:noFill/>
          <a:ln w="9525">
            <a:noFill/>
          </a:ln>
        </p:spPr>
        <p:txBody>
          <a:bodyPr wrap="none" anchor="t">
            <a:spAutoFit/>
          </a:bodyPr>
          <a:lstStyle/>
          <a:p>
            <a:r>
              <a:rPr lang="el-GR" altLang="zh-CN" sz="32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Θ</a:t>
            </a:r>
            <a:r>
              <a:rPr lang="en-US" altLang="zh-CN" sz="3200" b="1">
                <a:solidFill>
                  <a:srgbClr val="CC0000"/>
                </a:solidFill>
                <a:latin typeface="Times New Roman" panose="02020603050405020304" pitchFamily="18" charset="0"/>
                <a:ea typeface="宋体" panose="02010600030101010101" pitchFamily="2" charset="-122"/>
                <a:sym typeface="Symbol" panose="05050102010706020507" pitchFamily="18" charset="2"/>
              </a:rPr>
              <a:t>(log n)</a:t>
            </a:r>
          </a:p>
        </p:txBody>
      </p:sp>
      <p:grpSp>
        <p:nvGrpSpPr>
          <p:cNvPr id="113669" name="组合 388101"/>
          <p:cNvGrpSpPr/>
          <p:nvPr/>
        </p:nvGrpSpPr>
        <p:grpSpPr>
          <a:xfrm>
            <a:off x="1763713" y="5949950"/>
            <a:ext cx="3024187" cy="431800"/>
            <a:chOff x="158" y="2523"/>
            <a:chExt cx="1905" cy="272"/>
          </a:xfrm>
        </p:grpSpPr>
        <p:sp>
          <p:nvSpPr>
            <p:cNvPr id="113670" name="矩形 388102"/>
            <p:cNvSpPr/>
            <p:nvPr/>
          </p:nvSpPr>
          <p:spPr>
            <a:xfrm>
              <a:off x="158" y="2523"/>
              <a:ext cx="272" cy="27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13671" name="矩形 388103"/>
            <p:cNvSpPr/>
            <p:nvPr/>
          </p:nvSpPr>
          <p:spPr>
            <a:xfrm>
              <a:off x="430"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3672" name="矩形 388104"/>
            <p:cNvSpPr/>
            <p:nvPr/>
          </p:nvSpPr>
          <p:spPr>
            <a:xfrm>
              <a:off x="703"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3673" name="矩形 388105"/>
            <p:cNvSpPr/>
            <p:nvPr/>
          </p:nvSpPr>
          <p:spPr>
            <a:xfrm>
              <a:off x="975"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3674" name="矩形 388106"/>
            <p:cNvSpPr/>
            <p:nvPr/>
          </p:nvSpPr>
          <p:spPr>
            <a:xfrm>
              <a:off x="1247"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3675" name="矩形 388107"/>
            <p:cNvSpPr/>
            <p:nvPr/>
          </p:nvSpPr>
          <p:spPr>
            <a:xfrm>
              <a:off x="1519"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13676" name="矩形 388108"/>
            <p:cNvSpPr/>
            <p:nvPr/>
          </p:nvSpPr>
          <p:spPr>
            <a:xfrm>
              <a:off x="1791" y="2523"/>
              <a:ext cx="272" cy="272"/>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sp>
        <p:nvSpPr>
          <p:cNvPr id="113677" name="直接连接符 388109"/>
          <p:cNvSpPr/>
          <p:nvPr/>
        </p:nvSpPr>
        <p:spPr>
          <a:xfrm flipV="1">
            <a:off x="1116013" y="6237288"/>
            <a:ext cx="576262" cy="215900"/>
          </a:xfrm>
          <a:prstGeom prst="line">
            <a:avLst/>
          </a:prstGeom>
          <a:ln w="9525" cap="flat" cmpd="sng">
            <a:solidFill>
              <a:schemeClr val="tx1"/>
            </a:solidFill>
            <a:prstDash val="solid"/>
            <a:round/>
            <a:headEnd type="none" w="med" len="med"/>
            <a:tailEnd type="triangle" w="med" len="med"/>
          </a:ln>
        </p:spPr>
      </p:sp>
      <p:sp>
        <p:nvSpPr>
          <p:cNvPr id="113678" name="文本框 388110"/>
          <p:cNvSpPr txBox="1"/>
          <p:nvPr/>
        </p:nvSpPr>
        <p:spPr>
          <a:xfrm>
            <a:off x="447675" y="6329363"/>
            <a:ext cx="8270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13679" name="椭圆 388111"/>
          <p:cNvSpPr/>
          <p:nvPr/>
        </p:nvSpPr>
        <p:spPr>
          <a:xfrm>
            <a:off x="5940425" y="4408488"/>
            <a:ext cx="503238" cy="504825"/>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13680" name="椭圆 388112"/>
          <p:cNvSpPr/>
          <p:nvPr/>
        </p:nvSpPr>
        <p:spPr>
          <a:xfrm>
            <a:off x="5364163" y="527208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3681" name="椭圆 388113"/>
          <p:cNvSpPr/>
          <p:nvPr/>
        </p:nvSpPr>
        <p:spPr>
          <a:xfrm>
            <a:off x="6443663" y="5200650"/>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3682" name="椭圆 388114"/>
          <p:cNvSpPr/>
          <p:nvPr/>
        </p:nvSpPr>
        <p:spPr>
          <a:xfrm>
            <a:off x="4716463" y="635317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3683" name="椭圆 388115"/>
          <p:cNvSpPr/>
          <p:nvPr/>
        </p:nvSpPr>
        <p:spPr>
          <a:xfrm>
            <a:off x="5580063" y="635317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3684" name="椭圆 388116"/>
          <p:cNvSpPr/>
          <p:nvPr/>
        </p:nvSpPr>
        <p:spPr>
          <a:xfrm>
            <a:off x="6299200" y="635317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13685" name="椭圆 388117"/>
          <p:cNvSpPr/>
          <p:nvPr/>
        </p:nvSpPr>
        <p:spPr>
          <a:xfrm>
            <a:off x="7092950" y="6351588"/>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13686" name="直接连接符 388118"/>
          <p:cNvSpPr/>
          <p:nvPr/>
        </p:nvSpPr>
        <p:spPr>
          <a:xfrm flipH="1">
            <a:off x="5724525" y="4913313"/>
            <a:ext cx="358775" cy="360362"/>
          </a:xfrm>
          <a:prstGeom prst="line">
            <a:avLst/>
          </a:prstGeom>
          <a:ln w="9525" cap="flat" cmpd="sng">
            <a:solidFill>
              <a:schemeClr val="tx1"/>
            </a:solidFill>
            <a:prstDash val="solid"/>
            <a:round/>
            <a:headEnd type="none" w="med" len="med"/>
            <a:tailEnd type="none" w="med" len="med"/>
          </a:ln>
        </p:spPr>
      </p:sp>
      <p:sp>
        <p:nvSpPr>
          <p:cNvPr id="113687" name="直接连接符 388119"/>
          <p:cNvSpPr/>
          <p:nvPr/>
        </p:nvSpPr>
        <p:spPr>
          <a:xfrm flipH="1">
            <a:off x="5003800" y="5776913"/>
            <a:ext cx="503238" cy="576262"/>
          </a:xfrm>
          <a:prstGeom prst="line">
            <a:avLst/>
          </a:prstGeom>
          <a:ln w="9525" cap="flat" cmpd="sng">
            <a:solidFill>
              <a:schemeClr val="tx1"/>
            </a:solidFill>
            <a:prstDash val="solid"/>
            <a:round/>
            <a:headEnd type="none" w="med" len="med"/>
            <a:tailEnd type="none" w="med" len="med"/>
          </a:ln>
        </p:spPr>
      </p:sp>
      <p:sp>
        <p:nvSpPr>
          <p:cNvPr id="113688" name="直接连接符 388120"/>
          <p:cNvSpPr/>
          <p:nvPr/>
        </p:nvSpPr>
        <p:spPr>
          <a:xfrm>
            <a:off x="6299200" y="4913313"/>
            <a:ext cx="360363" cy="287337"/>
          </a:xfrm>
          <a:prstGeom prst="line">
            <a:avLst/>
          </a:prstGeom>
          <a:ln w="9525" cap="flat" cmpd="sng">
            <a:solidFill>
              <a:schemeClr val="tx1"/>
            </a:solidFill>
            <a:prstDash val="solid"/>
            <a:round/>
            <a:headEnd type="none" w="med" len="med"/>
            <a:tailEnd type="none" w="med" len="med"/>
          </a:ln>
        </p:spPr>
      </p:sp>
      <p:sp>
        <p:nvSpPr>
          <p:cNvPr id="113689" name="直接连接符 388121"/>
          <p:cNvSpPr/>
          <p:nvPr/>
        </p:nvSpPr>
        <p:spPr>
          <a:xfrm>
            <a:off x="5580063" y="5776913"/>
            <a:ext cx="215900" cy="576262"/>
          </a:xfrm>
          <a:prstGeom prst="line">
            <a:avLst/>
          </a:prstGeom>
          <a:ln w="9525" cap="flat" cmpd="sng">
            <a:solidFill>
              <a:schemeClr val="tx1"/>
            </a:solidFill>
            <a:prstDash val="solid"/>
            <a:round/>
            <a:headEnd type="none" w="med" len="med"/>
            <a:tailEnd type="none" w="med" len="med"/>
          </a:ln>
        </p:spPr>
      </p:sp>
      <p:sp>
        <p:nvSpPr>
          <p:cNvPr id="113690" name="直接连接符 388122"/>
          <p:cNvSpPr/>
          <p:nvPr/>
        </p:nvSpPr>
        <p:spPr>
          <a:xfrm flipH="1">
            <a:off x="6516688" y="5705475"/>
            <a:ext cx="215900" cy="719138"/>
          </a:xfrm>
          <a:prstGeom prst="line">
            <a:avLst/>
          </a:prstGeom>
          <a:ln w="9525" cap="flat" cmpd="sng">
            <a:solidFill>
              <a:schemeClr val="tx1"/>
            </a:solidFill>
            <a:prstDash val="solid"/>
            <a:round/>
            <a:headEnd type="none" w="med" len="med"/>
            <a:tailEnd type="none" w="med" len="med"/>
          </a:ln>
        </p:spPr>
      </p:sp>
      <p:sp>
        <p:nvSpPr>
          <p:cNvPr id="113691" name="文本框 388123"/>
          <p:cNvSpPr txBox="1"/>
          <p:nvPr/>
        </p:nvSpPr>
        <p:spPr>
          <a:xfrm>
            <a:off x="4408488" y="5897563"/>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6</a:t>
            </a:r>
          </a:p>
        </p:txBody>
      </p:sp>
      <p:sp>
        <p:nvSpPr>
          <p:cNvPr id="113692" name="直接连接符 388124"/>
          <p:cNvSpPr/>
          <p:nvPr/>
        </p:nvSpPr>
        <p:spPr>
          <a:xfrm>
            <a:off x="6804025" y="5661025"/>
            <a:ext cx="431800" cy="720725"/>
          </a:xfrm>
          <a:prstGeom prst="line">
            <a:avLst/>
          </a:prstGeom>
          <a:ln w="9525" cap="flat" cmpd="sng">
            <a:solidFill>
              <a:schemeClr val="tx1"/>
            </a:solidFill>
            <a:prstDash val="solid"/>
            <a:round/>
            <a:headEnd type="none" w="med" len="med"/>
            <a:tailEnd type="none" w="med" len="med"/>
          </a:ln>
        </p:spPr>
      </p:sp>
      <p:sp>
        <p:nvSpPr>
          <p:cNvPr id="388126" name="直接连接符 388125"/>
          <p:cNvSpPr/>
          <p:nvPr/>
        </p:nvSpPr>
        <p:spPr>
          <a:xfrm flipH="1">
            <a:off x="6970713" y="5137150"/>
            <a:ext cx="215900" cy="215900"/>
          </a:xfrm>
          <a:prstGeom prst="line">
            <a:avLst/>
          </a:prstGeom>
          <a:ln w="9525" cap="flat" cmpd="sng">
            <a:solidFill>
              <a:schemeClr val="tx1"/>
            </a:solidFill>
            <a:prstDash val="solid"/>
            <a:round/>
            <a:headEnd type="none" w="med" len="med"/>
            <a:tailEnd type="triangle" w="med" len="med"/>
          </a:ln>
        </p:spPr>
      </p:sp>
      <p:sp>
        <p:nvSpPr>
          <p:cNvPr id="113694" name="文本框 388126"/>
          <p:cNvSpPr txBox="1"/>
          <p:nvPr/>
        </p:nvSpPr>
        <p:spPr>
          <a:xfrm>
            <a:off x="7094538" y="4797425"/>
            <a:ext cx="5730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cur</a:t>
            </a:r>
          </a:p>
        </p:txBody>
      </p:sp>
      <p:sp>
        <p:nvSpPr>
          <p:cNvPr id="113695" name="文本框 388127"/>
          <p:cNvSpPr txBox="1"/>
          <p:nvPr/>
        </p:nvSpPr>
        <p:spPr>
          <a:xfrm>
            <a:off x="2627313" y="5013325"/>
            <a:ext cx="5730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cur</a:t>
            </a:r>
          </a:p>
        </p:txBody>
      </p:sp>
      <p:sp>
        <p:nvSpPr>
          <p:cNvPr id="388129" name="直接连接符 388128"/>
          <p:cNvSpPr/>
          <p:nvPr/>
        </p:nvSpPr>
        <p:spPr>
          <a:xfrm flipH="1">
            <a:off x="2843213" y="5445125"/>
            <a:ext cx="0" cy="504825"/>
          </a:xfrm>
          <a:prstGeom prst="line">
            <a:avLst/>
          </a:prstGeom>
          <a:ln w="9525" cap="flat" cmpd="sng">
            <a:solidFill>
              <a:schemeClr val="tx1"/>
            </a:solidFill>
            <a:prstDash val="solid"/>
            <a:round/>
            <a:headEnd type="none" w="med" len="med"/>
            <a:tailEnd type="triangle" w="med" len="med"/>
          </a:ln>
        </p:spPr>
      </p:sp>
      <p:sp>
        <p:nvSpPr>
          <p:cNvPr id="388130" name="直接连接符 388129"/>
          <p:cNvSpPr/>
          <p:nvPr/>
        </p:nvSpPr>
        <p:spPr>
          <a:xfrm flipH="1" flipV="1">
            <a:off x="6443663" y="4652963"/>
            <a:ext cx="720725" cy="360362"/>
          </a:xfrm>
          <a:prstGeom prst="line">
            <a:avLst/>
          </a:prstGeom>
          <a:ln w="9525" cap="flat" cmpd="sng">
            <a:solidFill>
              <a:schemeClr val="tx1"/>
            </a:solidFill>
            <a:prstDash val="solid"/>
            <a:round/>
            <a:headEnd type="none" w="med" len="med"/>
            <a:tailEnd type="triangle" w="med" len="med"/>
          </a:ln>
        </p:spPr>
      </p:sp>
      <p:sp>
        <p:nvSpPr>
          <p:cNvPr id="388131" name="直接连接符 388130"/>
          <p:cNvSpPr/>
          <p:nvPr/>
        </p:nvSpPr>
        <p:spPr>
          <a:xfrm flipH="1">
            <a:off x="1908175" y="5373688"/>
            <a:ext cx="863600" cy="576262"/>
          </a:xfrm>
          <a:prstGeom prst="line">
            <a:avLst/>
          </a:prstGeom>
          <a:ln w="9525" cap="flat" cmpd="sng">
            <a:solidFill>
              <a:schemeClr val="tx1"/>
            </a:solidFill>
            <a:prstDash val="solid"/>
            <a:round/>
            <a:headEnd type="none" w="med" len="med"/>
            <a:tailEnd type="triangle" w="med" len="med"/>
          </a:ln>
        </p:spPr>
      </p:sp>
      <p:sp>
        <p:nvSpPr>
          <p:cNvPr id="11369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8812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8813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8812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88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8101"/>
                                        </p:tgtEl>
                                        <p:attrNameLst>
                                          <p:attrName>style.visibility</p:attrName>
                                        </p:attrNameLst>
                                      </p:cBhvr>
                                      <p:to>
                                        <p:strVal val="visible"/>
                                      </p:to>
                                    </p:set>
                                    <p:animEffect transition="in" filter="blinds(horizontal)">
                                      <p:cBhvr>
                                        <p:cTn id="17" dur="500"/>
                                        <p:tgtEl>
                                          <p:spTgt spid="388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标题 197633"/>
          <p:cNvSpPr>
            <a:spLocks noGrp="1"/>
          </p:cNvSpPr>
          <p:nvPr>
            <p:ph type="title"/>
          </p:nvPr>
        </p:nvSpPr>
        <p:spPr>
          <a:xfrm>
            <a:off x="684213" y="333375"/>
            <a:ext cx="7270750" cy="442913"/>
          </a:xfrm>
        </p:spPr>
        <p:txBody>
          <a:bodyPr anchor="ctr"/>
          <a:lstStyle/>
          <a:p>
            <a:pPr fontAlgn="base"/>
            <a:r>
              <a:rPr lang="en-US" altLang="zh-CN" sz="4000" strike="noStrike" noProof="1">
                <a:solidFill>
                  <a:srgbClr val="CC0000"/>
                </a:solidFill>
                <a:effectLst>
                  <a:outerShdw blurRad="38100" dist="38100" dir="2700000">
                    <a:srgbClr val="C0C0C0"/>
                  </a:outerShdw>
                </a:effectLst>
              </a:rPr>
              <a:t>Build a Heap</a:t>
            </a:r>
          </a:p>
        </p:txBody>
      </p:sp>
      <p:sp>
        <p:nvSpPr>
          <p:cNvPr id="114690" name="文本占位符 197634"/>
          <p:cNvSpPr>
            <a:spLocks noGrp="1"/>
          </p:cNvSpPr>
          <p:nvPr>
            <p:ph idx="1"/>
          </p:nvPr>
        </p:nvSpPr>
        <p:spPr>
          <a:xfrm>
            <a:off x="685800" y="1268413"/>
            <a:ext cx="7772400" cy="4827587"/>
          </a:xfrm>
        </p:spPr>
        <p:txBody>
          <a:bodyPr anchor="t"/>
          <a:lstStyle/>
          <a:p>
            <a:r>
              <a:rPr lang="en-US" altLang="zh-CN"/>
              <a:t>Call </a:t>
            </a:r>
            <a:r>
              <a:rPr lang="en-US" altLang="zh-CN">
                <a:solidFill>
                  <a:srgbClr val="CC0000"/>
                </a:solidFill>
              </a:rPr>
              <a:t>‘insert’ </a:t>
            </a:r>
            <a:r>
              <a:rPr lang="en-US" altLang="zh-CN"/>
              <a:t>to insert the element into the heap one by one. </a:t>
            </a:r>
          </a:p>
          <a:p>
            <a:pPr lvl="1"/>
            <a:r>
              <a:rPr lang="el-GR" altLang="zh-CN" dirty="0">
                <a:sym typeface="Symbol" panose="05050102010706020507" pitchFamily="18" charset="2"/>
              </a:rPr>
              <a:t>Θ</a:t>
            </a:r>
            <a:r>
              <a:rPr lang="en-US" altLang="zh-CN" err="1">
                <a:sym typeface="Symbol" panose="05050102010706020507" pitchFamily="18" charset="2"/>
              </a:rPr>
              <a:t> (n logn</a:t>
            </a:r>
            <a:r>
              <a:rPr lang="en-US" altLang="zh-CN">
                <a:sym typeface="Symbol" panose="05050102010706020507" pitchFamily="18" charset="2"/>
              </a:rPr>
              <a:t>)</a:t>
            </a:r>
          </a:p>
          <a:p>
            <a:r>
              <a:rPr lang="en-US" altLang="zh-CN">
                <a:sym typeface="Symbol" panose="05050102010706020507" pitchFamily="18" charset="2"/>
              </a:rPr>
              <a:t>Build a heap by exchanging elements</a:t>
            </a:r>
          </a:p>
        </p:txBody>
      </p:sp>
      <p:sp>
        <p:nvSpPr>
          <p:cNvPr id="114691" name="矩形 197635"/>
          <p:cNvSpPr/>
          <p:nvPr/>
        </p:nvSpPr>
        <p:spPr>
          <a:xfrm>
            <a:off x="1835150"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14692" name="矩形 197636"/>
          <p:cNvSpPr/>
          <p:nvPr/>
        </p:nvSpPr>
        <p:spPr>
          <a:xfrm>
            <a:off x="2338388"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27</a:t>
            </a:r>
          </a:p>
        </p:txBody>
      </p:sp>
      <p:sp>
        <p:nvSpPr>
          <p:cNvPr id="114693" name="矩形 197637"/>
          <p:cNvSpPr/>
          <p:nvPr/>
        </p:nvSpPr>
        <p:spPr>
          <a:xfrm>
            <a:off x="2844800"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83</a:t>
            </a:r>
          </a:p>
        </p:txBody>
      </p:sp>
      <p:sp>
        <p:nvSpPr>
          <p:cNvPr id="114694" name="矩形 197638"/>
          <p:cNvSpPr/>
          <p:nvPr/>
        </p:nvSpPr>
        <p:spPr>
          <a:xfrm>
            <a:off x="3348038"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14695" name="矩形 197639"/>
          <p:cNvSpPr/>
          <p:nvPr/>
        </p:nvSpPr>
        <p:spPr>
          <a:xfrm>
            <a:off x="3851275"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38</a:t>
            </a:r>
          </a:p>
        </p:txBody>
      </p:sp>
      <p:sp>
        <p:nvSpPr>
          <p:cNvPr id="114696" name="矩形 197640"/>
          <p:cNvSpPr/>
          <p:nvPr/>
        </p:nvSpPr>
        <p:spPr>
          <a:xfrm>
            <a:off x="4354513"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96</a:t>
            </a:r>
          </a:p>
        </p:txBody>
      </p:sp>
      <p:sp>
        <p:nvSpPr>
          <p:cNvPr id="114697" name="矩形 197641"/>
          <p:cNvSpPr/>
          <p:nvPr/>
        </p:nvSpPr>
        <p:spPr>
          <a:xfrm>
            <a:off x="4860925"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14698" name="矩形 197642"/>
          <p:cNvSpPr/>
          <p:nvPr/>
        </p:nvSpPr>
        <p:spPr>
          <a:xfrm>
            <a:off x="5364163"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14699" name="矩形 197643"/>
          <p:cNvSpPr/>
          <p:nvPr/>
        </p:nvSpPr>
        <p:spPr>
          <a:xfrm>
            <a:off x="5867400" y="4292600"/>
            <a:ext cx="504825" cy="503238"/>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grpSp>
        <p:nvGrpSpPr>
          <p:cNvPr id="114700" name="组合 197646"/>
          <p:cNvGrpSpPr/>
          <p:nvPr/>
        </p:nvGrpSpPr>
        <p:grpSpPr>
          <a:xfrm>
            <a:off x="735013" y="3881438"/>
            <a:ext cx="1028700" cy="484187"/>
            <a:chOff x="463" y="2445"/>
            <a:chExt cx="648" cy="305"/>
          </a:xfrm>
        </p:grpSpPr>
        <p:sp>
          <p:nvSpPr>
            <p:cNvPr id="114701" name="文本框 197647"/>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14702" name="直接连接符 197648"/>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grpSp>
        <p:nvGrpSpPr>
          <p:cNvPr id="114703" name="Group 49"/>
          <p:cNvGrpSpPr/>
          <p:nvPr/>
        </p:nvGrpSpPr>
        <p:grpSpPr>
          <a:xfrm>
            <a:off x="6623050" y="2852738"/>
            <a:ext cx="2341563" cy="1727200"/>
            <a:chOff x="930" y="2478"/>
            <a:chExt cx="1475" cy="1088"/>
          </a:xfrm>
        </p:grpSpPr>
        <p:grpSp>
          <p:nvGrpSpPr>
            <p:cNvPr id="114704" name="Group 15"/>
            <p:cNvGrpSpPr/>
            <p:nvPr/>
          </p:nvGrpSpPr>
          <p:grpSpPr>
            <a:xfrm>
              <a:off x="949" y="2478"/>
              <a:ext cx="1395" cy="1069"/>
              <a:chOff x="3607" y="4795"/>
              <a:chExt cx="1878" cy="1361"/>
            </a:xfrm>
          </p:grpSpPr>
          <p:sp>
            <p:nvSpPr>
              <p:cNvPr id="114705" name="Oval 16"/>
              <p:cNvSpPr/>
              <p:nvPr/>
            </p:nvSpPr>
            <p:spPr>
              <a:xfrm>
                <a:off x="4546" y="4795"/>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06" name="Oval 17"/>
              <p:cNvSpPr/>
              <p:nvPr/>
            </p:nvSpPr>
            <p:spPr>
              <a:xfrm>
                <a:off x="3920"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07" name="Oval 18"/>
              <p:cNvSpPr/>
              <p:nvPr/>
            </p:nvSpPr>
            <p:spPr>
              <a:xfrm>
                <a:off x="5172"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08" name="Oval 19"/>
              <p:cNvSpPr/>
              <p:nvPr/>
            </p:nvSpPr>
            <p:spPr>
              <a:xfrm>
                <a:off x="3607"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09" name="Oval 20"/>
              <p:cNvSpPr/>
              <p:nvPr/>
            </p:nvSpPr>
            <p:spPr>
              <a:xfrm>
                <a:off x="4233" y="5882"/>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10" name="Oval 21"/>
              <p:cNvSpPr/>
              <p:nvPr/>
            </p:nvSpPr>
            <p:spPr>
              <a:xfrm>
                <a:off x="4859"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11" name="Line 22"/>
              <p:cNvSpPr/>
              <p:nvPr/>
            </p:nvSpPr>
            <p:spPr>
              <a:xfrm flipH="1">
                <a:off x="4077" y="5067"/>
                <a:ext cx="626" cy="272"/>
              </a:xfrm>
              <a:prstGeom prst="line">
                <a:avLst/>
              </a:prstGeom>
              <a:ln w="19050" cap="flat" cmpd="sng">
                <a:solidFill>
                  <a:schemeClr val="tx1"/>
                </a:solidFill>
                <a:prstDash val="solid"/>
                <a:round/>
                <a:headEnd type="none" w="med" len="med"/>
                <a:tailEnd type="none" w="med" len="med"/>
              </a:ln>
            </p:spPr>
          </p:sp>
          <p:sp>
            <p:nvSpPr>
              <p:cNvPr id="114712" name="Line 23"/>
              <p:cNvSpPr/>
              <p:nvPr/>
            </p:nvSpPr>
            <p:spPr>
              <a:xfrm>
                <a:off x="4703" y="5067"/>
                <a:ext cx="626" cy="272"/>
              </a:xfrm>
              <a:prstGeom prst="line">
                <a:avLst/>
              </a:prstGeom>
              <a:ln w="19050" cap="flat" cmpd="sng">
                <a:solidFill>
                  <a:schemeClr val="tx1"/>
                </a:solidFill>
                <a:prstDash val="solid"/>
                <a:round/>
                <a:headEnd type="none" w="med" len="med"/>
                <a:tailEnd type="none" w="med" len="med"/>
              </a:ln>
            </p:spPr>
          </p:sp>
          <p:sp>
            <p:nvSpPr>
              <p:cNvPr id="114713" name="Line 24"/>
              <p:cNvSpPr/>
              <p:nvPr/>
            </p:nvSpPr>
            <p:spPr>
              <a:xfrm flipH="1">
                <a:off x="3764" y="5611"/>
                <a:ext cx="313" cy="271"/>
              </a:xfrm>
              <a:prstGeom prst="line">
                <a:avLst/>
              </a:prstGeom>
              <a:ln w="19050" cap="flat" cmpd="sng">
                <a:solidFill>
                  <a:schemeClr val="tx1"/>
                </a:solidFill>
                <a:prstDash val="solid"/>
                <a:round/>
                <a:headEnd type="none" w="med" len="med"/>
                <a:tailEnd type="none" w="med" len="med"/>
              </a:ln>
            </p:spPr>
          </p:sp>
          <p:sp>
            <p:nvSpPr>
              <p:cNvPr id="114714" name="Line 25"/>
              <p:cNvSpPr/>
              <p:nvPr/>
            </p:nvSpPr>
            <p:spPr>
              <a:xfrm>
                <a:off x="4077" y="5611"/>
                <a:ext cx="313" cy="271"/>
              </a:xfrm>
              <a:prstGeom prst="line">
                <a:avLst/>
              </a:prstGeom>
              <a:ln w="19050" cap="flat" cmpd="sng">
                <a:solidFill>
                  <a:schemeClr val="tx1"/>
                </a:solidFill>
                <a:prstDash val="solid"/>
                <a:round/>
                <a:headEnd type="none" w="med" len="med"/>
                <a:tailEnd type="none" w="med" len="med"/>
              </a:ln>
            </p:spPr>
          </p:sp>
          <p:sp>
            <p:nvSpPr>
              <p:cNvPr id="114715" name="Line 26"/>
              <p:cNvSpPr/>
              <p:nvPr/>
            </p:nvSpPr>
            <p:spPr>
              <a:xfrm flipH="1">
                <a:off x="5016" y="5611"/>
                <a:ext cx="313" cy="271"/>
              </a:xfrm>
              <a:prstGeom prst="line">
                <a:avLst/>
              </a:prstGeom>
              <a:ln w="19050" cap="flat" cmpd="sng">
                <a:solidFill>
                  <a:schemeClr val="tx1"/>
                </a:solidFill>
                <a:prstDash val="solid"/>
                <a:round/>
                <a:headEnd type="none" w="med" len="med"/>
                <a:tailEnd type="none" w="med" len="med"/>
              </a:ln>
            </p:spPr>
          </p:sp>
        </p:grpSp>
        <p:sp>
          <p:nvSpPr>
            <p:cNvPr id="114716" name="Rectangle 43"/>
            <p:cNvSpPr/>
            <p:nvPr/>
          </p:nvSpPr>
          <p:spPr>
            <a:xfrm>
              <a:off x="1631"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 </a:t>
              </a:r>
            </a:p>
          </p:txBody>
        </p:sp>
        <p:sp>
          <p:nvSpPr>
            <p:cNvPr id="114717" name="Rectangle 44"/>
            <p:cNvSpPr/>
            <p:nvPr/>
          </p:nvSpPr>
          <p:spPr>
            <a:xfrm>
              <a:off x="1178"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14718" name="Rectangle 45"/>
            <p:cNvSpPr/>
            <p:nvPr/>
          </p:nvSpPr>
          <p:spPr>
            <a:xfrm>
              <a:off x="2109"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14719" name="Rectangle 46"/>
            <p:cNvSpPr/>
            <p:nvPr/>
          </p:nvSpPr>
          <p:spPr>
            <a:xfrm>
              <a:off x="1405"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 </a:t>
              </a:r>
            </a:p>
          </p:txBody>
        </p:sp>
        <p:sp>
          <p:nvSpPr>
            <p:cNvPr id="114720" name="Rectangle 47"/>
            <p:cNvSpPr/>
            <p:nvPr/>
          </p:nvSpPr>
          <p:spPr>
            <a:xfrm>
              <a:off x="930"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a:t>
              </a:r>
            </a:p>
          </p:txBody>
        </p:sp>
        <p:sp>
          <p:nvSpPr>
            <p:cNvPr id="114721" name="Rectangle 48"/>
            <p:cNvSpPr/>
            <p:nvPr/>
          </p:nvSpPr>
          <p:spPr>
            <a:xfrm>
              <a:off x="1861"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 96 </a:t>
              </a:r>
            </a:p>
          </p:txBody>
        </p:sp>
      </p:grpSp>
      <p:grpSp>
        <p:nvGrpSpPr>
          <p:cNvPr id="197669" name="组合 197668"/>
          <p:cNvGrpSpPr/>
          <p:nvPr/>
        </p:nvGrpSpPr>
        <p:grpSpPr>
          <a:xfrm>
            <a:off x="755650" y="5949950"/>
            <a:ext cx="5616575" cy="647700"/>
            <a:chOff x="158" y="3748"/>
            <a:chExt cx="3538" cy="408"/>
          </a:xfrm>
        </p:grpSpPr>
        <p:sp>
          <p:nvSpPr>
            <p:cNvPr id="114723" name="矩形 197669"/>
            <p:cNvSpPr/>
            <p:nvPr/>
          </p:nvSpPr>
          <p:spPr>
            <a:xfrm>
              <a:off x="83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96</a:t>
              </a:r>
            </a:p>
          </p:txBody>
        </p:sp>
        <p:sp>
          <p:nvSpPr>
            <p:cNvPr id="114724" name="矩形 197670"/>
            <p:cNvSpPr/>
            <p:nvPr/>
          </p:nvSpPr>
          <p:spPr>
            <a:xfrm>
              <a:off x="1156"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83</a:t>
              </a:r>
            </a:p>
          </p:txBody>
        </p:sp>
        <p:sp>
          <p:nvSpPr>
            <p:cNvPr id="114725" name="矩形 197671"/>
            <p:cNvSpPr/>
            <p:nvPr/>
          </p:nvSpPr>
          <p:spPr>
            <a:xfrm>
              <a:off x="1475"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27</a:t>
              </a:r>
            </a:p>
          </p:txBody>
        </p:sp>
        <p:sp>
          <p:nvSpPr>
            <p:cNvPr id="114726" name="矩形 197672"/>
            <p:cNvSpPr/>
            <p:nvPr/>
          </p:nvSpPr>
          <p:spPr>
            <a:xfrm>
              <a:off x="1792"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38</a:t>
              </a:r>
            </a:p>
          </p:txBody>
        </p:sp>
        <p:sp>
          <p:nvSpPr>
            <p:cNvPr id="114727" name="矩形 197673"/>
            <p:cNvSpPr/>
            <p:nvPr/>
          </p:nvSpPr>
          <p:spPr>
            <a:xfrm>
              <a:off x="210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14728" name="矩形 197674"/>
            <p:cNvSpPr/>
            <p:nvPr/>
          </p:nvSpPr>
          <p:spPr>
            <a:xfrm>
              <a:off x="2426"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14729" name="矩形 197675"/>
            <p:cNvSpPr/>
            <p:nvPr/>
          </p:nvSpPr>
          <p:spPr>
            <a:xfrm>
              <a:off x="2745"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14730" name="矩形 197676"/>
            <p:cNvSpPr/>
            <p:nvPr/>
          </p:nvSpPr>
          <p:spPr>
            <a:xfrm>
              <a:off x="3062"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14731" name="矩形 197677"/>
            <p:cNvSpPr/>
            <p:nvPr/>
          </p:nvSpPr>
          <p:spPr>
            <a:xfrm>
              <a:off x="3379" y="3748"/>
              <a:ext cx="317"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14732" name="直接连接符 197678"/>
            <p:cNvSpPr/>
            <p:nvPr/>
          </p:nvSpPr>
          <p:spPr>
            <a:xfrm flipV="1">
              <a:off x="657" y="3930"/>
              <a:ext cx="181" cy="45"/>
            </a:xfrm>
            <a:prstGeom prst="line">
              <a:avLst/>
            </a:prstGeom>
            <a:ln w="9525" cap="flat" cmpd="sng">
              <a:solidFill>
                <a:schemeClr val="tx1"/>
              </a:solidFill>
              <a:prstDash val="solid"/>
              <a:round/>
              <a:headEnd type="none" w="med" len="med"/>
              <a:tailEnd type="triangle" w="med" len="med"/>
            </a:ln>
          </p:spPr>
        </p:sp>
        <p:sp>
          <p:nvSpPr>
            <p:cNvPr id="114733" name="文本框 197679"/>
            <p:cNvSpPr txBox="1"/>
            <p:nvPr/>
          </p:nvSpPr>
          <p:spPr>
            <a:xfrm>
              <a:off x="158" y="3868"/>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grpSp>
      <p:grpSp>
        <p:nvGrpSpPr>
          <p:cNvPr id="2" name="Group 49"/>
          <p:cNvGrpSpPr/>
          <p:nvPr/>
        </p:nvGrpSpPr>
        <p:grpSpPr>
          <a:xfrm>
            <a:off x="6551613" y="4870450"/>
            <a:ext cx="2341562" cy="1727200"/>
            <a:chOff x="930" y="2478"/>
            <a:chExt cx="1475" cy="1088"/>
          </a:xfrm>
        </p:grpSpPr>
        <p:grpSp>
          <p:nvGrpSpPr>
            <p:cNvPr id="114735" name="Group 15"/>
            <p:cNvGrpSpPr/>
            <p:nvPr/>
          </p:nvGrpSpPr>
          <p:grpSpPr>
            <a:xfrm>
              <a:off x="949" y="2478"/>
              <a:ext cx="1395" cy="1069"/>
              <a:chOff x="3607" y="4795"/>
              <a:chExt cx="1878" cy="1361"/>
            </a:xfrm>
          </p:grpSpPr>
          <p:sp>
            <p:nvSpPr>
              <p:cNvPr id="114736" name="Oval 16"/>
              <p:cNvSpPr/>
              <p:nvPr/>
            </p:nvSpPr>
            <p:spPr>
              <a:xfrm>
                <a:off x="4546" y="4795"/>
                <a:ext cx="313" cy="272"/>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37" name="Oval 17"/>
              <p:cNvSpPr/>
              <p:nvPr/>
            </p:nvSpPr>
            <p:spPr>
              <a:xfrm>
                <a:off x="3920"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38" name="Oval 18"/>
              <p:cNvSpPr/>
              <p:nvPr/>
            </p:nvSpPr>
            <p:spPr>
              <a:xfrm>
                <a:off x="5172" y="5339"/>
                <a:ext cx="313" cy="273"/>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39" name="Oval 19"/>
              <p:cNvSpPr/>
              <p:nvPr/>
            </p:nvSpPr>
            <p:spPr>
              <a:xfrm>
                <a:off x="3607"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40" name="Oval 20"/>
              <p:cNvSpPr/>
              <p:nvPr/>
            </p:nvSpPr>
            <p:spPr>
              <a:xfrm>
                <a:off x="4233" y="5882"/>
                <a:ext cx="313"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41" name="Oval 21"/>
              <p:cNvSpPr/>
              <p:nvPr/>
            </p:nvSpPr>
            <p:spPr>
              <a:xfrm>
                <a:off x="4859" y="5882"/>
                <a:ext cx="312" cy="27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sz="1800" dirty="0">
                  <a:latin typeface="Times New Roman" panose="02020603050405020304" pitchFamily="18" charset="0"/>
                  <a:ea typeface="宋体" panose="02010600030101010101" pitchFamily="2" charset="-122"/>
                </a:endParaRPr>
              </a:p>
            </p:txBody>
          </p:sp>
          <p:sp>
            <p:nvSpPr>
              <p:cNvPr id="114742" name="Line 22"/>
              <p:cNvSpPr/>
              <p:nvPr/>
            </p:nvSpPr>
            <p:spPr>
              <a:xfrm flipH="1">
                <a:off x="4077" y="5067"/>
                <a:ext cx="626" cy="272"/>
              </a:xfrm>
              <a:prstGeom prst="line">
                <a:avLst/>
              </a:prstGeom>
              <a:ln w="19050" cap="flat" cmpd="sng">
                <a:solidFill>
                  <a:schemeClr val="tx1"/>
                </a:solidFill>
                <a:prstDash val="solid"/>
                <a:round/>
                <a:headEnd type="none" w="med" len="med"/>
                <a:tailEnd type="none" w="med" len="med"/>
              </a:ln>
            </p:spPr>
          </p:sp>
          <p:sp>
            <p:nvSpPr>
              <p:cNvPr id="114743" name="Line 23"/>
              <p:cNvSpPr/>
              <p:nvPr/>
            </p:nvSpPr>
            <p:spPr>
              <a:xfrm>
                <a:off x="4703" y="5067"/>
                <a:ext cx="626" cy="272"/>
              </a:xfrm>
              <a:prstGeom prst="line">
                <a:avLst/>
              </a:prstGeom>
              <a:ln w="19050" cap="flat" cmpd="sng">
                <a:solidFill>
                  <a:schemeClr val="tx1"/>
                </a:solidFill>
                <a:prstDash val="solid"/>
                <a:round/>
                <a:headEnd type="none" w="med" len="med"/>
                <a:tailEnd type="none" w="med" len="med"/>
              </a:ln>
            </p:spPr>
          </p:sp>
          <p:sp>
            <p:nvSpPr>
              <p:cNvPr id="114744" name="Line 24"/>
              <p:cNvSpPr/>
              <p:nvPr/>
            </p:nvSpPr>
            <p:spPr>
              <a:xfrm flipH="1">
                <a:off x="3764" y="5611"/>
                <a:ext cx="313" cy="271"/>
              </a:xfrm>
              <a:prstGeom prst="line">
                <a:avLst/>
              </a:prstGeom>
              <a:ln w="19050" cap="flat" cmpd="sng">
                <a:solidFill>
                  <a:schemeClr val="tx1"/>
                </a:solidFill>
                <a:prstDash val="solid"/>
                <a:round/>
                <a:headEnd type="none" w="med" len="med"/>
                <a:tailEnd type="none" w="med" len="med"/>
              </a:ln>
            </p:spPr>
          </p:sp>
          <p:sp>
            <p:nvSpPr>
              <p:cNvPr id="114745" name="Line 25"/>
              <p:cNvSpPr/>
              <p:nvPr/>
            </p:nvSpPr>
            <p:spPr>
              <a:xfrm>
                <a:off x="4077" y="5611"/>
                <a:ext cx="313" cy="271"/>
              </a:xfrm>
              <a:prstGeom prst="line">
                <a:avLst/>
              </a:prstGeom>
              <a:ln w="19050" cap="flat" cmpd="sng">
                <a:solidFill>
                  <a:schemeClr val="tx1"/>
                </a:solidFill>
                <a:prstDash val="solid"/>
                <a:round/>
                <a:headEnd type="none" w="med" len="med"/>
                <a:tailEnd type="none" w="med" len="med"/>
              </a:ln>
            </p:spPr>
          </p:sp>
          <p:sp>
            <p:nvSpPr>
              <p:cNvPr id="114746" name="Line 26"/>
              <p:cNvSpPr/>
              <p:nvPr/>
            </p:nvSpPr>
            <p:spPr>
              <a:xfrm flipH="1">
                <a:off x="5016" y="5611"/>
                <a:ext cx="313" cy="271"/>
              </a:xfrm>
              <a:prstGeom prst="line">
                <a:avLst/>
              </a:prstGeom>
              <a:ln w="19050" cap="flat" cmpd="sng">
                <a:solidFill>
                  <a:schemeClr val="tx1"/>
                </a:solidFill>
                <a:prstDash val="solid"/>
                <a:round/>
                <a:headEnd type="none" w="med" len="med"/>
                <a:tailEnd type="none" w="med" len="med"/>
              </a:ln>
            </p:spPr>
          </p:sp>
        </p:grpSp>
        <p:sp>
          <p:nvSpPr>
            <p:cNvPr id="114747" name="Rectangle 43"/>
            <p:cNvSpPr/>
            <p:nvPr/>
          </p:nvSpPr>
          <p:spPr>
            <a:xfrm>
              <a:off x="1631" y="2478"/>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96 </a:t>
              </a:r>
            </a:p>
          </p:txBody>
        </p:sp>
        <p:sp>
          <p:nvSpPr>
            <p:cNvPr id="114748" name="Rectangle 44"/>
            <p:cNvSpPr/>
            <p:nvPr/>
          </p:nvSpPr>
          <p:spPr>
            <a:xfrm>
              <a:off x="1178"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83 </a:t>
              </a:r>
            </a:p>
          </p:txBody>
        </p:sp>
        <p:sp>
          <p:nvSpPr>
            <p:cNvPr id="114749" name="Rectangle 45"/>
            <p:cNvSpPr/>
            <p:nvPr/>
          </p:nvSpPr>
          <p:spPr>
            <a:xfrm>
              <a:off x="2109" y="2886"/>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27 </a:t>
              </a:r>
            </a:p>
          </p:txBody>
        </p:sp>
        <p:sp>
          <p:nvSpPr>
            <p:cNvPr id="114750" name="Rectangle 46"/>
            <p:cNvSpPr/>
            <p:nvPr/>
          </p:nvSpPr>
          <p:spPr>
            <a:xfrm>
              <a:off x="1405"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11 </a:t>
              </a:r>
            </a:p>
          </p:txBody>
        </p:sp>
        <p:sp>
          <p:nvSpPr>
            <p:cNvPr id="114751" name="Rectangle 47"/>
            <p:cNvSpPr/>
            <p:nvPr/>
          </p:nvSpPr>
          <p:spPr>
            <a:xfrm>
              <a:off x="930" y="3335"/>
              <a:ext cx="260"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38</a:t>
              </a:r>
            </a:p>
          </p:txBody>
        </p:sp>
        <p:sp>
          <p:nvSpPr>
            <p:cNvPr id="114752" name="Rectangle 48"/>
            <p:cNvSpPr/>
            <p:nvPr/>
          </p:nvSpPr>
          <p:spPr>
            <a:xfrm>
              <a:off x="1861" y="3335"/>
              <a:ext cx="296" cy="231"/>
            </a:xfrm>
            <a:prstGeom prst="rect">
              <a:avLst/>
            </a:prstGeom>
            <a:noFill/>
            <a:ln w="9525">
              <a:noFill/>
            </a:ln>
          </p:spPr>
          <p:txBody>
            <a:bodyPr wrap="none" anchor="ctr"/>
            <a:lstStyle/>
            <a:p>
              <a:r>
                <a:rPr lang="en-US" altLang="zh-CN" sz="1800" b="1">
                  <a:solidFill>
                    <a:srgbClr val="000000"/>
                  </a:solidFill>
                  <a:latin typeface="Times New Roman" panose="02020603050405020304" pitchFamily="18" charset="0"/>
                  <a:ea typeface="宋体" panose="02010600030101010101" pitchFamily="2" charset="-122"/>
                </a:rPr>
                <a:t> 9 </a:t>
              </a:r>
            </a:p>
          </p:txBody>
        </p:sp>
      </p:grpSp>
      <p:grpSp>
        <p:nvGrpSpPr>
          <p:cNvPr id="197700" name="组合 197699"/>
          <p:cNvGrpSpPr/>
          <p:nvPr/>
        </p:nvGrpSpPr>
        <p:grpSpPr>
          <a:xfrm>
            <a:off x="3563938" y="5033963"/>
            <a:ext cx="1851025" cy="482600"/>
            <a:chOff x="2245" y="3171"/>
            <a:chExt cx="1166" cy="304"/>
          </a:xfrm>
        </p:grpSpPr>
        <p:sp>
          <p:nvSpPr>
            <p:cNvPr id="114754" name="直接连接符 197700"/>
            <p:cNvSpPr/>
            <p:nvPr/>
          </p:nvSpPr>
          <p:spPr>
            <a:xfrm>
              <a:off x="2245" y="3203"/>
              <a:ext cx="0" cy="272"/>
            </a:xfrm>
            <a:prstGeom prst="line">
              <a:avLst/>
            </a:prstGeom>
            <a:ln w="76200" cap="flat" cmpd="sng">
              <a:solidFill>
                <a:srgbClr val="CC0000"/>
              </a:solidFill>
              <a:prstDash val="solid"/>
              <a:round/>
              <a:headEnd type="none" w="med" len="med"/>
              <a:tailEnd type="triangle" w="med" len="med"/>
            </a:ln>
          </p:spPr>
        </p:sp>
        <p:sp>
          <p:nvSpPr>
            <p:cNvPr id="114755" name="文本框 197701"/>
            <p:cNvSpPr txBox="1"/>
            <p:nvPr/>
          </p:nvSpPr>
          <p:spPr>
            <a:xfrm>
              <a:off x="2368" y="3171"/>
              <a:ext cx="1043" cy="288"/>
            </a:xfrm>
            <a:prstGeom prst="rect">
              <a:avLst/>
            </a:prstGeom>
            <a:noFill/>
            <a:ln w="9525">
              <a:noFill/>
            </a:ln>
          </p:spPr>
          <p:txBody>
            <a:bodyPr wrap="none" anchor="t">
              <a:spAutoFit/>
            </a:bodyPr>
            <a:lstStyle/>
            <a:p>
              <a:r>
                <a:rPr lang="en-US" altLang="zh-CN" err="1">
                  <a:solidFill>
                    <a:srgbClr val="CC0000"/>
                  </a:solidFill>
                  <a:latin typeface="Times New Roman" panose="02020603050405020304" pitchFamily="18" charset="0"/>
                  <a:ea typeface="宋体" panose="02010600030101010101" pitchFamily="2" charset="-122"/>
                </a:rPr>
                <a:t>buildHeap</a:t>
              </a:r>
              <a:r>
                <a:rPr lang="en-US" altLang="zh-CN">
                  <a:latin typeface="Times New Roman" panose="02020603050405020304" pitchFamily="18" charset="0"/>
                  <a:ea typeface="宋体" panose="02010600030101010101" pitchFamily="2" charset="-122"/>
                </a:rPr>
                <a:t>()</a:t>
              </a:r>
            </a:p>
          </p:txBody>
        </p:sp>
      </p:grpSp>
      <p:sp>
        <p:nvSpPr>
          <p:cNvPr id="114756" name="灯片编号占位符 3"/>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7700"/>
                                        </p:tgtEl>
                                        <p:attrNameLst>
                                          <p:attrName>style.visibility</p:attrName>
                                        </p:attrNameLst>
                                      </p:cBhvr>
                                      <p:to>
                                        <p:strVal val="visible"/>
                                      </p:to>
                                    </p:set>
                                    <p:animEffect transition="in" filter="blinds(horizontal)">
                                      <p:cBhvr>
                                        <p:cTn id="7" dur="500"/>
                                        <p:tgtEl>
                                          <p:spTgt spid="197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7669"/>
                                        </p:tgtEl>
                                        <p:attrNameLst>
                                          <p:attrName>style.visibility</p:attrName>
                                        </p:attrNameLst>
                                      </p:cBhvr>
                                      <p:to>
                                        <p:strVal val="visible"/>
                                      </p:to>
                                    </p:set>
                                    <p:animEffect transition="in" filter="blinds(horizontal)">
                                      <p:cBhvr>
                                        <p:cTn id="12" dur="500"/>
                                        <p:tgtEl>
                                          <p:spTgt spid="1976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55649"/>
          <p:cNvSpPr>
            <a:spLocks noGrp="1"/>
          </p:cNvSpPr>
          <p:nvPr>
            <p:ph type="title"/>
          </p:nvPr>
        </p:nvSpPr>
        <p:spPr>
          <a:xfrm>
            <a:off x="455613" y="76200"/>
            <a:ext cx="8226425" cy="688975"/>
          </a:xfrm>
        </p:spPr>
        <p:txBody>
          <a:bodyPr anchor="ctr"/>
          <a:lstStyle/>
          <a:p>
            <a:pPr fontAlgn="base"/>
            <a:r>
              <a:rPr lang="en-US" altLang="zh-CN" sz="4000" strike="noStrike" noProof="1">
                <a:solidFill>
                  <a:srgbClr val="CC0000"/>
                </a:solidFill>
                <a:effectLst>
                  <a:outerShdw blurRad="38100" dist="38100" dir="2700000">
                    <a:srgbClr val="C0C0C0"/>
                  </a:outerShdw>
                </a:effectLst>
              </a:rPr>
              <a:t>Building a Heap by Exchanging(1)</a:t>
            </a:r>
          </a:p>
        </p:txBody>
      </p:sp>
      <p:graphicFrame>
        <p:nvGraphicFramePr>
          <p:cNvPr id="115714" name="对象 155650"/>
          <p:cNvGraphicFramePr/>
          <p:nvPr/>
        </p:nvGraphicFramePr>
        <p:xfrm>
          <a:off x="323850" y="854075"/>
          <a:ext cx="8604250" cy="4735513"/>
        </p:xfrm>
        <a:graphic>
          <a:graphicData uri="http://schemas.openxmlformats.org/presentationml/2006/ole">
            <mc:AlternateContent xmlns:mc="http://schemas.openxmlformats.org/markup-compatibility/2006">
              <mc:Choice xmlns:v="urn:schemas-microsoft-com:vml" Requires="v">
                <p:oleObj r:id="rId3" imgW="11099800" imgH="6045200" progId="Visio.Drawing.11">
                  <p:embed/>
                </p:oleObj>
              </mc:Choice>
              <mc:Fallback>
                <p:oleObj r:id="rId3" imgW="11099800" imgH="6045200" progId="Visio.Drawing.11">
                  <p:embed/>
                  <p:pic>
                    <p:nvPicPr>
                      <p:cNvPr id="115714" name="对象 155650"/>
                      <p:cNvPicPr/>
                      <p:nvPr/>
                    </p:nvPicPr>
                    <p:blipFill>
                      <a:blip r:embed="rId4"/>
                      <a:stretch>
                        <a:fillRect/>
                      </a:stretch>
                    </p:blipFill>
                    <p:spPr>
                      <a:xfrm>
                        <a:off x="323850" y="854075"/>
                        <a:ext cx="8604250" cy="4735513"/>
                      </a:xfrm>
                      <a:prstGeom prst="rect">
                        <a:avLst/>
                      </a:prstGeom>
                      <a:noFill/>
                      <a:ln w="38100">
                        <a:noFill/>
                        <a:miter/>
                      </a:ln>
                    </p:spPr>
                  </p:pic>
                </p:oleObj>
              </mc:Fallback>
            </mc:AlternateContent>
          </a:graphicData>
        </a:graphic>
      </p:graphicFrame>
      <p:sp>
        <p:nvSpPr>
          <p:cNvPr id="115715" name="文本占位符 155651"/>
          <p:cNvSpPr>
            <a:spLocks noGrp="1"/>
          </p:cNvSpPr>
          <p:nvPr>
            <p:ph idx="1"/>
          </p:nvPr>
        </p:nvSpPr>
        <p:spPr>
          <a:xfrm>
            <a:off x="290513" y="6381750"/>
            <a:ext cx="8458200" cy="457200"/>
          </a:xfrm>
        </p:spPr>
        <p:txBody>
          <a:bodyPr anchor="t"/>
          <a:lstStyle/>
          <a:p>
            <a:pPr algn="ctr">
              <a:lnSpc>
                <a:spcPct val="80000"/>
              </a:lnSpc>
              <a:buNone/>
            </a:pPr>
            <a:r>
              <a:rPr lang="en-US" altLang="zh-CN" sz="2800">
                <a:latin typeface="Helvetica" pitchFamily="34" charset="0"/>
              </a:rPr>
              <a:t>(4-2) (4-1) (2-1) (5-2) (5-4) (7-3) (7-5) (6-5)</a:t>
            </a:r>
          </a:p>
        </p:txBody>
      </p:sp>
      <p:sp>
        <p:nvSpPr>
          <p:cNvPr id="115716" name="文本框 155652"/>
          <p:cNvSpPr txBox="1"/>
          <p:nvPr/>
        </p:nvSpPr>
        <p:spPr>
          <a:xfrm>
            <a:off x="1114425" y="5661025"/>
            <a:ext cx="7700963" cy="579438"/>
          </a:xfrm>
          <a:prstGeom prst="rect">
            <a:avLst/>
          </a:prstGeom>
          <a:noFill/>
          <a:ln w="9525">
            <a:noFill/>
          </a:ln>
        </p:spPr>
        <p:txBody>
          <a:bodyPr wrap="none" anchor="t">
            <a:spAutoFit/>
          </a:bodyPr>
          <a:lstStyle/>
          <a:p>
            <a:r>
              <a:rPr lang="en-US" altLang="zh-CN" sz="3200" b="1">
                <a:solidFill>
                  <a:srgbClr val="CC0000"/>
                </a:solidFill>
                <a:latin typeface="Times New Roman" panose="02020603050405020304" pitchFamily="18" charset="0"/>
                <a:ea typeface="宋体" panose="02010600030101010101" pitchFamily="2" charset="-122"/>
              </a:rPr>
              <a:t>By exchanging the positions of the elements</a:t>
            </a:r>
          </a:p>
        </p:txBody>
      </p:sp>
      <p:sp>
        <p:nvSpPr>
          <p:cNvPr id="115717"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79</a:t>
            </a:fld>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标题 253953"/>
          <p:cNvSpPr>
            <a:spLocks noGrp="1"/>
          </p:cNvSpPr>
          <p:nvPr>
            <p:ph type="ctrTitle"/>
          </p:nvPr>
        </p:nvSpPr>
        <p:spPr>
          <a:xfrm>
            <a:off x="609600" y="5334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Chapter5     Binary Trees</a:t>
            </a:r>
          </a:p>
        </p:txBody>
      </p:sp>
      <p:sp>
        <p:nvSpPr>
          <p:cNvPr id="16386" name="副标题 253954"/>
          <p:cNvSpPr>
            <a:spLocks noGrp="1"/>
          </p:cNvSpPr>
          <p:nvPr>
            <p:ph type="subTitle" idx="1"/>
          </p:nvPr>
        </p:nvSpPr>
        <p:spPr>
          <a:xfrm>
            <a:off x="1752600" y="2209800"/>
            <a:ext cx="6019800" cy="3429000"/>
          </a:xfrm>
        </p:spPr>
        <p:txBody>
          <a:bodyPr anchor="t"/>
          <a:lstStyle/>
          <a:p>
            <a:pPr algn="l" defTabSz="914400">
              <a:spcBef>
                <a:spcPct val="35000"/>
              </a:spcBef>
              <a:buClrTx/>
              <a:buSzTx/>
              <a:buFontTx/>
            </a:pPr>
            <a:r>
              <a:rPr lang="en-US" altLang="zh-CN" sz="2800" kern="1200" baseline="0">
                <a:solidFill>
                  <a:srgbClr val="008000"/>
                </a:solidFill>
                <a:latin typeface="+mn-lt"/>
                <a:ea typeface="+mn-ea"/>
                <a:cs typeface="+mn-cs"/>
              </a:rPr>
              <a:t>5.1   Definitions and Properties</a:t>
            </a:r>
          </a:p>
          <a:p>
            <a:pPr algn="l" defTabSz="914400">
              <a:spcBef>
                <a:spcPct val="35000"/>
              </a:spcBef>
              <a:buClrTx/>
              <a:buSzTx/>
              <a:buFontTx/>
            </a:pPr>
            <a:r>
              <a:rPr lang="en-US" altLang="zh-CN" sz="2800" kern="1200" baseline="0">
                <a:solidFill>
                  <a:srgbClr val="CC0000"/>
                </a:solidFill>
                <a:latin typeface="+mn-lt"/>
                <a:ea typeface="+mn-ea"/>
                <a:cs typeface="+mn-cs"/>
              </a:rPr>
              <a:t>5.2   Binary Tree ADT</a:t>
            </a:r>
          </a:p>
          <a:p>
            <a:pPr algn="l" defTabSz="914400">
              <a:spcBef>
                <a:spcPct val="35000"/>
              </a:spcBef>
              <a:buClrTx/>
              <a:buSzTx/>
              <a:buFontTx/>
            </a:pPr>
            <a:r>
              <a:rPr lang="en-US" altLang="zh-CN" sz="2800" kern="1200" baseline="0">
                <a:solidFill>
                  <a:srgbClr val="008000"/>
                </a:solidFill>
                <a:latin typeface="+mn-lt"/>
                <a:ea typeface="+mn-ea"/>
                <a:cs typeface="+mn-cs"/>
              </a:rPr>
              <a:t>5.3   Binary Tree Implementations</a:t>
            </a:r>
            <a:endParaRPr lang="en-US" altLang="zh-CN" sz="2800" kern="1200" baseline="0">
              <a:solidFill>
                <a:srgbClr val="CC0000"/>
              </a:solidFill>
              <a:latin typeface="+mn-lt"/>
              <a:ea typeface="+mn-ea"/>
              <a:cs typeface="+mn-cs"/>
            </a:endParaRPr>
          </a:p>
          <a:p>
            <a:pPr algn="l" defTabSz="914400">
              <a:spcBef>
                <a:spcPct val="35000"/>
              </a:spcBef>
              <a:buClrTx/>
              <a:buSzTx/>
              <a:buFontTx/>
            </a:pPr>
            <a:r>
              <a:rPr lang="en-US" altLang="zh-CN" sz="2800" kern="1200" baseline="0">
                <a:solidFill>
                  <a:srgbClr val="008000"/>
                </a:solidFill>
                <a:latin typeface="+mn-lt"/>
                <a:ea typeface="+mn-ea"/>
                <a:cs typeface="+mn-cs"/>
              </a:rPr>
              <a:t>5.4   Binary Search Trees</a:t>
            </a:r>
          </a:p>
          <a:p>
            <a:pPr algn="l" defTabSz="914400">
              <a:spcBef>
                <a:spcPct val="35000"/>
              </a:spcBef>
              <a:buClrTx/>
              <a:buSzTx/>
              <a:buFontTx/>
            </a:pPr>
            <a:r>
              <a:rPr lang="en-US" altLang="zh-CN" sz="2800" kern="1200" baseline="0">
                <a:solidFill>
                  <a:srgbClr val="008000"/>
                </a:solidFill>
                <a:latin typeface="+mn-lt"/>
                <a:ea typeface="+mn-ea"/>
                <a:cs typeface="+mn-cs"/>
              </a:rPr>
              <a:t>5.5   Heaps and Priority Queues</a:t>
            </a:r>
          </a:p>
          <a:p>
            <a:pPr algn="l" defTabSz="914400">
              <a:spcBef>
                <a:spcPct val="35000"/>
              </a:spcBef>
              <a:buClrTx/>
              <a:buSzTx/>
              <a:buFontTx/>
            </a:pPr>
            <a:r>
              <a:rPr lang="en-US" altLang="zh-CN" sz="2800" kern="1200" baseline="0">
                <a:solidFill>
                  <a:srgbClr val="008000"/>
                </a:solidFill>
                <a:latin typeface="+mn-lt"/>
                <a:ea typeface="+mn-ea"/>
                <a:cs typeface="+mn-cs"/>
              </a:rPr>
              <a:t>5.6   Huffman Coding Trees</a:t>
            </a:r>
          </a:p>
        </p:txBody>
      </p:sp>
      <p:sp>
        <p:nvSpPr>
          <p:cNvPr id="16387"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a:t>
            </a:fld>
            <a:endParaRPr lang="zh-CN" altLang="en-US" sz="1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57697"/>
          <p:cNvSpPr>
            <a:spLocks noGrp="1"/>
          </p:cNvSpPr>
          <p:nvPr>
            <p:ph type="title"/>
          </p:nvPr>
        </p:nvSpPr>
        <p:spPr>
          <a:xfrm>
            <a:off x="455613" y="76200"/>
            <a:ext cx="8226425" cy="685800"/>
          </a:xfrm>
        </p:spPr>
        <p:txBody>
          <a:bodyPr anchor="ctr"/>
          <a:lstStyle/>
          <a:p>
            <a:pPr fontAlgn="base"/>
            <a:r>
              <a:rPr lang="en-US" altLang="zh-CN" sz="3600" strike="noStrike" noProof="1">
                <a:solidFill>
                  <a:srgbClr val="CC0000"/>
                </a:solidFill>
                <a:effectLst>
                  <a:outerShdw blurRad="38100" dist="38100" dir="2700000">
                    <a:srgbClr val="C0C0C0"/>
                  </a:outerShdw>
                </a:effectLst>
              </a:rPr>
              <a:t>Building a Heap by Exchanging (2)</a:t>
            </a:r>
          </a:p>
        </p:txBody>
      </p:sp>
      <p:sp>
        <p:nvSpPr>
          <p:cNvPr id="117762" name="文本占位符 157698"/>
          <p:cNvSpPr>
            <a:spLocks noGrp="1"/>
          </p:cNvSpPr>
          <p:nvPr>
            <p:ph idx="1"/>
          </p:nvPr>
        </p:nvSpPr>
        <p:spPr>
          <a:xfrm>
            <a:off x="1828800" y="5791200"/>
            <a:ext cx="5943600" cy="533400"/>
          </a:xfrm>
        </p:spPr>
        <p:txBody>
          <a:bodyPr anchor="t"/>
          <a:lstStyle/>
          <a:p>
            <a:pPr algn="ctr">
              <a:lnSpc>
                <a:spcPct val="80000"/>
              </a:lnSpc>
              <a:buNone/>
            </a:pPr>
            <a:r>
              <a:rPr lang="en-US" altLang="zh-CN" sz="2800">
                <a:latin typeface="Helvetica" pitchFamily="34" charset="0"/>
              </a:rPr>
              <a:t>(7-3),(5-2), (7-1), (6-1)</a:t>
            </a:r>
          </a:p>
        </p:txBody>
      </p:sp>
      <p:graphicFrame>
        <p:nvGraphicFramePr>
          <p:cNvPr id="117763" name="对象 157699"/>
          <p:cNvGraphicFramePr/>
          <p:nvPr/>
        </p:nvGraphicFramePr>
        <p:xfrm>
          <a:off x="1495425" y="838200"/>
          <a:ext cx="6154738" cy="4589463"/>
        </p:xfrm>
        <a:graphic>
          <a:graphicData uri="http://schemas.openxmlformats.org/presentationml/2006/ole">
            <mc:AlternateContent xmlns:mc="http://schemas.openxmlformats.org/markup-compatibility/2006">
              <mc:Choice xmlns:v="urn:schemas-microsoft-com:vml" Requires="v">
                <p:oleObj r:id="rId3" imgW="6154420" imgH="4589780" progId="Visio.Drawing.6">
                  <p:embed/>
                </p:oleObj>
              </mc:Choice>
              <mc:Fallback>
                <p:oleObj r:id="rId3" imgW="6154420" imgH="4589780" progId="Visio.Drawing.6">
                  <p:embed/>
                  <p:pic>
                    <p:nvPicPr>
                      <p:cNvPr id="117763" name="对象 157699"/>
                      <p:cNvPicPr/>
                      <p:nvPr/>
                    </p:nvPicPr>
                    <p:blipFill>
                      <a:blip r:embed="rId4"/>
                      <a:stretch>
                        <a:fillRect/>
                      </a:stretch>
                    </p:blipFill>
                    <p:spPr>
                      <a:xfrm>
                        <a:off x="1495425" y="838200"/>
                        <a:ext cx="6154738" cy="4589463"/>
                      </a:xfrm>
                      <a:prstGeom prst="rect">
                        <a:avLst/>
                      </a:prstGeom>
                      <a:noFill/>
                      <a:ln w="38100">
                        <a:noFill/>
                        <a:miter/>
                      </a:ln>
                    </p:spPr>
                  </p:pic>
                </p:oleObj>
              </mc:Fallback>
            </mc:AlternateContent>
          </a:graphicData>
        </a:graphic>
      </p:graphicFrame>
      <p:sp>
        <p:nvSpPr>
          <p:cNvPr id="117764" name="动作按钮: 前进或下一项 157700">
            <a:hlinkClick r:id="" action="ppaction://noaction"/>
          </p:cNvPr>
          <p:cNvSpPr/>
          <p:nvPr/>
        </p:nvSpPr>
        <p:spPr>
          <a:xfrm>
            <a:off x="8532813" y="6237288"/>
            <a:ext cx="288925" cy="287337"/>
          </a:xfrm>
          <a:prstGeom prst="actionButtonForwardNext">
            <a:avLst/>
          </a:prstGeom>
          <a:solidFill>
            <a:srgbClr val="C0C0C0"/>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17765" name="文本框 157701"/>
          <p:cNvSpPr txBox="1"/>
          <p:nvPr/>
        </p:nvSpPr>
        <p:spPr>
          <a:xfrm>
            <a:off x="1908175" y="6092825"/>
            <a:ext cx="4833938" cy="579438"/>
          </a:xfrm>
          <a:prstGeom prst="rect">
            <a:avLst/>
          </a:prstGeom>
          <a:noFill/>
          <a:ln w="9525">
            <a:noFill/>
          </a:ln>
        </p:spPr>
        <p:txBody>
          <a:bodyPr wrap="none" anchor="t">
            <a:spAutoFit/>
          </a:bodyPr>
          <a:lstStyle/>
          <a:p>
            <a:r>
              <a:rPr lang="en-US" altLang="zh-CN" sz="3200" b="1">
                <a:solidFill>
                  <a:srgbClr val="CC0000"/>
                </a:solidFill>
                <a:latin typeface="Times New Roman" panose="02020603050405020304" pitchFamily="18" charset="0"/>
                <a:ea typeface="宋体" panose="02010600030101010101" pitchFamily="2" charset="-122"/>
              </a:rPr>
              <a:t>More efficient exchanging!</a:t>
            </a:r>
          </a:p>
        </p:txBody>
      </p:sp>
      <p:sp>
        <p:nvSpPr>
          <p:cNvPr id="11776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80</a:t>
            </a:fld>
            <a:endParaRPr lang="zh-CN" altLang="en-US"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65889"/>
          <p:cNvSpPr>
            <a:spLocks noGrp="1"/>
          </p:cNvSpPr>
          <p:nvPr>
            <p:ph type="title"/>
          </p:nvPr>
        </p:nvSpPr>
        <p:spPr>
          <a:xfrm>
            <a:off x="539750" y="0"/>
            <a:ext cx="7772400" cy="1143000"/>
          </a:xfrm>
        </p:spPr>
        <p:txBody>
          <a:bodyPr anchor="ctr"/>
          <a:lstStyle/>
          <a:p>
            <a:pPr fontAlgn="base"/>
            <a:r>
              <a:rPr lang="en-US" altLang="zh-CN" strike="noStrike" noProof="1">
                <a:solidFill>
                  <a:srgbClr val="CC0000"/>
                </a:solidFill>
                <a:effectLst>
                  <a:outerShdw blurRad="38100" dist="38100" dir="2700000">
                    <a:srgbClr val="C0C0C0"/>
                  </a:outerShdw>
                </a:effectLst>
              </a:rPr>
              <a:t>Bottom-up Building a Heap (1)</a:t>
            </a:r>
          </a:p>
        </p:txBody>
      </p:sp>
      <p:sp>
        <p:nvSpPr>
          <p:cNvPr id="119810" name="文本占位符 165890"/>
          <p:cNvSpPr>
            <a:spLocks noGrp="1"/>
          </p:cNvSpPr>
          <p:nvPr>
            <p:ph idx="1"/>
          </p:nvPr>
        </p:nvSpPr>
        <p:spPr>
          <a:xfrm>
            <a:off x="395288" y="981075"/>
            <a:ext cx="8569325" cy="1655763"/>
          </a:xfrm>
        </p:spPr>
        <p:txBody>
          <a:bodyPr anchor="t"/>
          <a:lstStyle/>
          <a:p>
            <a:pPr>
              <a:lnSpc>
                <a:spcPct val="70000"/>
              </a:lnSpc>
            </a:pPr>
            <a:r>
              <a:rPr lang="en-US" altLang="zh-CN" sz="3600" err="1">
                <a:latin typeface="Helvetica" pitchFamily="34" charset="0"/>
              </a:rPr>
              <a:t>Organize the left subtree</a:t>
            </a:r>
            <a:r>
              <a:rPr lang="en-US" altLang="zh-CN" sz="3600">
                <a:latin typeface="Helvetica" pitchFamily="34" charset="0"/>
              </a:rPr>
              <a:t> of the root into a heap.</a:t>
            </a:r>
          </a:p>
          <a:p>
            <a:pPr>
              <a:lnSpc>
                <a:spcPct val="70000"/>
              </a:lnSpc>
            </a:pPr>
            <a:r>
              <a:rPr lang="en-US" altLang="zh-CN" sz="3600" err="1">
                <a:latin typeface="Helvetica" pitchFamily="34" charset="0"/>
              </a:rPr>
              <a:t>Organize the right subtree</a:t>
            </a:r>
            <a:r>
              <a:rPr lang="en-US" altLang="zh-CN" sz="3600">
                <a:latin typeface="Helvetica" pitchFamily="34" charset="0"/>
              </a:rPr>
              <a:t> of the root into a heap.</a:t>
            </a:r>
          </a:p>
          <a:p>
            <a:pPr>
              <a:lnSpc>
                <a:spcPct val="70000"/>
              </a:lnSpc>
            </a:pPr>
            <a:r>
              <a:rPr lang="en-US" altLang="zh-CN" sz="3600">
                <a:solidFill>
                  <a:srgbClr val="CC0000"/>
                </a:solidFill>
                <a:latin typeface="Helvetica" pitchFamily="34" charset="0"/>
              </a:rPr>
              <a:t>Organize the whole tree into a heap</a:t>
            </a:r>
          </a:p>
          <a:p>
            <a:pPr lvl="1">
              <a:lnSpc>
                <a:spcPct val="70000"/>
              </a:lnSpc>
            </a:pPr>
            <a:endParaRPr lang="en-US" altLang="zh-CN" sz="3200">
              <a:latin typeface="Helvetica" pitchFamily="34" charset="0"/>
            </a:endParaRPr>
          </a:p>
          <a:p>
            <a:pPr lvl="1">
              <a:lnSpc>
                <a:spcPct val="70000"/>
              </a:lnSpc>
              <a:buNone/>
            </a:pPr>
            <a:endParaRPr lang="en-US" altLang="zh-CN" sz="3200">
              <a:latin typeface="Helvetica" pitchFamily="34" charset="0"/>
            </a:endParaRPr>
          </a:p>
          <a:p>
            <a:endParaRPr lang="en-US" altLang="zh-CN" dirty="0"/>
          </a:p>
        </p:txBody>
      </p:sp>
      <p:grpSp>
        <p:nvGrpSpPr>
          <p:cNvPr id="165906" name="组合 165905"/>
          <p:cNvGrpSpPr/>
          <p:nvPr/>
        </p:nvGrpSpPr>
        <p:grpSpPr>
          <a:xfrm>
            <a:off x="3132138" y="3500438"/>
            <a:ext cx="2878137" cy="2449512"/>
            <a:chOff x="295" y="2069"/>
            <a:chExt cx="1813" cy="1543"/>
          </a:xfrm>
        </p:grpSpPr>
        <p:sp>
          <p:nvSpPr>
            <p:cNvPr id="119812" name="椭圆 165906"/>
            <p:cNvSpPr/>
            <p:nvPr/>
          </p:nvSpPr>
          <p:spPr>
            <a:xfrm>
              <a:off x="1066" y="2069"/>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9813" name="椭圆 165907"/>
            <p:cNvSpPr/>
            <p:nvPr/>
          </p:nvSpPr>
          <p:spPr>
            <a:xfrm>
              <a:off x="703" y="2613"/>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9814" name="椭圆 165908"/>
            <p:cNvSpPr/>
            <p:nvPr/>
          </p:nvSpPr>
          <p:spPr>
            <a:xfrm>
              <a:off x="1383" y="2568"/>
              <a:ext cx="317" cy="318"/>
            </a:xfrm>
            <a:prstGeom prst="ellipse">
              <a:avLst/>
            </a:prstGeom>
            <a:solidFill>
              <a:srgbClr val="CCFFCC"/>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19815" name="椭圆 165909"/>
            <p:cNvSpPr/>
            <p:nvPr/>
          </p:nvSpPr>
          <p:spPr>
            <a:xfrm>
              <a:off x="295"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9816" name="椭圆 165910"/>
            <p:cNvSpPr/>
            <p:nvPr/>
          </p:nvSpPr>
          <p:spPr>
            <a:xfrm>
              <a:off x="839"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9817" name="椭圆 165911"/>
            <p:cNvSpPr/>
            <p:nvPr/>
          </p:nvSpPr>
          <p:spPr>
            <a:xfrm>
              <a:off x="1292"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19818" name="椭圆 165912"/>
            <p:cNvSpPr/>
            <p:nvPr/>
          </p:nvSpPr>
          <p:spPr>
            <a:xfrm>
              <a:off x="1791" y="3249"/>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19819" name="直接连接符 165913"/>
            <p:cNvSpPr/>
            <p:nvPr/>
          </p:nvSpPr>
          <p:spPr>
            <a:xfrm flipH="1">
              <a:off x="930" y="2387"/>
              <a:ext cx="226" cy="227"/>
            </a:xfrm>
            <a:prstGeom prst="line">
              <a:avLst/>
            </a:prstGeom>
            <a:ln w="9525" cap="flat" cmpd="sng">
              <a:solidFill>
                <a:schemeClr val="tx1"/>
              </a:solidFill>
              <a:prstDash val="solid"/>
              <a:round/>
              <a:headEnd type="none" w="med" len="med"/>
              <a:tailEnd type="none" w="med" len="med"/>
            </a:ln>
          </p:spPr>
        </p:sp>
        <p:sp>
          <p:nvSpPr>
            <p:cNvPr id="119820" name="直接连接符 165914"/>
            <p:cNvSpPr/>
            <p:nvPr/>
          </p:nvSpPr>
          <p:spPr>
            <a:xfrm flipH="1">
              <a:off x="476" y="2931"/>
              <a:ext cx="317" cy="363"/>
            </a:xfrm>
            <a:prstGeom prst="line">
              <a:avLst/>
            </a:prstGeom>
            <a:ln w="9525" cap="flat" cmpd="sng">
              <a:solidFill>
                <a:schemeClr val="tx1"/>
              </a:solidFill>
              <a:prstDash val="solid"/>
              <a:round/>
              <a:headEnd type="none" w="med" len="med"/>
              <a:tailEnd type="none" w="med" len="med"/>
            </a:ln>
          </p:spPr>
        </p:sp>
        <p:sp>
          <p:nvSpPr>
            <p:cNvPr id="119821" name="直接连接符 165915"/>
            <p:cNvSpPr/>
            <p:nvPr/>
          </p:nvSpPr>
          <p:spPr>
            <a:xfrm>
              <a:off x="1292" y="2387"/>
              <a:ext cx="227" cy="181"/>
            </a:xfrm>
            <a:prstGeom prst="line">
              <a:avLst/>
            </a:prstGeom>
            <a:ln w="9525" cap="flat" cmpd="sng">
              <a:solidFill>
                <a:schemeClr val="tx1"/>
              </a:solidFill>
              <a:prstDash val="solid"/>
              <a:round/>
              <a:headEnd type="none" w="med" len="med"/>
              <a:tailEnd type="none" w="med" len="med"/>
            </a:ln>
          </p:spPr>
        </p:sp>
        <p:sp>
          <p:nvSpPr>
            <p:cNvPr id="119822" name="直接连接符 165916"/>
            <p:cNvSpPr/>
            <p:nvPr/>
          </p:nvSpPr>
          <p:spPr>
            <a:xfrm>
              <a:off x="839" y="2931"/>
              <a:ext cx="136" cy="363"/>
            </a:xfrm>
            <a:prstGeom prst="line">
              <a:avLst/>
            </a:prstGeom>
            <a:ln w="9525" cap="flat" cmpd="sng">
              <a:solidFill>
                <a:schemeClr val="tx1"/>
              </a:solidFill>
              <a:prstDash val="solid"/>
              <a:round/>
              <a:headEnd type="none" w="med" len="med"/>
              <a:tailEnd type="none" w="med" len="med"/>
            </a:ln>
          </p:spPr>
        </p:sp>
        <p:sp>
          <p:nvSpPr>
            <p:cNvPr id="119823" name="直接连接符 165917"/>
            <p:cNvSpPr/>
            <p:nvPr/>
          </p:nvSpPr>
          <p:spPr>
            <a:xfrm flipH="1">
              <a:off x="1429" y="2886"/>
              <a:ext cx="136" cy="453"/>
            </a:xfrm>
            <a:prstGeom prst="line">
              <a:avLst/>
            </a:prstGeom>
            <a:ln w="9525" cap="flat" cmpd="sng">
              <a:solidFill>
                <a:schemeClr val="tx1"/>
              </a:solidFill>
              <a:prstDash val="solid"/>
              <a:round/>
              <a:headEnd type="none" w="med" len="med"/>
              <a:tailEnd type="none" w="med" len="med"/>
            </a:ln>
          </p:spPr>
        </p:sp>
        <p:sp>
          <p:nvSpPr>
            <p:cNvPr id="119824" name="直接连接符 165918"/>
            <p:cNvSpPr/>
            <p:nvPr/>
          </p:nvSpPr>
          <p:spPr>
            <a:xfrm>
              <a:off x="1610" y="2840"/>
              <a:ext cx="272" cy="409"/>
            </a:xfrm>
            <a:prstGeom prst="line">
              <a:avLst/>
            </a:prstGeom>
            <a:ln w="9525" cap="flat" cmpd="sng">
              <a:solidFill>
                <a:schemeClr val="tx1"/>
              </a:solidFill>
              <a:prstDash val="solid"/>
              <a:round/>
              <a:headEnd type="none" w="med" len="med"/>
              <a:tailEnd type="none" w="med" len="med"/>
            </a:ln>
          </p:spPr>
        </p:sp>
      </p:grpSp>
      <p:grpSp>
        <p:nvGrpSpPr>
          <p:cNvPr id="165920" name="组合 165919"/>
          <p:cNvGrpSpPr/>
          <p:nvPr/>
        </p:nvGrpSpPr>
        <p:grpSpPr>
          <a:xfrm>
            <a:off x="6156325" y="3429000"/>
            <a:ext cx="2878138" cy="2449513"/>
            <a:chOff x="295" y="2069"/>
            <a:chExt cx="1813" cy="1543"/>
          </a:xfrm>
        </p:grpSpPr>
        <p:sp>
          <p:nvSpPr>
            <p:cNvPr id="119826" name="椭圆 165920"/>
            <p:cNvSpPr/>
            <p:nvPr/>
          </p:nvSpPr>
          <p:spPr>
            <a:xfrm>
              <a:off x="1066" y="2069"/>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9827" name="椭圆 165921"/>
            <p:cNvSpPr/>
            <p:nvPr/>
          </p:nvSpPr>
          <p:spPr>
            <a:xfrm>
              <a:off x="703" y="2613"/>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9828" name="椭圆 165922"/>
            <p:cNvSpPr/>
            <p:nvPr/>
          </p:nvSpPr>
          <p:spPr>
            <a:xfrm>
              <a:off x="1383" y="2568"/>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19829" name="椭圆 165923"/>
            <p:cNvSpPr/>
            <p:nvPr/>
          </p:nvSpPr>
          <p:spPr>
            <a:xfrm>
              <a:off x="295"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9830" name="椭圆 165924"/>
            <p:cNvSpPr/>
            <p:nvPr/>
          </p:nvSpPr>
          <p:spPr>
            <a:xfrm>
              <a:off x="839"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9831" name="椭圆 165925"/>
            <p:cNvSpPr/>
            <p:nvPr/>
          </p:nvSpPr>
          <p:spPr>
            <a:xfrm>
              <a:off x="1292" y="3294"/>
              <a:ext cx="317" cy="318"/>
            </a:xfrm>
            <a:prstGeom prst="ellipse">
              <a:avLst/>
            </a:prstGeom>
            <a:solidFill>
              <a:srgbClr val="CCFFFF"/>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19832" name="椭圆 165926"/>
            <p:cNvSpPr/>
            <p:nvPr/>
          </p:nvSpPr>
          <p:spPr>
            <a:xfrm>
              <a:off x="1791" y="3249"/>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19833" name="直接连接符 165927"/>
            <p:cNvSpPr/>
            <p:nvPr/>
          </p:nvSpPr>
          <p:spPr>
            <a:xfrm flipH="1">
              <a:off x="930" y="2387"/>
              <a:ext cx="226" cy="227"/>
            </a:xfrm>
            <a:prstGeom prst="line">
              <a:avLst/>
            </a:prstGeom>
            <a:ln w="9525" cap="flat" cmpd="sng">
              <a:solidFill>
                <a:schemeClr val="tx1"/>
              </a:solidFill>
              <a:prstDash val="solid"/>
              <a:round/>
              <a:headEnd type="none" w="med" len="med"/>
              <a:tailEnd type="none" w="med" len="med"/>
            </a:ln>
          </p:spPr>
        </p:sp>
        <p:sp>
          <p:nvSpPr>
            <p:cNvPr id="119834" name="直接连接符 165928"/>
            <p:cNvSpPr/>
            <p:nvPr/>
          </p:nvSpPr>
          <p:spPr>
            <a:xfrm flipH="1">
              <a:off x="476" y="2931"/>
              <a:ext cx="317" cy="363"/>
            </a:xfrm>
            <a:prstGeom prst="line">
              <a:avLst/>
            </a:prstGeom>
            <a:ln w="9525" cap="flat" cmpd="sng">
              <a:solidFill>
                <a:schemeClr val="tx1"/>
              </a:solidFill>
              <a:prstDash val="solid"/>
              <a:round/>
              <a:headEnd type="none" w="med" len="med"/>
              <a:tailEnd type="none" w="med" len="med"/>
            </a:ln>
          </p:spPr>
        </p:sp>
        <p:sp>
          <p:nvSpPr>
            <p:cNvPr id="119835" name="直接连接符 165929"/>
            <p:cNvSpPr/>
            <p:nvPr/>
          </p:nvSpPr>
          <p:spPr>
            <a:xfrm>
              <a:off x="1292" y="2387"/>
              <a:ext cx="227" cy="181"/>
            </a:xfrm>
            <a:prstGeom prst="line">
              <a:avLst/>
            </a:prstGeom>
            <a:ln w="9525" cap="flat" cmpd="sng">
              <a:solidFill>
                <a:schemeClr val="tx1"/>
              </a:solidFill>
              <a:prstDash val="solid"/>
              <a:round/>
              <a:headEnd type="none" w="med" len="med"/>
              <a:tailEnd type="none" w="med" len="med"/>
            </a:ln>
          </p:spPr>
        </p:sp>
        <p:sp>
          <p:nvSpPr>
            <p:cNvPr id="119836" name="直接连接符 165930"/>
            <p:cNvSpPr/>
            <p:nvPr/>
          </p:nvSpPr>
          <p:spPr>
            <a:xfrm>
              <a:off x="839" y="2931"/>
              <a:ext cx="136" cy="363"/>
            </a:xfrm>
            <a:prstGeom prst="line">
              <a:avLst/>
            </a:prstGeom>
            <a:ln w="9525" cap="flat" cmpd="sng">
              <a:solidFill>
                <a:schemeClr val="tx1"/>
              </a:solidFill>
              <a:prstDash val="solid"/>
              <a:round/>
              <a:headEnd type="none" w="med" len="med"/>
              <a:tailEnd type="none" w="med" len="med"/>
            </a:ln>
          </p:spPr>
        </p:sp>
        <p:sp>
          <p:nvSpPr>
            <p:cNvPr id="119837" name="直接连接符 165931"/>
            <p:cNvSpPr/>
            <p:nvPr/>
          </p:nvSpPr>
          <p:spPr>
            <a:xfrm flipH="1">
              <a:off x="1429" y="2886"/>
              <a:ext cx="136" cy="453"/>
            </a:xfrm>
            <a:prstGeom prst="line">
              <a:avLst/>
            </a:prstGeom>
            <a:ln w="9525" cap="flat" cmpd="sng">
              <a:solidFill>
                <a:schemeClr val="tx1"/>
              </a:solidFill>
              <a:prstDash val="solid"/>
              <a:round/>
              <a:headEnd type="none" w="med" len="med"/>
              <a:tailEnd type="none" w="med" len="med"/>
            </a:ln>
          </p:spPr>
        </p:sp>
        <p:sp>
          <p:nvSpPr>
            <p:cNvPr id="119838" name="直接连接符 165932"/>
            <p:cNvSpPr/>
            <p:nvPr/>
          </p:nvSpPr>
          <p:spPr>
            <a:xfrm>
              <a:off x="1610" y="2840"/>
              <a:ext cx="272" cy="409"/>
            </a:xfrm>
            <a:prstGeom prst="line">
              <a:avLst/>
            </a:prstGeom>
            <a:ln w="9525" cap="flat" cmpd="sng">
              <a:solidFill>
                <a:schemeClr val="tx1"/>
              </a:solidFill>
              <a:prstDash val="solid"/>
              <a:round/>
              <a:headEnd type="none" w="med" len="med"/>
              <a:tailEnd type="none" w="med" len="med"/>
            </a:ln>
          </p:spPr>
        </p:sp>
      </p:grpSp>
      <p:sp>
        <p:nvSpPr>
          <p:cNvPr id="165935" name="右箭头 165934"/>
          <p:cNvSpPr/>
          <p:nvPr/>
        </p:nvSpPr>
        <p:spPr>
          <a:xfrm>
            <a:off x="2627313" y="3716338"/>
            <a:ext cx="863600" cy="647700"/>
          </a:xfrm>
          <a:prstGeom prst="rightArrow">
            <a:avLst>
              <a:gd name="adj1" fmla="val 50000"/>
              <a:gd name="adj2" fmla="val 33327"/>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5936" name="右箭头 165935"/>
          <p:cNvSpPr/>
          <p:nvPr/>
        </p:nvSpPr>
        <p:spPr>
          <a:xfrm>
            <a:off x="5580063" y="3571875"/>
            <a:ext cx="863600" cy="647700"/>
          </a:xfrm>
          <a:prstGeom prst="rightArrow">
            <a:avLst>
              <a:gd name="adj1" fmla="val 50000"/>
              <a:gd name="adj2" fmla="val 33327"/>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grpSp>
        <p:nvGrpSpPr>
          <p:cNvPr id="166007" name="组合 166006"/>
          <p:cNvGrpSpPr/>
          <p:nvPr/>
        </p:nvGrpSpPr>
        <p:grpSpPr>
          <a:xfrm>
            <a:off x="34925" y="3571875"/>
            <a:ext cx="2916238" cy="2665413"/>
            <a:chOff x="22" y="2250"/>
            <a:chExt cx="1837" cy="1679"/>
          </a:xfrm>
        </p:grpSpPr>
        <p:grpSp>
          <p:nvGrpSpPr>
            <p:cNvPr id="119842" name="组合 165904"/>
            <p:cNvGrpSpPr/>
            <p:nvPr/>
          </p:nvGrpSpPr>
          <p:grpSpPr>
            <a:xfrm>
              <a:off x="22" y="2250"/>
              <a:ext cx="1813" cy="1543"/>
              <a:chOff x="295" y="2069"/>
              <a:chExt cx="1813" cy="1543"/>
            </a:xfrm>
          </p:grpSpPr>
          <p:sp>
            <p:nvSpPr>
              <p:cNvPr id="119843" name="椭圆 165891"/>
              <p:cNvSpPr/>
              <p:nvPr/>
            </p:nvSpPr>
            <p:spPr>
              <a:xfrm>
                <a:off x="1066" y="2069"/>
                <a:ext cx="317" cy="318"/>
              </a:xfrm>
              <a:prstGeom prst="ellipse">
                <a:avLst/>
              </a:prstGeom>
              <a:solidFill>
                <a:srgbClr val="CCFFCC"/>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19844" name="椭圆 165892"/>
              <p:cNvSpPr/>
              <p:nvPr/>
            </p:nvSpPr>
            <p:spPr>
              <a:xfrm>
                <a:off x="703" y="2613"/>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19845" name="椭圆 165893"/>
              <p:cNvSpPr/>
              <p:nvPr/>
            </p:nvSpPr>
            <p:spPr>
              <a:xfrm>
                <a:off x="1383" y="2568"/>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19846" name="椭圆 165894"/>
              <p:cNvSpPr/>
              <p:nvPr/>
            </p:nvSpPr>
            <p:spPr>
              <a:xfrm>
                <a:off x="295"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19847" name="椭圆 165895"/>
              <p:cNvSpPr/>
              <p:nvPr/>
            </p:nvSpPr>
            <p:spPr>
              <a:xfrm>
                <a:off x="839"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19848" name="椭圆 165896"/>
              <p:cNvSpPr/>
              <p:nvPr/>
            </p:nvSpPr>
            <p:spPr>
              <a:xfrm>
                <a:off x="1292"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19849" name="椭圆 165897"/>
              <p:cNvSpPr/>
              <p:nvPr/>
            </p:nvSpPr>
            <p:spPr>
              <a:xfrm>
                <a:off x="1791" y="3249"/>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19850" name="直接连接符 165898"/>
              <p:cNvSpPr/>
              <p:nvPr/>
            </p:nvSpPr>
            <p:spPr>
              <a:xfrm flipH="1">
                <a:off x="930" y="2387"/>
                <a:ext cx="226" cy="227"/>
              </a:xfrm>
              <a:prstGeom prst="line">
                <a:avLst/>
              </a:prstGeom>
              <a:ln w="9525" cap="flat" cmpd="sng">
                <a:solidFill>
                  <a:schemeClr val="tx1"/>
                </a:solidFill>
                <a:prstDash val="solid"/>
                <a:round/>
                <a:headEnd type="none" w="med" len="med"/>
                <a:tailEnd type="none" w="med" len="med"/>
              </a:ln>
            </p:spPr>
          </p:sp>
          <p:sp>
            <p:nvSpPr>
              <p:cNvPr id="119851" name="直接连接符 165899"/>
              <p:cNvSpPr/>
              <p:nvPr/>
            </p:nvSpPr>
            <p:spPr>
              <a:xfrm flipH="1">
                <a:off x="476" y="2931"/>
                <a:ext cx="317" cy="363"/>
              </a:xfrm>
              <a:prstGeom prst="line">
                <a:avLst/>
              </a:prstGeom>
              <a:ln w="9525" cap="flat" cmpd="sng">
                <a:solidFill>
                  <a:schemeClr val="tx1"/>
                </a:solidFill>
                <a:prstDash val="solid"/>
                <a:round/>
                <a:headEnd type="none" w="med" len="med"/>
                <a:tailEnd type="none" w="med" len="med"/>
              </a:ln>
            </p:spPr>
          </p:sp>
          <p:sp>
            <p:nvSpPr>
              <p:cNvPr id="119852" name="直接连接符 165900"/>
              <p:cNvSpPr/>
              <p:nvPr/>
            </p:nvSpPr>
            <p:spPr>
              <a:xfrm>
                <a:off x="1292" y="2387"/>
                <a:ext cx="227" cy="181"/>
              </a:xfrm>
              <a:prstGeom prst="line">
                <a:avLst/>
              </a:prstGeom>
              <a:ln w="9525" cap="flat" cmpd="sng">
                <a:solidFill>
                  <a:schemeClr val="tx1"/>
                </a:solidFill>
                <a:prstDash val="solid"/>
                <a:round/>
                <a:headEnd type="none" w="med" len="med"/>
                <a:tailEnd type="none" w="med" len="med"/>
              </a:ln>
            </p:spPr>
          </p:sp>
          <p:sp>
            <p:nvSpPr>
              <p:cNvPr id="119853" name="直接连接符 165901"/>
              <p:cNvSpPr/>
              <p:nvPr/>
            </p:nvSpPr>
            <p:spPr>
              <a:xfrm>
                <a:off x="839" y="2931"/>
                <a:ext cx="136" cy="363"/>
              </a:xfrm>
              <a:prstGeom prst="line">
                <a:avLst/>
              </a:prstGeom>
              <a:ln w="9525" cap="flat" cmpd="sng">
                <a:solidFill>
                  <a:schemeClr val="tx1"/>
                </a:solidFill>
                <a:prstDash val="solid"/>
                <a:round/>
                <a:headEnd type="none" w="med" len="med"/>
                <a:tailEnd type="none" w="med" len="med"/>
              </a:ln>
            </p:spPr>
          </p:sp>
          <p:sp>
            <p:nvSpPr>
              <p:cNvPr id="119854" name="直接连接符 165902"/>
              <p:cNvSpPr/>
              <p:nvPr/>
            </p:nvSpPr>
            <p:spPr>
              <a:xfrm flipH="1">
                <a:off x="1429" y="2886"/>
                <a:ext cx="136" cy="453"/>
              </a:xfrm>
              <a:prstGeom prst="line">
                <a:avLst/>
              </a:prstGeom>
              <a:ln w="9525" cap="flat" cmpd="sng">
                <a:solidFill>
                  <a:schemeClr val="tx1"/>
                </a:solidFill>
                <a:prstDash val="solid"/>
                <a:round/>
                <a:headEnd type="none" w="med" len="med"/>
                <a:tailEnd type="none" w="med" len="med"/>
              </a:ln>
            </p:spPr>
          </p:sp>
          <p:sp>
            <p:nvSpPr>
              <p:cNvPr id="119855" name="直接连接符 165903"/>
              <p:cNvSpPr/>
              <p:nvPr/>
            </p:nvSpPr>
            <p:spPr>
              <a:xfrm>
                <a:off x="1610" y="2840"/>
                <a:ext cx="272" cy="409"/>
              </a:xfrm>
              <a:prstGeom prst="line">
                <a:avLst/>
              </a:prstGeom>
              <a:ln w="9525" cap="flat" cmpd="sng">
                <a:solidFill>
                  <a:schemeClr val="tx1"/>
                </a:solidFill>
                <a:prstDash val="solid"/>
                <a:round/>
                <a:headEnd type="none" w="med" len="med"/>
                <a:tailEnd type="none" w="med" len="med"/>
              </a:ln>
            </p:spPr>
          </p:sp>
        </p:grpSp>
        <p:sp>
          <p:nvSpPr>
            <p:cNvPr id="119856" name="矩形 165936"/>
            <p:cNvSpPr/>
            <p:nvPr/>
          </p:nvSpPr>
          <p:spPr>
            <a:xfrm>
              <a:off x="46" y="2749"/>
              <a:ext cx="884" cy="1180"/>
            </a:xfrm>
            <a:prstGeom prst="rect">
              <a:avLst/>
            </a:prstGeom>
            <a:noFill/>
            <a:ln w="38100" cap="flat" cmpd="sng">
              <a:solidFill>
                <a:srgbClr val="FF0000"/>
              </a:solidFill>
              <a:prstDash val="sysDot"/>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19857" name="矩形 165937"/>
            <p:cNvSpPr/>
            <p:nvPr/>
          </p:nvSpPr>
          <p:spPr>
            <a:xfrm>
              <a:off x="975" y="2749"/>
              <a:ext cx="884" cy="1180"/>
            </a:xfrm>
            <a:prstGeom prst="rect">
              <a:avLst/>
            </a:prstGeom>
            <a:noFill/>
            <a:ln w="38100" cap="flat" cmpd="sng">
              <a:solidFill>
                <a:srgbClr val="008000"/>
              </a:solidFill>
              <a:prstDash val="sysDot"/>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grpSp>
      <p:sp>
        <p:nvSpPr>
          <p:cNvPr id="165939" name="矩形 165938"/>
          <p:cNvSpPr/>
          <p:nvPr/>
        </p:nvSpPr>
        <p:spPr>
          <a:xfrm>
            <a:off x="3995738" y="6380163"/>
            <a:ext cx="2266950" cy="457200"/>
          </a:xfrm>
          <a:prstGeom prst="rect">
            <a:avLst/>
          </a:prstGeom>
          <a:noFill/>
          <a:ln w="9525">
            <a:noFill/>
          </a:ln>
        </p:spPr>
        <p:txBody>
          <a:bodyPr wrap="none" anchor="t">
            <a:spAutoFit/>
          </a:bodyPr>
          <a:lstStyle/>
          <a:p>
            <a:pPr fontAlgn="base"/>
            <a:r>
              <a:rPr lang="en-US" altLang="zh-CN" strike="noStrike" noProof="1">
                <a:solidFill>
                  <a:srgbClr val="CC0000"/>
                </a:solidFill>
                <a:latin typeface="Times New Roman" panose="02020603050405020304" pitchFamily="18" charset="0"/>
                <a:ea typeface="宋体" panose="02010600030101010101" pitchFamily="2" charset="-122"/>
                <a:cs typeface="+mn-cs"/>
              </a:rPr>
              <a:t>Sift </a:t>
            </a:r>
            <a:r>
              <a:rPr lang="en-US" altLang="zh-CN" strike="noStrike"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a:t>
            </a:r>
            <a:r>
              <a:rPr lang="zh-CN" altLang="en-US" strike="noStrike"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筛选</a:t>
            </a:r>
            <a:r>
              <a:rPr lang="en-US" altLang="zh-CN" strike="noStrike"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a:t>
            </a:r>
            <a:r>
              <a:rPr lang="en-US" altLang="zh-CN" strike="noStrike" noProof="1">
                <a:solidFill>
                  <a:srgbClr val="CC0000"/>
                </a:solidFill>
                <a:latin typeface="Times New Roman" panose="02020603050405020304" pitchFamily="18" charset="0"/>
                <a:ea typeface="宋体" panose="02010600030101010101" pitchFamily="2" charset="-122"/>
                <a:cs typeface="+mn-cs"/>
              </a:rPr>
              <a:t> down</a:t>
            </a:r>
            <a:endParaRPr lang="en-US" altLang="zh-CN" strike="noStrike" noProof="1">
              <a:solidFill>
                <a:srgbClr val="CC0000"/>
              </a:solidFill>
              <a:latin typeface="Times New Roman" panose="02020603050405020304" pitchFamily="18" charset="0"/>
            </a:endParaRPr>
          </a:p>
        </p:txBody>
      </p:sp>
      <p:sp>
        <p:nvSpPr>
          <p:cNvPr id="166008" name="文本框 166007"/>
          <p:cNvSpPr txBox="1"/>
          <p:nvPr/>
        </p:nvSpPr>
        <p:spPr>
          <a:xfrm>
            <a:off x="4284663" y="5949950"/>
            <a:ext cx="14874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Max-Heap</a:t>
            </a:r>
          </a:p>
        </p:txBody>
      </p:sp>
      <p:sp>
        <p:nvSpPr>
          <p:cNvPr id="11986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007"/>
                                        </p:tgtEl>
                                        <p:attrNameLst>
                                          <p:attrName>style.visibility</p:attrName>
                                        </p:attrNameLst>
                                      </p:cBhvr>
                                      <p:to>
                                        <p:strVal val="visible"/>
                                      </p:to>
                                    </p:set>
                                    <p:animEffect transition="in" filter="blinds(horizontal)">
                                      <p:cBhvr>
                                        <p:cTn id="7" dur="500"/>
                                        <p:tgtEl>
                                          <p:spTgt spid="16600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6008"/>
                                        </p:tgtEl>
                                        <p:attrNameLst>
                                          <p:attrName>style.visibility</p:attrName>
                                        </p:attrNameLst>
                                      </p:cBhvr>
                                      <p:to>
                                        <p:strVal val="visible"/>
                                      </p:to>
                                    </p:set>
                                    <p:animEffect transition="in" filter="blinds(horizontal)">
                                      <p:cBhvr>
                                        <p:cTn id="10" dur="500"/>
                                        <p:tgtEl>
                                          <p:spTgt spid="16600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5906"/>
                                        </p:tgtEl>
                                        <p:attrNameLst>
                                          <p:attrName>style.visibility</p:attrName>
                                        </p:attrNameLst>
                                      </p:cBhvr>
                                      <p:to>
                                        <p:strVal val="visible"/>
                                      </p:to>
                                    </p:set>
                                    <p:animEffect transition="in" filter="blinds(horizontal)">
                                      <p:cBhvr>
                                        <p:cTn id="15" dur="500"/>
                                        <p:tgtEl>
                                          <p:spTgt spid="165906"/>
                                        </p:tgtEl>
                                      </p:cBhvr>
                                    </p:animEffect>
                                  </p:childTnLst>
                                </p:cTn>
                              </p:par>
                              <p:par>
                                <p:cTn id="16" presetID="3" presetClass="entr" presetSubtype="10" fill="hold" nodeType="withEffect">
                                  <p:stCondLst>
                                    <p:cond delay="0"/>
                                  </p:stCondLst>
                                  <p:childTnLst>
                                    <p:set>
                                      <p:cBhvr>
                                        <p:cTn id="17" dur="1" fill="hold">
                                          <p:stCondLst>
                                            <p:cond delay="0"/>
                                          </p:stCondLst>
                                        </p:cTn>
                                        <p:tgtEl>
                                          <p:spTgt spid="165935"/>
                                        </p:tgtEl>
                                        <p:attrNameLst>
                                          <p:attrName>style.visibility</p:attrName>
                                        </p:attrNameLst>
                                      </p:cBhvr>
                                      <p:to>
                                        <p:strVal val="visible"/>
                                      </p:to>
                                    </p:set>
                                    <p:animEffect transition="in" filter="blinds(horizontal)">
                                      <p:cBhvr>
                                        <p:cTn id="18" dur="500"/>
                                        <p:tgtEl>
                                          <p:spTgt spid="1659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5936"/>
                                        </p:tgtEl>
                                        <p:attrNameLst>
                                          <p:attrName>style.visibility</p:attrName>
                                        </p:attrNameLst>
                                      </p:cBhvr>
                                      <p:to>
                                        <p:strVal val="visible"/>
                                      </p:to>
                                    </p:set>
                                    <p:animEffect transition="in" filter="blinds(horizontal)">
                                      <p:cBhvr>
                                        <p:cTn id="23" dur="500"/>
                                        <p:tgtEl>
                                          <p:spTgt spid="165936"/>
                                        </p:tgtEl>
                                      </p:cBhvr>
                                    </p:animEffect>
                                  </p:childTnLst>
                                </p:cTn>
                              </p:par>
                              <p:par>
                                <p:cTn id="24" presetID="3" presetClass="entr" presetSubtype="10" fill="hold" nodeType="withEffect">
                                  <p:stCondLst>
                                    <p:cond delay="0"/>
                                  </p:stCondLst>
                                  <p:childTnLst>
                                    <p:set>
                                      <p:cBhvr>
                                        <p:cTn id="25" dur="1" fill="hold">
                                          <p:stCondLst>
                                            <p:cond delay="0"/>
                                          </p:stCondLst>
                                        </p:cTn>
                                        <p:tgtEl>
                                          <p:spTgt spid="165920"/>
                                        </p:tgtEl>
                                        <p:attrNameLst>
                                          <p:attrName>style.visibility</p:attrName>
                                        </p:attrNameLst>
                                      </p:cBhvr>
                                      <p:to>
                                        <p:strVal val="visible"/>
                                      </p:to>
                                    </p:set>
                                    <p:animEffect transition="in" filter="blinds(horizontal)">
                                      <p:cBhvr>
                                        <p:cTn id="26" dur="500"/>
                                        <p:tgtEl>
                                          <p:spTgt spid="1659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5939"/>
                                        </p:tgtEl>
                                        <p:attrNameLst>
                                          <p:attrName>style.visibility</p:attrName>
                                        </p:attrNameLst>
                                      </p:cBhvr>
                                      <p:to>
                                        <p:strVal val="visible"/>
                                      </p:to>
                                    </p:set>
                                    <p:animEffect transition="in" filter="blinds(horizontal)">
                                      <p:cBhvr>
                                        <p:cTn id="31" dur="500"/>
                                        <p:tgtEl>
                                          <p:spTgt spid="16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39" grpId="0"/>
      <p:bldP spid="16600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59745"/>
          <p:cNvSpPr>
            <a:spLocks noGrp="1"/>
          </p:cNvSpPr>
          <p:nvPr>
            <p:ph type="title"/>
          </p:nvPr>
        </p:nvSpPr>
        <p:spPr>
          <a:xfrm>
            <a:off x="539750" y="0"/>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Sift </a:t>
            </a:r>
            <a:r>
              <a:rPr lang="en-US" altLang="zh-CN" sz="2400" strike="noStrike" noProof="1">
                <a:solidFill>
                  <a:srgbClr val="CC0000"/>
                </a:solidFill>
                <a:effectLst>
                  <a:outerShdw blurRad="38100" dist="38100" dir="2700000">
                    <a:srgbClr val="C0C0C0"/>
                  </a:outerShdw>
                </a:effectLst>
              </a:rPr>
              <a:t>(</a:t>
            </a:r>
            <a:r>
              <a:rPr lang="zh-CN" altLang="en-US" sz="2400" strike="noStrike" noProof="1">
                <a:solidFill>
                  <a:srgbClr val="CC0000"/>
                </a:solidFill>
                <a:effectLst>
                  <a:outerShdw blurRad="38100" dist="38100" dir="2700000">
                    <a:srgbClr val="C0C0C0"/>
                  </a:outerShdw>
                </a:effectLst>
              </a:rPr>
              <a:t>筛选</a:t>
            </a:r>
            <a:r>
              <a:rPr lang="en-US" altLang="zh-CN" sz="2400" strike="noStrike" noProof="1">
                <a:solidFill>
                  <a:srgbClr val="CC0000"/>
                </a:solidFill>
                <a:effectLst>
                  <a:outerShdw blurRad="38100" dist="38100" dir="2700000">
                    <a:srgbClr val="C0C0C0"/>
                  </a:outerShdw>
                </a:effectLst>
              </a:rPr>
              <a:t>)</a:t>
            </a:r>
            <a:r>
              <a:rPr lang="en-US" altLang="zh-CN" strike="noStrike" noProof="1">
                <a:solidFill>
                  <a:srgbClr val="CC0000"/>
                </a:solidFill>
                <a:effectLst>
                  <a:outerShdw blurRad="38100" dist="38100" dir="2700000">
                    <a:srgbClr val="C0C0C0"/>
                  </a:outerShdw>
                </a:effectLst>
              </a:rPr>
              <a:t>down</a:t>
            </a:r>
          </a:p>
        </p:txBody>
      </p:sp>
      <p:sp>
        <p:nvSpPr>
          <p:cNvPr id="120834" name="文本占位符 159746"/>
          <p:cNvSpPr>
            <a:spLocks noGrp="1"/>
          </p:cNvSpPr>
          <p:nvPr>
            <p:ph idx="1"/>
          </p:nvPr>
        </p:nvSpPr>
        <p:spPr>
          <a:xfrm>
            <a:off x="250825" y="549275"/>
            <a:ext cx="8610600" cy="5040313"/>
          </a:xfrm>
        </p:spPr>
        <p:txBody>
          <a:bodyPr anchor="t"/>
          <a:lstStyle/>
          <a:p>
            <a:pPr>
              <a:lnSpc>
                <a:spcPct val="40000"/>
              </a:lnSpc>
              <a:buNone/>
            </a:pPr>
            <a:endParaRPr lang="en-US" altLang="zh-CN" sz="2800" dirty="0">
              <a:latin typeface="Helvetica" pitchFamily="34" charset="0"/>
            </a:endParaRPr>
          </a:p>
          <a:p>
            <a:pPr>
              <a:lnSpc>
                <a:spcPct val="70000"/>
              </a:lnSpc>
              <a:buNone/>
            </a:pPr>
            <a:r>
              <a:rPr lang="en-US" altLang="zh-CN" sz="2400" b="1" dirty="0">
                <a:latin typeface="Courier New" panose="02070309020205020404" pitchFamily="49" charset="0"/>
              </a:rPr>
              <a:t>void </a:t>
            </a:r>
            <a:r>
              <a:rPr lang="en-US" altLang="zh-CN" sz="2400" b="1" dirty="0" err="1">
                <a:latin typeface="Courier New" panose="02070309020205020404" pitchFamily="49" charset="0"/>
              </a:rPr>
              <a:t>siftdown</a:t>
            </a:r>
            <a:r>
              <a:rPr lang="en-US" altLang="zh-CN" sz="2400" b="1" dirty="0">
                <a:latin typeface="Courier New" panose="02070309020205020404" pitchFamily="49" charset="0"/>
              </a:rPr>
              <a:t>(int pos) {</a:t>
            </a:r>
          </a:p>
          <a:p>
            <a:pPr>
              <a:lnSpc>
                <a:spcPct val="70000"/>
              </a:lnSpc>
              <a:buNone/>
            </a:pPr>
            <a:r>
              <a:rPr lang="en-US" altLang="zh-CN" sz="2400" b="1" dirty="0">
                <a:latin typeface="Courier New" panose="02070309020205020404" pitchFamily="49" charset="0"/>
              </a:rPr>
              <a:t>  while (!</a:t>
            </a:r>
            <a:r>
              <a:rPr lang="en-US" altLang="zh-CN" sz="2400" b="1" dirty="0" err="1">
                <a:latin typeface="Courier New" panose="02070309020205020404" pitchFamily="49" charset="0"/>
              </a:rPr>
              <a:t>isLeaf</a:t>
            </a:r>
            <a:r>
              <a:rPr lang="en-US" altLang="zh-CN" sz="2400" b="1" dirty="0">
                <a:latin typeface="Courier New" panose="02070309020205020404" pitchFamily="49" charset="0"/>
              </a:rPr>
              <a:t>(pos)) {</a:t>
            </a:r>
          </a:p>
          <a:p>
            <a:pPr>
              <a:lnSpc>
                <a:spcPct val="70000"/>
              </a:lnSpc>
              <a:buNone/>
            </a:pPr>
            <a:r>
              <a:rPr lang="en-US" altLang="zh-CN" sz="2400" b="1" dirty="0">
                <a:latin typeface="Courier New" panose="02070309020205020404" pitchFamily="49" charset="0"/>
              </a:rPr>
              <a:t>    int j = </a:t>
            </a:r>
            <a:r>
              <a:rPr lang="en-US" altLang="zh-CN" sz="2400" b="1" dirty="0" err="1">
                <a:latin typeface="Courier New" panose="02070309020205020404" pitchFamily="49" charset="0"/>
              </a:rPr>
              <a:t>leftchild</a:t>
            </a:r>
            <a:r>
              <a:rPr lang="en-US" altLang="zh-CN" sz="2400" b="1" dirty="0">
                <a:latin typeface="Courier New" panose="02070309020205020404" pitchFamily="49" charset="0"/>
              </a:rPr>
              <a:t>(pos);</a:t>
            </a:r>
          </a:p>
          <a:p>
            <a:pPr>
              <a:lnSpc>
                <a:spcPct val="70000"/>
              </a:lnSpc>
              <a:buNone/>
            </a:pPr>
            <a:r>
              <a:rPr lang="en-US" altLang="zh-CN" sz="2400" b="1" dirty="0">
                <a:latin typeface="Courier New" panose="02070309020205020404" pitchFamily="49" charset="0"/>
              </a:rPr>
              <a:t>    int </a:t>
            </a:r>
            <a:r>
              <a:rPr lang="en-US" altLang="zh-CN" sz="2400" b="1" dirty="0" err="1">
                <a:latin typeface="Courier New" panose="02070309020205020404" pitchFamily="49" charset="0"/>
              </a:rPr>
              <a:t>rc</a:t>
            </a:r>
            <a:r>
              <a:rPr lang="en-US" altLang="zh-CN" sz="2400" b="1" dirty="0">
                <a:latin typeface="Courier New" panose="02070309020205020404" pitchFamily="49" charset="0"/>
              </a:rPr>
              <a:t> = </a:t>
            </a:r>
            <a:r>
              <a:rPr lang="en-US" altLang="zh-CN" sz="2400" b="1" dirty="0" err="1">
                <a:latin typeface="Courier New" panose="02070309020205020404" pitchFamily="49" charset="0"/>
              </a:rPr>
              <a:t>rightchild</a:t>
            </a:r>
            <a:r>
              <a:rPr lang="en-US" altLang="zh-CN" sz="2400" b="1" dirty="0">
                <a:latin typeface="Courier New" panose="02070309020205020404" pitchFamily="49" charset="0"/>
              </a:rPr>
              <a:t>(pos);</a:t>
            </a:r>
          </a:p>
          <a:p>
            <a:pPr>
              <a:lnSpc>
                <a:spcPct val="70000"/>
              </a:lnSpc>
              <a:buNone/>
            </a:pPr>
            <a:r>
              <a:rPr lang="en-US" altLang="zh-CN" sz="2400" b="1" dirty="0">
                <a:latin typeface="Courier New" panose="02070309020205020404" pitchFamily="49" charset="0"/>
              </a:rPr>
              <a:t>    if ((</a:t>
            </a:r>
            <a:r>
              <a:rPr lang="en-US" altLang="zh-CN" sz="2400" b="1" dirty="0" err="1">
                <a:latin typeface="Courier New" panose="02070309020205020404" pitchFamily="49" charset="0"/>
              </a:rPr>
              <a:t>rc</a:t>
            </a:r>
            <a:r>
              <a:rPr lang="en-US" altLang="zh-CN" sz="2400" b="1" dirty="0">
                <a:latin typeface="Courier New" panose="02070309020205020404" pitchFamily="49" charset="0"/>
              </a:rPr>
              <a:t>&lt;n) &amp;&amp; Heap[j]&lt; Heap[</a:t>
            </a:r>
            <a:r>
              <a:rPr lang="en-US" altLang="zh-CN" sz="2400" b="1" dirty="0" err="1">
                <a:latin typeface="Courier New" panose="02070309020205020404" pitchFamily="49" charset="0"/>
              </a:rPr>
              <a:t>rc</a:t>
            </a:r>
            <a:r>
              <a:rPr lang="en-US" altLang="zh-CN" sz="2400" b="1" dirty="0">
                <a:latin typeface="Courier New" panose="02070309020205020404" pitchFamily="49" charset="0"/>
              </a:rPr>
              <a:t>])</a:t>
            </a:r>
          </a:p>
          <a:p>
            <a:pPr>
              <a:lnSpc>
                <a:spcPct val="70000"/>
              </a:lnSpc>
              <a:buNone/>
            </a:pPr>
            <a:r>
              <a:rPr lang="en-US" altLang="zh-CN" sz="2400" b="1" dirty="0">
                <a:latin typeface="Courier New" panose="02070309020205020404" pitchFamily="49" charset="0"/>
              </a:rPr>
              <a:t>      j = </a:t>
            </a:r>
            <a:r>
              <a:rPr lang="en-US" altLang="zh-CN" sz="2400" b="1" dirty="0" err="1">
                <a:latin typeface="Courier New" panose="02070309020205020404" pitchFamily="49" charset="0"/>
              </a:rPr>
              <a:t>rc</a:t>
            </a:r>
            <a:r>
              <a:rPr lang="en-US" altLang="zh-CN" sz="2400" b="1" dirty="0">
                <a:latin typeface="Courier New" panose="02070309020205020404" pitchFamily="49" charset="0"/>
              </a:rPr>
              <a:t>;  // j -&gt; the bigger child</a:t>
            </a:r>
          </a:p>
          <a:p>
            <a:pPr>
              <a:lnSpc>
                <a:spcPct val="70000"/>
              </a:lnSpc>
              <a:buNone/>
            </a:pPr>
            <a:r>
              <a:rPr lang="en-US" altLang="zh-CN" sz="2400" b="1" dirty="0">
                <a:latin typeface="Courier New" panose="02070309020205020404" pitchFamily="49" charset="0"/>
              </a:rPr>
              <a:t>    if (Heap[pos] &gt;= Heap[j]) </a:t>
            </a:r>
          </a:p>
          <a:p>
            <a:pPr>
              <a:lnSpc>
                <a:spcPct val="70000"/>
              </a:lnSpc>
              <a:buNone/>
            </a:pPr>
            <a:r>
              <a:rPr lang="en-US" altLang="zh-CN" sz="2400" b="1" dirty="0">
                <a:latin typeface="Courier New" panose="02070309020205020404" pitchFamily="49" charset="0"/>
              </a:rPr>
              <a:t>	      return; </a:t>
            </a:r>
          </a:p>
          <a:p>
            <a:pPr>
              <a:lnSpc>
                <a:spcPct val="70000"/>
              </a:lnSpc>
              <a:buNone/>
            </a:pPr>
            <a:r>
              <a:rPr lang="en-US" altLang="zh-CN" sz="2400" b="1" dirty="0">
                <a:latin typeface="Courier New" panose="02070309020205020404" pitchFamily="49" charset="0"/>
              </a:rPr>
              <a:t>    swap(Heap, pos, j);</a:t>
            </a:r>
          </a:p>
          <a:p>
            <a:pPr>
              <a:lnSpc>
                <a:spcPct val="70000"/>
              </a:lnSpc>
              <a:buNone/>
            </a:pPr>
            <a:r>
              <a:rPr lang="en-US" altLang="zh-CN" sz="2400" b="1" dirty="0">
                <a:latin typeface="Courier New" panose="02070309020205020404" pitchFamily="49" charset="0"/>
              </a:rPr>
              <a:t>    pos = j;</a:t>
            </a:r>
          </a:p>
          <a:p>
            <a:pPr>
              <a:lnSpc>
                <a:spcPct val="70000"/>
              </a:lnSpc>
              <a:buNone/>
            </a:pPr>
            <a:r>
              <a:rPr lang="en-US" altLang="zh-CN" sz="2400" b="1" dirty="0">
                <a:latin typeface="Courier New" panose="02070309020205020404" pitchFamily="49" charset="0"/>
              </a:rPr>
              <a:t>}}</a:t>
            </a:r>
          </a:p>
        </p:txBody>
      </p:sp>
      <p:pic>
        <p:nvPicPr>
          <p:cNvPr id="120835" name="图片 159748" descr="SiftPic"/>
          <p:cNvPicPr>
            <a:picLocks noChangeAspect="1"/>
          </p:cNvPicPr>
          <p:nvPr/>
        </p:nvPicPr>
        <p:blipFill>
          <a:blip r:embed="rId3"/>
          <a:srcRect l="1364" t="1424" r="4549" b="2847"/>
          <a:stretch>
            <a:fillRect/>
          </a:stretch>
        </p:blipFill>
        <p:spPr>
          <a:xfrm>
            <a:off x="1042988" y="4221163"/>
            <a:ext cx="7164387" cy="2327275"/>
          </a:xfrm>
          <a:prstGeom prst="rect">
            <a:avLst/>
          </a:prstGeom>
          <a:noFill/>
          <a:ln w="9525">
            <a:noFill/>
          </a:ln>
        </p:spPr>
      </p:pic>
      <p:sp>
        <p:nvSpPr>
          <p:cNvPr id="120836" name="直接连接符 159749"/>
          <p:cNvSpPr/>
          <p:nvPr/>
        </p:nvSpPr>
        <p:spPr>
          <a:xfrm flipH="1">
            <a:off x="2843213" y="4724400"/>
            <a:ext cx="215900" cy="360363"/>
          </a:xfrm>
          <a:prstGeom prst="line">
            <a:avLst/>
          </a:prstGeom>
          <a:ln w="9525" cap="flat" cmpd="sng">
            <a:solidFill>
              <a:schemeClr val="tx1"/>
            </a:solidFill>
            <a:prstDash val="solid"/>
            <a:round/>
            <a:headEnd type="none" w="med" len="med"/>
            <a:tailEnd type="triangle" w="med" len="med"/>
          </a:ln>
        </p:spPr>
      </p:sp>
      <p:sp>
        <p:nvSpPr>
          <p:cNvPr id="159751" name="文本框 159750"/>
          <p:cNvSpPr txBox="1"/>
          <p:nvPr/>
        </p:nvSpPr>
        <p:spPr>
          <a:xfrm>
            <a:off x="3059113" y="4437063"/>
            <a:ext cx="420687" cy="457200"/>
          </a:xfrm>
          <a:prstGeom prst="rect">
            <a:avLst/>
          </a:prstGeom>
          <a:noFill/>
          <a:ln w="9525">
            <a:noFill/>
          </a:ln>
        </p:spPr>
        <p:txBody>
          <a:bodyPr wrap="none" anchor="t">
            <a:spAutoFit/>
          </a:bodyPr>
          <a:lstStyle/>
          <a:p>
            <a:r>
              <a:rPr lang="en-US" altLang="zh-CN" err="1">
                <a:latin typeface="Times New Roman" panose="02020603050405020304" pitchFamily="18" charset="0"/>
                <a:ea typeface="宋体" panose="02010600030101010101" pitchFamily="2" charset="-122"/>
              </a:rPr>
              <a:t>rc</a:t>
            </a:r>
            <a:endParaRPr lang="en-US" altLang="zh-CN">
              <a:latin typeface="Times New Roman" panose="02020603050405020304" pitchFamily="18" charset="0"/>
              <a:ea typeface="宋体" panose="02010600030101010101" pitchFamily="2" charset="-122"/>
            </a:endParaRPr>
          </a:p>
        </p:txBody>
      </p:sp>
      <p:sp>
        <p:nvSpPr>
          <p:cNvPr id="120838" name="文本框 159751"/>
          <p:cNvSpPr txBox="1"/>
          <p:nvPr/>
        </p:nvSpPr>
        <p:spPr>
          <a:xfrm>
            <a:off x="5076825" y="6308725"/>
            <a:ext cx="2682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j</a:t>
            </a:r>
          </a:p>
        </p:txBody>
      </p:sp>
      <p:sp>
        <p:nvSpPr>
          <p:cNvPr id="120839" name="直接连接符 159752"/>
          <p:cNvSpPr/>
          <p:nvPr/>
        </p:nvSpPr>
        <p:spPr>
          <a:xfrm flipH="1" flipV="1">
            <a:off x="5003800" y="6237288"/>
            <a:ext cx="73025" cy="215900"/>
          </a:xfrm>
          <a:prstGeom prst="line">
            <a:avLst/>
          </a:prstGeom>
          <a:ln w="9525" cap="flat" cmpd="sng">
            <a:solidFill>
              <a:schemeClr val="tx1"/>
            </a:solidFill>
            <a:prstDash val="solid"/>
            <a:round/>
            <a:headEnd type="none" w="med" len="med"/>
            <a:tailEnd type="triangle" w="med" len="med"/>
          </a:ln>
        </p:spPr>
      </p:sp>
      <p:sp>
        <p:nvSpPr>
          <p:cNvPr id="120840" name="直接连接符 159753"/>
          <p:cNvSpPr/>
          <p:nvPr/>
        </p:nvSpPr>
        <p:spPr>
          <a:xfrm flipH="1">
            <a:off x="2339975" y="4437063"/>
            <a:ext cx="144463" cy="144462"/>
          </a:xfrm>
          <a:prstGeom prst="line">
            <a:avLst/>
          </a:prstGeom>
          <a:ln w="9525" cap="flat" cmpd="sng">
            <a:solidFill>
              <a:schemeClr val="tx1"/>
            </a:solidFill>
            <a:prstDash val="solid"/>
            <a:round/>
            <a:headEnd type="none" w="med" len="med"/>
            <a:tailEnd type="triangle" w="med" len="med"/>
          </a:ln>
        </p:spPr>
      </p:sp>
      <p:sp>
        <p:nvSpPr>
          <p:cNvPr id="120841" name="文本框 159754"/>
          <p:cNvSpPr txBox="1"/>
          <p:nvPr/>
        </p:nvSpPr>
        <p:spPr>
          <a:xfrm>
            <a:off x="2484438" y="4076700"/>
            <a:ext cx="608012"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pos</a:t>
            </a:r>
          </a:p>
        </p:txBody>
      </p:sp>
      <p:sp>
        <p:nvSpPr>
          <p:cNvPr id="120842" name="文本框 159755"/>
          <p:cNvSpPr txBox="1"/>
          <p:nvPr/>
        </p:nvSpPr>
        <p:spPr>
          <a:xfrm>
            <a:off x="5219700" y="4437063"/>
            <a:ext cx="608013"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pos</a:t>
            </a:r>
          </a:p>
        </p:txBody>
      </p:sp>
      <p:sp>
        <p:nvSpPr>
          <p:cNvPr id="120843" name="直接连接符 159756"/>
          <p:cNvSpPr/>
          <p:nvPr/>
        </p:nvSpPr>
        <p:spPr>
          <a:xfrm flipH="1">
            <a:off x="5219700" y="4868863"/>
            <a:ext cx="144463" cy="215900"/>
          </a:xfrm>
          <a:prstGeom prst="line">
            <a:avLst/>
          </a:prstGeom>
          <a:ln w="9525" cap="flat" cmpd="sng">
            <a:solidFill>
              <a:schemeClr val="tx1"/>
            </a:solidFill>
            <a:prstDash val="solid"/>
            <a:round/>
            <a:headEnd type="none" w="med" len="med"/>
            <a:tailEnd type="triangle" w="med" len="med"/>
          </a:ln>
        </p:spPr>
      </p:sp>
      <p:sp>
        <p:nvSpPr>
          <p:cNvPr id="120844" name="文本框 159757"/>
          <p:cNvSpPr txBox="1"/>
          <p:nvPr/>
        </p:nvSpPr>
        <p:spPr>
          <a:xfrm>
            <a:off x="7596188" y="6092825"/>
            <a:ext cx="608012"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pos</a:t>
            </a:r>
          </a:p>
        </p:txBody>
      </p:sp>
      <p:sp>
        <p:nvSpPr>
          <p:cNvPr id="120845" name="文本框 159758"/>
          <p:cNvSpPr txBox="1"/>
          <p:nvPr/>
        </p:nvSpPr>
        <p:spPr>
          <a:xfrm>
            <a:off x="7235825" y="6308725"/>
            <a:ext cx="2682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j</a:t>
            </a:r>
          </a:p>
        </p:txBody>
      </p:sp>
      <p:sp>
        <p:nvSpPr>
          <p:cNvPr id="120846" name="直接连接符 159759"/>
          <p:cNvSpPr/>
          <p:nvPr/>
        </p:nvSpPr>
        <p:spPr>
          <a:xfrm flipV="1">
            <a:off x="7308850" y="6092825"/>
            <a:ext cx="0" cy="288925"/>
          </a:xfrm>
          <a:prstGeom prst="line">
            <a:avLst/>
          </a:prstGeom>
          <a:ln w="9525" cap="flat" cmpd="sng">
            <a:solidFill>
              <a:schemeClr val="tx1"/>
            </a:solidFill>
            <a:prstDash val="solid"/>
            <a:round/>
            <a:headEnd type="none" w="med" len="med"/>
            <a:tailEnd type="triangle" w="med" len="med"/>
          </a:ln>
        </p:spPr>
      </p:sp>
      <p:sp>
        <p:nvSpPr>
          <p:cNvPr id="120847" name="直接连接符 159760"/>
          <p:cNvSpPr/>
          <p:nvPr/>
        </p:nvSpPr>
        <p:spPr>
          <a:xfrm flipH="1" flipV="1">
            <a:off x="7451725" y="6092825"/>
            <a:ext cx="288925" cy="144463"/>
          </a:xfrm>
          <a:prstGeom prst="line">
            <a:avLst/>
          </a:prstGeom>
          <a:ln w="9525" cap="flat" cmpd="sng">
            <a:solidFill>
              <a:schemeClr val="tx1"/>
            </a:solidFill>
            <a:prstDash val="solid"/>
            <a:round/>
            <a:headEnd type="none" w="med" len="med"/>
            <a:tailEnd type="triangle" w="med" len="med"/>
          </a:ln>
        </p:spPr>
      </p:sp>
      <p:sp>
        <p:nvSpPr>
          <p:cNvPr id="159762" name="文本框 159761"/>
          <p:cNvSpPr txBox="1"/>
          <p:nvPr/>
        </p:nvSpPr>
        <p:spPr>
          <a:xfrm>
            <a:off x="1116013" y="4508500"/>
            <a:ext cx="2682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j</a:t>
            </a:r>
          </a:p>
        </p:txBody>
      </p:sp>
      <p:sp>
        <p:nvSpPr>
          <p:cNvPr id="159763" name="直接连接符 159762"/>
          <p:cNvSpPr/>
          <p:nvPr/>
        </p:nvSpPr>
        <p:spPr>
          <a:xfrm>
            <a:off x="1258888" y="4868863"/>
            <a:ext cx="217487" cy="288925"/>
          </a:xfrm>
          <a:prstGeom prst="line">
            <a:avLst/>
          </a:prstGeom>
          <a:ln w="9525" cap="flat" cmpd="sng">
            <a:solidFill>
              <a:schemeClr val="tx1"/>
            </a:solidFill>
            <a:prstDash val="solid"/>
            <a:round/>
            <a:headEnd type="none" w="med" len="med"/>
            <a:tailEnd type="triangle" w="med" len="med"/>
          </a:ln>
        </p:spPr>
      </p:sp>
      <p:sp>
        <p:nvSpPr>
          <p:cNvPr id="120850" name="矩形 159765"/>
          <p:cNvSpPr/>
          <p:nvPr/>
        </p:nvSpPr>
        <p:spPr>
          <a:xfrm>
            <a:off x="1116013" y="4941888"/>
            <a:ext cx="1079500" cy="1295400"/>
          </a:xfrm>
          <a:prstGeom prst="rect">
            <a:avLst/>
          </a:prstGeom>
          <a:noFill/>
          <a:ln w="38100" cap="flat" cmpd="sng">
            <a:solidFill>
              <a:srgbClr val="FF0000"/>
            </a:solidFill>
            <a:prstDash val="sysDot"/>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59768" name="矩形 159767"/>
          <p:cNvSpPr/>
          <p:nvPr/>
        </p:nvSpPr>
        <p:spPr>
          <a:xfrm>
            <a:off x="3492500" y="3716338"/>
            <a:ext cx="2376488" cy="3141662"/>
          </a:xfrm>
          <a:prstGeom prst="rect">
            <a:avLst/>
          </a:prstGeom>
          <a:solidFill>
            <a:schemeClr val="bg1"/>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59769" name="矩形 159768"/>
          <p:cNvSpPr/>
          <p:nvPr/>
        </p:nvSpPr>
        <p:spPr>
          <a:xfrm>
            <a:off x="5724525" y="3716338"/>
            <a:ext cx="2519363" cy="3141662"/>
          </a:xfrm>
          <a:prstGeom prst="rect">
            <a:avLst/>
          </a:prstGeom>
          <a:solidFill>
            <a:schemeClr val="bg1"/>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59770" name="矩形 159769"/>
          <p:cNvSpPr/>
          <p:nvPr/>
        </p:nvSpPr>
        <p:spPr>
          <a:xfrm>
            <a:off x="3132138" y="5084763"/>
            <a:ext cx="792162" cy="360362"/>
          </a:xfrm>
          <a:prstGeom prst="rect">
            <a:avLst/>
          </a:prstGeom>
          <a:solidFill>
            <a:schemeClr val="bg1"/>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20854" name="矩形 159766"/>
          <p:cNvSpPr/>
          <p:nvPr/>
        </p:nvSpPr>
        <p:spPr>
          <a:xfrm>
            <a:off x="2303463" y="4941888"/>
            <a:ext cx="973137" cy="1295400"/>
          </a:xfrm>
          <a:prstGeom prst="rect">
            <a:avLst/>
          </a:prstGeom>
          <a:noFill/>
          <a:ln w="38100" cap="flat" cmpd="sng">
            <a:solidFill>
              <a:srgbClr val="008000"/>
            </a:solidFill>
            <a:prstDash val="sysDot"/>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59771" name="矩形 159770"/>
          <p:cNvSpPr/>
          <p:nvPr/>
        </p:nvSpPr>
        <p:spPr>
          <a:xfrm>
            <a:off x="5435600" y="5013325"/>
            <a:ext cx="792163" cy="360363"/>
          </a:xfrm>
          <a:prstGeom prst="rect">
            <a:avLst/>
          </a:prstGeom>
          <a:solidFill>
            <a:schemeClr val="bg1"/>
          </a:solidFill>
          <a:ln w="9525">
            <a:noFill/>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2085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975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9763"/>
                                        </p:tgtEl>
                                        <p:attrNameLst>
                                          <p:attrName>style.visibility</p:attrName>
                                        </p:attrNameLst>
                                      </p:cBhvr>
                                      <p:to>
                                        <p:strVal val="hidden"/>
                                      </p:to>
                                    </p:set>
                                  </p:childTnLst>
                                </p:cTn>
                              </p:par>
                              <p:par>
                                <p:cTn id="9" presetID="0" presetClass="path" presetSubtype="0" accel="50000" decel="50000" fill="hold" grpId="0" nodeType="withEffect">
                                  <p:stCondLst>
                                    <p:cond delay="0"/>
                                  </p:stCondLst>
                                  <p:childTnLst>
                                    <p:animMotion origin="layout" path="M -1.66667E-6 -2.89017E-7 L 0.22066 -0.02081 " pathEditMode="relative" ptsTypes="AA">
                                      <p:cBhvr>
                                        <p:cTn id="10" dur="2000" fill="hold"/>
                                        <p:tgtEl>
                                          <p:spTgt spid="15976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159768"/>
                                        </p:tgtEl>
                                      </p:cBhvr>
                                    </p:animEffect>
                                    <p:set>
                                      <p:cBhvr>
                                        <p:cTn id="15" dur="1" fill="hold">
                                          <p:stCondLst>
                                            <p:cond delay="499"/>
                                          </p:stCondLst>
                                        </p:cTn>
                                        <p:tgtEl>
                                          <p:spTgt spid="159768"/>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159770"/>
                                        </p:tgtEl>
                                      </p:cBhvr>
                                    </p:animEffect>
                                    <p:set>
                                      <p:cBhvr>
                                        <p:cTn id="18" dur="1" fill="hold">
                                          <p:stCondLst>
                                            <p:cond delay="499"/>
                                          </p:stCondLst>
                                        </p:cTn>
                                        <p:tgtEl>
                                          <p:spTgt spid="15977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159769"/>
                                        </p:tgtEl>
                                      </p:cBhvr>
                                    </p:animEffect>
                                    <p:set>
                                      <p:cBhvr>
                                        <p:cTn id="23" dur="1" fill="hold">
                                          <p:stCondLst>
                                            <p:cond delay="499"/>
                                          </p:stCondLst>
                                        </p:cTn>
                                        <p:tgtEl>
                                          <p:spTgt spid="159769"/>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159771"/>
                                        </p:tgtEl>
                                      </p:cBhvr>
                                    </p:animEffect>
                                    <p:set>
                                      <p:cBhvr>
                                        <p:cTn id="26" dur="1" fill="hold">
                                          <p:stCondLst>
                                            <p:cond delay="499"/>
                                          </p:stCondLst>
                                        </p:cTn>
                                        <p:tgtEl>
                                          <p:spTgt spid="1597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1" grpId="0"/>
      <p:bldP spid="15976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66913"/>
          <p:cNvSpPr>
            <a:spLocks noGrp="1"/>
          </p:cNvSpPr>
          <p:nvPr>
            <p:ph type="title"/>
          </p:nvPr>
        </p:nvSpPr>
        <p:spPr>
          <a:xfrm>
            <a:off x="684213" y="188913"/>
            <a:ext cx="7772400" cy="1143000"/>
          </a:xfrm>
        </p:spPr>
        <p:txBody>
          <a:bodyPr anchor="ctr"/>
          <a:lstStyle/>
          <a:p>
            <a:pPr fontAlgn="base"/>
            <a:r>
              <a:rPr lang="en-US" altLang="zh-CN" strike="noStrike" noProof="1">
                <a:solidFill>
                  <a:srgbClr val="CC0000"/>
                </a:solidFill>
                <a:effectLst>
                  <a:outerShdw blurRad="38100" dist="38100" dir="2700000">
                    <a:srgbClr val="C0C0C0"/>
                  </a:outerShdw>
                </a:effectLst>
              </a:rPr>
              <a:t>Bottom-up Building a Heap (2)</a:t>
            </a:r>
          </a:p>
        </p:txBody>
      </p:sp>
      <p:sp>
        <p:nvSpPr>
          <p:cNvPr id="122882" name="文本占位符 166914"/>
          <p:cNvSpPr>
            <a:spLocks noGrp="1"/>
          </p:cNvSpPr>
          <p:nvPr>
            <p:ph type="body" sz="half" idx="1"/>
          </p:nvPr>
        </p:nvSpPr>
        <p:spPr>
          <a:xfrm>
            <a:off x="0" y="1773238"/>
            <a:ext cx="3132138" cy="3671887"/>
          </a:xfrm>
        </p:spPr>
        <p:txBody>
          <a:bodyPr anchor="t"/>
          <a:lstStyle/>
          <a:p>
            <a:pPr>
              <a:lnSpc>
                <a:spcPct val="70000"/>
              </a:lnSpc>
              <a:buClrTx/>
              <a:buSzTx/>
              <a:buFontTx/>
            </a:pPr>
            <a:r>
              <a:rPr lang="en-US" altLang="zh-CN" sz="2800">
                <a:latin typeface="Helvetica" pitchFamily="34" charset="0"/>
              </a:rPr>
              <a:t>Work from high end of array to low end.</a:t>
            </a:r>
          </a:p>
          <a:p>
            <a:pPr>
              <a:lnSpc>
                <a:spcPct val="70000"/>
              </a:lnSpc>
              <a:buClrTx/>
              <a:buSzTx/>
              <a:buFontTx/>
            </a:pPr>
            <a:endParaRPr lang="en-US" altLang="zh-CN" sz="2800">
              <a:latin typeface="Helvetica" pitchFamily="34" charset="0"/>
            </a:endParaRPr>
          </a:p>
          <a:p>
            <a:pPr>
              <a:lnSpc>
                <a:spcPct val="70000"/>
              </a:lnSpc>
              <a:buClrTx/>
              <a:buSzTx/>
              <a:buFontTx/>
            </a:pPr>
            <a:r>
              <a:rPr lang="en-US" altLang="zh-CN" sz="2800">
                <a:latin typeface="Helvetica" pitchFamily="34" charset="0"/>
              </a:rPr>
              <a:t>Call </a:t>
            </a:r>
            <a:r>
              <a:rPr lang="en-US" altLang="zh-CN" sz="2800" b="1" err="1">
                <a:solidFill>
                  <a:srgbClr val="CC0000"/>
                </a:solidFill>
                <a:latin typeface="Courier New" panose="02070309020205020404" pitchFamily="49" charset="0"/>
              </a:rPr>
              <a:t>siftdown</a:t>
            </a:r>
            <a:r>
              <a:rPr lang="en-US" altLang="zh-CN" sz="2800">
                <a:latin typeface="Helvetica" pitchFamily="34" charset="0"/>
              </a:rPr>
              <a:t> for each internal node</a:t>
            </a:r>
          </a:p>
          <a:p>
            <a:pPr>
              <a:lnSpc>
                <a:spcPct val="70000"/>
              </a:lnSpc>
              <a:buClrTx/>
              <a:buSzTx/>
              <a:buFontTx/>
            </a:pPr>
            <a:endParaRPr lang="en-US" altLang="zh-CN" sz="2800">
              <a:latin typeface="Helvetica" pitchFamily="34" charset="0"/>
            </a:endParaRPr>
          </a:p>
        </p:txBody>
      </p:sp>
      <p:sp>
        <p:nvSpPr>
          <p:cNvPr id="122883" name="任意多边形 166934"/>
          <p:cNvSpPr/>
          <p:nvPr/>
        </p:nvSpPr>
        <p:spPr>
          <a:xfrm>
            <a:off x="5341938" y="1262063"/>
            <a:ext cx="325437" cy="323850"/>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close/>
              </a:path>
            </a:pathLst>
          </a:custGeom>
          <a:solidFill>
            <a:srgbClr val="FFFFFF"/>
          </a:solidFill>
          <a:ln w="9525">
            <a:noFill/>
          </a:ln>
        </p:spPr>
        <p:txBody>
          <a:bodyPr/>
          <a:lstStyle/>
          <a:p>
            <a:endParaRPr lang="zh-CN" altLang="en-US"/>
          </a:p>
        </p:txBody>
      </p:sp>
      <p:sp>
        <p:nvSpPr>
          <p:cNvPr id="122884" name="任意多边形 166935"/>
          <p:cNvSpPr/>
          <p:nvPr/>
        </p:nvSpPr>
        <p:spPr>
          <a:xfrm>
            <a:off x="5341938" y="1262063"/>
            <a:ext cx="325437" cy="323850"/>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885" name="矩形 166936"/>
          <p:cNvSpPr/>
          <p:nvPr/>
        </p:nvSpPr>
        <p:spPr>
          <a:xfrm>
            <a:off x="5435600" y="1268413"/>
            <a:ext cx="114300"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a:t>
            </a:r>
            <a:endParaRPr lang="en-US" altLang="zh-CN" sz="1800" b="1">
              <a:latin typeface="Times New Roman" panose="02020603050405020304" pitchFamily="18" charset="0"/>
              <a:ea typeface="宋体" panose="02010600030101010101" pitchFamily="2" charset="-122"/>
            </a:endParaRPr>
          </a:p>
        </p:txBody>
      </p:sp>
      <p:sp>
        <p:nvSpPr>
          <p:cNvPr id="122886" name="直接连接符 166937"/>
          <p:cNvSpPr/>
          <p:nvPr/>
        </p:nvSpPr>
        <p:spPr>
          <a:xfrm flipH="1" flipV="1">
            <a:off x="5018088" y="1747838"/>
            <a:ext cx="161925" cy="323850"/>
          </a:xfrm>
          <a:prstGeom prst="line">
            <a:avLst/>
          </a:prstGeom>
          <a:ln w="3175" cap="flat" cmpd="sng">
            <a:solidFill>
              <a:srgbClr val="000000"/>
            </a:solidFill>
            <a:prstDash val="solid"/>
            <a:round/>
            <a:headEnd type="none" w="med" len="med"/>
            <a:tailEnd type="none" w="med" len="med"/>
          </a:ln>
        </p:spPr>
      </p:sp>
      <p:sp>
        <p:nvSpPr>
          <p:cNvPr id="122887" name="直接连接符 166938"/>
          <p:cNvSpPr/>
          <p:nvPr/>
        </p:nvSpPr>
        <p:spPr>
          <a:xfrm flipH="1" flipV="1">
            <a:off x="5667375" y="1423988"/>
            <a:ext cx="485775" cy="161925"/>
          </a:xfrm>
          <a:prstGeom prst="line">
            <a:avLst/>
          </a:prstGeom>
          <a:ln w="3175" cap="flat" cmpd="sng">
            <a:solidFill>
              <a:srgbClr val="000000"/>
            </a:solidFill>
            <a:prstDash val="solid"/>
            <a:round/>
            <a:headEnd type="none" w="med" len="med"/>
            <a:tailEnd type="none" w="med" len="med"/>
          </a:ln>
        </p:spPr>
      </p:sp>
      <p:sp>
        <p:nvSpPr>
          <p:cNvPr id="122888" name="直接连接符 166939"/>
          <p:cNvSpPr/>
          <p:nvPr/>
        </p:nvSpPr>
        <p:spPr>
          <a:xfrm flipH="1" flipV="1">
            <a:off x="6315075" y="1747838"/>
            <a:ext cx="161925" cy="323850"/>
          </a:xfrm>
          <a:prstGeom prst="line">
            <a:avLst/>
          </a:prstGeom>
          <a:ln w="3175" cap="flat" cmpd="sng">
            <a:solidFill>
              <a:srgbClr val="000000"/>
            </a:solidFill>
            <a:prstDash val="solid"/>
            <a:round/>
            <a:headEnd type="none" w="med" len="med"/>
            <a:tailEnd type="none" w="med" len="med"/>
          </a:ln>
        </p:spPr>
      </p:sp>
      <p:sp>
        <p:nvSpPr>
          <p:cNvPr id="122889" name="直接连接符 166940"/>
          <p:cNvSpPr/>
          <p:nvPr/>
        </p:nvSpPr>
        <p:spPr>
          <a:xfrm flipH="1">
            <a:off x="5829300" y="1747838"/>
            <a:ext cx="161925" cy="323850"/>
          </a:xfrm>
          <a:prstGeom prst="line">
            <a:avLst/>
          </a:prstGeom>
          <a:ln w="3175" cap="flat" cmpd="sng">
            <a:solidFill>
              <a:srgbClr val="000000"/>
            </a:solidFill>
            <a:prstDash val="solid"/>
            <a:round/>
            <a:headEnd type="none" w="med" len="med"/>
            <a:tailEnd type="none" w="med" len="med"/>
          </a:ln>
        </p:spPr>
      </p:sp>
      <p:sp>
        <p:nvSpPr>
          <p:cNvPr id="122890" name="直接连接符 166941"/>
          <p:cNvSpPr/>
          <p:nvPr/>
        </p:nvSpPr>
        <p:spPr>
          <a:xfrm flipH="1">
            <a:off x="4530725" y="1747838"/>
            <a:ext cx="161925" cy="323850"/>
          </a:xfrm>
          <a:prstGeom prst="line">
            <a:avLst/>
          </a:prstGeom>
          <a:ln w="3175" cap="flat" cmpd="sng">
            <a:solidFill>
              <a:srgbClr val="000000"/>
            </a:solidFill>
            <a:prstDash val="solid"/>
            <a:round/>
            <a:headEnd type="none" w="med" len="med"/>
            <a:tailEnd type="none" w="med" len="med"/>
          </a:ln>
        </p:spPr>
      </p:sp>
      <p:sp>
        <p:nvSpPr>
          <p:cNvPr id="122891" name="直接连接符 166942"/>
          <p:cNvSpPr/>
          <p:nvPr/>
        </p:nvSpPr>
        <p:spPr>
          <a:xfrm flipH="1">
            <a:off x="4856163" y="1423988"/>
            <a:ext cx="485775" cy="161925"/>
          </a:xfrm>
          <a:prstGeom prst="line">
            <a:avLst/>
          </a:prstGeom>
          <a:ln w="3175" cap="flat" cmpd="sng">
            <a:solidFill>
              <a:srgbClr val="000000"/>
            </a:solidFill>
            <a:prstDash val="solid"/>
            <a:round/>
            <a:headEnd type="none" w="med" len="med"/>
            <a:tailEnd type="none" w="med" len="med"/>
          </a:ln>
        </p:spPr>
      </p:sp>
      <p:sp>
        <p:nvSpPr>
          <p:cNvPr id="122892" name="任意多边形 166943"/>
          <p:cNvSpPr/>
          <p:nvPr/>
        </p:nvSpPr>
        <p:spPr>
          <a:xfrm>
            <a:off x="6315075" y="2071688"/>
            <a:ext cx="323850" cy="323850"/>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2893" name="任意多边形 166944"/>
          <p:cNvSpPr/>
          <p:nvPr/>
        </p:nvSpPr>
        <p:spPr>
          <a:xfrm>
            <a:off x="6315075" y="2071688"/>
            <a:ext cx="323850" cy="323850"/>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894" name="矩形 166945"/>
          <p:cNvSpPr/>
          <p:nvPr/>
        </p:nvSpPr>
        <p:spPr>
          <a:xfrm>
            <a:off x="6372225" y="2079625"/>
            <a:ext cx="231775"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37</a:t>
            </a:r>
            <a:endParaRPr lang="en-US" altLang="zh-CN" sz="1800" b="1">
              <a:latin typeface="Times New Roman" panose="02020603050405020304" pitchFamily="18" charset="0"/>
              <a:ea typeface="宋体" panose="02010600030101010101" pitchFamily="2" charset="-122"/>
            </a:endParaRPr>
          </a:p>
        </p:txBody>
      </p:sp>
      <p:sp>
        <p:nvSpPr>
          <p:cNvPr id="122895" name="任意多边形 166946"/>
          <p:cNvSpPr/>
          <p:nvPr/>
        </p:nvSpPr>
        <p:spPr>
          <a:xfrm>
            <a:off x="5667375" y="2071688"/>
            <a:ext cx="323850" cy="323850"/>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2896" name="任意多边形 166947"/>
          <p:cNvSpPr/>
          <p:nvPr/>
        </p:nvSpPr>
        <p:spPr>
          <a:xfrm>
            <a:off x="5667375" y="2071688"/>
            <a:ext cx="323850" cy="323850"/>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897" name="矩形 166948"/>
          <p:cNvSpPr/>
          <p:nvPr/>
        </p:nvSpPr>
        <p:spPr>
          <a:xfrm>
            <a:off x="5724525" y="2079625"/>
            <a:ext cx="231775"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30</a:t>
            </a:r>
            <a:endParaRPr lang="en-US" altLang="zh-CN" sz="1800" b="1">
              <a:latin typeface="Times New Roman" panose="02020603050405020304" pitchFamily="18" charset="0"/>
              <a:ea typeface="宋体" panose="02010600030101010101" pitchFamily="2" charset="-122"/>
            </a:endParaRPr>
          </a:p>
        </p:txBody>
      </p:sp>
      <p:sp>
        <p:nvSpPr>
          <p:cNvPr id="122898" name="任意多边形 166949"/>
          <p:cNvSpPr/>
          <p:nvPr/>
        </p:nvSpPr>
        <p:spPr>
          <a:xfrm>
            <a:off x="5991225" y="1585913"/>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2899" name="任意多边形 166950"/>
          <p:cNvSpPr/>
          <p:nvPr/>
        </p:nvSpPr>
        <p:spPr>
          <a:xfrm>
            <a:off x="5991225" y="1585913"/>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path>
            </a:pathLst>
          </a:custGeom>
          <a:solidFill>
            <a:srgbClr val="CCFFCC"/>
          </a:solidFill>
          <a:ln w="3175" cap="flat" cmpd="sng">
            <a:solidFill>
              <a:srgbClr val="000000"/>
            </a:solidFill>
            <a:prstDash val="solid"/>
            <a:round/>
            <a:headEnd type="none" w="med" len="med"/>
            <a:tailEnd type="none" w="med" len="med"/>
          </a:ln>
        </p:spPr>
        <p:txBody>
          <a:bodyPr/>
          <a:lstStyle/>
          <a:p>
            <a:endParaRPr lang="zh-CN" altLang="en-US"/>
          </a:p>
        </p:txBody>
      </p:sp>
      <p:sp>
        <p:nvSpPr>
          <p:cNvPr id="122900" name="矩形 166951"/>
          <p:cNvSpPr/>
          <p:nvPr/>
        </p:nvSpPr>
        <p:spPr>
          <a:xfrm>
            <a:off x="6083300" y="1592263"/>
            <a:ext cx="114300"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6</a:t>
            </a:r>
            <a:endParaRPr lang="en-US" altLang="zh-CN" sz="1800" b="1">
              <a:latin typeface="Times New Roman" panose="02020603050405020304" pitchFamily="18" charset="0"/>
              <a:ea typeface="宋体" panose="02010600030101010101" pitchFamily="2" charset="-122"/>
            </a:endParaRPr>
          </a:p>
        </p:txBody>
      </p:sp>
      <p:sp>
        <p:nvSpPr>
          <p:cNvPr id="122901" name="任意多边形 166952"/>
          <p:cNvSpPr/>
          <p:nvPr/>
        </p:nvSpPr>
        <p:spPr>
          <a:xfrm>
            <a:off x="4368800" y="2071688"/>
            <a:ext cx="323850" cy="323850"/>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close/>
              </a:path>
            </a:pathLst>
          </a:custGeom>
          <a:solidFill>
            <a:srgbClr val="FFFFFF"/>
          </a:solidFill>
          <a:ln w="9525">
            <a:noFill/>
          </a:ln>
        </p:spPr>
        <p:txBody>
          <a:bodyPr/>
          <a:lstStyle/>
          <a:p>
            <a:endParaRPr lang="zh-CN" altLang="en-US"/>
          </a:p>
        </p:txBody>
      </p:sp>
      <p:sp>
        <p:nvSpPr>
          <p:cNvPr id="122902" name="任意多边形 166953"/>
          <p:cNvSpPr/>
          <p:nvPr/>
        </p:nvSpPr>
        <p:spPr>
          <a:xfrm>
            <a:off x="4368800" y="2071688"/>
            <a:ext cx="323850" cy="323850"/>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03" name="矩形 166954"/>
          <p:cNvSpPr/>
          <p:nvPr/>
        </p:nvSpPr>
        <p:spPr>
          <a:xfrm>
            <a:off x="4464050" y="2079625"/>
            <a:ext cx="114300"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7</a:t>
            </a:r>
            <a:endParaRPr lang="en-US" altLang="zh-CN" sz="1800" b="1">
              <a:latin typeface="Times New Roman" panose="02020603050405020304" pitchFamily="18" charset="0"/>
              <a:ea typeface="宋体" panose="02010600030101010101" pitchFamily="2" charset="-122"/>
            </a:endParaRPr>
          </a:p>
        </p:txBody>
      </p:sp>
      <p:sp>
        <p:nvSpPr>
          <p:cNvPr id="122904" name="任意多边形 166955"/>
          <p:cNvSpPr/>
          <p:nvPr/>
        </p:nvSpPr>
        <p:spPr>
          <a:xfrm>
            <a:off x="4694238" y="1585913"/>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2905" name="任意多边形 166956"/>
          <p:cNvSpPr/>
          <p:nvPr/>
        </p:nvSpPr>
        <p:spPr>
          <a:xfrm>
            <a:off x="4694238" y="1585913"/>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06" name="矩形 166957"/>
          <p:cNvSpPr/>
          <p:nvPr/>
        </p:nvSpPr>
        <p:spPr>
          <a:xfrm>
            <a:off x="4787900" y="1592263"/>
            <a:ext cx="114300"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5</a:t>
            </a:r>
            <a:endParaRPr lang="en-US" altLang="zh-CN" sz="1800" b="1">
              <a:latin typeface="Times New Roman" panose="02020603050405020304" pitchFamily="18" charset="0"/>
              <a:ea typeface="宋体" panose="02010600030101010101" pitchFamily="2" charset="-122"/>
            </a:endParaRPr>
          </a:p>
        </p:txBody>
      </p:sp>
      <p:sp>
        <p:nvSpPr>
          <p:cNvPr id="122907" name="任意多边形 166958"/>
          <p:cNvSpPr/>
          <p:nvPr/>
        </p:nvSpPr>
        <p:spPr>
          <a:xfrm>
            <a:off x="5018088" y="2071688"/>
            <a:ext cx="323850" cy="323850"/>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2908" name="任意多边形 166959"/>
          <p:cNvSpPr/>
          <p:nvPr/>
        </p:nvSpPr>
        <p:spPr>
          <a:xfrm>
            <a:off x="5018088" y="2071688"/>
            <a:ext cx="323850" cy="323850"/>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09" name="矩形 166960"/>
          <p:cNvSpPr/>
          <p:nvPr/>
        </p:nvSpPr>
        <p:spPr>
          <a:xfrm>
            <a:off x="5064125" y="2079625"/>
            <a:ext cx="231775"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10</a:t>
            </a:r>
            <a:endParaRPr lang="en-US" altLang="zh-CN" sz="1800" b="1">
              <a:latin typeface="Times New Roman" panose="02020603050405020304" pitchFamily="18" charset="0"/>
              <a:ea typeface="宋体" panose="02010600030101010101" pitchFamily="2" charset="-122"/>
            </a:endParaRPr>
          </a:p>
        </p:txBody>
      </p:sp>
      <p:sp>
        <p:nvSpPr>
          <p:cNvPr id="122910" name="矩形 167069"/>
          <p:cNvSpPr/>
          <p:nvPr/>
        </p:nvSpPr>
        <p:spPr>
          <a:xfrm>
            <a:off x="435451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22911" name="矩形 167070"/>
          <p:cNvSpPr/>
          <p:nvPr/>
        </p:nvSpPr>
        <p:spPr>
          <a:xfrm>
            <a:off x="4857750"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22912" name="矩形 167071"/>
          <p:cNvSpPr/>
          <p:nvPr/>
        </p:nvSpPr>
        <p:spPr>
          <a:xfrm>
            <a:off x="536416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22913" name="矩形 167072"/>
          <p:cNvSpPr/>
          <p:nvPr/>
        </p:nvSpPr>
        <p:spPr>
          <a:xfrm>
            <a:off x="5867400"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22914" name="矩形 167073"/>
          <p:cNvSpPr/>
          <p:nvPr/>
        </p:nvSpPr>
        <p:spPr>
          <a:xfrm>
            <a:off x="6370638"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22915" name="矩形 167074"/>
          <p:cNvSpPr/>
          <p:nvPr/>
        </p:nvSpPr>
        <p:spPr>
          <a:xfrm>
            <a:off x="6873875"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grpSp>
        <p:nvGrpSpPr>
          <p:cNvPr id="122916" name="组合 167076"/>
          <p:cNvGrpSpPr/>
          <p:nvPr/>
        </p:nvGrpSpPr>
        <p:grpSpPr>
          <a:xfrm>
            <a:off x="3254375" y="2513013"/>
            <a:ext cx="1028700" cy="484187"/>
            <a:chOff x="463" y="2445"/>
            <a:chExt cx="648" cy="305"/>
          </a:xfrm>
        </p:grpSpPr>
        <p:sp>
          <p:nvSpPr>
            <p:cNvPr id="122917" name="文本框 167077"/>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22918" name="直接连接符 167078"/>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sp>
        <p:nvSpPr>
          <p:cNvPr id="122919" name="矩形 167079"/>
          <p:cNvSpPr/>
          <p:nvPr/>
        </p:nvSpPr>
        <p:spPr>
          <a:xfrm>
            <a:off x="7380288"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122920" name="矩形 167080"/>
          <p:cNvSpPr/>
          <p:nvPr/>
        </p:nvSpPr>
        <p:spPr>
          <a:xfrm>
            <a:off x="788511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22921" name="文本框 167081"/>
          <p:cNvSpPr txBox="1"/>
          <p:nvPr/>
        </p:nvSpPr>
        <p:spPr>
          <a:xfrm>
            <a:off x="4479925" y="3278188"/>
            <a:ext cx="3841750" cy="366712"/>
          </a:xfrm>
          <a:prstGeom prst="rect">
            <a:avLst/>
          </a:prstGeom>
          <a:noFill/>
          <a:ln w="9525">
            <a:noFill/>
          </a:ln>
        </p:spPr>
        <p:txBody>
          <a:bodyPr wrap="none" anchor="t">
            <a:spAutoFit/>
          </a:bodyPr>
          <a:lstStyle/>
          <a:p>
            <a:r>
              <a:rPr lang="en-US" altLang="zh-CN" sz="1800" b="1">
                <a:latin typeface="Times New Roman" panose="02020603050405020304" pitchFamily="18" charset="0"/>
                <a:ea typeface="宋体" panose="02010600030101010101" pitchFamily="2" charset="-122"/>
              </a:rPr>
              <a:t>0      1       2       3       4       5       6       7</a:t>
            </a:r>
          </a:p>
        </p:txBody>
      </p:sp>
      <p:grpSp>
        <p:nvGrpSpPr>
          <p:cNvPr id="167128" name="组合 167127"/>
          <p:cNvGrpSpPr/>
          <p:nvPr/>
        </p:nvGrpSpPr>
        <p:grpSpPr>
          <a:xfrm>
            <a:off x="5724525" y="3789363"/>
            <a:ext cx="1857375" cy="576262"/>
            <a:chOff x="3606" y="2387"/>
            <a:chExt cx="1170" cy="363"/>
          </a:xfrm>
        </p:grpSpPr>
        <p:sp>
          <p:nvSpPr>
            <p:cNvPr id="122923" name="直接连接符 167082"/>
            <p:cNvSpPr/>
            <p:nvPr/>
          </p:nvSpPr>
          <p:spPr>
            <a:xfrm>
              <a:off x="3606" y="2387"/>
              <a:ext cx="0" cy="363"/>
            </a:xfrm>
            <a:prstGeom prst="line">
              <a:avLst/>
            </a:prstGeom>
            <a:ln w="76200" cap="flat" cmpd="sng">
              <a:solidFill>
                <a:srgbClr val="FF0000"/>
              </a:solidFill>
              <a:prstDash val="solid"/>
              <a:round/>
              <a:headEnd type="none" w="med" len="med"/>
              <a:tailEnd type="triangle" w="med" len="med"/>
            </a:ln>
          </p:spPr>
        </p:sp>
        <p:sp>
          <p:nvSpPr>
            <p:cNvPr id="122924" name="文本框 167083"/>
            <p:cNvSpPr txBox="1"/>
            <p:nvPr/>
          </p:nvSpPr>
          <p:spPr>
            <a:xfrm>
              <a:off x="3684" y="2400"/>
              <a:ext cx="1092" cy="288"/>
            </a:xfrm>
            <a:prstGeom prst="rect">
              <a:avLst/>
            </a:prstGeom>
            <a:noFill/>
            <a:ln w="9525">
              <a:noFill/>
            </a:ln>
          </p:spPr>
          <p:txBody>
            <a:bodyPr wrap="none" anchor="t">
              <a:spAutoFit/>
            </a:bodyPr>
            <a:lstStyle/>
            <a:p>
              <a:r>
                <a:rPr lang="en-US" altLang="zh-CN" err="1">
                  <a:latin typeface="Times New Roman" panose="02020603050405020304" pitchFamily="18" charset="0"/>
                  <a:ea typeface="宋体" panose="02010600030101010101" pitchFamily="2" charset="-122"/>
                </a:rPr>
                <a:t>Siftdown</a:t>
              </a:r>
              <a:r>
                <a:rPr lang="en-US" altLang="zh-CN">
                  <a:latin typeface="Times New Roman" panose="02020603050405020304" pitchFamily="18" charset="0"/>
                  <a:ea typeface="宋体" panose="02010600030101010101" pitchFamily="2" charset="-122"/>
                </a:rPr>
                <a:t> (2)</a:t>
              </a:r>
            </a:p>
          </p:txBody>
        </p:sp>
      </p:grpSp>
      <p:sp>
        <p:nvSpPr>
          <p:cNvPr id="167085" name="直接连接符 167084"/>
          <p:cNvSpPr/>
          <p:nvPr/>
        </p:nvSpPr>
        <p:spPr>
          <a:xfrm flipH="1">
            <a:off x="5651500" y="2565400"/>
            <a:ext cx="0" cy="215900"/>
          </a:xfrm>
          <a:prstGeom prst="line">
            <a:avLst/>
          </a:prstGeom>
          <a:ln w="9525" cap="flat" cmpd="sng">
            <a:solidFill>
              <a:schemeClr val="tx1"/>
            </a:solidFill>
            <a:prstDash val="solid"/>
            <a:round/>
            <a:headEnd type="none" w="med" len="med"/>
            <a:tailEnd type="triangle" w="med" len="med"/>
          </a:ln>
        </p:spPr>
      </p:sp>
      <p:sp>
        <p:nvSpPr>
          <p:cNvPr id="167086" name="直接连接符 167085"/>
          <p:cNvSpPr/>
          <p:nvPr/>
        </p:nvSpPr>
        <p:spPr>
          <a:xfrm flipH="1">
            <a:off x="6300788" y="1628775"/>
            <a:ext cx="215900" cy="73025"/>
          </a:xfrm>
          <a:prstGeom prst="line">
            <a:avLst/>
          </a:prstGeom>
          <a:ln w="9525" cap="flat" cmpd="sng">
            <a:solidFill>
              <a:schemeClr val="tx1"/>
            </a:solidFill>
            <a:prstDash val="solid"/>
            <a:round/>
            <a:headEnd type="none" w="med" len="med"/>
            <a:tailEnd type="triangle" w="med" len="med"/>
          </a:ln>
        </p:spPr>
      </p:sp>
      <p:grpSp>
        <p:nvGrpSpPr>
          <p:cNvPr id="167129" name="组合 167128"/>
          <p:cNvGrpSpPr/>
          <p:nvPr/>
        </p:nvGrpSpPr>
        <p:grpSpPr>
          <a:xfrm>
            <a:off x="4441825" y="4502150"/>
            <a:ext cx="2270125" cy="1133475"/>
            <a:chOff x="2798" y="2836"/>
            <a:chExt cx="1430" cy="714"/>
          </a:xfrm>
        </p:grpSpPr>
        <p:sp>
          <p:nvSpPr>
            <p:cNvPr id="122928" name="任意多边形 167086"/>
            <p:cNvSpPr/>
            <p:nvPr/>
          </p:nvSpPr>
          <p:spPr>
            <a:xfrm>
              <a:off x="3411" y="2836"/>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close/>
                </a:path>
              </a:pathLst>
            </a:custGeom>
            <a:solidFill>
              <a:srgbClr val="FFFFFF"/>
            </a:solidFill>
            <a:ln w="9525">
              <a:noFill/>
            </a:ln>
          </p:spPr>
          <p:txBody>
            <a:bodyPr/>
            <a:lstStyle/>
            <a:p>
              <a:endParaRPr lang="zh-CN" altLang="en-US"/>
            </a:p>
          </p:txBody>
        </p:sp>
        <p:sp>
          <p:nvSpPr>
            <p:cNvPr id="122929" name="任意多边形 167087"/>
            <p:cNvSpPr/>
            <p:nvPr/>
          </p:nvSpPr>
          <p:spPr>
            <a:xfrm>
              <a:off x="3411" y="2836"/>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30" name="矩形 167088"/>
            <p:cNvSpPr/>
            <p:nvPr/>
          </p:nvSpPr>
          <p:spPr>
            <a:xfrm>
              <a:off x="3470" y="2840"/>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a:t>
              </a:r>
              <a:endParaRPr lang="en-US" altLang="zh-CN" sz="1800" b="1">
                <a:latin typeface="Times New Roman" panose="02020603050405020304" pitchFamily="18" charset="0"/>
                <a:ea typeface="宋体" panose="02010600030101010101" pitchFamily="2" charset="-122"/>
              </a:endParaRPr>
            </a:p>
          </p:txBody>
        </p:sp>
        <p:sp>
          <p:nvSpPr>
            <p:cNvPr id="122931" name="直接连接符 167089"/>
            <p:cNvSpPr/>
            <p:nvPr/>
          </p:nvSpPr>
          <p:spPr>
            <a:xfrm flipH="1" flipV="1">
              <a:off x="3207" y="3142"/>
              <a:ext cx="102" cy="204"/>
            </a:xfrm>
            <a:prstGeom prst="line">
              <a:avLst/>
            </a:prstGeom>
            <a:ln w="3175" cap="flat" cmpd="sng">
              <a:solidFill>
                <a:srgbClr val="000000"/>
              </a:solidFill>
              <a:prstDash val="solid"/>
              <a:round/>
              <a:headEnd type="none" w="med" len="med"/>
              <a:tailEnd type="none" w="med" len="med"/>
            </a:ln>
          </p:spPr>
        </p:sp>
        <p:sp>
          <p:nvSpPr>
            <p:cNvPr id="122932" name="直接连接符 167090"/>
            <p:cNvSpPr/>
            <p:nvPr/>
          </p:nvSpPr>
          <p:spPr>
            <a:xfrm flipH="1" flipV="1">
              <a:off x="3616" y="2938"/>
              <a:ext cx="306" cy="102"/>
            </a:xfrm>
            <a:prstGeom prst="line">
              <a:avLst/>
            </a:prstGeom>
            <a:ln w="3175" cap="flat" cmpd="sng">
              <a:solidFill>
                <a:srgbClr val="000000"/>
              </a:solidFill>
              <a:prstDash val="solid"/>
              <a:round/>
              <a:headEnd type="none" w="med" len="med"/>
              <a:tailEnd type="none" w="med" len="med"/>
            </a:ln>
          </p:spPr>
        </p:sp>
        <p:sp>
          <p:nvSpPr>
            <p:cNvPr id="122933" name="直接连接符 167091"/>
            <p:cNvSpPr/>
            <p:nvPr/>
          </p:nvSpPr>
          <p:spPr>
            <a:xfrm flipH="1" flipV="1">
              <a:off x="4024" y="3142"/>
              <a:ext cx="102" cy="204"/>
            </a:xfrm>
            <a:prstGeom prst="line">
              <a:avLst/>
            </a:prstGeom>
            <a:ln w="3175" cap="flat" cmpd="sng">
              <a:solidFill>
                <a:srgbClr val="000000"/>
              </a:solidFill>
              <a:prstDash val="solid"/>
              <a:round/>
              <a:headEnd type="none" w="med" len="med"/>
              <a:tailEnd type="none" w="med" len="med"/>
            </a:ln>
          </p:spPr>
        </p:sp>
        <p:sp>
          <p:nvSpPr>
            <p:cNvPr id="122934" name="直接连接符 167092"/>
            <p:cNvSpPr/>
            <p:nvPr/>
          </p:nvSpPr>
          <p:spPr>
            <a:xfrm flipH="1">
              <a:off x="3718" y="3142"/>
              <a:ext cx="102" cy="204"/>
            </a:xfrm>
            <a:prstGeom prst="line">
              <a:avLst/>
            </a:prstGeom>
            <a:ln w="3175" cap="flat" cmpd="sng">
              <a:solidFill>
                <a:srgbClr val="000000"/>
              </a:solidFill>
              <a:prstDash val="solid"/>
              <a:round/>
              <a:headEnd type="none" w="med" len="med"/>
              <a:tailEnd type="none" w="med" len="med"/>
            </a:ln>
          </p:spPr>
        </p:sp>
        <p:sp>
          <p:nvSpPr>
            <p:cNvPr id="122935" name="直接连接符 167093"/>
            <p:cNvSpPr/>
            <p:nvPr/>
          </p:nvSpPr>
          <p:spPr>
            <a:xfrm flipH="1">
              <a:off x="2900" y="3142"/>
              <a:ext cx="102" cy="204"/>
            </a:xfrm>
            <a:prstGeom prst="line">
              <a:avLst/>
            </a:prstGeom>
            <a:ln w="3175" cap="flat" cmpd="sng">
              <a:solidFill>
                <a:srgbClr val="000000"/>
              </a:solidFill>
              <a:prstDash val="solid"/>
              <a:round/>
              <a:headEnd type="none" w="med" len="med"/>
              <a:tailEnd type="none" w="med" len="med"/>
            </a:ln>
          </p:spPr>
        </p:sp>
        <p:sp>
          <p:nvSpPr>
            <p:cNvPr id="122936" name="直接连接符 167094"/>
            <p:cNvSpPr/>
            <p:nvPr/>
          </p:nvSpPr>
          <p:spPr>
            <a:xfrm flipH="1">
              <a:off x="3105" y="2938"/>
              <a:ext cx="306" cy="102"/>
            </a:xfrm>
            <a:prstGeom prst="line">
              <a:avLst/>
            </a:prstGeom>
            <a:ln w="3175" cap="flat" cmpd="sng">
              <a:solidFill>
                <a:srgbClr val="000000"/>
              </a:solidFill>
              <a:prstDash val="solid"/>
              <a:round/>
              <a:headEnd type="none" w="med" len="med"/>
              <a:tailEnd type="none" w="med" len="med"/>
            </a:ln>
          </p:spPr>
        </p:sp>
        <p:sp>
          <p:nvSpPr>
            <p:cNvPr id="122937" name="任意多边形 167095"/>
            <p:cNvSpPr/>
            <p:nvPr/>
          </p:nvSpPr>
          <p:spPr>
            <a:xfrm>
              <a:off x="4024" y="3346"/>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2938" name="任意多边形 167096"/>
            <p:cNvSpPr/>
            <p:nvPr/>
          </p:nvSpPr>
          <p:spPr>
            <a:xfrm>
              <a:off x="4024" y="3346"/>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path>
              </a:pathLst>
            </a:custGeom>
            <a:solidFill>
              <a:srgbClr val="CCFFFF"/>
            </a:solidFill>
            <a:ln w="3175" cap="flat" cmpd="sng">
              <a:solidFill>
                <a:srgbClr val="000000"/>
              </a:solidFill>
              <a:prstDash val="solid"/>
              <a:round/>
              <a:headEnd type="none" w="med" len="med"/>
              <a:tailEnd type="none" w="med" len="med"/>
            </a:ln>
          </p:spPr>
          <p:txBody>
            <a:bodyPr/>
            <a:lstStyle/>
            <a:p>
              <a:endParaRPr lang="zh-CN" altLang="en-US"/>
            </a:p>
          </p:txBody>
        </p:sp>
        <p:sp>
          <p:nvSpPr>
            <p:cNvPr id="122939" name="矩形 167097"/>
            <p:cNvSpPr/>
            <p:nvPr/>
          </p:nvSpPr>
          <p:spPr>
            <a:xfrm>
              <a:off x="4060" y="3351"/>
              <a:ext cx="73"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6</a:t>
              </a:r>
              <a:endParaRPr lang="en-US" altLang="zh-CN" sz="1800" b="1">
                <a:latin typeface="Times New Roman" panose="02020603050405020304" pitchFamily="18" charset="0"/>
                <a:ea typeface="宋体" panose="02010600030101010101" pitchFamily="2" charset="-122"/>
              </a:endParaRPr>
            </a:p>
          </p:txBody>
        </p:sp>
        <p:sp>
          <p:nvSpPr>
            <p:cNvPr id="122940" name="任意多边形 167098"/>
            <p:cNvSpPr/>
            <p:nvPr/>
          </p:nvSpPr>
          <p:spPr>
            <a:xfrm>
              <a:off x="3616" y="3346"/>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2941" name="任意多边形 167099"/>
            <p:cNvSpPr/>
            <p:nvPr/>
          </p:nvSpPr>
          <p:spPr>
            <a:xfrm>
              <a:off x="3616" y="3346"/>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42" name="矩形 167100"/>
            <p:cNvSpPr/>
            <p:nvPr/>
          </p:nvSpPr>
          <p:spPr>
            <a:xfrm>
              <a:off x="3652" y="3351"/>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30</a:t>
              </a:r>
              <a:endParaRPr lang="en-US" altLang="zh-CN" sz="1800" b="1">
                <a:latin typeface="Times New Roman" panose="02020603050405020304" pitchFamily="18" charset="0"/>
                <a:ea typeface="宋体" panose="02010600030101010101" pitchFamily="2" charset="-122"/>
              </a:endParaRPr>
            </a:p>
          </p:txBody>
        </p:sp>
        <p:sp>
          <p:nvSpPr>
            <p:cNvPr id="122943" name="任意多边形 167101"/>
            <p:cNvSpPr/>
            <p:nvPr/>
          </p:nvSpPr>
          <p:spPr>
            <a:xfrm>
              <a:off x="3820"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2944" name="任意多边形 167102"/>
            <p:cNvSpPr/>
            <p:nvPr/>
          </p:nvSpPr>
          <p:spPr>
            <a:xfrm>
              <a:off x="3820"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45" name="矩形 167103"/>
            <p:cNvSpPr/>
            <p:nvPr/>
          </p:nvSpPr>
          <p:spPr>
            <a:xfrm>
              <a:off x="3868" y="3044"/>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37</a:t>
              </a:r>
              <a:endParaRPr lang="en-US" altLang="zh-CN" sz="1800" b="1">
                <a:latin typeface="Times New Roman" panose="02020603050405020304" pitchFamily="18" charset="0"/>
                <a:ea typeface="宋体" panose="02010600030101010101" pitchFamily="2" charset="-122"/>
              </a:endParaRPr>
            </a:p>
          </p:txBody>
        </p:sp>
        <p:sp>
          <p:nvSpPr>
            <p:cNvPr id="122946" name="任意多边形 167104"/>
            <p:cNvSpPr/>
            <p:nvPr/>
          </p:nvSpPr>
          <p:spPr>
            <a:xfrm>
              <a:off x="2798" y="3346"/>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close/>
                </a:path>
              </a:pathLst>
            </a:custGeom>
            <a:solidFill>
              <a:srgbClr val="FFFFFF"/>
            </a:solidFill>
            <a:ln w="9525">
              <a:noFill/>
            </a:ln>
          </p:spPr>
          <p:txBody>
            <a:bodyPr/>
            <a:lstStyle/>
            <a:p>
              <a:endParaRPr lang="zh-CN" altLang="en-US"/>
            </a:p>
          </p:txBody>
        </p:sp>
        <p:sp>
          <p:nvSpPr>
            <p:cNvPr id="122947" name="任意多边形 167105"/>
            <p:cNvSpPr/>
            <p:nvPr/>
          </p:nvSpPr>
          <p:spPr>
            <a:xfrm>
              <a:off x="2798" y="3346"/>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48" name="矩形 167106"/>
            <p:cNvSpPr/>
            <p:nvPr/>
          </p:nvSpPr>
          <p:spPr>
            <a:xfrm>
              <a:off x="2858" y="3351"/>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7</a:t>
              </a:r>
              <a:endParaRPr lang="en-US" altLang="zh-CN" sz="1800" b="1">
                <a:latin typeface="Times New Roman" panose="02020603050405020304" pitchFamily="18" charset="0"/>
                <a:ea typeface="宋体" panose="02010600030101010101" pitchFamily="2" charset="-122"/>
              </a:endParaRPr>
            </a:p>
          </p:txBody>
        </p:sp>
        <p:sp>
          <p:nvSpPr>
            <p:cNvPr id="122949" name="任意多边形 167107"/>
            <p:cNvSpPr/>
            <p:nvPr/>
          </p:nvSpPr>
          <p:spPr>
            <a:xfrm>
              <a:off x="3003"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2950" name="任意多边形 167108"/>
            <p:cNvSpPr/>
            <p:nvPr/>
          </p:nvSpPr>
          <p:spPr>
            <a:xfrm>
              <a:off x="3003"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51" name="矩形 167109"/>
            <p:cNvSpPr/>
            <p:nvPr/>
          </p:nvSpPr>
          <p:spPr>
            <a:xfrm>
              <a:off x="3062" y="3044"/>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5</a:t>
              </a:r>
              <a:endParaRPr lang="en-US" altLang="zh-CN" sz="1800" b="1">
                <a:latin typeface="Times New Roman" panose="02020603050405020304" pitchFamily="18" charset="0"/>
                <a:ea typeface="宋体" panose="02010600030101010101" pitchFamily="2" charset="-122"/>
              </a:endParaRPr>
            </a:p>
          </p:txBody>
        </p:sp>
        <p:sp>
          <p:nvSpPr>
            <p:cNvPr id="122952" name="任意多边形 167110"/>
            <p:cNvSpPr/>
            <p:nvPr/>
          </p:nvSpPr>
          <p:spPr>
            <a:xfrm>
              <a:off x="3207" y="3346"/>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2953" name="任意多边形 167111"/>
            <p:cNvSpPr/>
            <p:nvPr/>
          </p:nvSpPr>
          <p:spPr>
            <a:xfrm>
              <a:off x="3207" y="3346"/>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2954" name="矩形 167112"/>
            <p:cNvSpPr/>
            <p:nvPr/>
          </p:nvSpPr>
          <p:spPr>
            <a:xfrm>
              <a:off x="3236" y="3351"/>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10</a:t>
              </a:r>
              <a:endParaRPr lang="en-US" altLang="zh-CN" sz="1800" b="1">
                <a:latin typeface="Times New Roman" panose="02020603050405020304" pitchFamily="18" charset="0"/>
                <a:ea typeface="宋体" panose="02010600030101010101" pitchFamily="2" charset="-122"/>
              </a:endParaRPr>
            </a:p>
          </p:txBody>
        </p:sp>
        <p:sp>
          <p:nvSpPr>
            <p:cNvPr id="122955" name="直接连接符 167113"/>
            <p:cNvSpPr/>
            <p:nvPr/>
          </p:nvSpPr>
          <p:spPr>
            <a:xfrm flipH="1">
              <a:off x="4015" y="3067"/>
              <a:ext cx="136" cy="46"/>
            </a:xfrm>
            <a:prstGeom prst="line">
              <a:avLst/>
            </a:prstGeom>
            <a:ln w="9525" cap="flat" cmpd="sng">
              <a:solidFill>
                <a:schemeClr val="tx1"/>
              </a:solidFill>
              <a:prstDash val="solid"/>
              <a:round/>
              <a:headEnd type="none" w="med" len="med"/>
              <a:tailEnd type="triangle" w="med" len="med"/>
            </a:ln>
          </p:spPr>
        </p:sp>
      </p:grpSp>
      <p:grpSp>
        <p:nvGrpSpPr>
          <p:cNvPr id="167130" name="组合 167129"/>
          <p:cNvGrpSpPr/>
          <p:nvPr/>
        </p:nvGrpSpPr>
        <p:grpSpPr>
          <a:xfrm>
            <a:off x="3184525" y="5753100"/>
            <a:ext cx="5135563" cy="1131888"/>
            <a:chOff x="2006" y="3624"/>
            <a:chExt cx="3235" cy="713"/>
          </a:xfrm>
        </p:grpSpPr>
        <p:sp>
          <p:nvSpPr>
            <p:cNvPr id="122957" name="矩形 167114"/>
            <p:cNvSpPr/>
            <p:nvPr/>
          </p:nvSpPr>
          <p:spPr>
            <a:xfrm>
              <a:off x="2699"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22958" name="矩形 167115"/>
            <p:cNvSpPr/>
            <p:nvPr/>
          </p:nvSpPr>
          <p:spPr>
            <a:xfrm>
              <a:off x="3016"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22959" name="矩形 167116"/>
            <p:cNvSpPr/>
            <p:nvPr/>
          </p:nvSpPr>
          <p:spPr>
            <a:xfrm>
              <a:off x="3335"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122960" name="矩形 167117"/>
            <p:cNvSpPr/>
            <p:nvPr/>
          </p:nvSpPr>
          <p:spPr>
            <a:xfrm>
              <a:off x="3652"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22961" name="矩形 167118"/>
            <p:cNvSpPr/>
            <p:nvPr/>
          </p:nvSpPr>
          <p:spPr>
            <a:xfrm>
              <a:off x="3969"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22962" name="矩形 167119"/>
            <p:cNvSpPr/>
            <p:nvPr/>
          </p:nvSpPr>
          <p:spPr>
            <a:xfrm>
              <a:off x="4286"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grpSp>
          <p:nvGrpSpPr>
            <p:cNvPr id="122963" name="组合 167120"/>
            <p:cNvGrpSpPr/>
            <p:nvPr/>
          </p:nvGrpSpPr>
          <p:grpSpPr>
            <a:xfrm>
              <a:off x="2006" y="3624"/>
              <a:ext cx="648" cy="305"/>
              <a:chOff x="463" y="2445"/>
              <a:chExt cx="648" cy="305"/>
            </a:xfrm>
          </p:grpSpPr>
          <p:sp>
            <p:nvSpPr>
              <p:cNvPr id="122964" name="文本框 167121"/>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22965" name="直接连接符 167122"/>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sp>
          <p:nvSpPr>
            <p:cNvPr id="122966" name="矩形 167123"/>
            <p:cNvSpPr/>
            <p:nvPr/>
          </p:nvSpPr>
          <p:spPr>
            <a:xfrm>
              <a:off x="4605"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22967" name="矩形 167124"/>
            <p:cNvSpPr/>
            <p:nvPr/>
          </p:nvSpPr>
          <p:spPr>
            <a:xfrm>
              <a:off x="4923"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22968" name="文本框 167125"/>
            <p:cNvSpPr txBox="1"/>
            <p:nvPr/>
          </p:nvSpPr>
          <p:spPr>
            <a:xfrm>
              <a:off x="2778" y="4106"/>
              <a:ext cx="2420" cy="231"/>
            </a:xfrm>
            <a:prstGeom prst="rect">
              <a:avLst/>
            </a:prstGeom>
            <a:noFill/>
            <a:ln w="9525">
              <a:noFill/>
            </a:ln>
          </p:spPr>
          <p:txBody>
            <a:bodyPr wrap="none" anchor="t">
              <a:spAutoFit/>
            </a:bodyPr>
            <a:lstStyle/>
            <a:p>
              <a:r>
                <a:rPr lang="en-US" altLang="zh-CN" sz="1800" b="1">
                  <a:latin typeface="Times New Roman" panose="02020603050405020304" pitchFamily="18" charset="0"/>
                  <a:ea typeface="宋体" panose="02010600030101010101" pitchFamily="2" charset="-122"/>
                </a:rPr>
                <a:t>0      1       2       3       4       5       6       7</a:t>
              </a:r>
            </a:p>
          </p:txBody>
        </p:sp>
        <p:sp>
          <p:nvSpPr>
            <p:cNvPr id="122969" name="直接连接符 167126"/>
            <p:cNvSpPr/>
            <p:nvPr/>
          </p:nvSpPr>
          <p:spPr>
            <a:xfrm flipH="1">
              <a:off x="3516" y="3657"/>
              <a:ext cx="0" cy="136"/>
            </a:xfrm>
            <a:prstGeom prst="line">
              <a:avLst/>
            </a:prstGeom>
            <a:ln w="9525" cap="flat" cmpd="sng">
              <a:solidFill>
                <a:schemeClr val="tx1"/>
              </a:solidFill>
              <a:prstDash val="solid"/>
              <a:round/>
              <a:headEnd type="none" w="med" len="med"/>
              <a:tailEnd type="triangle" w="med" len="med"/>
            </a:ln>
          </p:spPr>
        </p:sp>
      </p:grpSp>
      <p:sp>
        <p:nvSpPr>
          <p:cNvPr id="122970"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128"/>
                                        </p:tgtEl>
                                        <p:attrNameLst>
                                          <p:attrName>style.visibility</p:attrName>
                                        </p:attrNameLst>
                                      </p:cBhvr>
                                      <p:to>
                                        <p:strVal val="visible"/>
                                      </p:to>
                                    </p:set>
                                    <p:animEffect transition="in" filter="blinds(horizontal)">
                                      <p:cBhvr>
                                        <p:cTn id="7" dur="500"/>
                                        <p:tgtEl>
                                          <p:spTgt spid="1671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7085"/>
                                        </p:tgtEl>
                                        <p:attrNameLst>
                                          <p:attrName>style.visibility</p:attrName>
                                        </p:attrNameLst>
                                      </p:cBhvr>
                                      <p:to>
                                        <p:strVal val="visible"/>
                                      </p:to>
                                    </p:set>
                                    <p:animEffect transition="in" filter="blinds(horizontal)">
                                      <p:cBhvr>
                                        <p:cTn id="12" dur="500"/>
                                        <p:tgtEl>
                                          <p:spTgt spid="167085"/>
                                        </p:tgtEl>
                                      </p:cBhvr>
                                    </p:animEffect>
                                  </p:childTnLst>
                                </p:cTn>
                              </p:par>
                              <p:par>
                                <p:cTn id="13" presetID="3" presetClass="entr" presetSubtype="10" fill="hold" nodeType="withEffect">
                                  <p:stCondLst>
                                    <p:cond delay="0"/>
                                  </p:stCondLst>
                                  <p:childTnLst>
                                    <p:set>
                                      <p:cBhvr>
                                        <p:cTn id="14" dur="1" fill="hold">
                                          <p:stCondLst>
                                            <p:cond delay="0"/>
                                          </p:stCondLst>
                                        </p:cTn>
                                        <p:tgtEl>
                                          <p:spTgt spid="167086"/>
                                        </p:tgtEl>
                                        <p:attrNameLst>
                                          <p:attrName>style.visibility</p:attrName>
                                        </p:attrNameLst>
                                      </p:cBhvr>
                                      <p:to>
                                        <p:strVal val="visible"/>
                                      </p:to>
                                    </p:set>
                                    <p:animEffect transition="in" filter="blinds(horizontal)">
                                      <p:cBhvr>
                                        <p:cTn id="15" dur="500"/>
                                        <p:tgtEl>
                                          <p:spTgt spid="16708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7130"/>
                                        </p:tgtEl>
                                        <p:attrNameLst>
                                          <p:attrName>style.visibility</p:attrName>
                                        </p:attrNameLst>
                                      </p:cBhvr>
                                      <p:to>
                                        <p:strVal val="visible"/>
                                      </p:to>
                                    </p:set>
                                    <p:animEffect transition="in" filter="blinds(horizontal)">
                                      <p:cBhvr>
                                        <p:cTn id="20" dur="500"/>
                                        <p:tgtEl>
                                          <p:spTgt spid="167130"/>
                                        </p:tgtEl>
                                      </p:cBhvr>
                                    </p:animEffect>
                                  </p:childTnLst>
                                </p:cTn>
                              </p:par>
                              <p:par>
                                <p:cTn id="21" presetID="3" presetClass="entr" presetSubtype="10" fill="hold" nodeType="withEffect">
                                  <p:stCondLst>
                                    <p:cond delay="0"/>
                                  </p:stCondLst>
                                  <p:childTnLst>
                                    <p:set>
                                      <p:cBhvr>
                                        <p:cTn id="22" dur="1" fill="hold">
                                          <p:stCondLst>
                                            <p:cond delay="0"/>
                                          </p:stCondLst>
                                        </p:cTn>
                                        <p:tgtEl>
                                          <p:spTgt spid="167129"/>
                                        </p:tgtEl>
                                        <p:attrNameLst>
                                          <p:attrName>style.visibility</p:attrName>
                                        </p:attrNameLst>
                                      </p:cBhvr>
                                      <p:to>
                                        <p:strVal val="visible"/>
                                      </p:to>
                                    </p:set>
                                    <p:animEffect transition="in" filter="blinds(horizontal)">
                                      <p:cBhvr>
                                        <p:cTn id="23" dur="500"/>
                                        <p:tgtEl>
                                          <p:spTgt spid="167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标题 376833"/>
          <p:cNvSpPr>
            <a:spLocks noGrp="1"/>
          </p:cNvSpPr>
          <p:nvPr>
            <p:ph type="title"/>
          </p:nvPr>
        </p:nvSpPr>
        <p:spPr>
          <a:xfrm>
            <a:off x="684213" y="188913"/>
            <a:ext cx="7772400" cy="1143000"/>
          </a:xfrm>
        </p:spPr>
        <p:txBody>
          <a:bodyPr anchor="ctr"/>
          <a:lstStyle/>
          <a:p>
            <a:pPr fontAlgn="base"/>
            <a:r>
              <a:rPr lang="en-US" altLang="zh-CN" strike="noStrike" noProof="1">
                <a:solidFill>
                  <a:srgbClr val="CC0000"/>
                </a:solidFill>
                <a:effectLst>
                  <a:outerShdw blurRad="38100" dist="38100" dir="2700000">
                    <a:srgbClr val="C0C0C0"/>
                  </a:outerShdw>
                </a:effectLst>
              </a:rPr>
              <a:t>Bottom-up Building a Heap (2)</a:t>
            </a:r>
          </a:p>
        </p:txBody>
      </p:sp>
      <p:sp>
        <p:nvSpPr>
          <p:cNvPr id="124930" name="文本占位符 376834"/>
          <p:cNvSpPr>
            <a:spLocks noGrp="1"/>
          </p:cNvSpPr>
          <p:nvPr>
            <p:ph type="body" sz="half" idx="1"/>
          </p:nvPr>
        </p:nvSpPr>
        <p:spPr>
          <a:xfrm>
            <a:off x="0" y="1773238"/>
            <a:ext cx="3132138" cy="3671887"/>
          </a:xfrm>
        </p:spPr>
        <p:txBody>
          <a:bodyPr anchor="t"/>
          <a:lstStyle/>
          <a:p>
            <a:pPr>
              <a:lnSpc>
                <a:spcPct val="70000"/>
              </a:lnSpc>
              <a:buClrTx/>
              <a:buSzTx/>
              <a:buFontTx/>
            </a:pPr>
            <a:r>
              <a:rPr lang="en-US" altLang="zh-CN" sz="2800">
                <a:latin typeface="Helvetica" pitchFamily="34" charset="0"/>
              </a:rPr>
              <a:t>Work from high end of array to low end.</a:t>
            </a:r>
          </a:p>
          <a:p>
            <a:pPr>
              <a:lnSpc>
                <a:spcPct val="70000"/>
              </a:lnSpc>
              <a:buClrTx/>
              <a:buSzTx/>
              <a:buFontTx/>
            </a:pPr>
            <a:endParaRPr lang="en-US" altLang="zh-CN" sz="2800">
              <a:latin typeface="Helvetica" pitchFamily="34" charset="0"/>
            </a:endParaRPr>
          </a:p>
          <a:p>
            <a:pPr>
              <a:lnSpc>
                <a:spcPct val="70000"/>
              </a:lnSpc>
              <a:buClrTx/>
              <a:buSzTx/>
              <a:buFontTx/>
            </a:pPr>
            <a:r>
              <a:rPr lang="en-US" altLang="zh-CN" sz="2800">
                <a:latin typeface="Helvetica" pitchFamily="34" charset="0"/>
              </a:rPr>
              <a:t>Call </a:t>
            </a:r>
            <a:r>
              <a:rPr lang="en-US" altLang="zh-CN" sz="2800" b="1" err="1">
                <a:solidFill>
                  <a:srgbClr val="CC0000"/>
                </a:solidFill>
                <a:latin typeface="Courier New" panose="02070309020205020404" pitchFamily="49" charset="0"/>
              </a:rPr>
              <a:t>siftdown</a:t>
            </a:r>
            <a:r>
              <a:rPr lang="en-US" altLang="zh-CN" sz="2800">
                <a:latin typeface="Helvetica" pitchFamily="34" charset="0"/>
              </a:rPr>
              <a:t> for each internal node</a:t>
            </a:r>
          </a:p>
          <a:p>
            <a:pPr>
              <a:lnSpc>
                <a:spcPct val="70000"/>
              </a:lnSpc>
              <a:buClrTx/>
              <a:buSzTx/>
              <a:buFontTx/>
            </a:pPr>
            <a:endParaRPr lang="en-US" altLang="zh-CN" sz="2800">
              <a:latin typeface="Helvetica" pitchFamily="34" charset="0"/>
            </a:endParaRPr>
          </a:p>
        </p:txBody>
      </p:sp>
      <p:sp>
        <p:nvSpPr>
          <p:cNvPr id="124931" name="矩形 376862"/>
          <p:cNvSpPr/>
          <p:nvPr/>
        </p:nvSpPr>
        <p:spPr>
          <a:xfrm>
            <a:off x="435451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24932" name="矩形 376863"/>
          <p:cNvSpPr/>
          <p:nvPr/>
        </p:nvSpPr>
        <p:spPr>
          <a:xfrm>
            <a:off x="4857750"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24933" name="矩形 376864"/>
          <p:cNvSpPr/>
          <p:nvPr/>
        </p:nvSpPr>
        <p:spPr>
          <a:xfrm>
            <a:off x="536416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24934" name="矩形 376865"/>
          <p:cNvSpPr/>
          <p:nvPr/>
        </p:nvSpPr>
        <p:spPr>
          <a:xfrm>
            <a:off x="5867400"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24935" name="矩形 376866"/>
          <p:cNvSpPr/>
          <p:nvPr/>
        </p:nvSpPr>
        <p:spPr>
          <a:xfrm>
            <a:off x="6370638"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24936" name="矩形 376867"/>
          <p:cNvSpPr/>
          <p:nvPr/>
        </p:nvSpPr>
        <p:spPr>
          <a:xfrm>
            <a:off x="6873875"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grpSp>
        <p:nvGrpSpPr>
          <p:cNvPr id="124937" name="组合 376868"/>
          <p:cNvGrpSpPr/>
          <p:nvPr/>
        </p:nvGrpSpPr>
        <p:grpSpPr>
          <a:xfrm>
            <a:off x="3254375" y="2513013"/>
            <a:ext cx="1028700" cy="484187"/>
            <a:chOff x="463" y="2445"/>
            <a:chExt cx="648" cy="305"/>
          </a:xfrm>
        </p:grpSpPr>
        <p:sp>
          <p:nvSpPr>
            <p:cNvPr id="124938" name="文本框 376869"/>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24939" name="直接连接符 376870"/>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sp>
        <p:nvSpPr>
          <p:cNvPr id="124940" name="矩形 376871"/>
          <p:cNvSpPr/>
          <p:nvPr/>
        </p:nvSpPr>
        <p:spPr>
          <a:xfrm>
            <a:off x="7380288"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124941" name="矩形 376872"/>
          <p:cNvSpPr/>
          <p:nvPr/>
        </p:nvSpPr>
        <p:spPr>
          <a:xfrm>
            <a:off x="788511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24942" name="文本框 376873"/>
          <p:cNvSpPr txBox="1"/>
          <p:nvPr/>
        </p:nvSpPr>
        <p:spPr>
          <a:xfrm>
            <a:off x="4479925" y="3278188"/>
            <a:ext cx="3841750" cy="366712"/>
          </a:xfrm>
          <a:prstGeom prst="rect">
            <a:avLst/>
          </a:prstGeom>
          <a:noFill/>
          <a:ln w="9525">
            <a:noFill/>
          </a:ln>
        </p:spPr>
        <p:txBody>
          <a:bodyPr wrap="none" anchor="t">
            <a:spAutoFit/>
          </a:bodyPr>
          <a:lstStyle/>
          <a:p>
            <a:r>
              <a:rPr lang="en-US" altLang="zh-CN" sz="1800" b="1">
                <a:latin typeface="Times New Roman" panose="02020603050405020304" pitchFamily="18" charset="0"/>
                <a:ea typeface="宋体" panose="02010600030101010101" pitchFamily="2" charset="-122"/>
              </a:rPr>
              <a:t>0      1       2       3       4       5       6       7</a:t>
            </a:r>
          </a:p>
        </p:txBody>
      </p:sp>
      <p:sp>
        <p:nvSpPr>
          <p:cNvPr id="376875" name="直接连接符 376874"/>
          <p:cNvSpPr/>
          <p:nvPr/>
        </p:nvSpPr>
        <p:spPr>
          <a:xfrm>
            <a:off x="5724525" y="3789363"/>
            <a:ext cx="0" cy="576262"/>
          </a:xfrm>
          <a:prstGeom prst="line">
            <a:avLst/>
          </a:prstGeom>
          <a:ln w="76200" cap="flat" cmpd="sng">
            <a:solidFill>
              <a:srgbClr val="FF0000"/>
            </a:solidFill>
            <a:prstDash val="solid"/>
            <a:round/>
            <a:headEnd type="none" w="med" len="med"/>
            <a:tailEnd type="triangle" w="med" len="med"/>
          </a:ln>
        </p:spPr>
      </p:sp>
      <p:sp>
        <p:nvSpPr>
          <p:cNvPr id="376876" name="文本框 376875"/>
          <p:cNvSpPr txBox="1"/>
          <p:nvPr/>
        </p:nvSpPr>
        <p:spPr>
          <a:xfrm>
            <a:off x="5848350" y="3810000"/>
            <a:ext cx="1733550" cy="457200"/>
          </a:xfrm>
          <a:prstGeom prst="rect">
            <a:avLst/>
          </a:prstGeom>
          <a:noFill/>
          <a:ln w="9525">
            <a:noFill/>
          </a:ln>
        </p:spPr>
        <p:txBody>
          <a:bodyPr wrap="none" anchor="t">
            <a:spAutoFit/>
          </a:bodyPr>
          <a:lstStyle/>
          <a:p>
            <a:r>
              <a:rPr lang="en-US" altLang="zh-CN" err="1">
                <a:latin typeface="Times New Roman" panose="02020603050405020304" pitchFamily="18" charset="0"/>
                <a:ea typeface="宋体" panose="02010600030101010101" pitchFamily="2" charset="-122"/>
              </a:rPr>
              <a:t>Siftdown</a:t>
            </a:r>
            <a:r>
              <a:rPr lang="en-US" altLang="zh-CN">
                <a:latin typeface="Times New Roman" panose="02020603050405020304" pitchFamily="18" charset="0"/>
                <a:ea typeface="宋体" panose="02010600030101010101" pitchFamily="2" charset="-122"/>
              </a:rPr>
              <a:t> (1)</a:t>
            </a:r>
          </a:p>
        </p:txBody>
      </p:sp>
      <p:sp>
        <p:nvSpPr>
          <p:cNvPr id="376877" name="直接连接符 376876"/>
          <p:cNvSpPr/>
          <p:nvPr/>
        </p:nvSpPr>
        <p:spPr>
          <a:xfrm flipH="1">
            <a:off x="5651500" y="2565400"/>
            <a:ext cx="0" cy="215900"/>
          </a:xfrm>
          <a:prstGeom prst="line">
            <a:avLst/>
          </a:prstGeom>
          <a:ln w="9525" cap="flat" cmpd="sng">
            <a:solidFill>
              <a:schemeClr val="tx1"/>
            </a:solidFill>
            <a:prstDash val="solid"/>
            <a:round/>
            <a:headEnd type="none" w="med" len="med"/>
            <a:tailEnd type="triangle" w="med" len="med"/>
          </a:ln>
        </p:spPr>
      </p:sp>
      <p:grpSp>
        <p:nvGrpSpPr>
          <p:cNvPr id="376949" name="组合 376948"/>
          <p:cNvGrpSpPr/>
          <p:nvPr/>
        </p:nvGrpSpPr>
        <p:grpSpPr>
          <a:xfrm>
            <a:off x="4441825" y="4502150"/>
            <a:ext cx="2270125" cy="1133475"/>
            <a:chOff x="2798" y="2836"/>
            <a:chExt cx="1430" cy="714"/>
          </a:xfrm>
        </p:grpSpPr>
        <p:sp>
          <p:nvSpPr>
            <p:cNvPr id="124947" name="任意多边形 376878"/>
            <p:cNvSpPr/>
            <p:nvPr/>
          </p:nvSpPr>
          <p:spPr>
            <a:xfrm>
              <a:off x="3411" y="2836"/>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close/>
                </a:path>
              </a:pathLst>
            </a:custGeom>
            <a:solidFill>
              <a:srgbClr val="FFFFFF"/>
            </a:solidFill>
            <a:ln w="9525">
              <a:noFill/>
            </a:ln>
          </p:spPr>
          <p:txBody>
            <a:bodyPr/>
            <a:lstStyle/>
            <a:p>
              <a:endParaRPr lang="zh-CN" altLang="en-US"/>
            </a:p>
          </p:txBody>
        </p:sp>
        <p:sp>
          <p:nvSpPr>
            <p:cNvPr id="124948" name="任意多边形 376879"/>
            <p:cNvSpPr/>
            <p:nvPr/>
          </p:nvSpPr>
          <p:spPr>
            <a:xfrm>
              <a:off x="3411" y="2836"/>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4949" name="矩形 376880"/>
            <p:cNvSpPr/>
            <p:nvPr/>
          </p:nvSpPr>
          <p:spPr>
            <a:xfrm>
              <a:off x="3470" y="2840"/>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a:t>
              </a:r>
              <a:endParaRPr lang="en-US" altLang="zh-CN" sz="1800" b="1">
                <a:latin typeface="Times New Roman" panose="02020603050405020304" pitchFamily="18" charset="0"/>
                <a:ea typeface="宋体" panose="02010600030101010101" pitchFamily="2" charset="-122"/>
              </a:endParaRPr>
            </a:p>
          </p:txBody>
        </p:sp>
        <p:sp>
          <p:nvSpPr>
            <p:cNvPr id="124950" name="直接连接符 376881"/>
            <p:cNvSpPr/>
            <p:nvPr/>
          </p:nvSpPr>
          <p:spPr>
            <a:xfrm flipH="1" flipV="1">
              <a:off x="3207" y="3142"/>
              <a:ext cx="102" cy="204"/>
            </a:xfrm>
            <a:prstGeom prst="line">
              <a:avLst/>
            </a:prstGeom>
            <a:ln w="3175" cap="flat" cmpd="sng">
              <a:solidFill>
                <a:srgbClr val="000000"/>
              </a:solidFill>
              <a:prstDash val="solid"/>
              <a:round/>
              <a:headEnd type="none" w="med" len="med"/>
              <a:tailEnd type="none" w="med" len="med"/>
            </a:ln>
          </p:spPr>
        </p:sp>
        <p:sp>
          <p:nvSpPr>
            <p:cNvPr id="124951" name="直接连接符 376882"/>
            <p:cNvSpPr/>
            <p:nvPr/>
          </p:nvSpPr>
          <p:spPr>
            <a:xfrm flipH="1" flipV="1">
              <a:off x="3616" y="2938"/>
              <a:ext cx="306" cy="102"/>
            </a:xfrm>
            <a:prstGeom prst="line">
              <a:avLst/>
            </a:prstGeom>
            <a:ln w="3175" cap="flat" cmpd="sng">
              <a:solidFill>
                <a:srgbClr val="000000"/>
              </a:solidFill>
              <a:prstDash val="solid"/>
              <a:round/>
              <a:headEnd type="none" w="med" len="med"/>
              <a:tailEnd type="none" w="med" len="med"/>
            </a:ln>
          </p:spPr>
        </p:sp>
        <p:sp>
          <p:nvSpPr>
            <p:cNvPr id="124952" name="直接连接符 376883"/>
            <p:cNvSpPr/>
            <p:nvPr/>
          </p:nvSpPr>
          <p:spPr>
            <a:xfrm flipH="1" flipV="1">
              <a:off x="4024" y="3142"/>
              <a:ext cx="102" cy="204"/>
            </a:xfrm>
            <a:prstGeom prst="line">
              <a:avLst/>
            </a:prstGeom>
            <a:ln w="3175" cap="flat" cmpd="sng">
              <a:solidFill>
                <a:srgbClr val="000000"/>
              </a:solidFill>
              <a:prstDash val="solid"/>
              <a:round/>
              <a:headEnd type="none" w="med" len="med"/>
              <a:tailEnd type="none" w="med" len="med"/>
            </a:ln>
          </p:spPr>
        </p:sp>
        <p:sp>
          <p:nvSpPr>
            <p:cNvPr id="124953" name="直接连接符 376884"/>
            <p:cNvSpPr/>
            <p:nvPr/>
          </p:nvSpPr>
          <p:spPr>
            <a:xfrm flipH="1">
              <a:off x="3718" y="3142"/>
              <a:ext cx="102" cy="204"/>
            </a:xfrm>
            <a:prstGeom prst="line">
              <a:avLst/>
            </a:prstGeom>
            <a:ln w="3175" cap="flat" cmpd="sng">
              <a:solidFill>
                <a:srgbClr val="000000"/>
              </a:solidFill>
              <a:prstDash val="solid"/>
              <a:round/>
              <a:headEnd type="none" w="med" len="med"/>
              <a:tailEnd type="none" w="med" len="med"/>
            </a:ln>
          </p:spPr>
        </p:sp>
        <p:sp>
          <p:nvSpPr>
            <p:cNvPr id="124954" name="直接连接符 376885"/>
            <p:cNvSpPr/>
            <p:nvPr/>
          </p:nvSpPr>
          <p:spPr>
            <a:xfrm flipH="1">
              <a:off x="2900" y="3142"/>
              <a:ext cx="102" cy="204"/>
            </a:xfrm>
            <a:prstGeom prst="line">
              <a:avLst/>
            </a:prstGeom>
            <a:ln w="3175" cap="flat" cmpd="sng">
              <a:solidFill>
                <a:srgbClr val="000000"/>
              </a:solidFill>
              <a:prstDash val="solid"/>
              <a:round/>
              <a:headEnd type="none" w="med" len="med"/>
              <a:tailEnd type="none" w="med" len="med"/>
            </a:ln>
          </p:spPr>
        </p:sp>
        <p:sp>
          <p:nvSpPr>
            <p:cNvPr id="124955" name="直接连接符 376886"/>
            <p:cNvSpPr/>
            <p:nvPr/>
          </p:nvSpPr>
          <p:spPr>
            <a:xfrm flipH="1">
              <a:off x="3105" y="2938"/>
              <a:ext cx="306" cy="102"/>
            </a:xfrm>
            <a:prstGeom prst="line">
              <a:avLst/>
            </a:prstGeom>
            <a:ln w="3175" cap="flat" cmpd="sng">
              <a:solidFill>
                <a:srgbClr val="000000"/>
              </a:solidFill>
              <a:prstDash val="solid"/>
              <a:round/>
              <a:headEnd type="none" w="med" len="med"/>
              <a:tailEnd type="none" w="med" len="med"/>
            </a:ln>
          </p:spPr>
        </p:sp>
        <p:sp>
          <p:nvSpPr>
            <p:cNvPr id="124956" name="任意多边形 376887"/>
            <p:cNvSpPr/>
            <p:nvPr/>
          </p:nvSpPr>
          <p:spPr>
            <a:xfrm>
              <a:off x="4024" y="3346"/>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4957" name="任意多边形 376888"/>
            <p:cNvSpPr/>
            <p:nvPr/>
          </p:nvSpPr>
          <p:spPr>
            <a:xfrm>
              <a:off x="4024" y="3346"/>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4958" name="矩形 376889"/>
            <p:cNvSpPr/>
            <p:nvPr/>
          </p:nvSpPr>
          <p:spPr>
            <a:xfrm>
              <a:off x="4060" y="3351"/>
              <a:ext cx="73"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6</a:t>
              </a:r>
              <a:endParaRPr lang="en-US" altLang="zh-CN" sz="1800" b="1">
                <a:latin typeface="Times New Roman" panose="02020603050405020304" pitchFamily="18" charset="0"/>
                <a:ea typeface="宋体" panose="02010600030101010101" pitchFamily="2" charset="-122"/>
              </a:endParaRPr>
            </a:p>
          </p:txBody>
        </p:sp>
        <p:sp>
          <p:nvSpPr>
            <p:cNvPr id="124959" name="任意多边形 376890"/>
            <p:cNvSpPr/>
            <p:nvPr/>
          </p:nvSpPr>
          <p:spPr>
            <a:xfrm>
              <a:off x="3616" y="3346"/>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4960" name="任意多边形 376891"/>
            <p:cNvSpPr/>
            <p:nvPr/>
          </p:nvSpPr>
          <p:spPr>
            <a:xfrm>
              <a:off x="3616" y="3346"/>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4961" name="矩形 376892"/>
            <p:cNvSpPr/>
            <p:nvPr/>
          </p:nvSpPr>
          <p:spPr>
            <a:xfrm>
              <a:off x="3652" y="3351"/>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30</a:t>
              </a:r>
              <a:endParaRPr lang="en-US" altLang="zh-CN" sz="1800" b="1">
                <a:latin typeface="Times New Roman" panose="02020603050405020304" pitchFamily="18" charset="0"/>
                <a:ea typeface="宋体" panose="02010600030101010101" pitchFamily="2" charset="-122"/>
              </a:endParaRPr>
            </a:p>
          </p:txBody>
        </p:sp>
        <p:sp>
          <p:nvSpPr>
            <p:cNvPr id="124962" name="任意多边形 376893"/>
            <p:cNvSpPr/>
            <p:nvPr/>
          </p:nvSpPr>
          <p:spPr>
            <a:xfrm>
              <a:off x="3820"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4963" name="任意多边形 376894"/>
            <p:cNvSpPr/>
            <p:nvPr/>
          </p:nvSpPr>
          <p:spPr>
            <a:xfrm>
              <a:off x="3820"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4964" name="矩形 376895"/>
            <p:cNvSpPr/>
            <p:nvPr/>
          </p:nvSpPr>
          <p:spPr>
            <a:xfrm>
              <a:off x="3868" y="3044"/>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37</a:t>
              </a:r>
              <a:endParaRPr lang="en-US" altLang="zh-CN" sz="1800" b="1">
                <a:latin typeface="Times New Roman" panose="02020603050405020304" pitchFamily="18" charset="0"/>
                <a:ea typeface="宋体" panose="02010600030101010101" pitchFamily="2" charset="-122"/>
              </a:endParaRPr>
            </a:p>
          </p:txBody>
        </p:sp>
        <p:sp>
          <p:nvSpPr>
            <p:cNvPr id="124965" name="任意多边形 376896"/>
            <p:cNvSpPr/>
            <p:nvPr/>
          </p:nvSpPr>
          <p:spPr>
            <a:xfrm>
              <a:off x="2798" y="3346"/>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close/>
                </a:path>
              </a:pathLst>
            </a:custGeom>
            <a:solidFill>
              <a:srgbClr val="FFFFFF"/>
            </a:solidFill>
            <a:ln w="9525">
              <a:noFill/>
            </a:ln>
          </p:spPr>
          <p:txBody>
            <a:bodyPr/>
            <a:lstStyle/>
            <a:p>
              <a:endParaRPr lang="zh-CN" altLang="en-US"/>
            </a:p>
          </p:txBody>
        </p:sp>
        <p:sp>
          <p:nvSpPr>
            <p:cNvPr id="124966" name="任意多边形 376897"/>
            <p:cNvSpPr/>
            <p:nvPr/>
          </p:nvSpPr>
          <p:spPr>
            <a:xfrm>
              <a:off x="2798" y="3346"/>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4967" name="矩形 376898"/>
            <p:cNvSpPr/>
            <p:nvPr/>
          </p:nvSpPr>
          <p:spPr>
            <a:xfrm>
              <a:off x="2858" y="3351"/>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7</a:t>
              </a:r>
              <a:endParaRPr lang="en-US" altLang="zh-CN" sz="1800" b="1">
                <a:latin typeface="Times New Roman" panose="02020603050405020304" pitchFamily="18" charset="0"/>
                <a:ea typeface="宋体" panose="02010600030101010101" pitchFamily="2" charset="-122"/>
              </a:endParaRPr>
            </a:p>
          </p:txBody>
        </p:sp>
        <p:sp>
          <p:nvSpPr>
            <p:cNvPr id="124968" name="任意多边形 376899"/>
            <p:cNvSpPr/>
            <p:nvPr/>
          </p:nvSpPr>
          <p:spPr>
            <a:xfrm>
              <a:off x="3003"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4969" name="任意多边形 376900"/>
            <p:cNvSpPr/>
            <p:nvPr/>
          </p:nvSpPr>
          <p:spPr>
            <a:xfrm>
              <a:off x="3003"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4970" name="矩形 376901"/>
            <p:cNvSpPr/>
            <p:nvPr/>
          </p:nvSpPr>
          <p:spPr>
            <a:xfrm>
              <a:off x="3016" y="3044"/>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10</a:t>
              </a:r>
              <a:endParaRPr lang="en-US" altLang="zh-CN" sz="1800" b="1">
                <a:latin typeface="Times New Roman" panose="02020603050405020304" pitchFamily="18" charset="0"/>
                <a:ea typeface="宋体" panose="02010600030101010101" pitchFamily="2" charset="-122"/>
              </a:endParaRPr>
            </a:p>
          </p:txBody>
        </p:sp>
        <p:sp>
          <p:nvSpPr>
            <p:cNvPr id="124971" name="任意多边形 376902"/>
            <p:cNvSpPr/>
            <p:nvPr/>
          </p:nvSpPr>
          <p:spPr>
            <a:xfrm>
              <a:off x="3207" y="3346"/>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4972" name="任意多边形 376903"/>
            <p:cNvSpPr/>
            <p:nvPr/>
          </p:nvSpPr>
          <p:spPr>
            <a:xfrm>
              <a:off x="3207" y="3346"/>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path>
              </a:pathLst>
            </a:custGeom>
            <a:solidFill>
              <a:srgbClr val="CCFFFF"/>
            </a:solidFill>
            <a:ln w="3175" cap="flat" cmpd="sng">
              <a:solidFill>
                <a:srgbClr val="000000"/>
              </a:solidFill>
              <a:prstDash val="solid"/>
              <a:round/>
              <a:headEnd type="none" w="med" len="med"/>
              <a:tailEnd type="none" w="med" len="med"/>
            </a:ln>
          </p:spPr>
          <p:txBody>
            <a:bodyPr/>
            <a:lstStyle/>
            <a:p>
              <a:endParaRPr lang="zh-CN" altLang="en-US"/>
            </a:p>
          </p:txBody>
        </p:sp>
        <p:sp>
          <p:nvSpPr>
            <p:cNvPr id="124973" name="矩形 376904"/>
            <p:cNvSpPr/>
            <p:nvPr/>
          </p:nvSpPr>
          <p:spPr>
            <a:xfrm>
              <a:off x="3236" y="3351"/>
              <a:ext cx="73"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5</a:t>
              </a:r>
              <a:endParaRPr lang="en-US" altLang="zh-CN" sz="1800" b="1">
                <a:latin typeface="Times New Roman" panose="02020603050405020304" pitchFamily="18" charset="0"/>
                <a:ea typeface="宋体" panose="02010600030101010101" pitchFamily="2" charset="-122"/>
              </a:endParaRPr>
            </a:p>
          </p:txBody>
        </p:sp>
        <p:sp>
          <p:nvSpPr>
            <p:cNvPr id="124974" name="直接连接符 376905"/>
            <p:cNvSpPr/>
            <p:nvPr/>
          </p:nvSpPr>
          <p:spPr>
            <a:xfrm flipH="1">
              <a:off x="3198" y="3067"/>
              <a:ext cx="136" cy="46"/>
            </a:xfrm>
            <a:prstGeom prst="line">
              <a:avLst/>
            </a:prstGeom>
            <a:ln w="9525" cap="flat" cmpd="sng">
              <a:solidFill>
                <a:schemeClr val="tx1"/>
              </a:solidFill>
              <a:prstDash val="solid"/>
              <a:round/>
              <a:headEnd type="none" w="med" len="med"/>
              <a:tailEnd type="triangle" w="med" len="med"/>
            </a:ln>
          </p:spPr>
        </p:sp>
      </p:grpSp>
      <p:grpSp>
        <p:nvGrpSpPr>
          <p:cNvPr id="376950" name="组合 376949"/>
          <p:cNvGrpSpPr/>
          <p:nvPr/>
        </p:nvGrpSpPr>
        <p:grpSpPr>
          <a:xfrm>
            <a:off x="3184525" y="5753100"/>
            <a:ext cx="5135563" cy="1131888"/>
            <a:chOff x="2006" y="3624"/>
            <a:chExt cx="3235" cy="713"/>
          </a:xfrm>
        </p:grpSpPr>
        <p:sp>
          <p:nvSpPr>
            <p:cNvPr id="124976" name="矩形 376906"/>
            <p:cNvSpPr/>
            <p:nvPr/>
          </p:nvSpPr>
          <p:spPr>
            <a:xfrm>
              <a:off x="2699"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24977" name="矩形 376907"/>
            <p:cNvSpPr/>
            <p:nvPr/>
          </p:nvSpPr>
          <p:spPr>
            <a:xfrm>
              <a:off x="3016"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24978" name="矩形 376908"/>
            <p:cNvSpPr/>
            <p:nvPr/>
          </p:nvSpPr>
          <p:spPr>
            <a:xfrm>
              <a:off x="3335"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124979" name="矩形 376909"/>
            <p:cNvSpPr/>
            <p:nvPr/>
          </p:nvSpPr>
          <p:spPr>
            <a:xfrm>
              <a:off x="3652"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24980" name="矩形 376910"/>
            <p:cNvSpPr/>
            <p:nvPr/>
          </p:nvSpPr>
          <p:spPr>
            <a:xfrm>
              <a:off x="3969"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24981" name="矩形 376911"/>
            <p:cNvSpPr/>
            <p:nvPr/>
          </p:nvSpPr>
          <p:spPr>
            <a:xfrm>
              <a:off x="4286"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grpSp>
          <p:nvGrpSpPr>
            <p:cNvPr id="124982" name="组合 376912"/>
            <p:cNvGrpSpPr/>
            <p:nvPr/>
          </p:nvGrpSpPr>
          <p:grpSpPr>
            <a:xfrm>
              <a:off x="2006" y="3624"/>
              <a:ext cx="648" cy="305"/>
              <a:chOff x="463" y="2445"/>
              <a:chExt cx="648" cy="305"/>
            </a:xfrm>
          </p:grpSpPr>
          <p:sp>
            <p:nvSpPr>
              <p:cNvPr id="124983" name="文本框 376913"/>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24984" name="直接连接符 376914"/>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sp>
          <p:nvSpPr>
            <p:cNvPr id="124985" name="矩形 376915"/>
            <p:cNvSpPr/>
            <p:nvPr/>
          </p:nvSpPr>
          <p:spPr>
            <a:xfrm>
              <a:off x="4605"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24986" name="矩形 376916"/>
            <p:cNvSpPr/>
            <p:nvPr/>
          </p:nvSpPr>
          <p:spPr>
            <a:xfrm>
              <a:off x="4923"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24987" name="文本框 376917"/>
            <p:cNvSpPr txBox="1"/>
            <p:nvPr/>
          </p:nvSpPr>
          <p:spPr>
            <a:xfrm>
              <a:off x="2778" y="4106"/>
              <a:ext cx="2420" cy="231"/>
            </a:xfrm>
            <a:prstGeom prst="rect">
              <a:avLst/>
            </a:prstGeom>
            <a:noFill/>
            <a:ln w="9525">
              <a:noFill/>
            </a:ln>
          </p:spPr>
          <p:txBody>
            <a:bodyPr wrap="none" anchor="t">
              <a:spAutoFit/>
            </a:bodyPr>
            <a:lstStyle/>
            <a:p>
              <a:r>
                <a:rPr lang="en-US" altLang="zh-CN" sz="1800" b="1">
                  <a:latin typeface="Times New Roman" panose="02020603050405020304" pitchFamily="18" charset="0"/>
                  <a:ea typeface="宋体" panose="02010600030101010101" pitchFamily="2" charset="-122"/>
                </a:rPr>
                <a:t>0      1       2       3       4       5       6       7</a:t>
              </a:r>
            </a:p>
          </p:txBody>
        </p:sp>
        <p:sp>
          <p:nvSpPr>
            <p:cNvPr id="124988" name="直接连接符 376918"/>
            <p:cNvSpPr/>
            <p:nvPr/>
          </p:nvSpPr>
          <p:spPr>
            <a:xfrm flipH="1">
              <a:off x="3152" y="3657"/>
              <a:ext cx="0" cy="136"/>
            </a:xfrm>
            <a:prstGeom prst="line">
              <a:avLst/>
            </a:prstGeom>
            <a:ln w="9525" cap="flat" cmpd="sng">
              <a:solidFill>
                <a:schemeClr val="tx1"/>
              </a:solidFill>
              <a:prstDash val="solid"/>
              <a:round/>
              <a:headEnd type="none" w="med" len="med"/>
              <a:tailEnd type="triangle" w="med" len="med"/>
            </a:ln>
          </p:spPr>
        </p:sp>
      </p:grpSp>
      <p:sp>
        <p:nvSpPr>
          <p:cNvPr id="124989" name="任意多边形 376920"/>
          <p:cNvSpPr/>
          <p:nvPr/>
        </p:nvSpPr>
        <p:spPr>
          <a:xfrm>
            <a:off x="5341938" y="1216025"/>
            <a:ext cx="325437" cy="323850"/>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close/>
              </a:path>
            </a:pathLst>
          </a:custGeom>
          <a:solidFill>
            <a:srgbClr val="FFFFFF"/>
          </a:solidFill>
          <a:ln w="9525">
            <a:noFill/>
          </a:ln>
        </p:spPr>
        <p:txBody>
          <a:bodyPr/>
          <a:lstStyle/>
          <a:p>
            <a:endParaRPr lang="zh-CN" altLang="en-US"/>
          </a:p>
        </p:txBody>
      </p:sp>
      <p:sp>
        <p:nvSpPr>
          <p:cNvPr id="124990" name="任意多边形 376921"/>
          <p:cNvSpPr/>
          <p:nvPr/>
        </p:nvSpPr>
        <p:spPr>
          <a:xfrm>
            <a:off x="5341938" y="1216025"/>
            <a:ext cx="325437" cy="323850"/>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4991" name="矩形 376922"/>
          <p:cNvSpPr/>
          <p:nvPr/>
        </p:nvSpPr>
        <p:spPr>
          <a:xfrm>
            <a:off x="5435600" y="1222375"/>
            <a:ext cx="114300"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a:t>
            </a:r>
            <a:endParaRPr lang="en-US" altLang="zh-CN" sz="1800" b="1">
              <a:latin typeface="Times New Roman" panose="02020603050405020304" pitchFamily="18" charset="0"/>
              <a:ea typeface="宋体" panose="02010600030101010101" pitchFamily="2" charset="-122"/>
            </a:endParaRPr>
          </a:p>
        </p:txBody>
      </p:sp>
      <p:sp>
        <p:nvSpPr>
          <p:cNvPr id="124992" name="直接连接符 376923"/>
          <p:cNvSpPr/>
          <p:nvPr/>
        </p:nvSpPr>
        <p:spPr>
          <a:xfrm flipH="1" flipV="1">
            <a:off x="5018088" y="1701800"/>
            <a:ext cx="161925" cy="323850"/>
          </a:xfrm>
          <a:prstGeom prst="line">
            <a:avLst/>
          </a:prstGeom>
          <a:ln w="3175" cap="flat" cmpd="sng">
            <a:solidFill>
              <a:srgbClr val="000000"/>
            </a:solidFill>
            <a:prstDash val="solid"/>
            <a:round/>
            <a:headEnd type="none" w="med" len="med"/>
            <a:tailEnd type="none" w="med" len="med"/>
          </a:ln>
        </p:spPr>
      </p:sp>
      <p:sp>
        <p:nvSpPr>
          <p:cNvPr id="124993" name="直接连接符 376924"/>
          <p:cNvSpPr/>
          <p:nvPr/>
        </p:nvSpPr>
        <p:spPr>
          <a:xfrm flipH="1" flipV="1">
            <a:off x="5667375" y="1377950"/>
            <a:ext cx="485775" cy="161925"/>
          </a:xfrm>
          <a:prstGeom prst="line">
            <a:avLst/>
          </a:prstGeom>
          <a:ln w="3175" cap="flat" cmpd="sng">
            <a:solidFill>
              <a:srgbClr val="000000"/>
            </a:solidFill>
            <a:prstDash val="solid"/>
            <a:round/>
            <a:headEnd type="none" w="med" len="med"/>
            <a:tailEnd type="none" w="med" len="med"/>
          </a:ln>
        </p:spPr>
      </p:sp>
      <p:sp>
        <p:nvSpPr>
          <p:cNvPr id="124994" name="直接连接符 376925"/>
          <p:cNvSpPr/>
          <p:nvPr/>
        </p:nvSpPr>
        <p:spPr>
          <a:xfrm flipH="1" flipV="1">
            <a:off x="6315075" y="1701800"/>
            <a:ext cx="161925" cy="323850"/>
          </a:xfrm>
          <a:prstGeom prst="line">
            <a:avLst/>
          </a:prstGeom>
          <a:ln w="3175" cap="flat" cmpd="sng">
            <a:solidFill>
              <a:srgbClr val="000000"/>
            </a:solidFill>
            <a:prstDash val="solid"/>
            <a:round/>
            <a:headEnd type="none" w="med" len="med"/>
            <a:tailEnd type="none" w="med" len="med"/>
          </a:ln>
        </p:spPr>
      </p:sp>
      <p:sp>
        <p:nvSpPr>
          <p:cNvPr id="124995" name="直接连接符 376926"/>
          <p:cNvSpPr/>
          <p:nvPr/>
        </p:nvSpPr>
        <p:spPr>
          <a:xfrm flipH="1">
            <a:off x="5829300" y="1701800"/>
            <a:ext cx="161925" cy="323850"/>
          </a:xfrm>
          <a:prstGeom prst="line">
            <a:avLst/>
          </a:prstGeom>
          <a:ln w="3175" cap="flat" cmpd="sng">
            <a:solidFill>
              <a:srgbClr val="000000"/>
            </a:solidFill>
            <a:prstDash val="solid"/>
            <a:round/>
            <a:headEnd type="none" w="med" len="med"/>
            <a:tailEnd type="none" w="med" len="med"/>
          </a:ln>
        </p:spPr>
      </p:sp>
      <p:sp>
        <p:nvSpPr>
          <p:cNvPr id="124996" name="直接连接符 376927"/>
          <p:cNvSpPr/>
          <p:nvPr/>
        </p:nvSpPr>
        <p:spPr>
          <a:xfrm flipH="1">
            <a:off x="4530725" y="1701800"/>
            <a:ext cx="161925" cy="323850"/>
          </a:xfrm>
          <a:prstGeom prst="line">
            <a:avLst/>
          </a:prstGeom>
          <a:ln w="3175" cap="flat" cmpd="sng">
            <a:solidFill>
              <a:srgbClr val="000000"/>
            </a:solidFill>
            <a:prstDash val="solid"/>
            <a:round/>
            <a:headEnd type="none" w="med" len="med"/>
            <a:tailEnd type="none" w="med" len="med"/>
          </a:ln>
        </p:spPr>
      </p:sp>
      <p:sp>
        <p:nvSpPr>
          <p:cNvPr id="124997" name="直接连接符 376928"/>
          <p:cNvSpPr/>
          <p:nvPr/>
        </p:nvSpPr>
        <p:spPr>
          <a:xfrm flipH="1">
            <a:off x="4856163" y="1377950"/>
            <a:ext cx="485775" cy="161925"/>
          </a:xfrm>
          <a:prstGeom prst="line">
            <a:avLst/>
          </a:prstGeom>
          <a:ln w="3175" cap="flat" cmpd="sng">
            <a:solidFill>
              <a:srgbClr val="000000"/>
            </a:solidFill>
            <a:prstDash val="solid"/>
            <a:round/>
            <a:headEnd type="none" w="med" len="med"/>
            <a:tailEnd type="none" w="med" len="med"/>
          </a:ln>
        </p:spPr>
      </p:sp>
      <p:sp>
        <p:nvSpPr>
          <p:cNvPr id="124998" name="任意多边形 376929"/>
          <p:cNvSpPr/>
          <p:nvPr/>
        </p:nvSpPr>
        <p:spPr>
          <a:xfrm>
            <a:off x="6315075" y="2025650"/>
            <a:ext cx="323850" cy="323850"/>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4999" name="任意多边形 376930"/>
          <p:cNvSpPr/>
          <p:nvPr/>
        </p:nvSpPr>
        <p:spPr>
          <a:xfrm>
            <a:off x="6315075" y="2025650"/>
            <a:ext cx="323850" cy="323850"/>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5000" name="矩形 376931"/>
          <p:cNvSpPr/>
          <p:nvPr/>
        </p:nvSpPr>
        <p:spPr>
          <a:xfrm>
            <a:off x="6372225" y="2033588"/>
            <a:ext cx="115888"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6</a:t>
            </a:r>
            <a:endParaRPr lang="en-US" altLang="zh-CN" sz="1800" b="1">
              <a:latin typeface="Times New Roman" panose="02020603050405020304" pitchFamily="18" charset="0"/>
              <a:ea typeface="宋体" panose="02010600030101010101" pitchFamily="2" charset="-122"/>
            </a:endParaRPr>
          </a:p>
        </p:txBody>
      </p:sp>
      <p:sp>
        <p:nvSpPr>
          <p:cNvPr id="125001" name="任意多边形 376932"/>
          <p:cNvSpPr/>
          <p:nvPr/>
        </p:nvSpPr>
        <p:spPr>
          <a:xfrm>
            <a:off x="5667375" y="2025650"/>
            <a:ext cx="323850" cy="323850"/>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5002" name="任意多边形 376933"/>
          <p:cNvSpPr/>
          <p:nvPr/>
        </p:nvSpPr>
        <p:spPr>
          <a:xfrm>
            <a:off x="5667375" y="2025650"/>
            <a:ext cx="323850" cy="323850"/>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5003" name="矩形 376934"/>
          <p:cNvSpPr/>
          <p:nvPr/>
        </p:nvSpPr>
        <p:spPr>
          <a:xfrm>
            <a:off x="5724525" y="2033588"/>
            <a:ext cx="231775"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30</a:t>
            </a:r>
            <a:endParaRPr lang="en-US" altLang="zh-CN" sz="1800" b="1">
              <a:latin typeface="Times New Roman" panose="02020603050405020304" pitchFamily="18" charset="0"/>
              <a:ea typeface="宋体" panose="02010600030101010101" pitchFamily="2" charset="-122"/>
            </a:endParaRPr>
          </a:p>
        </p:txBody>
      </p:sp>
      <p:sp>
        <p:nvSpPr>
          <p:cNvPr id="125004" name="任意多边形 376935"/>
          <p:cNvSpPr/>
          <p:nvPr/>
        </p:nvSpPr>
        <p:spPr>
          <a:xfrm>
            <a:off x="5991225" y="1539875"/>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5005" name="任意多边形 376936"/>
          <p:cNvSpPr/>
          <p:nvPr/>
        </p:nvSpPr>
        <p:spPr>
          <a:xfrm>
            <a:off x="5991225" y="1539875"/>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5006" name="矩形 376937"/>
          <p:cNvSpPr/>
          <p:nvPr/>
        </p:nvSpPr>
        <p:spPr>
          <a:xfrm>
            <a:off x="6067425" y="1546225"/>
            <a:ext cx="231775"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37</a:t>
            </a:r>
            <a:endParaRPr lang="en-US" altLang="zh-CN" sz="1800" b="1">
              <a:latin typeface="Times New Roman" panose="02020603050405020304" pitchFamily="18" charset="0"/>
              <a:ea typeface="宋体" panose="02010600030101010101" pitchFamily="2" charset="-122"/>
            </a:endParaRPr>
          </a:p>
        </p:txBody>
      </p:sp>
      <p:sp>
        <p:nvSpPr>
          <p:cNvPr id="125007" name="任意多边形 376938"/>
          <p:cNvSpPr/>
          <p:nvPr/>
        </p:nvSpPr>
        <p:spPr>
          <a:xfrm>
            <a:off x="4368800" y="2025650"/>
            <a:ext cx="323850" cy="323850"/>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close/>
              </a:path>
            </a:pathLst>
          </a:custGeom>
          <a:solidFill>
            <a:srgbClr val="FFFFFF"/>
          </a:solidFill>
          <a:ln w="9525">
            <a:noFill/>
          </a:ln>
        </p:spPr>
        <p:txBody>
          <a:bodyPr/>
          <a:lstStyle/>
          <a:p>
            <a:endParaRPr lang="zh-CN" altLang="en-US"/>
          </a:p>
        </p:txBody>
      </p:sp>
      <p:sp>
        <p:nvSpPr>
          <p:cNvPr id="125008" name="任意多边形 376939"/>
          <p:cNvSpPr/>
          <p:nvPr/>
        </p:nvSpPr>
        <p:spPr>
          <a:xfrm>
            <a:off x="4368800" y="2025650"/>
            <a:ext cx="323850" cy="323850"/>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5009" name="矩形 376940"/>
          <p:cNvSpPr/>
          <p:nvPr/>
        </p:nvSpPr>
        <p:spPr>
          <a:xfrm>
            <a:off x="4464050" y="2033588"/>
            <a:ext cx="114300"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7</a:t>
            </a:r>
            <a:endParaRPr lang="en-US" altLang="zh-CN" sz="1800" b="1">
              <a:latin typeface="Times New Roman" panose="02020603050405020304" pitchFamily="18" charset="0"/>
              <a:ea typeface="宋体" panose="02010600030101010101" pitchFamily="2" charset="-122"/>
            </a:endParaRPr>
          </a:p>
        </p:txBody>
      </p:sp>
      <p:sp>
        <p:nvSpPr>
          <p:cNvPr id="125010" name="任意多边形 376941"/>
          <p:cNvSpPr/>
          <p:nvPr/>
        </p:nvSpPr>
        <p:spPr>
          <a:xfrm>
            <a:off x="4694238" y="1539875"/>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5011" name="任意多边形 376942"/>
          <p:cNvSpPr/>
          <p:nvPr/>
        </p:nvSpPr>
        <p:spPr>
          <a:xfrm>
            <a:off x="4694238" y="1539875"/>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path>
            </a:pathLst>
          </a:custGeom>
          <a:solidFill>
            <a:srgbClr val="CCFFFF"/>
          </a:solidFill>
          <a:ln w="3175" cap="flat" cmpd="sng">
            <a:solidFill>
              <a:srgbClr val="000000"/>
            </a:solidFill>
            <a:prstDash val="solid"/>
            <a:round/>
            <a:headEnd type="none" w="med" len="med"/>
            <a:tailEnd type="none" w="med" len="med"/>
          </a:ln>
        </p:spPr>
        <p:txBody>
          <a:bodyPr/>
          <a:lstStyle/>
          <a:p>
            <a:endParaRPr lang="zh-CN" altLang="en-US"/>
          </a:p>
        </p:txBody>
      </p:sp>
      <p:sp>
        <p:nvSpPr>
          <p:cNvPr id="125012" name="矩形 376943"/>
          <p:cNvSpPr/>
          <p:nvPr/>
        </p:nvSpPr>
        <p:spPr>
          <a:xfrm>
            <a:off x="4787900" y="1546225"/>
            <a:ext cx="114300"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5</a:t>
            </a:r>
            <a:endParaRPr lang="en-US" altLang="zh-CN" sz="1800" b="1">
              <a:latin typeface="Times New Roman" panose="02020603050405020304" pitchFamily="18" charset="0"/>
              <a:ea typeface="宋体" panose="02010600030101010101" pitchFamily="2" charset="-122"/>
            </a:endParaRPr>
          </a:p>
        </p:txBody>
      </p:sp>
      <p:sp>
        <p:nvSpPr>
          <p:cNvPr id="125013" name="任意多边形 376944"/>
          <p:cNvSpPr/>
          <p:nvPr/>
        </p:nvSpPr>
        <p:spPr>
          <a:xfrm>
            <a:off x="5018088" y="2025650"/>
            <a:ext cx="323850" cy="323850"/>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5014" name="任意多边形 376945"/>
          <p:cNvSpPr/>
          <p:nvPr/>
        </p:nvSpPr>
        <p:spPr>
          <a:xfrm>
            <a:off x="5018088" y="2025650"/>
            <a:ext cx="323850" cy="323850"/>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5015" name="矩形 376946"/>
          <p:cNvSpPr/>
          <p:nvPr/>
        </p:nvSpPr>
        <p:spPr>
          <a:xfrm>
            <a:off x="5064125" y="2033588"/>
            <a:ext cx="231775"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10</a:t>
            </a:r>
            <a:endParaRPr lang="en-US" altLang="zh-CN" sz="1800" b="1">
              <a:latin typeface="Times New Roman" panose="02020603050405020304" pitchFamily="18" charset="0"/>
              <a:ea typeface="宋体" panose="02010600030101010101" pitchFamily="2" charset="-122"/>
            </a:endParaRPr>
          </a:p>
        </p:txBody>
      </p:sp>
      <p:sp>
        <p:nvSpPr>
          <p:cNvPr id="376948" name="直接连接符 376947"/>
          <p:cNvSpPr/>
          <p:nvPr/>
        </p:nvSpPr>
        <p:spPr>
          <a:xfrm flipH="1">
            <a:off x="6300788" y="1582738"/>
            <a:ext cx="215900" cy="73025"/>
          </a:xfrm>
          <a:prstGeom prst="line">
            <a:avLst/>
          </a:prstGeom>
          <a:ln w="9525" cap="flat" cmpd="sng">
            <a:solidFill>
              <a:schemeClr val="tx1"/>
            </a:solidFill>
            <a:prstDash val="solid"/>
            <a:round/>
            <a:headEnd type="none" w="med" len="med"/>
            <a:tailEnd type="triangle" w="med" len="med"/>
          </a:ln>
        </p:spPr>
      </p:sp>
      <p:sp>
        <p:nvSpPr>
          <p:cNvPr id="125017"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76"/>
                                        </p:tgtEl>
                                        <p:attrNameLst>
                                          <p:attrName>style.visibility</p:attrName>
                                        </p:attrNameLst>
                                      </p:cBhvr>
                                      <p:to>
                                        <p:strVal val="visible"/>
                                      </p:to>
                                    </p:set>
                                    <p:animEffect transition="in" filter="blinds(horizontal)">
                                      <p:cBhvr>
                                        <p:cTn id="7" dur="500"/>
                                        <p:tgtEl>
                                          <p:spTgt spid="376876"/>
                                        </p:tgtEl>
                                      </p:cBhvr>
                                    </p:animEffect>
                                  </p:childTnLst>
                                </p:cTn>
                              </p:par>
                              <p:par>
                                <p:cTn id="8" presetID="3" presetClass="entr" presetSubtype="10" fill="hold" nodeType="withEffect">
                                  <p:stCondLst>
                                    <p:cond delay="0"/>
                                  </p:stCondLst>
                                  <p:childTnLst>
                                    <p:set>
                                      <p:cBhvr>
                                        <p:cTn id="9" dur="1" fill="hold">
                                          <p:stCondLst>
                                            <p:cond delay="0"/>
                                          </p:stCondLst>
                                        </p:cTn>
                                        <p:tgtEl>
                                          <p:spTgt spid="376875"/>
                                        </p:tgtEl>
                                        <p:attrNameLst>
                                          <p:attrName>style.visibility</p:attrName>
                                        </p:attrNameLst>
                                      </p:cBhvr>
                                      <p:to>
                                        <p:strVal val="visible"/>
                                      </p:to>
                                    </p:set>
                                    <p:animEffect transition="in" filter="blinds(horizontal)">
                                      <p:cBhvr>
                                        <p:cTn id="10" dur="500"/>
                                        <p:tgtEl>
                                          <p:spTgt spid="376875"/>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00382 -2.69195E-6 L -0.14184 0.00139 " pathEditMode="relative" rAng="0" ptsTypes="AA">
                                      <p:cBhvr>
                                        <p:cTn id="14" dur="1000" fill="hold"/>
                                        <p:tgtEl>
                                          <p:spTgt spid="376948"/>
                                        </p:tgtEl>
                                        <p:attrNameLst>
                                          <p:attrName>ppt_x</p:attrName>
                                          <p:attrName>ppt_y</p:attrName>
                                        </p:attrNameLst>
                                      </p:cBhvr>
                                      <p:rCtr x="-7300" y="100"/>
                                    </p:animMotion>
                                  </p:childTnLst>
                                </p:cTn>
                              </p:par>
                              <p:par>
                                <p:cTn id="15" presetID="35" presetClass="path" presetSubtype="0" accel="50000" decel="50000" fill="hold" nodeType="withEffect">
                                  <p:stCondLst>
                                    <p:cond delay="0"/>
                                  </p:stCondLst>
                                  <p:childTnLst>
                                    <p:animMotion origin="layout" path="M 4.44444E-6 -4.20907E-6 L -0.07084 -0.00531 " pathEditMode="relative" rAng="0" ptsTypes="AA">
                                      <p:cBhvr>
                                        <p:cTn id="16" dur="1000" fill="hold"/>
                                        <p:tgtEl>
                                          <p:spTgt spid="376877"/>
                                        </p:tgtEl>
                                        <p:attrNameLst>
                                          <p:attrName>ppt_x</p:attrName>
                                          <p:attrName>ppt_y</p:attrName>
                                        </p:attrNameLst>
                                      </p:cBhvr>
                                      <p:rCtr x="-3500" y="-300"/>
                                    </p:animMotion>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76949"/>
                                        </p:tgtEl>
                                        <p:attrNameLst>
                                          <p:attrName>style.visibility</p:attrName>
                                        </p:attrNameLst>
                                      </p:cBhvr>
                                      <p:to>
                                        <p:strVal val="visible"/>
                                      </p:to>
                                    </p:set>
                                    <p:animEffect transition="in" filter="blinds(horizontal)">
                                      <p:cBhvr>
                                        <p:cTn id="21" dur="500"/>
                                        <p:tgtEl>
                                          <p:spTgt spid="376949"/>
                                        </p:tgtEl>
                                      </p:cBhvr>
                                    </p:animEffect>
                                  </p:childTnLst>
                                </p:cTn>
                              </p:par>
                              <p:par>
                                <p:cTn id="22" presetID="3" presetClass="entr" presetSubtype="10" fill="hold" nodeType="withEffect">
                                  <p:stCondLst>
                                    <p:cond delay="0"/>
                                  </p:stCondLst>
                                  <p:childTnLst>
                                    <p:set>
                                      <p:cBhvr>
                                        <p:cTn id="23" dur="1" fill="hold">
                                          <p:stCondLst>
                                            <p:cond delay="0"/>
                                          </p:stCondLst>
                                        </p:cTn>
                                        <p:tgtEl>
                                          <p:spTgt spid="376950"/>
                                        </p:tgtEl>
                                        <p:attrNameLst>
                                          <p:attrName>style.visibility</p:attrName>
                                        </p:attrNameLst>
                                      </p:cBhvr>
                                      <p:to>
                                        <p:strVal val="visible"/>
                                      </p:to>
                                    </p:set>
                                    <p:animEffect transition="in" filter="blinds(horizontal)">
                                      <p:cBhvr>
                                        <p:cTn id="24" dur="500"/>
                                        <p:tgtEl>
                                          <p:spTgt spid="376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7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标题 380929"/>
          <p:cNvSpPr>
            <a:spLocks noGrp="1"/>
          </p:cNvSpPr>
          <p:nvPr>
            <p:ph type="title"/>
          </p:nvPr>
        </p:nvSpPr>
        <p:spPr>
          <a:xfrm>
            <a:off x="684213" y="188913"/>
            <a:ext cx="7772400" cy="1143000"/>
          </a:xfrm>
        </p:spPr>
        <p:txBody>
          <a:bodyPr anchor="ctr"/>
          <a:lstStyle/>
          <a:p>
            <a:pPr fontAlgn="base"/>
            <a:r>
              <a:rPr lang="en-US" altLang="zh-CN" strike="noStrike" noProof="1">
                <a:solidFill>
                  <a:srgbClr val="CC0000"/>
                </a:solidFill>
                <a:effectLst>
                  <a:outerShdw blurRad="38100" dist="38100" dir="2700000">
                    <a:srgbClr val="C0C0C0"/>
                  </a:outerShdw>
                </a:effectLst>
              </a:rPr>
              <a:t>Bottom-up Building a Heap (2)</a:t>
            </a:r>
          </a:p>
        </p:txBody>
      </p:sp>
      <p:sp>
        <p:nvSpPr>
          <p:cNvPr id="126978" name="文本占位符 380930"/>
          <p:cNvSpPr>
            <a:spLocks noGrp="1"/>
          </p:cNvSpPr>
          <p:nvPr>
            <p:ph type="body" sz="half" idx="1"/>
          </p:nvPr>
        </p:nvSpPr>
        <p:spPr>
          <a:xfrm>
            <a:off x="0" y="1773238"/>
            <a:ext cx="3132138" cy="3671887"/>
          </a:xfrm>
        </p:spPr>
        <p:txBody>
          <a:bodyPr anchor="t"/>
          <a:lstStyle/>
          <a:p>
            <a:pPr>
              <a:lnSpc>
                <a:spcPct val="70000"/>
              </a:lnSpc>
              <a:buClrTx/>
              <a:buSzTx/>
              <a:buFontTx/>
            </a:pPr>
            <a:r>
              <a:rPr lang="en-US" altLang="zh-CN" sz="2800">
                <a:latin typeface="Helvetica" pitchFamily="34" charset="0"/>
              </a:rPr>
              <a:t>Work from high end of array to low end.</a:t>
            </a:r>
          </a:p>
          <a:p>
            <a:pPr>
              <a:lnSpc>
                <a:spcPct val="70000"/>
              </a:lnSpc>
              <a:buClrTx/>
              <a:buSzTx/>
              <a:buFontTx/>
            </a:pPr>
            <a:endParaRPr lang="en-US" altLang="zh-CN" sz="2800">
              <a:latin typeface="Helvetica" pitchFamily="34" charset="0"/>
            </a:endParaRPr>
          </a:p>
          <a:p>
            <a:pPr>
              <a:lnSpc>
                <a:spcPct val="70000"/>
              </a:lnSpc>
              <a:buClrTx/>
              <a:buSzTx/>
              <a:buFontTx/>
            </a:pPr>
            <a:r>
              <a:rPr lang="en-US" altLang="zh-CN" sz="2800">
                <a:latin typeface="Helvetica" pitchFamily="34" charset="0"/>
              </a:rPr>
              <a:t>Call </a:t>
            </a:r>
            <a:r>
              <a:rPr lang="en-US" altLang="zh-CN" sz="2800" b="1" err="1">
                <a:solidFill>
                  <a:srgbClr val="CC0000"/>
                </a:solidFill>
                <a:latin typeface="Courier New" panose="02070309020205020404" pitchFamily="49" charset="0"/>
              </a:rPr>
              <a:t>siftdown</a:t>
            </a:r>
            <a:r>
              <a:rPr lang="en-US" altLang="zh-CN" sz="2800">
                <a:latin typeface="Helvetica" pitchFamily="34" charset="0"/>
              </a:rPr>
              <a:t> for each internal node</a:t>
            </a:r>
          </a:p>
          <a:p>
            <a:pPr>
              <a:lnSpc>
                <a:spcPct val="70000"/>
              </a:lnSpc>
              <a:buClrTx/>
              <a:buSzTx/>
              <a:buFontTx/>
            </a:pPr>
            <a:endParaRPr lang="en-US" altLang="zh-CN" sz="2800">
              <a:latin typeface="Helvetica" pitchFamily="34" charset="0"/>
            </a:endParaRPr>
          </a:p>
        </p:txBody>
      </p:sp>
      <p:sp>
        <p:nvSpPr>
          <p:cNvPr id="126979" name="矩形 380931"/>
          <p:cNvSpPr/>
          <p:nvPr/>
        </p:nvSpPr>
        <p:spPr>
          <a:xfrm>
            <a:off x="435451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26980" name="矩形 380932"/>
          <p:cNvSpPr/>
          <p:nvPr/>
        </p:nvSpPr>
        <p:spPr>
          <a:xfrm>
            <a:off x="4857750"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26981" name="矩形 380933"/>
          <p:cNvSpPr/>
          <p:nvPr/>
        </p:nvSpPr>
        <p:spPr>
          <a:xfrm>
            <a:off x="536416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26982" name="矩形 380934"/>
          <p:cNvSpPr/>
          <p:nvPr/>
        </p:nvSpPr>
        <p:spPr>
          <a:xfrm>
            <a:off x="5867400"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26983" name="矩形 380935"/>
          <p:cNvSpPr/>
          <p:nvPr/>
        </p:nvSpPr>
        <p:spPr>
          <a:xfrm>
            <a:off x="6370638"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26984" name="矩形 380936"/>
          <p:cNvSpPr/>
          <p:nvPr/>
        </p:nvSpPr>
        <p:spPr>
          <a:xfrm>
            <a:off x="6873875"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grpSp>
        <p:nvGrpSpPr>
          <p:cNvPr id="126985" name="组合 380937"/>
          <p:cNvGrpSpPr/>
          <p:nvPr/>
        </p:nvGrpSpPr>
        <p:grpSpPr>
          <a:xfrm>
            <a:off x="3254375" y="2513013"/>
            <a:ext cx="1028700" cy="484187"/>
            <a:chOff x="463" y="2445"/>
            <a:chExt cx="648" cy="305"/>
          </a:xfrm>
        </p:grpSpPr>
        <p:sp>
          <p:nvSpPr>
            <p:cNvPr id="126986" name="文本框 380938"/>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26987" name="直接连接符 380939"/>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sp>
        <p:nvSpPr>
          <p:cNvPr id="126988" name="矩形 380940"/>
          <p:cNvSpPr/>
          <p:nvPr/>
        </p:nvSpPr>
        <p:spPr>
          <a:xfrm>
            <a:off x="7380288"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126989" name="矩形 380941"/>
          <p:cNvSpPr/>
          <p:nvPr/>
        </p:nvSpPr>
        <p:spPr>
          <a:xfrm>
            <a:off x="7885113" y="2824163"/>
            <a:ext cx="504825" cy="50323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26990" name="文本框 380942"/>
          <p:cNvSpPr txBox="1"/>
          <p:nvPr/>
        </p:nvSpPr>
        <p:spPr>
          <a:xfrm>
            <a:off x="4479925" y="3278188"/>
            <a:ext cx="3841750" cy="366712"/>
          </a:xfrm>
          <a:prstGeom prst="rect">
            <a:avLst/>
          </a:prstGeom>
          <a:noFill/>
          <a:ln w="9525">
            <a:noFill/>
          </a:ln>
        </p:spPr>
        <p:txBody>
          <a:bodyPr wrap="none" anchor="t">
            <a:spAutoFit/>
          </a:bodyPr>
          <a:lstStyle/>
          <a:p>
            <a:r>
              <a:rPr lang="en-US" altLang="zh-CN" sz="1800" b="1">
                <a:latin typeface="Times New Roman" panose="02020603050405020304" pitchFamily="18" charset="0"/>
                <a:ea typeface="宋体" panose="02010600030101010101" pitchFamily="2" charset="-122"/>
              </a:rPr>
              <a:t>0      1       2       3       4       5       6       7</a:t>
            </a:r>
          </a:p>
        </p:txBody>
      </p:sp>
      <p:sp>
        <p:nvSpPr>
          <p:cNvPr id="380944" name="直接连接符 380943"/>
          <p:cNvSpPr/>
          <p:nvPr/>
        </p:nvSpPr>
        <p:spPr>
          <a:xfrm>
            <a:off x="5724525" y="3789363"/>
            <a:ext cx="0" cy="576262"/>
          </a:xfrm>
          <a:prstGeom prst="line">
            <a:avLst/>
          </a:prstGeom>
          <a:ln w="76200" cap="flat" cmpd="sng">
            <a:solidFill>
              <a:srgbClr val="FF0000"/>
            </a:solidFill>
            <a:prstDash val="solid"/>
            <a:round/>
            <a:headEnd type="none" w="med" len="med"/>
            <a:tailEnd type="triangle" w="med" len="med"/>
          </a:ln>
        </p:spPr>
      </p:sp>
      <p:sp>
        <p:nvSpPr>
          <p:cNvPr id="380945" name="文本框 380944"/>
          <p:cNvSpPr txBox="1"/>
          <p:nvPr/>
        </p:nvSpPr>
        <p:spPr>
          <a:xfrm>
            <a:off x="5848350" y="3810000"/>
            <a:ext cx="1733550" cy="457200"/>
          </a:xfrm>
          <a:prstGeom prst="rect">
            <a:avLst/>
          </a:prstGeom>
          <a:noFill/>
          <a:ln w="9525">
            <a:noFill/>
          </a:ln>
        </p:spPr>
        <p:txBody>
          <a:bodyPr wrap="none" anchor="t">
            <a:spAutoFit/>
          </a:bodyPr>
          <a:lstStyle/>
          <a:p>
            <a:r>
              <a:rPr lang="en-US" altLang="zh-CN" err="1">
                <a:latin typeface="Times New Roman" panose="02020603050405020304" pitchFamily="18" charset="0"/>
                <a:ea typeface="宋体" panose="02010600030101010101" pitchFamily="2" charset="-122"/>
              </a:rPr>
              <a:t>Siftdown</a:t>
            </a:r>
            <a:r>
              <a:rPr lang="en-US" altLang="zh-CN">
                <a:latin typeface="Times New Roman" panose="02020603050405020304" pitchFamily="18" charset="0"/>
                <a:ea typeface="宋体" panose="02010600030101010101" pitchFamily="2" charset="-122"/>
              </a:rPr>
              <a:t> (0)</a:t>
            </a:r>
          </a:p>
        </p:txBody>
      </p:sp>
      <p:sp>
        <p:nvSpPr>
          <p:cNvPr id="380946" name="直接连接符 380945"/>
          <p:cNvSpPr/>
          <p:nvPr/>
        </p:nvSpPr>
        <p:spPr>
          <a:xfrm flipH="1">
            <a:off x="5148263" y="2565400"/>
            <a:ext cx="0" cy="215900"/>
          </a:xfrm>
          <a:prstGeom prst="line">
            <a:avLst/>
          </a:prstGeom>
          <a:ln w="9525" cap="flat" cmpd="sng">
            <a:solidFill>
              <a:schemeClr val="tx1"/>
            </a:solidFill>
            <a:prstDash val="solid"/>
            <a:round/>
            <a:headEnd type="none" w="med" len="med"/>
            <a:tailEnd type="triangle" w="med" len="med"/>
          </a:ln>
        </p:spPr>
      </p:sp>
      <p:grpSp>
        <p:nvGrpSpPr>
          <p:cNvPr id="381076" name="组合 381075"/>
          <p:cNvGrpSpPr/>
          <p:nvPr/>
        </p:nvGrpSpPr>
        <p:grpSpPr>
          <a:xfrm>
            <a:off x="4533900" y="4502150"/>
            <a:ext cx="2270125" cy="1133475"/>
            <a:chOff x="2856" y="2836"/>
            <a:chExt cx="1430" cy="714"/>
          </a:xfrm>
        </p:grpSpPr>
        <p:sp>
          <p:nvSpPr>
            <p:cNvPr id="126995" name="任意多边形 380947"/>
            <p:cNvSpPr/>
            <p:nvPr/>
          </p:nvSpPr>
          <p:spPr>
            <a:xfrm>
              <a:off x="3469" y="2836"/>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close/>
                </a:path>
              </a:pathLst>
            </a:custGeom>
            <a:solidFill>
              <a:srgbClr val="FFFFFF"/>
            </a:solidFill>
            <a:ln w="9525">
              <a:noFill/>
            </a:ln>
          </p:spPr>
          <p:txBody>
            <a:bodyPr/>
            <a:lstStyle/>
            <a:p>
              <a:endParaRPr lang="zh-CN" altLang="en-US"/>
            </a:p>
          </p:txBody>
        </p:sp>
        <p:sp>
          <p:nvSpPr>
            <p:cNvPr id="126996" name="任意多边形 380948"/>
            <p:cNvSpPr/>
            <p:nvPr/>
          </p:nvSpPr>
          <p:spPr>
            <a:xfrm>
              <a:off x="3469" y="2836"/>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6997" name="矩形 380949"/>
            <p:cNvSpPr/>
            <p:nvPr/>
          </p:nvSpPr>
          <p:spPr>
            <a:xfrm>
              <a:off x="3528" y="2840"/>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37</a:t>
              </a:r>
              <a:endParaRPr lang="en-US" altLang="zh-CN" sz="1800" b="1">
                <a:latin typeface="Times New Roman" panose="02020603050405020304" pitchFamily="18" charset="0"/>
                <a:ea typeface="宋体" panose="02010600030101010101" pitchFamily="2" charset="-122"/>
              </a:endParaRPr>
            </a:p>
          </p:txBody>
        </p:sp>
        <p:sp>
          <p:nvSpPr>
            <p:cNvPr id="126998" name="直接连接符 380950"/>
            <p:cNvSpPr/>
            <p:nvPr/>
          </p:nvSpPr>
          <p:spPr>
            <a:xfrm flipH="1" flipV="1">
              <a:off x="3265" y="3142"/>
              <a:ext cx="102" cy="204"/>
            </a:xfrm>
            <a:prstGeom prst="line">
              <a:avLst/>
            </a:prstGeom>
            <a:ln w="3175" cap="flat" cmpd="sng">
              <a:solidFill>
                <a:srgbClr val="000000"/>
              </a:solidFill>
              <a:prstDash val="solid"/>
              <a:round/>
              <a:headEnd type="none" w="med" len="med"/>
              <a:tailEnd type="none" w="med" len="med"/>
            </a:ln>
          </p:spPr>
        </p:sp>
        <p:sp>
          <p:nvSpPr>
            <p:cNvPr id="126999" name="直接连接符 380951"/>
            <p:cNvSpPr/>
            <p:nvPr/>
          </p:nvSpPr>
          <p:spPr>
            <a:xfrm flipH="1" flipV="1">
              <a:off x="3674" y="2938"/>
              <a:ext cx="306" cy="102"/>
            </a:xfrm>
            <a:prstGeom prst="line">
              <a:avLst/>
            </a:prstGeom>
            <a:ln w="3175" cap="flat" cmpd="sng">
              <a:solidFill>
                <a:srgbClr val="000000"/>
              </a:solidFill>
              <a:prstDash val="solid"/>
              <a:round/>
              <a:headEnd type="none" w="med" len="med"/>
              <a:tailEnd type="none" w="med" len="med"/>
            </a:ln>
          </p:spPr>
        </p:sp>
        <p:sp>
          <p:nvSpPr>
            <p:cNvPr id="127000" name="直接连接符 380952"/>
            <p:cNvSpPr/>
            <p:nvPr/>
          </p:nvSpPr>
          <p:spPr>
            <a:xfrm flipH="1" flipV="1">
              <a:off x="4082" y="3142"/>
              <a:ext cx="102" cy="204"/>
            </a:xfrm>
            <a:prstGeom prst="line">
              <a:avLst/>
            </a:prstGeom>
            <a:ln w="3175" cap="flat" cmpd="sng">
              <a:solidFill>
                <a:srgbClr val="000000"/>
              </a:solidFill>
              <a:prstDash val="solid"/>
              <a:round/>
              <a:headEnd type="none" w="med" len="med"/>
              <a:tailEnd type="none" w="med" len="med"/>
            </a:ln>
          </p:spPr>
        </p:sp>
        <p:sp>
          <p:nvSpPr>
            <p:cNvPr id="127001" name="直接连接符 380953"/>
            <p:cNvSpPr/>
            <p:nvPr/>
          </p:nvSpPr>
          <p:spPr>
            <a:xfrm flipH="1">
              <a:off x="3776" y="3142"/>
              <a:ext cx="102" cy="204"/>
            </a:xfrm>
            <a:prstGeom prst="line">
              <a:avLst/>
            </a:prstGeom>
            <a:ln w="3175" cap="flat" cmpd="sng">
              <a:solidFill>
                <a:srgbClr val="000000"/>
              </a:solidFill>
              <a:prstDash val="solid"/>
              <a:round/>
              <a:headEnd type="none" w="med" len="med"/>
              <a:tailEnd type="none" w="med" len="med"/>
            </a:ln>
          </p:spPr>
        </p:sp>
        <p:sp>
          <p:nvSpPr>
            <p:cNvPr id="127002" name="直接连接符 380954"/>
            <p:cNvSpPr/>
            <p:nvPr/>
          </p:nvSpPr>
          <p:spPr>
            <a:xfrm flipH="1">
              <a:off x="2958" y="3142"/>
              <a:ext cx="102" cy="204"/>
            </a:xfrm>
            <a:prstGeom prst="line">
              <a:avLst/>
            </a:prstGeom>
            <a:ln w="3175" cap="flat" cmpd="sng">
              <a:solidFill>
                <a:srgbClr val="000000"/>
              </a:solidFill>
              <a:prstDash val="solid"/>
              <a:round/>
              <a:headEnd type="none" w="med" len="med"/>
              <a:tailEnd type="none" w="med" len="med"/>
            </a:ln>
          </p:spPr>
        </p:sp>
        <p:sp>
          <p:nvSpPr>
            <p:cNvPr id="127003" name="直接连接符 380955"/>
            <p:cNvSpPr/>
            <p:nvPr/>
          </p:nvSpPr>
          <p:spPr>
            <a:xfrm flipH="1">
              <a:off x="3163" y="2938"/>
              <a:ext cx="306" cy="102"/>
            </a:xfrm>
            <a:prstGeom prst="line">
              <a:avLst/>
            </a:prstGeom>
            <a:ln w="3175" cap="flat" cmpd="sng">
              <a:solidFill>
                <a:srgbClr val="000000"/>
              </a:solidFill>
              <a:prstDash val="solid"/>
              <a:round/>
              <a:headEnd type="none" w="med" len="med"/>
              <a:tailEnd type="none" w="med" len="med"/>
            </a:ln>
          </p:spPr>
        </p:sp>
        <p:sp>
          <p:nvSpPr>
            <p:cNvPr id="127004" name="任意多边形 380956"/>
            <p:cNvSpPr/>
            <p:nvPr/>
          </p:nvSpPr>
          <p:spPr>
            <a:xfrm>
              <a:off x="4082" y="3346"/>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05" name="任意多边形 380957"/>
            <p:cNvSpPr/>
            <p:nvPr/>
          </p:nvSpPr>
          <p:spPr>
            <a:xfrm>
              <a:off x="4082" y="3346"/>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06" name="矩形 380958"/>
            <p:cNvSpPr/>
            <p:nvPr/>
          </p:nvSpPr>
          <p:spPr>
            <a:xfrm>
              <a:off x="4118" y="3351"/>
              <a:ext cx="73"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6</a:t>
              </a:r>
              <a:endParaRPr lang="en-US" altLang="zh-CN" sz="1800" b="1">
                <a:latin typeface="Times New Roman" panose="02020603050405020304" pitchFamily="18" charset="0"/>
                <a:ea typeface="宋体" panose="02010600030101010101" pitchFamily="2" charset="-122"/>
              </a:endParaRPr>
            </a:p>
          </p:txBody>
        </p:sp>
        <p:sp>
          <p:nvSpPr>
            <p:cNvPr id="127007" name="任意多边形 380959"/>
            <p:cNvSpPr/>
            <p:nvPr/>
          </p:nvSpPr>
          <p:spPr>
            <a:xfrm>
              <a:off x="3674" y="3346"/>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08" name="任意多边形 380960"/>
            <p:cNvSpPr/>
            <p:nvPr/>
          </p:nvSpPr>
          <p:spPr>
            <a:xfrm>
              <a:off x="3674" y="3346"/>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09" name="矩形 380961"/>
            <p:cNvSpPr/>
            <p:nvPr/>
          </p:nvSpPr>
          <p:spPr>
            <a:xfrm>
              <a:off x="3710" y="3351"/>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30</a:t>
              </a:r>
              <a:endParaRPr lang="en-US" altLang="zh-CN" sz="1800" b="1">
                <a:latin typeface="Times New Roman" panose="02020603050405020304" pitchFamily="18" charset="0"/>
                <a:ea typeface="宋体" panose="02010600030101010101" pitchFamily="2" charset="-122"/>
              </a:endParaRPr>
            </a:p>
          </p:txBody>
        </p:sp>
        <p:sp>
          <p:nvSpPr>
            <p:cNvPr id="127010" name="任意多边形 380962"/>
            <p:cNvSpPr/>
            <p:nvPr/>
          </p:nvSpPr>
          <p:spPr>
            <a:xfrm>
              <a:off x="3878"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7011" name="任意多边形 380963"/>
            <p:cNvSpPr/>
            <p:nvPr/>
          </p:nvSpPr>
          <p:spPr>
            <a:xfrm>
              <a:off x="3878"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path>
              </a:pathLst>
            </a:custGeom>
            <a:solidFill>
              <a:srgbClr val="CCFFFF"/>
            </a:solidFill>
            <a:ln w="3175" cap="flat" cmpd="sng">
              <a:solidFill>
                <a:srgbClr val="000000"/>
              </a:solidFill>
              <a:prstDash val="solid"/>
              <a:round/>
              <a:headEnd type="none" w="med" len="med"/>
              <a:tailEnd type="none" w="med" len="med"/>
            </a:ln>
          </p:spPr>
          <p:txBody>
            <a:bodyPr/>
            <a:lstStyle/>
            <a:p>
              <a:endParaRPr lang="zh-CN" altLang="en-US"/>
            </a:p>
          </p:txBody>
        </p:sp>
        <p:sp>
          <p:nvSpPr>
            <p:cNvPr id="127012" name="矩形 380964"/>
            <p:cNvSpPr/>
            <p:nvPr/>
          </p:nvSpPr>
          <p:spPr>
            <a:xfrm>
              <a:off x="3926" y="3044"/>
              <a:ext cx="73" cy="173"/>
            </a:xfrm>
            <a:prstGeom prst="rect">
              <a:avLst/>
            </a:prstGeom>
            <a:solidFill>
              <a:srgbClr val="CCFFFF"/>
            </a:solid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a:t>
              </a:r>
              <a:endParaRPr lang="en-US" altLang="zh-CN" sz="1800" b="1">
                <a:latin typeface="Times New Roman" panose="02020603050405020304" pitchFamily="18" charset="0"/>
                <a:ea typeface="宋体" panose="02010600030101010101" pitchFamily="2" charset="-122"/>
              </a:endParaRPr>
            </a:p>
          </p:txBody>
        </p:sp>
        <p:sp>
          <p:nvSpPr>
            <p:cNvPr id="127013" name="任意多边形 380965"/>
            <p:cNvSpPr/>
            <p:nvPr/>
          </p:nvSpPr>
          <p:spPr>
            <a:xfrm>
              <a:off x="2856" y="3346"/>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close/>
                </a:path>
              </a:pathLst>
            </a:custGeom>
            <a:solidFill>
              <a:srgbClr val="FFFFFF"/>
            </a:solidFill>
            <a:ln w="9525">
              <a:noFill/>
            </a:ln>
          </p:spPr>
          <p:txBody>
            <a:bodyPr/>
            <a:lstStyle/>
            <a:p>
              <a:endParaRPr lang="zh-CN" altLang="en-US"/>
            </a:p>
          </p:txBody>
        </p:sp>
        <p:sp>
          <p:nvSpPr>
            <p:cNvPr id="127014" name="任意多边形 380966"/>
            <p:cNvSpPr/>
            <p:nvPr/>
          </p:nvSpPr>
          <p:spPr>
            <a:xfrm>
              <a:off x="2856" y="3346"/>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15" name="矩形 380967"/>
            <p:cNvSpPr/>
            <p:nvPr/>
          </p:nvSpPr>
          <p:spPr>
            <a:xfrm>
              <a:off x="2916" y="3351"/>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7</a:t>
              </a:r>
              <a:endParaRPr lang="en-US" altLang="zh-CN" sz="1800" b="1">
                <a:latin typeface="Times New Roman" panose="02020603050405020304" pitchFamily="18" charset="0"/>
                <a:ea typeface="宋体" panose="02010600030101010101" pitchFamily="2" charset="-122"/>
              </a:endParaRPr>
            </a:p>
          </p:txBody>
        </p:sp>
        <p:sp>
          <p:nvSpPr>
            <p:cNvPr id="127016" name="任意多边形 380968"/>
            <p:cNvSpPr/>
            <p:nvPr/>
          </p:nvSpPr>
          <p:spPr>
            <a:xfrm>
              <a:off x="3061"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7017" name="任意多边形 380969"/>
            <p:cNvSpPr/>
            <p:nvPr/>
          </p:nvSpPr>
          <p:spPr>
            <a:xfrm>
              <a:off x="3061" y="3040"/>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18" name="矩形 380970"/>
            <p:cNvSpPr/>
            <p:nvPr/>
          </p:nvSpPr>
          <p:spPr>
            <a:xfrm>
              <a:off x="3074" y="3044"/>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10</a:t>
              </a:r>
              <a:endParaRPr lang="en-US" altLang="zh-CN" sz="1800" b="1">
                <a:latin typeface="Times New Roman" panose="02020603050405020304" pitchFamily="18" charset="0"/>
                <a:ea typeface="宋体" panose="02010600030101010101" pitchFamily="2" charset="-122"/>
              </a:endParaRPr>
            </a:p>
          </p:txBody>
        </p:sp>
        <p:sp>
          <p:nvSpPr>
            <p:cNvPr id="127019" name="任意多边形 380971"/>
            <p:cNvSpPr/>
            <p:nvPr/>
          </p:nvSpPr>
          <p:spPr>
            <a:xfrm>
              <a:off x="3265" y="3346"/>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20" name="任意多边形 380972"/>
            <p:cNvSpPr/>
            <p:nvPr/>
          </p:nvSpPr>
          <p:spPr>
            <a:xfrm>
              <a:off x="3265" y="3346"/>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21" name="矩形 380973"/>
            <p:cNvSpPr/>
            <p:nvPr/>
          </p:nvSpPr>
          <p:spPr>
            <a:xfrm>
              <a:off x="3294" y="3351"/>
              <a:ext cx="73"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5</a:t>
              </a:r>
              <a:endParaRPr lang="en-US" altLang="zh-CN" sz="1800" b="1">
                <a:latin typeface="Times New Roman" panose="02020603050405020304" pitchFamily="18" charset="0"/>
                <a:ea typeface="宋体" panose="02010600030101010101" pitchFamily="2" charset="-122"/>
              </a:endParaRPr>
            </a:p>
          </p:txBody>
        </p:sp>
        <p:sp>
          <p:nvSpPr>
            <p:cNvPr id="127022" name="直接连接符 380974"/>
            <p:cNvSpPr/>
            <p:nvPr/>
          </p:nvSpPr>
          <p:spPr>
            <a:xfrm flipH="1">
              <a:off x="3664" y="2840"/>
              <a:ext cx="136" cy="46"/>
            </a:xfrm>
            <a:prstGeom prst="line">
              <a:avLst/>
            </a:prstGeom>
            <a:ln w="9525" cap="flat" cmpd="sng">
              <a:solidFill>
                <a:schemeClr val="tx1"/>
              </a:solidFill>
              <a:prstDash val="solid"/>
              <a:round/>
              <a:headEnd type="none" w="med" len="med"/>
              <a:tailEnd type="triangle" w="med" len="med"/>
            </a:ln>
          </p:spPr>
        </p:sp>
      </p:grpSp>
      <p:grpSp>
        <p:nvGrpSpPr>
          <p:cNvPr id="381079" name="组合 381078"/>
          <p:cNvGrpSpPr/>
          <p:nvPr/>
        </p:nvGrpSpPr>
        <p:grpSpPr>
          <a:xfrm>
            <a:off x="2268538" y="5753100"/>
            <a:ext cx="5135562" cy="1131888"/>
            <a:chOff x="1429" y="3624"/>
            <a:chExt cx="3235" cy="713"/>
          </a:xfrm>
        </p:grpSpPr>
        <p:sp>
          <p:nvSpPr>
            <p:cNvPr id="127024" name="文本框 380987"/>
            <p:cNvSpPr txBox="1"/>
            <p:nvPr/>
          </p:nvSpPr>
          <p:spPr>
            <a:xfrm>
              <a:off x="2201" y="4106"/>
              <a:ext cx="2420" cy="231"/>
            </a:xfrm>
            <a:prstGeom prst="rect">
              <a:avLst/>
            </a:prstGeom>
            <a:noFill/>
            <a:ln w="9525">
              <a:noFill/>
            </a:ln>
          </p:spPr>
          <p:txBody>
            <a:bodyPr wrap="none" anchor="t">
              <a:spAutoFit/>
            </a:bodyPr>
            <a:lstStyle/>
            <a:p>
              <a:r>
                <a:rPr lang="en-US" altLang="zh-CN" sz="1800" b="1">
                  <a:latin typeface="Times New Roman" panose="02020603050405020304" pitchFamily="18" charset="0"/>
                  <a:ea typeface="宋体" panose="02010600030101010101" pitchFamily="2" charset="-122"/>
                </a:rPr>
                <a:t>0      1       2       3       4       5       6       7</a:t>
              </a:r>
            </a:p>
          </p:txBody>
        </p:sp>
        <p:grpSp>
          <p:nvGrpSpPr>
            <p:cNvPr id="127025" name="组合 381077"/>
            <p:cNvGrpSpPr/>
            <p:nvPr/>
          </p:nvGrpSpPr>
          <p:grpSpPr>
            <a:xfrm>
              <a:off x="1429" y="3624"/>
              <a:ext cx="3235" cy="513"/>
              <a:chOff x="1429" y="3624"/>
              <a:chExt cx="3235" cy="513"/>
            </a:xfrm>
          </p:grpSpPr>
          <p:sp>
            <p:nvSpPr>
              <p:cNvPr id="127026" name="矩形 380976"/>
              <p:cNvSpPr/>
              <p:nvPr/>
            </p:nvSpPr>
            <p:spPr>
              <a:xfrm>
                <a:off x="2122"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127027" name="矩形 380977"/>
              <p:cNvSpPr/>
              <p:nvPr/>
            </p:nvSpPr>
            <p:spPr>
              <a:xfrm>
                <a:off x="2439"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27028" name="矩形 380978"/>
              <p:cNvSpPr/>
              <p:nvPr/>
            </p:nvSpPr>
            <p:spPr>
              <a:xfrm>
                <a:off x="2758"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sp>
            <p:nvSpPr>
              <p:cNvPr id="127029" name="矩形 380979"/>
              <p:cNvSpPr/>
              <p:nvPr/>
            </p:nvSpPr>
            <p:spPr>
              <a:xfrm>
                <a:off x="3075"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27030" name="矩形 380980"/>
              <p:cNvSpPr/>
              <p:nvPr/>
            </p:nvSpPr>
            <p:spPr>
              <a:xfrm>
                <a:off x="3392"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27031" name="矩形 380981"/>
              <p:cNvSpPr/>
              <p:nvPr/>
            </p:nvSpPr>
            <p:spPr>
              <a:xfrm>
                <a:off x="3709"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grpSp>
            <p:nvGrpSpPr>
              <p:cNvPr id="127032" name="组合 380982"/>
              <p:cNvGrpSpPr/>
              <p:nvPr/>
            </p:nvGrpSpPr>
            <p:grpSpPr>
              <a:xfrm>
                <a:off x="1429" y="3624"/>
                <a:ext cx="648" cy="305"/>
                <a:chOff x="463" y="2445"/>
                <a:chExt cx="648" cy="305"/>
              </a:xfrm>
            </p:grpSpPr>
            <p:sp>
              <p:nvSpPr>
                <p:cNvPr id="127033" name="文本框 380983"/>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27034" name="直接连接符 380984"/>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sp>
            <p:nvSpPr>
              <p:cNvPr id="127035" name="矩形 380985"/>
              <p:cNvSpPr/>
              <p:nvPr/>
            </p:nvSpPr>
            <p:spPr>
              <a:xfrm>
                <a:off x="4028"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27036" name="矩形 380986"/>
              <p:cNvSpPr/>
              <p:nvPr/>
            </p:nvSpPr>
            <p:spPr>
              <a:xfrm>
                <a:off x="4346" y="3820"/>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27037" name="直接连接符 380988"/>
              <p:cNvSpPr/>
              <p:nvPr/>
            </p:nvSpPr>
            <p:spPr>
              <a:xfrm flipH="1">
                <a:off x="2290" y="3657"/>
                <a:ext cx="0" cy="136"/>
              </a:xfrm>
              <a:prstGeom prst="line">
                <a:avLst/>
              </a:prstGeom>
              <a:ln w="9525" cap="flat" cmpd="sng">
                <a:solidFill>
                  <a:schemeClr val="tx1"/>
                </a:solidFill>
                <a:prstDash val="solid"/>
                <a:round/>
                <a:headEnd type="none" w="med" len="med"/>
                <a:tailEnd type="triangle" w="med" len="med"/>
              </a:ln>
            </p:spPr>
          </p:sp>
        </p:grpSp>
      </p:grpSp>
      <p:sp>
        <p:nvSpPr>
          <p:cNvPr id="127038" name="任意多边形 381018"/>
          <p:cNvSpPr/>
          <p:nvPr/>
        </p:nvSpPr>
        <p:spPr>
          <a:xfrm>
            <a:off x="5616575" y="1287463"/>
            <a:ext cx="325438" cy="323850"/>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close/>
              </a:path>
            </a:pathLst>
          </a:custGeom>
          <a:solidFill>
            <a:srgbClr val="FFFFFF"/>
          </a:solidFill>
          <a:ln w="9525">
            <a:noFill/>
          </a:ln>
        </p:spPr>
        <p:txBody>
          <a:bodyPr/>
          <a:lstStyle/>
          <a:p>
            <a:endParaRPr lang="zh-CN" altLang="en-US"/>
          </a:p>
        </p:txBody>
      </p:sp>
      <p:sp>
        <p:nvSpPr>
          <p:cNvPr id="127039" name="任意多边形 381019"/>
          <p:cNvSpPr/>
          <p:nvPr/>
        </p:nvSpPr>
        <p:spPr>
          <a:xfrm>
            <a:off x="5616575" y="1287463"/>
            <a:ext cx="325438" cy="323850"/>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path>
            </a:pathLst>
          </a:custGeom>
          <a:solidFill>
            <a:srgbClr val="CCFFFF"/>
          </a:solidFill>
          <a:ln w="3175" cap="flat" cmpd="sng">
            <a:solidFill>
              <a:srgbClr val="000000"/>
            </a:solidFill>
            <a:prstDash val="solid"/>
            <a:round/>
            <a:headEnd type="none" w="med" len="med"/>
            <a:tailEnd type="none" w="med" len="med"/>
          </a:ln>
        </p:spPr>
        <p:txBody>
          <a:bodyPr/>
          <a:lstStyle/>
          <a:p>
            <a:endParaRPr lang="zh-CN" altLang="en-US"/>
          </a:p>
        </p:txBody>
      </p:sp>
      <p:sp>
        <p:nvSpPr>
          <p:cNvPr id="127040" name="矩形 381020"/>
          <p:cNvSpPr/>
          <p:nvPr/>
        </p:nvSpPr>
        <p:spPr>
          <a:xfrm>
            <a:off x="5710238" y="1293813"/>
            <a:ext cx="114300"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a:t>
            </a:r>
            <a:endParaRPr lang="en-US" altLang="zh-CN" sz="1800" b="1">
              <a:latin typeface="Times New Roman" panose="02020603050405020304" pitchFamily="18" charset="0"/>
              <a:ea typeface="宋体" panose="02010600030101010101" pitchFamily="2" charset="-122"/>
            </a:endParaRPr>
          </a:p>
        </p:txBody>
      </p:sp>
      <p:sp>
        <p:nvSpPr>
          <p:cNvPr id="127041" name="直接连接符 381021"/>
          <p:cNvSpPr/>
          <p:nvPr/>
        </p:nvSpPr>
        <p:spPr>
          <a:xfrm flipH="1" flipV="1">
            <a:off x="5292725" y="1773238"/>
            <a:ext cx="161925" cy="323850"/>
          </a:xfrm>
          <a:prstGeom prst="line">
            <a:avLst/>
          </a:prstGeom>
          <a:ln w="3175" cap="flat" cmpd="sng">
            <a:solidFill>
              <a:srgbClr val="000000"/>
            </a:solidFill>
            <a:prstDash val="solid"/>
            <a:round/>
            <a:headEnd type="none" w="med" len="med"/>
            <a:tailEnd type="none" w="med" len="med"/>
          </a:ln>
        </p:spPr>
      </p:sp>
      <p:sp>
        <p:nvSpPr>
          <p:cNvPr id="127042" name="直接连接符 381022"/>
          <p:cNvSpPr/>
          <p:nvPr/>
        </p:nvSpPr>
        <p:spPr>
          <a:xfrm flipH="1" flipV="1">
            <a:off x="5942013" y="1449388"/>
            <a:ext cx="485775" cy="161925"/>
          </a:xfrm>
          <a:prstGeom prst="line">
            <a:avLst/>
          </a:prstGeom>
          <a:ln w="3175" cap="flat" cmpd="sng">
            <a:solidFill>
              <a:srgbClr val="000000"/>
            </a:solidFill>
            <a:prstDash val="solid"/>
            <a:round/>
            <a:headEnd type="none" w="med" len="med"/>
            <a:tailEnd type="none" w="med" len="med"/>
          </a:ln>
        </p:spPr>
      </p:sp>
      <p:sp>
        <p:nvSpPr>
          <p:cNvPr id="127043" name="直接连接符 381023"/>
          <p:cNvSpPr/>
          <p:nvPr/>
        </p:nvSpPr>
        <p:spPr>
          <a:xfrm flipH="1" flipV="1">
            <a:off x="6589713" y="1773238"/>
            <a:ext cx="161925" cy="323850"/>
          </a:xfrm>
          <a:prstGeom prst="line">
            <a:avLst/>
          </a:prstGeom>
          <a:ln w="3175" cap="flat" cmpd="sng">
            <a:solidFill>
              <a:srgbClr val="000000"/>
            </a:solidFill>
            <a:prstDash val="solid"/>
            <a:round/>
            <a:headEnd type="none" w="med" len="med"/>
            <a:tailEnd type="none" w="med" len="med"/>
          </a:ln>
        </p:spPr>
      </p:sp>
      <p:sp>
        <p:nvSpPr>
          <p:cNvPr id="127044" name="直接连接符 381024"/>
          <p:cNvSpPr/>
          <p:nvPr/>
        </p:nvSpPr>
        <p:spPr>
          <a:xfrm flipH="1">
            <a:off x="6103938" y="1773238"/>
            <a:ext cx="161925" cy="323850"/>
          </a:xfrm>
          <a:prstGeom prst="line">
            <a:avLst/>
          </a:prstGeom>
          <a:ln w="3175" cap="flat" cmpd="sng">
            <a:solidFill>
              <a:srgbClr val="000000"/>
            </a:solidFill>
            <a:prstDash val="solid"/>
            <a:round/>
            <a:headEnd type="none" w="med" len="med"/>
            <a:tailEnd type="none" w="med" len="med"/>
          </a:ln>
        </p:spPr>
      </p:sp>
      <p:sp>
        <p:nvSpPr>
          <p:cNvPr id="127045" name="直接连接符 381025"/>
          <p:cNvSpPr/>
          <p:nvPr/>
        </p:nvSpPr>
        <p:spPr>
          <a:xfrm flipH="1">
            <a:off x="4805363" y="1773238"/>
            <a:ext cx="161925" cy="323850"/>
          </a:xfrm>
          <a:prstGeom prst="line">
            <a:avLst/>
          </a:prstGeom>
          <a:ln w="3175" cap="flat" cmpd="sng">
            <a:solidFill>
              <a:srgbClr val="000000"/>
            </a:solidFill>
            <a:prstDash val="solid"/>
            <a:round/>
            <a:headEnd type="none" w="med" len="med"/>
            <a:tailEnd type="none" w="med" len="med"/>
          </a:ln>
        </p:spPr>
      </p:sp>
      <p:sp>
        <p:nvSpPr>
          <p:cNvPr id="127046" name="直接连接符 381026"/>
          <p:cNvSpPr/>
          <p:nvPr/>
        </p:nvSpPr>
        <p:spPr>
          <a:xfrm flipH="1">
            <a:off x="5130800" y="1449388"/>
            <a:ext cx="485775" cy="161925"/>
          </a:xfrm>
          <a:prstGeom prst="line">
            <a:avLst/>
          </a:prstGeom>
          <a:ln w="3175" cap="flat" cmpd="sng">
            <a:solidFill>
              <a:srgbClr val="000000"/>
            </a:solidFill>
            <a:prstDash val="solid"/>
            <a:round/>
            <a:headEnd type="none" w="med" len="med"/>
            <a:tailEnd type="none" w="med" len="med"/>
          </a:ln>
        </p:spPr>
      </p:sp>
      <p:sp>
        <p:nvSpPr>
          <p:cNvPr id="127047" name="任意多边形 381027"/>
          <p:cNvSpPr/>
          <p:nvPr/>
        </p:nvSpPr>
        <p:spPr>
          <a:xfrm>
            <a:off x="6589713" y="2097088"/>
            <a:ext cx="323850" cy="323850"/>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48" name="任意多边形 381028"/>
          <p:cNvSpPr/>
          <p:nvPr/>
        </p:nvSpPr>
        <p:spPr>
          <a:xfrm>
            <a:off x="6589713" y="2097088"/>
            <a:ext cx="323850" cy="323850"/>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49" name="矩形 381029"/>
          <p:cNvSpPr/>
          <p:nvPr/>
        </p:nvSpPr>
        <p:spPr>
          <a:xfrm>
            <a:off x="6646863" y="2105025"/>
            <a:ext cx="115887"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6</a:t>
            </a:r>
            <a:endParaRPr lang="en-US" altLang="zh-CN" sz="1800" b="1">
              <a:latin typeface="Times New Roman" panose="02020603050405020304" pitchFamily="18" charset="0"/>
              <a:ea typeface="宋体" panose="02010600030101010101" pitchFamily="2" charset="-122"/>
            </a:endParaRPr>
          </a:p>
        </p:txBody>
      </p:sp>
      <p:sp>
        <p:nvSpPr>
          <p:cNvPr id="127050" name="任意多边形 381030"/>
          <p:cNvSpPr/>
          <p:nvPr/>
        </p:nvSpPr>
        <p:spPr>
          <a:xfrm>
            <a:off x="5942013" y="2097088"/>
            <a:ext cx="323850" cy="323850"/>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51" name="任意多边形 381031"/>
          <p:cNvSpPr/>
          <p:nvPr/>
        </p:nvSpPr>
        <p:spPr>
          <a:xfrm>
            <a:off x="5942013" y="2097088"/>
            <a:ext cx="323850" cy="323850"/>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52" name="矩形 381032"/>
          <p:cNvSpPr/>
          <p:nvPr/>
        </p:nvSpPr>
        <p:spPr>
          <a:xfrm>
            <a:off x="5999163" y="2105025"/>
            <a:ext cx="231775"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30</a:t>
            </a:r>
            <a:endParaRPr lang="en-US" altLang="zh-CN" sz="1800" b="1">
              <a:latin typeface="Times New Roman" panose="02020603050405020304" pitchFamily="18" charset="0"/>
              <a:ea typeface="宋体" panose="02010600030101010101" pitchFamily="2" charset="-122"/>
            </a:endParaRPr>
          </a:p>
        </p:txBody>
      </p:sp>
      <p:sp>
        <p:nvSpPr>
          <p:cNvPr id="127053" name="任意多边形 381033"/>
          <p:cNvSpPr/>
          <p:nvPr/>
        </p:nvSpPr>
        <p:spPr>
          <a:xfrm>
            <a:off x="6265863" y="1611313"/>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7054" name="任意多边形 381034"/>
          <p:cNvSpPr/>
          <p:nvPr/>
        </p:nvSpPr>
        <p:spPr>
          <a:xfrm>
            <a:off x="6265863" y="1611313"/>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55" name="矩形 381035"/>
          <p:cNvSpPr/>
          <p:nvPr/>
        </p:nvSpPr>
        <p:spPr>
          <a:xfrm>
            <a:off x="6342063" y="1617663"/>
            <a:ext cx="231775"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37</a:t>
            </a:r>
            <a:endParaRPr lang="en-US" altLang="zh-CN" sz="1800" b="1">
              <a:latin typeface="Times New Roman" panose="02020603050405020304" pitchFamily="18" charset="0"/>
              <a:ea typeface="宋体" panose="02010600030101010101" pitchFamily="2" charset="-122"/>
            </a:endParaRPr>
          </a:p>
        </p:txBody>
      </p:sp>
      <p:sp>
        <p:nvSpPr>
          <p:cNvPr id="127056" name="任意多边形 381036"/>
          <p:cNvSpPr/>
          <p:nvPr/>
        </p:nvSpPr>
        <p:spPr>
          <a:xfrm>
            <a:off x="4643438" y="2097088"/>
            <a:ext cx="323850" cy="323850"/>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close/>
              </a:path>
            </a:pathLst>
          </a:custGeom>
          <a:solidFill>
            <a:srgbClr val="FFFFFF"/>
          </a:solidFill>
          <a:ln w="9525">
            <a:noFill/>
          </a:ln>
        </p:spPr>
        <p:txBody>
          <a:bodyPr/>
          <a:lstStyle/>
          <a:p>
            <a:endParaRPr lang="zh-CN" altLang="en-US"/>
          </a:p>
        </p:txBody>
      </p:sp>
      <p:sp>
        <p:nvSpPr>
          <p:cNvPr id="127057" name="任意多边形 381037"/>
          <p:cNvSpPr/>
          <p:nvPr/>
        </p:nvSpPr>
        <p:spPr>
          <a:xfrm>
            <a:off x="4643438" y="2097088"/>
            <a:ext cx="323850" cy="323850"/>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58" name="矩形 381038"/>
          <p:cNvSpPr/>
          <p:nvPr/>
        </p:nvSpPr>
        <p:spPr>
          <a:xfrm>
            <a:off x="4738688" y="2105025"/>
            <a:ext cx="114300"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7</a:t>
            </a:r>
            <a:endParaRPr lang="en-US" altLang="zh-CN" sz="1800" b="1">
              <a:latin typeface="Times New Roman" panose="02020603050405020304" pitchFamily="18" charset="0"/>
              <a:ea typeface="宋体" panose="02010600030101010101" pitchFamily="2" charset="-122"/>
            </a:endParaRPr>
          </a:p>
        </p:txBody>
      </p:sp>
      <p:sp>
        <p:nvSpPr>
          <p:cNvPr id="127059" name="任意多边形 381039"/>
          <p:cNvSpPr/>
          <p:nvPr/>
        </p:nvSpPr>
        <p:spPr>
          <a:xfrm>
            <a:off x="4968875" y="1611313"/>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7060" name="任意多边形 381040"/>
          <p:cNvSpPr/>
          <p:nvPr/>
        </p:nvSpPr>
        <p:spPr>
          <a:xfrm>
            <a:off x="4968875" y="1611313"/>
            <a:ext cx="323850" cy="323850"/>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61" name="矩形 381041"/>
          <p:cNvSpPr/>
          <p:nvPr/>
        </p:nvSpPr>
        <p:spPr>
          <a:xfrm>
            <a:off x="4989513" y="1617663"/>
            <a:ext cx="231775" cy="274637"/>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10</a:t>
            </a:r>
            <a:endParaRPr lang="en-US" altLang="zh-CN" sz="1800" b="1">
              <a:latin typeface="Times New Roman" panose="02020603050405020304" pitchFamily="18" charset="0"/>
              <a:ea typeface="宋体" panose="02010600030101010101" pitchFamily="2" charset="-122"/>
            </a:endParaRPr>
          </a:p>
        </p:txBody>
      </p:sp>
      <p:sp>
        <p:nvSpPr>
          <p:cNvPr id="127062" name="任意多边形 381042"/>
          <p:cNvSpPr/>
          <p:nvPr/>
        </p:nvSpPr>
        <p:spPr>
          <a:xfrm>
            <a:off x="5292725" y="2097088"/>
            <a:ext cx="323850" cy="323850"/>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63" name="任意多边形 381043"/>
          <p:cNvSpPr/>
          <p:nvPr/>
        </p:nvSpPr>
        <p:spPr>
          <a:xfrm>
            <a:off x="5292725" y="2097088"/>
            <a:ext cx="323850" cy="323850"/>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64" name="矩形 381044"/>
          <p:cNvSpPr/>
          <p:nvPr/>
        </p:nvSpPr>
        <p:spPr>
          <a:xfrm>
            <a:off x="5338763" y="2105025"/>
            <a:ext cx="115887" cy="274638"/>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5</a:t>
            </a:r>
            <a:endParaRPr lang="en-US" altLang="zh-CN" sz="1800" b="1">
              <a:latin typeface="Times New Roman" panose="02020603050405020304" pitchFamily="18" charset="0"/>
              <a:ea typeface="宋体" panose="02010600030101010101" pitchFamily="2" charset="-122"/>
            </a:endParaRPr>
          </a:p>
        </p:txBody>
      </p:sp>
      <p:sp>
        <p:nvSpPr>
          <p:cNvPr id="381046" name="直接连接符 381045"/>
          <p:cNvSpPr/>
          <p:nvPr/>
        </p:nvSpPr>
        <p:spPr>
          <a:xfrm flipH="1">
            <a:off x="5278438" y="1654175"/>
            <a:ext cx="215900" cy="73025"/>
          </a:xfrm>
          <a:prstGeom prst="line">
            <a:avLst/>
          </a:prstGeom>
          <a:ln w="9525" cap="flat" cmpd="sng">
            <a:solidFill>
              <a:schemeClr val="tx1"/>
            </a:solidFill>
            <a:prstDash val="solid"/>
            <a:round/>
            <a:headEnd type="none" w="med" len="med"/>
            <a:tailEnd type="triangle" w="med" len="med"/>
          </a:ln>
        </p:spPr>
      </p:sp>
      <p:grpSp>
        <p:nvGrpSpPr>
          <p:cNvPr id="381077" name="组合 381076"/>
          <p:cNvGrpSpPr/>
          <p:nvPr/>
        </p:nvGrpSpPr>
        <p:grpSpPr>
          <a:xfrm>
            <a:off x="1273175" y="4394200"/>
            <a:ext cx="2270125" cy="1133475"/>
            <a:chOff x="802" y="2768"/>
            <a:chExt cx="1430" cy="714"/>
          </a:xfrm>
        </p:grpSpPr>
        <p:sp>
          <p:nvSpPr>
            <p:cNvPr id="127067" name="任意多边形 381046"/>
            <p:cNvSpPr/>
            <p:nvPr/>
          </p:nvSpPr>
          <p:spPr>
            <a:xfrm>
              <a:off x="1415" y="2768"/>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close/>
                </a:path>
              </a:pathLst>
            </a:custGeom>
            <a:solidFill>
              <a:srgbClr val="FFFFFF"/>
            </a:solidFill>
            <a:ln w="9525">
              <a:noFill/>
            </a:ln>
          </p:spPr>
          <p:txBody>
            <a:bodyPr/>
            <a:lstStyle/>
            <a:p>
              <a:endParaRPr lang="zh-CN" altLang="en-US"/>
            </a:p>
          </p:txBody>
        </p:sp>
        <p:sp>
          <p:nvSpPr>
            <p:cNvPr id="127068" name="任意多边形 381047"/>
            <p:cNvSpPr/>
            <p:nvPr/>
          </p:nvSpPr>
          <p:spPr>
            <a:xfrm>
              <a:off x="1415" y="2768"/>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69" name="矩形 381048"/>
            <p:cNvSpPr/>
            <p:nvPr/>
          </p:nvSpPr>
          <p:spPr>
            <a:xfrm>
              <a:off x="1474" y="2772"/>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37</a:t>
              </a:r>
              <a:endParaRPr lang="en-US" altLang="zh-CN" sz="1800" b="1">
                <a:latin typeface="Times New Roman" panose="02020603050405020304" pitchFamily="18" charset="0"/>
                <a:ea typeface="宋体" panose="02010600030101010101" pitchFamily="2" charset="-122"/>
              </a:endParaRPr>
            </a:p>
          </p:txBody>
        </p:sp>
        <p:sp>
          <p:nvSpPr>
            <p:cNvPr id="127070" name="直接连接符 381049"/>
            <p:cNvSpPr/>
            <p:nvPr/>
          </p:nvSpPr>
          <p:spPr>
            <a:xfrm flipH="1" flipV="1">
              <a:off x="1211" y="3074"/>
              <a:ext cx="102" cy="204"/>
            </a:xfrm>
            <a:prstGeom prst="line">
              <a:avLst/>
            </a:prstGeom>
            <a:ln w="3175" cap="flat" cmpd="sng">
              <a:solidFill>
                <a:srgbClr val="000000"/>
              </a:solidFill>
              <a:prstDash val="solid"/>
              <a:round/>
              <a:headEnd type="none" w="med" len="med"/>
              <a:tailEnd type="none" w="med" len="med"/>
            </a:ln>
          </p:spPr>
        </p:sp>
        <p:sp>
          <p:nvSpPr>
            <p:cNvPr id="127071" name="直接连接符 381050"/>
            <p:cNvSpPr/>
            <p:nvPr/>
          </p:nvSpPr>
          <p:spPr>
            <a:xfrm flipH="1" flipV="1">
              <a:off x="1620" y="2870"/>
              <a:ext cx="306" cy="102"/>
            </a:xfrm>
            <a:prstGeom prst="line">
              <a:avLst/>
            </a:prstGeom>
            <a:ln w="3175" cap="flat" cmpd="sng">
              <a:solidFill>
                <a:srgbClr val="000000"/>
              </a:solidFill>
              <a:prstDash val="solid"/>
              <a:round/>
              <a:headEnd type="none" w="med" len="med"/>
              <a:tailEnd type="none" w="med" len="med"/>
            </a:ln>
          </p:spPr>
        </p:sp>
        <p:sp>
          <p:nvSpPr>
            <p:cNvPr id="127072" name="直接连接符 381051"/>
            <p:cNvSpPr/>
            <p:nvPr/>
          </p:nvSpPr>
          <p:spPr>
            <a:xfrm flipH="1" flipV="1">
              <a:off x="2028" y="3074"/>
              <a:ext cx="102" cy="204"/>
            </a:xfrm>
            <a:prstGeom prst="line">
              <a:avLst/>
            </a:prstGeom>
            <a:ln w="3175" cap="flat" cmpd="sng">
              <a:solidFill>
                <a:srgbClr val="000000"/>
              </a:solidFill>
              <a:prstDash val="solid"/>
              <a:round/>
              <a:headEnd type="none" w="med" len="med"/>
              <a:tailEnd type="none" w="med" len="med"/>
            </a:ln>
          </p:spPr>
        </p:sp>
        <p:sp>
          <p:nvSpPr>
            <p:cNvPr id="127073" name="直接连接符 381052"/>
            <p:cNvSpPr/>
            <p:nvPr/>
          </p:nvSpPr>
          <p:spPr>
            <a:xfrm flipH="1">
              <a:off x="1722" y="3074"/>
              <a:ext cx="102" cy="204"/>
            </a:xfrm>
            <a:prstGeom prst="line">
              <a:avLst/>
            </a:prstGeom>
            <a:ln w="3175" cap="flat" cmpd="sng">
              <a:solidFill>
                <a:srgbClr val="000000"/>
              </a:solidFill>
              <a:prstDash val="solid"/>
              <a:round/>
              <a:headEnd type="none" w="med" len="med"/>
              <a:tailEnd type="none" w="med" len="med"/>
            </a:ln>
          </p:spPr>
        </p:sp>
        <p:sp>
          <p:nvSpPr>
            <p:cNvPr id="127074" name="直接连接符 381053"/>
            <p:cNvSpPr/>
            <p:nvPr/>
          </p:nvSpPr>
          <p:spPr>
            <a:xfrm flipH="1">
              <a:off x="904" y="3074"/>
              <a:ext cx="102" cy="204"/>
            </a:xfrm>
            <a:prstGeom prst="line">
              <a:avLst/>
            </a:prstGeom>
            <a:ln w="3175" cap="flat" cmpd="sng">
              <a:solidFill>
                <a:srgbClr val="000000"/>
              </a:solidFill>
              <a:prstDash val="solid"/>
              <a:round/>
              <a:headEnd type="none" w="med" len="med"/>
              <a:tailEnd type="none" w="med" len="med"/>
            </a:ln>
          </p:spPr>
        </p:sp>
        <p:sp>
          <p:nvSpPr>
            <p:cNvPr id="127075" name="直接连接符 381054"/>
            <p:cNvSpPr/>
            <p:nvPr/>
          </p:nvSpPr>
          <p:spPr>
            <a:xfrm flipH="1">
              <a:off x="1109" y="2870"/>
              <a:ext cx="306" cy="102"/>
            </a:xfrm>
            <a:prstGeom prst="line">
              <a:avLst/>
            </a:prstGeom>
            <a:ln w="3175" cap="flat" cmpd="sng">
              <a:solidFill>
                <a:srgbClr val="000000"/>
              </a:solidFill>
              <a:prstDash val="solid"/>
              <a:round/>
              <a:headEnd type="none" w="med" len="med"/>
              <a:tailEnd type="none" w="med" len="med"/>
            </a:ln>
          </p:spPr>
        </p:sp>
        <p:sp>
          <p:nvSpPr>
            <p:cNvPr id="127076" name="任意多边形 381055"/>
            <p:cNvSpPr/>
            <p:nvPr/>
          </p:nvSpPr>
          <p:spPr>
            <a:xfrm>
              <a:off x="2028" y="3278"/>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77" name="任意多边形 381056"/>
            <p:cNvSpPr/>
            <p:nvPr/>
          </p:nvSpPr>
          <p:spPr>
            <a:xfrm>
              <a:off x="2028" y="3278"/>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78" name="矩形 381057"/>
            <p:cNvSpPr/>
            <p:nvPr/>
          </p:nvSpPr>
          <p:spPr>
            <a:xfrm>
              <a:off x="2064" y="3283"/>
              <a:ext cx="73"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6</a:t>
              </a:r>
              <a:endParaRPr lang="en-US" altLang="zh-CN" sz="1800" b="1">
                <a:latin typeface="Times New Roman" panose="02020603050405020304" pitchFamily="18" charset="0"/>
                <a:ea typeface="宋体" panose="02010600030101010101" pitchFamily="2" charset="-122"/>
              </a:endParaRPr>
            </a:p>
          </p:txBody>
        </p:sp>
        <p:sp>
          <p:nvSpPr>
            <p:cNvPr id="127079" name="任意多边形 381058"/>
            <p:cNvSpPr/>
            <p:nvPr/>
          </p:nvSpPr>
          <p:spPr>
            <a:xfrm>
              <a:off x="1620" y="3278"/>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80" name="任意多边形 381059"/>
            <p:cNvSpPr/>
            <p:nvPr/>
          </p:nvSpPr>
          <p:spPr>
            <a:xfrm>
              <a:off x="1620" y="3278"/>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path>
              </a:pathLst>
            </a:custGeom>
            <a:solidFill>
              <a:srgbClr val="CCFFFF"/>
            </a:solidFill>
            <a:ln w="3175" cap="flat" cmpd="sng">
              <a:solidFill>
                <a:srgbClr val="000000"/>
              </a:solidFill>
              <a:prstDash val="solid"/>
              <a:round/>
              <a:headEnd type="none" w="med" len="med"/>
              <a:tailEnd type="none" w="med" len="med"/>
            </a:ln>
          </p:spPr>
          <p:txBody>
            <a:bodyPr/>
            <a:lstStyle/>
            <a:p>
              <a:endParaRPr lang="zh-CN" altLang="en-US"/>
            </a:p>
          </p:txBody>
        </p:sp>
        <p:sp>
          <p:nvSpPr>
            <p:cNvPr id="127081" name="矩形 381060"/>
            <p:cNvSpPr/>
            <p:nvPr/>
          </p:nvSpPr>
          <p:spPr>
            <a:xfrm>
              <a:off x="1656" y="3283"/>
              <a:ext cx="73"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a:t>
              </a:r>
              <a:endParaRPr lang="en-US" altLang="zh-CN" sz="1800" b="1">
                <a:latin typeface="Times New Roman" panose="02020603050405020304" pitchFamily="18" charset="0"/>
                <a:ea typeface="宋体" panose="02010600030101010101" pitchFamily="2" charset="-122"/>
              </a:endParaRPr>
            </a:p>
          </p:txBody>
        </p:sp>
        <p:sp>
          <p:nvSpPr>
            <p:cNvPr id="127082" name="任意多边形 381061"/>
            <p:cNvSpPr/>
            <p:nvPr/>
          </p:nvSpPr>
          <p:spPr>
            <a:xfrm>
              <a:off x="1824" y="2972"/>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7083" name="任意多边形 381062"/>
            <p:cNvSpPr/>
            <p:nvPr/>
          </p:nvSpPr>
          <p:spPr>
            <a:xfrm>
              <a:off x="1824" y="2972"/>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84" name="矩形 381063"/>
            <p:cNvSpPr/>
            <p:nvPr/>
          </p:nvSpPr>
          <p:spPr>
            <a:xfrm>
              <a:off x="1872" y="2976"/>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30</a:t>
              </a:r>
              <a:endParaRPr lang="en-US" altLang="zh-CN" sz="1800" b="1">
                <a:latin typeface="Times New Roman" panose="02020603050405020304" pitchFamily="18" charset="0"/>
                <a:ea typeface="宋体" panose="02010600030101010101" pitchFamily="2" charset="-122"/>
              </a:endParaRPr>
            </a:p>
          </p:txBody>
        </p:sp>
        <p:sp>
          <p:nvSpPr>
            <p:cNvPr id="127085" name="任意多边形 381064"/>
            <p:cNvSpPr/>
            <p:nvPr/>
          </p:nvSpPr>
          <p:spPr>
            <a:xfrm>
              <a:off x="802" y="3278"/>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close/>
                </a:path>
              </a:pathLst>
            </a:custGeom>
            <a:solidFill>
              <a:srgbClr val="FFFFFF"/>
            </a:solidFill>
            <a:ln w="9525">
              <a:noFill/>
            </a:ln>
          </p:spPr>
          <p:txBody>
            <a:bodyPr/>
            <a:lstStyle/>
            <a:p>
              <a:endParaRPr lang="zh-CN" altLang="en-US"/>
            </a:p>
          </p:txBody>
        </p:sp>
        <p:sp>
          <p:nvSpPr>
            <p:cNvPr id="127086" name="任意多边形 381065"/>
            <p:cNvSpPr/>
            <p:nvPr/>
          </p:nvSpPr>
          <p:spPr>
            <a:xfrm>
              <a:off x="802" y="3278"/>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87" name="矩形 381066"/>
            <p:cNvSpPr/>
            <p:nvPr/>
          </p:nvSpPr>
          <p:spPr>
            <a:xfrm>
              <a:off x="862" y="3283"/>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7</a:t>
              </a:r>
              <a:endParaRPr lang="en-US" altLang="zh-CN" sz="1800" b="1">
                <a:latin typeface="Times New Roman" panose="02020603050405020304" pitchFamily="18" charset="0"/>
                <a:ea typeface="宋体" panose="02010600030101010101" pitchFamily="2" charset="-122"/>
              </a:endParaRPr>
            </a:p>
          </p:txBody>
        </p:sp>
        <p:sp>
          <p:nvSpPr>
            <p:cNvPr id="127088" name="任意多边形 381067"/>
            <p:cNvSpPr/>
            <p:nvPr/>
          </p:nvSpPr>
          <p:spPr>
            <a:xfrm>
              <a:off x="1007" y="2972"/>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7089" name="任意多边形 381068"/>
            <p:cNvSpPr/>
            <p:nvPr/>
          </p:nvSpPr>
          <p:spPr>
            <a:xfrm>
              <a:off x="1007" y="2972"/>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90" name="矩形 381069"/>
            <p:cNvSpPr/>
            <p:nvPr/>
          </p:nvSpPr>
          <p:spPr>
            <a:xfrm>
              <a:off x="1020" y="2976"/>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10</a:t>
              </a:r>
              <a:endParaRPr lang="en-US" altLang="zh-CN" sz="1800" b="1">
                <a:latin typeface="Times New Roman" panose="02020603050405020304" pitchFamily="18" charset="0"/>
                <a:ea typeface="宋体" panose="02010600030101010101" pitchFamily="2" charset="-122"/>
              </a:endParaRPr>
            </a:p>
          </p:txBody>
        </p:sp>
        <p:sp>
          <p:nvSpPr>
            <p:cNvPr id="127091" name="任意多边形 381070"/>
            <p:cNvSpPr/>
            <p:nvPr/>
          </p:nvSpPr>
          <p:spPr>
            <a:xfrm>
              <a:off x="1211" y="3278"/>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7092" name="任意多边形 381071"/>
            <p:cNvSpPr/>
            <p:nvPr/>
          </p:nvSpPr>
          <p:spPr>
            <a:xfrm>
              <a:off x="1211" y="3278"/>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7093" name="矩形 381072"/>
            <p:cNvSpPr/>
            <p:nvPr/>
          </p:nvSpPr>
          <p:spPr>
            <a:xfrm>
              <a:off x="1240" y="3283"/>
              <a:ext cx="73"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5</a:t>
              </a:r>
              <a:endParaRPr lang="en-US" altLang="zh-CN" sz="1800" b="1">
                <a:latin typeface="Times New Roman" panose="02020603050405020304" pitchFamily="18" charset="0"/>
                <a:ea typeface="宋体" panose="02010600030101010101" pitchFamily="2" charset="-122"/>
              </a:endParaRPr>
            </a:p>
          </p:txBody>
        </p:sp>
        <p:sp>
          <p:nvSpPr>
            <p:cNvPr id="127094" name="直接连接符 381073"/>
            <p:cNvSpPr/>
            <p:nvPr/>
          </p:nvSpPr>
          <p:spPr>
            <a:xfrm flipH="1">
              <a:off x="1610" y="2772"/>
              <a:ext cx="136" cy="46"/>
            </a:xfrm>
            <a:prstGeom prst="line">
              <a:avLst/>
            </a:prstGeom>
            <a:ln w="9525" cap="flat" cmpd="sng">
              <a:solidFill>
                <a:schemeClr val="tx1"/>
              </a:solidFill>
              <a:prstDash val="solid"/>
              <a:round/>
              <a:headEnd type="none" w="med" len="med"/>
              <a:tailEnd type="triangle" w="med" len="med"/>
            </a:ln>
          </p:spPr>
        </p:sp>
      </p:grpSp>
      <p:sp>
        <p:nvSpPr>
          <p:cNvPr id="381075" name="直接连接符 381074"/>
          <p:cNvSpPr/>
          <p:nvPr/>
        </p:nvSpPr>
        <p:spPr>
          <a:xfrm flipH="1">
            <a:off x="3708400" y="5013325"/>
            <a:ext cx="503238" cy="0"/>
          </a:xfrm>
          <a:prstGeom prst="line">
            <a:avLst/>
          </a:prstGeom>
          <a:ln w="38100" cap="flat" cmpd="sng">
            <a:solidFill>
              <a:srgbClr val="FF0000"/>
            </a:solidFill>
            <a:prstDash val="solid"/>
            <a:round/>
            <a:headEnd type="none" w="med" len="med"/>
            <a:tailEnd type="triangle" w="med" len="med"/>
          </a:ln>
        </p:spPr>
      </p:sp>
      <p:sp>
        <p:nvSpPr>
          <p:cNvPr id="127096"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45"/>
                                        </p:tgtEl>
                                        <p:attrNameLst>
                                          <p:attrName>style.visibility</p:attrName>
                                        </p:attrNameLst>
                                      </p:cBhvr>
                                      <p:to>
                                        <p:strVal val="visible"/>
                                      </p:to>
                                    </p:set>
                                    <p:animEffect transition="in" filter="blinds(horizontal)">
                                      <p:cBhvr>
                                        <p:cTn id="7" dur="500"/>
                                        <p:tgtEl>
                                          <p:spTgt spid="380945"/>
                                        </p:tgtEl>
                                      </p:cBhvr>
                                    </p:animEffect>
                                  </p:childTnLst>
                                </p:cTn>
                              </p:par>
                              <p:par>
                                <p:cTn id="8" presetID="3" presetClass="entr" presetSubtype="10" fill="hold" nodeType="withEffect">
                                  <p:stCondLst>
                                    <p:cond delay="0"/>
                                  </p:stCondLst>
                                  <p:childTnLst>
                                    <p:set>
                                      <p:cBhvr>
                                        <p:cTn id="9" dur="1" fill="hold">
                                          <p:stCondLst>
                                            <p:cond delay="0"/>
                                          </p:stCondLst>
                                        </p:cTn>
                                        <p:tgtEl>
                                          <p:spTgt spid="380944"/>
                                        </p:tgtEl>
                                        <p:attrNameLst>
                                          <p:attrName>style.visibility</p:attrName>
                                        </p:attrNameLst>
                                      </p:cBhvr>
                                      <p:to>
                                        <p:strVal val="visible"/>
                                      </p:to>
                                    </p:set>
                                    <p:animEffect transition="in" filter="blinds(horizontal)">
                                      <p:cBhvr>
                                        <p:cTn id="10" dur="500"/>
                                        <p:tgtEl>
                                          <p:spTgt spid="380944"/>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1389 -0.00879 C 0.04827 -0.03377 0.08264 -0.05851 0.09358 -0.06684 C 0.10452 -0.07516 0.09167 -0.06707 0.079 -0.05897 " pathEditMode="relative" ptsTypes="aaA">
                                      <p:cBhvr>
                                        <p:cTn id="14" dur="2000" fill="hold"/>
                                        <p:tgtEl>
                                          <p:spTgt spid="381046"/>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8.33333E-7 2.11841E-6 L -0.05521 2.11841E-6 " pathEditMode="relative" ptsTypes="AA">
                                      <p:cBhvr>
                                        <p:cTn id="16" dur="1000" fill="hold"/>
                                        <p:tgtEl>
                                          <p:spTgt spid="380946"/>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81076"/>
                                        </p:tgtEl>
                                        <p:attrNameLst>
                                          <p:attrName>style.visibility</p:attrName>
                                        </p:attrNameLst>
                                      </p:cBhvr>
                                      <p:to>
                                        <p:strVal val="visible"/>
                                      </p:to>
                                    </p:set>
                                    <p:animEffect transition="in" filter="blinds(horizontal)">
                                      <p:cBhvr>
                                        <p:cTn id="21" dur="500"/>
                                        <p:tgtEl>
                                          <p:spTgt spid="38107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81075"/>
                                        </p:tgtEl>
                                        <p:attrNameLst>
                                          <p:attrName>style.visibility</p:attrName>
                                        </p:attrNameLst>
                                      </p:cBhvr>
                                      <p:to>
                                        <p:strVal val="visible"/>
                                      </p:to>
                                    </p:set>
                                    <p:animEffect transition="in" filter="blinds(horizontal)">
                                      <p:cBhvr>
                                        <p:cTn id="26" dur="500"/>
                                        <p:tgtEl>
                                          <p:spTgt spid="381075"/>
                                        </p:tgtEl>
                                      </p:cBhvr>
                                    </p:animEffect>
                                  </p:childTnLst>
                                </p:cTn>
                              </p:par>
                              <p:par>
                                <p:cTn id="27" presetID="3" presetClass="entr" presetSubtype="10" fill="hold" nodeType="withEffect">
                                  <p:stCondLst>
                                    <p:cond delay="0"/>
                                  </p:stCondLst>
                                  <p:childTnLst>
                                    <p:set>
                                      <p:cBhvr>
                                        <p:cTn id="28" dur="1" fill="hold">
                                          <p:stCondLst>
                                            <p:cond delay="0"/>
                                          </p:stCondLst>
                                        </p:cTn>
                                        <p:tgtEl>
                                          <p:spTgt spid="381077"/>
                                        </p:tgtEl>
                                        <p:attrNameLst>
                                          <p:attrName>style.visibility</p:attrName>
                                        </p:attrNameLst>
                                      </p:cBhvr>
                                      <p:to>
                                        <p:strVal val="visible"/>
                                      </p:to>
                                    </p:set>
                                    <p:animEffect transition="in" filter="blinds(horizontal)">
                                      <p:cBhvr>
                                        <p:cTn id="29" dur="500"/>
                                        <p:tgtEl>
                                          <p:spTgt spid="38107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81079"/>
                                        </p:tgtEl>
                                        <p:attrNameLst>
                                          <p:attrName>style.visibility</p:attrName>
                                        </p:attrNameLst>
                                      </p:cBhvr>
                                      <p:to>
                                        <p:strVal val="visible"/>
                                      </p:to>
                                    </p:set>
                                    <p:animEffect transition="in" filter="blinds(horizontal)">
                                      <p:cBhvr>
                                        <p:cTn id="34" dur="500"/>
                                        <p:tgtEl>
                                          <p:spTgt spid="38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4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71009"/>
          <p:cNvSpPr>
            <a:spLocks noGrp="1"/>
          </p:cNvSpPr>
          <p:nvPr>
            <p:ph type="title"/>
          </p:nvPr>
        </p:nvSpPr>
        <p:spPr>
          <a:xfrm>
            <a:off x="539750" y="0"/>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Bottom-up Building a Heap (3)</a:t>
            </a:r>
          </a:p>
        </p:txBody>
      </p:sp>
      <p:sp>
        <p:nvSpPr>
          <p:cNvPr id="129026" name="文本占位符 171010"/>
          <p:cNvSpPr>
            <a:spLocks noGrp="1"/>
          </p:cNvSpPr>
          <p:nvPr>
            <p:ph idx="1"/>
          </p:nvPr>
        </p:nvSpPr>
        <p:spPr>
          <a:xfrm>
            <a:off x="250825" y="1052513"/>
            <a:ext cx="8497888" cy="4392612"/>
          </a:xfrm>
        </p:spPr>
        <p:txBody>
          <a:bodyPr anchor="t"/>
          <a:lstStyle/>
          <a:p>
            <a:pPr>
              <a:lnSpc>
                <a:spcPct val="70000"/>
              </a:lnSpc>
              <a:buNone/>
            </a:pPr>
            <a:r>
              <a:rPr lang="en-US" altLang="zh-CN" sz="3600" dirty="0">
                <a:latin typeface="Helvetica" pitchFamily="34" charset="0"/>
              </a:rPr>
              <a:t>heap construction:</a:t>
            </a:r>
          </a:p>
          <a:p>
            <a:pPr>
              <a:lnSpc>
                <a:spcPct val="70000"/>
              </a:lnSpc>
            </a:pPr>
            <a:r>
              <a:rPr lang="en-US" altLang="zh-CN" dirty="0">
                <a:latin typeface="Helvetica" pitchFamily="34" charset="0"/>
              </a:rPr>
              <a:t>Work from high end of array to low end.</a:t>
            </a:r>
          </a:p>
          <a:p>
            <a:pPr>
              <a:lnSpc>
                <a:spcPct val="70000"/>
              </a:lnSpc>
            </a:pPr>
            <a:r>
              <a:rPr lang="en-US" altLang="zh-CN" dirty="0">
                <a:latin typeface="Helvetica" pitchFamily="34" charset="0"/>
              </a:rPr>
              <a:t>Call </a:t>
            </a:r>
            <a:r>
              <a:rPr lang="en-US" altLang="zh-CN" b="1" dirty="0" err="1">
                <a:solidFill>
                  <a:srgbClr val="CC0000"/>
                </a:solidFill>
                <a:latin typeface="Courier New" panose="02070309020205020404" pitchFamily="49" charset="0"/>
              </a:rPr>
              <a:t>siftdown</a:t>
            </a:r>
            <a:r>
              <a:rPr lang="en-US" altLang="zh-CN" dirty="0">
                <a:latin typeface="Helvetica" pitchFamily="34" charset="0"/>
              </a:rPr>
              <a:t> for each internal node</a:t>
            </a:r>
          </a:p>
          <a:p>
            <a:pPr>
              <a:lnSpc>
                <a:spcPct val="70000"/>
              </a:lnSpc>
            </a:pPr>
            <a:endParaRPr lang="en-US" altLang="zh-CN" dirty="0">
              <a:latin typeface="Helvetica" pitchFamily="34" charset="0"/>
            </a:endParaRPr>
          </a:p>
          <a:p>
            <a:pPr>
              <a:lnSpc>
                <a:spcPct val="70000"/>
              </a:lnSpc>
              <a:buNone/>
            </a:pPr>
            <a:r>
              <a:rPr lang="en-US" altLang="zh-CN" sz="2800" b="1" dirty="0">
                <a:latin typeface="Courier New" panose="02070309020205020404" pitchFamily="49" charset="0"/>
              </a:rPr>
              <a:t>void </a:t>
            </a:r>
            <a:r>
              <a:rPr lang="en-US" altLang="zh-CN" sz="2800" dirty="0"/>
              <a:t>void buildHeap() </a:t>
            </a:r>
          </a:p>
          <a:p>
            <a:pPr>
              <a:lnSpc>
                <a:spcPct val="70000"/>
              </a:lnSpc>
              <a:buNone/>
            </a:pPr>
            <a:r>
              <a:rPr lang="en-US" altLang="zh-CN" sz="2800" dirty="0"/>
              <a:t>{ for (int i=</a:t>
            </a:r>
            <a:r>
              <a:rPr lang="en-US" altLang="zh-CN" sz="2800" dirty="0">
                <a:ln w="22225">
                  <a:solidFill>
                    <a:schemeClr val="accent2"/>
                  </a:solidFill>
                  <a:prstDash val="solid"/>
                </a:ln>
                <a:solidFill>
                  <a:schemeClr val="accent2">
                    <a:lumMod val="40000"/>
                    <a:lumOff val="60000"/>
                  </a:schemeClr>
                </a:solidFill>
                <a:effectLst/>
              </a:rPr>
              <a:t>n/2-1</a:t>
            </a:r>
            <a:r>
              <a:rPr lang="en-US" altLang="zh-CN" sz="2800" dirty="0"/>
              <a:t>;  i&gt;=0;  i--)   siftdown(i); }</a:t>
            </a:r>
          </a:p>
        </p:txBody>
      </p:sp>
      <p:sp>
        <p:nvSpPr>
          <p:cNvPr id="129027" name="直接连接符 171013"/>
          <p:cNvSpPr/>
          <p:nvPr/>
        </p:nvSpPr>
        <p:spPr>
          <a:xfrm>
            <a:off x="1979613" y="3571875"/>
            <a:ext cx="720725" cy="0"/>
          </a:xfrm>
          <a:prstGeom prst="line">
            <a:avLst/>
          </a:prstGeom>
          <a:ln w="38100" cap="flat" cmpd="sng">
            <a:solidFill>
              <a:srgbClr val="CC0000"/>
            </a:solidFill>
            <a:prstDash val="solid"/>
            <a:round/>
            <a:headEnd type="none" w="med" len="med"/>
            <a:tailEnd type="none" w="med" len="med"/>
          </a:ln>
        </p:spPr>
      </p:sp>
      <p:sp>
        <p:nvSpPr>
          <p:cNvPr id="129028" name="直接连接符 171014"/>
          <p:cNvSpPr/>
          <p:nvPr/>
        </p:nvSpPr>
        <p:spPr>
          <a:xfrm flipH="1" flipV="1">
            <a:off x="2195513" y="3644900"/>
            <a:ext cx="1584325" cy="360363"/>
          </a:xfrm>
          <a:prstGeom prst="line">
            <a:avLst/>
          </a:prstGeom>
          <a:ln w="9525" cap="flat" cmpd="sng">
            <a:solidFill>
              <a:srgbClr val="CC0000"/>
            </a:solidFill>
            <a:prstDash val="solid"/>
            <a:round/>
            <a:headEnd type="none" w="med" len="med"/>
            <a:tailEnd type="triangle" w="med" len="med"/>
          </a:ln>
        </p:spPr>
      </p:sp>
      <p:sp>
        <p:nvSpPr>
          <p:cNvPr id="129029" name="文本框 171015"/>
          <p:cNvSpPr txBox="1"/>
          <p:nvPr/>
        </p:nvSpPr>
        <p:spPr>
          <a:xfrm>
            <a:off x="3778250" y="4041775"/>
            <a:ext cx="4178300" cy="466725"/>
          </a:xfrm>
          <a:prstGeom prst="rect">
            <a:avLst/>
          </a:prstGeom>
          <a:noFill/>
          <a:ln w="9525" cap="flat" cmpd="sng">
            <a:solidFill>
              <a:srgbClr val="CC0000"/>
            </a:solidFill>
            <a:prstDash val="solid"/>
            <a:miter/>
            <a:headEnd type="none" w="med" len="med"/>
            <a:tailEnd type="none" w="med" len="med"/>
          </a:ln>
        </p:spPr>
        <p:txBody>
          <a:bodyPr wrap="none" anchor="t">
            <a:spAutoFit/>
          </a:bodyPr>
          <a:lstStyle/>
          <a:p>
            <a:pPr algn="just"/>
            <a:r>
              <a:rPr lang="en-US" altLang="zh-CN">
                <a:solidFill>
                  <a:srgbClr val="CC0000"/>
                </a:solidFill>
                <a:latin typeface="Times New Roman" panose="02020603050405020304" pitchFamily="18" charset="0"/>
                <a:ea typeface="宋体" panose="02010600030101010101" pitchFamily="2" charset="-122"/>
              </a:rPr>
              <a:t>The parent of the NO. n - 1 node</a:t>
            </a:r>
          </a:p>
        </p:txBody>
      </p:sp>
      <p:grpSp>
        <p:nvGrpSpPr>
          <p:cNvPr id="129030" name="组合 171057"/>
          <p:cNvGrpSpPr/>
          <p:nvPr/>
        </p:nvGrpSpPr>
        <p:grpSpPr>
          <a:xfrm>
            <a:off x="539750" y="4149725"/>
            <a:ext cx="5135563" cy="2382838"/>
            <a:chOff x="2050" y="795"/>
            <a:chExt cx="3235" cy="1501"/>
          </a:xfrm>
        </p:grpSpPr>
        <p:sp>
          <p:nvSpPr>
            <p:cNvPr id="129031" name="任意多边形 171016"/>
            <p:cNvSpPr/>
            <p:nvPr/>
          </p:nvSpPr>
          <p:spPr>
            <a:xfrm>
              <a:off x="3365" y="795"/>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close/>
                </a:path>
              </a:pathLst>
            </a:custGeom>
            <a:solidFill>
              <a:srgbClr val="FFFFFF"/>
            </a:solidFill>
            <a:ln w="9525">
              <a:noFill/>
            </a:ln>
          </p:spPr>
          <p:txBody>
            <a:bodyPr/>
            <a:lstStyle/>
            <a:p>
              <a:endParaRPr lang="zh-CN" altLang="en-US"/>
            </a:p>
          </p:txBody>
        </p:sp>
        <p:sp>
          <p:nvSpPr>
            <p:cNvPr id="129032" name="任意多边形 171017"/>
            <p:cNvSpPr/>
            <p:nvPr/>
          </p:nvSpPr>
          <p:spPr>
            <a:xfrm>
              <a:off x="3365" y="795"/>
              <a:ext cx="205" cy="204"/>
            </a:xfrm>
            <a:custGeom>
              <a:avLst/>
              <a:gdLst/>
              <a:ahLst/>
              <a:cxnLst/>
              <a:rect l="0" t="0" r="0" b="0"/>
              <a:pathLst>
                <a:path w="408" h="408">
                  <a:moveTo>
                    <a:pt x="0" y="204"/>
                  </a:moveTo>
                  <a:lnTo>
                    <a:pt x="0" y="194"/>
                  </a:lnTo>
                  <a:lnTo>
                    <a:pt x="0" y="184"/>
                  </a:lnTo>
                  <a:lnTo>
                    <a:pt x="1" y="174"/>
                  </a:lnTo>
                  <a:lnTo>
                    <a:pt x="4" y="163"/>
                  </a:lnTo>
                  <a:lnTo>
                    <a:pt x="6" y="153"/>
                  </a:lnTo>
                  <a:lnTo>
                    <a:pt x="9" y="144"/>
                  </a:lnTo>
                  <a:lnTo>
                    <a:pt x="11" y="134"/>
                  </a:lnTo>
                  <a:lnTo>
                    <a:pt x="15" y="125"/>
                  </a:lnTo>
                  <a:lnTo>
                    <a:pt x="19" y="116"/>
                  </a:lnTo>
                  <a:lnTo>
                    <a:pt x="24" y="107"/>
                  </a:lnTo>
                  <a:lnTo>
                    <a:pt x="29" y="98"/>
                  </a:lnTo>
                  <a:lnTo>
                    <a:pt x="34" y="91"/>
                  </a:lnTo>
                  <a:lnTo>
                    <a:pt x="39" y="82"/>
                  </a:lnTo>
                  <a:lnTo>
                    <a:pt x="46" y="74"/>
                  </a:lnTo>
                  <a:lnTo>
                    <a:pt x="52" y="68"/>
                  </a:lnTo>
                  <a:lnTo>
                    <a:pt x="59" y="60"/>
                  </a:lnTo>
                  <a:lnTo>
                    <a:pt x="66" y="54"/>
                  </a:lnTo>
                  <a:lnTo>
                    <a:pt x="74" y="47"/>
                  </a:lnTo>
                  <a:lnTo>
                    <a:pt x="82" y="41"/>
                  </a:lnTo>
                  <a:lnTo>
                    <a:pt x="89" y="35"/>
                  </a:lnTo>
                  <a:lnTo>
                    <a:pt x="98" y="29"/>
                  </a:lnTo>
                  <a:lnTo>
                    <a:pt x="106" y="24"/>
                  </a:lnTo>
                  <a:lnTo>
                    <a:pt x="115" y="21"/>
                  </a:lnTo>
                  <a:lnTo>
                    <a:pt x="124" y="17"/>
                  </a:lnTo>
                  <a:lnTo>
                    <a:pt x="133" y="13"/>
                  </a:lnTo>
                  <a:lnTo>
                    <a:pt x="143" y="9"/>
                  </a:lnTo>
                  <a:lnTo>
                    <a:pt x="153" y="6"/>
                  </a:lnTo>
                  <a:lnTo>
                    <a:pt x="162" y="4"/>
                  </a:lnTo>
                  <a:lnTo>
                    <a:pt x="172" y="3"/>
                  </a:lnTo>
                  <a:lnTo>
                    <a:pt x="182" y="1"/>
                  </a:lnTo>
                  <a:lnTo>
                    <a:pt x="193" y="0"/>
                  </a:lnTo>
                  <a:lnTo>
                    <a:pt x="204" y="0"/>
                  </a:lnTo>
                  <a:lnTo>
                    <a:pt x="214" y="0"/>
                  </a:lnTo>
                  <a:lnTo>
                    <a:pt x="224" y="1"/>
                  </a:lnTo>
                  <a:lnTo>
                    <a:pt x="235" y="3"/>
                  </a:lnTo>
                  <a:lnTo>
                    <a:pt x="245" y="4"/>
                  </a:lnTo>
                  <a:lnTo>
                    <a:pt x="255" y="6"/>
                  </a:lnTo>
                  <a:lnTo>
                    <a:pt x="264" y="9"/>
                  </a:lnTo>
                  <a:lnTo>
                    <a:pt x="274" y="13"/>
                  </a:lnTo>
                  <a:lnTo>
                    <a:pt x="283" y="17"/>
                  </a:lnTo>
                  <a:lnTo>
                    <a:pt x="292" y="21"/>
                  </a:lnTo>
                  <a:lnTo>
                    <a:pt x="301" y="24"/>
                  </a:lnTo>
                  <a:lnTo>
                    <a:pt x="309" y="29"/>
                  </a:lnTo>
                  <a:lnTo>
                    <a:pt x="318" y="35"/>
                  </a:lnTo>
                  <a:lnTo>
                    <a:pt x="325" y="41"/>
                  </a:lnTo>
                  <a:lnTo>
                    <a:pt x="333" y="47"/>
                  </a:lnTo>
                  <a:lnTo>
                    <a:pt x="341" y="54"/>
                  </a:lnTo>
                  <a:lnTo>
                    <a:pt x="348" y="60"/>
                  </a:lnTo>
                  <a:lnTo>
                    <a:pt x="355" y="68"/>
                  </a:lnTo>
                  <a:lnTo>
                    <a:pt x="361" y="74"/>
                  </a:lnTo>
                  <a:lnTo>
                    <a:pt x="367" y="82"/>
                  </a:lnTo>
                  <a:lnTo>
                    <a:pt x="372" y="91"/>
                  </a:lnTo>
                  <a:lnTo>
                    <a:pt x="378" y="98"/>
                  </a:lnTo>
                  <a:lnTo>
                    <a:pt x="383" y="107"/>
                  </a:lnTo>
                  <a:lnTo>
                    <a:pt x="388" y="116"/>
                  </a:lnTo>
                  <a:lnTo>
                    <a:pt x="392" y="125"/>
                  </a:lnTo>
                  <a:lnTo>
                    <a:pt x="395" y="134"/>
                  </a:lnTo>
                  <a:lnTo>
                    <a:pt x="398" y="144"/>
                  </a:lnTo>
                  <a:lnTo>
                    <a:pt x="400" y="153"/>
                  </a:lnTo>
                  <a:lnTo>
                    <a:pt x="403" y="163"/>
                  </a:lnTo>
                  <a:lnTo>
                    <a:pt x="406" y="174"/>
                  </a:lnTo>
                  <a:lnTo>
                    <a:pt x="407" y="184"/>
                  </a:lnTo>
                  <a:lnTo>
                    <a:pt x="407" y="194"/>
                  </a:lnTo>
                  <a:lnTo>
                    <a:pt x="408" y="204"/>
                  </a:lnTo>
                  <a:lnTo>
                    <a:pt x="408" y="204"/>
                  </a:lnTo>
                  <a:lnTo>
                    <a:pt x="407" y="214"/>
                  </a:lnTo>
                  <a:lnTo>
                    <a:pt x="407" y="226"/>
                  </a:lnTo>
                  <a:lnTo>
                    <a:pt x="406" y="236"/>
                  </a:lnTo>
                  <a:lnTo>
                    <a:pt x="403" y="245"/>
                  </a:lnTo>
                  <a:lnTo>
                    <a:pt x="400" y="255"/>
                  </a:lnTo>
                  <a:lnTo>
                    <a:pt x="398" y="265"/>
                  </a:lnTo>
                  <a:lnTo>
                    <a:pt x="395" y="274"/>
                  </a:lnTo>
                  <a:lnTo>
                    <a:pt x="392" y="283"/>
                  </a:lnTo>
                  <a:lnTo>
                    <a:pt x="388" y="293"/>
                  </a:lnTo>
                  <a:lnTo>
                    <a:pt x="383" y="301"/>
                  </a:lnTo>
                  <a:lnTo>
                    <a:pt x="378" y="310"/>
                  </a:lnTo>
                  <a:lnTo>
                    <a:pt x="372" y="319"/>
                  </a:lnTo>
                  <a:lnTo>
                    <a:pt x="367" y="327"/>
                  </a:lnTo>
                  <a:lnTo>
                    <a:pt x="361" y="334"/>
                  </a:lnTo>
                  <a:lnTo>
                    <a:pt x="355" y="342"/>
                  </a:lnTo>
                  <a:lnTo>
                    <a:pt x="348" y="348"/>
                  </a:lnTo>
                  <a:lnTo>
                    <a:pt x="341" y="356"/>
                  </a:lnTo>
                  <a:lnTo>
                    <a:pt x="333" y="362"/>
                  </a:lnTo>
                  <a:lnTo>
                    <a:pt x="325" y="367"/>
                  </a:lnTo>
                  <a:lnTo>
                    <a:pt x="318" y="374"/>
                  </a:lnTo>
                  <a:lnTo>
                    <a:pt x="309" y="379"/>
                  </a:lnTo>
                  <a:lnTo>
                    <a:pt x="301" y="384"/>
                  </a:lnTo>
                  <a:lnTo>
                    <a:pt x="292" y="388"/>
                  </a:lnTo>
                  <a:lnTo>
                    <a:pt x="283" y="393"/>
                  </a:lnTo>
                  <a:lnTo>
                    <a:pt x="274" y="396"/>
                  </a:lnTo>
                  <a:lnTo>
                    <a:pt x="264" y="399"/>
                  </a:lnTo>
                  <a:lnTo>
                    <a:pt x="255" y="402"/>
                  </a:lnTo>
                  <a:lnTo>
                    <a:pt x="245" y="404"/>
                  </a:lnTo>
                  <a:lnTo>
                    <a:pt x="235" y="406"/>
                  </a:lnTo>
                  <a:lnTo>
                    <a:pt x="224" y="407"/>
                  </a:lnTo>
                  <a:lnTo>
                    <a:pt x="214" y="408"/>
                  </a:lnTo>
                  <a:lnTo>
                    <a:pt x="204" y="408"/>
                  </a:lnTo>
                  <a:lnTo>
                    <a:pt x="193" y="408"/>
                  </a:lnTo>
                  <a:lnTo>
                    <a:pt x="182" y="407"/>
                  </a:lnTo>
                  <a:lnTo>
                    <a:pt x="172" y="406"/>
                  </a:lnTo>
                  <a:lnTo>
                    <a:pt x="162" y="404"/>
                  </a:lnTo>
                  <a:lnTo>
                    <a:pt x="153" y="402"/>
                  </a:lnTo>
                  <a:lnTo>
                    <a:pt x="143" y="399"/>
                  </a:lnTo>
                  <a:lnTo>
                    <a:pt x="134" y="396"/>
                  </a:lnTo>
                  <a:lnTo>
                    <a:pt x="124" y="393"/>
                  </a:lnTo>
                  <a:lnTo>
                    <a:pt x="115" y="388"/>
                  </a:lnTo>
                  <a:lnTo>
                    <a:pt x="106" y="384"/>
                  </a:lnTo>
                  <a:lnTo>
                    <a:pt x="98" y="379"/>
                  </a:lnTo>
                  <a:lnTo>
                    <a:pt x="89" y="374"/>
                  </a:lnTo>
                  <a:lnTo>
                    <a:pt x="82" y="367"/>
                  </a:lnTo>
                  <a:lnTo>
                    <a:pt x="74" y="362"/>
                  </a:lnTo>
                  <a:lnTo>
                    <a:pt x="66" y="356"/>
                  </a:lnTo>
                  <a:lnTo>
                    <a:pt x="59" y="348"/>
                  </a:lnTo>
                  <a:lnTo>
                    <a:pt x="52" y="342"/>
                  </a:lnTo>
                  <a:lnTo>
                    <a:pt x="46" y="334"/>
                  </a:lnTo>
                  <a:lnTo>
                    <a:pt x="39" y="327"/>
                  </a:lnTo>
                  <a:lnTo>
                    <a:pt x="34" y="319"/>
                  </a:lnTo>
                  <a:lnTo>
                    <a:pt x="29" y="310"/>
                  </a:lnTo>
                  <a:lnTo>
                    <a:pt x="24" y="301"/>
                  </a:lnTo>
                  <a:lnTo>
                    <a:pt x="19" y="293"/>
                  </a:lnTo>
                  <a:lnTo>
                    <a:pt x="15" y="283"/>
                  </a:lnTo>
                  <a:lnTo>
                    <a:pt x="11" y="274"/>
                  </a:lnTo>
                  <a:lnTo>
                    <a:pt x="9" y="265"/>
                  </a:lnTo>
                  <a:lnTo>
                    <a:pt x="6" y="255"/>
                  </a:lnTo>
                  <a:lnTo>
                    <a:pt x="4" y="245"/>
                  </a:lnTo>
                  <a:lnTo>
                    <a:pt x="1" y="236"/>
                  </a:lnTo>
                  <a:lnTo>
                    <a:pt x="0" y="225"/>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9033" name="矩形 171018"/>
            <p:cNvSpPr/>
            <p:nvPr/>
          </p:nvSpPr>
          <p:spPr>
            <a:xfrm>
              <a:off x="3424" y="799"/>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a:t>
              </a:r>
              <a:endParaRPr lang="en-US" altLang="zh-CN" sz="1800" b="1">
                <a:latin typeface="Times New Roman" panose="02020603050405020304" pitchFamily="18" charset="0"/>
                <a:ea typeface="宋体" panose="02010600030101010101" pitchFamily="2" charset="-122"/>
              </a:endParaRPr>
            </a:p>
          </p:txBody>
        </p:sp>
        <p:sp>
          <p:nvSpPr>
            <p:cNvPr id="129034" name="直接连接符 171019"/>
            <p:cNvSpPr/>
            <p:nvPr/>
          </p:nvSpPr>
          <p:spPr>
            <a:xfrm flipH="1" flipV="1">
              <a:off x="3161" y="1101"/>
              <a:ext cx="102" cy="204"/>
            </a:xfrm>
            <a:prstGeom prst="line">
              <a:avLst/>
            </a:prstGeom>
            <a:ln w="3175" cap="flat" cmpd="sng">
              <a:solidFill>
                <a:srgbClr val="000000"/>
              </a:solidFill>
              <a:prstDash val="solid"/>
              <a:round/>
              <a:headEnd type="none" w="med" len="med"/>
              <a:tailEnd type="none" w="med" len="med"/>
            </a:ln>
          </p:spPr>
        </p:sp>
        <p:sp>
          <p:nvSpPr>
            <p:cNvPr id="129035" name="直接连接符 171020"/>
            <p:cNvSpPr/>
            <p:nvPr/>
          </p:nvSpPr>
          <p:spPr>
            <a:xfrm flipH="1" flipV="1">
              <a:off x="3570" y="897"/>
              <a:ext cx="306" cy="102"/>
            </a:xfrm>
            <a:prstGeom prst="line">
              <a:avLst/>
            </a:prstGeom>
            <a:ln w="3175" cap="flat" cmpd="sng">
              <a:solidFill>
                <a:srgbClr val="000000"/>
              </a:solidFill>
              <a:prstDash val="solid"/>
              <a:round/>
              <a:headEnd type="none" w="med" len="med"/>
              <a:tailEnd type="none" w="med" len="med"/>
            </a:ln>
          </p:spPr>
        </p:sp>
        <p:sp>
          <p:nvSpPr>
            <p:cNvPr id="129036" name="直接连接符 171021"/>
            <p:cNvSpPr/>
            <p:nvPr/>
          </p:nvSpPr>
          <p:spPr>
            <a:xfrm flipH="1" flipV="1">
              <a:off x="3978" y="1101"/>
              <a:ext cx="102" cy="204"/>
            </a:xfrm>
            <a:prstGeom prst="line">
              <a:avLst/>
            </a:prstGeom>
            <a:ln w="3175" cap="flat" cmpd="sng">
              <a:solidFill>
                <a:srgbClr val="000000"/>
              </a:solidFill>
              <a:prstDash val="solid"/>
              <a:round/>
              <a:headEnd type="none" w="med" len="med"/>
              <a:tailEnd type="none" w="med" len="med"/>
            </a:ln>
          </p:spPr>
        </p:sp>
        <p:sp>
          <p:nvSpPr>
            <p:cNvPr id="129037" name="直接连接符 171022"/>
            <p:cNvSpPr/>
            <p:nvPr/>
          </p:nvSpPr>
          <p:spPr>
            <a:xfrm flipH="1">
              <a:off x="3672" y="1101"/>
              <a:ext cx="102" cy="204"/>
            </a:xfrm>
            <a:prstGeom prst="line">
              <a:avLst/>
            </a:prstGeom>
            <a:ln w="3175" cap="flat" cmpd="sng">
              <a:solidFill>
                <a:srgbClr val="000000"/>
              </a:solidFill>
              <a:prstDash val="solid"/>
              <a:round/>
              <a:headEnd type="none" w="med" len="med"/>
              <a:tailEnd type="none" w="med" len="med"/>
            </a:ln>
          </p:spPr>
        </p:sp>
        <p:sp>
          <p:nvSpPr>
            <p:cNvPr id="129038" name="直接连接符 171023"/>
            <p:cNvSpPr/>
            <p:nvPr/>
          </p:nvSpPr>
          <p:spPr>
            <a:xfrm flipH="1">
              <a:off x="2854" y="1101"/>
              <a:ext cx="102" cy="204"/>
            </a:xfrm>
            <a:prstGeom prst="line">
              <a:avLst/>
            </a:prstGeom>
            <a:ln w="3175" cap="flat" cmpd="sng">
              <a:solidFill>
                <a:srgbClr val="000000"/>
              </a:solidFill>
              <a:prstDash val="solid"/>
              <a:round/>
              <a:headEnd type="none" w="med" len="med"/>
              <a:tailEnd type="none" w="med" len="med"/>
            </a:ln>
          </p:spPr>
        </p:sp>
        <p:sp>
          <p:nvSpPr>
            <p:cNvPr id="129039" name="直接连接符 171024"/>
            <p:cNvSpPr/>
            <p:nvPr/>
          </p:nvSpPr>
          <p:spPr>
            <a:xfrm flipH="1">
              <a:off x="3059" y="897"/>
              <a:ext cx="306" cy="102"/>
            </a:xfrm>
            <a:prstGeom prst="line">
              <a:avLst/>
            </a:prstGeom>
            <a:ln w="3175" cap="flat" cmpd="sng">
              <a:solidFill>
                <a:srgbClr val="000000"/>
              </a:solidFill>
              <a:prstDash val="solid"/>
              <a:round/>
              <a:headEnd type="none" w="med" len="med"/>
              <a:tailEnd type="none" w="med" len="med"/>
            </a:ln>
          </p:spPr>
        </p:sp>
        <p:sp>
          <p:nvSpPr>
            <p:cNvPr id="129040" name="任意多边形 171025"/>
            <p:cNvSpPr/>
            <p:nvPr/>
          </p:nvSpPr>
          <p:spPr>
            <a:xfrm>
              <a:off x="3978" y="1305"/>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9041" name="任意多边形 171026"/>
            <p:cNvSpPr/>
            <p:nvPr/>
          </p:nvSpPr>
          <p:spPr>
            <a:xfrm>
              <a:off x="3978" y="1305"/>
              <a:ext cx="204" cy="204"/>
            </a:xfrm>
            <a:custGeom>
              <a:avLst/>
              <a:gdLst/>
              <a:ahLst/>
              <a:cxnLst/>
              <a:rect l="0" t="0" r="0" b="0"/>
              <a:pathLst>
                <a:path w="408" h="408">
                  <a:moveTo>
                    <a:pt x="0" y="204"/>
                  </a:moveTo>
                  <a:lnTo>
                    <a:pt x="0" y="194"/>
                  </a:lnTo>
                  <a:lnTo>
                    <a:pt x="0" y="183"/>
                  </a:lnTo>
                  <a:lnTo>
                    <a:pt x="1" y="173"/>
                  </a:lnTo>
                  <a:lnTo>
                    <a:pt x="4" y="163"/>
                  </a:lnTo>
                  <a:lnTo>
                    <a:pt x="6" y="153"/>
                  </a:lnTo>
                  <a:lnTo>
                    <a:pt x="9" y="144"/>
                  </a:lnTo>
                  <a:lnTo>
                    <a:pt x="11" y="134"/>
                  </a:lnTo>
                  <a:lnTo>
                    <a:pt x="15" y="125"/>
                  </a:lnTo>
                  <a:lnTo>
                    <a:pt x="19" y="116"/>
                  </a:lnTo>
                  <a:lnTo>
                    <a:pt x="24" y="107"/>
                  </a:lnTo>
                  <a:lnTo>
                    <a:pt x="29" y="98"/>
                  </a:lnTo>
                  <a:lnTo>
                    <a:pt x="34" y="90"/>
                  </a:lnTo>
                  <a:lnTo>
                    <a:pt x="39" y="81"/>
                  </a:lnTo>
                  <a:lnTo>
                    <a:pt x="46" y="74"/>
                  </a:lnTo>
                  <a:lnTo>
                    <a:pt x="52" y="67"/>
                  </a:lnTo>
                  <a:lnTo>
                    <a:pt x="58" y="60"/>
                  </a:lnTo>
                  <a:lnTo>
                    <a:pt x="66" y="53"/>
                  </a:lnTo>
                  <a:lnTo>
                    <a:pt x="74" y="47"/>
                  </a:lnTo>
                  <a:lnTo>
                    <a:pt x="81" y="40"/>
                  </a:lnTo>
                  <a:lnTo>
                    <a:pt x="89" y="34"/>
                  </a:lnTo>
                  <a:lnTo>
                    <a:pt x="98" y="29"/>
                  </a:lnTo>
                  <a:lnTo>
                    <a:pt x="106" y="24"/>
                  </a:lnTo>
                  <a:lnTo>
                    <a:pt x="115" y="20"/>
                  </a:lnTo>
                  <a:lnTo>
                    <a:pt x="124" y="16"/>
                  </a:lnTo>
                  <a:lnTo>
                    <a:pt x="132" y="12"/>
                  </a:lnTo>
                  <a:lnTo>
                    <a:pt x="143" y="9"/>
                  </a:lnTo>
                  <a:lnTo>
                    <a:pt x="153" y="6"/>
                  </a:lnTo>
                  <a:lnTo>
                    <a:pt x="162" y="3"/>
                  </a:lnTo>
                  <a:lnTo>
                    <a:pt x="172" y="2"/>
                  </a:lnTo>
                  <a:lnTo>
                    <a:pt x="182" y="1"/>
                  </a:lnTo>
                  <a:lnTo>
                    <a:pt x="192" y="0"/>
                  </a:lnTo>
                  <a:lnTo>
                    <a:pt x="204" y="0"/>
                  </a:lnTo>
                  <a:lnTo>
                    <a:pt x="214" y="0"/>
                  </a:lnTo>
                  <a:lnTo>
                    <a:pt x="224" y="1"/>
                  </a:lnTo>
                  <a:lnTo>
                    <a:pt x="235" y="2"/>
                  </a:lnTo>
                  <a:lnTo>
                    <a:pt x="245" y="3"/>
                  </a:lnTo>
                  <a:lnTo>
                    <a:pt x="255" y="6"/>
                  </a:lnTo>
                  <a:lnTo>
                    <a:pt x="264" y="9"/>
                  </a:lnTo>
                  <a:lnTo>
                    <a:pt x="274" y="12"/>
                  </a:lnTo>
                  <a:lnTo>
                    <a:pt x="283" y="16"/>
                  </a:lnTo>
                  <a:lnTo>
                    <a:pt x="292" y="20"/>
                  </a:lnTo>
                  <a:lnTo>
                    <a:pt x="301" y="24"/>
                  </a:lnTo>
                  <a:lnTo>
                    <a:pt x="309" y="29"/>
                  </a:lnTo>
                  <a:lnTo>
                    <a:pt x="317" y="34"/>
                  </a:lnTo>
                  <a:lnTo>
                    <a:pt x="325" y="40"/>
                  </a:lnTo>
                  <a:lnTo>
                    <a:pt x="333" y="47"/>
                  </a:lnTo>
                  <a:lnTo>
                    <a:pt x="340" y="53"/>
                  </a:lnTo>
                  <a:lnTo>
                    <a:pt x="348" y="60"/>
                  </a:lnTo>
                  <a:lnTo>
                    <a:pt x="354" y="67"/>
                  </a:lnTo>
                  <a:lnTo>
                    <a:pt x="361" y="74"/>
                  </a:lnTo>
                  <a:lnTo>
                    <a:pt x="367" y="81"/>
                  </a:lnTo>
                  <a:lnTo>
                    <a:pt x="372" y="90"/>
                  </a:lnTo>
                  <a:lnTo>
                    <a:pt x="377" y="98"/>
                  </a:lnTo>
                  <a:lnTo>
                    <a:pt x="383" y="107"/>
                  </a:lnTo>
                  <a:lnTo>
                    <a:pt x="388" y="116"/>
                  </a:lnTo>
                  <a:lnTo>
                    <a:pt x="391" y="125"/>
                  </a:lnTo>
                  <a:lnTo>
                    <a:pt x="395" y="134"/>
                  </a:lnTo>
                  <a:lnTo>
                    <a:pt x="398" y="144"/>
                  </a:lnTo>
                  <a:lnTo>
                    <a:pt x="400"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0" y="255"/>
                  </a:lnTo>
                  <a:lnTo>
                    <a:pt x="398" y="265"/>
                  </a:lnTo>
                  <a:lnTo>
                    <a:pt x="395" y="274"/>
                  </a:lnTo>
                  <a:lnTo>
                    <a:pt x="391" y="283"/>
                  </a:lnTo>
                  <a:lnTo>
                    <a:pt x="388" y="293"/>
                  </a:lnTo>
                  <a:lnTo>
                    <a:pt x="383"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9" y="378"/>
                  </a:lnTo>
                  <a:lnTo>
                    <a:pt x="301" y="384"/>
                  </a:lnTo>
                  <a:lnTo>
                    <a:pt x="292" y="387"/>
                  </a:lnTo>
                  <a:lnTo>
                    <a:pt x="283" y="393"/>
                  </a:lnTo>
                  <a:lnTo>
                    <a:pt x="274" y="395"/>
                  </a:lnTo>
                  <a:lnTo>
                    <a:pt x="264" y="399"/>
                  </a:lnTo>
                  <a:lnTo>
                    <a:pt x="255" y="401"/>
                  </a:lnTo>
                  <a:lnTo>
                    <a:pt x="245" y="404"/>
                  </a:lnTo>
                  <a:lnTo>
                    <a:pt x="235" y="405"/>
                  </a:lnTo>
                  <a:lnTo>
                    <a:pt x="224" y="407"/>
                  </a:lnTo>
                  <a:lnTo>
                    <a:pt x="214" y="408"/>
                  </a:lnTo>
                  <a:lnTo>
                    <a:pt x="204" y="408"/>
                  </a:lnTo>
                  <a:lnTo>
                    <a:pt x="192" y="408"/>
                  </a:lnTo>
                  <a:lnTo>
                    <a:pt x="182"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1" y="367"/>
                  </a:lnTo>
                  <a:lnTo>
                    <a:pt x="74" y="362"/>
                  </a:lnTo>
                  <a:lnTo>
                    <a:pt x="66" y="356"/>
                  </a:lnTo>
                  <a:lnTo>
                    <a:pt x="58" y="348"/>
                  </a:lnTo>
                  <a:lnTo>
                    <a:pt x="52" y="342"/>
                  </a:lnTo>
                  <a:lnTo>
                    <a:pt x="46" y="334"/>
                  </a:lnTo>
                  <a:lnTo>
                    <a:pt x="39" y="326"/>
                  </a:lnTo>
                  <a:lnTo>
                    <a:pt x="34" y="319"/>
                  </a:lnTo>
                  <a:lnTo>
                    <a:pt x="29" y="310"/>
                  </a:lnTo>
                  <a:lnTo>
                    <a:pt x="24" y="301"/>
                  </a:lnTo>
                  <a:lnTo>
                    <a:pt x="19" y="293"/>
                  </a:lnTo>
                  <a:lnTo>
                    <a:pt x="15" y="283"/>
                  </a:lnTo>
                  <a:lnTo>
                    <a:pt x="11" y="274"/>
                  </a:lnTo>
                  <a:lnTo>
                    <a:pt x="9" y="265"/>
                  </a:lnTo>
                  <a:lnTo>
                    <a:pt x="6"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9042" name="矩形 171027"/>
            <p:cNvSpPr/>
            <p:nvPr/>
          </p:nvSpPr>
          <p:spPr>
            <a:xfrm>
              <a:off x="4014" y="1310"/>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37</a:t>
              </a:r>
              <a:endParaRPr lang="en-US" altLang="zh-CN" sz="1800" b="1">
                <a:latin typeface="Times New Roman" panose="02020603050405020304" pitchFamily="18" charset="0"/>
                <a:ea typeface="宋体" panose="02010600030101010101" pitchFamily="2" charset="-122"/>
              </a:endParaRPr>
            </a:p>
          </p:txBody>
        </p:sp>
        <p:sp>
          <p:nvSpPr>
            <p:cNvPr id="129043" name="任意多边形 171028"/>
            <p:cNvSpPr/>
            <p:nvPr/>
          </p:nvSpPr>
          <p:spPr>
            <a:xfrm>
              <a:off x="3570" y="1305"/>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9044" name="任意多边形 171029"/>
            <p:cNvSpPr/>
            <p:nvPr/>
          </p:nvSpPr>
          <p:spPr>
            <a:xfrm>
              <a:off x="3570" y="1305"/>
              <a:ext cx="204" cy="204"/>
            </a:xfrm>
            <a:custGeom>
              <a:avLst/>
              <a:gdLst/>
              <a:ahLst/>
              <a:cxnLst/>
              <a:rect l="0" t="0" r="0" b="0"/>
              <a:pathLst>
                <a:path w="408" h="408">
                  <a:moveTo>
                    <a:pt x="0" y="204"/>
                  </a:moveTo>
                  <a:lnTo>
                    <a:pt x="0" y="194"/>
                  </a:lnTo>
                  <a:lnTo>
                    <a:pt x="0" y="183"/>
                  </a:lnTo>
                  <a:lnTo>
                    <a:pt x="1" y="173"/>
                  </a:lnTo>
                  <a:lnTo>
                    <a:pt x="4" y="163"/>
                  </a:lnTo>
                  <a:lnTo>
                    <a:pt x="7" y="153"/>
                  </a:lnTo>
                  <a:lnTo>
                    <a:pt x="9" y="144"/>
                  </a:lnTo>
                  <a:lnTo>
                    <a:pt x="12" y="134"/>
                  </a:lnTo>
                  <a:lnTo>
                    <a:pt x="15" y="125"/>
                  </a:lnTo>
                  <a:lnTo>
                    <a:pt x="19" y="116"/>
                  </a:lnTo>
                  <a:lnTo>
                    <a:pt x="24" y="107"/>
                  </a:lnTo>
                  <a:lnTo>
                    <a:pt x="29" y="98"/>
                  </a:lnTo>
                  <a:lnTo>
                    <a:pt x="35" y="90"/>
                  </a:lnTo>
                  <a:lnTo>
                    <a:pt x="40" y="81"/>
                  </a:lnTo>
                  <a:lnTo>
                    <a:pt x="46" y="74"/>
                  </a:lnTo>
                  <a:lnTo>
                    <a:pt x="52" y="67"/>
                  </a:lnTo>
                  <a:lnTo>
                    <a:pt x="59" y="60"/>
                  </a:lnTo>
                  <a:lnTo>
                    <a:pt x="67" y="53"/>
                  </a:lnTo>
                  <a:lnTo>
                    <a:pt x="74" y="47"/>
                  </a:lnTo>
                  <a:lnTo>
                    <a:pt x="82" y="40"/>
                  </a:lnTo>
                  <a:lnTo>
                    <a:pt x="89" y="34"/>
                  </a:lnTo>
                  <a:lnTo>
                    <a:pt x="98" y="29"/>
                  </a:lnTo>
                  <a:lnTo>
                    <a:pt x="106" y="24"/>
                  </a:lnTo>
                  <a:lnTo>
                    <a:pt x="115" y="20"/>
                  </a:lnTo>
                  <a:lnTo>
                    <a:pt x="124" y="16"/>
                  </a:lnTo>
                  <a:lnTo>
                    <a:pt x="133" y="12"/>
                  </a:lnTo>
                  <a:lnTo>
                    <a:pt x="143" y="9"/>
                  </a:lnTo>
                  <a:lnTo>
                    <a:pt x="153" y="6"/>
                  </a:lnTo>
                  <a:lnTo>
                    <a:pt x="162" y="3"/>
                  </a:lnTo>
                  <a:lnTo>
                    <a:pt x="172" y="2"/>
                  </a:lnTo>
                  <a:lnTo>
                    <a:pt x="183" y="1"/>
                  </a:lnTo>
                  <a:lnTo>
                    <a:pt x="193" y="0"/>
                  </a:lnTo>
                  <a:lnTo>
                    <a:pt x="204" y="0"/>
                  </a:lnTo>
                  <a:lnTo>
                    <a:pt x="215" y="0"/>
                  </a:lnTo>
                  <a:lnTo>
                    <a:pt x="225" y="1"/>
                  </a:lnTo>
                  <a:lnTo>
                    <a:pt x="235" y="2"/>
                  </a:lnTo>
                  <a:lnTo>
                    <a:pt x="245" y="3"/>
                  </a:lnTo>
                  <a:lnTo>
                    <a:pt x="255" y="6"/>
                  </a:lnTo>
                  <a:lnTo>
                    <a:pt x="264" y="9"/>
                  </a:lnTo>
                  <a:lnTo>
                    <a:pt x="274" y="12"/>
                  </a:lnTo>
                  <a:lnTo>
                    <a:pt x="283" y="16"/>
                  </a:lnTo>
                  <a:lnTo>
                    <a:pt x="292" y="20"/>
                  </a:lnTo>
                  <a:lnTo>
                    <a:pt x="301" y="24"/>
                  </a:lnTo>
                  <a:lnTo>
                    <a:pt x="309" y="29"/>
                  </a:lnTo>
                  <a:lnTo>
                    <a:pt x="318" y="34"/>
                  </a:lnTo>
                  <a:lnTo>
                    <a:pt x="326" y="40"/>
                  </a:lnTo>
                  <a:lnTo>
                    <a:pt x="333" y="47"/>
                  </a:lnTo>
                  <a:lnTo>
                    <a:pt x="341" y="53"/>
                  </a:lnTo>
                  <a:lnTo>
                    <a:pt x="348" y="60"/>
                  </a:lnTo>
                  <a:lnTo>
                    <a:pt x="355" y="67"/>
                  </a:lnTo>
                  <a:lnTo>
                    <a:pt x="361" y="74"/>
                  </a:lnTo>
                  <a:lnTo>
                    <a:pt x="368" y="81"/>
                  </a:lnTo>
                  <a:lnTo>
                    <a:pt x="373" y="90"/>
                  </a:lnTo>
                  <a:lnTo>
                    <a:pt x="378" y="98"/>
                  </a:lnTo>
                  <a:lnTo>
                    <a:pt x="383" y="107"/>
                  </a:lnTo>
                  <a:lnTo>
                    <a:pt x="388" y="116"/>
                  </a:lnTo>
                  <a:lnTo>
                    <a:pt x="392" y="125"/>
                  </a:lnTo>
                  <a:lnTo>
                    <a:pt x="396" y="134"/>
                  </a:lnTo>
                  <a:lnTo>
                    <a:pt x="398" y="144"/>
                  </a:lnTo>
                  <a:lnTo>
                    <a:pt x="401" y="153"/>
                  </a:lnTo>
                  <a:lnTo>
                    <a:pt x="403" y="163"/>
                  </a:lnTo>
                  <a:lnTo>
                    <a:pt x="406" y="173"/>
                  </a:lnTo>
                  <a:lnTo>
                    <a:pt x="407" y="183"/>
                  </a:lnTo>
                  <a:lnTo>
                    <a:pt x="407" y="194"/>
                  </a:lnTo>
                  <a:lnTo>
                    <a:pt x="408" y="204"/>
                  </a:lnTo>
                  <a:lnTo>
                    <a:pt x="408" y="204"/>
                  </a:lnTo>
                  <a:lnTo>
                    <a:pt x="407" y="214"/>
                  </a:lnTo>
                  <a:lnTo>
                    <a:pt x="407" y="225"/>
                  </a:lnTo>
                  <a:lnTo>
                    <a:pt x="406" y="236"/>
                  </a:lnTo>
                  <a:lnTo>
                    <a:pt x="403" y="245"/>
                  </a:lnTo>
                  <a:lnTo>
                    <a:pt x="401" y="255"/>
                  </a:lnTo>
                  <a:lnTo>
                    <a:pt x="398" y="265"/>
                  </a:lnTo>
                  <a:lnTo>
                    <a:pt x="396" y="274"/>
                  </a:lnTo>
                  <a:lnTo>
                    <a:pt x="392" y="283"/>
                  </a:lnTo>
                  <a:lnTo>
                    <a:pt x="388" y="293"/>
                  </a:lnTo>
                  <a:lnTo>
                    <a:pt x="383" y="301"/>
                  </a:lnTo>
                  <a:lnTo>
                    <a:pt x="378" y="310"/>
                  </a:lnTo>
                  <a:lnTo>
                    <a:pt x="373" y="319"/>
                  </a:lnTo>
                  <a:lnTo>
                    <a:pt x="368" y="326"/>
                  </a:lnTo>
                  <a:lnTo>
                    <a:pt x="361" y="334"/>
                  </a:lnTo>
                  <a:lnTo>
                    <a:pt x="355" y="342"/>
                  </a:lnTo>
                  <a:lnTo>
                    <a:pt x="348" y="348"/>
                  </a:lnTo>
                  <a:lnTo>
                    <a:pt x="341" y="356"/>
                  </a:lnTo>
                  <a:lnTo>
                    <a:pt x="333" y="362"/>
                  </a:lnTo>
                  <a:lnTo>
                    <a:pt x="326" y="367"/>
                  </a:lnTo>
                  <a:lnTo>
                    <a:pt x="318" y="373"/>
                  </a:lnTo>
                  <a:lnTo>
                    <a:pt x="309" y="378"/>
                  </a:lnTo>
                  <a:lnTo>
                    <a:pt x="301" y="384"/>
                  </a:lnTo>
                  <a:lnTo>
                    <a:pt x="292" y="387"/>
                  </a:lnTo>
                  <a:lnTo>
                    <a:pt x="283" y="393"/>
                  </a:lnTo>
                  <a:lnTo>
                    <a:pt x="274" y="395"/>
                  </a:lnTo>
                  <a:lnTo>
                    <a:pt x="264" y="399"/>
                  </a:lnTo>
                  <a:lnTo>
                    <a:pt x="255" y="401"/>
                  </a:lnTo>
                  <a:lnTo>
                    <a:pt x="245" y="404"/>
                  </a:lnTo>
                  <a:lnTo>
                    <a:pt x="235" y="405"/>
                  </a:lnTo>
                  <a:lnTo>
                    <a:pt x="225" y="407"/>
                  </a:lnTo>
                  <a:lnTo>
                    <a:pt x="215" y="408"/>
                  </a:lnTo>
                  <a:lnTo>
                    <a:pt x="204" y="408"/>
                  </a:lnTo>
                  <a:lnTo>
                    <a:pt x="193" y="408"/>
                  </a:lnTo>
                  <a:lnTo>
                    <a:pt x="183" y="407"/>
                  </a:lnTo>
                  <a:lnTo>
                    <a:pt x="172" y="405"/>
                  </a:lnTo>
                  <a:lnTo>
                    <a:pt x="162" y="404"/>
                  </a:lnTo>
                  <a:lnTo>
                    <a:pt x="153" y="401"/>
                  </a:lnTo>
                  <a:lnTo>
                    <a:pt x="143" y="399"/>
                  </a:lnTo>
                  <a:lnTo>
                    <a:pt x="134" y="395"/>
                  </a:lnTo>
                  <a:lnTo>
                    <a:pt x="124" y="393"/>
                  </a:lnTo>
                  <a:lnTo>
                    <a:pt x="115" y="387"/>
                  </a:lnTo>
                  <a:lnTo>
                    <a:pt x="106" y="384"/>
                  </a:lnTo>
                  <a:lnTo>
                    <a:pt x="98" y="378"/>
                  </a:lnTo>
                  <a:lnTo>
                    <a:pt x="89" y="373"/>
                  </a:lnTo>
                  <a:lnTo>
                    <a:pt x="82" y="367"/>
                  </a:lnTo>
                  <a:lnTo>
                    <a:pt x="74" y="362"/>
                  </a:lnTo>
                  <a:lnTo>
                    <a:pt x="67" y="356"/>
                  </a:lnTo>
                  <a:lnTo>
                    <a:pt x="59" y="348"/>
                  </a:lnTo>
                  <a:lnTo>
                    <a:pt x="52" y="342"/>
                  </a:lnTo>
                  <a:lnTo>
                    <a:pt x="46" y="334"/>
                  </a:lnTo>
                  <a:lnTo>
                    <a:pt x="40" y="326"/>
                  </a:lnTo>
                  <a:lnTo>
                    <a:pt x="35" y="319"/>
                  </a:lnTo>
                  <a:lnTo>
                    <a:pt x="29" y="310"/>
                  </a:lnTo>
                  <a:lnTo>
                    <a:pt x="24" y="301"/>
                  </a:lnTo>
                  <a:lnTo>
                    <a:pt x="19" y="293"/>
                  </a:lnTo>
                  <a:lnTo>
                    <a:pt x="15" y="283"/>
                  </a:lnTo>
                  <a:lnTo>
                    <a:pt x="12" y="274"/>
                  </a:lnTo>
                  <a:lnTo>
                    <a:pt x="9" y="265"/>
                  </a:lnTo>
                  <a:lnTo>
                    <a:pt x="7" y="255"/>
                  </a:lnTo>
                  <a:lnTo>
                    <a:pt x="4"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9045" name="矩形 171030"/>
            <p:cNvSpPr/>
            <p:nvPr/>
          </p:nvSpPr>
          <p:spPr>
            <a:xfrm>
              <a:off x="3606" y="1310"/>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30</a:t>
              </a:r>
              <a:endParaRPr lang="en-US" altLang="zh-CN" sz="1800" b="1">
                <a:latin typeface="Times New Roman" panose="02020603050405020304" pitchFamily="18" charset="0"/>
                <a:ea typeface="宋体" panose="02010600030101010101" pitchFamily="2" charset="-122"/>
              </a:endParaRPr>
            </a:p>
          </p:txBody>
        </p:sp>
        <p:sp>
          <p:nvSpPr>
            <p:cNvPr id="129046" name="任意多边形 171031"/>
            <p:cNvSpPr/>
            <p:nvPr/>
          </p:nvSpPr>
          <p:spPr>
            <a:xfrm>
              <a:off x="3774" y="999"/>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9047" name="任意多边形 171032"/>
            <p:cNvSpPr/>
            <p:nvPr/>
          </p:nvSpPr>
          <p:spPr>
            <a:xfrm>
              <a:off x="3774" y="999"/>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20" y="116"/>
                  </a:lnTo>
                  <a:lnTo>
                    <a:pt x="25" y="107"/>
                  </a:lnTo>
                  <a:lnTo>
                    <a:pt x="30" y="99"/>
                  </a:lnTo>
                  <a:lnTo>
                    <a:pt x="35" y="91"/>
                  </a:lnTo>
                  <a:lnTo>
                    <a:pt x="40" y="82"/>
                  </a:lnTo>
                  <a:lnTo>
                    <a:pt x="46" y="74"/>
                  </a:lnTo>
                  <a:lnTo>
                    <a:pt x="53" y="68"/>
                  </a:lnTo>
                  <a:lnTo>
                    <a:pt x="59" y="60"/>
                  </a:lnTo>
                  <a:lnTo>
                    <a:pt x="67" y="54"/>
                  </a:lnTo>
                  <a:lnTo>
                    <a:pt x="74" y="48"/>
                  </a:lnTo>
                  <a:lnTo>
                    <a:pt x="82" y="41"/>
                  </a:lnTo>
                  <a:lnTo>
                    <a:pt x="90" y="35"/>
                  </a:lnTo>
                  <a:lnTo>
                    <a:pt x="99" y="30"/>
                  </a:lnTo>
                  <a:lnTo>
                    <a:pt x="106" y="25"/>
                  </a:lnTo>
                  <a:lnTo>
                    <a:pt x="115" y="21"/>
                  </a:lnTo>
                  <a:lnTo>
                    <a:pt x="124" y="17"/>
                  </a:lnTo>
                  <a:lnTo>
                    <a:pt x="133" y="13"/>
                  </a:lnTo>
                  <a:lnTo>
                    <a:pt x="143" y="9"/>
                  </a:lnTo>
                  <a:lnTo>
                    <a:pt x="154" y="7"/>
                  </a:lnTo>
                  <a:lnTo>
                    <a:pt x="163" y="4"/>
                  </a:lnTo>
                  <a:lnTo>
                    <a:pt x="173" y="3"/>
                  </a:lnTo>
                  <a:lnTo>
                    <a:pt x="183" y="2"/>
                  </a:lnTo>
                  <a:lnTo>
                    <a:pt x="193" y="0"/>
                  </a:lnTo>
                  <a:lnTo>
                    <a:pt x="205" y="0"/>
                  </a:lnTo>
                  <a:lnTo>
                    <a:pt x="215" y="0"/>
                  </a:lnTo>
                  <a:lnTo>
                    <a:pt x="225" y="2"/>
                  </a:lnTo>
                  <a:lnTo>
                    <a:pt x="235" y="3"/>
                  </a:lnTo>
                  <a:lnTo>
                    <a:pt x="245" y="4"/>
                  </a:lnTo>
                  <a:lnTo>
                    <a:pt x="256" y="7"/>
                  </a:lnTo>
                  <a:lnTo>
                    <a:pt x="265" y="9"/>
                  </a:lnTo>
                  <a:lnTo>
                    <a:pt x="275" y="13"/>
                  </a:lnTo>
                  <a:lnTo>
                    <a:pt x="284" y="17"/>
                  </a:lnTo>
                  <a:lnTo>
                    <a:pt x="293" y="21"/>
                  </a:lnTo>
                  <a:lnTo>
                    <a:pt x="302" y="25"/>
                  </a:lnTo>
                  <a:lnTo>
                    <a:pt x="309" y="30"/>
                  </a:lnTo>
                  <a:lnTo>
                    <a:pt x="318" y="35"/>
                  </a:lnTo>
                  <a:lnTo>
                    <a:pt x="326" y="41"/>
                  </a:lnTo>
                  <a:lnTo>
                    <a:pt x="333" y="48"/>
                  </a:lnTo>
                  <a:lnTo>
                    <a:pt x="341" y="54"/>
                  </a:lnTo>
                  <a:lnTo>
                    <a:pt x="349" y="60"/>
                  </a:lnTo>
                  <a:lnTo>
                    <a:pt x="355" y="68"/>
                  </a:lnTo>
                  <a:lnTo>
                    <a:pt x="362" y="74"/>
                  </a:lnTo>
                  <a:lnTo>
                    <a:pt x="368" y="82"/>
                  </a:lnTo>
                  <a:lnTo>
                    <a:pt x="373" y="91"/>
                  </a:lnTo>
                  <a:lnTo>
                    <a:pt x="378" y="99"/>
                  </a:lnTo>
                  <a:lnTo>
                    <a:pt x="383" y="107"/>
                  </a:lnTo>
                  <a:lnTo>
                    <a:pt x="388" y="116"/>
                  </a:lnTo>
                  <a:lnTo>
                    <a:pt x="392" y="125"/>
                  </a:lnTo>
                  <a:lnTo>
                    <a:pt x="396" y="134"/>
                  </a:lnTo>
                  <a:lnTo>
                    <a:pt x="399" y="144"/>
                  </a:lnTo>
                  <a:lnTo>
                    <a:pt x="401" y="153"/>
                  </a:lnTo>
                  <a:lnTo>
                    <a:pt x="404" y="164"/>
                  </a:lnTo>
                  <a:lnTo>
                    <a:pt x="406" y="174"/>
                  </a:lnTo>
                  <a:lnTo>
                    <a:pt x="407" y="184"/>
                  </a:lnTo>
                  <a:lnTo>
                    <a:pt x="407" y="194"/>
                  </a:lnTo>
                  <a:lnTo>
                    <a:pt x="409" y="204"/>
                  </a:lnTo>
                  <a:lnTo>
                    <a:pt x="409" y="204"/>
                  </a:lnTo>
                  <a:lnTo>
                    <a:pt x="407" y="215"/>
                  </a:lnTo>
                  <a:lnTo>
                    <a:pt x="407" y="226"/>
                  </a:lnTo>
                  <a:lnTo>
                    <a:pt x="406" y="236"/>
                  </a:lnTo>
                  <a:lnTo>
                    <a:pt x="404" y="245"/>
                  </a:lnTo>
                  <a:lnTo>
                    <a:pt x="401" y="255"/>
                  </a:lnTo>
                  <a:lnTo>
                    <a:pt x="399" y="266"/>
                  </a:lnTo>
                  <a:lnTo>
                    <a:pt x="396" y="275"/>
                  </a:lnTo>
                  <a:lnTo>
                    <a:pt x="392" y="284"/>
                  </a:lnTo>
                  <a:lnTo>
                    <a:pt x="388" y="294"/>
                  </a:lnTo>
                  <a:lnTo>
                    <a:pt x="383" y="301"/>
                  </a:lnTo>
                  <a:lnTo>
                    <a:pt x="378" y="310"/>
                  </a:lnTo>
                  <a:lnTo>
                    <a:pt x="373" y="319"/>
                  </a:lnTo>
                  <a:lnTo>
                    <a:pt x="368" y="327"/>
                  </a:lnTo>
                  <a:lnTo>
                    <a:pt x="362" y="335"/>
                  </a:lnTo>
                  <a:lnTo>
                    <a:pt x="355" y="342"/>
                  </a:lnTo>
                  <a:lnTo>
                    <a:pt x="349" y="349"/>
                  </a:lnTo>
                  <a:lnTo>
                    <a:pt x="341" y="356"/>
                  </a:lnTo>
                  <a:lnTo>
                    <a:pt x="333" y="363"/>
                  </a:lnTo>
                  <a:lnTo>
                    <a:pt x="326" y="368"/>
                  </a:lnTo>
                  <a:lnTo>
                    <a:pt x="318" y="374"/>
                  </a:lnTo>
                  <a:lnTo>
                    <a:pt x="309" y="379"/>
                  </a:lnTo>
                  <a:lnTo>
                    <a:pt x="302" y="384"/>
                  </a:lnTo>
                  <a:lnTo>
                    <a:pt x="293" y="388"/>
                  </a:lnTo>
                  <a:lnTo>
                    <a:pt x="284" y="393"/>
                  </a:lnTo>
                  <a:lnTo>
                    <a:pt x="275" y="396"/>
                  </a:lnTo>
                  <a:lnTo>
                    <a:pt x="265" y="400"/>
                  </a:lnTo>
                  <a:lnTo>
                    <a:pt x="256" y="402"/>
                  </a:lnTo>
                  <a:lnTo>
                    <a:pt x="245" y="405"/>
                  </a:lnTo>
                  <a:lnTo>
                    <a:pt x="235" y="406"/>
                  </a:lnTo>
                  <a:lnTo>
                    <a:pt x="225" y="407"/>
                  </a:lnTo>
                  <a:lnTo>
                    <a:pt x="215" y="409"/>
                  </a:lnTo>
                  <a:lnTo>
                    <a:pt x="205" y="409"/>
                  </a:lnTo>
                  <a:lnTo>
                    <a:pt x="193" y="409"/>
                  </a:lnTo>
                  <a:lnTo>
                    <a:pt x="183" y="407"/>
                  </a:lnTo>
                  <a:lnTo>
                    <a:pt x="173" y="406"/>
                  </a:lnTo>
                  <a:lnTo>
                    <a:pt x="163" y="405"/>
                  </a:lnTo>
                  <a:lnTo>
                    <a:pt x="154" y="402"/>
                  </a:lnTo>
                  <a:lnTo>
                    <a:pt x="143" y="400"/>
                  </a:lnTo>
                  <a:lnTo>
                    <a:pt x="134" y="396"/>
                  </a:lnTo>
                  <a:lnTo>
                    <a:pt x="124" y="393"/>
                  </a:lnTo>
                  <a:lnTo>
                    <a:pt x="115" y="388"/>
                  </a:lnTo>
                  <a:lnTo>
                    <a:pt x="106" y="384"/>
                  </a:lnTo>
                  <a:lnTo>
                    <a:pt x="99" y="379"/>
                  </a:lnTo>
                  <a:lnTo>
                    <a:pt x="90" y="374"/>
                  </a:lnTo>
                  <a:lnTo>
                    <a:pt x="82" y="368"/>
                  </a:lnTo>
                  <a:lnTo>
                    <a:pt x="74" y="363"/>
                  </a:lnTo>
                  <a:lnTo>
                    <a:pt x="67" y="356"/>
                  </a:lnTo>
                  <a:lnTo>
                    <a:pt x="59" y="349"/>
                  </a:lnTo>
                  <a:lnTo>
                    <a:pt x="53" y="342"/>
                  </a:lnTo>
                  <a:lnTo>
                    <a:pt x="46" y="335"/>
                  </a:lnTo>
                  <a:lnTo>
                    <a:pt x="40" y="327"/>
                  </a:lnTo>
                  <a:lnTo>
                    <a:pt x="35" y="319"/>
                  </a:lnTo>
                  <a:lnTo>
                    <a:pt x="30" y="310"/>
                  </a:lnTo>
                  <a:lnTo>
                    <a:pt x="25" y="301"/>
                  </a:lnTo>
                  <a:lnTo>
                    <a:pt x="20" y="294"/>
                  </a:lnTo>
                  <a:lnTo>
                    <a:pt x="16" y="284"/>
                  </a:lnTo>
                  <a:lnTo>
                    <a:pt x="12" y="275"/>
                  </a:lnTo>
                  <a:lnTo>
                    <a:pt x="9" y="266"/>
                  </a:lnTo>
                  <a:lnTo>
                    <a:pt x="7" y="255"/>
                  </a:lnTo>
                  <a:lnTo>
                    <a:pt x="4" y="245"/>
                  </a:lnTo>
                  <a:lnTo>
                    <a:pt x="2" y="236"/>
                  </a:lnTo>
                  <a:lnTo>
                    <a:pt x="0" y="225"/>
                  </a:lnTo>
                  <a:lnTo>
                    <a:pt x="0" y="215"/>
                  </a:lnTo>
                  <a:lnTo>
                    <a:pt x="0" y="204"/>
                  </a:lnTo>
                </a:path>
              </a:pathLst>
            </a:custGeom>
            <a:solidFill>
              <a:srgbClr val="CCFFCC"/>
            </a:solidFill>
            <a:ln w="3175" cap="flat" cmpd="sng">
              <a:solidFill>
                <a:srgbClr val="000000"/>
              </a:solidFill>
              <a:prstDash val="solid"/>
              <a:round/>
              <a:headEnd type="none" w="med" len="med"/>
              <a:tailEnd type="none" w="med" len="med"/>
            </a:ln>
          </p:spPr>
          <p:txBody>
            <a:bodyPr/>
            <a:lstStyle/>
            <a:p>
              <a:endParaRPr lang="zh-CN" altLang="en-US"/>
            </a:p>
          </p:txBody>
        </p:sp>
        <p:sp>
          <p:nvSpPr>
            <p:cNvPr id="129048" name="矩形 171033"/>
            <p:cNvSpPr/>
            <p:nvPr/>
          </p:nvSpPr>
          <p:spPr>
            <a:xfrm>
              <a:off x="3832" y="1003"/>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6</a:t>
              </a:r>
              <a:endParaRPr lang="en-US" altLang="zh-CN" sz="1800" b="1">
                <a:latin typeface="Times New Roman" panose="02020603050405020304" pitchFamily="18" charset="0"/>
                <a:ea typeface="宋体" panose="02010600030101010101" pitchFamily="2" charset="-122"/>
              </a:endParaRPr>
            </a:p>
          </p:txBody>
        </p:sp>
        <p:sp>
          <p:nvSpPr>
            <p:cNvPr id="129049" name="任意多边形 171034"/>
            <p:cNvSpPr/>
            <p:nvPr/>
          </p:nvSpPr>
          <p:spPr>
            <a:xfrm>
              <a:off x="2752" y="1305"/>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close/>
                </a:path>
              </a:pathLst>
            </a:custGeom>
            <a:solidFill>
              <a:srgbClr val="FFFFFF"/>
            </a:solidFill>
            <a:ln w="9525">
              <a:noFill/>
            </a:ln>
          </p:spPr>
          <p:txBody>
            <a:bodyPr/>
            <a:lstStyle/>
            <a:p>
              <a:endParaRPr lang="zh-CN" altLang="en-US"/>
            </a:p>
          </p:txBody>
        </p:sp>
        <p:sp>
          <p:nvSpPr>
            <p:cNvPr id="129050" name="任意多边形 171035"/>
            <p:cNvSpPr/>
            <p:nvPr/>
          </p:nvSpPr>
          <p:spPr>
            <a:xfrm>
              <a:off x="2752" y="1305"/>
              <a:ext cx="204" cy="204"/>
            </a:xfrm>
            <a:custGeom>
              <a:avLst/>
              <a:gdLst/>
              <a:ahLst/>
              <a:cxnLst/>
              <a:rect l="0" t="0" r="0" b="0"/>
              <a:pathLst>
                <a:path w="408" h="408">
                  <a:moveTo>
                    <a:pt x="0" y="204"/>
                  </a:moveTo>
                  <a:lnTo>
                    <a:pt x="1" y="194"/>
                  </a:lnTo>
                  <a:lnTo>
                    <a:pt x="1" y="183"/>
                  </a:lnTo>
                  <a:lnTo>
                    <a:pt x="2" y="173"/>
                  </a:lnTo>
                  <a:lnTo>
                    <a:pt x="5" y="163"/>
                  </a:lnTo>
                  <a:lnTo>
                    <a:pt x="7" y="153"/>
                  </a:lnTo>
                  <a:lnTo>
                    <a:pt x="10" y="144"/>
                  </a:lnTo>
                  <a:lnTo>
                    <a:pt x="12" y="134"/>
                  </a:lnTo>
                  <a:lnTo>
                    <a:pt x="16" y="125"/>
                  </a:lnTo>
                  <a:lnTo>
                    <a:pt x="20" y="116"/>
                  </a:lnTo>
                  <a:lnTo>
                    <a:pt x="25" y="107"/>
                  </a:lnTo>
                  <a:lnTo>
                    <a:pt x="30" y="98"/>
                  </a:lnTo>
                  <a:lnTo>
                    <a:pt x="35" y="90"/>
                  </a:lnTo>
                  <a:lnTo>
                    <a:pt x="40" y="81"/>
                  </a:lnTo>
                  <a:lnTo>
                    <a:pt x="47" y="74"/>
                  </a:lnTo>
                  <a:lnTo>
                    <a:pt x="53" y="67"/>
                  </a:lnTo>
                  <a:lnTo>
                    <a:pt x="60" y="60"/>
                  </a:lnTo>
                  <a:lnTo>
                    <a:pt x="67" y="53"/>
                  </a:lnTo>
                  <a:lnTo>
                    <a:pt x="75" y="47"/>
                  </a:lnTo>
                  <a:lnTo>
                    <a:pt x="83" y="40"/>
                  </a:lnTo>
                  <a:lnTo>
                    <a:pt x="90" y="34"/>
                  </a:lnTo>
                  <a:lnTo>
                    <a:pt x="99" y="29"/>
                  </a:lnTo>
                  <a:lnTo>
                    <a:pt x="107" y="24"/>
                  </a:lnTo>
                  <a:lnTo>
                    <a:pt x="116" y="20"/>
                  </a:lnTo>
                  <a:lnTo>
                    <a:pt x="125" y="16"/>
                  </a:lnTo>
                  <a:lnTo>
                    <a:pt x="134" y="12"/>
                  </a:lnTo>
                  <a:lnTo>
                    <a:pt x="144" y="9"/>
                  </a:lnTo>
                  <a:lnTo>
                    <a:pt x="153" y="6"/>
                  </a:lnTo>
                  <a:lnTo>
                    <a:pt x="163" y="3"/>
                  </a:lnTo>
                  <a:lnTo>
                    <a:pt x="173" y="2"/>
                  </a:lnTo>
                  <a:lnTo>
                    <a:pt x="183" y="1"/>
                  </a:lnTo>
                  <a:lnTo>
                    <a:pt x="194" y="0"/>
                  </a:lnTo>
                  <a:lnTo>
                    <a:pt x="204" y="0"/>
                  </a:lnTo>
                  <a:lnTo>
                    <a:pt x="215" y="0"/>
                  </a:lnTo>
                  <a:lnTo>
                    <a:pt x="226" y="1"/>
                  </a:lnTo>
                  <a:lnTo>
                    <a:pt x="236" y="2"/>
                  </a:lnTo>
                  <a:lnTo>
                    <a:pt x="246" y="3"/>
                  </a:lnTo>
                  <a:lnTo>
                    <a:pt x="255" y="6"/>
                  </a:lnTo>
                  <a:lnTo>
                    <a:pt x="265" y="9"/>
                  </a:lnTo>
                  <a:lnTo>
                    <a:pt x="274" y="12"/>
                  </a:lnTo>
                  <a:lnTo>
                    <a:pt x="284" y="16"/>
                  </a:lnTo>
                  <a:lnTo>
                    <a:pt x="293" y="20"/>
                  </a:lnTo>
                  <a:lnTo>
                    <a:pt x="302" y="24"/>
                  </a:lnTo>
                  <a:lnTo>
                    <a:pt x="310" y="29"/>
                  </a:lnTo>
                  <a:lnTo>
                    <a:pt x="319" y="34"/>
                  </a:lnTo>
                  <a:lnTo>
                    <a:pt x="326" y="40"/>
                  </a:lnTo>
                  <a:lnTo>
                    <a:pt x="334" y="47"/>
                  </a:lnTo>
                  <a:lnTo>
                    <a:pt x="342" y="53"/>
                  </a:lnTo>
                  <a:lnTo>
                    <a:pt x="349" y="60"/>
                  </a:lnTo>
                  <a:lnTo>
                    <a:pt x="356" y="67"/>
                  </a:lnTo>
                  <a:lnTo>
                    <a:pt x="362" y="74"/>
                  </a:lnTo>
                  <a:lnTo>
                    <a:pt x="368" y="81"/>
                  </a:lnTo>
                  <a:lnTo>
                    <a:pt x="374" y="90"/>
                  </a:lnTo>
                  <a:lnTo>
                    <a:pt x="379" y="98"/>
                  </a:lnTo>
                  <a:lnTo>
                    <a:pt x="384" y="107"/>
                  </a:lnTo>
                  <a:lnTo>
                    <a:pt x="389" y="116"/>
                  </a:lnTo>
                  <a:lnTo>
                    <a:pt x="393" y="125"/>
                  </a:lnTo>
                  <a:lnTo>
                    <a:pt x="396" y="134"/>
                  </a:lnTo>
                  <a:lnTo>
                    <a:pt x="399" y="144"/>
                  </a:lnTo>
                  <a:lnTo>
                    <a:pt x="402" y="153"/>
                  </a:lnTo>
                  <a:lnTo>
                    <a:pt x="404" y="163"/>
                  </a:lnTo>
                  <a:lnTo>
                    <a:pt x="407" y="173"/>
                  </a:lnTo>
                  <a:lnTo>
                    <a:pt x="408" y="183"/>
                  </a:lnTo>
                  <a:lnTo>
                    <a:pt x="408" y="194"/>
                  </a:lnTo>
                  <a:lnTo>
                    <a:pt x="408" y="204"/>
                  </a:lnTo>
                  <a:lnTo>
                    <a:pt x="408" y="204"/>
                  </a:lnTo>
                  <a:lnTo>
                    <a:pt x="408" y="214"/>
                  </a:lnTo>
                  <a:lnTo>
                    <a:pt x="408" y="225"/>
                  </a:lnTo>
                  <a:lnTo>
                    <a:pt x="407" y="236"/>
                  </a:lnTo>
                  <a:lnTo>
                    <a:pt x="404" y="245"/>
                  </a:lnTo>
                  <a:lnTo>
                    <a:pt x="402" y="255"/>
                  </a:lnTo>
                  <a:lnTo>
                    <a:pt x="399" y="265"/>
                  </a:lnTo>
                  <a:lnTo>
                    <a:pt x="396" y="274"/>
                  </a:lnTo>
                  <a:lnTo>
                    <a:pt x="393" y="283"/>
                  </a:lnTo>
                  <a:lnTo>
                    <a:pt x="389" y="293"/>
                  </a:lnTo>
                  <a:lnTo>
                    <a:pt x="384" y="301"/>
                  </a:lnTo>
                  <a:lnTo>
                    <a:pt x="379" y="310"/>
                  </a:lnTo>
                  <a:lnTo>
                    <a:pt x="374" y="319"/>
                  </a:lnTo>
                  <a:lnTo>
                    <a:pt x="368" y="326"/>
                  </a:lnTo>
                  <a:lnTo>
                    <a:pt x="362" y="334"/>
                  </a:lnTo>
                  <a:lnTo>
                    <a:pt x="356" y="342"/>
                  </a:lnTo>
                  <a:lnTo>
                    <a:pt x="349" y="348"/>
                  </a:lnTo>
                  <a:lnTo>
                    <a:pt x="342" y="356"/>
                  </a:lnTo>
                  <a:lnTo>
                    <a:pt x="334" y="362"/>
                  </a:lnTo>
                  <a:lnTo>
                    <a:pt x="326" y="367"/>
                  </a:lnTo>
                  <a:lnTo>
                    <a:pt x="319" y="373"/>
                  </a:lnTo>
                  <a:lnTo>
                    <a:pt x="310" y="378"/>
                  </a:lnTo>
                  <a:lnTo>
                    <a:pt x="302" y="384"/>
                  </a:lnTo>
                  <a:lnTo>
                    <a:pt x="293" y="387"/>
                  </a:lnTo>
                  <a:lnTo>
                    <a:pt x="284" y="393"/>
                  </a:lnTo>
                  <a:lnTo>
                    <a:pt x="274" y="395"/>
                  </a:lnTo>
                  <a:lnTo>
                    <a:pt x="265" y="399"/>
                  </a:lnTo>
                  <a:lnTo>
                    <a:pt x="255" y="401"/>
                  </a:lnTo>
                  <a:lnTo>
                    <a:pt x="246" y="404"/>
                  </a:lnTo>
                  <a:lnTo>
                    <a:pt x="236" y="405"/>
                  </a:lnTo>
                  <a:lnTo>
                    <a:pt x="226" y="407"/>
                  </a:lnTo>
                  <a:lnTo>
                    <a:pt x="215" y="408"/>
                  </a:lnTo>
                  <a:lnTo>
                    <a:pt x="204" y="408"/>
                  </a:lnTo>
                  <a:lnTo>
                    <a:pt x="194" y="408"/>
                  </a:lnTo>
                  <a:lnTo>
                    <a:pt x="183" y="407"/>
                  </a:lnTo>
                  <a:lnTo>
                    <a:pt x="173" y="405"/>
                  </a:lnTo>
                  <a:lnTo>
                    <a:pt x="163" y="404"/>
                  </a:lnTo>
                  <a:lnTo>
                    <a:pt x="153" y="401"/>
                  </a:lnTo>
                  <a:lnTo>
                    <a:pt x="144" y="399"/>
                  </a:lnTo>
                  <a:lnTo>
                    <a:pt x="134" y="395"/>
                  </a:lnTo>
                  <a:lnTo>
                    <a:pt x="125" y="393"/>
                  </a:lnTo>
                  <a:lnTo>
                    <a:pt x="116" y="387"/>
                  </a:lnTo>
                  <a:lnTo>
                    <a:pt x="107" y="384"/>
                  </a:lnTo>
                  <a:lnTo>
                    <a:pt x="99" y="378"/>
                  </a:lnTo>
                  <a:lnTo>
                    <a:pt x="90" y="373"/>
                  </a:lnTo>
                  <a:lnTo>
                    <a:pt x="83" y="367"/>
                  </a:lnTo>
                  <a:lnTo>
                    <a:pt x="75" y="362"/>
                  </a:lnTo>
                  <a:lnTo>
                    <a:pt x="67" y="356"/>
                  </a:lnTo>
                  <a:lnTo>
                    <a:pt x="60" y="348"/>
                  </a:lnTo>
                  <a:lnTo>
                    <a:pt x="53" y="342"/>
                  </a:lnTo>
                  <a:lnTo>
                    <a:pt x="47" y="334"/>
                  </a:lnTo>
                  <a:lnTo>
                    <a:pt x="40" y="326"/>
                  </a:lnTo>
                  <a:lnTo>
                    <a:pt x="35" y="319"/>
                  </a:lnTo>
                  <a:lnTo>
                    <a:pt x="30" y="310"/>
                  </a:lnTo>
                  <a:lnTo>
                    <a:pt x="25" y="301"/>
                  </a:lnTo>
                  <a:lnTo>
                    <a:pt x="20" y="293"/>
                  </a:lnTo>
                  <a:lnTo>
                    <a:pt x="16" y="283"/>
                  </a:lnTo>
                  <a:lnTo>
                    <a:pt x="12" y="274"/>
                  </a:lnTo>
                  <a:lnTo>
                    <a:pt x="10" y="265"/>
                  </a:lnTo>
                  <a:lnTo>
                    <a:pt x="7" y="255"/>
                  </a:lnTo>
                  <a:lnTo>
                    <a:pt x="5" y="245"/>
                  </a:lnTo>
                  <a:lnTo>
                    <a:pt x="2" y="236"/>
                  </a:lnTo>
                  <a:lnTo>
                    <a:pt x="1" y="224"/>
                  </a:lnTo>
                  <a:lnTo>
                    <a:pt x="1"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9051" name="矩形 171036"/>
            <p:cNvSpPr/>
            <p:nvPr/>
          </p:nvSpPr>
          <p:spPr>
            <a:xfrm>
              <a:off x="2812" y="1310"/>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7</a:t>
              </a:r>
              <a:endParaRPr lang="en-US" altLang="zh-CN" sz="1800" b="1">
                <a:latin typeface="Times New Roman" panose="02020603050405020304" pitchFamily="18" charset="0"/>
                <a:ea typeface="宋体" panose="02010600030101010101" pitchFamily="2" charset="-122"/>
              </a:endParaRPr>
            </a:p>
          </p:txBody>
        </p:sp>
        <p:sp>
          <p:nvSpPr>
            <p:cNvPr id="129052" name="任意多边形 171037"/>
            <p:cNvSpPr/>
            <p:nvPr/>
          </p:nvSpPr>
          <p:spPr>
            <a:xfrm>
              <a:off x="2957" y="999"/>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close/>
                </a:path>
              </a:pathLst>
            </a:custGeom>
            <a:solidFill>
              <a:srgbClr val="FFFFFF"/>
            </a:solidFill>
            <a:ln w="9525">
              <a:noFill/>
            </a:ln>
          </p:spPr>
          <p:txBody>
            <a:bodyPr/>
            <a:lstStyle/>
            <a:p>
              <a:endParaRPr lang="zh-CN" altLang="en-US"/>
            </a:p>
          </p:txBody>
        </p:sp>
        <p:sp>
          <p:nvSpPr>
            <p:cNvPr id="129053" name="任意多边形 171038"/>
            <p:cNvSpPr/>
            <p:nvPr/>
          </p:nvSpPr>
          <p:spPr>
            <a:xfrm>
              <a:off x="2957" y="999"/>
              <a:ext cx="204" cy="204"/>
            </a:xfrm>
            <a:custGeom>
              <a:avLst/>
              <a:gdLst/>
              <a:ahLst/>
              <a:cxnLst/>
              <a:rect l="0" t="0" r="0" b="0"/>
              <a:pathLst>
                <a:path w="409" h="409">
                  <a:moveTo>
                    <a:pt x="0" y="204"/>
                  </a:moveTo>
                  <a:lnTo>
                    <a:pt x="0" y="194"/>
                  </a:lnTo>
                  <a:lnTo>
                    <a:pt x="0" y="184"/>
                  </a:lnTo>
                  <a:lnTo>
                    <a:pt x="2" y="174"/>
                  </a:lnTo>
                  <a:lnTo>
                    <a:pt x="4" y="164"/>
                  </a:lnTo>
                  <a:lnTo>
                    <a:pt x="7" y="153"/>
                  </a:lnTo>
                  <a:lnTo>
                    <a:pt x="9" y="144"/>
                  </a:lnTo>
                  <a:lnTo>
                    <a:pt x="12" y="134"/>
                  </a:lnTo>
                  <a:lnTo>
                    <a:pt x="16" y="125"/>
                  </a:lnTo>
                  <a:lnTo>
                    <a:pt x="19" y="116"/>
                  </a:lnTo>
                  <a:lnTo>
                    <a:pt x="24" y="107"/>
                  </a:lnTo>
                  <a:lnTo>
                    <a:pt x="30" y="99"/>
                  </a:lnTo>
                  <a:lnTo>
                    <a:pt x="35" y="91"/>
                  </a:lnTo>
                  <a:lnTo>
                    <a:pt x="40" y="82"/>
                  </a:lnTo>
                  <a:lnTo>
                    <a:pt x="46" y="74"/>
                  </a:lnTo>
                  <a:lnTo>
                    <a:pt x="53" y="68"/>
                  </a:lnTo>
                  <a:lnTo>
                    <a:pt x="59" y="60"/>
                  </a:lnTo>
                  <a:lnTo>
                    <a:pt x="67" y="54"/>
                  </a:lnTo>
                  <a:lnTo>
                    <a:pt x="74" y="48"/>
                  </a:lnTo>
                  <a:lnTo>
                    <a:pt x="82" y="41"/>
                  </a:lnTo>
                  <a:lnTo>
                    <a:pt x="90" y="35"/>
                  </a:lnTo>
                  <a:lnTo>
                    <a:pt x="98" y="30"/>
                  </a:lnTo>
                  <a:lnTo>
                    <a:pt x="106" y="25"/>
                  </a:lnTo>
                  <a:lnTo>
                    <a:pt x="115" y="21"/>
                  </a:lnTo>
                  <a:lnTo>
                    <a:pt x="124" y="17"/>
                  </a:lnTo>
                  <a:lnTo>
                    <a:pt x="133" y="13"/>
                  </a:lnTo>
                  <a:lnTo>
                    <a:pt x="143" y="9"/>
                  </a:lnTo>
                  <a:lnTo>
                    <a:pt x="153" y="7"/>
                  </a:lnTo>
                  <a:lnTo>
                    <a:pt x="162" y="4"/>
                  </a:lnTo>
                  <a:lnTo>
                    <a:pt x="172" y="3"/>
                  </a:lnTo>
                  <a:lnTo>
                    <a:pt x="183" y="2"/>
                  </a:lnTo>
                  <a:lnTo>
                    <a:pt x="193" y="0"/>
                  </a:lnTo>
                  <a:lnTo>
                    <a:pt x="204" y="0"/>
                  </a:lnTo>
                  <a:lnTo>
                    <a:pt x="215" y="0"/>
                  </a:lnTo>
                  <a:lnTo>
                    <a:pt x="225" y="2"/>
                  </a:lnTo>
                  <a:lnTo>
                    <a:pt x="235" y="3"/>
                  </a:lnTo>
                  <a:lnTo>
                    <a:pt x="245" y="4"/>
                  </a:lnTo>
                  <a:lnTo>
                    <a:pt x="255" y="7"/>
                  </a:lnTo>
                  <a:lnTo>
                    <a:pt x="264" y="9"/>
                  </a:lnTo>
                  <a:lnTo>
                    <a:pt x="275" y="13"/>
                  </a:lnTo>
                  <a:lnTo>
                    <a:pt x="284" y="17"/>
                  </a:lnTo>
                  <a:lnTo>
                    <a:pt x="292" y="21"/>
                  </a:lnTo>
                  <a:lnTo>
                    <a:pt x="301" y="25"/>
                  </a:lnTo>
                  <a:lnTo>
                    <a:pt x="309" y="30"/>
                  </a:lnTo>
                  <a:lnTo>
                    <a:pt x="318" y="35"/>
                  </a:lnTo>
                  <a:lnTo>
                    <a:pt x="326" y="41"/>
                  </a:lnTo>
                  <a:lnTo>
                    <a:pt x="333" y="48"/>
                  </a:lnTo>
                  <a:lnTo>
                    <a:pt x="341" y="54"/>
                  </a:lnTo>
                  <a:lnTo>
                    <a:pt x="349" y="60"/>
                  </a:lnTo>
                  <a:lnTo>
                    <a:pt x="355" y="68"/>
                  </a:lnTo>
                  <a:lnTo>
                    <a:pt x="361" y="74"/>
                  </a:lnTo>
                  <a:lnTo>
                    <a:pt x="368" y="82"/>
                  </a:lnTo>
                  <a:lnTo>
                    <a:pt x="373" y="91"/>
                  </a:lnTo>
                  <a:lnTo>
                    <a:pt x="378" y="99"/>
                  </a:lnTo>
                  <a:lnTo>
                    <a:pt x="383" y="107"/>
                  </a:lnTo>
                  <a:lnTo>
                    <a:pt x="388" y="116"/>
                  </a:lnTo>
                  <a:lnTo>
                    <a:pt x="392" y="125"/>
                  </a:lnTo>
                  <a:lnTo>
                    <a:pt x="396" y="134"/>
                  </a:lnTo>
                  <a:lnTo>
                    <a:pt x="398" y="144"/>
                  </a:lnTo>
                  <a:lnTo>
                    <a:pt x="401" y="153"/>
                  </a:lnTo>
                  <a:lnTo>
                    <a:pt x="403" y="164"/>
                  </a:lnTo>
                  <a:lnTo>
                    <a:pt x="406" y="174"/>
                  </a:lnTo>
                  <a:lnTo>
                    <a:pt x="407" y="184"/>
                  </a:lnTo>
                  <a:lnTo>
                    <a:pt x="407" y="194"/>
                  </a:lnTo>
                  <a:lnTo>
                    <a:pt x="409" y="204"/>
                  </a:lnTo>
                  <a:lnTo>
                    <a:pt x="409" y="204"/>
                  </a:lnTo>
                  <a:lnTo>
                    <a:pt x="407" y="215"/>
                  </a:lnTo>
                  <a:lnTo>
                    <a:pt x="407" y="226"/>
                  </a:lnTo>
                  <a:lnTo>
                    <a:pt x="406" y="236"/>
                  </a:lnTo>
                  <a:lnTo>
                    <a:pt x="403" y="245"/>
                  </a:lnTo>
                  <a:lnTo>
                    <a:pt x="401" y="255"/>
                  </a:lnTo>
                  <a:lnTo>
                    <a:pt x="398" y="266"/>
                  </a:lnTo>
                  <a:lnTo>
                    <a:pt x="396" y="275"/>
                  </a:lnTo>
                  <a:lnTo>
                    <a:pt x="392" y="284"/>
                  </a:lnTo>
                  <a:lnTo>
                    <a:pt x="388" y="294"/>
                  </a:lnTo>
                  <a:lnTo>
                    <a:pt x="383" y="301"/>
                  </a:lnTo>
                  <a:lnTo>
                    <a:pt x="378" y="310"/>
                  </a:lnTo>
                  <a:lnTo>
                    <a:pt x="373" y="319"/>
                  </a:lnTo>
                  <a:lnTo>
                    <a:pt x="368" y="327"/>
                  </a:lnTo>
                  <a:lnTo>
                    <a:pt x="361" y="335"/>
                  </a:lnTo>
                  <a:lnTo>
                    <a:pt x="355" y="342"/>
                  </a:lnTo>
                  <a:lnTo>
                    <a:pt x="349" y="349"/>
                  </a:lnTo>
                  <a:lnTo>
                    <a:pt x="341" y="356"/>
                  </a:lnTo>
                  <a:lnTo>
                    <a:pt x="333" y="363"/>
                  </a:lnTo>
                  <a:lnTo>
                    <a:pt x="326" y="368"/>
                  </a:lnTo>
                  <a:lnTo>
                    <a:pt x="318" y="374"/>
                  </a:lnTo>
                  <a:lnTo>
                    <a:pt x="309" y="379"/>
                  </a:lnTo>
                  <a:lnTo>
                    <a:pt x="301" y="384"/>
                  </a:lnTo>
                  <a:lnTo>
                    <a:pt x="292" y="388"/>
                  </a:lnTo>
                  <a:lnTo>
                    <a:pt x="284" y="393"/>
                  </a:lnTo>
                  <a:lnTo>
                    <a:pt x="275" y="396"/>
                  </a:lnTo>
                  <a:lnTo>
                    <a:pt x="264" y="400"/>
                  </a:lnTo>
                  <a:lnTo>
                    <a:pt x="255" y="402"/>
                  </a:lnTo>
                  <a:lnTo>
                    <a:pt x="245" y="405"/>
                  </a:lnTo>
                  <a:lnTo>
                    <a:pt x="235" y="406"/>
                  </a:lnTo>
                  <a:lnTo>
                    <a:pt x="225" y="407"/>
                  </a:lnTo>
                  <a:lnTo>
                    <a:pt x="215" y="409"/>
                  </a:lnTo>
                  <a:lnTo>
                    <a:pt x="204" y="409"/>
                  </a:lnTo>
                  <a:lnTo>
                    <a:pt x="193" y="409"/>
                  </a:lnTo>
                  <a:lnTo>
                    <a:pt x="183" y="407"/>
                  </a:lnTo>
                  <a:lnTo>
                    <a:pt x="172" y="406"/>
                  </a:lnTo>
                  <a:lnTo>
                    <a:pt x="162" y="405"/>
                  </a:lnTo>
                  <a:lnTo>
                    <a:pt x="153" y="402"/>
                  </a:lnTo>
                  <a:lnTo>
                    <a:pt x="143" y="400"/>
                  </a:lnTo>
                  <a:lnTo>
                    <a:pt x="134" y="396"/>
                  </a:lnTo>
                  <a:lnTo>
                    <a:pt x="124" y="393"/>
                  </a:lnTo>
                  <a:lnTo>
                    <a:pt x="115" y="388"/>
                  </a:lnTo>
                  <a:lnTo>
                    <a:pt x="106" y="384"/>
                  </a:lnTo>
                  <a:lnTo>
                    <a:pt x="98" y="379"/>
                  </a:lnTo>
                  <a:lnTo>
                    <a:pt x="90" y="374"/>
                  </a:lnTo>
                  <a:lnTo>
                    <a:pt x="82" y="368"/>
                  </a:lnTo>
                  <a:lnTo>
                    <a:pt x="74" y="363"/>
                  </a:lnTo>
                  <a:lnTo>
                    <a:pt x="67" y="356"/>
                  </a:lnTo>
                  <a:lnTo>
                    <a:pt x="59" y="349"/>
                  </a:lnTo>
                  <a:lnTo>
                    <a:pt x="53" y="342"/>
                  </a:lnTo>
                  <a:lnTo>
                    <a:pt x="46" y="335"/>
                  </a:lnTo>
                  <a:lnTo>
                    <a:pt x="40" y="327"/>
                  </a:lnTo>
                  <a:lnTo>
                    <a:pt x="35" y="319"/>
                  </a:lnTo>
                  <a:lnTo>
                    <a:pt x="30" y="310"/>
                  </a:lnTo>
                  <a:lnTo>
                    <a:pt x="24" y="301"/>
                  </a:lnTo>
                  <a:lnTo>
                    <a:pt x="19" y="294"/>
                  </a:lnTo>
                  <a:lnTo>
                    <a:pt x="16" y="284"/>
                  </a:lnTo>
                  <a:lnTo>
                    <a:pt x="12" y="275"/>
                  </a:lnTo>
                  <a:lnTo>
                    <a:pt x="9" y="266"/>
                  </a:lnTo>
                  <a:lnTo>
                    <a:pt x="7" y="255"/>
                  </a:lnTo>
                  <a:lnTo>
                    <a:pt x="4" y="245"/>
                  </a:lnTo>
                  <a:lnTo>
                    <a:pt x="2" y="236"/>
                  </a:lnTo>
                  <a:lnTo>
                    <a:pt x="0" y="225"/>
                  </a:lnTo>
                  <a:lnTo>
                    <a:pt x="0" y="215"/>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9054" name="矩形 171039"/>
            <p:cNvSpPr/>
            <p:nvPr/>
          </p:nvSpPr>
          <p:spPr>
            <a:xfrm>
              <a:off x="3016" y="1003"/>
              <a:ext cx="72"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5</a:t>
              </a:r>
              <a:endParaRPr lang="en-US" altLang="zh-CN" sz="1800" b="1">
                <a:latin typeface="Times New Roman" panose="02020603050405020304" pitchFamily="18" charset="0"/>
                <a:ea typeface="宋体" panose="02010600030101010101" pitchFamily="2" charset="-122"/>
              </a:endParaRPr>
            </a:p>
          </p:txBody>
        </p:sp>
        <p:sp>
          <p:nvSpPr>
            <p:cNvPr id="129055" name="任意多边形 171040"/>
            <p:cNvSpPr/>
            <p:nvPr/>
          </p:nvSpPr>
          <p:spPr>
            <a:xfrm>
              <a:off x="3161" y="1305"/>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close/>
                </a:path>
              </a:pathLst>
            </a:custGeom>
            <a:solidFill>
              <a:srgbClr val="FFFFFF"/>
            </a:solidFill>
            <a:ln w="9525">
              <a:noFill/>
            </a:ln>
          </p:spPr>
          <p:txBody>
            <a:bodyPr/>
            <a:lstStyle/>
            <a:p>
              <a:endParaRPr lang="zh-CN" altLang="en-US"/>
            </a:p>
          </p:txBody>
        </p:sp>
        <p:sp>
          <p:nvSpPr>
            <p:cNvPr id="129056" name="任意多边形 171041"/>
            <p:cNvSpPr/>
            <p:nvPr/>
          </p:nvSpPr>
          <p:spPr>
            <a:xfrm>
              <a:off x="3161" y="1305"/>
              <a:ext cx="204" cy="204"/>
            </a:xfrm>
            <a:custGeom>
              <a:avLst/>
              <a:gdLst/>
              <a:ahLst/>
              <a:cxnLst/>
              <a:rect l="0" t="0" r="0" b="0"/>
              <a:pathLst>
                <a:path w="408" h="408">
                  <a:moveTo>
                    <a:pt x="0" y="204"/>
                  </a:moveTo>
                  <a:lnTo>
                    <a:pt x="0" y="194"/>
                  </a:lnTo>
                  <a:lnTo>
                    <a:pt x="0" y="183"/>
                  </a:lnTo>
                  <a:lnTo>
                    <a:pt x="1" y="173"/>
                  </a:lnTo>
                  <a:lnTo>
                    <a:pt x="3" y="163"/>
                  </a:lnTo>
                  <a:lnTo>
                    <a:pt x="6" y="153"/>
                  </a:lnTo>
                  <a:lnTo>
                    <a:pt x="8" y="144"/>
                  </a:lnTo>
                  <a:lnTo>
                    <a:pt x="11" y="134"/>
                  </a:lnTo>
                  <a:lnTo>
                    <a:pt x="15" y="125"/>
                  </a:lnTo>
                  <a:lnTo>
                    <a:pt x="19" y="116"/>
                  </a:lnTo>
                  <a:lnTo>
                    <a:pt x="24" y="107"/>
                  </a:lnTo>
                  <a:lnTo>
                    <a:pt x="29" y="98"/>
                  </a:lnTo>
                  <a:lnTo>
                    <a:pt x="34" y="90"/>
                  </a:lnTo>
                  <a:lnTo>
                    <a:pt x="39" y="81"/>
                  </a:lnTo>
                  <a:lnTo>
                    <a:pt x="45" y="74"/>
                  </a:lnTo>
                  <a:lnTo>
                    <a:pt x="52" y="67"/>
                  </a:lnTo>
                  <a:lnTo>
                    <a:pt x="58" y="60"/>
                  </a:lnTo>
                  <a:lnTo>
                    <a:pt x="66" y="53"/>
                  </a:lnTo>
                  <a:lnTo>
                    <a:pt x="74" y="47"/>
                  </a:lnTo>
                  <a:lnTo>
                    <a:pt x="81" y="40"/>
                  </a:lnTo>
                  <a:lnTo>
                    <a:pt x="89" y="34"/>
                  </a:lnTo>
                  <a:lnTo>
                    <a:pt x="98" y="29"/>
                  </a:lnTo>
                  <a:lnTo>
                    <a:pt x="105" y="24"/>
                  </a:lnTo>
                  <a:lnTo>
                    <a:pt x="114" y="20"/>
                  </a:lnTo>
                  <a:lnTo>
                    <a:pt x="123" y="16"/>
                  </a:lnTo>
                  <a:lnTo>
                    <a:pt x="132" y="12"/>
                  </a:lnTo>
                  <a:lnTo>
                    <a:pt x="142" y="9"/>
                  </a:lnTo>
                  <a:lnTo>
                    <a:pt x="153" y="6"/>
                  </a:lnTo>
                  <a:lnTo>
                    <a:pt x="162" y="3"/>
                  </a:lnTo>
                  <a:lnTo>
                    <a:pt x="172" y="2"/>
                  </a:lnTo>
                  <a:lnTo>
                    <a:pt x="182" y="1"/>
                  </a:lnTo>
                  <a:lnTo>
                    <a:pt x="192" y="0"/>
                  </a:lnTo>
                  <a:lnTo>
                    <a:pt x="204" y="0"/>
                  </a:lnTo>
                  <a:lnTo>
                    <a:pt x="214" y="0"/>
                  </a:lnTo>
                  <a:lnTo>
                    <a:pt x="224" y="1"/>
                  </a:lnTo>
                  <a:lnTo>
                    <a:pt x="234" y="2"/>
                  </a:lnTo>
                  <a:lnTo>
                    <a:pt x="245" y="3"/>
                  </a:lnTo>
                  <a:lnTo>
                    <a:pt x="255" y="6"/>
                  </a:lnTo>
                  <a:lnTo>
                    <a:pt x="264" y="9"/>
                  </a:lnTo>
                  <a:lnTo>
                    <a:pt x="274" y="12"/>
                  </a:lnTo>
                  <a:lnTo>
                    <a:pt x="283" y="16"/>
                  </a:lnTo>
                  <a:lnTo>
                    <a:pt x="292" y="20"/>
                  </a:lnTo>
                  <a:lnTo>
                    <a:pt x="301" y="24"/>
                  </a:lnTo>
                  <a:lnTo>
                    <a:pt x="308" y="29"/>
                  </a:lnTo>
                  <a:lnTo>
                    <a:pt x="317" y="34"/>
                  </a:lnTo>
                  <a:lnTo>
                    <a:pt x="325" y="40"/>
                  </a:lnTo>
                  <a:lnTo>
                    <a:pt x="333" y="47"/>
                  </a:lnTo>
                  <a:lnTo>
                    <a:pt x="340" y="53"/>
                  </a:lnTo>
                  <a:lnTo>
                    <a:pt x="348" y="60"/>
                  </a:lnTo>
                  <a:lnTo>
                    <a:pt x="354" y="67"/>
                  </a:lnTo>
                  <a:lnTo>
                    <a:pt x="361" y="74"/>
                  </a:lnTo>
                  <a:lnTo>
                    <a:pt x="367" y="81"/>
                  </a:lnTo>
                  <a:lnTo>
                    <a:pt x="372" y="90"/>
                  </a:lnTo>
                  <a:lnTo>
                    <a:pt x="377" y="98"/>
                  </a:lnTo>
                  <a:lnTo>
                    <a:pt x="382" y="107"/>
                  </a:lnTo>
                  <a:lnTo>
                    <a:pt x="387" y="116"/>
                  </a:lnTo>
                  <a:lnTo>
                    <a:pt x="391" y="125"/>
                  </a:lnTo>
                  <a:lnTo>
                    <a:pt x="395" y="134"/>
                  </a:lnTo>
                  <a:lnTo>
                    <a:pt x="398" y="144"/>
                  </a:lnTo>
                  <a:lnTo>
                    <a:pt x="400" y="153"/>
                  </a:lnTo>
                  <a:lnTo>
                    <a:pt x="403" y="163"/>
                  </a:lnTo>
                  <a:lnTo>
                    <a:pt x="405" y="173"/>
                  </a:lnTo>
                  <a:lnTo>
                    <a:pt x="407" y="183"/>
                  </a:lnTo>
                  <a:lnTo>
                    <a:pt x="407" y="194"/>
                  </a:lnTo>
                  <a:lnTo>
                    <a:pt x="408" y="204"/>
                  </a:lnTo>
                  <a:lnTo>
                    <a:pt x="408" y="204"/>
                  </a:lnTo>
                  <a:lnTo>
                    <a:pt x="407" y="214"/>
                  </a:lnTo>
                  <a:lnTo>
                    <a:pt x="407" y="225"/>
                  </a:lnTo>
                  <a:lnTo>
                    <a:pt x="405" y="236"/>
                  </a:lnTo>
                  <a:lnTo>
                    <a:pt x="403" y="245"/>
                  </a:lnTo>
                  <a:lnTo>
                    <a:pt x="400" y="255"/>
                  </a:lnTo>
                  <a:lnTo>
                    <a:pt x="398" y="265"/>
                  </a:lnTo>
                  <a:lnTo>
                    <a:pt x="395" y="274"/>
                  </a:lnTo>
                  <a:lnTo>
                    <a:pt x="391" y="283"/>
                  </a:lnTo>
                  <a:lnTo>
                    <a:pt x="387" y="293"/>
                  </a:lnTo>
                  <a:lnTo>
                    <a:pt x="382" y="301"/>
                  </a:lnTo>
                  <a:lnTo>
                    <a:pt x="377" y="310"/>
                  </a:lnTo>
                  <a:lnTo>
                    <a:pt x="372" y="319"/>
                  </a:lnTo>
                  <a:lnTo>
                    <a:pt x="367" y="326"/>
                  </a:lnTo>
                  <a:lnTo>
                    <a:pt x="361" y="334"/>
                  </a:lnTo>
                  <a:lnTo>
                    <a:pt x="354" y="342"/>
                  </a:lnTo>
                  <a:lnTo>
                    <a:pt x="348" y="348"/>
                  </a:lnTo>
                  <a:lnTo>
                    <a:pt x="340" y="356"/>
                  </a:lnTo>
                  <a:lnTo>
                    <a:pt x="333" y="362"/>
                  </a:lnTo>
                  <a:lnTo>
                    <a:pt x="325" y="367"/>
                  </a:lnTo>
                  <a:lnTo>
                    <a:pt x="317" y="373"/>
                  </a:lnTo>
                  <a:lnTo>
                    <a:pt x="308" y="378"/>
                  </a:lnTo>
                  <a:lnTo>
                    <a:pt x="301" y="384"/>
                  </a:lnTo>
                  <a:lnTo>
                    <a:pt x="292" y="387"/>
                  </a:lnTo>
                  <a:lnTo>
                    <a:pt x="283" y="393"/>
                  </a:lnTo>
                  <a:lnTo>
                    <a:pt x="274" y="395"/>
                  </a:lnTo>
                  <a:lnTo>
                    <a:pt x="264" y="399"/>
                  </a:lnTo>
                  <a:lnTo>
                    <a:pt x="255" y="401"/>
                  </a:lnTo>
                  <a:lnTo>
                    <a:pt x="245" y="404"/>
                  </a:lnTo>
                  <a:lnTo>
                    <a:pt x="234" y="405"/>
                  </a:lnTo>
                  <a:lnTo>
                    <a:pt x="224" y="407"/>
                  </a:lnTo>
                  <a:lnTo>
                    <a:pt x="214" y="408"/>
                  </a:lnTo>
                  <a:lnTo>
                    <a:pt x="204" y="408"/>
                  </a:lnTo>
                  <a:lnTo>
                    <a:pt x="192" y="408"/>
                  </a:lnTo>
                  <a:lnTo>
                    <a:pt x="182" y="407"/>
                  </a:lnTo>
                  <a:lnTo>
                    <a:pt x="172" y="405"/>
                  </a:lnTo>
                  <a:lnTo>
                    <a:pt x="162" y="404"/>
                  </a:lnTo>
                  <a:lnTo>
                    <a:pt x="153" y="401"/>
                  </a:lnTo>
                  <a:lnTo>
                    <a:pt x="142" y="399"/>
                  </a:lnTo>
                  <a:lnTo>
                    <a:pt x="134" y="395"/>
                  </a:lnTo>
                  <a:lnTo>
                    <a:pt x="123" y="393"/>
                  </a:lnTo>
                  <a:lnTo>
                    <a:pt x="114" y="387"/>
                  </a:lnTo>
                  <a:lnTo>
                    <a:pt x="105" y="384"/>
                  </a:lnTo>
                  <a:lnTo>
                    <a:pt x="98" y="378"/>
                  </a:lnTo>
                  <a:lnTo>
                    <a:pt x="89" y="373"/>
                  </a:lnTo>
                  <a:lnTo>
                    <a:pt x="81" y="367"/>
                  </a:lnTo>
                  <a:lnTo>
                    <a:pt x="74" y="362"/>
                  </a:lnTo>
                  <a:lnTo>
                    <a:pt x="66" y="356"/>
                  </a:lnTo>
                  <a:lnTo>
                    <a:pt x="58" y="348"/>
                  </a:lnTo>
                  <a:lnTo>
                    <a:pt x="52" y="342"/>
                  </a:lnTo>
                  <a:lnTo>
                    <a:pt x="45" y="334"/>
                  </a:lnTo>
                  <a:lnTo>
                    <a:pt x="39" y="326"/>
                  </a:lnTo>
                  <a:lnTo>
                    <a:pt x="34" y="319"/>
                  </a:lnTo>
                  <a:lnTo>
                    <a:pt x="29" y="310"/>
                  </a:lnTo>
                  <a:lnTo>
                    <a:pt x="24" y="301"/>
                  </a:lnTo>
                  <a:lnTo>
                    <a:pt x="19" y="293"/>
                  </a:lnTo>
                  <a:lnTo>
                    <a:pt x="15" y="283"/>
                  </a:lnTo>
                  <a:lnTo>
                    <a:pt x="11" y="274"/>
                  </a:lnTo>
                  <a:lnTo>
                    <a:pt x="8" y="265"/>
                  </a:lnTo>
                  <a:lnTo>
                    <a:pt x="6" y="255"/>
                  </a:lnTo>
                  <a:lnTo>
                    <a:pt x="3" y="245"/>
                  </a:lnTo>
                  <a:lnTo>
                    <a:pt x="1" y="236"/>
                  </a:lnTo>
                  <a:lnTo>
                    <a:pt x="0" y="224"/>
                  </a:lnTo>
                  <a:lnTo>
                    <a:pt x="0" y="214"/>
                  </a:lnTo>
                  <a:lnTo>
                    <a:pt x="0" y="204"/>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129057" name="矩形 171042"/>
            <p:cNvSpPr/>
            <p:nvPr/>
          </p:nvSpPr>
          <p:spPr>
            <a:xfrm>
              <a:off x="3190" y="1310"/>
              <a:ext cx="146" cy="173"/>
            </a:xfrm>
            <a:prstGeom prst="rect">
              <a:avLst/>
            </a:prstGeom>
            <a:noFill/>
            <a:ln w="9525">
              <a:noFill/>
            </a:ln>
          </p:spPr>
          <p:txBody>
            <a:bodyPr wrap="none" lIns="0" tIns="0" rIns="0" bIns="0" anchor="t">
              <a:spAutoFit/>
            </a:bodyPr>
            <a:lstStyle/>
            <a:p>
              <a:r>
                <a:rPr lang="en-US" altLang="zh-CN" sz="1800" b="1">
                  <a:solidFill>
                    <a:srgbClr val="000000"/>
                  </a:solidFill>
                  <a:latin typeface="宋体" panose="02010600030101010101" pitchFamily="2" charset="-122"/>
                  <a:ea typeface="宋体" panose="02010600030101010101" pitchFamily="2" charset="-122"/>
                </a:rPr>
                <a:t>10</a:t>
              </a:r>
              <a:endParaRPr lang="en-US" altLang="zh-CN" sz="1800" b="1">
                <a:latin typeface="Times New Roman" panose="02020603050405020304" pitchFamily="18" charset="0"/>
                <a:ea typeface="宋体" panose="02010600030101010101" pitchFamily="2" charset="-122"/>
              </a:endParaRPr>
            </a:p>
          </p:txBody>
        </p:sp>
        <p:sp>
          <p:nvSpPr>
            <p:cNvPr id="129058" name="矩形 171043"/>
            <p:cNvSpPr/>
            <p:nvPr/>
          </p:nvSpPr>
          <p:spPr>
            <a:xfrm>
              <a:off x="2743" y="1779"/>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29059" name="矩形 171044"/>
            <p:cNvSpPr/>
            <p:nvPr/>
          </p:nvSpPr>
          <p:spPr>
            <a:xfrm>
              <a:off x="3060" y="1779"/>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29060" name="矩形 171045"/>
            <p:cNvSpPr/>
            <p:nvPr/>
          </p:nvSpPr>
          <p:spPr>
            <a:xfrm>
              <a:off x="3379" y="1779"/>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29061" name="矩形 171046"/>
            <p:cNvSpPr/>
            <p:nvPr/>
          </p:nvSpPr>
          <p:spPr>
            <a:xfrm>
              <a:off x="3696" y="1779"/>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29062" name="矩形 171047"/>
            <p:cNvSpPr/>
            <p:nvPr/>
          </p:nvSpPr>
          <p:spPr>
            <a:xfrm>
              <a:off x="4013" y="1779"/>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29063" name="矩形 171048"/>
            <p:cNvSpPr/>
            <p:nvPr/>
          </p:nvSpPr>
          <p:spPr>
            <a:xfrm>
              <a:off x="4330" y="1779"/>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30</a:t>
              </a:r>
            </a:p>
          </p:txBody>
        </p:sp>
        <p:grpSp>
          <p:nvGrpSpPr>
            <p:cNvPr id="129064" name="组合 171049"/>
            <p:cNvGrpSpPr/>
            <p:nvPr/>
          </p:nvGrpSpPr>
          <p:grpSpPr>
            <a:xfrm>
              <a:off x="2050" y="1583"/>
              <a:ext cx="648" cy="305"/>
              <a:chOff x="463" y="2445"/>
              <a:chExt cx="648" cy="305"/>
            </a:xfrm>
          </p:grpSpPr>
          <p:sp>
            <p:nvSpPr>
              <p:cNvPr id="129065" name="文本框 171050"/>
              <p:cNvSpPr txBox="1"/>
              <p:nvPr/>
            </p:nvSpPr>
            <p:spPr>
              <a:xfrm>
                <a:off x="463" y="2445"/>
                <a:ext cx="521"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Heap</a:t>
                </a:r>
              </a:p>
            </p:txBody>
          </p:sp>
          <p:sp>
            <p:nvSpPr>
              <p:cNvPr id="129066" name="直接连接符 171051"/>
              <p:cNvSpPr/>
              <p:nvPr/>
            </p:nvSpPr>
            <p:spPr>
              <a:xfrm>
                <a:off x="930" y="2659"/>
                <a:ext cx="181" cy="91"/>
              </a:xfrm>
              <a:prstGeom prst="line">
                <a:avLst/>
              </a:prstGeom>
              <a:ln w="9525" cap="flat" cmpd="sng">
                <a:solidFill>
                  <a:schemeClr val="tx1"/>
                </a:solidFill>
                <a:prstDash val="solid"/>
                <a:round/>
                <a:headEnd type="none" w="med" len="med"/>
                <a:tailEnd type="triangle" w="med" len="med"/>
              </a:ln>
            </p:spPr>
          </p:sp>
        </p:grpSp>
        <p:sp>
          <p:nvSpPr>
            <p:cNvPr id="129067" name="矩形 171052"/>
            <p:cNvSpPr/>
            <p:nvPr/>
          </p:nvSpPr>
          <p:spPr>
            <a:xfrm>
              <a:off x="4649" y="1779"/>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37</a:t>
              </a:r>
            </a:p>
          </p:txBody>
        </p:sp>
        <p:sp>
          <p:nvSpPr>
            <p:cNvPr id="129068" name="矩形 171053"/>
            <p:cNvSpPr/>
            <p:nvPr/>
          </p:nvSpPr>
          <p:spPr>
            <a:xfrm>
              <a:off x="4967" y="1779"/>
              <a:ext cx="318" cy="317"/>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dirty="0">
                <a:latin typeface="Times New Roman" panose="02020603050405020304" pitchFamily="18" charset="0"/>
                <a:ea typeface="宋体" panose="02010600030101010101" pitchFamily="2" charset="-122"/>
              </a:endParaRPr>
            </a:p>
          </p:txBody>
        </p:sp>
        <p:sp>
          <p:nvSpPr>
            <p:cNvPr id="129069" name="文本框 171054"/>
            <p:cNvSpPr txBox="1"/>
            <p:nvPr/>
          </p:nvSpPr>
          <p:spPr>
            <a:xfrm>
              <a:off x="2822" y="2065"/>
              <a:ext cx="2420" cy="231"/>
            </a:xfrm>
            <a:prstGeom prst="rect">
              <a:avLst/>
            </a:prstGeom>
            <a:noFill/>
            <a:ln w="9525">
              <a:noFill/>
            </a:ln>
          </p:spPr>
          <p:txBody>
            <a:bodyPr wrap="none" anchor="t">
              <a:spAutoFit/>
            </a:bodyPr>
            <a:lstStyle/>
            <a:p>
              <a:r>
                <a:rPr lang="en-US" altLang="zh-CN" sz="1800" b="1">
                  <a:latin typeface="Times New Roman" panose="02020603050405020304" pitchFamily="18" charset="0"/>
                  <a:ea typeface="宋体" panose="02010600030101010101" pitchFamily="2" charset="-122"/>
                </a:rPr>
                <a:t>0      1       2       3       4       5       6       7</a:t>
              </a:r>
            </a:p>
          </p:txBody>
        </p:sp>
        <p:sp>
          <p:nvSpPr>
            <p:cNvPr id="129070" name="直接连接符 171055"/>
            <p:cNvSpPr/>
            <p:nvPr/>
          </p:nvSpPr>
          <p:spPr>
            <a:xfrm flipH="1">
              <a:off x="3560" y="1616"/>
              <a:ext cx="0" cy="136"/>
            </a:xfrm>
            <a:prstGeom prst="line">
              <a:avLst/>
            </a:prstGeom>
            <a:ln w="9525" cap="flat" cmpd="sng">
              <a:solidFill>
                <a:schemeClr val="tx1"/>
              </a:solidFill>
              <a:prstDash val="solid"/>
              <a:round/>
              <a:headEnd type="none" w="med" len="med"/>
              <a:tailEnd type="triangle" w="med" len="med"/>
            </a:ln>
          </p:spPr>
        </p:sp>
        <p:sp>
          <p:nvSpPr>
            <p:cNvPr id="129071" name="直接连接符 171056"/>
            <p:cNvSpPr/>
            <p:nvPr/>
          </p:nvSpPr>
          <p:spPr>
            <a:xfrm flipH="1">
              <a:off x="3969" y="1026"/>
              <a:ext cx="136" cy="46"/>
            </a:xfrm>
            <a:prstGeom prst="line">
              <a:avLst/>
            </a:prstGeom>
            <a:ln w="9525" cap="flat" cmpd="sng">
              <a:solidFill>
                <a:schemeClr val="tx1"/>
              </a:solidFill>
              <a:prstDash val="solid"/>
              <a:round/>
              <a:headEnd type="none" w="med" len="med"/>
              <a:tailEnd type="triangle" w="med" len="med"/>
            </a:ln>
          </p:spPr>
        </p:sp>
      </p:grpSp>
      <p:sp>
        <p:nvSpPr>
          <p:cNvPr id="12907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86</a:t>
            </a:fld>
            <a:endParaRPr lang="zh-CN" altLang="en-US" sz="1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914400" y="1578582"/>
            <a:ext cx="7315200" cy="1404342"/>
          </a:xfrm>
          <a:prstGeom prst="rect">
            <a:avLst/>
          </a:prstGeom>
          <a:noFill/>
        </p:spPr>
        <p:txBody>
          <a:bodyPr vert="horz" wrap="square" rtlCol="0" anchor="ctr" anchorCtr="0">
            <a:noAutofit/>
          </a:bodyPr>
          <a:lstStyle/>
          <a:p>
            <a:r>
              <a:rPr lang="zh-CN" altLang="en-US" sz="1950" dirty="0">
                <a:solidFill>
                  <a:srgbClr val="000000"/>
                </a:solidFill>
                <a:latin typeface="微软雅黑" panose="020B0503020204020204" charset="-122"/>
                <a:ea typeface="微软雅黑" panose="020B0503020204020204" charset="-122"/>
                <a:sym typeface="微软雅黑" panose="020B0503020204020204" charset="-122"/>
              </a:rPr>
              <a:t>下面是一个完全二叉树的数组存储，将它调整成大顶堆，下面哪个是正确答案：</a:t>
            </a:r>
            <a:endParaRPr lang="en-US" altLang="zh-CN" sz="1950"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                            3    5    8   31    17    12   </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31   17   12     8    5    3</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31   17   12     3    8    5</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文本框 9"/>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31   17   12     5    3    8</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文本框 10"/>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微软雅黑" panose="020B0503020204020204" charset="-122"/>
                <a:ea typeface="微软雅黑" panose="020B0503020204020204" charset="-122"/>
                <a:sym typeface="微软雅黑" panose="020B0503020204020204" charset="-122"/>
              </a:rPr>
              <a:t>31   12   17     5    3    8</a:t>
            </a:r>
            <a:endParaRPr lang="zh-CN" altLang="en-US" sz="195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2" name="矩形 11"/>
          <p:cNvSpPr>
            <a:spLocks noChangeAspect="1"/>
          </p:cNvSpPr>
          <p:nvPr>
            <p:custDataLst>
              <p:tags r:id="rId7"/>
            </p:custDataLst>
          </p:nvPr>
        </p:nvSpPr>
        <p:spPr>
          <a:xfrm>
            <a:off x="1178719" y="2995017"/>
            <a:ext cx="385763"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12"/>
          <p:cNvSpPr>
            <a:spLocks noChangeAspect="1"/>
          </p:cNvSpPr>
          <p:nvPr>
            <p:custDataLst>
              <p:tags r:id="rId8"/>
            </p:custDataLst>
          </p:nvPr>
        </p:nvSpPr>
        <p:spPr>
          <a:xfrm>
            <a:off x="1178719" y="3637955"/>
            <a:ext cx="385763"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矩形 13"/>
          <p:cNvSpPr>
            <a:spLocks noChangeAspect="1"/>
          </p:cNvSpPr>
          <p:nvPr>
            <p:custDataLst>
              <p:tags r:id="rId9"/>
            </p:custDataLst>
          </p:nvPr>
        </p:nvSpPr>
        <p:spPr>
          <a:xfrm>
            <a:off x="1178719" y="4280892"/>
            <a:ext cx="385763"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矩形 14"/>
          <p:cNvSpPr>
            <a:spLocks noChangeAspect="1"/>
          </p:cNvSpPr>
          <p:nvPr>
            <p:custDataLst>
              <p:tags r:id="rId10"/>
            </p:custDataLst>
          </p:nvPr>
        </p:nvSpPr>
        <p:spPr>
          <a:xfrm>
            <a:off x="1178719" y="4923830"/>
            <a:ext cx="385763" cy="385763"/>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6" name="矩形: 圆角 15"/>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微软雅黑" panose="020B0503020204020204" charset="-122"/>
                <a:ea typeface="微软雅黑" panose="020B0503020204020204" charset="-122"/>
                <a:sym typeface="微软雅黑" panose="020B0503020204020204" charset="-122"/>
              </a:rPr>
              <a:t>提交</a:t>
            </a:r>
          </a:p>
        </p:txBody>
      </p:sp>
      <p:sp>
        <p:nvSpPr>
          <p:cNvPr id="22" name="灯片编号占位符 3"/>
          <p:cNvSpPr txBox="1"/>
          <p:nvPr/>
        </p:nvSpPr>
        <p:spPr>
          <a:xfrm>
            <a:off x="6686550" y="5726907"/>
            <a:ext cx="245745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860EDB8-5305-433F-BE41-D7A86D811DB3}" type="slidenum">
              <a:rPr lang="en-US" altLang="zh-CN" sz="1500" smtClean="0"/>
              <a:t>87</a:t>
            </a:fld>
            <a:endParaRPr lang="zh-CN" altLang="en-US" sz="1500" dirty="0"/>
          </a:p>
        </p:txBody>
      </p:sp>
      <p:grpSp>
        <p:nvGrpSpPr>
          <p:cNvPr id="21" name="组合 20"/>
          <p:cNvGrpSpPr/>
          <p:nvPr>
            <p:custDataLst>
              <p:tags r:id="rId12"/>
            </p:custDataLst>
          </p:nvPr>
        </p:nvGrpSpPr>
        <p:grpSpPr>
          <a:xfrm>
            <a:off x="0" y="0"/>
            <a:ext cx="9144000" cy="490220"/>
            <a:chOff x="0" y="-1143000"/>
            <a:chExt cx="12192000" cy="653627"/>
          </a:xfrm>
        </p:grpSpPr>
        <p:sp>
          <p:nvSpPr>
            <p:cNvPr id="17" name="TitleBackground"/>
            <p:cNvSpPr/>
            <p:nvPr>
              <p:custDataLst>
                <p:tags r:id="rId14"/>
              </p:custDataLst>
            </p:nvPr>
          </p:nvSpPr>
          <p:spPr>
            <a:xfrm>
              <a:off x="0" y="-114300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ColorBlock"/>
            <p:cNvSpPr/>
            <p:nvPr>
              <p:custDataLst>
                <p:tags r:id="rId15"/>
              </p:custDataLst>
            </p:nvPr>
          </p:nvSpPr>
          <p:spPr>
            <a:xfrm>
              <a:off x="0" y="-11430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TypeText"/>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微软雅黑" panose="020B0503020204020204" charset="-122"/>
                  <a:ea typeface="微软雅黑" panose="020B0503020204020204" charset="-122"/>
                  <a:sym typeface="微软雅黑" panose="020B0503020204020204" charset="-122"/>
                </a:rPr>
                <a:t>多选题</a:t>
              </a:r>
            </a:p>
          </p:txBody>
        </p:sp>
        <p:sp>
          <p:nvSpPr>
            <p:cNvPr id="20" name="TipText"/>
            <p:cNvSpPr txBox="1"/>
            <p:nvPr>
              <p:custDataLst>
                <p:tags r:id="rId17"/>
              </p:custDataLst>
            </p:nvPr>
          </p:nvSpPr>
          <p:spPr>
            <a:xfrm>
              <a:off x="1573107" y="-997373"/>
              <a:ext cx="2286000" cy="508000"/>
            </a:xfrm>
            <a:prstGeom prst="rect">
              <a:avLst/>
            </a:prstGeom>
            <a:noFill/>
          </p:spPr>
          <p:txBody>
            <a:bodyPr vert="horz" wrap="none" rtlCol="0" anchor="ctr" anchorCtr="0">
              <a:noAutofit/>
            </a:bodyPr>
            <a:lstStyle/>
            <a:p>
              <a:r>
                <a:rPr lang="en-US" altLang="zh-CN" sz="1500">
                  <a:solidFill>
                    <a:srgbClr val="808080"/>
                  </a:solidFill>
                  <a:latin typeface="微软雅黑" panose="020B0503020204020204" charset="-122"/>
                  <a:ea typeface="微软雅黑" panose="020B0503020204020204" charset="-122"/>
                  <a:sym typeface="微软雅黑" panose="020B0503020204020204" charset="-122"/>
                </a:rPr>
                <a:t>100</a:t>
              </a:r>
              <a:r>
                <a:rPr lang="zh-CN" altLang="en-US" sz="1500">
                  <a:solidFill>
                    <a:srgbClr val="808080"/>
                  </a:solidFill>
                  <a:latin typeface="微软雅黑" panose="020B0503020204020204" charset="-122"/>
                  <a:ea typeface="微软雅黑" panose="020B0503020204020204" charset="-122"/>
                  <a:sym typeface="微软雅黑" panose="020B0503020204020204" charset="-122"/>
                </a:rPr>
                <a:t>分</a:t>
              </a:r>
            </a:p>
          </p:txBody>
        </p:sp>
      </p:grpSp>
      <p:pic>
        <p:nvPicPr>
          <p:cNvPr id="2" name="图片 1" descr="tmpF3D6"/>
          <p:cNvPicPr>
            <a:picLocks noChangeAspect="1"/>
          </p:cNvPicPr>
          <p:nvPr>
            <p:custDataLst>
              <p:tags r:id="rId13"/>
            </p:custDataLst>
          </p:nvPr>
        </p:nvPicPr>
        <p:blipFill>
          <a:blip r:embed="rId19"/>
          <a:stretch>
            <a:fillRect/>
          </a:stretch>
        </p:blipFill>
        <p:spPr>
          <a:xfrm>
            <a:off x="7594600" y="63500"/>
            <a:ext cx="1422400" cy="508000"/>
          </a:xfrm>
          <a:prstGeom prst="rect">
            <a:avLst/>
          </a:prstGeom>
        </p:spPr>
      </p:pic>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63841"/>
          <p:cNvSpPr>
            <a:spLocks noGrp="1"/>
          </p:cNvSpPr>
          <p:nvPr>
            <p:ph type="title"/>
          </p:nvPr>
        </p:nvSpPr>
        <p:spPr>
          <a:xfrm>
            <a:off x="455613" y="365125"/>
            <a:ext cx="8226425" cy="914400"/>
          </a:xfrm>
        </p:spPr>
        <p:txBody>
          <a:bodyPr anchor="ctr"/>
          <a:lstStyle/>
          <a:p>
            <a:pPr fontAlgn="base"/>
            <a:r>
              <a:rPr lang="en-US" altLang="zh-CN" strike="noStrike" noProof="1">
                <a:solidFill>
                  <a:srgbClr val="CC0000"/>
                </a:solidFill>
                <a:effectLst>
                  <a:outerShdw blurRad="38100" dist="38100" dir="2700000">
                    <a:srgbClr val="C0C0C0"/>
                  </a:outerShdw>
                </a:effectLst>
              </a:rPr>
              <a:t>Cost  of Buildheap</a:t>
            </a:r>
          </a:p>
        </p:txBody>
      </p:sp>
      <p:sp>
        <p:nvSpPr>
          <p:cNvPr id="131074" name="文本占位符 163842"/>
          <p:cNvSpPr>
            <a:spLocks noGrp="1"/>
          </p:cNvSpPr>
          <p:nvPr>
            <p:ph idx="1"/>
          </p:nvPr>
        </p:nvSpPr>
        <p:spPr>
          <a:xfrm>
            <a:off x="0" y="908050"/>
            <a:ext cx="9144000" cy="1944688"/>
          </a:xfrm>
        </p:spPr>
        <p:txBody>
          <a:bodyPr anchor="t"/>
          <a:lstStyle/>
          <a:p>
            <a:pPr>
              <a:buNone/>
            </a:pPr>
            <a:r>
              <a:rPr lang="en-US" altLang="zh-CN" dirty="0">
                <a:latin typeface="Helvetica" pitchFamily="34" charset="0"/>
              </a:rPr>
              <a:t>Cost</a:t>
            </a:r>
            <a:r>
              <a:rPr lang="zh-CN" altLang="en-US" dirty="0">
                <a:latin typeface="Helvetica" pitchFamily="34" charset="0"/>
              </a:rPr>
              <a:t>： </a:t>
            </a:r>
            <a:r>
              <a:rPr lang="en-US" altLang="zh-CN" sz="2400">
                <a:latin typeface="Helvetica" pitchFamily="34" charset="0"/>
              </a:rPr>
              <a:t>log </a:t>
            </a:r>
            <a:r>
              <a:rPr lang="en-US" altLang="zh-CN" sz="2400" i="1">
                <a:latin typeface="Helvetica" pitchFamily="34" charset="0"/>
              </a:rPr>
              <a:t>n</a:t>
            </a:r>
          </a:p>
          <a:p>
            <a:pPr>
              <a:buNone/>
            </a:pPr>
            <a:r>
              <a:rPr lang="en-US" altLang="zh-CN">
                <a:latin typeface="Helvetica" pitchFamily="34" charset="0"/>
                <a:sym typeface="Symbol" panose="05050102010706020507" pitchFamily="18" charset="2"/>
              </a:rPr>
              <a:t>            </a:t>
            </a:r>
            <a:r>
              <a:rPr lang="en-US" altLang="zh-CN" sz="3600">
                <a:latin typeface="Helvetica" pitchFamily="34" charset="0"/>
                <a:sym typeface="Symbol" panose="05050102010706020507" pitchFamily="18" charset="2"/>
              </a:rPr>
              <a:t> </a:t>
            </a:r>
            <a:r>
              <a:rPr lang="en-US" altLang="zh-CN">
                <a:latin typeface="Helvetica" pitchFamily="34" charset="0"/>
                <a:sym typeface="Symbol" panose="05050102010706020507" pitchFamily="18" charset="2"/>
              </a:rPr>
              <a:t>(</a:t>
            </a:r>
            <a:r>
              <a:rPr lang="en-US" altLang="zh-CN" i="1">
                <a:latin typeface="Helvetica" pitchFamily="34" charset="0"/>
                <a:sym typeface="Symbol" panose="05050102010706020507" pitchFamily="18" charset="2"/>
              </a:rPr>
              <a:t>i</a:t>
            </a:r>
            <a:r>
              <a:rPr lang="en-US" altLang="zh-CN">
                <a:latin typeface="Helvetica" pitchFamily="34" charset="0"/>
                <a:sym typeface="Symbol" panose="05050102010706020507" pitchFamily="18" charset="2"/>
              </a:rPr>
              <a:t> - 1) </a:t>
            </a:r>
            <a:r>
              <a:rPr lang="en-US" altLang="zh-CN" i="1">
                <a:latin typeface="Helvetica" pitchFamily="34" charset="0"/>
                <a:sym typeface="Symbol" panose="05050102010706020507" pitchFamily="18" charset="2"/>
              </a:rPr>
              <a:t>n</a:t>
            </a:r>
            <a:r>
              <a:rPr lang="en-US" altLang="zh-CN">
                <a:latin typeface="Helvetica" pitchFamily="34" charset="0"/>
                <a:sym typeface="Symbol" panose="05050102010706020507" pitchFamily="18" charset="2"/>
              </a:rPr>
              <a:t>/2</a:t>
            </a:r>
            <a:r>
              <a:rPr lang="en-US" altLang="zh-CN" i="1" baseline="30000">
                <a:latin typeface="Helvetica" pitchFamily="34" charset="0"/>
                <a:sym typeface="Symbol" panose="05050102010706020507" pitchFamily="18" charset="2"/>
              </a:rPr>
              <a:t>i</a:t>
            </a:r>
            <a:r>
              <a:rPr lang="en-US" altLang="zh-CN">
                <a:latin typeface="Helvetica" pitchFamily="34" charset="0"/>
                <a:sym typeface="Symbol" panose="05050102010706020507" pitchFamily="18" charset="2"/>
              </a:rPr>
              <a:t> = </a:t>
            </a:r>
            <a:r>
              <a:rPr lang="el-GR" altLang="zh-CN" dirty="0">
                <a:sym typeface="Symbol" panose="05050102010706020507" pitchFamily="18" charset="2"/>
              </a:rPr>
              <a:t>Θ</a:t>
            </a:r>
            <a:r>
              <a:rPr lang="en-US" altLang="zh-CN">
                <a:sym typeface="Symbol" panose="05050102010706020507" pitchFamily="18" charset="2"/>
              </a:rPr>
              <a:t> (</a:t>
            </a:r>
            <a:r>
              <a:rPr lang="en-US" altLang="zh-CN" i="1">
                <a:latin typeface="Helvetica" pitchFamily="34" charset="0"/>
                <a:sym typeface="Symbol" panose="05050102010706020507" pitchFamily="18" charset="2"/>
              </a:rPr>
              <a:t>n</a:t>
            </a:r>
            <a:r>
              <a:rPr lang="en-US" altLang="zh-CN">
                <a:latin typeface="Helvetica" pitchFamily="34" charset="0"/>
                <a:sym typeface="Symbol" panose="05050102010706020507" pitchFamily="18" charset="2"/>
              </a:rPr>
              <a:t>).</a:t>
            </a:r>
          </a:p>
          <a:p>
            <a:pPr>
              <a:buNone/>
            </a:pPr>
            <a:r>
              <a:rPr lang="en-US" altLang="zh-CN" sz="3600">
                <a:latin typeface="Helvetica" pitchFamily="34" charset="0"/>
                <a:sym typeface="Symbol" panose="05050102010706020507" pitchFamily="18" charset="2"/>
              </a:rPr>
              <a:t>     </a:t>
            </a:r>
            <a:r>
              <a:rPr lang="en-US" altLang="zh-CN" sz="2800">
                <a:latin typeface="Helvetica" pitchFamily="34" charset="0"/>
                <a:sym typeface="Symbol" panose="05050102010706020507" pitchFamily="18" charset="2"/>
              </a:rPr>
              <a:t>       </a:t>
            </a:r>
            <a:r>
              <a:rPr lang="en-US" altLang="zh-CN" sz="2400" i="1">
                <a:latin typeface="Helvetica" pitchFamily="34" charset="0"/>
                <a:sym typeface="Symbol" panose="05050102010706020507" pitchFamily="18" charset="2"/>
              </a:rPr>
              <a:t>i</a:t>
            </a:r>
            <a:r>
              <a:rPr lang="en-US" altLang="zh-CN" sz="2400">
                <a:latin typeface="Helvetica" pitchFamily="34" charset="0"/>
                <a:sym typeface="Symbol" panose="05050102010706020507" pitchFamily="18" charset="2"/>
              </a:rPr>
              <a:t>=1</a:t>
            </a:r>
          </a:p>
        </p:txBody>
      </p:sp>
      <p:sp>
        <p:nvSpPr>
          <p:cNvPr id="163844" name="椭圆 163843"/>
          <p:cNvSpPr/>
          <p:nvPr/>
        </p:nvSpPr>
        <p:spPr>
          <a:xfrm>
            <a:off x="2916238" y="4076700"/>
            <a:ext cx="360362" cy="360363"/>
          </a:xfrm>
          <a:prstGeom prst="ellipse">
            <a:avLst/>
          </a:prstGeom>
          <a:solidFill>
            <a:schemeClr val="bg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45" name="椭圆 163844"/>
          <p:cNvSpPr/>
          <p:nvPr/>
        </p:nvSpPr>
        <p:spPr>
          <a:xfrm>
            <a:off x="2555875" y="4652963"/>
            <a:ext cx="360363" cy="360362"/>
          </a:xfrm>
          <a:prstGeom prst="ellipse">
            <a:avLst/>
          </a:prstGeom>
          <a:solidFill>
            <a:srgbClr val="99CC00"/>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46" name="椭圆 163845"/>
          <p:cNvSpPr/>
          <p:nvPr/>
        </p:nvSpPr>
        <p:spPr>
          <a:xfrm>
            <a:off x="3276600" y="4652963"/>
            <a:ext cx="360363" cy="360362"/>
          </a:xfrm>
          <a:prstGeom prst="ellipse">
            <a:avLst/>
          </a:prstGeom>
          <a:solidFill>
            <a:srgbClr val="99CC00">
              <a:alpha val="70000"/>
            </a:srgbClr>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47" name="椭圆 163846"/>
          <p:cNvSpPr/>
          <p:nvPr/>
        </p:nvSpPr>
        <p:spPr>
          <a:xfrm>
            <a:off x="1835150" y="5229225"/>
            <a:ext cx="360363" cy="360363"/>
          </a:xfrm>
          <a:prstGeom prst="ellipse">
            <a:avLst/>
          </a:prstGeom>
          <a:solidFill>
            <a:srgbClr val="FFCC99"/>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48" name="椭圆 163847"/>
          <p:cNvSpPr/>
          <p:nvPr/>
        </p:nvSpPr>
        <p:spPr>
          <a:xfrm>
            <a:off x="2555875" y="5229225"/>
            <a:ext cx="360363" cy="360363"/>
          </a:xfrm>
          <a:prstGeom prst="ellipse">
            <a:avLst/>
          </a:prstGeom>
          <a:solidFill>
            <a:srgbClr val="FFCC99"/>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49" name="椭圆 163848"/>
          <p:cNvSpPr/>
          <p:nvPr/>
        </p:nvSpPr>
        <p:spPr>
          <a:xfrm>
            <a:off x="3346450" y="5229225"/>
            <a:ext cx="360363" cy="360363"/>
          </a:xfrm>
          <a:prstGeom prst="ellipse">
            <a:avLst/>
          </a:prstGeom>
          <a:solidFill>
            <a:srgbClr val="FFCC99"/>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50" name="椭圆 163849"/>
          <p:cNvSpPr/>
          <p:nvPr/>
        </p:nvSpPr>
        <p:spPr>
          <a:xfrm>
            <a:off x="4067175" y="5229225"/>
            <a:ext cx="360363" cy="360363"/>
          </a:xfrm>
          <a:prstGeom prst="ellipse">
            <a:avLst/>
          </a:prstGeom>
          <a:solidFill>
            <a:srgbClr val="FFCC99"/>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1082" name="椭圆 163850"/>
          <p:cNvSpPr/>
          <p:nvPr/>
        </p:nvSpPr>
        <p:spPr>
          <a:xfrm>
            <a:off x="827088" y="5949950"/>
            <a:ext cx="360362" cy="360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52" name="椭圆 163851"/>
          <p:cNvSpPr/>
          <p:nvPr/>
        </p:nvSpPr>
        <p:spPr>
          <a:xfrm>
            <a:off x="1476375" y="5949950"/>
            <a:ext cx="360363" cy="360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53" name="椭圆 163852"/>
          <p:cNvSpPr/>
          <p:nvPr/>
        </p:nvSpPr>
        <p:spPr>
          <a:xfrm>
            <a:off x="2051050" y="5949950"/>
            <a:ext cx="360363" cy="360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54" name="椭圆 163853"/>
          <p:cNvSpPr/>
          <p:nvPr/>
        </p:nvSpPr>
        <p:spPr>
          <a:xfrm>
            <a:off x="2700338" y="5949950"/>
            <a:ext cx="360362" cy="360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55" name="椭圆 163854"/>
          <p:cNvSpPr/>
          <p:nvPr/>
        </p:nvSpPr>
        <p:spPr>
          <a:xfrm>
            <a:off x="3201988" y="5949950"/>
            <a:ext cx="360362" cy="360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56" name="椭圆 163855"/>
          <p:cNvSpPr/>
          <p:nvPr/>
        </p:nvSpPr>
        <p:spPr>
          <a:xfrm>
            <a:off x="3851275" y="5949950"/>
            <a:ext cx="360363" cy="360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63857" name="椭圆 163856"/>
          <p:cNvSpPr/>
          <p:nvPr/>
        </p:nvSpPr>
        <p:spPr>
          <a:xfrm>
            <a:off x="4498975" y="5949950"/>
            <a:ext cx="360363" cy="360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1089" name="椭圆 163857"/>
          <p:cNvSpPr/>
          <p:nvPr/>
        </p:nvSpPr>
        <p:spPr>
          <a:xfrm>
            <a:off x="5148263" y="5949950"/>
            <a:ext cx="360362" cy="360363"/>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1090" name="直接连接符 163858"/>
          <p:cNvSpPr/>
          <p:nvPr/>
        </p:nvSpPr>
        <p:spPr>
          <a:xfrm flipH="1">
            <a:off x="2771775" y="4437063"/>
            <a:ext cx="215900" cy="288925"/>
          </a:xfrm>
          <a:prstGeom prst="line">
            <a:avLst/>
          </a:prstGeom>
          <a:ln w="9525" cap="flat" cmpd="sng">
            <a:solidFill>
              <a:schemeClr val="tx1"/>
            </a:solidFill>
            <a:prstDash val="solid"/>
            <a:round/>
            <a:headEnd type="none" w="med" len="med"/>
            <a:tailEnd type="none" w="med" len="med"/>
          </a:ln>
        </p:spPr>
      </p:sp>
      <p:sp>
        <p:nvSpPr>
          <p:cNvPr id="131091" name="直接连接符 163859"/>
          <p:cNvSpPr/>
          <p:nvPr/>
        </p:nvSpPr>
        <p:spPr>
          <a:xfrm flipH="1">
            <a:off x="2124075" y="4941888"/>
            <a:ext cx="431800" cy="358775"/>
          </a:xfrm>
          <a:prstGeom prst="line">
            <a:avLst/>
          </a:prstGeom>
          <a:ln w="9525" cap="flat" cmpd="sng">
            <a:solidFill>
              <a:schemeClr val="tx1"/>
            </a:solidFill>
            <a:prstDash val="solid"/>
            <a:round/>
            <a:headEnd type="none" w="med" len="med"/>
            <a:tailEnd type="none" w="med" len="med"/>
          </a:ln>
        </p:spPr>
      </p:sp>
      <p:sp>
        <p:nvSpPr>
          <p:cNvPr id="131092" name="直接连接符 163860"/>
          <p:cNvSpPr/>
          <p:nvPr/>
        </p:nvSpPr>
        <p:spPr>
          <a:xfrm flipH="1">
            <a:off x="1042988" y="5516563"/>
            <a:ext cx="792162" cy="504825"/>
          </a:xfrm>
          <a:prstGeom prst="line">
            <a:avLst/>
          </a:prstGeom>
          <a:ln w="9525" cap="flat" cmpd="sng">
            <a:solidFill>
              <a:schemeClr val="tx1"/>
            </a:solidFill>
            <a:prstDash val="solid"/>
            <a:round/>
            <a:headEnd type="none" w="med" len="med"/>
            <a:tailEnd type="none" w="med" len="med"/>
          </a:ln>
        </p:spPr>
      </p:sp>
      <p:sp>
        <p:nvSpPr>
          <p:cNvPr id="131093" name="直接连接符 163861"/>
          <p:cNvSpPr/>
          <p:nvPr/>
        </p:nvSpPr>
        <p:spPr>
          <a:xfrm>
            <a:off x="3203575" y="4365625"/>
            <a:ext cx="215900" cy="360363"/>
          </a:xfrm>
          <a:prstGeom prst="line">
            <a:avLst/>
          </a:prstGeom>
          <a:ln w="9525" cap="flat" cmpd="sng">
            <a:solidFill>
              <a:schemeClr val="tx1"/>
            </a:solidFill>
            <a:prstDash val="solid"/>
            <a:round/>
            <a:headEnd type="none" w="med" len="med"/>
            <a:tailEnd type="none" w="med" len="med"/>
          </a:ln>
        </p:spPr>
      </p:sp>
      <p:sp>
        <p:nvSpPr>
          <p:cNvPr id="131094" name="直接连接符 163862"/>
          <p:cNvSpPr/>
          <p:nvPr/>
        </p:nvSpPr>
        <p:spPr>
          <a:xfrm>
            <a:off x="2771775" y="5013325"/>
            <a:ext cx="0" cy="287338"/>
          </a:xfrm>
          <a:prstGeom prst="line">
            <a:avLst/>
          </a:prstGeom>
          <a:ln w="9525" cap="flat" cmpd="sng">
            <a:solidFill>
              <a:schemeClr val="tx1"/>
            </a:solidFill>
            <a:prstDash val="solid"/>
            <a:round/>
            <a:headEnd type="none" w="med" len="med"/>
            <a:tailEnd type="none" w="med" len="med"/>
          </a:ln>
        </p:spPr>
      </p:sp>
      <p:sp>
        <p:nvSpPr>
          <p:cNvPr id="131095" name="直接连接符 163863"/>
          <p:cNvSpPr/>
          <p:nvPr/>
        </p:nvSpPr>
        <p:spPr>
          <a:xfrm>
            <a:off x="3492500" y="4941888"/>
            <a:ext cx="71438" cy="358775"/>
          </a:xfrm>
          <a:prstGeom prst="line">
            <a:avLst/>
          </a:prstGeom>
          <a:ln w="9525" cap="flat" cmpd="sng">
            <a:solidFill>
              <a:schemeClr val="tx1"/>
            </a:solidFill>
            <a:prstDash val="solid"/>
            <a:round/>
            <a:headEnd type="none" w="med" len="med"/>
            <a:tailEnd type="none" w="med" len="med"/>
          </a:ln>
        </p:spPr>
      </p:sp>
      <p:sp>
        <p:nvSpPr>
          <p:cNvPr id="131096" name="直接连接符 163864"/>
          <p:cNvSpPr/>
          <p:nvPr/>
        </p:nvSpPr>
        <p:spPr>
          <a:xfrm>
            <a:off x="3635375" y="4941888"/>
            <a:ext cx="504825" cy="358775"/>
          </a:xfrm>
          <a:prstGeom prst="line">
            <a:avLst/>
          </a:prstGeom>
          <a:ln w="9525" cap="flat" cmpd="sng">
            <a:solidFill>
              <a:schemeClr val="tx1"/>
            </a:solidFill>
            <a:prstDash val="solid"/>
            <a:round/>
            <a:headEnd type="none" w="med" len="med"/>
            <a:tailEnd type="none" w="med" len="med"/>
          </a:ln>
        </p:spPr>
      </p:sp>
      <p:sp>
        <p:nvSpPr>
          <p:cNvPr id="131097" name="直接连接符 163865"/>
          <p:cNvSpPr/>
          <p:nvPr/>
        </p:nvSpPr>
        <p:spPr>
          <a:xfrm flipH="1">
            <a:off x="1763713" y="5589588"/>
            <a:ext cx="215900" cy="431800"/>
          </a:xfrm>
          <a:prstGeom prst="line">
            <a:avLst/>
          </a:prstGeom>
          <a:ln w="9525" cap="flat" cmpd="sng">
            <a:solidFill>
              <a:schemeClr val="tx1"/>
            </a:solidFill>
            <a:prstDash val="solid"/>
            <a:round/>
            <a:headEnd type="none" w="med" len="med"/>
            <a:tailEnd type="none" w="med" len="med"/>
          </a:ln>
        </p:spPr>
      </p:sp>
      <p:sp>
        <p:nvSpPr>
          <p:cNvPr id="131098" name="直接连接符 163866"/>
          <p:cNvSpPr/>
          <p:nvPr/>
        </p:nvSpPr>
        <p:spPr>
          <a:xfrm flipH="1">
            <a:off x="2268538" y="5589588"/>
            <a:ext cx="431800" cy="431800"/>
          </a:xfrm>
          <a:prstGeom prst="line">
            <a:avLst/>
          </a:prstGeom>
          <a:ln w="9525" cap="flat" cmpd="sng">
            <a:solidFill>
              <a:schemeClr val="tx1"/>
            </a:solidFill>
            <a:prstDash val="solid"/>
            <a:round/>
            <a:headEnd type="none" w="med" len="med"/>
            <a:tailEnd type="none" w="med" len="med"/>
          </a:ln>
        </p:spPr>
      </p:sp>
      <p:sp>
        <p:nvSpPr>
          <p:cNvPr id="131099" name="直接连接符 163867"/>
          <p:cNvSpPr/>
          <p:nvPr/>
        </p:nvSpPr>
        <p:spPr>
          <a:xfrm>
            <a:off x="2771775" y="5589588"/>
            <a:ext cx="71438" cy="360362"/>
          </a:xfrm>
          <a:prstGeom prst="line">
            <a:avLst/>
          </a:prstGeom>
          <a:ln w="9525" cap="flat" cmpd="sng">
            <a:solidFill>
              <a:schemeClr val="tx1"/>
            </a:solidFill>
            <a:prstDash val="solid"/>
            <a:round/>
            <a:headEnd type="none" w="med" len="med"/>
            <a:tailEnd type="none" w="med" len="med"/>
          </a:ln>
        </p:spPr>
      </p:sp>
      <p:sp>
        <p:nvSpPr>
          <p:cNvPr id="131100" name="直接连接符 163868"/>
          <p:cNvSpPr/>
          <p:nvPr/>
        </p:nvSpPr>
        <p:spPr>
          <a:xfrm flipH="1">
            <a:off x="3419475" y="5589588"/>
            <a:ext cx="144463" cy="360362"/>
          </a:xfrm>
          <a:prstGeom prst="line">
            <a:avLst/>
          </a:prstGeom>
          <a:ln w="9525" cap="flat" cmpd="sng">
            <a:solidFill>
              <a:schemeClr val="tx1"/>
            </a:solidFill>
            <a:prstDash val="solid"/>
            <a:round/>
            <a:headEnd type="none" w="med" len="med"/>
            <a:tailEnd type="none" w="med" len="med"/>
          </a:ln>
        </p:spPr>
      </p:sp>
      <p:sp>
        <p:nvSpPr>
          <p:cNvPr id="131101" name="直接连接符 163869"/>
          <p:cNvSpPr/>
          <p:nvPr/>
        </p:nvSpPr>
        <p:spPr>
          <a:xfrm>
            <a:off x="3708400" y="5589588"/>
            <a:ext cx="287338" cy="360362"/>
          </a:xfrm>
          <a:prstGeom prst="line">
            <a:avLst/>
          </a:prstGeom>
          <a:ln w="9525" cap="flat" cmpd="sng">
            <a:solidFill>
              <a:schemeClr val="tx1"/>
            </a:solidFill>
            <a:prstDash val="solid"/>
            <a:round/>
            <a:headEnd type="none" w="med" len="med"/>
            <a:tailEnd type="none" w="med" len="med"/>
          </a:ln>
        </p:spPr>
      </p:sp>
      <p:sp>
        <p:nvSpPr>
          <p:cNvPr id="131102" name="直接连接符 163870"/>
          <p:cNvSpPr/>
          <p:nvPr/>
        </p:nvSpPr>
        <p:spPr>
          <a:xfrm>
            <a:off x="4356100" y="5516563"/>
            <a:ext cx="215900" cy="433387"/>
          </a:xfrm>
          <a:prstGeom prst="line">
            <a:avLst/>
          </a:prstGeom>
          <a:ln w="9525" cap="flat" cmpd="sng">
            <a:solidFill>
              <a:schemeClr val="tx1"/>
            </a:solidFill>
            <a:prstDash val="solid"/>
            <a:round/>
            <a:headEnd type="none" w="med" len="med"/>
            <a:tailEnd type="none" w="med" len="med"/>
          </a:ln>
        </p:spPr>
      </p:sp>
      <p:sp>
        <p:nvSpPr>
          <p:cNvPr id="131103" name="直接连接符 163871"/>
          <p:cNvSpPr/>
          <p:nvPr/>
        </p:nvSpPr>
        <p:spPr>
          <a:xfrm>
            <a:off x="4427538" y="5445125"/>
            <a:ext cx="865187" cy="504825"/>
          </a:xfrm>
          <a:prstGeom prst="line">
            <a:avLst/>
          </a:prstGeom>
          <a:ln w="9525" cap="flat" cmpd="sng">
            <a:solidFill>
              <a:schemeClr val="tx1"/>
            </a:solidFill>
            <a:prstDash val="solid"/>
            <a:round/>
            <a:headEnd type="none" w="med" len="med"/>
            <a:tailEnd type="none" w="med" len="med"/>
          </a:ln>
        </p:spPr>
      </p:sp>
      <p:grpSp>
        <p:nvGrpSpPr>
          <p:cNvPr id="163885" name="组合 163884"/>
          <p:cNvGrpSpPr/>
          <p:nvPr/>
        </p:nvGrpSpPr>
        <p:grpSpPr>
          <a:xfrm>
            <a:off x="0" y="3860800"/>
            <a:ext cx="2860675" cy="2473325"/>
            <a:chOff x="0" y="2432"/>
            <a:chExt cx="1802" cy="1558"/>
          </a:xfrm>
        </p:grpSpPr>
        <p:sp>
          <p:nvSpPr>
            <p:cNvPr id="131105" name="文本框 163874"/>
            <p:cNvSpPr txBox="1"/>
            <p:nvPr/>
          </p:nvSpPr>
          <p:spPr>
            <a:xfrm>
              <a:off x="0" y="3702"/>
              <a:ext cx="373"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i=1</a:t>
              </a:r>
            </a:p>
          </p:txBody>
        </p:sp>
        <p:sp>
          <p:nvSpPr>
            <p:cNvPr id="131106" name="文本框 163875"/>
            <p:cNvSpPr txBox="1"/>
            <p:nvPr/>
          </p:nvSpPr>
          <p:spPr>
            <a:xfrm>
              <a:off x="612" y="3203"/>
              <a:ext cx="373"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i=2</a:t>
              </a:r>
            </a:p>
          </p:txBody>
        </p:sp>
        <p:sp>
          <p:nvSpPr>
            <p:cNvPr id="131107" name="文本框 163876"/>
            <p:cNvSpPr txBox="1"/>
            <p:nvPr/>
          </p:nvSpPr>
          <p:spPr>
            <a:xfrm>
              <a:off x="1111" y="2795"/>
              <a:ext cx="373"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i=3</a:t>
              </a:r>
            </a:p>
          </p:txBody>
        </p:sp>
        <p:sp>
          <p:nvSpPr>
            <p:cNvPr id="131108" name="文本框 163877"/>
            <p:cNvSpPr txBox="1"/>
            <p:nvPr/>
          </p:nvSpPr>
          <p:spPr>
            <a:xfrm>
              <a:off x="1429" y="2432"/>
              <a:ext cx="373"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i=4</a:t>
              </a:r>
            </a:p>
          </p:txBody>
        </p:sp>
      </p:grpSp>
      <p:sp>
        <p:nvSpPr>
          <p:cNvPr id="163879" name="文本框 163878"/>
          <p:cNvSpPr txBox="1"/>
          <p:nvPr/>
        </p:nvSpPr>
        <p:spPr>
          <a:xfrm>
            <a:off x="5343525" y="5033963"/>
            <a:ext cx="10302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1×n/4</a:t>
            </a:r>
            <a:endParaRPr lang="en-US" altLang="zh-CN" baseline="30000">
              <a:latin typeface="Times New Roman" panose="02020603050405020304" pitchFamily="18" charset="0"/>
              <a:ea typeface="宋体" panose="02010600030101010101" pitchFamily="2" charset="-122"/>
            </a:endParaRPr>
          </a:p>
        </p:txBody>
      </p:sp>
      <p:sp>
        <p:nvSpPr>
          <p:cNvPr id="131110" name="矩形 163879"/>
          <p:cNvSpPr/>
          <p:nvPr/>
        </p:nvSpPr>
        <p:spPr>
          <a:xfrm>
            <a:off x="4427538" y="3332163"/>
            <a:ext cx="4225925"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Maximum exchanging frequency</a:t>
            </a:r>
          </a:p>
        </p:txBody>
      </p:sp>
      <p:sp>
        <p:nvSpPr>
          <p:cNvPr id="163883" name="文本框 163882"/>
          <p:cNvSpPr txBox="1"/>
          <p:nvPr/>
        </p:nvSpPr>
        <p:spPr>
          <a:xfrm>
            <a:off x="5219700" y="4437063"/>
            <a:ext cx="1030288"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2×n/8</a:t>
            </a:r>
            <a:endParaRPr lang="en-US" altLang="zh-CN" baseline="30000">
              <a:latin typeface="Times New Roman" panose="02020603050405020304" pitchFamily="18" charset="0"/>
              <a:ea typeface="宋体" panose="02010600030101010101" pitchFamily="2" charset="-122"/>
            </a:endParaRPr>
          </a:p>
        </p:txBody>
      </p:sp>
      <p:sp>
        <p:nvSpPr>
          <p:cNvPr id="163884" name="文本框 163883"/>
          <p:cNvSpPr txBox="1"/>
          <p:nvPr/>
        </p:nvSpPr>
        <p:spPr>
          <a:xfrm>
            <a:off x="5148263" y="3835400"/>
            <a:ext cx="1182687"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3×n/16</a:t>
            </a:r>
            <a:endParaRPr lang="en-US" altLang="zh-CN" baseline="30000">
              <a:latin typeface="Times New Roman" panose="02020603050405020304" pitchFamily="18" charset="0"/>
              <a:ea typeface="宋体" panose="02010600030101010101" pitchFamily="2" charset="-122"/>
            </a:endParaRPr>
          </a:p>
        </p:txBody>
      </p:sp>
      <p:sp>
        <p:nvSpPr>
          <p:cNvPr id="163890" name="文本框 163889"/>
          <p:cNvSpPr txBox="1"/>
          <p:nvPr/>
        </p:nvSpPr>
        <p:spPr>
          <a:xfrm>
            <a:off x="5629275" y="5876925"/>
            <a:ext cx="3365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0</a:t>
            </a:r>
            <a:endParaRPr lang="en-US" altLang="zh-CN" baseline="30000">
              <a:latin typeface="Times New Roman" panose="02020603050405020304" pitchFamily="18" charset="0"/>
              <a:ea typeface="宋体" panose="02010600030101010101" pitchFamily="2" charset="-122"/>
            </a:endParaRPr>
          </a:p>
        </p:txBody>
      </p:sp>
      <p:grpSp>
        <p:nvGrpSpPr>
          <p:cNvPr id="163892" name="组合 163891"/>
          <p:cNvGrpSpPr/>
          <p:nvPr/>
        </p:nvGrpSpPr>
        <p:grpSpPr>
          <a:xfrm>
            <a:off x="6227763" y="3860800"/>
            <a:ext cx="1439862" cy="2447925"/>
            <a:chOff x="3923" y="2432"/>
            <a:chExt cx="907" cy="1542"/>
          </a:xfrm>
        </p:grpSpPr>
        <p:sp>
          <p:nvSpPr>
            <p:cNvPr id="131115" name="矩形 163885"/>
            <p:cNvSpPr/>
            <p:nvPr/>
          </p:nvSpPr>
          <p:spPr>
            <a:xfrm>
              <a:off x="3923" y="3158"/>
              <a:ext cx="894"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 (i-1)n/2</a:t>
              </a:r>
              <a:r>
                <a:rPr lang="en-US" altLang="zh-CN" baseline="30000">
                  <a:latin typeface="Times New Roman" panose="02020603050405020304" pitchFamily="18" charset="0"/>
                  <a:ea typeface="宋体" panose="02010600030101010101" pitchFamily="2" charset="-122"/>
                </a:rPr>
                <a:t>i</a:t>
              </a:r>
            </a:p>
          </p:txBody>
        </p:sp>
        <p:sp>
          <p:nvSpPr>
            <p:cNvPr id="131116" name="矩形 163886"/>
            <p:cNvSpPr/>
            <p:nvPr/>
          </p:nvSpPr>
          <p:spPr>
            <a:xfrm>
              <a:off x="3923" y="2840"/>
              <a:ext cx="894"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 (i-1)n/2</a:t>
              </a:r>
              <a:r>
                <a:rPr lang="en-US" altLang="zh-CN" baseline="30000">
                  <a:latin typeface="Times New Roman" panose="02020603050405020304" pitchFamily="18" charset="0"/>
                  <a:ea typeface="宋体" panose="02010600030101010101" pitchFamily="2" charset="-122"/>
                </a:rPr>
                <a:t>i</a:t>
              </a:r>
            </a:p>
          </p:txBody>
        </p:sp>
        <p:sp>
          <p:nvSpPr>
            <p:cNvPr id="131117" name="矩形 163887"/>
            <p:cNvSpPr/>
            <p:nvPr/>
          </p:nvSpPr>
          <p:spPr>
            <a:xfrm>
              <a:off x="3923" y="2432"/>
              <a:ext cx="894"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 (i-1)n/2</a:t>
              </a:r>
              <a:r>
                <a:rPr lang="en-US" altLang="zh-CN" baseline="30000">
                  <a:latin typeface="Times New Roman" panose="02020603050405020304" pitchFamily="18" charset="0"/>
                  <a:ea typeface="宋体" panose="02010600030101010101" pitchFamily="2" charset="-122"/>
                </a:rPr>
                <a:t>i</a:t>
              </a:r>
            </a:p>
          </p:txBody>
        </p:sp>
        <p:sp>
          <p:nvSpPr>
            <p:cNvPr id="131118" name="矩形 163890"/>
            <p:cNvSpPr/>
            <p:nvPr/>
          </p:nvSpPr>
          <p:spPr>
            <a:xfrm>
              <a:off x="3936" y="3686"/>
              <a:ext cx="894"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 (i-1)n/2</a:t>
              </a:r>
              <a:r>
                <a:rPr lang="en-US" altLang="zh-CN" baseline="30000">
                  <a:latin typeface="Times New Roman" panose="02020603050405020304" pitchFamily="18" charset="0"/>
                  <a:ea typeface="宋体" panose="02010600030101010101" pitchFamily="2" charset="-122"/>
                </a:rPr>
                <a:t>i</a:t>
              </a:r>
            </a:p>
          </p:txBody>
        </p:sp>
      </p:grpSp>
      <p:sp>
        <p:nvSpPr>
          <p:cNvPr id="13111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5.55556E-7 2.08092E-6 L 0.04722 0.10497 " pathEditMode="relative" ptsTypes="AA">
                                      <p:cBhvr>
                                        <p:cTn id="10" dur="2000" fill="hold"/>
                                        <p:tgtEl>
                                          <p:spTgt spid="163850"/>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2.08092E-6 L -0.05521 -0.11538 " pathEditMode="relative" ptsTypes="AA">
                                      <p:cBhvr>
                                        <p:cTn id="12" dur="2000" fill="hold"/>
                                        <p:tgtEl>
                                          <p:spTgt spid="163857"/>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017 0.00024 L 0.05156 0.11052 " pathEditMode="relative" rAng="0" ptsTypes="AA">
                                      <p:cBhvr>
                                        <p:cTn id="16" dur="2000" fill="hold"/>
                                        <p:tgtEl>
                                          <p:spTgt spid="163849"/>
                                        </p:tgtEl>
                                        <p:attrNameLst>
                                          <p:attrName>ppt_x</p:attrName>
                                          <p:attrName>ppt_y</p:attrName>
                                        </p:attrNameLst>
                                      </p:cBhvr>
                                      <p:rCtr x="2600" y="5500"/>
                                    </p:animMotion>
                                  </p:childTnLst>
                                </p:cTn>
                              </p:par>
                              <p:par>
                                <p:cTn id="17" presetID="0" presetClass="path" presetSubtype="0" accel="50000" decel="50000" fill="hold" nodeType="withEffect">
                                  <p:stCondLst>
                                    <p:cond delay="0"/>
                                  </p:stCondLst>
                                  <p:childTnLst>
                                    <p:animMotion origin="layout" path="M -3.05556E-6 -2.08092E-6 L -0.05503 -0.10474 " pathEditMode="relative" ptsTypes="AA">
                                      <p:cBhvr>
                                        <p:cTn id="18" dur="2000" fill="hold"/>
                                        <p:tgtEl>
                                          <p:spTgt spid="16385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6.94444E-6 -3.2948E-6 L -0.03923 0.10474 " pathEditMode="relative" ptsTypes="AA">
                                      <p:cBhvr>
                                        <p:cTn id="22" dur="2000" fill="hold"/>
                                        <p:tgtEl>
                                          <p:spTgt spid="163847"/>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6.94444E-6 -2.08092E-6 L 0.04722 -0.10474 " pathEditMode="relative" ptsTypes="AA">
                                      <p:cBhvr>
                                        <p:cTn id="24" dur="2000" fill="hold"/>
                                        <p:tgtEl>
                                          <p:spTgt spid="163852"/>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7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5503 -0.10475 L -0.06285 -0.19908 " pathEditMode="relative" ptsTypes="AA">
                                      <p:cBhvr>
                                        <p:cTn id="32" dur="2000" fill="hold"/>
                                        <p:tgtEl>
                                          <p:spTgt spid="163856"/>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3.05556E-6 -3.2948E-6 L 0.0158 0.09433 " pathEditMode="relative" ptsTypes="AA">
                                      <p:cBhvr>
                                        <p:cTn id="34" dur="2000" fill="hold"/>
                                        <p:tgtEl>
                                          <p:spTgt spid="163846"/>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0781 0.08416 L -0.0158 0.1889 " pathEditMode="relative" ptsTypes="AA">
                                      <p:cBhvr>
                                        <p:cTn id="38" dur="2000" fill="hold"/>
                                        <p:tgtEl>
                                          <p:spTgt spid="163846"/>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3.33333E-6 -7.91908E-6 L 0.0158 -0.10498 " pathEditMode="relative" ptsTypes="AA">
                                      <p:cBhvr>
                                        <p:cTn id="40" dur="2000" fill="hold"/>
                                        <p:tgtEl>
                                          <p:spTgt spid="163855"/>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6.94444E-6 -3.2948E-6 L 6.94444E-6 0.09433 " pathEditMode="relative" ptsTypes="AA">
                                      <p:cBhvr>
                                        <p:cTn id="44" dur="2000" fill="hold"/>
                                        <p:tgtEl>
                                          <p:spTgt spid="163845"/>
                                        </p:tgtEl>
                                        <p:attrNameLst>
                                          <p:attrName>ppt_x</p:attrName>
                                          <p:attrName>ppt_y</p:attrName>
                                        </p:attrNameLst>
                                      </p:cBhvr>
                                    </p:animMotion>
                                  </p:childTnLst>
                                </p:cTn>
                              </p:par>
                              <p:par>
                                <p:cTn id="45" presetID="0" presetClass="path" presetSubtype="0" accel="50000" decel="50000" fill="hold" nodeType="withEffect">
                                  <p:stCondLst>
                                    <p:cond delay="0"/>
                                  </p:stCondLst>
                                  <p:childTnLst>
                                    <p:animMotion origin="layout" path="M -5.55556E-7 -7.91908E-6 L -5.55556E-7 -0.09434 " pathEditMode="relative" ptsTypes="AA">
                                      <p:cBhvr>
                                        <p:cTn id="46" dur="2000" fill="hold"/>
                                        <p:tgtEl>
                                          <p:spTgt spid="163848"/>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6.94444E-6 0.09433 L 0.0158 0.19907 " pathEditMode="relative" ptsTypes="AA">
                                      <p:cBhvr>
                                        <p:cTn id="50" dur="2000" fill="hold"/>
                                        <p:tgtEl>
                                          <p:spTgt spid="163845"/>
                                        </p:tgtEl>
                                        <p:attrNameLst>
                                          <p:attrName>ppt_x</p:attrName>
                                          <p:attrName>ppt_y</p:attrName>
                                        </p:attrNameLst>
                                      </p:cBhvr>
                                    </p:animMotion>
                                  </p:childTnLst>
                                </p:cTn>
                              </p:par>
                              <p:par>
                                <p:cTn id="51" presetID="0" presetClass="path" presetSubtype="0" accel="50000" decel="50000" fill="hold" nodeType="withEffect">
                                  <p:stCondLst>
                                    <p:cond delay="0"/>
                                  </p:stCondLst>
                                  <p:childTnLst>
                                    <p:animMotion origin="layout" path="M 3.05556E-6 -2.08092E-6 L -0.01563 -0.10474 " pathEditMode="relative" ptsTypes="AA">
                                      <p:cBhvr>
                                        <p:cTn id="52" dur="2000" fill="hold"/>
                                        <p:tgtEl>
                                          <p:spTgt spid="163854"/>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38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5.55556E-7 -0.09434 L 0.03924 -0.16787 " pathEditMode="relative" ptsTypes="AA">
                                      <p:cBhvr>
                                        <p:cTn id="60" dur="2000" fill="hold"/>
                                        <p:tgtEl>
                                          <p:spTgt spid="163848"/>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3.05556E-6 6.7052E-6 L -0.04722 0.09434 " pathEditMode="relative" ptsTypes="AA">
                                      <p:cBhvr>
                                        <p:cTn id="62" dur="2000" fill="hold"/>
                                        <p:tgtEl>
                                          <p:spTgt spid="163844"/>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0.03941 0.07353 L -0.03159 0.16786 " pathEditMode="relative" ptsTypes="AA">
                                      <p:cBhvr>
                                        <p:cTn id="66" dur="2000" fill="hold"/>
                                        <p:tgtEl>
                                          <p:spTgt spid="163844"/>
                                        </p:tgtEl>
                                        <p:attrNameLst>
                                          <p:attrName>ppt_x</p:attrName>
                                          <p:attrName>ppt_y</p:attrName>
                                        </p:attrNameLst>
                                      </p:cBhvr>
                                    </p:animMotion>
                                  </p:childTnLst>
                                </p:cTn>
                              </p:par>
                              <p:par>
                                <p:cTn id="67" presetID="0" presetClass="path" presetSubtype="0" accel="50000" decel="50000" fill="hold" nodeType="withEffect">
                                  <p:stCondLst>
                                    <p:cond delay="0"/>
                                  </p:stCondLst>
                                  <p:childTnLst>
                                    <p:animMotion origin="layout" path="M -0.0158 -0.09457 L -0.0158 -0.1785 " pathEditMode="relative" ptsTypes="AA">
                                      <p:cBhvr>
                                        <p:cTn id="68" dur="2000" fill="hold"/>
                                        <p:tgtEl>
                                          <p:spTgt spid="163854"/>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nodeType="clickEffect">
                                  <p:stCondLst>
                                    <p:cond delay="0"/>
                                  </p:stCondLst>
                                  <p:childTnLst>
                                    <p:animMotion origin="layout" path="M -0.03941 0.17827 L -0.09462 0.28301 " pathEditMode="relative" ptsTypes="AA">
                                      <p:cBhvr>
                                        <p:cTn id="72" dur="2000" fill="hold"/>
                                        <p:tgtEl>
                                          <p:spTgt spid="163844"/>
                                        </p:tgtEl>
                                        <p:attrNameLst>
                                          <p:attrName>ppt_x</p:attrName>
                                          <p:attrName>ppt_y</p:attrName>
                                        </p:attrNameLst>
                                      </p:cBhvr>
                                    </p:animMotion>
                                  </p:childTnLst>
                                </p:cTn>
                              </p:par>
                              <p:par>
                                <p:cTn id="73" presetID="0" presetClass="path" presetSubtype="0" accel="50000" decel="50000" fill="hold" nodeType="withEffect">
                                  <p:stCondLst>
                                    <p:cond delay="0"/>
                                  </p:stCondLst>
                                  <p:childTnLst>
                                    <p:animMotion origin="layout" path="M -5.55556E-7 -7.91908E-6 L 0.06303 -0.11538 " pathEditMode="relative" ptsTypes="AA">
                                      <p:cBhvr>
                                        <p:cTn id="74" dur="2000" fill="hold"/>
                                        <p:tgtEl>
                                          <p:spTgt spid="163853"/>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388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63885"/>
                                        </p:tgtEl>
                                        <p:attrNameLst>
                                          <p:attrName>style.visibility</p:attrName>
                                        </p:attrNameLst>
                                      </p:cBhvr>
                                      <p:to>
                                        <p:strVal val="visible"/>
                                      </p:to>
                                    </p:set>
                                    <p:animEffect transition="in" filter="blinds(horizontal)">
                                      <p:cBhvr>
                                        <p:cTn id="83" dur="500"/>
                                        <p:tgtEl>
                                          <p:spTgt spid="163885"/>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163892"/>
                                        </p:tgtEl>
                                        <p:attrNameLst>
                                          <p:attrName>style.visibility</p:attrName>
                                        </p:attrNameLst>
                                      </p:cBhvr>
                                      <p:to>
                                        <p:strVal val="visible"/>
                                      </p:to>
                                    </p:set>
                                    <p:animEffect transition="in" filter="blinds(horizontal)">
                                      <p:cBhvr>
                                        <p:cTn id="88" dur="500"/>
                                        <p:tgtEl>
                                          <p:spTgt spid="163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9" grpId="0"/>
      <p:bldP spid="163883" grpId="0"/>
      <p:bldP spid="163884" grpId="0"/>
      <p:bldP spid="16389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96257"/>
          <p:cNvSpPr>
            <a:spLocks noGrp="1"/>
          </p:cNvSpPr>
          <p:nvPr>
            <p:ph type="title"/>
          </p:nvPr>
        </p:nvSpPr>
        <p:spPr>
          <a:xfrm>
            <a:off x="755650" y="0"/>
            <a:ext cx="7772400" cy="765175"/>
          </a:xfrm>
        </p:spPr>
        <p:txBody>
          <a:bodyPr anchor="ctr"/>
          <a:lstStyle/>
          <a:p>
            <a:pPr fontAlgn="base"/>
            <a:r>
              <a:rPr lang="en-US" altLang="zh-CN" b="1" strike="noStrike" noProof="1">
                <a:solidFill>
                  <a:srgbClr val="CC0000"/>
                </a:solidFill>
                <a:effectLst>
                  <a:outerShdw blurRad="38100" dist="38100" dir="2700000">
                    <a:srgbClr val="C0C0C0"/>
                  </a:outerShdw>
                </a:effectLst>
              </a:rPr>
              <a:t>Remove Max Value</a:t>
            </a:r>
          </a:p>
        </p:txBody>
      </p:sp>
      <p:sp>
        <p:nvSpPr>
          <p:cNvPr id="133122" name="文本占位符 96258"/>
          <p:cNvSpPr>
            <a:spLocks noGrp="1"/>
          </p:cNvSpPr>
          <p:nvPr>
            <p:ph type="body" sz="half" idx="1"/>
          </p:nvPr>
        </p:nvSpPr>
        <p:spPr>
          <a:xfrm>
            <a:off x="107950" y="836613"/>
            <a:ext cx="9144000" cy="3097212"/>
          </a:xfrm>
        </p:spPr>
        <p:txBody>
          <a:bodyPr anchor="t"/>
          <a:lstStyle/>
          <a:p>
            <a:pPr>
              <a:lnSpc>
                <a:spcPct val="60000"/>
              </a:lnSpc>
              <a:buClrTx/>
              <a:buSzTx/>
              <a:buFontTx/>
              <a:buNone/>
            </a:pPr>
            <a:r>
              <a:rPr lang="en-US" altLang="zh-CN" sz="2400" b="1" dirty="0">
                <a:latin typeface="Courier New" panose="02070309020205020404" pitchFamily="49" charset="0"/>
              </a:rPr>
              <a:t>Bool </a:t>
            </a:r>
            <a:r>
              <a:rPr lang="en-US" altLang="zh-CN" sz="2400" b="1" dirty="0" err="1">
                <a:latin typeface="Courier New" panose="02070309020205020404" pitchFamily="49" charset="0"/>
              </a:rPr>
              <a:t>removemax</a:t>
            </a:r>
            <a:r>
              <a:rPr lang="en-US" altLang="zh-CN" sz="2400" b="1" dirty="0">
                <a:latin typeface="Courier New" panose="02070309020205020404" pitchFamily="49" charset="0"/>
              </a:rPr>
              <a:t>(Elem&amp; it) {</a:t>
            </a:r>
          </a:p>
          <a:p>
            <a:pPr>
              <a:lnSpc>
                <a:spcPct val="60000"/>
              </a:lnSpc>
              <a:buClrTx/>
              <a:buSzTx/>
              <a:buFontTx/>
              <a:buNone/>
            </a:pPr>
            <a:r>
              <a:rPr lang="en-US" altLang="zh-CN" sz="2400" b="1" dirty="0">
                <a:latin typeface="Courier New" panose="02070309020205020404" pitchFamily="49" charset="0"/>
              </a:rPr>
              <a:t>  if (n == 0) return false; // Heap is empty</a:t>
            </a:r>
          </a:p>
          <a:p>
            <a:pPr>
              <a:lnSpc>
                <a:spcPct val="60000"/>
              </a:lnSpc>
              <a:buClrTx/>
              <a:buSzTx/>
              <a:buFontTx/>
              <a:buNone/>
            </a:pPr>
            <a:r>
              <a:rPr lang="en-US" altLang="zh-CN" sz="2400" b="1" dirty="0">
                <a:latin typeface="Courier New" panose="02070309020205020404" pitchFamily="49" charset="0"/>
              </a:rPr>
              <a:t>  swap(Heap, 0, --n);      // Swap max with end</a:t>
            </a:r>
          </a:p>
          <a:p>
            <a:pPr>
              <a:lnSpc>
                <a:spcPct val="60000"/>
              </a:lnSpc>
              <a:buClrTx/>
              <a:buSzTx/>
              <a:buFontTx/>
              <a:buNone/>
            </a:pPr>
            <a:r>
              <a:rPr lang="en-US" altLang="zh-CN" sz="2400" b="1" dirty="0">
                <a:latin typeface="Courier New" panose="02070309020205020404" pitchFamily="49" charset="0"/>
              </a:rPr>
              <a:t>  if (n != 0) </a:t>
            </a:r>
            <a:r>
              <a:rPr lang="en-US" altLang="zh-CN" sz="2400" b="1" dirty="0" err="1">
                <a:latin typeface="Courier New" panose="02070309020205020404" pitchFamily="49" charset="0"/>
              </a:rPr>
              <a:t>siftdown</a:t>
            </a:r>
            <a:r>
              <a:rPr lang="en-US" altLang="zh-CN" sz="2400" b="1" dirty="0">
                <a:latin typeface="Courier New" panose="02070309020205020404" pitchFamily="49" charset="0"/>
              </a:rPr>
              <a:t>(0);</a:t>
            </a:r>
          </a:p>
          <a:p>
            <a:pPr>
              <a:lnSpc>
                <a:spcPct val="60000"/>
              </a:lnSpc>
              <a:buClrTx/>
              <a:buSzTx/>
              <a:buFontTx/>
              <a:buNone/>
            </a:pPr>
            <a:r>
              <a:rPr lang="en-US" altLang="zh-CN" sz="2400" b="1" dirty="0">
                <a:latin typeface="Courier New" panose="02070309020205020404" pitchFamily="49" charset="0"/>
              </a:rPr>
              <a:t>  it = Heap[n];            // Return max value</a:t>
            </a:r>
          </a:p>
          <a:p>
            <a:pPr>
              <a:lnSpc>
                <a:spcPct val="60000"/>
              </a:lnSpc>
              <a:buClrTx/>
              <a:buSzTx/>
              <a:buFontTx/>
              <a:buNone/>
            </a:pPr>
            <a:r>
              <a:rPr lang="en-US" altLang="zh-CN" sz="2400" b="1" dirty="0">
                <a:latin typeface="Courier New" panose="02070309020205020404" pitchFamily="49" charset="0"/>
              </a:rPr>
              <a:t>  return true;</a:t>
            </a:r>
          </a:p>
          <a:p>
            <a:pPr>
              <a:lnSpc>
                <a:spcPct val="60000"/>
              </a:lnSpc>
              <a:buClrTx/>
              <a:buSzTx/>
              <a:buFontTx/>
              <a:buNone/>
            </a:pPr>
            <a:r>
              <a:rPr lang="en-US" altLang="zh-CN" sz="2400" b="1" dirty="0">
                <a:latin typeface="Courier New" panose="02070309020205020404" pitchFamily="49" charset="0"/>
              </a:rPr>
              <a:t>}</a:t>
            </a:r>
          </a:p>
        </p:txBody>
      </p:sp>
      <p:grpSp>
        <p:nvGrpSpPr>
          <p:cNvPr id="133123" name="组合 96374"/>
          <p:cNvGrpSpPr/>
          <p:nvPr/>
        </p:nvGrpSpPr>
        <p:grpSpPr>
          <a:xfrm>
            <a:off x="107950" y="3716338"/>
            <a:ext cx="2878138" cy="2449512"/>
            <a:chOff x="295" y="2069"/>
            <a:chExt cx="1813" cy="1543"/>
          </a:xfrm>
        </p:grpSpPr>
        <p:sp>
          <p:nvSpPr>
            <p:cNvPr id="133124" name="椭圆 96375"/>
            <p:cNvSpPr/>
            <p:nvPr/>
          </p:nvSpPr>
          <p:spPr>
            <a:xfrm>
              <a:off x="1066" y="2069"/>
              <a:ext cx="317" cy="318"/>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33125" name="椭圆 96376"/>
            <p:cNvSpPr/>
            <p:nvPr/>
          </p:nvSpPr>
          <p:spPr>
            <a:xfrm>
              <a:off x="703" y="2613"/>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33126" name="椭圆 96377"/>
            <p:cNvSpPr/>
            <p:nvPr/>
          </p:nvSpPr>
          <p:spPr>
            <a:xfrm>
              <a:off x="1383" y="2568"/>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33127" name="椭圆 96378"/>
            <p:cNvSpPr/>
            <p:nvPr/>
          </p:nvSpPr>
          <p:spPr>
            <a:xfrm>
              <a:off x="295"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33128" name="椭圆 96379"/>
            <p:cNvSpPr/>
            <p:nvPr/>
          </p:nvSpPr>
          <p:spPr>
            <a:xfrm>
              <a:off x="839"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33129" name="椭圆 96380"/>
            <p:cNvSpPr/>
            <p:nvPr/>
          </p:nvSpPr>
          <p:spPr>
            <a:xfrm>
              <a:off x="1292" y="3294"/>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33130" name="椭圆 96381"/>
            <p:cNvSpPr/>
            <p:nvPr/>
          </p:nvSpPr>
          <p:spPr>
            <a:xfrm>
              <a:off x="1791" y="3249"/>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33131" name="直接连接符 96382"/>
            <p:cNvSpPr/>
            <p:nvPr/>
          </p:nvSpPr>
          <p:spPr>
            <a:xfrm flipH="1">
              <a:off x="930" y="2387"/>
              <a:ext cx="226" cy="227"/>
            </a:xfrm>
            <a:prstGeom prst="line">
              <a:avLst/>
            </a:prstGeom>
            <a:ln w="9525" cap="flat" cmpd="sng">
              <a:solidFill>
                <a:schemeClr val="tx1"/>
              </a:solidFill>
              <a:prstDash val="solid"/>
              <a:round/>
              <a:headEnd type="none" w="med" len="med"/>
              <a:tailEnd type="none" w="med" len="med"/>
            </a:ln>
          </p:spPr>
        </p:sp>
        <p:sp>
          <p:nvSpPr>
            <p:cNvPr id="133132" name="直接连接符 96383"/>
            <p:cNvSpPr/>
            <p:nvPr/>
          </p:nvSpPr>
          <p:spPr>
            <a:xfrm flipH="1">
              <a:off x="476" y="2931"/>
              <a:ext cx="317" cy="363"/>
            </a:xfrm>
            <a:prstGeom prst="line">
              <a:avLst/>
            </a:prstGeom>
            <a:ln w="9525" cap="flat" cmpd="sng">
              <a:solidFill>
                <a:schemeClr val="tx1"/>
              </a:solidFill>
              <a:prstDash val="solid"/>
              <a:round/>
              <a:headEnd type="none" w="med" len="med"/>
              <a:tailEnd type="none" w="med" len="med"/>
            </a:ln>
          </p:spPr>
        </p:sp>
        <p:sp>
          <p:nvSpPr>
            <p:cNvPr id="133133" name="直接连接符 96384"/>
            <p:cNvSpPr/>
            <p:nvPr/>
          </p:nvSpPr>
          <p:spPr>
            <a:xfrm>
              <a:off x="1292" y="2387"/>
              <a:ext cx="227" cy="181"/>
            </a:xfrm>
            <a:prstGeom prst="line">
              <a:avLst/>
            </a:prstGeom>
            <a:ln w="9525" cap="flat" cmpd="sng">
              <a:solidFill>
                <a:schemeClr val="tx1"/>
              </a:solidFill>
              <a:prstDash val="solid"/>
              <a:round/>
              <a:headEnd type="none" w="med" len="med"/>
              <a:tailEnd type="none" w="med" len="med"/>
            </a:ln>
          </p:spPr>
        </p:sp>
        <p:sp>
          <p:nvSpPr>
            <p:cNvPr id="133134" name="直接连接符 96385"/>
            <p:cNvSpPr/>
            <p:nvPr/>
          </p:nvSpPr>
          <p:spPr>
            <a:xfrm>
              <a:off x="839" y="2931"/>
              <a:ext cx="136" cy="363"/>
            </a:xfrm>
            <a:prstGeom prst="line">
              <a:avLst/>
            </a:prstGeom>
            <a:ln w="9525" cap="flat" cmpd="sng">
              <a:solidFill>
                <a:schemeClr val="tx1"/>
              </a:solidFill>
              <a:prstDash val="solid"/>
              <a:round/>
              <a:headEnd type="none" w="med" len="med"/>
              <a:tailEnd type="none" w="med" len="med"/>
            </a:ln>
          </p:spPr>
        </p:sp>
        <p:sp>
          <p:nvSpPr>
            <p:cNvPr id="133135" name="直接连接符 96386"/>
            <p:cNvSpPr/>
            <p:nvPr/>
          </p:nvSpPr>
          <p:spPr>
            <a:xfrm flipH="1">
              <a:off x="1429" y="2886"/>
              <a:ext cx="136" cy="453"/>
            </a:xfrm>
            <a:prstGeom prst="line">
              <a:avLst/>
            </a:prstGeom>
            <a:ln w="9525" cap="flat" cmpd="sng">
              <a:solidFill>
                <a:schemeClr val="tx1"/>
              </a:solidFill>
              <a:prstDash val="solid"/>
              <a:round/>
              <a:headEnd type="none" w="med" len="med"/>
              <a:tailEnd type="none" w="med" len="med"/>
            </a:ln>
          </p:spPr>
        </p:sp>
        <p:sp>
          <p:nvSpPr>
            <p:cNvPr id="133136" name="直接连接符 96387"/>
            <p:cNvSpPr/>
            <p:nvPr/>
          </p:nvSpPr>
          <p:spPr>
            <a:xfrm>
              <a:off x="1610" y="2840"/>
              <a:ext cx="272" cy="409"/>
            </a:xfrm>
            <a:prstGeom prst="line">
              <a:avLst/>
            </a:prstGeom>
            <a:ln w="9525" cap="flat" cmpd="sng">
              <a:solidFill>
                <a:schemeClr val="tx1"/>
              </a:solidFill>
              <a:prstDash val="solid"/>
              <a:round/>
              <a:headEnd type="none" w="med" len="med"/>
              <a:tailEnd type="none" w="med" len="med"/>
            </a:ln>
          </p:spPr>
        </p:sp>
      </p:grpSp>
      <p:sp>
        <p:nvSpPr>
          <p:cNvPr id="96419" name="燕尾形箭头 96418"/>
          <p:cNvSpPr/>
          <p:nvPr/>
        </p:nvSpPr>
        <p:spPr>
          <a:xfrm>
            <a:off x="2843213" y="4868863"/>
            <a:ext cx="649287" cy="504825"/>
          </a:xfrm>
          <a:prstGeom prst="notchedRightArrow">
            <a:avLst>
              <a:gd name="adj1" fmla="val 50000"/>
              <a:gd name="adj2" fmla="val 32148"/>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96420" name="燕尾形箭头 96419"/>
          <p:cNvSpPr/>
          <p:nvPr/>
        </p:nvSpPr>
        <p:spPr>
          <a:xfrm>
            <a:off x="5580063" y="4941888"/>
            <a:ext cx="649287" cy="504825"/>
          </a:xfrm>
          <a:prstGeom prst="notchedRightArrow">
            <a:avLst>
              <a:gd name="adj1" fmla="val 50000"/>
              <a:gd name="adj2" fmla="val 32148"/>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3139" name="任意多边形 96420"/>
          <p:cNvSpPr/>
          <p:nvPr/>
        </p:nvSpPr>
        <p:spPr>
          <a:xfrm>
            <a:off x="1908175" y="3873500"/>
            <a:ext cx="792163" cy="1716088"/>
          </a:xfrm>
          <a:custGeom>
            <a:avLst/>
            <a:gdLst/>
            <a:ahLst/>
            <a:cxnLst/>
            <a:rect l="0" t="0" r="0" b="0"/>
            <a:pathLst>
              <a:path w="499" h="1081">
                <a:moveTo>
                  <a:pt x="499" y="1081"/>
                </a:moveTo>
                <a:cubicBezTo>
                  <a:pt x="495" y="714"/>
                  <a:pt x="491" y="348"/>
                  <a:pt x="408" y="174"/>
                </a:cubicBezTo>
                <a:cubicBezTo>
                  <a:pt x="325" y="0"/>
                  <a:pt x="162" y="19"/>
                  <a:pt x="0" y="38"/>
                </a:cubicBezTo>
              </a:path>
            </a:pathLst>
          </a:custGeom>
          <a:noFill/>
          <a:ln w="9525" cap="flat" cmpd="sng">
            <a:solidFill>
              <a:schemeClr val="tx1"/>
            </a:solidFill>
            <a:prstDash val="solid"/>
            <a:round/>
            <a:headEnd type="triangle" w="med" len="med"/>
            <a:tailEnd type="triangle" w="med" len="med"/>
          </a:ln>
        </p:spPr>
        <p:txBody>
          <a:bodyPr/>
          <a:lstStyle/>
          <a:p>
            <a:endParaRPr lang="zh-CN" altLang="en-US"/>
          </a:p>
        </p:txBody>
      </p:sp>
      <p:grpSp>
        <p:nvGrpSpPr>
          <p:cNvPr id="96425" name="组合 96424"/>
          <p:cNvGrpSpPr/>
          <p:nvPr/>
        </p:nvGrpSpPr>
        <p:grpSpPr>
          <a:xfrm>
            <a:off x="3286125" y="3716338"/>
            <a:ext cx="3168650" cy="2449512"/>
            <a:chOff x="2070" y="2341"/>
            <a:chExt cx="1996" cy="1543"/>
          </a:xfrm>
        </p:grpSpPr>
        <p:sp>
          <p:nvSpPr>
            <p:cNvPr id="133141" name="椭圆 96390"/>
            <p:cNvSpPr/>
            <p:nvPr/>
          </p:nvSpPr>
          <p:spPr>
            <a:xfrm>
              <a:off x="2841" y="2341"/>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33142" name="椭圆 96391"/>
            <p:cNvSpPr/>
            <p:nvPr/>
          </p:nvSpPr>
          <p:spPr>
            <a:xfrm>
              <a:off x="2478" y="2885"/>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33143" name="椭圆 96392"/>
            <p:cNvSpPr/>
            <p:nvPr/>
          </p:nvSpPr>
          <p:spPr>
            <a:xfrm>
              <a:off x="3158" y="2840"/>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33144" name="椭圆 96393"/>
            <p:cNvSpPr/>
            <p:nvPr/>
          </p:nvSpPr>
          <p:spPr>
            <a:xfrm>
              <a:off x="2070" y="3566"/>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33145" name="椭圆 96394"/>
            <p:cNvSpPr/>
            <p:nvPr/>
          </p:nvSpPr>
          <p:spPr>
            <a:xfrm>
              <a:off x="2614" y="3566"/>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33146" name="椭圆 96395"/>
            <p:cNvSpPr/>
            <p:nvPr/>
          </p:nvSpPr>
          <p:spPr>
            <a:xfrm>
              <a:off x="3067" y="3566"/>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33147" name="直接连接符 96397"/>
            <p:cNvSpPr/>
            <p:nvPr/>
          </p:nvSpPr>
          <p:spPr>
            <a:xfrm flipH="1">
              <a:off x="2705" y="2659"/>
              <a:ext cx="226" cy="227"/>
            </a:xfrm>
            <a:prstGeom prst="line">
              <a:avLst/>
            </a:prstGeom>
            <a:ln w="9525" cap="flat" cmpd="sng">
              <a:solidFill>
                <a:schemeClr val="tx1"/>
              </a:solidFill>
              <a:prstDash val="solid"/>
              <a:round/>
              <a:headEnd type="none" w="med" len="med"/>
              <a:tailEnd type="none" w="med" len="med"/>
            </a:ln>
          </p:spPr>
        </p:sp>
        <p:sp>
          <p:nvSpPr>
            <p:cNvPr id="133148" name="直接连接符 96398"/>
            <p:cNvSpPr/>
            <p:nvPr/>
          </p:nvSpPr>
          <p:spPr>
            <a:xfrm flipH="1">
              <a:off x="2251" y="3203"/>
              <a:ext cx="317" cy="363"/>
            </a:xfrm>
            <a:prstGeom prst="line">
              <a:avLst/>
            </a:prstGeom>
            <a:ln w="9525" cap="flat" cmpd="sng">
              <a:solidFill>
                <a:schemeClr val="tx1"/>
              </a:solidFill>
              <a:prstDash val="solid"/>
              <a:round/>
              <a:headEnd type="none" w="med" len="med"/>
              <a:tailEnd type="none" w="med" len="med"/>
            </a:ln>
          </p:spPr>
        </p:sp>
        <p:sp>
          <p:nvSpPr>
            <p:cNvPr id="133149" name="直接连接符 96399"/>
            <p:cNvSpPr/>
            <p:nvPr/>
          </p:nvSpPr>
          <p:spPr>
            <a:xfrm>
              <a:off x="3067" y="2659"/>
              <a:ext cx="227" cy="181"/>
            </a:xfrm>
            <a:prstGeom prst="line">
              <a:avLst/>
            </a:prstGeom>
            <a:ln w="9525" cap="flat" cmpd="sng">
              <a:solidFill>
                <a:schemeClr val="tx1"/>
              </a:solidFill>
              <a:prstDash val="solid"/>
              <a:round/>
              <a:headEnd type="none" w="med" len="med"/>
              <a:tailEnd type="none" w="med" len="med"/>
            </a:ln>
          </p:spPr>
        </p:sp>
        <p:sp>
          <p:nvSpPr>
            <p:cNvPr id="133150" name="直接连接符 96400"/>
            <p:cNvSpPr/>
            <p:nvPr/>
          </p:nvSpPr>
          <p:spPr>
            <a:xfrm>
              <a:off x="2614" y="3203"/>
              <a:ext cx="136" cy="363"/>
            </a:xfrm>
            <a:prstGeom prst="line">
              <a:avLst/>
            </a:prstGeom>
            <a:ln w="9525" cap="flat" cmpd="sng">
              <a:solidFill>
                <a:schemeClr val="tx1"/>
              </a:solidFill>
              <a:prstDash val="solid"/>
              <a:round/>
              <a:headEnd type="none" w="med" len="med"/>
              <a:tailEnd type="none" w="med" len="med"/>
            </a:ln>
          </p:spPr>
        </p:sp>
        <p:sp>
          <p:nvSpPr>
            <p:cNvPr id="133151" name="直接连接符 96401"/>
            <p:cNvSpPr/>
            <p:nvPr/>
          </p:nvSpPr>
          <p:spPr>
            <a:xfrm flipH="1">
              <a:off x="3204" y="3158"/>
              <a:ext cx="136" cy="453"/>
            </a:xfrm>
            <a:prstGeom prst="line">
              <a:avLst/>
            </a:prstGeom>
            <a:ln w="9525" cap="flat" cmpd="sng">
              <a:solidFill>
                <a:schemeClr val="tx1"/>
              </a:solidFill>
              <a:prstDash val="solid"/>
              <a:round/>
              <a:headEnd type="none" w="med" len="med"/>
              <a:tailEnd type="none" w="med" len="med"/>
            </a:ln>
          </p:spPr>
        </p:sp>
        <p:sp>
          <p:nvSpPr>
            <p:cNvPr id="133152" name="直接连接符 96404"/>
            <p:cNvSpPr/>
            <p:nvPr/>
          </p:nvSpPr>
          <p:spPr>
            <a:xfrm>
              <a:off x="3152" y="2523"/>
              <a:ext cx="318" cy="317"/>
            </a:xfrm>
            <a:prstGeom prst="line">
              <a:avLst/>
            </a:prstGeom>
            <a:ln w="9525" cap="flat" cmpd="sng">
              <a:solidFill>
                <a:schemeClr val="tx1"/>
              </a:solidFill>
              <a:prstDash val="solid"/>
              <a:round/>
              <a:headEnd type="none" w="med" len="med"/>
              <a:tailEnd type="triangle" w="med" len="med"/>
            </a:ln>
          </p:spPr>
        </p:sp>
        <p:sp>
          <p:nvSpPr>
            <p:cNvPr id="133153" name="文本框 96405"/>
            <p:cNvSpPr txBox="1"/>
            <p:nvPr/>
          </p:nvSpPr>
          <p:spPr>
            <a:xfrm>
              <a:off x="3198" y="2432"/>
              <a:ext cx="868" cy="28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Sift down</a:t>
              </a:r>
            </a:p>
          </p:txBody>
        </p:sp>
        <p:sp>
          <p:nvSpPr>
            <p:cNvPr id="133154" name="椭圆 96422"/>
            <p:cNvSpPr/>
            <p:nvPr/>
          </p:nvSpPr>
          <p:spPr>
            <a:xfrm>
              <a:off x="3470" y="3566"/>
              <a:ext cx="317" cy="318"/>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grpSp>
      <p:grpSp>
        <p:nvGrpSpPr>
          <p:cNvPr id="96426" name="组合 96425"/>
          <p:cNvGrpSpPr/>
          <p:nvPr/>
        </p:nvGrpSpPr>
        <p:grpSpPr>
          <a:xfrm>
            <a:off x="6300788" y="3789363"/>
            <a:ext cx="2735262" cy="2449512"/>
            <a:chOff x="3969" y="2387"/>
            <a:chExt cx="1723" cy="1543"/>
          </a:xfrm>
        </p:grpSpPr>
        <p:sp>
          <p:nvSpPr>
            <p:cNvPr id="133156" name="椭圆 96406"/>
            <p:cNvSpPr/>
            <p:nvPr/>
          </p:nvSpPr>
          <p:spPr>
            <a:xfrm>
              <a:off x="4740" y="2387"/>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33157" name="椭圆 96407"/>
            <p:cNvSpPr/>
            <p:nvPr/>
          </p:nvSpPr>
          <p:spPr>
            <a:xfrm>
              <a:off x="4377" y="2931"/>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33158" name="椭圆 96408"/>
            <p:cNvSpPr/>
            <p:nvPr/>
          </p:nvSpPr>
          <p:spPr>
            <a:xfrm>
              <a:off x="5057" y="2886"/>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33159" name="椭圆 96409"/>
            <p:cNvSpPr/>
            <p:nvPr/>
          </p:nvSpPr>
          <p:spPr>
            <a:xfrm>
              <a:off x="3969" y="3612"/>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33160" name="椭圆 96410"/>
            <p:cNvSpPr/>
            <p:nvPr/>
          </p:nvSpPr>
          <p:spPr>
            <a:xfrm>
              <a:off x="4513" y="3612"/>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33161" name="椭圆 96411"/>
            <p:cNvSpPr/>
            <p:nvPr/>
          </p:nvSpPr>
          <p:spPr>
            <a:xfrm>
              <a:off x="4966" y="3612"/>
              <a:ext cx="317" cy="318"/>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33162" name="直接连接符 96412"/>
            <p:cNvSpPr/>
            <p:nvPr/>
          </p:nvSpPr>
          <p:spPr>
            <a:xfrm flipH="1">
              <a:off x="4604" y="2705"/>
              <a:ext cx="226" cy="227"/>
            </a:xfrm>
            <a:prstGeom prst="line">
              <a:avLst/>
            </a:prstGeom>
            <a:ln w="9525" cap="flat" cmpd="sng">
              <a:solidFill>
                <a:schemeClr val="tx1"/>
              </a:solidFill>
              <a:prstDash val="solid"/>
              <a:round/>
              <a:headEnd type="none" w="med" len="med"/>
              <a:tailEnd type="none" w="med" len="med"/>
            </a:ln>
          </p:spPr>
        </p:sp>
        <p:sp>
          <p:nvSpPr>
            <p:cNvPr id="133163" name="直接连接符 96413"/>
            <p:cNvSpPr/>
            <p:nvPr/>
          </p:nvSpPr>
          <p:spPr>
            <a:xfrm flipH="1">
              <a:off x="4150" y="3249"/>
              <a:ext cx="317" cy="363"/>
            </a:xfrm>
            <a:prstGeom prst="line">
              <a:avLst/>
            </a:prstGeom>
            <a:ln w="9525" cap="flat" cmpd="sng">
              <a:solidFill>
                <a:schemeClr val="tx1"/>
              </a:solidFill>
              <a:prstDash val="solid"/>
              <a:round/>
              <a:headEnd type="none" w="med" len="med"/>
              <a:tailEnd type="none" w="med" len="med"/>
            </a:ln>
          </p:spPr>
        </p:sp>
        <p:sp>
          <p:nvSpPr>
            <p:cNvPr id="133164" name="直接连接符 96414"/>
            <p:cNvSpPr/>
            <p:nvPr/>
          </p:nvSpPr>
          <p:spPr>
            <a:xfrm>
              <a:off x="4966" y="2705"/>
              <a:ext cx="227" cy="181"/>
            </a:xfrm>
            <a:prstGeom prst="line">
              <a:avLst/>
            </a:prstGeom>
            <a:ln w="9525" cap="flat" cmpd="sng">
              <a:solidFill>
                <a:schemeClr val="tx1"/>
              </a:solidFill>
              <a:prstDash val="solid"/>
              <a:round/>
              <a:headEnd type="none" w="med" len="med"/>
              <a:tailEnd type="none" w="med" len="med"/>
            </a:ln>
          </p:spPr>
        </p:sp>
        <p:sp>
          <p:nvSpPr>
            <p:cNvPr id="133165" name="直接连接符 96415"/>
            <p:cNvSpPr/>
            <p:nvPr/>
          </p:nvSpPr>
          <p:spPr>
            <a:xfrm>
              <a:off x="4513" y="3249"/>
              <a:ext cx="136" cy="363"/>
            </a:xfrm>
            <a:prstGeom prst="line">
              <a:avLst/>
            </a:prstGeom>
            <a:ln w="9525" cap="flat" cmpd="sng">
              <a:solidFill>
                <a:schemeClr val="tx1"/>
              </a:solidFill>
              <a:prstDash val="solid"/>
              <a:round/>
              <a:headEnd type="none" w="med" len="med"/>
              <a:tailEnd type="none" w="med" len="med"/>
            </a:ln>
          </p:spPr>
        </p:sp>
        <p:sp>
          <p:nvSpPr>
            <p:cNvPr id="133166" name="直接连接符 96416"/>
            <p:cNvSpPr/>
            <p:nvPr/>
          </p:nvSpPr>
          <p:spPr>
            <a:xfrm flipH="1">
              <a:off x="5103" y="3204"/>
              <a:ext cx="136" cy="453"/>
            </a:xfrm>
            <a:prstGeom prst="line">
              <a:avLst/>
            </a:prstGeom>
            <a:ln w="9525" cap="flat" cmpd="sng">
              <a:solidFill>
                <a:schemeClr val="tx1"/>
              </a:solidFill>
              <a:prstDash val="solid"/>
              <a:round/>
              <a:headEnd type="none" w="med" len="med"/>
              <a:tailEnd type="none" w="med" len="med"/>
            </a:ln>
          </p:spPr>
        </p:sp>
        <p:sp>
          <p:nvSpPr>
            <p:cNvPr id="133167" name="椭圆 96423"/>
            <p:cNvSpPr/>
            <p:nvPr/>
          </p:nvSpPr>
          <p:spPr>
            <a:xfrm>
              <a:off x="5375" y="3612"/>
              <a:ext cx="317" cy="318"/>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grpSp>
      <p:sp>
        <p:nvSpPr>
          <p:cNvPr id="133168"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89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4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4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4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标题 119809"/>
          <p:cNvSpPr>
            <a:spLocks noGrp="1"/>
          </p:cNvSpPr>
          <p:nvPr>
            <p:ph type="ctrTitle"/>
          </p:nvPr>
        </p:nvSpPr>
        <p:spPr>
          <a:xfrm>
            <a:off x="609600" y="304800"/>
            <a:ext cx="7772400" cy="1143000"/>
          </a:xfrm>
        </p:spPr>
        <p:txBody>
          <a:bodyPr anchor="ctr"/>
          <a:lstStyle/>
          <a:p>
            <a:pPr defTabSz="914400" fontAlgn="base">
              <a:buSzPct val="100000"/>
            </a:pPr>
            <a:r>
              <a:rPr lang="en-US" altLang="zh-CN" sz="4400" strike="noStrike" kern="1200" baseline="0" noProof="1">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 Binary Tree Node ADT</a:t>
            </a:r>
          </a:p>
        </p:txBody>
      </p:sp>
      <p:sp>
        <p:nvSpPr>
          <p:cNvPr id="17410" name="副标题 119810"/>
          <p:cNvSpPr>
            <a:spLocks noGrp="1"/>
          </p:cNvSpPr>
          <p:nvPr>
            <p:ph type="subTitle" idx="1"/>
          </p:nvPr>
        </p:nvSpPr>
        <p:spPr>
          <a:xfrm>
            <a:off x="914400" y="1752600"/>
            <a:ext cx="7315200" cy="4419600"/>
          </a:xfrm>
        </p:spPr>
        <p:txBody>
          <a:bodyPr anchor="t"/>
          <a:lstStyle/>
          <a:p>
            <a:pPr algn="l" defTabSz="914400">
              <a:buClrTx/>
              <a:buSzTx/>
              <a:buFontTx/>
            </a:pPr>
            <a:r>
              <a:rPr lang="en-US" altLang="zh-CN" sz="2000" b="1" kern="1200" baseline="0" err="1">
                <a:latin typeface="Courier New" panose="02070309020205020404" pitchFamily="49" charset="0"/>
                <a:ea typeface="+mn-ea"/>
                <a:cs typeface="Courier New" panose="02070309020205020404" pitchFamily="49" charset="0"/>
              </a:rPr>
              <a:t>Template  &lt;class Elem&gt;  class BinNode</a:t>
            </a:r>
            <a:r>
              <a:rPr lang="en-US" altLang="zh-CN" sz="2000" b="1" kern="1200" baseline="0">
                <a:latin typeface="Courier New" panose="02070309020205020404" pitchFamily="49" charset="0"/>
                <a:ea typeface="+mn-ea"/>
                <a:cs typeface="Courier New" panose="02070309020205020404" pitchFamily="49" charset="0"/>
              </a:rPr>
              <a:t> { </a:t>
            </a:r>
          </a:p>
          <a:p>
            <a:pPr algn="l" defTabSz="914400">
              <a:buClrTx/>
              <a:buSzTx/>
              <a:buFontTx/>
            </a:pPr>
            <a:r>
              <a:rPr lang="en-US" altLang="zh-CN" sz="2000" b="1" kern="1200" baseline="0">
                <a:latin typeface="Courier New" panose="02070309020205020404" pitchFamily="49" charset="0"/>
                <a:ea typeface="+mn-ea"/>
                <a:cs typeface="Courier New" panose="02070309020205020404" pitchFamily="49" charset="0"/>
              </a:rPr>
              <a:t>public:</a:t>
            </a:r>
          </a:p>
          <a:p>
            <a:pPr algn="l" defTabSz="914400">
              <a:buClrTx/>
              <a:buSzTx/>
              <a:buFontTx/>
            </a:pPr>
            <a:r>
              <a:rPr lang="en-US" altLang="zh-CN" sz="2000" b="1" kern="1200" baseline="0" err="1">
                <a:latin typeface="Courier New" panose="02070309020205020404" pitchFamily="49" charset="0"/>
                <a:ea typeface="+mn-ea"/>
                <a:cs typeface="Courier New" panose="02070309020205020404" pitchFamily="49" charset="0"/>
              </a:rPr>
              <a:t>    virtual Elem&amp; Element</a:t>
            </a:r>
            <a:r>
              <a:rPr lang="en-US" altLang="zh-CN" sz="2000" b="1" kern="1200" baseline="0">
                <a:latin typeface="Courier New" panose="02070309020205020404" pitchFamily="49" charset="0"/>
                <a:ea typeface="+mn-ea"/>
                <a:cs typeface="Courier New" panose="02070309020205020404" pitchFamily="49" charset="0"/>
              </a:rPr>
              <a:t>( ) =0;</a:t>
            </a:r>
          </a:p>
          <a:p>
            <a:pPr algn="l" defTabSz="914400">
              <a:buClrTx/>
              <a:buSzTx/>
              <a:buFontTx/>
            </a:pPr>
            <a:r>
              <a:rPr lang="en-US" altLang="zh-CN" sz="2000" b="1" kern="1200" baseline="0" err="1">
                <a:latin typeface="Courier New" panose="02070309020205020404" pitchFamily="49" charset="0"/>
                <a:ea typeface="+mn-ea"/>
                <a:cs typeface="Courier New" panose="02070309020205020404" pitchFamily="49" charset="0"/>
              </a:rPr>
              <a:t>    virtual void setElement( const Elem</a:t>
            </a:r>
            <a:r>
              <a:rPr lang="en-US" altLang="zh-CN" sz="2000" b="1" kern="1200" baseline="0">
                <a:latin typeface="Courier New" panose="02070309020205020404" pitchFamily="49" charset="0"/>
                <a:ea typeface="+mn-ea"/>
                <a:cs typeface="Courier New" panose="02070309020205020404" pitchFamily="49" charset="0"/>
              </a:rPr>
              <a:t>&amp; ) = 0;</a:t>
            </a:r>
          </a:p>
          <a:p>
            <a:pPr algn="l" defTabSz="914400">
              <a:buClrTx/>
              <a:buSzTx/>
              <a:buFontTx/>
            </a:pPr>
            <a:r>
              <a:rPr lang="en-US" altLang="zh-CN" sz="2000" b="1" kern="1200" baseline="0" err="1">
                <a:latin typeface="Courier New" panose="02070309020205020404" pitchFamily="49" charset="0"/>
                <a:ea typeface="+mn-ea"/>
                <a:cs typeface="Courier New" panose="02070309020205020404" pitchFamily="49" charset="0"/>
              </a:rPr>
              <a:t>    virtual BinNode</a:t>
            </a:r>
            <a:r>
              <a:rPr lang="en-US" altLang="zh-CN" sz="2000" b="1" kern="1200" baseline="0">
                <a:latin typeface="Courier New" panose="02070309020205020404" pitchFamily="49" charset="0"/>
                <a:ea typeface="+mn-ea"/>
                <a:cs typeface="Courier New" panose="02070309020205020404" pitchFamily="49" charset="0"/>
              </a:rPr>
              <a:t>* left( ) const = 0;</a:t>
            </a:r>
          </a:p>
          <a:p>
            <a:pPr algn="l" defTabSz="914400">
              <a:buClrTx/>
              <a:buSzTx/>
              <a:buFontTx/>
            </a:pPr>
            <a:r>
              <a:rPr lang="en-US" altLang="zh-CN" sz="2000" b="1" kern="1200" baseline="0" err="1">
                <a:latin typeface="Courier New" panose="02070309020205020404" pitchFamily="49" charset="0"/>
                <a:ea typeface="+mn-ea"/>
                <a:cs typeface="Courier New" panose="02070309020205020404" pitchFamily="49" charset="0"/>
              </a:rPr>
              <a:t>    virtual void setLeft( BinNode</a:t>
            </a:r>
            <a:r>
              <a:rPr lang="en-US" altLang="zh-CN" sz="2000" b="1" kern="1200" baseline="0">
                <a:latin typeface="Courier New" panose="02070309020205020404" pitchFamily="49" charset="0"/>
                <a:ea typeface="+mn-ea"/>
                <a:cs typeface="Courier New" panose="02070309020205020404" pitchFamily="49" charset="0"/>
              </a:rPr>
              <a:t>* ) = 0;</a:t>
            </a:r>
          </a:p>
          <a:p>
            <a:pPr algn="l" defTabSz="914400">
              <a:buClrTx/>
              <a:buSzTx/>
              <a:buFontTx/>
            </a:pPr>
            <a:r>
              <a:rPr lang="en-US" altLang="zh-CN" sz="2000" b="1" kern="1200" baseline="0" err="1">
                <a:latin typeface="Courier New" panose="02070309020205020404" pitchFamily="49" charset="0"/>
                <a:ea typeface="+mn-ea"/>
                <a:cs typeface="Courier New" panose="02070309020205020404" pitchFamily="49" charset="0"/>
              </a:rPr>
              <a:t>    virtual BinNode</a:t>
            </a:r>
            <a:r>
              <a:rPr lang="en-US" altLang="zh-CN" sz="2000" b="1" kern="1200" baseline="0">
                <a:latin typeface="Courier New" panose="02070309020205020404" pitchFamily="49" charset="0"/>
                <a:ea typeface="+mn-ea"/>
                <a:cs typeface="Courier New" panose="02070309020205020404" pitchFamily="49" charset="0"/>
              </a:rPr>
              <a:t>* right( ) const = 0; </a:t>
            </a:r>
          </a:p>
          <a:p>
            <a:pPr algn="l" defTabSz="914400">
              <a:buClrTx/>
              <a:buSzTx/>
              <a:buFontTx/>
            </a:pPr>
            <a:r>
              <a:rPr lang="en-US" altLang="zh-CN" sz="2000" b="1" kern="1200" baseline="0" err="1">
                <a:latin typeface="Courier New" panose="02070309020205020404" pitchFamily="49" charset="0"/>
                <a:ea typeface="+mn-ea"/>
                <a:cs typeface="Courier New" panose="02070309020205020404" pitchFamily="49" charset="0"/>
              </a:rPr>
              <a:t>    virtual void setRight( BinNode</a:t>
            </a:r>
            <a:r>
              <a:rPr lang="en-US" altLang="zh-CN" sz="2000" b="1" kern="1200" baseline="0">
                <a:latin typeface="Courier New" panose="02070309020205020404" pitchFamily="49" charset="0"/>
                <a:ea typeface="+mn-ea"/>
                <a:cs typeface="Courier New" panose="02070309020205020404" pitchFamily="49" charset="0"/>
              </a:rPr>
              <a:t>* ) = 0;</a:t>
            </a:r>
          </a:p>
          <a:p>
            <a:pPr algn="l" defTabSz="914400">
              <a:buClrTx/>
              <a:buSzTx/>
              <a:buFontTx/>
            </a:pPr>
            <a:r>
              <a:rPr lang="en-US" altLang="zh-CN" sz="2000" b="1" kern="1200" baseline="0" err="1">
                <a:latin typeface="Courier New" panose="02070309020205020404" pitchFamily="49" charset="0"/>
                <a:ea typeface="+mn-ea"/>
                <a:cs typeface="Courier New" panose="02070309020205020404" pitchFamily="49" charset="0"/>
              </a:rPr>
              <a:t>    virtual bool isLeaf</a:t>
            </a:r>
            <a:r>
              <a:rPr lang="en-US" altLang="zh-CN" sz="2000" b="1" kern="1200" baseline="0">
                <a:latin typeface="Courier New" panose="02070309020205020404" pitchFamily="49" charset="0"/>
                <a:ea typeface="+mn-ea"/>
                <a:cs typeface="Courier New" panose="02070309020205020404" pitchFamily="49" charset="0"/>
              </a:rPr>
              <a:t>( ) = 0;</a:t>
            </a:r>
          </a:p>
          <a:p>
            <a:pPr algn="l" defTabSz="914400">
              <a:buClrTx/>
              <a:buSzTx/>
              <a:buFontTx/>
            </a:pPr>
            <a:r>
              <a:rPr lang="en-US" altLang="zh-CN" sz="2000" b="1" kern="1200" baseline="0">
                <a:latin typeface="Courier New" panose="02070309020205020404" pitchFamily="49" charset="0"/>
                <a:ea typeface="+mn-ea"/>
                <a:cs typeface="Courier New" panose="02070309020205020404" pitchFamily="49" charset="0"/>
              </a:rPr>
              <a:t>}</a:t>
            </a:r>
          </a:p>
        </p:txBody>
      </p:sp>
      <p:sp>
        <p:nvSpPr>
          <p:cNvPr id="17411"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9</a:t>
            </a:fld>
            <a:endParaRPr lang="zh-CN" altLang="en-US" sz="1400" dirty="0"/>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文本占位符 198657"/>
          <p:cNvSpPr>
            <a:spLocks noGrp="1"/>
          </p:cNvSpPr>
          <p:nvPr>
            <p:ph idx="1"/>
          </p:nvPr>
        </p:nvSpPr>
        <p:spPr>
          <a:xfrm>
            <a:off x="455613" y="76200"/>
            <a:ext cx="8226425" cy="3962400"/>
          </a:xfrm>
        </p:spPr>
        <p:txBody>
          <a:bodyPr anchor="t"/>
          <a:lstStyle/>
          <a:p>
            <a:pPr>
              <a:lnSpc>
                <a:spcPct val="60000"/>
              </a:lnSpc>
              <a:buNone/>
            </a:pPr>
            <a:endParaRPr lang="en-US" altLang="zh-CN" sz="2400" b="1" dirty="0">
              <a:latin typeface="Courier New" panose="02070309020205020404" pitchFamily="49" charset="0"/>
            </a:endParaRPr>
          </a:p>
          <a:p>
            <a:pPr>
              <a:lnSpc>
                <a:spcPct val="60000"/>
              </a:lnSpc>
              <a:buNone/>
            </a:pPr>
            <a:r>
              <a:rPr lang="en-US" altLang="zh-CN" sz="2400" b="1" dirty="0">
                <a:latin typeface="Courier New" panose="02070309020205020404" pitchFamily="49" charset="0"/>
              </a:rPr>
              <a:t>bool remove(int pos, Elem&amp; it) {</a:t>
            </a:r>
          </a:p>
          <a:p>
            <a:pPr>
              <a:lnSpc>
                <a:spcPct val="60000"/>
              </a:lnSpc>
              <a:buNone/>
            </a:pPr>
            <a:r>
              <a:rPr lang="en-US" altLang="zh-CN" sz="2400" b="1" dirty="0">
                <a:latin typeface="Courier New" panose="02070309020205020404" pitchFamily="49" charset="0"/>
              </a:rPr>
              <a:t>  if ((pos &lt; 0) || (pos &gt;= n)) return false; </a:t>
            </a:r>
          </a:p>
          <a:p>
            <a:pPr>
              <a:lnSpc>
                <a:spcPct val="60000"/>
              </a:lnSpc>
              <a:buNone/>
            </a:pPr>
            <a:r>
              <a:rPr lang="en-US" altLang="zh-CN" sz="2400" b="1" dirty="0">
                <a:latin typeface="Courier New" panose="02070309020205020404" pitchFamily="49" charset="0"/>
              </a:rPr>
              <a:t>  swap(Heap, pos, --n);</a:t>
            </a:r>
          </a:p>
          <a:p>
            <a:pPr>
              <a:lnSpc>
                <a:spcPct val="60000"/>
              </a:lnSpc>
              <a:buNone/>
            </a:pPr>
            <a:r>
              <a:rPr lang="en-US" altLang="zh-CN" sz="2400" b="1" dirty="0">
                <a:solidFill>
                  <a:srgbClr val="CC0000"/>
                </a:solidFill>
                <a:latin typeface="Courier New" panose="02070309020205020404" pitchFamily="49" charset="0"/>
              </a:rPr>
              <a:t>  while ((pos != 0) &amp;&amp; (Heap[pos]&gt;  </a:t>
            </a:r>
          </a:p>
          <a:p>
            <a:pPr>
              <a:lnSpc>
                <a:spcPct val="60000"/>
              </a:lnSpc>
              <a:buNone/>
            </a:pPr>
            <a:r>
              <a:rPr lang="en-US" altLang="zh-CN" sz="2400" b="1" dirty="0">
                <a:solidFill>
                  <a:srgbClr val="CC0000"/>
                </a:solidFill>
                <a:latin typeface="Courier New" panose="02070309020205020404" pitchFamily="49" charset="0"/>
              </a:rPr>
              <a:t>                        Heap[parent(pos)]))</a:t>
            </a:r>
          </a:p>
          <a:p>
            <a:pPr>
              <a:lnSpc>
                <a:spcPct val="60000"/>
              </a:lnSpc>
              <a:buNone/>
            </a:pPr>
            <a:r>
              <a:rPr lang="en-US" altLang="zh-CN" sz="2400" b="1" dirty="0">
                <a:solidFill>
                  <a:srgbClr val="CC0000"/>
                </a:solidFill>
                <a:latin typeface="Courier New" panose="02070309020205020404" pitchFamily="49" charset="0"/>
              </a:rPr>
              <a:t>    { swap(Heap, pos, parent(pos));</a:t>
            </a:r>
          </a:p>
          <a:p>
            <a:pPr>
              <a:lnSpc>
                <a:spcPct val="60000"/>
              </a:lnSpc>
              <a:buNone/>
            </a:pPr>
            <a:r>
              <a:rPr lang="en-US" altLang="zh-CN" sz="2400" b="1" dirty="0">
                <a:solidFill>
                  <a:srgbClr val="CC0000"/>
                </a:solidFill>
                <a:latin typeface="Courier New" panose="02070309020205020404" pitchFamily="49" charset="0"/>
              </a:rPr>
              <a:t>      pos = parent(pos);    }</a:t>
            </a:r>
          </a:p>
          <a:p>
            <a:pPr>
              <a:lnSpc>
                <a:spcPct val="60000"/>
              </a:lnSpc>
              <a:buNone/>
            </a:pPr>
            <a:r>
              <a:rPr lang="en-US" altLang="zh-CN" sz="2400" b="1" dirty="0">
                <a:latin typeface="Courier New" panose="02070309020205020404" pitchFamily="49" charset="0"/>
              </a:rPr>
              <a:t>  </a:t>
            </a:r>
            <a:r>
              <a:rPr lang="en-US" altLang="zh-CN" sz="2400" b="1" dirty="0" err="1">
                <a:latin typeface="Courier New" panose="02070309020205020404" pitchFamily="49" charset="0"/>
              </a:rPr>
              <a:t>siftdown</a:t>
            </a:r>
            <a:r>
              <a:rPr lang="en-US" altLang="zh-CN" sz="2400" b="1" dirty="0">
                <a:latin typeface="Courier New" panose="02070309020205020404" pitchFamily="49" charset="0"/>
              </a:rPr>
              <a:t>(pos);</a:t>
            </a:r>
          </a:p>
          <a:p>
            <a:pPr>
              <a:lnSpc>
                <a:spcPct val="60000"/>
              </a:lnSpc>
              <a:buNone/>
            </a:pPr>
            <a:r>
              <a:rPr lang="en-US" altLang="zh-CN" sz="2400" b="1" dirty="0">
                <a:latin typeface="Courier New" panose="02070309020205020404" pitchFamily="49" charset="0"/>
              </a:rPr>
              <a:t>  it = Heap[n];</a:t>
            </a:r>
          </a:p>
          <a:p>
            <a:pPr>
              <a:lnSpc>
                <a:spcPct val="60000"/>
              </a:lnSpc>
              <a:buNone/>
            </a:pPr>
            <a:r>
              <a:rPr lang="en-US" altLang="zh-CN" sz="2400" b="1" dirty="0">
                <a:latin typeface="Courier New" panose="02070309020205020404" pitchFamily="49" charset="0"/>
              </a:rPr>
              <a:t>  return true;</a:t>
            </a:r>
          </a:p>
          <a:p>
            <a:pPr>
              <a:lnSpc>
                <a:spcPct val="60000"/>
              </a:lnSpc>
              <a:buNone/>
            </a:pPr>
            <a:r>
              <a:rPr lang="en-US" altLang="zh-CN" sz="2400" b="1" dirty="0">
                <a:latin typeface="Courier New" panose="02070309020205020404" pitchFamily="49" charset="0"/>
              </a:rPr>
              <a:t>}</a:t>
            </a:r>
          </a:p>
        </p:txBody>
      </p:sp>
      <p:sp>
        <p:nvSpPr>
          <p:cNvPr id="135170" name="椭圆 198658"/>
          <p:cNvSpPr/>
          <p:nvPr/>
        </p:nvSpPr>
        <p:spPr>
          <a:xfrm>
            <a:off x="1260475" y="4652963"/>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35171" name="椭圆 198659"/>
          <p:cNvSpPr/>
          <p:nvPr/>
        </p:nvSpPr>
        <p:spPr>
          <a:xfrm>
            <a:off x="755650" y="5300663"/>
            <a:ext cx="503238" cy="504825"/>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35172" name="椭圆 198660"/>
          <p:cNvSpPr/>
          <p:nvPr/>
        </p:nvSpPr>
        <p:spPr>
          <a:xfrm>
            <a:off x="1692275" y="5300663"/>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35173" name="椭圆 198661"/>
          <p:cNvSpPr/>
          <p:nvPr/>
        </p:nvSpPr>
        <p:spPr>
          <a:xfrm>
            <a:off x="179388" y="6094413"/>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35174" name="椭圆 198662"/>
          <p:cNvSpPr/>
          <p:nvPr/>
        </p:nvSpPr>
        <p:spPr>
          <a:xfrm>
            <a:off x="1042988" y="6094413"/>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35175" name="椭圆 198663"/>
          <p:cNvSpPr/>
          <p:nvPr/>
        </p:nvSpPr>
        <p:spPr>
          <a:xfrm>
            <a:off x="1619250" y="6094413"/>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35176" name="椭圆 198664"/>
          <p:cNvSpPr/>
          <p:nvPr/>
        </p:nvSpPr>
        <p:spPr>
          <a:xfrm>
            <a:off x="2268538" y="609282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35177" name="直接连接符 198665"/>
          <p:cNvSpPr/>
          <p:nvPr/>
        </p:nvSpPr>
        <p:spPr>
          <a:xfrm flipH="1">
            <a:off x="971550" y="5084763"/>
            <a:ext cx="360363" cy="217487"/>
          </a:xfrm>
          <a:prstGeom prst="line">
            <a:avLst/>
          </a:prstGeom>
          <a:ln w="9525" cap="flat" cmpd="sng">
            <a:solidFill>
              <a:schemeClr val="tx1"/>
            </a:solidFill>
            <a:prstDash val="solid"/>
            <a:round/>
            <a:headEnd type="none" w="med" len="med"/>
            <a:tailEnd type="none" w="med" len="med"/>
          </a:ln>
        </p:spPr>
      </p:sp>
      <p:sp>
        <p:nvSpPr>
          <p:cNvPr id="135178" name="直接连接符 198666"/>
          <p:cNvSpPr/>
          <p:nvPr/>
        </p:nvSpPr>
        <p:spPr>
          <a:xfrm flipH="1">
            <a:off x="466725" y="5734050"/>
            <a:ext cx="288925" cy="360363"/>
          </a:xfrm>
          <a:prstGeom prst="line">
            <a:avLst/>
          </a:prstGeom>
          <a:ln w="9525" cap="flat" cmpd="sng">
            <a:solidFill>
              <a:schemeClr val="tx1"/>
            </a:solidFill>
            <a:prstDash val="solid"/>
            <a:round/>
            <a:headEnd type="none" w="med" len="med"/>
            <a:tailEnd type="none" w="med" len="med"/>
          </a:ln>
        </p:spPr>
      </p:sp>
      <p:sp>
        <p:nvSpPr>
          <p:cNvPr id="135179" name="直接连接符 198667"/>
          <p:cNvSpPr/>
          <p:nvPr/>
        </p:nvSpPr>
        <p:spPr>
          <a:xfrm>
            <a:off x="1619250" y="5084763"/>
            <a:ext cx="288925" cy="215900"/>
          </a:xfrm>
          <a:prstGeom prst="line">
            <a:avLst/>
          </a:prstGeom>
          <a:ln w="9525" cap="flat" cmpd="sng">
            <a:solidFill>
              <a:schemeClr val="tx1"/>
            </a:solidFill>
            <a:prstDash val="solid"/>
            <a:round/>
            <a:headEnd type="none" w="med" len="med"/>
            <a:tailEnd type="none" w="med" len="med"/>
          </a:ln>
        </p:spPr>
      </p:sp>
      <p:sp>
        <p:nvSpPr>
          <p:cNvPr id="135180" name="直接连接符 198668"/>
          <p:cNvSpPr/>
          <p:nvPr/>
        </p:nvSpPr>
        <p:spPr>
          <a:xfrm>
            <a:off x="1116013" y="5805488"/>
            <a:ext cx="142875" cy="288925"/>
          </a:xfrm>
          <a:prstGeom prst="line">
            <a:avLst/>
          </a:prstGeom>
          <a:ln w="9525" cap="flat" cmpd="sng">
            <a:solidFill>
              <a:schemeClr val="tx1"/>
            </a:solidFill>
            <a:prstDash val="solid"/>
            <a:round/>
            <a:headEnd type="none" w="med" len="med"/>
            <a:tailEnd type="none" w="med" len="med"/>
          </a:ln>
        </p:spPr>
      </p:sp>
      <p:sp>
        <p:nvSpPr>
          <p:cNvPr id="135181" name="直接连接符 198669"/>
          <p:cNvSpPr/>
          <p:nvPr/>
        </p:nvSpPr>
        <p:spPr>
          <a:xfrm flipH="1">
            <a:off x="1979613" y="5805488"/>
            <a:ext cx="0" cy="360362"/>
          </a:xfrm>
          <a:prstGeom prst="line">
            <a:avLst/>
          </a:prstGeom>
          <a:ln w="9525" cap="flat" cmpd="sng">
            <a:solidFill>
              <a:schemeClr val="tx1"/>
            </a:solidFill>
            <a:prstDash val="solid"/>
            <a:round/>
            <a:headEnd type="none" w="med" len="med"/>
            <a:tailEnd type="none" w="med" len="med"/>
          </a:ln>
        </p:spPr>
      </p:sp>
      <p:sp>
        <p:nvSpPr>
          <p:cNvPr id="135182" name="直接连接符 198670"/>
          <p:cNvSpPr/>
          <p:nvPr/>
        </p:nvSpPr>
        <p:spPr>
          <a:xfrm>
            <a:off x="2124075" y="5661025"/>
            <a:ext cx="360363" cy="431800"/>
          </a:xfrm>
          <a:prstGeom prst="line">
            <a:avLst/>
          </a:prstGeom>
          <a:ln w="9525" cap="flat" cmpd="sng">
            <a:solidFill>
              <a:schemeClr val="tx1"/>
            </a:solidFill>
            <a:prstDash val="solid"/>
            <a:round/>
            <a:headEnd type="none" w="med" len="med"/>
            <a:tailEnd type="none" w="med" len="med"/>
          </a:ln>
        </p:spPr>
      </p:sp>
      <p:sp>
        <p:nvSpPr>
          <p:cNvPr id="135183" name="直接连接符 198671"/>
          <p:cNvSpPr/>
          <p:nvPr/>
        </p:nvSpPr>
        <p:spPr>
          <a:xfrm flipV="1">
            <a:off x="1547813" y="4437063"/>
            <a:ext cx="504825" cy="287337"/>
          </a:xfrm>
          <a:prstGeom prst="line">
            <a:avLst/>
          </a:prstGeom>
          <a:ln w="9525" cap="flat" cmpd="sng">
            <a:solidFill>
              <a:schemeClr val="tx1"/>
            </a:solidFill>
            <a:prstDash val="solid"/>
            <a:round/>
            <a:headEnd type="none" w="med" len="med"/>
            <a:tailEnd type="none" w="med" len="med"/>
          </a:ln>
        </p:spPr>
      </p:sp>
      <p:sp>
        <p:nvSpPr>
          <p:cNvPr id="135184" name="椭圆 198672"/>
          <p:cNvSpPr/>
          <p:nvPr/>
        </p:nvSpPr>
        <p:spPr>
          <a:xfrm>
            <a:off x="1979613" y="4076700"/>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12</a:t>
            </a:r>
          </a:p>
        </p:txBody>
      </p:sp>
      <p:sp>
        <p:nvSpPr>
          <p:cNvPr id="135185" name="椭圆 198673"/>
          <p:cNvSpPr/>
          <p:nvPr/>
        </p:nvSpPr>
        <p:spPr>
          <a:xfrm>
            <a:off x="2627313" y="457993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35186" name="椭圆 198674"/>
          <p:cNvSpPr/>
          <p:nvPr/>
        </p:nvSpPr>
        <p:spPr>
          <a:xfrm>
            <a:off x="2844800" y="5372100"/>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35187" name="椭圆 198675"/>
          <p:cNvSpPr/>
          <p:nvPr/>
        </p:nvSpPr>
        <p:spPr>
          <a:xfrm>
            <a:off x="3563938" y="5372100"/>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a:t>
            </a:r>
          </a:p>
        </p:txBody>
      </p:sp>
      <p:sp>
        <p:nvSpPr>
          <p:cNvPr id="135188" name="直接连接符 198676"/>
          <p:cNvSpPr/>
          <p:nvPr/>
        </p:nvSpPr>
        <p:spPr>
          <a:xfrm>
            <a:off x="2411413" y="4508500"/>
            <a:ext cx="360362" cy="144463"/>
          </a:xfrm>
          <a:prstGeom prst="line">
            <a:avLst/>
          </a:prstGeom>
          <a:ln w="9525" cap="flat" cmpd="sng">
            <a:solidFill>
              <a:schemeClr val="tx1"/>
            </a:solidFill>
            <a:prstDash val="solid"/>
            <a:round/>
            <a:headEnd type="none" w="med" len="med"/>
            <a:tailEnd type="none" w="med" len="med"/>
          </a:ln>
        </p:spPr>
      </p:sp>
      <p:sp>
        <p:nvSpPr>
          <p:cNvPr id="135189" name="直接连接符 198677"/>
          <p:cNvSpPr/>
          <p:nvPr/>
        </p:nvSpPr>
        <p:spPr>
          <a:xfrm>
            <a:off x="2987675" y="5084763"/>
            <a:ext cx="73025" cy="288925"/>
          </a:xfrm>
          <a:prstGeom prst="line">
            <a:avLst/>
          </a:prstGeom>
          <a:ln w="9525" cap="flat" cmpd="sng">
            <a:solidFill>
              <a:schemeClr val="tx1"/>
            </a:solidFill>
            <a:prstDash val="solid"/>
            <a:round/>
            <a:headEnd type="none" w="med" len="med"/>
            <a:tailEnd type="none" w="med" len="med"/>
          </a:ln>
        </p:spPr>
      </p:sp>
      <p:sp>
        <p:nvSpPr>
          <p:cNvPr id="135190" name="直接连接符 198678"/>
          <p:cNvSpPr/>
          <p:nvPr/>
        </p:nvSpPr>
        <p:spPr>
          <a:xfrm>
            <a:off x="3060700" y="5013325"/>
            <a:ext cx="574675" cy="431800"/>
          </a:xfrm>
          <a:prstGeom prst="line">
            <a:avLst/>
          </a:prstGeom>
          <a:ln w="9525" cap="flat" cmpd="sng">
            <a:solidFill>
              <a:schemeClr val="tx1"/>
            </a:solidFill>
            <a:prstDash val="solid"/>
            <a:round/>
            <a:headEnd type="none" w="med" len="med"/>
            <a:tailEnd type="none" w="med" len="med"/>
          </a:ln>
        </p:spPr>
      </p:sp>
      <p:sp>
        <p:nvSpPr>
          <p:cNvPr id="135191" name="直接连接符 198698"/>
          <p:cNvSpPr/>
          <p:nvPr/>
        </p:nvSpPr>
        <p:spPr>
          <a:xfrm>
            <a:off x="611188" y="5300663"/>
            <a:ext cx="720725" cy="431800"/>
          </a:xfrm>
          <a:prstGeom prst="line">
            <a:avLst/>
          </a:prstGeom>
          <a:ln w="28575" cap="flat" cmpd="sng">
            <a:solidFill>
              <a:srgbClr val="CC0000"/>
            </a:solidFill>
            <a:prstDash val="solid"/>
            <a:round/>
            <a:headEnd type="none" w="med" len="med"/>
            <a:tailEnd type="none" w="med" len="med"/>
          </a:ln>
        </p:spPr>
      </p:sp>
      <p:sp>
        <p:nvSpPr>
          <p:cNvPr id="135192" name="直接连接符 198699"/>
          <p:cNvSpPr/>
          <p:nvPr/>
        </p:nvSpPr>
        <p:spPr>
          <a:xfrm flipV="1">
            <a:off x="539750" y="5229225"/>
            <a:ext cx="865188" cy="431800"/>
          </a:xfrm>
          <a:prstGeom prst="line">
            <a:avLst/>
          </a:prstGeom>
          <a:ln w="28575" cap="flat" cmpd="sng">
            <a:solidFill>
              <a:srgbClr val="CC0000"/>
            </a:solidFill>
            <a:prstDash val="solid"/>
            <a:round/>
            <a:headEnd type="none" w="med" len="med"/>
            <a:tailEnd type="none" w="med" len="med"/>
          </a:ln>
        </p:spPr>
      </p:sp>
      <p:sp>
        <p:nvSpPr>
          <p:cNvPr id="135193" name="椭圆 198701"/>
          <p:cNvSpPr/>
          <p:nvPr/>
        </p:nvSpPr>
        <p:spPr>
          <a:xfrm>
            <a:off x="2987675" y="6092825"/>
            <a:ext cx="503238" cy="504825"/>
          </a:xfrm>
          <a:prstGeom prst="ellipse">
            <a:avLst/>
          </a:prstGeom>
          <a:solidFill>
            <a:srgbClr val="CCFFFF"/>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35194" name="直接连接符 198702"/>
          <p:cNvSpPr/>
          <p:nvPr/>
        </p:nvSpPr>
        <p:spPr>
          <a:xfrm>
            <a:off x="3132138" y="5876925"/>
            <a:ext cx="0" cy="215900"/>
          </a:xfrm>
          <a:prstGeom prst="line">
            <a:avLst/>
          </a:prstGeom>
          <a:ln w="9525" cap="flat" cmpd="sng">
            <a:solidFill>
              <a:schemeClr val="tx1"/>
            </a:solidFill>
            <a:prstDash val="solid"/>
            <a:round/>
            <a:headEnd type="none" w="med" len="med"/>
            <a:tailEnd type="none" w="med" len="med"/>
          </a:ln>
        </p:spPr>
      </p:sp>
      <p:sp>
        <p:nvSpPr>
          <p:cNvPr id="198704" name="椭圆 198703"/>
          <p:cNvSpPr/>
          <p:nvPr/>
        </p:nvSpPr>
        <p:spPr>
          <a:xfrm>
            <a:off x="5651500" y="458152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98705" name="椭圆 198704"/>
          <p:cNvSpPr/>
          <p:nvPr/>
        </p:nvSpPr>
        <p:spPr>
          <a:xfrm>
            <a:off x="5146675" y="5229225"/>
            <a:ext cx="503238" cy="504825"/>
          </a:xfrm>
          <a:prstGeom prst="ellipse">
            <a:avLst/>
          </a:prstGeom>
          <a:solidFill>
            <a:srgbClr val="CCFFFF"/>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98706" name="椭圆 198705"/>
          <p:cNvSpPr/>
          <p:nvPr/>
        </p:nvSpPr>
        <p:spPr>
          <a:xfrm>
            <a:off x="6083300" y="522922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98707" name="椭圆 198706"/>
          <p:cNvSpPr/>
          <p:nvPr/>
        </p:nvSpPr>
        <p:spPr>
          <a:xfrm>
            <a:off x="4570413" y="602297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98708" name="椭圆 198707"/>
          <p:cNvSpPr/>
          <p:nvPr/>
        </p:nvSpPr>
        <p:spPr>
          <a:xfrm>
            <a:off x="5434013" y="602297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98709" name="椭圆 198708"/>
          <p:cNvSpPr/>
          <p:nvPr/>
        </p:nvSpPr>
        <p:spPr>
          <a:xfrm>
            <a:off x="6010275" y="602297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98710" name="椭圆 198709"/>
          <p:cNvSpPr/>
          <p:nvPr/>
        </p:nvSpPr>
        <p:spPr>
          <a:xfrm>
            <a:off x="6659563" y="602138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98711" name="直接连接符 198710"/>
          <p:cNvSpPr/>
          <p:nvPr/>
        </p:nvSpPr>
        <p:spPr>
          <a:xfrm flipH="1">
            <a:off x="5362575" y="5013325"/>
            <a:ext cx="360363" cy="217488"/>
          </a:xfrm>
          <a:prstGeom prst="line">
            <a:avLst/>
          </a:prstGeom>
          <a:ln w="9525" cap="flat" cmpd="sng">
            <a:solidFill>
              <a:schemeClr val="tx1"/>
            </a:solidFill>
            <a:prstDash val="solid"/>
            <a:round/>
            <a:headEnd type="none" w="med" len="med"/>
            <a:tailEnd type="none" w="med" len="med"/>
          </a:ln>
        </p:spPr>
      </p:sp>
      <p:sp>
        <p:nvSpPr>
          <p:cNvPr id="198712" name="直接连接符 198711"/>
          <p:cNvSpPr/>
          <p:nvPr/>
        </p:nvSpPr>
        <p:spPr>
          <a:xfrm flipH="1">
            <a:off x="4857750" y="5662613"/>
            <a:ext cx="288925" cy="360362"/>
          </a:xfrm>
          <a:prstGeom prst="line">
            <a:avLst/>
          </a:prstGeom>
          <a:ln w="9525" cap="flat" cmpd="sng">
            <a:solidFill>
              <a:schemeClr val="tx1"/>
            </a:solidFill>
            <a:prstDash val="solid"/>
            <a:round/>
            <a:headEnd type="none" w="med" len="med"/>
            <a:tailEnd type="none" w="med" len="med"/>
          </a:ln>
        </p:spPr>
      </p:sp>
      <p:sp>
        <p:nvSpPr>
          <p:cNvPr id="198713" name="直接连接符 198712"/>
          <p:cNvSpPr/>
          <p:nvPr/>
        </p:nvSpPr>
        <p:spPr>
          <a:xfrm>
            <a:off x="6010275" y="5013325"/>
            <a:ext cx="288925" cy="215900"/>
          </a:xfrm>
          <a:prstGeom prst="line">
            <a:avLst/>
          </a:prstGeom>
          <a:ln w="9525" cap="flat" cmpd="sng">
            <a:solidFill>
              <a:schemeClr val="tx1"/>
            </a:solidFill>
            <a:prstDash val="solid"/>
            <a:round/>
            <a:headEnd type="none" w="med" len="med"/>
            <a:tailEnd type="none" w="med" len="med"/>
          </a:ln>
        </p:spPr>
      </p:sp>
      <p:sp>
        <p:nvSpPr>
          <p:cNvPr id="198714" name="直接连接符 198713"/>
          <p:cNvSpPr/>
          <p:nvPr/>
        </p:nvSpPr>
        <p:spPr>
          <a:xfrm>
            <a:off x="5507038" y="5734050"/>
            <a:ext cx="142875" cy="288925"/>
          </a:xfrm>
          <a:prstGeom prst="line">
            <a:avLst/>
          </a:prstGeom>
          <a:ln w="9525" cap="flat" cmpd="sng">
            <a:solidFill>
              <a:schemeClr val="tx1"/>
            </a:solidFill>
            <a:prstDash val="solid"/>
            <a:round/>
            <a:headEnd type="none" w="med" len="med"/>
            <a:tailEnd type="none" w="med" len="med"/>
          </a:ln>
        </p:spPr>
      </p:sp>
      <p:sp>
        <p:nvSpPr>
          <p:cNvPr id="198715" name="直接连接符 198714"/>
          <p:cNvSpPr/>
          <p:nvPr/>
        </p:nvSpPr>
        <p:spPr>
          <a:xfrm flipH="1">
            <a:off x="6370638" y="5734050"/>
            <a:ext cx="0" cy="360363"/>
          </a:xfrm>
          <a:prstGeom prst="line">
            <a:avLst/>
          </a:prstGeom>
          <a:ln w="9525" cap="flat" cmpd="sng">
            <a:solidFill>
              <a:schemeClr val="tx1"/>
            </a:solidFill>
            <a:prstDash val="solid"/>
            <a:round/>
            <a:headEnd type="none" w="med" len="med"/>
            <a:tailEnd type="none" w="med" len="med"/>
          </a:ln>
        </p:spPr>
      </p:sp>
      <p:sp>
        <p:nvSpPr>
          <p:cNvPr id="198716" name="直接连接符 198715"/>
          <p:cNvSpPr/>
          <p:nvPr/>
        </p:nvSpPr>
        <p:spPr>
          <a:xfrm>
            <a:off x="6515100" y="5589588"/>
            <a:ext cx="360363" cy="431800"/>
          </a:xfrm>
          <a:prstGeom prst="line">
            <a:avLst/>
          </a:prstGeom>
          <a:ln w="9525" cap="flat" cmpd="sng">
            <a:solidFill>
              <a:schemeClr val="tx1"/>
            </a:solidFill>
            <a:prstDash val="solid"/>
            <a:round/>
            <a:headEnd type="none" w="med" len="med"/>
            <a:tailEnd type="none" w="med" len="med"/>
          </a:ln>
        </p:spPr>
      </p:sp>
      <p:sp>
        <p:nvSpPr>
          <p:cNvPr id="198717" name="直接连接符 198716"/>
          <p:cNvSpPr/>
          <p:nvPr/>
        </p:nvSpPr>
        <p:spPr>
          <a:xfrm flipV="1">
            <a:off x="5938838" y="4365625"/>
            <a:ext cx="504825" cy="287338"/>
          </a:xfrm>
          <a:prstGeom prst="line">
            <a:avLst/>
          </a:prstGeom>
          <a:ln w="9525" cap="flat" cmpd="sng">
            <a:solidFill>
              <a:schemeClr val="tx1"/>
            </a:solidFill>
            <a:prstDash val="solid"/>
            <a:round/>
            <a:headEnd type="none" w="med" len="med"/>
            <a:tailEnd type="none" w="med" len="med"/>
          </a:ln>
        </p:spPr>
      </p:sp>
      <p:sp>
        <p:nvSpPr>
          <p:cNvPr id="198718" name="椭圆 198717"/>
          <p:cNvSpPr/>
          <p:nvPr/>
        </p:nvSpPr>
        <p:spPr>
          <a:xfrm>
            <a:off x="6370638" y="4005263"/>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12</a:t>
            </a:r>
          </a:p>
        </p:txBody>
      </p:sp>
      <p:sp>
        <p:nvSpPr>
          <p:cNvPr id="198719" name="椭圆 198718"/>
          <p:cNvSpPr/>
          <p:nvPr/>
        </p:nvSpPr>
        <p:spPr>
          <a:xfrm>
            <a:off x="7018338" y="4508500"/>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98720" name="椭圆 198719"/>
          <p:cNvSpPr/>
          <p:nvPr/>
        </p:nvSpPr>
        <p:spPr>
          <a:xfrm>
            <a:off x="7235825" y="5300663"/>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98721" name="椭圆 198720"/>
          <p:cNvSpPr/>
          <p:nvPr/>
        </p:nvSpPr>
        <p:spPr>
          <a:xfrm>
            <a:off x="7954963" y="5300663"/>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a:t>
            </a:r>
          </a:p>
        </p:txBody>
      </p:sp>
      <p:sp>
        <p:nvSpPr>
          <p:cNvPr id="198722" name="直接连接符 198721"/>
          <p:cNvSpPr/>
          <p:nvPr/>
        </p:nvSpPr>
        <p:spPr>
          <a:xfrm>
            <a:off x="6802438" y="4437063"/>
            <a:ext cx="360362" cy="144462"/>
          </a:xfrm>
          <a:prstGeom prst="line">
            <a:avLst/>
          </a:prstGeom>
          <a:ln w="9525" cap="flat" cmpd="sng">
            <a:solidFill>
              <a:schemeClr val="tx1"/>
            </a:solidFill>
            <a:prstDash val="solid"/>
            <a:round/>
            <a:headEnd type="none" w="med" len="med"/>
            <a:tailEnd type="none" w="med" len="med"/>
          </a:ln>
        </p:spPr>
      </p:sp>
      <p:sp>
        <p:nvSpPr>
          <p:cNvPr id="198723" name="直接连接符 198722"/>
          <p:cNvSpPr/>
          <p:nvPr/>
        </p:nvSpPr>
        <p:spPr>
          <a:xfrm>
            <a:off x="7378700" y="5013325"/>
            <a:ext cx="73025" cy="288925"/>
          </a:xfrm>
          <a:prstGeom prst="line">
            <a:avLst/>
          </a:prstGeom>
          <a:ln w="9525" cap="flat" cmpd="sng">
            <a:solidFill>
              <a:schemeClr val="tx1"/>
            </a:solidFill>
            <a:prstDash val="solid"/>
            <a:round/>
            <a:headEnd type="none" w="med" len="med"/>
            <a:tailEnd type="none" w="med" len="med"/>
          </a:ln>
        </p:spPr>
      </p:sp>
      <p:sp>
        <p:nvSpPr>
          <p:cNvPr id="198724" name="直接连接符 198723"/>
          <p:cNvSpPr/>
          <p:nvPr/>
        </p:nvSpPr>
        <p:spPr>
          <a:xfrm>
            <a:off x="7451725" y="4941888"/>
            <a:ext cx="574675" cy="431800"/>
          </a:xfrm>
          <a:prstGeom prst="line">
            <a:avLst/>
          </a:prstGeom>
          <a:ln w="9525" cap="flat" cmpd="sng">
            <a:solidFill>
              <a:schemeClr val="tx1"/>
            </a:solidFill>
            <a:prstDash val="solid"/>
            <a:round/>
            <a:headEnd type="none" w="med" len="med"/>
            <a:tailEnd type="none" w="med" len="med"/>
          </a:ln>
        </p:spPr>
      </p:sp>
      <p:sp>
        <p:nvSpPr>
          <p:cNvPr id="198727" name="椭圆 198726"/>
          <p:cNvSpPr/>
          <p:nvPr/>
        </p:nvSpPr>
        <p:spPr>
          <a:xfrm>
            <a:off x="7378700" y="6021388"/>
            <a:ext cx="503238" cy="504825"/>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35217" name="直接连接符 198728"/>
          <p:cNvSpPr/>
          <p:nvPr/>
        </p:nvSpPr>
        <p:spPr>
          <a:xfrm>
            <a:off x="539750" y="5084763"/>
            <a:ext cx="287338" cy="215900"/>
          </a:xfrm>
          <a:prstGeom prst="line">
            <a:avLst/>
          </a:prstGeom>
          <a:ln w="9525" cap="flat" cmpd="sng">
            <a:solidFill>
              <a:schemeClr val="tx1"/>
            </a:solidFill>
            <a:prstDash val="solid"/>
            <a:round/>
            <a:headEnd type="none" w="med" len="med"/>
            <a:tailEnd type="triangle" w="med" len="med"/>
          </a:ln>
        </p:spPr>
      </p:sp>
      <p:sp>
        <p:nvSpPr>
          <p:cNvPr id="135218" name="文本框 198729"/>
          <p:cNvSpPr txBox="1"/>
          <p:nvPr/>
        </p:nvSpPr>
        <p:spPr>
          <a:xfrm>
            <a:off x="147638" y="4602163"/>
            <a:ext cx="608012"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pos</a:t>
            </a:r>
          </a:p>
        </p:txBody>
      </p:sp>
      <p:sp>
        <p:nvSpPr>
          <p:cNvPr id="198731" name="直接连接符 198730"/>
          <p:cNvSpPr/>
          <p:nvPr/>
        </p:nvSpPr>
        <p:spPr>
          <a:xfrm>
            <a:off x="4860925" y="5135563"/>
            <a:ext cx="287338" cy="215900"/>
          </a:xfrm>
          <a:prstGeom prst="line">
            <a:avLst/>
          </a:prstGeom>
          <a:ln w="9525" cap="flat" cmpd="sng">
            <a:solidFill>
              <a:schemeClr val="tx1"/>
            </a:solidFill>
            <a:prstDash val="solid"/>
            <a:round/>
            <a:headEnd type="none" w="med" len="med"/>
            <a:tailEnd type="triangle" w="med" len="med"/>
          </a:ln>
        </p:spPr>
      </p:sp>
      <p:sp>
        <p:nvSpPr>
          <p:cNvPr id="198732" name="文本框 198731"/>
          <p:cNvSpPr txBox="1"/>
          <p:nvPr/>
        </p:nvSpPr>
        <p:spPr>
          <a:xfrm>
            <a:off x="4468813" y="4652963"/>
            <a:ext cx="608012"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pos</a:t>
            </a:r>
          </a:p>
        </p:txBody>
      </p:sp>
      <p:sp>
        <p:nvSpPr>
          <p:cNvPr id="198733" name="右箭头 198732"/>
          <p:cNvSpPr/>
          <p:nvPr/>
        </p:nvSpPr>
        <p:spPr>
          <a:xfrm>
            <a:off x="3779838" y="4868863"/>
            <a:ext cx="504825" cy="360362"/>
          </a:xfrm>
          <a:prstGeom prst="rightArrow">
            <a:avLst>
              <a:gd name="adj1" fmla="val 50000"/>
              <a:gd name="adj2" fmla="val 35015"/>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5222"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90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870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987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87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87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7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87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87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87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87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87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87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87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87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87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87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87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87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87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87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87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87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87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87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87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87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6.66667E-6 3.2948E-6 L 0.04722 -0.09434 " pathEditMode="relative" ptsTypes="AA">
                                      <p:cBhvr>
                                        <p:cTn id="58" dur="2000" fill="hold"/>
                                        <p:tgtEl>
                                          <p:spTgt spid="198705"/>
                                        </p:tgtEl>
                                        <p:attrNameLst>
                                          <p:attrName>ppt_x</p:attrName>
                                          <p:attrName>ppt_y</p:attrName>
                                        </p:attrNameLst>
                                      </p:cBhvr>
                                    </p:animMotion>
                                  </p:childTnLst>
                                </p:cTn>
                              </p:par>
                              <p:par>
                                <p:cTn id="59" presetID="0" presetClass="path" presetSubtype="0" accel="50000" decel="50000" fill="hold" grpId="0" nodeType="withEffect">
                                  <p:stCondLst>
                                    <p:cond delay="0"/>
                                  </p:stCondLst>
                                  <p:childTnLst>
                                    <p:animMotion origin="layout" path="M -6.66667E-6 -2.08092E-6 L -0.06303 0.09433 " pathEditMode="relative" ptsTypes="AA">
                                      <p:cBhvr>
                                        <p:cTn id="60" dur="2000" fill="hold"/>
                                        <p:tgtEl>
                                          <p:spTgt spid="198704"/>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5E-6 2.91397E-6 L 0.04115 -0.11726 " pathEditMode="relative" rAng="0" ptsTypes="AA">
                                      <p:cBhvr>
                                        <p:cTn id="64" dur="1000" fill="hold"/>
                                        <p:tgtEl>
                                          <p:spTgt spid="198732"/>
                                        </p:tgtEl>
                                        <p:attrNameLst>
                                          <p:attrName>ppt_x</p:attrName>
                                          <p:attrName>ppt_y</p:attrName>
                                        </p:attrNameLst>
                                      </p:cBhvr>
                                      <p:rCtr x="2000" y="-5900"/>
                                    </p:animMotion>
                                  </p:childTnLst>
                                </p:cTn>
                              </p:par>
                              <p:par>
                                <p:cTn id="65" presetID="0" presetClass="path" presetSubtype="0" accel="50000" decel="50000" fill="hold" nodeType="withEffect">
                                  <p:stCondLst>
                                    <p:cond delay="0"/>
                                  </p:stCondLst>
                                  <p:childTnLst>
                                    <p:animMotion origin="layout" path="M -0.0158 -0.01249 L 0.04722 -0.11749 " pathEditMode="relative" ptsTypes="AA">
                                      <p:cBhvr>
                                        <p:cTn id="66" dur="1000" fill="hold"/>
                                        <p:tgtEl>
                                          <p:spTgt spid="1987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04" grpId="0" bldLvl="0" animBg="1"/>
      <p:bldP spid="198704" grpId="1" bldLvl="0" animBg="1"/>
      <p:bldP spid="198705" grpId="0" bldLvl="0" animBg="1"/>
      <p:bldP spid="198705" grpId="1" bldLvl="0" animBg="1"/>
      <p:bldP spid="198706" grpId="0" bldLvl="0" animBg="1"/>
      <p:bldP spid="198707" grpId="0" bldLvl="0" animBg="1"/>
      <p:bldP spid="198708" grpId="0" bldLvl="0" animBg="1"/>
      <p:bldP spid="198709" grpId="0" bldLvl="0" animBg="1"/>
      <p:bldP spid="198710" grpId="0" bldLvl="0" animBg="1"/>
      <p:bldP spid="198718" grpId="0" bldLvl="0" animBg="1"/>
      <p:bldP spid="198719" grpId="0" bldLvl="0" animBg="1"/>
      <p:bldP spid="198720" grpId="0" bldLvl="0" animBg="1"/>
      <p:bldP spid="198721" grpId="0" bldLvl="0" animBg="1"/>
      <p:bldP spid="198727" grpId="0" bldLvl="0" animBg="1"/>
      <p:bldP spid="198732" grpId="0"/>
      <p:bldP spid="198732"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文本占位符 100354"/>
          <p:cNvSpPr>
            <a:spLocks noGrp="1"/>
          </p:cNvSpPr>
          <p:nvPr>
            <p:ph idx="1"/>
          </p:nvPr>
        </p:nvSpPr>
        <p:spPr>
          <a:xfrm>
            <a:off x="455613" y="76200"/>
            <a:ext cx="8226425" cy="3962400"/>
          </a:xfrm>
        </p:spPr>
        <p:txBody>
          <a:bodyPr anchor="t"/>
          <a:lstStyle/>
          <a:p>
            <a:pPr>
              <a:lnSpc>
                <a:spcPct val="60000"/>
              </a:lnSpc>
              <a:buNone/>
            </a:pPr>
            <a:endParaRPr lang="en-US" altLang="zh-CN" sz="2400" b="1">
              <a:latin typeface="Courier New" panose="02070309020205020404" pitchFamily="49" charset="0"/>
            </a:endParaRPr>
          </a:p>
          <a:p>
            <a:pPr>
              <a:lnSpc>
                <a:spcPct val="60000"/>
              </a:lnSpc>
              <a:buNone/>
            </a:pPr>
            <a:r>
              <a:rPr lang="en-US" altLang="zh-CN" sz="2400" b="1" err="1">
                <a:latin typeface="Courier New" panose="02070309020205020404" pitchFamily="49" charset="0"/>
              </a:rPr>
              <a:t>bool remove(int pos, Elem</a:t>
            </a:r>
            <a:r>
              <a:rPr lang="en-US" altLang="zh-CN" sz="2400" b="1">
                <a:latin typeface="Courier New" panose="02070309020205020404" pitchFamily="49" charset="0"/>
              </a:rPr>
              <a:t>&amp; it) {</a:t>
            </a:r>
          </a:p>
          <a:p>
            <a:pPr>
              <a:lnSpc>
                <a:spcPct val="60000"/>
              </a:lnSpc>
              <a:buNone/>
            </a:pPr>
            <a:r>
              <a:rPr lang="en-US" altLang="zh-CN" sz="2400" b="1">
                <a:latin typeface="Courier New" panose="02070309020205020404" pitchFamily="49" charset="0"/>
              </a:rPr>
              <a:t>  if ((pos &lt; 0) || (pos &gt;= n)) return false; </a:t>
            </a:r>
          </a:p>
          <a:p>
            <a:pPr>
              <a:lnSpc>
                <a:spcPct val="60000"/>
              </a:lnSpc>
              <a:buNone/>
            </a:pPr>
            <a:r>
              <a:rPr lang="en-US" altLang="zh-CN" sz="2400" b="1">
                <a:latin typeface="Courier New" panose="02070309020205020404" pitchFamily="49" charset="0"/>
              </a:rPr>
              <a:t>  swap(Heap, pos, --n);</a:t>
            </a:r>
          </a:p>
          <a:p>
            <a:pPr>
              <a:lnSpc>
                <a:spcPct val="60000"/>
              </a:lnSpc>
              <a:buNone/>
            </a:pPr>
            <a:r>
              <a:rPr lang="en-US" altLang="zh-CN" sz="2400" b="1" err="1">
                <a:latin typeface="Courier New" panose="02070309020205020404" pitchFamily="49" charset="0"/>
              </a:rPr>
              <a:t>  while ((pos != 0) &amp;&amp; (Heap[pos</a:t>
            </a:r>
            <a:r>
              <a:rPr lang="en-US" altLang="zh-CN" sz="2400" b="1">
                <a:latin typeface="Courier New" panose="02070309020205020404" pitchFamily="49" charset="0"/>
              </a:rPr>
              <a:t>]&gt;</a:t>
            </a:r>
          </a:p>
          <a:p>
            <a:pPr>
              <a:lnSpc>
                <a:spcPct val="60000"/>
              </a:lnSpc>
              <a:buNone/>
            </a:pPr>
            <a:r>
              <a:rPr lang="en-US" altLang="zh-CN" sz="2400" b="1">
                <a:latin typeface="Courier New" panose="02070309020205020404" pitchFamily="49" charset="0"/>
              </a:rPr>
              <a:t>                        Heap[parent(pos)])))</a:t>
            </a:r>
          </a:p>
          <a:p>
            <a:pPr>
              <a:lnSpc>
                <a:spcPct val="60000"/>
              </a:lnSpc>
              <a:buNone/>
            </a:pPr>
            <a:r>
              <a:rPr lang="en-US" altLang="zh-CN" sz="2400" b="1">
                <a:latin typeface="Courier New" panose="02070309020205020404" pitchFamily="49" charset="0"/>
              </a:rPr>
              <a:t>    { swap(Heap, pos, parent(pos));</a:t>
            </a:r>
          </a:p>
          <a:p>
            <a:pPr>
              <a:lnSpc>
                <a:spcPct val="60000"/>
              </a:lnSpc>
              <a:buNone/>
            </a:pPr>
            <a:r>
              <a:rPr lang="en-US" altLang="zh-CN" sz="2400" b="1">
                <a:latin typeface="Courier New" panose="02070309020205020404" pitchFamily="49" charset="0"/>
              </a:rPr>
              <a:t>      pos = parent(pos);    }</a:t>
            </a:r>
          </a:p>
          <a:p>
            <a:pPr>
              <a:lnSpc>
                <a:spcPct val="60000"/>
              </a:lnSpc>
              <a:buNone/>
            </a:pPr>
            <a:r>
              <a:rPr lang="en-US" altLang="zh-CN" sz="2400" b="1" err="1">
                <a:solidFill>
                  <a:srgbClr val="CC0000"/>
                </a:solidFill>
                <a:latin typeface="Courier New" panose="02070309020205020404" pitchFamily="49" charset="0"/>
              </a:rPr>
              <a:t>  siftdown(pos</a:t>
            </a:r>
            <a:r>
              <a:rPr lang="en-US" altLang="zh-CN" sz="2400" b="1">
                <a:solidFill>
                  <a:srgbClr val="CC0000"/>
                </a:solidFill>
                <a:latin typeface="Courier New" panose="02070309020205020404" pitchFamily="49" charset="0"/>
              </a:rPr>
              <a:t>);</a:t>
            </a:r>
          </a:p>
          <a:p>
            <a:pPr>
              <a:lnSpc>
                <a:spcPct val="60000"/>
              </a:lnSpc>
              <a:buNone/>
            </a:pPr>
            <a:r>
              <a:rPr lang="en-US" altLang="zh-CN" sz="2400" b="1">
                <a:latin typeface="Courier New" panose="02070309020205020404" pitchFamily="49" charset="0"/>
              </a:rPr>
              <a:t>  it = Heap[n];</a:t>
            </a:r>
          </a:p>
          <a:p>
            <a:pPr>
              <a:lnSpc>
                <a:spcPct val="60000"/>
              </a:lnSpc>
              <a:buNone/>
            </a:pPr>
            <a:r>
              <a:rPr lang="en-US" altLang="zh-CN" sz="2400" b="1">
                <a:latin typeface="Courier New" panose="02070309020205020404" pitchFamily="49" charset="0"/>
              </a:rPr>
              <a:t>  return true;</a:t>
            </a:r>
          </a:p>
          <a:p>
            <a:pPr>
              <a:lnSpc>
                <a:spcPct val="60000"/>
              </a:lnSpc>
              <a:buNone/>
            </a:pPr>
            <a:r>
              <a:rPr lang="en-US" altLang="zh-CN" sz="2400" b="1">
                <a:latin typeface="Courier New" panose="02070309020205020404" pitchFamily="49" charset="0"/>
              </a:rPr>
              <a:t>}</a:t>
            </a:r>
          </a:p>
        </p:txBody>
      </p:sp>
      <p:sp>
        <p:nvSpPr>
          <p:cNvPr id="137218" name="椭圆 100357"/>
          <p:cNvSpPr/>
          <p:nvPr/>
        </p:nvSpPr>
        <p:spPr>
          <a:xfrm>
            <a:off x="1260475" y="4652963"/>
            <a:ext cx="503238" cy="504825"/>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37219" name="椭圆 100358"/>
          <p:cNvSpPr/>
          <p:nvPr/>
        </p:nvSpPr>
        <p:spPr>
          <a:xfrm>
            <a:off x="755650" y="5300663"/>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37220" name="椭圆 100359"/>
          <p:cNvSpPr/>
          <p:nvPr/>
        </p:nvSpPr>
        <p:spPr>
          <a:xfrm>
            <a:off x="1692275" y="5300663"/>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37221" name="椭圆 100360"/>
          <p:cNvSpPr/>
          <p:nvPr/>
        </p:nvSpPr>
        <p:spPr>
          <a:xfrm>
            <a:off x="179388" y="6094413"/>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37222" name="椭圆 100361"/>
          <p:cNvSpPr/>
          <p:nvPr/>
        </p:nvSpPr>
        <p:spPr>
          <a:xfrm>
            <a:off x="1042988" y="6094413"/>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37223" name="椭圆 100362"/>
          <p:cNvSpPr/>
          <p:nvPr/>
        </p:nvSpPr>
        <p:spPr>
          <a:xfrm>
            <a:off x="1619250" y="6094413"/>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37224" name="椭圆 100363"/>
          <p:cNvSpPr/>
          <p:nvPr/>
        </p:nvSpPr>
        <p:spPr>
          <a:xfrm>
            <a:off x="2413000" y="609282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37225" name="直接连接符 100364"/>
          <p:cNvSpPr/>
          <p:nvPr/>
        </p:nvSpPr>
        <p:spPr>
          <a:xfrm flipH="1">
            <a:off x="971550" y="5084763"/>
            <a:ext cx="360363" cy="217487"/>
          </a:xfrm>
          <a:prstGeom prst="line">
            <a:avLst/>
          </a:prstGeom>
          <a:ln w="9525" cap="flat" cmpd="sng">
            <a:solidFill>
              <a:schemeClr val="tx1"/>
            </a:solidFill>
            <a:prstDash val="solid"/>
            <a:round/>
            <a:headEnd type="none" w="med" len="med"/>
            <a:tailEnd type="none" w="med" len="med"/>
          </a:ln>
        </p:spPr>
      </p:sp>
      <p:sp>
        <p:nvSpPr>
          <p:cNvPr id="137226" name="直接连接符 100365"/>
          <p:cNvSpPr/>
          <p:nvPr/>
        </p:nvSpPr>
        <p:spPr>
          <a:xfrm flipH="1">
            <a:off x="466725" y="5734050"/>
            <a:ext cx="288925" cy="360363"/>
          </a:xfrm>
          <a:prstGeom prst="line">
            <a:avLst/>
          </a:prstGeom>
          <a:ln w="9525" cap="flat" cmpd="sng">
            <a:solidFill>
              <a:schemeClr val="tx1"/>
            </a:solidFill>
            <a:prstDash val="solid"/>
            <a:round/>
            <a:headEnd type="none" w="med" len="med"/>
            <a:tailEnd type="none" w="med" len="med"/>
          </a:ln>
        </p:spPr>
      </p:sp>
      <p:sp>
        <p:nvSpPr>
          <p:cNvPr id="137227" name="直接连接符 100366"/>
          <p:cNvSpPr/>
          <p:nvPr/>
        </p:nvSpPr>
        <p:spPr>
          <a:xfrm>
            <a:off x="1619250" y="5084763"/>
            <a:ext cx="288925" cy="215900"/>
          </a:xfrm>
          <a:prstGeom prst="line">
            <a:avLst/>
          </a:prstGeom>
          <a:ln w="9525" cap="flat" cmpd="sng">
            <a:solidFill>
              <a:schemeClr val="tx1"/>
            </a:solidFill>
            <a:prstDash val="solid"/>
            <a:round/>
            <a:headEnd type="none" w="med" len="med"/>
            <a:tailEnd type="none" w="med" len="med"/>
          </a:ln>
        </p:spPr>
      </p:sp>
      <p:sp>
        <p:nvSpPr>
          <p:cNvPr id="137228" name="直接连接符 100367"/>
          <p:cNvSpPr/>
          <p:nvPr/>
        </p:nvSpPr>
        <p:spPr>
          <a:xfrm>
            <a:off x="1116013" y="5805488"/>
            <a:ext cx="142875" cy="288925"/>
          </a:xfrm>
          <a:prstGeom prst="line">
            <a:avLst/>
          </a:prstGeom>
          <a:ln w="9525" cap="flat" cmpd="sng">
            <a:solidFill>
              <a:schemeClr val="tx1"/>
            </a:solidFill>
            <a:prstDash val="solid"/>
            <a:round/>
            <a:headEnd type="none" w="med" len="med"/>
            <a:tailEnd type="none" w="med" len="med"/>
          </a:ln>
        </p:spPr>
      </p:sp>
      <p:sp>
        <p:nvSpPr>
          <p:cNvPr id="137229" name="直接连接符 100368"/>
          <p:cNvSpPr/>
          <p:nvPr/>
        </p:nvSpPr>
        <p:spPr>
          <a:xfrm flipH="1">
            <a:off x="1979613" y="5805488"/>
            <a:ext cx="0" cy="360362"/>
          </a:xfrm>
          <a:prstGeom prst="line">
            <a:avLst/>
          </a:prstGeom>
          <a:ln w="9525" cap="flat" cmpd="sng">
            <a:solidFill>
              <a:schemeClr val="tx1"/>
            </a:solidFill>
            <a:prstDash val="solid"/>
            <a:round/>
            <a:headEnd type="none" w="med" len="med"/>
            <a:tailEnd type="none" w="med" len="med"/>
          </a:ln>
        </p:spPr>
      </p:sp>
      <p:sp>
        <p:nvSpPr>
          <p:cNvPr id="137230" name="直接连接符 100369"/>
          <p:cNvSpPr/>
          <p:nvPr/>
        </p:nvSpPr>
        <p:spPr>
          <a:xfrm>
            <a:off x="2124075" y="5661025"/>
            <a:ext cx="360363" cy="431800"/>
          </a:xfrm>
          <a:prstGeom prst="line">
            <a:avLst/>
          </a:prstGeom>
          <a:ln w="9525" cap="flat" cmpd="sng">
            <a:solidFill>
              <a:schemeClr val="tx1"/>
            </a:solidFill>
            <a:prstDash val="solid"/>
            <a:round/>
            <a:headEnd type="none" w="med" len="med"/>
            <a:tailEnd type="none" w="med" len="med"/>
          </a:ln>
        </p:spPr>
      </p:sp>
      <p:sp>
        <p:nvSpPr>
          <p:cNvPr id="137231" name="直接连接符 100371"/>
          <p:cNvSpPr/>
          <p:nvPr/>
        </p:nvSpPr>
        <p:spPr>
          <a:xfrm flipV="1">
            <a:off x="1547813" y="4437063"/>
            <a:ext cx="504825" cy="287337"/>
          </a:xfrm>
          <a:prstGeom prst="line">
            <a:avLst/>
          </a:prstGeom>
          <a:ln w="9525" cap="flat" cmpd="sng">
            <a:solidFill>
              <a:schemeClr val="tx1"/>
            </a:solidFill>
            <a:prstDash val="solid"/>
            <a:round/>
            <a:headEnd type="none" w="med" len="med"/>
            <a:tailEnd type="none" w="med" len="med"/>
          </a:ln>
        </p:spPr>
      </p:sp>
      <p:sp>
        <p:nvSpPr>
          <p:cNvPr id="137232" name="椭圆 100372"/>
          <p:cNvSpPr/>
          <p:nvPr/>
        </p:nvSpPr>
        <p:spPr>
          <a:xfrm>
            <a:off x="1979613" y="4076700"/>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37233" name="椭圆 100373"/>
          <p:cNvSpPr/>
          <p:nvPr/>
        </p:nvSpPr>
        <p:spPr>
          <a:xfrm>
            <a:off x="2627313" y="457993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37234" name="椭圆 100374"/>
          <p:cNvSpPr/>
          <p:nvPr/>
        </p:nvSpPr>
        <p:spPr>
          <a:xfrm>
            <a:off x="2844800" y="5372100"/>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37235" name="椭圆 100375"/>
          <p:cNvSpPr/>
          <p:nvPr/>
        </p:nvSpPr>
        <p:spPr>
          <a:xfrm>
            <a:off x="3563938" y="5372100"/>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a:t>
            </a:r>
          </a:p>
        </p:txBody>
      </p:sp>
      <p:sp>
        <p:nvSpPr>
          <p:cNvPr id="137236" name="直接连接符 100378"/>
          <p:cNvSpPr/>
          <p:nvPr/>
        </p:nvSpPr>
        <p:spPr>
          <a:xfrm>
            <a:off x="2411413" y="4508500"/>
            <a:ext cx="360362" cy="144463"/>
          </a:xfrm>
          <a:prstGeom prst="line">
            <a:avLst/>
          </a:prstGeom>
          <a:ln w="9525" cap="flat" cmpd="sng">
            <a:solidFill>
              <a:schemeClr val="tx1"/>
            </a:solidFill>
            <a:prstDash val="solid"/>
            <a:round/>
            <a:headEnd type="none" w="med" len="med"/>
            <a:tailEnd type="none" w="med" len="med"/>
          </a:ln>
        </p:spPr>
      </p:sp>
      <p:sp>
        <p:nvSpPr>
          <p:cNvPr id="137237" name="直接连接符 100379"/>
          <p:cNvSpPr/>
          <p:nvPr/>
        </p:nvSpPr>
        <p:spPr>
          <a:xfrm>
            <a:off x="2987675" y="5084763"/>
            <a:ext cx="73025" cy="288925"/>
          </a:xfrm>
          <a:prstGeom prst="line">
            <a:avLst/>
          </a:prstGeom>
          <a:ln w="9525" cap="flat" cmpd="sng">
            <a:solidFill>
              <a:schemeClr val="tx1"/>
            </a:solidFill>
            <a:prstDash val="solid"/>
            <a:round/>
            <a:headEnd type="none" w="med" len="med"/>
            <a:tailEnd type="none" w="med" len="med"/>
          </a:ln>
        </p:spPr>
      </p:sp>
      <p:sp>
        <p:nvSpPr>
          <p:cNvPr id="137238" name="直接连接符 100380"/>
          <p:cNvSpPr/>
          <p:nvPr/>
        </p:nvSpPr>
        <p:spPr>
          <a:xfrm>
            <a:off x="3060700" y="5013325"/>
            <a:ext cx="574675" cy="431800"/>
          </a:xfrm>
          <a:prstGeom prst="line">
            <a:avLst/>
          </a:prstGeom>
          <a:ln w="9525" cap="flat" cmpd="sng">
            <a:solidFill>
              <a:schemeClr val="tx1"/>
            </a:solidFill>
            <a:prstDash val="solid"/>
            <a:round/>
            <a:headEnd type="none" w="med" len="med"/>
            <a:tailEnd type="none" w="med" len="med"/>
          </a:ln>
        </p:spPr>
      </p:sp>
      <p:sp>
        <p:nvSpPr>
          <p:cNvPr id="100382" name="椭圆 100381"/>
          <p:cNvSpPr/>
          <p:nvPr/>
        </p:nvSpPr>
        <p:spPr>
          <a:xfrm>
            <a:off x="5510213" y="4725988"/>
            <a:ext cx="503237" cy="504825"/>
          </a:xfrm>
          <a:prstGeom prst="ellipse">
            <a:avLst/>
          </a:prstGeom>
          <a:solidFill>
            <a:srgbClr val="CCFFFF"/>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3</a:t>
            </a:r>
          </a:p>
        </p:txBody>
      </p:sp>
      <p:sp>
        <p:nvSpPr>
          <p:cNvPr id="100383" name="椭圆 100382"/>
          <p:cNvSpPr/>
          <p:nvPr/>
        </p:nvSpPr>
        <p:spPr>
          <a:xfrm>
            <a:off x="5005388" y="537368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5</a:t>
            </a:r>
          </a:p>
        </p:txBody>
      </p:sp>
      <p:sp>
        <p:nvSpPr>
          <p:cNvPr id="100384" name="椭圆 100383"/>
          <p:cNvSpPr/>
          <p:nvPr/>
        </p:nvSpPr>
        <p:spPr>
          <a:xfrm>
            <a:off x="5942013" y="537368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6</a:t>
            </a:r>
          </a:p>
        </p:txBody>
      </p:sp>
      <p:sp>
        <p:nvSpPr>
          <p:cNvPr id="100385" name="椭圆 100384"/>
          <p:cNvSpPr/>
          <p:nvPr/>
        </p:nvSpPr>
        <p:spPr>
          <a:xfrm>
            <a:off x="4429125" y="6167438"/>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4</a:t>
            </a:r>
          </a:p>
        </p:txBody>
      </p:sp>
      <p:sp>
        <p:nvSpPr>
          <p:cNvPr id="100386" name="椭圆 100385"/>
          <p:cNvSpPr/>
          <p:nvPr/>
        </p:nvSpPr>
        <p:spPr>
          <a:xfrm>
            <a:off x="5292725" y="6167438"/>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2</a:t>
            </a:r>
          </a:p>
        </p:txBody>
      </p:sp>
      <p:sp>
        <p:nvSpPr>
          <p:cNvPr id="100387" name="椭圆 100386"/>
          <p:cNvSpPr/>
          <p:nvPr/>
        </p:nvSpPr>
        <p:spPr>
          <a:xfrm>
            <a:off x="5868988" y="6167438"/>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a:t>
            </a:r>
          </a:p>
        </p:txBody>
      </p:sp>
      <p:sp>
        <p:nvSpPr>
          <p:cNvPr id="100389" name="直接连接符 100388"/>
          <p:cNvSpPr/>
          <p:nvPr/>
        </p:nvSpPr>
        <p:spPr>
          <a:xfrm flipH="1">
            <a:off x="5221288" y="5157788"/>
            <a:ext cx="360362" cy="217487"/>
          </a:xfrm>
          <a:prstGeom prst="line">
            <a:avLst/>
          </a:prstGeom>
          <a:ln w="9525" cap="flat" cmpd="sng">
            <a:solidFill>
              <a:schemeClr val="tx1"/>
            </a:solidFill>
            <a:prstDash val="solid"/>
            <a:round/>
            <a:headEnd type="none" w="med" len="med"/>
            <a:tailEnd type="none" w="med" len="med"/>
          </a:ln>
        </p:spPr>
      </p:sp>
      <p:sp>
        <p:nvSpPr>
          <p:cNvPr id="100390" name="直接连接符 100389"/>
          <p:cNvSpPr/>
          <p:nvPr/>
        </p:nvSpPr>
        <p:spPr>
          <a:xfrm flipH="1">
            <a:off x="4716463" y="5807075"/>
            <a:ext cx="288925" cy="360363"/>
          </a:xfrm>
          <a:prstGeom prst="line">
            <a:avLst/>
          </a:prstGeom>
          <a:ln w="9525" cap="flat" cmpd="sng">
            <a:solidFill>
              <a:schemeClr val="tx1"/>
            </a:solidFill>
            <a:prstDash val="solid"/>
            <a:round/>
            <a:headEnd type="none" w="med" len="med"/>
            <a:tailEnd type="none" w="med" len="med"/>
          </a:ln>
        </p:spPr>
      </p:sp>
      <p:sp>
        <p:nvSpPr>
          <p:cNvPr id="100391" name="直接连接符 100390"/>
          <p:cNvSpPr/>
          <p:nvPr/>
        </p:nvSpPr>
        <p:spPr>
          <a:xfrm>
            <a:off x="5868988" y="5157788"/>
            <a:ext cx="288925" cy="215900"/>
          </a:xfrm>
          <a:prstGeom prst="line">
            <a:avLst/>
          </a:prstGeom>
          <a:ln w="9525" cap="flat" cmpd="sng">
            <a:solidFill>
              <a:schemeClr val="tx1"/>
            </a:solidFill>
            <a:prstDash val="solid"/>
            <a:round/>
            <a:headEnd type="none" w="med" len="med"/>
            <a:tailEnd type="none" w="med" len="med"/>
          </a:ln>
        </p:spPr>
      </p:sp>
      <p:sp>
        <p:nvSpPr>
          <p:cNvPr id="100392" name="直接连接符 100391"/>
          <p:cNvSpPr/>
          <p:nvPr/>
        </p:nvSpPr>
        <p:spPr>
          <a:xfrm>
            <a:off x="5365750" y="5878513"/>
            <a:ext cx="142875" cy="288925"/>
          </a:xfrm>
          <a:prstGeom prst="line">
            <a:avLst/>
          </a:prstGeom>
          <a:ln w="9525" cap="flat" cmpd="sng">
            <a:solidFill>
              <a:schemeClr val="tx1"/>
            </a:solidFill>
            <a:prstDash val="solid"/>
            <a:round/>
            <a:headEnd type="none" w="med" len="med"/>
            <a:tailEnd type="none" w="med" len="med"/>
          </a:ln>
        </p:spPr>
      </p:sp>
      <p:sp>
        <p:nvSpPr>
          <p:cNvPr id="100393" name="直接连接符 100392"/>
          <p:cNvSpPr/>
          <p:nvPr/>
        </p:nvSpPr>
        <p:spPr>
          <a:xfrm flipH="1">
            <a:off x="6229350" y="5878513"/>
            <a:ext cx="0" cy="360362"/>
          </a:xfrm>
          <a:prstGeom prst="line">
            <a:avLst/>
          </a:prstGeom>
          <a:ln w="9525" cap="flat" cmpd="sng">
            <a:solidFill>
              <a:schemeClr val="tx1"/>
            </a:solidFill>
            <a:prstDash val="solid"/>
            <a:round/>
            <a:headEnd type="none" w="med" len="med"/>
            <a:tailEnd type="none" w="med" len="med"/>
          </a:ln>
        </p:spPr>
      </p:sp>
      <p:sp>
        <p:nvSpPr>
          <p:cNvPr id="100395" name="直接连接符 100394"/>
          <p:cNvSpPr/>
          <p:nvPr/>
        </p:nvSpPr>
        <p:spPr>
          <a:xfrm flipV="1">
            <a:off x="5797550" y="4510088"/>
            <a:ext cx="504825" cy="287337"/>
          </a:xfrm>
          <a:prstGeom prst="line">
            <a:avLst/>
          </a:prstGeom>
          <a:ln w="9525" cap="flat" cmpd="sng">
            <a:solidFill>
              <a:schemeClr val="tx1"/>
            </a:solidFill>
            <a:prstDash val="solid"/>
            <a:round/>
            <a:headEnd type="none" w="med" len="med"/>
            <a:tailEnd type="none" w="med" len="med"/>
          </a:ln>
        </p:spPr>
      </p:sp>
      <p:sp>
        <p:nvSpPr>
          <p:cNvPr id="100396" name="椭圆 100395"/>
          <p:cNvSpPr/>
          <p:nvPr/>
        </p:nvSpPr>
        <p:spPr>
          <a:xfrm>
            <a:off x="6229350" y="414972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11</a:t>
            </a:r>
          </a:p>
        </p:txBody>
      </p:sp>
      <p:sp>
        <p:nvSpPr>
          <p:cNvPr id="100397" name="椭圆 100396"/>
          <p:cNvSpPr/>
          <p:nvPr/>
        </p:nvSpPr>
        <p:spPr>
          <a:xfrm>
            <a:off x="6877050" y="4652963"/>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10</a:t>
            </a:r>
          </a:p>
        </p:txBody>
      </p:sp>
      <p:sp>
        <p:nvSpPr>
          <p:cNvPr id="100398" name="椭圆 100397"/>
          <p:cNvSpPr/>
          <p:nvPr/>
        </p:nvSpPr>
        <p:spPr>
          <a:xfrm>
            <a:off x="7094538" y="5445125"/>
            <a:ext cx="503237"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9</a:t>
            </a:r>
          </a:p>
        </p:txBody>
      </p:sp>
      <p:sp>
        <p:nvSpPr>
          <p:cNvPr id="100399" name="椭圆 100398"/>
          <p:cNvSpPr/>
          <p:nvPr/>
        </p:nvSpPr>
        <p:spPr>
          <a:xfrm>
            <a:off x="7813675" y="5445125"/>
            <a:ext cx="503238" cy="504825"/>
          </a:xfrm>
          <a:prstGeom prst="ellipse">
            <a:avLst/>
          </a:prstGeom>
          <a:no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8</a:t>
            </a:r>
          </a:p>
        </p:txBody>
      </p:sp>
      <p:sp>
        <p:nvSpPr>
          <p:cNvPr id="100400" name="直接连接符 100399"/>
          <p:cNvSpPr/>
          <p:nvPr/>
        </p:nvSpPr>
        <p:spPr>
          <a:xfrm>
            <a:off x="6661150" y="4581525"/>
            <a:ext cx="360363" cy="144463"/>
          </a:xfrm>
          <a:prstGeom prst="line">
            <a:avLst/>
          </a:prstGeom>
          <a:ln w="9525" cap="flat" cmpd="sng">
            <a:solidFill>
              <a:schemeClr val="tx1"/>
            </a:solidFill>
            <a:prstDash val="solid"/>
            <a:round/>
            <a:headEnd type="none" w="med" len="med"/>
            <a:tailEnd type="none" w="med" len="med"/>
          </a:ln>
        </p:spPr>
      </p:sp>
      <p:sp>
        <p:nvSpPr>
          <p:cNvPr id="100401" name="直接连接符 100400"/>
          <p:cNvSpPr/>
          <p:nvPr/>
        </p:nvSpPr>
        <p:spPr>
          <a:xfrm>
            <a:off x="7237413" y="5157788"/>
            <a:ext cx="73025" cy="288925"/>
          </a:xfrm>
          <a:prstGeom prst="line">
            <a:avLst/>
          </a:prstGeom>
          <a:ln w="9525" cap="flat" cmpd="sng">
            <a:solidFill>
              <a:schemeClr val="tx1"/>
            </a:solidFill>
            <a:prstDash val="solid"/>
            <a:round/>
            <a:headEnd type="none" w="med" len="med"/>
            <a:tailEnd type="none" w="med" len="med"/>
          </a:ln>
        </p:spPr>
      </p:sp>
      <p:sp>
        <p:nvSpPr>
          <p:cNvPr id="100402" name="直接连接符 100401"/>
          <p:cNvSpPr/>
          <p:nvPr/>
        </p:nvSpPr>
        <p:spPr>
          <a:xfrm>
            <a:off x="7310438" y="5086350"/>
            <a:ext cx="574675" cy="431800"/>
          </a:xfrm>
          <a:prstGeom prst="line">
            <a:avLst/>
          </a:prstGeom>
          <a:ln w="9525" cap="flat" cmpd="sng">
            <a:solidFill>
              <a:schemeClr val="tx1"/>
            </a:solidFill>
            <a:prstDash val="solid"/>
            <a:round/>
            <a:headEnd type="none" w="med" len="med"/>
            <a:tailEnd type="none" w="med" len="med"/>
          </a:ln>
        </p:spPr>
      </p:sp>
      <p:sp>
        <p:nvSpPr>
          <p:cNvPr id="137258" name="直接连接符 100402"/>
          <p:cNvSpPr/>
          <p:nvPr/>
        </p:nvSpPr>
        <p:spPr>
          <a:xfrm>
            <a:off x="1187450" y="4725988"/>
            <a:ext cx="720725" cy="431800"/>
          </a:xfrm>
          <a:prstGeom prst="line">
            <a:avLst/>
          </a:prstGeom>
          <a:ln w="28575" cap="flat" cmpd="sng">
            <a:solidFill>
              <a:srgbClr val="CC0000"/>
            </a:solidFill>
            <a:prstDash val="solid"/>
            <a:round/>
            <a:headEnd type="none" w="med" len="med"/>
            <a:tailEnd type="none" w="med" len="med"/>
          </a:ln>
        </p:spPr>
      </p:sp>
      <p:sp>
        <p:nvSpPr>
          <p:cNvPr id="137259" name="直接连接符 100404"/>
          <p:cNvSpPr/>
          <p:nvPr/>
        </p:nvSpPr>
        <p:spPr>
          <a:xfrm flipV="1">
            <a:off x="1042988" y="4725988"/>
            <a:ext cx="865187" cy="431800"/>
          </a:xfrm>
          <a:prstGeom prst="line">
            <a:avLst/>
          </a:prstGeom>
          <a:ln w="28575" cap="flat" cmpd="sng">
            <a:solidFill>
              <a:srgbClr val="CC0000"/>
            </a:solidFill>
            <a:prstDash val="solid"/>
            <a:round/>
            <a:headEnd type="none" w="med" len="med"/>
            <a:tailEnd type="none" w="med" len="med"/>
          </a:ln>
        </p:spPr>
      </p:sp>
      <p:sp>
        <p:nvSpPr>
          <p:cNvPr id="100406" name="椭圆 100405"/>
          <p:cNvSpPr/>
          <p:nvPr/>
        </p:nvSpPr>
        <p:spPr>
          <a:xfrm>
            <a:off x="6516688" y="6165850"/>
            <a:ext cx="503237" cy="504825"/>
          </a:xfrm>
          <a:prstGeom prst="ellipse">
            <a:avLst/>
          </a:prstGeom>
          <a:solidFill>
            <a:srgbClr val="FFFF99"/>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7</a:t>
            </a:r>
          </a:p>
        </p:txBody>
      </p:sp>
      <p:sp>
        <p:nvSpPr>
          <p:cNvPr id="100408" name="文本框 100407"/>
          <p:cNvSpPr txBox="1"/>
          <p:nvPr/>
        </p:nvSpPr>
        <p:spPr>
          <a:xfrm>
            <a:off x="7766050" y="4724400"/>
            <a:ext cx="1377950"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Sift down</a:t>
            </a:r>
          </a:p>
        </p:txBody>
      </p:sp>
      <p:sp>
        <p:nvSpPr>
          <p:cNvPr id="137262" name="文本框 100409"/>
          <p:cNvSpPr txBox="1"/>
          <p:nvPr/>
        </p:nvSpPr>
        <p:spPr>
          <a:xfrm>
            <a:off x="292100" y="4581525"/>
            <a:ext cx="608013"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pos</a:t>
            </a:r>
          </a:p>
        </p:txBody>
      </p:sp>
      <p:sp>
        <p:nvSpPr>
          <p:cNvPr id="137263" name="直接连接符 100410"/>
          <p:cNvSpPr/>
          <p:nvPr/>
        </p:nvSpPr>
        <p:spPr>
          <a:xfrm>
            <a:off x="900113" y="4868863"/>
            <a:ext cx="287337" cy="0"/>
          </a:xfrm>
          <a:prstGeom prst="line">
            <a:avLst/>
          </a:prstGeom>
          <a:ln w="9525" cap="flat" cmpd="sng">
            <a:solidFill>
              <a:schemeClr val="tx1"/>
            </a:solidFill>
            <a:prstDash val="solid"/>
            <a:round/>
            <a:headEnd type="none" w="med" len="med"/>
            <a:tailEnd type="triangle" w="med" len="med"/>
          </a:ln>
        </p:spPr>
      </p:sp>
      <p:sp>
        <p:nvSpPr>
          <p:cNvPr id="100412" name="文本框 100411"/>
          <p:cNvSpPr txBox="1"/>
          <p:nvPr/>
        </p:nvSpPr>
        <p:spPr>
          <a:xfrm>
            <a:off x="4356100" y="4365625"/>
            <a:ext cx="608013"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pos</a:t>
            </a:r>
          </a:p>
        </p:txBody>
      </p:sp>
      <p:sp>
        <p:nvSpPr>
          <p:cNvPr id="100413" name="直接连接符 100412"/>
          <p:cNvSpPr/>
          <p:nvPr/>
        </p:nvSpPr>
        <p:spPr>
          <a:xfrm>
            <a:off x="5003800" y="4652963"/>
            <a:ext cx="431800" cy="144462"/>
          </a:xfrm>
          <a:prstGeom prst="line">
            <a:avLst/>
          </a:prstGeom>
          <a:ln w="9525" cap="flat" cmpd="sng">
            <a:solidFill>
              <a:schemeClr val="tx1"/>
            </a:solidFill>
            <a:prstDash val="solid"/>
            <a:round/>
            <a:headEnd type="none" w="med" len="med"/>
            <a:tailEnd type="triangle" w="med" len="med"/>
          </a:ln>
        </p:spPr>
      </p:sp>
      <p:sp>
        <p:nvSpPr>
          <p:cNvPr id="100414" name="右箭头 100413"/>
          <p:cNvSpPr/>
          <p:nvPr/>
        </p:nvSpPr>
        <p:spPr>
          <a:xfrm>
            <a:off x="3779838" y="4868863"/>
            <a:ext cx="504825" cy="360362"/>
          </a:xfrm>
          <a:prstGeom prst="rightArrow">
            <a:avLst>
              <a:gd name="adj1" fmla="val 50000"/>
              <a:gd name="adj2" fmla="val 35015"/>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7267"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91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03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38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03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3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3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3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3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03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03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03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039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3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3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3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3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39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040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040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04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040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040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04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04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04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0" nodeType="clickEffect">
                                  <p:stCondLst>
                                    <p:cond delay="0"/>
                                  </p:stCondLst>
                                  <p:childTnLst>
                                    <p:animMotion origin="layout" path="M 3.05556E-6 -2.08092E-6 L 0.04722 0.09433 " pathEditMode="relative" ptsTypes="AA">
                                      <p:cBhvr>
                                        <p:cTn id="56" dur="2000" fill="hold"/>
                                        <p:tgtEl>
                                          <p:spTgt spid="100382"/>
                                        </p:tgtEl>
                                        <p:attrNameLst>
                                          <p:attrName>ppt_x</p:attrName>
                                          <p:attrName>ppt_y</p:attrName>
                                        </p:attrNameLst>
                                      </p:cBhvr>
                                    </p:animMotion>
                                  </p:childTnLst>
                                </p:cTn>
                              </p:par>
                              <p:par>
                                <p:cTn id="57" presetID="0" presetClass="path" presetSubtype="0" accel="50000" decel="50000" fill="hold" grpId="0" nodeType="withEffect">
                                  <p:stCondLst>
                                    <p:cond delay="0"/>
                                  </p:stCondLst>
                                  <p:childTnLst>
                                    <p:animMotion origin="layout" path="M 0 0 L -0.05504 -0.10474 " pathEditMode="relative" ptsTypes="AA">
                                      <p:cBhvr>
                                        <p:cTn id="58" dur="2000" fill="hold"/>
                                        <p:tgtEl>
                                          <p:spTgt spid="10038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82" grpId="0" bldLvl="0" animBg="1"/>
      <p:bldP spid="100382" grpId="1" bldLvl="0" animBg="1"/>
      <p:bldP spid="100383" grpId="0" bldLvl="0" animBg="1"/>
      <p:bldP spid="100384" grpId="0" bldLvl="0" animBg="1"/>
      <p:bldP spid="100384" grpId="1" bldLvl="0" animBg="1"/>
      <p:bldP spid="100385" grpId="0" bldLvl="0" animBg="1"/>
      <p:bldP spid="100386" grpId="0" bldLvl="0" animBg="1"/>
      <p:bldP spid="100387" grpId="0" bldLvl="0" animBg="1"/>
      <p:bldP spid="100396" grpId="0" bldLvl="0" animBg="1"/>
      <p:bldP spid="100397" grpId="0" bldLvl="0" animBg="1"/>
      <p:bldP spid="100398" grpId="0" bldLvl="0" animBg="1"/>
      <p:bldP spid="100399" grpId="0" bldLvl="0" animBg="1"/>
      <p:bldP spid="100406" grpId="0" bldLvl="0" animBg="1"/>
      <p:bldP spid="100408" grpId="0"/>
      <p:bldP spid="1004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44385"/>
          <p:cNvSpPr>
            <a:spLocks noGrp="1"/>
          </p:cNvSpPr>
          <p:nvPr>
            <p:ph type="title"/>
          </p:nvPr>
        </p:nvSpPr>
        <p:spPr>
          <a:xfrm>
            <a:off x="455613" y="222250"/>
            <a:ext cx="8226425" cy="685800"/>
          </a:xfrm>
        </p:spPr>
        <p:txBody>
          <a:bodyPr anchor="ctr"/>
          <a:lstStyle/>
          <a:p>
            <a:pPr fontAlgn="base"/>
            <a:r>
              <a:rPr lang="en-US" altLang="zh-CN" sz="3200" strike="noStrike" noProof="1">
                <a:solidFill>
                  <a:srgbClr val="CC0000"/>
                </a:solidFill>
                <a:effectLst>
                  <a:outerShdw blurRad="38100" dist="38100" dir="2700000">
                    <a:srgbClr val="C0C0C0"/>
                  </a:outerShdw>
                </a:effectLst>
              </a:rPr>
              <a:t>Application 1 – </a:t>
            </a:r>
            <a:br>
              <a:rPr lang="en-US" altLang="zh-CN" sz="3200">
                <a:solidFill>
                  <a:srgbClr val="CC0000"/>
                </a:solidFill>
                <a:effectLst>
                  <a:outerShdw blurRad="38100" dist="38100" dir="2700000">
                    <a:srgbClr val="C0C0C0"/>
                  </a:outerShdw>
                </a:effectLst>
              </a:rPr>
            </a:br>
            <a:r>
              <a:rPr lang="en-US" altLang="zh-CN" sz="3200" strike="noStrike" noProof="1">
                <a:solidFill>
                  <a:srgbClr val="CC0000"/>
                </a:solidFill>
                <a:effectLst>
                  <a:outerShdw blurRad="38100" dist="38100" dir="2700000">
                    <a:srgbClr val="C0C0C0"/>
                  </a:outerShdw>
                </a:effectLst>
              </a:rPr>
              <a:t>Priority Queues (1)</a:t>
            </a:r>
          </a:p>
        </p:txBody>
      </p:sp>
      <p:sp>
        <p:nvSpPr>
          <p:cNvPr id="139266" name="文本占位符 144386"/>
          <p:cNvSpPr>
            <a:spLocks noGrp="1"/>
          </p:cNvSpPr>
          <p:nvPr>
            <p:ph idx="1"/>
          </p:nvPr>
        </p:nvSpPr>
        <p:spPr>
          <a:xfrm>
            <a:off x="455613" y="1266825"/>
            <a:ext cx="7645400" cy="2449513"/>
          </a:xfrm>
        </p:spPr>
        <p:txBody>
          <a:bodyPr anchor="t"/>
          <a:lstStyle/>
          <a:p>
            <a:pPr>
              <a:lnSpc>
                <a:spcPct val="20000"/>
              </a:lnSpc>
              <a:buNone/>
            </a:pPr>
            <a:endParaRPr lang="en-US" altLang="zh-CN">
              <a:latin typeface="Helvetica" pitchFamily="34" charset="0"/>
            </a:endParaRPr>
          </a:p>
          <a:p>
            <a:pPr>
              <a:buNone/>
            </a:pPr>
            <a:r>
              <a:rPr lang="en-US" altLang="zh-CN">
                <a:latin typeface="Helvetica" pitchFamily="34" charset="0"/>
              </a:rPr>
              <a:t>Example: Scheduling jobs in a multi-tasking operating system.</a:t>
            </a:r>
          </a:p>
          <a:p>
            <a:pPr>
              <a:lnSpc>
                <a:spcPct val="30000"/>
              </a:lnSpc>
              <a:buNone/>
            </a:pPr>
            <a:endParaRPr lang="en-US" altLang="zh-CN">
              <a:latin typeface="Helvetica" pitchFamily="34" charset="0"/>
            </a:endParaRPr>
          </a:p>
          <a:p>
            <a:pPr>
              <a:buNone/>
            </a:pPr>
            <a:endParaRPr lang="en-US" altLang="zh-CN">
              <a:latin typeface="Helvetica" pitchFamily="34" charset="0"/>
            </a:endParaRPr>
          </a:p>
        </p:txBody>
      </p:sp>
      <p:sp>
        <p:nvSpPr>
          <p:cNvPr id="139267" name="折角形 144387"/>
          <p:cNvSpPr/>
          <p:nvPr/>
        </p:nvSpPr>
        <p:spPr>
          <a:xfrm>
            <a:off x="6950075" y="2276475"/>
            <a:ext cx="647700" cy="863600"/>
          </a:xfrm>
          <a:prstGeom prst="foldedCorner">
            <a:avLst>
              <a:gd name="adj" fmla="val 12500"/>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job</a:t>
            </a:r>
          </a:p>
        </p:txBody>
      </p:sp>
      <p:sp>
        <p:nvSpPr>
          <p:cNvPr id="139268" name="折角形 144388"/>
          <p:cNvSpPr/>
          <p:nvPr/>
        </p:nvSpPr>
        <p:spPr>
          <a:xfrm>
            <a:off x="7237413" y="3213100"/>
            <a:ext cx="647700" cy="863600"/>
          </a:xfrm>
          <a:prstGeom prst="foldedCorner">
            <a:avLst>
              <a:gd name="adj" fmla="val 12500"/>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job</a:t>
            </a:r>
          </a:p>
        </p:txBody>
      </p:sp>
      <p:sp>
        <p:nvSpPr>
          <p:cNvPr id="139269" name="折角形 144389"/>
          <p:cNvSpPr/>
          <p:nvPr/>
        </p:nvSpPr>
        <p:spPr>
          <a:xfrm>
            <a:off x="7308850" y="4292600"/>
            <a:ext cx="647700" cy="863600"/>
          </a:xfrm>
          <a:prstGeom prst="foldedCorner">
            <a:avLst>
              <a:gd name="adj" fmla="val 12500"/>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job</a:t>
            </a:r>
          </a:p>
        </p:txBody>
      </p:sp>
      <p:sp>
        <p:nvSpPr>
          <p:cNvPr id="139270" name="矩形 144401"/>
          <p:cNvSpPr/>
          <p:nvPr/>
        </p:nvSpPr>
        <p:spPr>
          <a:xfrm>
            <a:off x="3205163" y="3716338"/>
            <a:ext cx="2376487" cy="719137"/>
          </a:xfrm>
          <a:prstGeom prst="rect">
            <a:avLst/>
          </a:prstGeom>
          <a:noFill/>
          <a:ln w="57150" cap="flat" cmpd="sng">
            <a:solidFill>
              <a:srgbClr val="FF0000"/>
            </a:solidFill>
            <a:prstDash val="dashDot"/>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9271" name="直接连接符 144402"/>
          <p:cNvSpPr/>
          <p:nvPr/>
        </p:nvSpPr>
        <p:spPr>
          <a:xfrm flipH="1">
            <a:off x="5653088" y="2636838"/>
            <a:ext cx="1368425" cy="1295400"/>
          </a:xfrm>
          <a:prstGeom prst="line">
            <a:avLst/>
          </a:prstGeom>
          <a:ln w="9525" cap="flat" cmpd="sng">
            <a:solidFill>
              <a:schemeClr val="tx1"/>
            </a:solidFill>
            <a:prstDash val="solid"/>
            <a:round/>
            <a:headEnd type="none" w="med" len="med"/>
            <a:tailEnd type="triangle" w="med" len="med"/>
          </a:ln>
        </p:spPr>
      </p:sp>
      <p:sp>
        <p:nvSpPr>
          <p:cNvPr id="139272" name="直接连接符 144403"/>
          <p:cNvSpPr/>
          <p:nvPr/>
        </p:nvSpPr>
        <p:spPr>
          <a:xfrm flipH="1">
            <a:off x="5797550" y="3716338"/>
            <a:ext cx="1439863" cy="360362"/>
          </a:xfrm>
          <a:prstGeom prst="line">
            <a:avLst/>
          </a:prstGeom>
          <a:ln w="9525" cap="flat" cmpd="sng">
            <a:solidFill>
              <a:schemeClr val="tx1"/>
            </a:solidFill>
            <a:prstDash val="solid"/>
            <a:round/>
            <a:headEnd type="none" w="med" len="med"/>
            <a:tailEnd type="triangle" w="med" len="med"/>
          </a:ln>
        </p:spPr>
      </p:sp>
      <p:sp>
        <p:nvSpPr>
          <p:cNvPr id="139273" name="直接连接符 144404"/>
          <p:cNvSpPr/>
          <p:nvPr/>
        </p:nvSpPr>
        <p:spPr>
          <a:xfrm flipH="1" flipV="1">
            <a:off x="5581650" y="4364038"/>
            <a:ext cx="1655763" cy="288925"/>
          </a:xfrm>
          <a:prstGeom prst="line">
            <a:avLst/>
          </a:prstGeom>
          <a:ln w="9525" cap="flat" cmpd="sng">
            <a:solidFill>
              <a:schemeClr val="tx1"/>
            </a:solidFill>
            <a:prstDash val="solid"/>
            <a:round/>
            <a:headEnd type="none" w="med" len="med"/>
            <a:tailEnd type="triangle" w="med" len="med"/>
          </a:ln>
        </p:spPr>
      </p:sp>
      <p:sp>
        <p:nvSpPr>
          <p:cNvPr id="139274" name="直接连接符 144405"/>
          <p:cNvSpPr/>
          <p:nvPr/>
        </p:nvSpPr>
        <p:spPr>
          <a:xfrm flipH="1" flipV="1">
            <a:off x="1765300" y="3968750"/>
            <a:ext cx="1582738" cy="34925"/>
          </a:xfrm>
          <a:prstGeom prst="line">
            <a:avLst/>
          </a:prstGeom>
          <a:ln w="38100" cap="flat" cmpd="sng">
            <a:solidFill>
              <a:srgbClr val="FF0000"/>
            </a:solidFill>
            <a:prstDash val="solid"/>
            <a:round/>
            <a:headEnd type="none" w="med" len="med"/>
            <a:tailEnd type="triangle" w="med" len="med"/>
          </a:ln>
        </p:spPr>
      </p:sp>
      <p:sp>
        <p:nvSpPr>
          <p:cNvPr id="139275" name="左弧形箭头 144408"/>
          <p:cNvSpPr/>
          <p:nvPr/>
        </p:nvSpPr>
        <p:spPr>
          <a:xfrm>
            <a:off x="901700" y="3679825"/>
            <a:ext cx="287338" cy="720725"/>
          </a:xfrm>
          <a:prstGeom prst="curvedRightArrow">
            <a:avLst>
              <a:gd name="adj1" fmla="val 50165"/>
              <a:gd name="adj2" fmla="val 100331"/>
              <a:gd name="adj3" fmla="val 33328"/>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9276" name="左弧形箭头 144410"/>
          <p:cNvSpPr/>
          <p:nvPr/>
        </p:nvSpPr>
        <p:spPr>
          <a:xfrm rot="10800000">
            <a:off x="1333500" y="3608388"/>
            <a:ext cx="360363" cy="720725"/>
          </a:xfrm>
          <a:prstGeom prst="curvedRightArrow">
            <a:avLst>
              <a:gd name="adj1" fmla="val 39999"/>
              <a:gd name="adj2" fmla="val 79999"/>
              <a:gd name="adj3" fmla="val 33328"/>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39277" name="文本框 144411"/>
          <p:cNvSpPr txBox="1"/>
          <p:nvPr/>
        </p:nvSpPr>
        <p:spPr>
          <a:xfrm>
            <a:off x="398463" y="4256088"/>
            <a:ext cx="2230437" cy="118745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Get the job with </a:t>
            </a:r>
          </a:p>
          <a:p>
            <a:r>
              <a:rPr lang="en-US" altLang="zh-CN">
                <a:latin typeface="Times New Roman" panose="02020603050405020304" pitchFamily="18" charset="0"/>
                <a:ea typeface="宋体" panose="02010600030101010101" pitchFamily="2" charset="-122"/>
              </a:rPr>
              <a:t>highest priority</a:t>
            </a:r>
          </a:p>
          <a:p>
            <a:r>
              <a:rPr lang="en-US" altLang="zh-CN">
                <a:latin typeface="Times New Roman" panose="02020603050405020304" pitchFamily="18" charset="0"/>
                <a:ea typeface="宋体" panose="02010600030101010101" pitchFamily="2" charset="-122"/>
              </a:rPr>
              <a:t> to run</a:t>
            </a:r>
          </a:p>
        </p:txBody>
      </p:sp>
      <p:sp>
        <p:nvSpPr>
          <p:cNvPr id="139278" name="文本框 144413"/>
          <p:cNvSpPr txBox="1"/>
          <p:nvPr/>
        </p:nvSpPr>
        <p:spPr>
          <a:xfrm>
            <a:off x="3636963" y="4652963"/>
            <a:ext cx="2036762"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Priority queues</a:t>
            </a:r>
          </a:p>
        </p:txBody>
      </p:sp>
      <p:sp>
        <p:nvSpPr>
          <p:cNvPr id="139279"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92</a:t>
            </a:fld>
            <a:endParaRPr lang="zh-CN" altLang="en-US" sz="1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标题 384001"/>
          <p:cNvSpPr>
            <a:spLocks noGrp="1"/>
          </p:cNvSpPr>
          <p:nvPr>
            <p:ph type="title"/>
          </p:nvPr>
        </p:nvSpPr>
        <p:spPr>
          <a:xfrm>
            <a:off x="455613" y="222250"/>
            <a:ext cx="8226425" cy="685800"/>
          </a:xfrm>
        </p:spPr>
        <p:txBody>
          <a:bodyPr anchor="ctr"/>
          <a:lstStyle/>
          <a:p>
            <a:pPr fontAlgn="base"/>
            <a:r>
              <a:rPr lang="en-US" altLang="zh-CN" sz="3200" strike="noStrike" noProof="1">
                <a:solidFill>
                  <a:srgbClr val="CC0000"/>
                </a:solidFill>
                <a:effectLst>
                  <a:outerShdw blurRad="38100" dist="38100" dir="2700000">
                    <a:srgbClr val="C0C0C0"/>
                  </a:outerShdw>
                </a:effectLst>
              </a:rPr>
              <a:t>Application 1 – </a:t>
            </a:r>
            <a:br>
              <a:rPr lang="en-US" altLang="zh-CN" sz="3200">
                <a:solidFill>
                  <a:srgbClr val="CC0000"/>
                </a:solidFill>
                <a:effectLst>
                  <a:outerShdw blurRad="38100" dist="38100" dir="2700000">
                    <a:srgbClr val="C0C0C0"/>
                  </a:outerShdw>
                </a:effectLst>
              </a:rPr>
            </a:br>
            <a:r>
              <a:rPr lang="en-US" altLang="zh-CN" sz="3200" strike="noStrike" noProof="1">
                <a:solidFill>
                  <a:srgbClr val="CC0000"/>
                </a:solidFill>
                <a:effectLst>
                  <a:outerShdw blurRad="38100" dist="38100" dir="2700000">
                    <a:srgbClr val="C0C0C0"/>
                  </a:outerShdw>
                </a:effectLst>
              </a:rPr>
              <a:t>Priority Queues (2)</a:t>
            </a:r>
          </a:p>
        </p:txBody>
      </p:sp>
      <p:sp>
        <p:nvSpPr>
          <p:cNvPr id="141314" name="文本占位符 384002"/>
          <p:cNvSpPr>
            <a:spLocks noGrp="1"/>
          </p:cNvSpPr>
          <p:nvPr>
            <p:ph idx="1"/>
          </p:nvPr>
        </p:nvSpPr>
        <p:spPr>
          <a:xfrm>
            <a:off x="455613" y="1266825"/>
            <a:ext cx="7645400" cy="2449513"/>
          </a:xfrm>
        </p:spPr>
        <p:txBody>
          <a:bodyPr anchor="t"/>
          <a:lstStyle/>
          <a:p>
            <a:pPr>
              <a:lnSpc>
                <a:spcPct val="20000"/>
              </a:lnSpc>
              <a:buNone/>
            </a:pPr>
            <a:endParaRPr lang="en-US" altLang="zh-CN">
              <a:latin typeface="Helvetica" pitchFamily="34" charset="0"/>
            </a:endParaRPr>
          </a:p>
          <a:p>
            <a:pPr>
              <a:lnSpc>
                <a:spcPct val="30000"/>
              </a:lnSpc>
              <a:buNone/>
            </a:pPr>
            <a:endParaRPr lang="en-US" altLang="zh-CN">
              <a:latin typeface="Helvetica" pitchFamily="34" charset="0"/>
            </a:endParaRPr>
          </a:p>
          <a:p>
            <a:pPr>
              <a:buNone/>
            </a:pPr>
            <a:r>
              <a:rPr lang="en-US" altLang="zh-CN">
                <a:latin typeface="Helvetica" pitchFamily="34" charset="0"/>
              </a:rPr>
              <a:t>Implementation: Use a heap to store the priority queue of the jobs.</a:t>
            </a:r>
          </a:p>
          <a:p>
            <a:pPr>
              <a:buNone/>
            </a:pPr>
            <a:endParaRPr lang="en-US" altLang="zh-CN">
              <a:latin typeface="Helvetica" pitchFamily="34" charset="0"/>
            </a:endParaRPr>
          </a:p>
        </p:txBody>
      </p:sp>
      <p:sp>
        <p:nvSpPr>
          <p:cNvPr id="141315" name="折角形 384003"/>
          <p:cNvSpPr/>
          <p:nvPr/>
        </p:nvSpPr>
        <p:spPr>
          <a:xfrm>
            <a:off x="6661150" y="3357563"/>
            <a:ext cx="647700" cy="863600"/>
          </a:xfrm>
          <a:prstGeom prst="foldedCorner">
            <a:avLst>
              <a:gd name="adj" fmla="val 12500"/>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job</a:t>
            </a:r>
          </a:p>
        </p:txBody>
      </p:sp>
      <p:sp>
        <p:nvSpPr>
          <p:cNvPr id="141316" name="折角形 384004"/>
          <p:cNvSpPr/>
          <p:nvPr/>
        </p:nvSpPr>
        <p:spPr>
          <a:xfrm>
            <a:off x="6948488" y="4294188"/>
            <a:ext cx="647700" cy="863600"/>
          </a:xfrm>
          <a:prstGeom prst="foldedCorner">
            <a:avLst>
              <a:gd name="adj" fmla="val 12500"/>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job</a:t>
            </a:r>
          </a:p>
        </p:txBody>
      </p:sp>
      <p:sp>
        <p:nvSpPr>
          <p:cNvPr id="141317" name="折角形 384005"/>
          <p:cNvSpPr/>
          <p:nvPr/>
        </p:nvSpPr>
        <p:spPr>
          <a:xfrm>
            <a:off x="7019925" y="5373688"/>
            <a:ext cx="647700" cy="863600"/>
          </a:xfrm>
          <a:prstGeom prst="foldedCorner">
            <a:avLst>
              <a:gd name="adj" fmla="val 12500"/>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r>
              <a:rPr lang="en-US" altLang="zh-CN">
                <a:latin typeface="Times New Roman" panose="02020603050405020304" pitchFamily="18" charset="0"/>
                <a:ea typeface="宋体" panose="02010600030101010101" pitchFamily="2" charset="-122"/>
              </a:rPr>
              <a:t>job</a:t>
            </a:r>
          </a:p>
        </p:txBody>
      </p:sp>
      <p:sp>
        <p:nvSpPr>
          <p:cNvPr id="141318" name="椭圆 384006"/>
          <p:cNvSpPr/>
          <p:nvPr/>
        </p:nvSpPr>
        <p:spPr>
          <a:xfrm>
            <a:off x="3924300" y="4078288"/>
            <a:ext cx="504825" cy="431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1319" name="椭圆 384007"/>
          <p:cNvSpPr/>
          <p:nvPr/>
        </p:nvSpPr>
        <p:spPr>
          <a:xfrm>
            <a:off x="3563938" y="4725988"/>
            <a:ext cx="504825" cy="431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1320" name="椭圆 384008"/>
          <p:cNvSpPr/>
          <p:nvPr/>
        </p:nvSpPr>
        <p:spPr>
          <a:xfrm>
            <a:off x="4427538" y="4725988"/>
            <a:ext cx="504825" cy="431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1321" name="椭圆 384009"/>
          <p:cNvSpPr/>
          <p:nvPr/>
        </p:nvSpPr>
        <p:spPr>
          <a:xfrm>
            <a:off x="3203575" y="5446713"/>
            <a:ext cx="504825" cy="431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1322" name="椭圆 384010"/>
          <p:cNvSpPr/>
          <p:nvPr/>
        </p:nvSpPr>
        <p:spPr>
          <a:xfrm>
            <a:off x="3995738" y="5518150"/>
            <a:ext cx="504825" cy="431800"/>
          </a:xfrm>
          <a:prstGeom prst="ellipse">
            <a:avLst/>
          </a:prstGeom>
          <a:solidFill>
            <a:schemeClr val="accent1"/>
          </a:solid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1323" name="直接连接符 384011"/>
          <p:cNvSpPr/>
          <p:nvPr/>
        </p:nvSpPr>
        <p:spPr>
          <a:xfrm flipH="1">
            <a:off x="3924300" y="4510088"/>
            <a:ext cx="144463" cy="215900"/>
          </a:xfrm>
          <a:prstGeom prst="line">
            <a:avLst/>
          </a:prstGeom>
          <a:ln w="9525" cap="flat" cmpd="sng">
            <a:solidFill>
              <a:schemeClr val="tx1"/>
            </a:solidFill>
            <a:prstDash val="solid"/>
            <a:round/>
            <a:headEnd type="none" w="med" len="med"/>
            <a:tailEnd type="none" w="med" len="med"/>
          </a:ln>
        </p:spPr>
      </p:sp>
      <p:sp>
        <p:nvSpPr>
          <p:cNvPr id="141324" name="直接连接符 384012"/>
          <p:cNvSpPr/>
          <p:nvPr/>
        </p:nvSpPr>
        <p:spPr>
          <a:xfrm flipH="1">
            <a:off x="3492500" y="5086350"/>
            <a:ext cx="215900" cy="431800"/>
          </a:xfrm>
          <a:prstGeom prst="line">
            <a:avLst/>
          </a:prstGeom>
          <a:ln w="9525" cap="flat" cmpd="sng">
            <a:solidFill>
              <a:schemeClr val="tx1"/>
            </a:solidFill>
            <a:prstDash val="solid"/>
            <a:round/>
            <a:headEnd type="none" w="med" len="med"/>
            <a:tailEnd type="none" w="med" len="med"/>
          </a:ln>
        </p:spPr>
      </p:sp>
      <p:sp>
        <p:nvSpPr>
          <p:cNvPr id="141325" name="直接连接符 384013"/>
          <p:cNvSpPr/>
          <p:nvPr/>
        </p:nvSpPr>
        <p:spPr>
          <a:xfrm>
            <a:off x="3924300" y="5084763"/>
            <a:ext cx="215900" cy="504825"/>
          </a:xfrm>
          <a:prstGeom prst="line">
            <a:avLst/>
          </a:prstGeom>
          <a:ln w="9525" cap="flat" cmpd="sng">
            <a:solidFill>
              <a:schemeClr val="tx1"/>
            </a:solidFill>
            <a:prstDash val="solid"/>
            <a:round/>
            <a:headEnd type="none" w="med" len="med"/>
            <a:tailEnd type="none" w="med" len="med"/>
          </a:ln>
        </p:spPr>
      </p:sp>
      <p:sp>
        <p:nvSpPr>
          <p:cNvPr id="141326" name="直接连接符 384014"/>
          <p:cNvSpPr/>
          <p:nvPr/>
        </p:nvSpPr>
        <p:spPr>
          <a:xfrm>
            <a:off x="4356100" y="4437063"/>
            <a:ext cx="215900" cy="288925"/>
          </a:xfrm>
          <a:prstGeom prst="line">
            <a:avLst/>
          </a:prstGeom>
          <a:ln w="9525" cap="flat" cmpd="sng">
            <a:solidFill>
              <a:schemeClr val="tx1"/>
            </a:solidFill>
            <a:prstDash val="solid"/>
            <a:round/>
            <a:headEnd type="none" w="med" len="med"/>
            <a:tailEnd type="none" w="med" len="med"/>
          </a:ln>
        </p:spPr>
      </p:sp>
      <p:sp>
        <p:nvSpPr>
          <p:cNvPr id="141327" name="矩形 384015"/>
          <p:cNvSpPr/>
          <p:nvPr/>
        </p:nvSpPr>
        <p:spPr>
          <a:xfrm>
            <a:off x="2916238" y="3717925"/>
            <a:ext cx="2376487" cy="2592388"/>
          </a:xfrm>
          <a:prstGeom prst="rect">
            <a:avLst/>
          </a:prstGeom>
          <a:noFill/>
          <a:ln w="57150" cap="flat" cmpd="sng">
            <a:solidFill>
              <a:srgbClr val="FF0000"/>
            </a:solidFill>
            <a:prstDash val="dashDot"/>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1328" name="直接连接符 384016"/>
          <p:cNvSpPr/>
          <p:nvPr/>
        </p:nvSpPr>
        <p:spPr>
          <a:xfrm flipH="1">
            <a:off x="5364163" y="3717925"/>
            <a:ext cx="1368425" cy="1008063"/>
          </a:xfrm>
          <a:prstGeom prst="line">
            <a:avLst/>
          </a:prstGeom>
          <a:ln w="9525" cap="flat" cmpd="sng">
            <a:solidFill>
              <a:schemeClr val="tx1"/>
            </a:solidFill>
            <a:prstDash val="solid"/>
            <a:round/>
            <a:headEnd type="none" w="med" len="med"/>
            <a:tailEnd type="triangle" w="med" len="med"/>
          </a:ln>
        </p:spPr>
      </p:sp>
      <p:sp>
        <p:nvSpPr>
          <p:cNvPr id="141329" name="直接连接符 384017"/>
          <p:cNvSpPr/>
          <p:nvPr/>
        </p:nvSpPr>
        <p:spPr>
          <a:xfrm flipH="1">
            <a:off x="5508625" y="4797425"/>
            <a:ext cx="1439863" cy="360363"/>
          </a:xfrm>
          <a:prstGeom prst="line">
            <a:avLst/>
          </a:prstGeom>
          <a:ln w="9525" cap="flat" cmpd="sng">
            <a:solidFill>
              <a:schemeClr val="tx1"/>
            </a:solidFill>
            <a:prstDash val="solid"/>
            <a:round/>
            <a:headEnd type="none" w="med" len="med"/>
            <a:tailEnd type="triangle" w="med" len="med"/>
          </a:ln>
        </p:spPr>
      </p:sp>
      <p:sp>
        <p:nvSpPr>
          <p:cNvPr id="141330" name="直接连接符 384018"/>
          <p:cNvSpPr/>
          <p:nvPr/>
        </p:nvSpPr>
        <p:spPr>
          <a:xfrm flipH="1" flipV="1">
            <a:off x="5364163" y="5589588"/>
            <a:ext cx="1584325" cy="144462"/>
          </a:xfrm>
          <a:prstGeom prst="line">
            <a:avLst/>
          </a:prstGeom>
          <a:ln w="9525" cap="flat" cmpd="sng">
            <a:solidFill>
              <a:schemeClr val="tx1"/>
            </a:solidFill>
            <a:prstDash val="solid"/>
            <a:round/>
            <a:headEnd type="none" w="med" len="med"/>
            <a:tailEnd type="triangle" w="med" len="med"/>
          </a:ln>
        </p:spPr>
      </p:sp>
      <p:sp>
        <p:nvSpPr>
          <p:cNvPr id="141331" name="文本框 384019"/>
          <p:cNvSpPr txBox="1"/>
          <p:nvPr/>
        </p:nvSpPr>
        <p:spPr>
          <a:xfrm>
            <a:off x="2124075" y="6284913"/>
            <a:ext cx="6043613" cy="457200"/>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Organized into a heap by the priority of the jobs</a:t>
            </a:r>
          </a:p>
        </p:txBody>
      </p:sp>
      <p:grpSp>
        <p:nvGrpSpPr>
          <p:cNvPr id="384021" name="组合 384020"/>
          <p:cNvGrpSpPr/>
          <p:nvPr/>
        </p:nvGrpSpPr>
        <p:grpSpPr>
          <a:xfrm>
            <a:off x="468313" y="4005263"/>
            <a:ext cx="3454400" cy="1835150"/>
            <a:chOff x="295" y="2523"/>
            <a:chExt cx="2176" cy="1156"/>
          </a:xfrm>
        </p:grpSpPr>
        <p:sp>
          <p:nvSpPr>
            <p:cNvPr id="141333" name="直接连接符 384021"/>
            <p:cNvSpPr/>
            <p:nvPr/>
          </p:nvSpPr>
          <p:spPr>
            <a:xfrm flipH="1">
              <a:off x="1156" y="2704"/>
              <a:ext cx="1315" cy="46"/>
            </a:xfrm>
            <a:prstGeom prst="line">
              <a:avLst/>
            </a:prstGeom>
            <a:ln w="38100" cap="flat" cmpd="sng">
              <a:solidFill>
                <a:srgbClr val="FF0000"/>
              </a:solidFill>
              <a:prstDash val="solid"/>
              <a:round/>
              <a:headEnd type="none" w="med" len="med"/>
              <a:tailEnd type="triangle" w="med" len="med"/>
            </a:ln>
          </p:spPr>
        </p:sp>
        <p:sp>
          <p:nvSpPr>
            <p:cNvPr id="141334" name="左弧形箭头 384022"/>
            <p:cNvSpPr/>
            <p:nvPr/>
          </p:nvSpPr>
          <p:spPr>
            <a:xfrm>
              <a:off x="612" y="2568"/>
              <a:ext cx="181" cy="454"/>
            </a:xfrm>
            <a:prstGeom prst="curvedRightArrow">
              <a:avLst>
                <a:gd name="adj1" fmla="val 50165"/>
                <a:gd name="adj2" fmla="val 100331"/>
                <a:gd name="adj3" fmla="val 33328"/>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1335" name="左弧形箭头 384023"/>
            <p:cNvSpPr/>
            <p:nvPr/>
          </p:nvSpPr>
          <p:spPr>
            <a:xfrm rot="10800000">
              <a:off x="884" y="2523"/>
              <a:ext cx="227" cy="454"/>
            </a:xfrm>
            <a:prstGeom prst="curvedRightArrow">
              <a:avLst>
                <a:gd name="adj1" fmla="val 40000"/>
                <a:gd name="adj2" fmla="val 80000"/>
                <a:gd name="adj3" fmla="val 33328"/>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141336" name="文本框 384024"/>
            <p:cNvSpPr txBox="1"/>
            <p:nvPr/>
          </p:nvSpPr>
          <p:spPr>
            <a:xfrm>
              <a:off x="295" y="2931"/>
              <a:ext cx="1405" cy="748"/>
            </a:xfrm>
            <a:prstGeom prst="rect">
              <a:avLst/>
            </a:prstGeom>
            <a:noFill/>
            <a:ln w="9525">
              <a:noFill/>
            </a:ln>
          </p:spPr>
          <p:txBody>
            <a:bodyPr wrap="none" anchor="t">
              <a:spAutoFit/>
            </a:bodyPr>
            <a:lstStyle/>
            <a:p>
              <a:r>
                <a:rPr lang="en-US" altLang="zh-CN">
                  <a:latin typeface="Times New Roman" panose="02020603050405020304" pitchFamily="18" charset="0"/>
                  <a:ea typeface="宋体" panose="02010600030101010101" pitchFamily="2" charset="-122"/>
                </a:rPr>
                <a:t>Get the job with </a:t>
              </a:r>
            </a:p>
            <a:p>
              <a:r>
                <a:rPr lang="en-US" altLang="zh-CN">
                  <a:latin typeface="Times New Roman" panose="02020603050405020304" pitchFamily="18" charset="0"/>
                  <a:ea typeface="宋体" panose="02010600030101010101" pitchFamily="2" charset="-122"/>
                </a:rPr>
                <a:t>highest priority</a:t>
              </a:r>
            </a:p>
            <a:p>
              <a:r>
                <a:rPr lang="en-US" altLang="zh-CN">
                  <a:latin typeface="Times New Roman" panose="02020603050405020304" pitchFamily="18" charset="0"/>
                  <a:ea typeface="宋体" panose="02010600030101010101" pitchFamily="2" charset="-122"/>
                </a:rPr>
                <a:t> to run</a:t>
              </a:r>
            </a:p>
          </p:txBody>
        </p:sp>
      </p:grpSp>
      <p:sp>
        <p:nvSpPr>
          <p:cNvPr id="141337" name="灯片编号占位符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indent="0" algn="r"/>
            <a:fld id="{9A0DB2DC-4C9A-4742-B13C-FB6460FD3503}" type="slidenum">
              <a:rPr lang="zh-CN" altLang="en-US" sz="1400" dirty="0"/>
              <a:t>93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4021"/>
                                        </p:tgtEl>
                                        <p:attrNameLst>
                                          <p:attrName>style.visibility</p:attrName>
                                        </p:attrNameLst>
                                      </p:cBhvr>
                                      <p:to>
                                        <p:strVal val="visible"/>
                                      </p:to>
                                    </p:set>
                                    <p:animEffect transition="in" filter="blinds(horizontal)">
                                      <p:cBhvr>
                                        <p:cTn id="7" dur="500"/>
                                        <p:tgtEl>
                                          <p:spTgt spid="384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9860EDB8-5305-433F-BE41-D7A86D811DB3}" type="slidenum">
              <a:rPr lang="en-US" altLang="zh-CN" sz="1050" smtClean="0"/>
              <a:t>94</a:t>
            </a:fld>
            <a:endParaRPr lang="zh-CN" altLang="en-US" sz="1050" dirty="0"/>
          </a:p>
        </p:txBody>
      </p:sp>
      <p:grpSp>
        <p:nvGrpSpPr>
          <p:cNvPr id="6" name="Group 119"/>
          <p:cNvGrpSpPr/>
          <p:nvPr/>
        </p:nvGrpSpPr>
        <p:grpSpPr bwMode="auto">
          <a:xfrm>
            <a:off x="1668290" y="1839950"/>
            <a:ext cx="1457324" cy="1240293"/>
            <a:chOff x="295" y="2069"/>
            <a:chExt cx="1813" cy="1543"/>
          </a:xfrm>
        </p:grpSpPr>
        <p:sp>
          <p:nvSpPr>
            <p:cNvPr id="7" name="Oval 120"/>
            <p:cNvSpPr>
              <a:spLocks noChangeArrowheads="1"/>
            </p:cNvSpPr>
            <p:nvPr/>
          </p:nvSpPr>
          <p:spPr bwMode="auto">
            <a:xfrm>
              <a:off x="1066" y="2069"/>
              <a:ext cx="317" cy="318"/>
            </a:xfrm>
            <a:prstGeom prst="ellipse">
              <a:avLst/>
            </a:prstGeom>
            <a:solidFill>
              <a:srgbClr val="FFFF99"/>
            </a:solidFill>
            <a:ln w="9525">
              <a:solidFill>
                <a:schemeClr val="tx1"/>
              </a:solidFill>
              <a:round/>
            </a:ln>
          </p:spPr>
          <p:txBody>
            <a:bodyPr wrap="none" anchor="ctr"/>
            <a:lstStyle/>
            <a:p>
              <a:pPr algn="ctr"/>
              <a:r>
                <a:rPr lang="en-US" altLang="zh-CN" sz="1800"/>
                <a:t>7</a:t>
              </a:r>
            </a:p>
          </p:txBody>
        </p:sp>
        <p:sp>
          <p:nvSpPr>
            <p:cNvPr id="8" name="Oval 121"/>
            <p:cNvSpPr>
              <a:spLocks noChangeArrowheads="1"/>
            </p:cNvSpPr>
            <p:nvPr/>
          </p:nvSpPr>
          <p:spPr bwMode="auto">
            <a:xfrm>
              <a:off x="703" y="2613"/>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5</a:t>
              </a:r>
            </a:p>
          </p:txBody>
        </p:sp>
        <p:sp>
          <p:nvSpPr>
            <p:cNvPr id="9" name="Oval 122"/>
            <p:cNvSpPr>
              <a:spLocks noChangeArrowheads="1"/>
            </p:cNvSpPr>
            <p:nvPr/>
          </p:nvSpPr>
          <p:spPr bwMode="auto">
            <a:xfrm>
              <a:off x="1383" y="2568"/>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6</a:t>
              </a:r>
            </a:p>
          </p:txBody>
        </p:sp>
        <p:sp>
          <p:nvSpPr>
            <p:cNvPr id="10" name="Oval 123"/>
            <p:cNvSpPr>
              <a:spLocks noChangeArrowheads="1"/>
            </p:cNvSpPr>
            <p:nvPr/>
          </p:nvSpPr>
          <p:spPr bwMode="auto">
            <a:xfrm>
              <a:off x="295" y="3294"/>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4</a:t>
              </a:r>
            </a:p>
          </p:txBody>
        </p:sp>
        <p:sp>
          <p:nvSpPr>
            <p:cNvPr id="11" name="Oval 124"/>
            <p:cNvSpPr>
              <a:spLocks noChangeArrowheads="1"/>
            </p:cNvSpPr>
            <p:nvPr/>
          </p:nvSpPr>
          <p:spPr bwMode="auto">
            <a:xfrm>
              <a:off x="839" y="3294"/>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2</a:t>
              </a:r>
            </a:p>
          </p:txBody>
        </p:sp>
        <p:sp>
          <p:nvSpPr>
            <p:cNvPr id="12" name="Oval 125"/>
            <p:cNvSpPr>
              <a:spLocks noChangeArrowheads="1"/>
            </p:cNvSpPr>
            <p:nvPr/>
          </p:nvSpPr>
          <p:spPr bwMode="auto">
            <a:xfrm>
              <a:off x="1292" y="3294"/>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13" name="Oval 126"/>
            <p:cNvSpPr>
              <a:spLocks noChangeArrowheads="1"/>
            </p:cNvSpPr>
            <p:nvPr/>
          </p:nvSpPr>
          <p:spPr bwMode="auto">
            <a:xfrm>
              <a:off x="1791" y="3249"/>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3</a:t>
              </a:r>
            </a:p>
          </p:txBody>
        </p:sp>
        <p:sp>
          <p:nvSpPr>
            <p:cNvPr id="14" name="Line 127"/>
            <p:cNvSpPr>
              <a:spLocks noChangeShapeType="1"/>
            </p:cNvSpPr>
            <p:nvPr/>
          </p:nvSpPr>
          <p:spPr bwMode="auto">
            <a:xfrm flipH="1">
              <a:off x="930" y="2387"/>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5" name="Line 128"/>
            <p:cNvSpPr>
              <a:spLocks noChangeShapeType="1"/>
            </p:cNvSpPr>
            <p:nvPr/>
          </p:nvSpPr>
          <p:spPr bwMode="auto">
            <a:xfrm flipH="1">
              <a:off x="476" y="2931"/>
              <a:ext cx="317"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6" name="Line 129"/>
            <p:cNvSpPr>
              <a:spLocks noChangeShapeType="1"/>
            </p:cNvSpPr>
            <p:nvPr/>
          </p:nvSpPr>
          <p:spPr bwMode="auto">
            <a:xfrm>
              <a:off x="1292" y="2387"/>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7" name="Line 130"/>
            <p:cNvSpPr>
              <a:spLocks noChangeShapeType="1"/>
            </p:cNvSpPr>
            <p:nvPr/>
          </p:nvSpPr>
          <p:spPr bwMode="auto">
            <a:xfrm>
              <a:off x="839" y="2931"/>
              <a:ext cx="136"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8" name="Line 131"/>
            <p:cNvSpPr>
              <a:spLocks noChangeShapeType="1"/>
            </p:cNvSpPr>
            <p:nvPr/>
          </p:nvSpPr>
          <p:spPr bwMode="auto">
            <a:xfrm flipH="1">
              <a:off x="1429" y="2886"/>
              <a:ext cx="136" cy="45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9" name="Line 132"/>
            <p:cNvSpPr>
              <a:spLocks noChangeShapeType="1"/>
            </p:cNvSpPr>
            <p:nvPr/>
          </p:nvSpPr>
          <p:spPr bwMode="auto">
            <a:xfrm>
              <a:off x="1610" y="2840"/>
              <a:ext cx="272"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grpSp>
      <p:sp>
        <p:nvSpPr>
          <p:cNvPr id="20" name="AutoShape 163"/>
          <p:cNvSpPr>
            <a:spLocks noChangeArrowheads="1"/>
          </p:cNvSpPr>
          <p:nvPr/>
        </p:nvSpPr>
        <p:spPr bwMode="auto">
          <a:xfrm rot="10800000">
            <a:off x="3946127" y="4379810"/>
            <a:ext cx="897354" cy="378619"/>
          </a:xfrm>
          <a:prstGeom prst="notchedRightArrow">
            <a:avLst>
              <a:gd name="adj1" fmla="val 50000"/>
              <a:gd name="adj2" fmla="val 32133"/>
            </a:avLst>
          </a:prstGeom>
          <a:solidFill>
            <a:schemeClr val="accent1"/>
          </a:solidFill>
          <a:ln w="9525">
            <a:solidFill>
              <a:schemeClr val="tx1"/>
            </a:solidFill>
            <a:miter lim="800000"/>
          </a:ln>
        </p:spPr>
        <p:txBody>
          <a:bodyPr wrap="none" anchor="ctr"/>
          <a:lstStyle/>
          <a:p>
            <a:endParaRPr lang="zh-CN" altLang="en-US" sz="1800"/>
          </a:p>
        </p:txBody>
      </p:sp>
      <p:grpSp>
        <p:nvGrpSpPr>
          <p:cNvPr id="21" name="Group 170"/>
          <p:cNvGrpSpPr/>
          <p:nvPr/>
        </p:nvGrpSpPr>
        <p:grpSpPr bwMode="auto">
          <a:xfrm>
            <a:off x="5414291" y="1806911"/>
            <a:ext cx="1354446" cy="1212949"/>
            <a:chOff x="3969" y="2387"/>
            <a:chExt cx="1723" cy="1543"/>
          </a:xfrm>
        </p:grpSpPr>
        <p:sp>
          <p:nvSpPr>
            <p:cNvPr id="22" name="Oval 151"/>
            <p:cNvSpPr>
              <a:spLocks noChangeArrowheads="1"/>
            </p:cNvSpPr>
            <p:nvPr/>
          </p:nvSpPr>
          <p:spPr bwMode="auto">
            <a:xfrm>
              <a:off x="4740" y="2387"/>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6</a:t>
              </a:r>
            </a:p>
          </p:txBody>
        </p:sp>
        <p:sp>
          <p:nvSpPr>
            <p:cNvPr id="23" name="Oval 152"/>
            <p:cNvSpPr>
              <a:spLocks noChangeArrowheads="1"/>
            </p:cNvSpPr>
            <p:nvPr/>
          </p:nvSpPr>
          <p:spPr bwMode="auto">
            <a:xfrm>
              <a:off x="4377" y="2931"/>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5</a:t>
              </a:r>
            </a:p>
          </p:txBody>
        </p:sp>
        <p:sp>
          <p:nvSpPr>
            <p:cNvPr id="24" name="Oval 153"/>
            <p:cNvSpPr>
              <a:spLocks noChangeArrowheads="1"/>
            </p:cNvSpPr>
            <p:nvPr/>
          </p:nvSpPr>
          <p:spPr bwMode="auto">
            <a:xfrm>
              <a:off x="5057" y="2886"/>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3</a:t>
              </a:r>
            </a:p>
          </p:txBody>
        </p:sp>
        <p:sp>
          <p:nvSpPr>
            <p:cNvPr id="25" name="Oval 154"/>
            <p:cNvSpPr>
              <a:spLocks noChangeArrowheads="1"/>
            </p:cNvSpPr>
            <p:nvPr/>
          </p:nvSpPr>
          <p:spPr bwMode="auto">
            <a:xfrm>
              <a:off x="3969" y="361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4</a:t>
              </a:r>
            </a:p>
          </p:txBody>
        </p:sp>
        <p:sp>
          <p:nvSpPr>
            <p:cNvPr id="26" name="Oval 155"/>
            <p:cNvSpPr>
              <a:spLocks noChangeArrowheads="1"/>
            </p:cNvSpPr>
            <p:nvPr/>
          </p:nvSpPr>
          <p:spPr bwMode="auto">
            <a:xfrm>
              <a:off x="4513" y="361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2</a:t>
              </a:r>
            </a:p>
          </p:txBody>
        </p:sp>
        <p:sp>
          <p:nvSpPr>
            <p:cNvPr id="27" name="Oval 156"/>
            <p:cNvSpPr>
              <a:spLocks noChangeArrowheads="1"/>
            </p:cNvSpPr>
            <p:nvPr/>
          </p:nvSpPr>
          <p:spPr bwMode="auto">
            <a:xfrm>
              <a:off x="4966" y="361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28" name="Line 157"/>
            <p:cNvSpPr>
              <a:spLocks noChangeShapeType="1"/>
            </p:cNvSpPr>
            <p:nvPr/>
          </p:nvSpPr>
          <p:spPr bwMode="auto">
            <a:xfrm flipH="1">
              <a:off x="4604" y="2705"/>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29" name="Line 158"/>
            <p:cNvSpPr>
              <a:spLocks noChangeShapeType="1"/>
            </p:cNvSpPr>
            <p:nvPr/>
          </p:nvSpPr>
          <p:spPr bwMode="auto">
            <a:xfrm flipH="1">
              <a:off x="4150" y="3249"/>
              <a:ext cx="317"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30" name="Line 159"/>
            <p:cNvSpPr>
              <a:spLocks noChangeShapeType="1"/>
            </p:cNvSpPr>
            <p:nvPr/>
          </p:nvSpPr>
          <p:spPr bwMode="auto">
            <a:xfrm>
              <a:off x="4966" y="2705"/>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31" name="Line 160"/>
            <p:cNvSpPr>
              <a:spLocks noChangeShapeType="1"/>
            </p:cNvSpPr>
            <p:nvPr/>
          </p:nvSpPr>
          <p:spPr bwMode="auto">
            <a:xfrm>
              <a:off x="4513" y="3249"/>
              <a:ext cx="136"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32" name="Line 161"/>
            <p:cNvSpPr>
              <a:spLocks noChangeShapeType="1"/>
            </p:cNvSpPr>
            <p:nvPr/>
          </p:nvSpPr>
          <p:spPr bwMode="auto">
            <a:xfrm flipH="1">
              <a:off x="5103" y="3204"/>
              <a:ext cx="136" cy="45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33" name="Oval 168"/>
            <p:cNvSpPr>
              <a:spLocks noChangeArrowheads="1"/>
            </p:cNvSpPr>
            <p:nvPr/>
          </p:nvSpPr>
          <p:spPr bwMode="auto">
            <a:xfrm>
              <a:off x="5375" y="3612"/>
              <a:ext cx="317" cy="318"/>
            </a:xfrm>
            <a:prstGeom prst="ellipse">
              <a:avLst/>
            </a:prstGeom>
            <a:solidFill>
              <a:srgbClr val="FFFF99"/>
            </a:solidFill>
            <a:ln w="9525">
              <a:solidFill>
                <a:schemeClr val="tx1"/>
              </a:solidFill>
              <a:round/>
            </a:ln>
          </p:spPr>
          <p:txBody>
            <a:bodyPr wrap="none" anchor="ctr"/>
            <a:lstStyle/>
            <a:p>
              <a:pPr algn="ctr"/>
              <a:r>
                <a:rPr lang="en-US" altLang="zh-CN" sz="1800"/>
                <a:t>7</a:t>
              </a:r>
            </a:p>
          </p:txBody>
        </p:sp>
      </p:grpSp>
      <p:grpSp>
        <p:nvGrpSpPr>
          <p:cNvPr id="34" name="Group 6"/>
          <p:cNvGrpSpPr/>
          <p:nvPr/>
        </p:nvGrpSpPr>
        <p:grpSpPr bwMode="auto">
          <a:xfrm>
            <a:off x="1605206" y="3159173"/>
            <a:ext cx="1527572" cy="286472"/>
            <a:chOff x="158" y="2523"/>
            <a:chExt cx="1905" cy="272"/>
          </a:xfrm>
        </p:grpSpPr>
        <p:sp>
          <p:nvSpPr>
            <p:cNvPr id="35" name="Rectangle 7"/>
            <p:cNvSpPr>
              <a:spLocks noChangeArrowheads="1"/>
            </p:cNvSpPr>
            <p:nvPr/>
          </p:nvSpPr>
          <p:spPr bwMode="auto">
            <a:xfrm>
              <a:off x="158"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7</a:t>
              </a:r>
            </a:p>
          </p:txBody>
        </p:sp>
        <p:sp>
          <p:nvSpPr>
            <p:cNvPr id="36" name="Rectangle 8"/>
            <p:cNvSpPr>
              <a:spLocks noChangeArrowheads="1"/>
            </p:cNvSpPr>
            <p:nvPr/>
          </p:nvSpPr>
          <p:spPr bwMode="auto">
            <a:xfrm>
              <a:off x="430"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5</a:t>
              </a:r>
            </a:p>
          </p:txBody>
        </p:sp>
        <p:sp>
          <p:nvSpPr>
            <p:cNvPr id="37" name="Rectangle 9"/>
            <p:cNvSpPr>
              <a:spLocks noChangeArrowheads="1"/>
            </p:cNvSpPr>
            <p:nvPr/>
          </p:nvSpPr>
          <p:spPr bwMode="auto">
            <a:xfrm>
              <a:off x="703"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dirty="0"/>
                <a:t>6</a:t>
              </a:r>
            </a:p>
          </p:txBody>
        </p:sp>
        <p:sp>
          <p:nvSpPr>
            <p:cNvPr id="38" name="Rectangle 10"/>
            <p:cNvSpPr>
              <a:spLocks noChangeArrowheads="1"/>
            </p:cNvSpPr>
            <p:nvPr/>
          </p:nvSpPr>
          <p:spPr bwMode="auto">
            <a:xfrm>
              <a:off x="975"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4</a:t>
              </a:r>
            </a:p>
          </p:txBody>
        </p:sp>
        <p:sp>
          <p:nvSpPr>
            <p:cNvPr id="39" name="Rectangle 11"/>
            <p:cNvSpPr>
              <a:spLocks noChangeArrowheads="1"/>
            </p:cNvSpPr>
            <p:nvPr/>
          </p:nvSpPr>
          <p:spPr bwMode="auto">
            <a:xfrm>
              <a:off x="1247"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2</a:t>
              </a:r>
            </a:p>
          </p:txBody>
        </p:sp>
        <p:sp>
          <p:nvSpPr>
            <p:cNvPr id="40" name="Rectangle 12"/>
            <p:cNvSpPr>
              <a:spLocks noChangeArrowheads="1"/>
            </p:cNvSpPr>
            <p:nvPr/>
          </p:nvSpPr>
          <p:spPr bwMode="auto">
            <a:xfrm>
              <a:off x="1519"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1</a:t>
              </a:r>
            </a:p>
          </p:txBody>
        </p:sp>
        <p:sp>
          <p:nvSpPr>
            <p:cNvPr id="41" name="Rectangle 13"/>
            <p:cNvSpPr>
              <a:spLocks noChangeArrowheads="1"/>
            </p:cNvSpPr>
            <p:nvPr/>
          </p:nvSpPr>
          <p:spPr bwMode="auto">
            <a:xfrm>
              <a:off x="1791"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3</a:t>
              </a:r>
              <a:endParaRPr lang="zh-CN" altLang="zh-CN" sz="1800"/>
            </a:p>
          </p:txBody>
        </p:sp>
      </p:grpSp>
      <p:grpSp>
        <p:nvGrpSpPr>
          <p:cNvPr id="42" name="Group 6"/>
          <p:cNvGrpSpPr/>
          <p:nvPr/>
        </p:nvGrpSpPr>
        <p:grpSpPr bwMode="auto">
          <a:xfrm>
            <a:off x="5214572" y="3156729"/>
            <a:ext cx="1797844" cy="271304"/>
            <a:chOff x="158" y="2523"/>
            <a:chExt cx="1905" cy="272"/>
          </a:xfrm>
        </p:grpSpPr>
        <p:sp>
          <p:nvSpPr>
            <p:cNvPr id="43" name="Rectangle 7"/>
            <p:cNvSpPr>
              <a:spLocks noChangeArrowheads="1"/>
            </p:cNvSpPr>
            <p:nvPr/>
          </p:nvSpPr>
          <p:spPr bwMode="auto">
            <a:xfrm>
              <a:off x="158"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6</a:t>
              </a:r>
            </a:p>
          </p:txBody>
        </p:sp>
        <p:sp>
          <p:nvSpPr>
            <p:cNvPr id="44" name="Rectangle 8"/>
            <p:cNvSpPr>
              <a:spLocks noChangeArrowheads="1"/>
            </p:cNvSpPr>
            <p:nvPr/>
          </p:nvSpPr>
          <p:spPr bwMode="auto">
            <a:xfrm>
              <a:off x="430"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5</a:t>
              </a:r>
            </a:p>
          </p:txBody>
        </p:sp>
        <p:sp>
          <p:nvSpPr>
            <p:cNvPr id="45" name="Rectangle 9"/>
            <p:cNvSpPr>
              <a:spLocks noChangeArrowheads="1"/>
            </p:cNvSpPr>
            <p:nvPr/>
          </p:nvSpPr>
          <p:spPr bwMode="auto">
            <a:xfrm>
              <a:off x="703"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3</a:t>
              </a:r>
            </a:p>
          </p:txBody>
        </p:sp>
        <p:sp>
          <p:nvSpPr>
            <p:cNvPr id="46" name="Rectangle 10"/>
            <p:cNvSpPr>
              <a:spLocks noChangeArrowheads="1"/>
            </p:cNvSpPr>
            <p:nvPr/>
          </p:nvSpPr>
          <p:spPr bwMode="auto">
            <a:xfrm>
              <a:off x="975"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4</a:t>
              </a:r>
            </a:p>
          </p:txBody>
        </p:sp>
        <p:sp>
          <p:nvSpPr>
            <p:cNvPr id="47" name="Rectangle 11"/>
            <p:cNvSpPr>
              <a:spLocks noChangeArrowheads="1"/>
            </p:cNvSpPr>
            <p:nvPr/>
          </p:nvSpPr>
          <p:spPr bwMode="auto">
            <a:xfrm>
              <a:off x="1247"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2</a:t>
              </a:r>
            </a:p>
          </p:txBody>
        </p:sp>
        <p:sp>
          <p:nvSpPr>
            <p:cNvPr id="48" name="Rectangle 12"/>
            <p:cNvSpPr>
              <a:spLocks noChangeArrowheads="1"/>
            </p:cNvSpPr>
            <p:nvPr/>
          </p:nvSpPr>
          <p:spPr bwMode="auto">
            <a:xfrm>
              <a:off x="1519"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1</a:t>
              </a:r>
            </a:p>
          </p:txBody>
        </p:sp>
        <p:sp>
          <p:nvSpPr>
            <p:cNvPr id="49" name="Rectangle 13"/>
            <p:cNvSpPr>
              <a:spLocks noChangeArrowheads="1"/>
            </p:cNvSpPr>
            <p:nvPr/>
          </p:nvSpPr>
          <p:spPr bwMode="auto">
            <a:xfrm>
              <a:off x="1791" y="2523"/>
              <a:ext cx="272" cy="272"/>
            </a:xfrm>
            <a:prstGeom prst="rect">
              <a:avLst/>
            </a:prstGeom>
            <a:solidFill>
              <a:srgbClr val="FFFF99"/>
            </a:solidFill>
            <a:ln w="9525">
              <a:solidFill>
                <a:schemeClr val="tx1"/>
              </a:solidFill>
              <a:miter lim="800000"/>
            </a:ln>
          </p:spPr>
          <p:txBody>
            <a:bodyPr wrap="none" anchor="ctr"/>
            <a:lstStyle/>
            <a:p>
              <a:pPr algn="ctr"/>
              <a:r>
                <a:rPr lang="en-US" altLang="zh-CN" sz="1800"/>
                <a:t>7</a:t>
              </a:r>
              <a:endParaRPr lang="zh-CN" altLang="zh-CN" sz="1800"/>
            </a:p>
          </p:txBody>
        </p:sp>
      </p:grpSp>
      <p:sp>
        <p:nvSpPr>
          <p:cNvPr id="50" name="TextBox 2"/>
          <p:cNvSpPr txBox="1">
            <a:spLocks noChangeArrowheads="1"/>
          </p:cNvSpPr>
          <p:nvPr/>
        </p:nvSpPr>
        <p:spPr bwMode="auto">
          <a:xfrm>
            <a:off x="3900634" y="2056889"/>
            <a:ext cx="1179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dirty="0">
                <a:solidFill>
                  <a:srgbClr val="C00000"/>
                </a:solidFill>
              </a:rPr>
              <a:t>delete max</a:t>
            </a:r>
          </a:p>
        </p:txBody>
      </p:sp>
      <p:grpSp>
        <p:nvGrpSpPr>
          <p:cNvPr id="51" name="Group 6"/>
          <p:cNvGrpSpPr/>
          <p:nvPr/>
        </p:nvGrpSpPr>
        <p:grpSpPr bwMode="auto">
          <a:xfrm>
            <a:off x="5207159" y="5332777"/>
            <a:ext cx="1704975" cy="265320"/>
            <a:chOff x="158" y="2523"/>
            <a:chExt cx="1905" cy="272"/>
          </a:xfrm>
        </p:grpSpPr>
        <p:sp>
          <p:nvSpPr>
            <p:cNvPr id="52" name="Rectangle 7"/>
            <p:cNvSpPr>
              <a:spLocks noChangeArrowheads="1"/>
            </p:cNvSpPr>
            <p:nvPr/>
          </p:nvSpPr>
          <p:spPr bwMode="auto">
            <a:xfrm>
              <a:off x="158"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5</a:t>
              </a:r>
            </a:p>
          </p:txBody>
        </p:sp>
        <p:sp>
          <p:nvSpPr>
            <p:cNvPr id="53" name="Rectangle 8"/>
            <p:cNvSpPr>
              <a:spLocks noChangeArrowheads="1"/>
            </p:cNvSpPr>
            <p:nvPr/>
          </p:nvSpPr>
          <p:spPr bwMode="auto">
            <a:xfrm>
              <a:off x="430"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4</a:t>
              </a:r>
            </a:p>
          </p:txBody>
        </p:sp>
        <p:sp>
          <p:nvSpPr>
            <p:cNvPr id="54" name="Rectangle 9"/>
            <p:cNvSpPr>
              <a:spLocks noChangeArrowheads="1"/>
            </p:cNvSpPr>
            <p:nvPr/>
          </p:nvSpPr>
          <p:spPr bwMode="auto">
            <a:xfrm>
              <a:off x="703"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3</a:t>
              </a:r>
            </a:p>
          </p:txBody>
        </p:sp>
        <p:sp>
          <p:nvSpPr>
            <p:cNvPr id="55" name="Rectangle 10"/>
            <p:cNvSpPr>
              <a:spLocks noChangeArrowheads="1"/>
            </p:cNvSpPr>
            <p:nvPr/>
          </p:nvSpPr>
          <p:spPr bwMode="auto">
            <a:xfrm>
              <a:off x="975"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1</a:t>
              </a:r>
            </a:p>
          </p:txBody>
        </p:sp>
        <p:sp>
          <p:nvSpPr>
            <p:cNvPr id="56" name="Rectangle 11"/>
            <p:cNvSpPr>
              <a:spLocks noChangeArrowheads="1"/>
            </p:cNvSpPr>
            <p:nvPr/>
          </p:nvSpPr>
          <p:spPr bwMode="auto">
            <a:xfrm>
              <a:off x="1247"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2</a:t>
              </a:r>
            </a:p>
          </p:txBody>
        </p:sp>
        <p:sp>
          <p:nvSpPr>
            <p:cNvPr id="57" name="Rectangle 12"/>
            <p:cNvSpPr>
              <a:spLocks noChangeArrowheads="1"/>
            </p:cNvSpPr>
            <p:nvPr/>
          </p:nvSpPr>
          <p:spPr bwMode="auto">
            <a:xfrm>
              <a:off x="1519"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6</a:t>
              </a:r>
            </a:p>
          </p:txBody>
        </p:sp>
        <p:sp>
          <p:nvSpPr>
            <p:cNvPr id="58" name="Rectangle 13"/>
            <p:cNvSpPr>
              <a:spLocks noChangeArrowheads="1"/>
            </p:cNvSpPr>
            <p:nvPr/>
          </p:nvSpPr>
          <p:spPr bwMode="auto">
            <a:xfrm>
              <a:off x="1791" y="2523"/>
              <a:ext cx="272" cy="272"/>
            </a:xfrm>
            <a:prstGeom prst="rect">
              <a:avLst/>
            </a:prstGeom>
            <a:solidFill>
              <a:srgbClr val="FFFF99"/>
            </a:solidFill>
            <a:ln w="9525">
              <a:solidFill>
                <a:schemeClr val="tx1"/>
              </a:solidFill>
              <a:miter lim="800000"/>
            </a:ln>
          </p:spPr>
          <p:txBody>
            <a:bodyPr wrap="none" anchor="ctr"/>
            <a:lstStyle/>
            <a:p>
              <a:pPr algn="ctr"/>
              <a:r>
                <a:rPr lang="en-US" altLang="zh-CN" sz="1800" dirty="0"/>
                <a:t>7</a:t>
              </a:r>
              <a:endParaRPr lang="zh-CN" altLang="zh-CN" sz="1800" dirty="0"/>
            </a:p>
          </p:txBody>
        </p:sp>
      </p:grpSp>
      <p:grpSp>
        <p:nvGrpSpPr>
          <p:cNvPr id="59" name="Group 170"/>
          <p:cNvGrpSpPr/>
          <p:nvPr/>
        </p:nvGrpSpPr>
        <p:grpSpPr bwMode="auto">
          <a:xfrm>
            <a:off x="5235179" y="4013253"/>
            <a:ext cx="1454440" cy="1199303"/>
            <a:chOff x="3969" y="2387"/>
            <a:chExt cx="1723" cy="1543"/>
          </a:xfrm>
        </p:grpSpPr>
        <p:sp>
          <p:nvSpPr>
            <p:cNvPr id="60" name="Oval 151"/>
            <p:cNvSpPr>
              <a:spLocks noChangeArrowheads="1"/>
            </p:cNvSpPr>
            <p:nvPr/>
          </p:nvSpPr>
          <p:spPr bwMode="auto">
            <a:xfrm>
              <a:off x="4740" y="2387"/>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5</a:t>
              </a:r>
            </a:p>
          </p:txBody>
        </p:sp>
        <p:sp>
          <p:nvSpPr>
            <p:cNvPr id="61" name="Oval 152"/>
            <p:cNvSpPr>
              <a:spLocks noChangeArrowheads="1"/>
            </p:cNvSpPr>
            <p:nvPr/>
          </p:nvSpPr>
          <p:spPr bwMode="auto">
            <a:xfrm>
              <a:off x="4377" y="2931"/>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4</a:t>
              </a:r>
            </a:p>
          </p:txBody>
        </p:sp>
        <p:sp>
          <p:nvSpPr>
            <p:cNvPr id="62" name="Oval 153"/>
            <p:cNvSpPr>
              <a:spLocks noChangeArrowheads="1"/>
            </p:cNvSpPr>
            <p:nvPr/>
          </p:nvSpPr>
          <p:spPr bwMode="auto">
            <a:xfrm>
              <a:off x="5057" y="2886"/>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dirty="0"/>
                <a:t>3</a:t>
              </a:r>
            </a:p>
          </p:txBody>
        </p:sp>
        <p:sp>
          <p:nvSpPr>
            <p:cNvPr id="63" name="Oval 154"/>
            <p:cNvSpPr>
              <a:spLocks noChangeArrowheads="1"/>
            </p:cNvSpPr>
            <p:nvPr/>
          </p:nvSpPr>
          <p:spPr bwMode="auto">
            <a:xfrm>
              <a:off x="3969" y="361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64" name="Oval 155"/>
            <p:cNvSpPr>
              <a:spLocks noChangeArrowheads="1"/>
            </p:cNvSpPr>
            <p:nvPr/>
          </p:nvSpPr>
          <p:spPr bwMode="auto">
            <a:xfrm>
              <a:off x="4513" y="361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2</a:t>
              </a:r>
            </a:p>
          </p:txBody>
        </p:sp>
        <p:sp>
          <p:nvSpPr>
            <p:cNvPr id="65" name="Oval 156"/>
            <p:cNvSpPr>
              <a:spLocks noChangeArrowheads="1"/>
            </p:cNvSpPr>
            <p:nvPr/>
          </p:nvSpPr>
          <p:spPr bwMode="auto">
            <a:xfrm>
              <a:off x="4966" y="3612"/>
              <a:ext cx="317" cy="318"/>
            </a:xfrm>
            <a:prstGeom prst="ellipse">
              <a:avLst/>
            </a:prstGeom>
            <a:solidFill>
              <a:srgbClr val="FFFF00"/>
            </a:solidFill>
            <a:ln w="9525">
              <a:solidFill>
                <a:schemeClr val="tx1"/>
              </a:solidFill>
              <a:round/>
            </a:ln>
          </p:spPr>
          <p:txBody>
            <a:bodyPr wrap="none" anchor="ctr"/>
            <a:lstStyle/>
            <a:p>
              <a:pPr algn="ctr"/>
              <a:r>
                <a:rPr lang="en-US" altLang="zh-CN" sz="1800"/>
                <a:t>6</a:t>
              </a:r>
            </a:p>
          </p:txBody>
        </p:sp>
        <p:sp>
          <p:nvSpPr>
            <p:cNvPr id="66" name="Line 157"/>
            <p:cNvSpPr>
              <a:spLocks noChangeShapeType="1"/>
            </p:cNvSpPr>
            <p:nvPr/>
          </p:nvSpPr>
          <p:spPr bwMode="auto">
            <a:xfrm flipH="1">
              <a:off x="4604" y="2705"/>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7" name="Line 158"/>
            <p:cNvSpPr>
              <a:spLocks noChangeShapeType="1"/>
            </p:cNvSpPr>
            <p:nvPr/>
          </p:nvSpPr>
          <p:spPr bwMode="auto">
            <a:xfrm flipH="1">
              <a:off x="4150" y="3249"/>
              <a:ext cx="317"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8" name="Line 159"/>
            <p:cNvSpPr>
              <a:spLocks noChangeShapeType="1"/>
            </p:cNvSpPr>
            <p:nvPr/>
          </p:nvSpPr>
          <p:spPr bwMode="auto">
            <a:xfrm>
              <a:off x="4966" y="2705"/>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9" name="Line 160"/>
            <p:cNvSpPr>
              <a:spLocks noChangeShapeType="1"/>
            </p:cNvSpPr>
            <p:nvPr/>
          </p:nvSpPr>
          <p:spPr bwMode="auto">
            <a:xfrm>
              <a:off x="4513" y="3249"/>
              <a:ext cx="136"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70" name="Oval 168"/>
            <p:cNvSpPr>
              <a:spLocks noChangeArrowheads="1"/>
            </p:cNvSpPr>
            <p:nvPr/>
          </p:nvSpPr>
          <p:spPr bwMode="auto">
            <a:xfrm>
              <a:off x="5375" y="3612"/>
              <a:ext cx="317" cy="318"/>
            </a:xfrm>
            <a:prstGeom prst="ellipse">
              <a:avLst/>
            </a:prstGeom>
            <a:solidFill>
              <a:srgbClr val="FFFF99"/>
            </a:solidFill>
            <a:ln w="9525">
              <a:solidFill>
                <a:schemeClr val="tx1"/>
              </a:solidFill>
              <a:round/>
            </a:ln>
          </p:spPr>
          <p:txBody>
            <a:bodyPr wrap="none" anchor="ctr"/>
            <a:lstStyle/>
            <a:p>
              <a:pPr algn="ctr"/>
              <a:r>
                <a:rPr lang="en-US" altLang="zh-CN" sz="1800"/>
                <a:t>7</a:t>
              </a:r>
            </a:p>
          </p:txBody>
        </p:sp>
      </p:grpSp>
      <p:grpSp>
        <p:nvGrpSpPr>
          <p:cNvPr id="71" name="Group 170"/>
          <p:cNvGrpSpPr/>
          <p:nvPr/>
        </p:nvGrpSpPr>
        <p:grpSpPr bwMode="auto">
          <a:xfrm>
            <a:off x="1707422" y="3893078"/>
            <a:ext cx="1390506" cy="1245242"/>
            <a:chOff x="3969" y="2387"/>
            <a:chExt cx="1723" cy="1543"/>
          </a:xfrm>
        </p:grpSpPr>
        <p:sp>
          <p:nvSpPr>
            <p:cNvPr id="72" name="Oval 151"/>
            <p:cNvSpPr>
              <a:spLocks noChangeArrowheads="1"/>
            </p:cNvSpPr>
            <p:nvPr/>
          </p:nvSpPr>
          <p:spPr bwMode="auto">
            <a:xfrm>
              <a:off x="4740" y="2387"/>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4</a:t>
              </a:r>
            </a:p>
          </p:txBody>
        </p:sp>
        <p:sp>
          <p:nvSpPr>
            <p:cNvPr id="73" name="Oval 152"/>
            <p:cNvSpPr>
              <a:spLocks noChangeArrowheads="1"/>
            </p:cNvSpPr>
            <p:nvPr/>
          </p:nvSpPr>
          <p:spPr bwMode="auto">
            <a:xfrm>
              <a:off x="4377" y="2931"/>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2</a:t>
              </a:r>
            </a:p>
          </p:txBody>
        </p:sp>
        <p:sp>
          <p:nvSpPr>
            <p:cNvPr id="74" name="Oval 153"/>
            <p:cNvSpPr>
              <a:spLocks noChangeArrowheads="1"/>
            </p:cNvSpPr>
            <p:nvPr/>
          </p:nvSpPr>
          <p:spPr bwMode="auto">
            <a:xfrm>
              <a:off x="5057" y="2886"/>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3</a:t>
              </a:r>
            </a:p>
          </p:txBody>
        </p:sp>
        <p:sp>
          <p:nvSpPr>
            <p:cNvPr id="75" name="Oval 154"/>
            <p:cNvSpPr>
              <a:spLocks noChangeArrowheads="1"/>
            </p:cNvSpPr>
            <p:nvPr/>
          </p:nvSpPr>
          <p:spPr bwMode="auto">
            <a:xfrm>
              <a:off x="3969" y="361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76" name="Oval 155"/>
            <p:cNvSpPr>
              <a:spLocks noChangeArrowheads="1"/>
            </p:cNvSpPr>
            <p:nvPr/>
          </p:nvSpPr>
          <p:spPr bwMode="auto">
            <a:xfrm>
              <a:off x="4513" y="3612"/>
              <a:ext cx="317" cy="318"/>
            </a:xfrm>
            <a:prstGeom prst="ellipse">
              <a:avLst/>
            </a:prstGeom>
            <a:solidFill>
              <a:srgbClr val="FFFF00"/>
            </a:solidFill>
            <a:ln w="9525">
              <a:solidFill>
                <a:schemeClr val="tx1"/>
              </a:solidFill>
              <a:round/>
            </a:ln>
          </p:spPr>
          <p:txBody>
            <a:bodyPr wrap="none" anchor="ctr"/>
            <a:lstStyle/>
            <a:p>
              <a:pPr algn="ctr"/>
              <a:r>
                <a:rPr lang="en-US" altLang="zh-CN" sz="1800"/>
                <a:t>5</a:t>
              </a:r>
            </a:p>
          </p:txBody>
        </p:sp>
        <p:sp>
          <p:nvSpPr>
            <p:cNvPr id="77" name="Oval 156"/>
            <p:cNvSpPr>
              <a:spLocks noChangeArrowheads="1"/>
            </p:cNvSpPr>
            <p:nvPr/>
          </p:nvSpPr>
          <p:spPr bwMode="auto">
            <a:xfrm>
              <a:off x="4966" y="3612"/>
              <a:ext cx="317" cy="318"/>
            </a:xfrm>
            <a:prstGeom prst="ellipse">
              <a:avLst/>
            </a:prstGeom>
            <a:solidFill>
              <a:srgbClr val="FFFF00"/>
            </a:solidFill>
            <a:ln w="9525">
              <a:solidFill>
                <a:schemeClr val="tx1"/>
              </a:solidFill>
              <a:round/>
            </a:ln>
          </p:spPr>
          <p:txBody>
            <a:bodyPr wrap="none" anchor="ctr"/>
            <a:lstStyle/>
            <a:p>
              <a:pPr algn="ctr"/>
              <a:r>
                <a:rPr lang="en-US" altLang="zh-CN" sz="1800"/>
                <a:t>6</a:t>
              </a:r>
            </a:p>
          </p:txBody>
        </p:sp>
        <p:sp>
          <p:nvSpPr>
            <p:cNvPr id="78" name="Line 157"/>
            <p:cNvSpPr>
              <a:spLocks noChangeShapeType="1"/>
            </p:cNvSpPr>
            <p:nvPr/>
          </p:nvSpPr>
          <p:spPr bwMode="auto">
            <a:xfrm flipH="1">
              <a:off x="4604" y="2705"/>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79" name="Line 158"/>
            <p:cNvSpPr>
              <a:spLocks noChangeShapeType="1"/>
            </p:cNvSpPr>
            <p:nvPr/>
          </p:nvSpPr>
          <p:spPr bwMode="auto">
            <a:xfrm flipH="1">
              <a:off x="4150" y="3249"/>
              <a:ext cx="317"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0" name="Line 159"/>
            <p:cNvSpPr>
              <a:spLocks noChangeShapeType="1"/>
            </p:cNvSpPr>
            <p:nvPr/>
          </p:nvSpPr>
          <p:spPr bwMode="auto">
            <a:xfrm>
              <a:off x="4966" y="2705"/>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1" name="Oval 168"/>
            <p:cNvSpPr>
              <a:spLocks noChangeArrowheads="1"/>
            </p:cNvSpPr>
            <p:nvPr/>
          </p:nvSpPr>
          <p:spPr bwMode="auto">
            <a:xfrm>
              <a:off x="5375" y="3612"/>
              <a:ext cx="317" cy="318"/>
            </a:xfrm>
            <a:prstGeom prst="ellipse">
              <a:avLst/>
            </a:prstGeom>
            <a:solidFill>
              <a:srgbClr val="FFFF99"/>
            </a:solidFill>
            <a:ln w="9525">
              <a:solidFill>
                <a:schemeClr val="tx1"/>
              </a:solidFill>
              <a:round/>
            </a:ln>
          </p:spPr>
          <p:txBody>
            <a:bodyPr wrap="none" anchor="ctr"/>
            <a:lstStyle/>
            <a:p>
              <a:pPr algn="ctr"/>
              <a:r>
                <a:rPr lang="en-US" altLang="zh-CN" sz="1800"/>
                <a:t>7</a:t>
              </a:r>
            </a:p>
          </p:txBody>
        </p:sp>
      </p:grpSp>
      <p:grpSp>
        <p:nvGrpSpPr>
          <p:cNvPr id="82" name="Group 6"/>
          <p:cNvGrpSpPr/>
          <p:nvPr/>
        </p:nvGrpSpPr>
        <p:grpSpPr bwMode="auto">
          <a:xfrm>
            <a:off x="1686776" y="5311625"/>
            <a:ext cx="1518852" cy="274127"/>
            <a:chOff x="158" y="2523"/>
            <a:chExt cx="1905" cy="272"/>
          </a:xfrm>
        </p:grpSpPr>
        <p:sp>
          <p:nvSpPr>
            <p:cNvPr id="83" name="Rectangle 7"/>
            <p:cNvSpPr>
              <a:spLocks noChangeArrowheads="1"/>
            </p:cNvSpPr>
            <p:nvPr/>
          </p:nvSpPr>
          <p:spPr bwMode="auto">
            <a:xfrm>
              <a:off x="158"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dirty="0"/>
                <a:t>4</a:t>
              </a:r>
            </a:p>
          </p:txBody>
        </p:sp>
        <p:sp>
          <p:nvSpPr>
            <p:cNvPr id="84" name="Rectangle 8"/>
            <p:cNvSpPr>
              <a:spLocks noChangeArrowheads="1"/>
            </p:cNvSpPr>
            <p:nvPr/>
          </p:nvSpPr>
          <p:spPr bwMode="auto">
            <a:xfrm>
              <a:off x="430"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2</a:t>
              </a:r>
            </a:p>
          </p:txBody>
        </p:sp>
        <p:sp>
          <p:nvSpPr>
            <p:cNvPr id="85" name="Rectangle 9"/>
            <p:cNvSpPr>
              <a:spLocks noChangeArrowheads="1"/>
            </p:cNvSpPr>
            <p:nvPr/>
          </p:nvSpPr>
          <p:spPr bwMode="auto">
            <a:xfrm>
              <a:off x="703"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3</a:t>
              </a:r>
            </a:p>
          </p:txBody>
        </p:sp>
        <p:sp>
          <p:nvSpPr>
            <p:cNvPr id="86" name="Rectangle 10"/>
            <p:cNvSpPr>
              <a:spLocks noChangeArrowheads="1"/>
            </p:cNvSpPr>
            <p:nvPr/>
          </p:nvSpPr>
          <p:spPr bwMode="auto">
            <a:xfrm>
              <a:off x="975"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1</a:t>
              </a:r>
            </a:p>
          </p:txBody>
        </p:sp>
        <p:sp>
          <p:nvSpPr>
            <p:cNvPr id="87" name="Rectangle 11"/>
            <p:cNvSpPr>
              <a:spLocks noChangeArrowheads="1"/>
            </p:cNvSpPr>
            <p:nvPr/>
          </p:nvSpPr>
          <p:spPr bwMode="auto">
            <a:xfrm>
              <a:off x="1247"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5</a:t>
              </a:r>
            </a:p>
          </p:txBody>
        </p:sp>
        <p:sp>
          <p:nvSpPr>
            <p:cNvPr id="88" name="Rectangle 12"/>
            <p:cNvSpPr>
              <a:spLocks noChangeArrowheads="1"/>
            </p:cNvSpPr>
            <p:nvPr/>
          </p:nvSpPr>
          <p:spPr bwMode="auto">
            <a:xfrm>
              <a:off x="1519"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6</a:t>
              </a:r>
            </a:p>
          </p:txBody>
        </p:sp>
        <p:sp>
          <p:nvSpPr>
            <p:cNvPr id="89" name="Rectangle 13"/>
            <p:cNvSpPr>
              <a:spLocks noChangeArrowheads="1"/>
            </p:cNvSpPr>
            <p:nvPr/>
          </p:nvSpPr>
          <p:spPr bwMode="auto">
            <a:xfrm>
              <a:off x="1791" y="2523"/>
              <a:ext cx="272" cy="272"/>
            </a:xfrm>
            <a:prstGeom prst="rect">
              <a:avLst/>
            </a:prstGeom>
            <a:solidFill>
              <a:srgbClr val="FFFF99"/>
            </a:solidFill>
            <a:ln w="9525">
              <a:solidFill>
                <a:schemeClr val="tx1"/>
              </a:solidFill>
              <a:miter lim="800000"/>
            </a:ln>
          </p:spPr>
          <p:txBody>
            <a:bodyPr wrap="none" anchor="ctr"/>
            <a:lstStyle/>
            <a:p>
              <a:pPr algn="ctr"/>
              <a:r>
                <a:rPr lang="en-US" altLang="zh-CN" sz="1800"/>
                <a:t>7</a:t>
              </a:r>
              <a:endParaRPr lang="zh-CN" altLang="zh-CN" sz="1800"/>
            </a:p>
          </p:txBody>
        </p:sp>
      </p:grpSp>
      <p:sp>
        <p:nvSpPr>
          <p:cNvPr id="90" name="AutoShape 163"/>
          <p:cNvSpPr>
            <a:spLocks noChangeArrowheads="1"/>
          </p:cNvSpPr>
          <p:nvPr/>
        </p:nvSpPr>
        <p:spPr bwMode="auto">
          <a:xfrm>
            <a:off x="3977879" y="2320529"/>
            <a:ext cx="849632" cy="378619"/>
          </a:xfrm>
          <a:prstGeom prst="notchedRightArrow">
            <a:avLst>
              <a:gd name="adj1" fmla="val 50000"/>
              <a:gd name="adj2" fmla="val 32133"/>
            </a:avLst>
          </a:prstGeom>
          <a:solidFill>
            <a:schemeClr val="accent1"/>
          </a:solidFill>
          <a:ln w="9525">
            <a:solidFill>
              <a:schemeClr val="tx1"/>
            </a:solidFill>
            <a:miter lim="800000"/>
          </a:ln>
        </p:spPr>
        <p:txBody>
          <a:bodyPr wrap="none" anchor="ctr"/>
          <a:lstStyle/>
          <a:p>
            <a:endParaRPr lang="zh-CN" altLang="en-US" sz="1800"/>
          </a:p>
        </p:txBody>
      </p:sp>
      <p:sp>
        <p:nvSpPr>
          <p:cNvPr id="91" name="TextBox 111"/>
          <p:cNvSpPr txBox="1">
            <a:spLocks noChangeArrowheads="1"/>
          </p:cNvSpPr>
          <p:nvPr/>
        </p:nvSpPr>
        <p:spPr bwMode="auto">
          <a:xfrm>
            <a:off x="3900634" y="4102811"/>
            <a:ext cx="1179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dirty="0">
                <a:solidFill>
                  <a:srgbClr val="C00000"/>
                </a:solidFill>
                <a:sym typeface="+mn-ea"/>
              </a:rPr>
              <a:t>delete max</a:t>
            </a:r>
            <a:endParaRPr lang="zh-CN" altLang="en-US" sz="1800" dirty="0">
              <a:solidFill>
                <a:srgbClr val="C00000"/>
              </a:solidFill>
            </a:endParaRPr>
          </a:p>
        </p:txBody>
      </p:sp>
      <p:sp>
        <p:nvSpPr>
          <p:cNvPr id="92" name="AutoShape 163"/>
          <p:cNvSpPr>
            <a:spLocks noChangeArrowheads="1"/>
          </p:cNvSpPr>
          <p:nvPr/>
        </p:nvSpPr>
        <p:spPr bwMode="auto">
          <a:xfrm rot="5400000">
            <a:off x="5881989" y="3539549"/>
            <a:ext cx="378619" cy="378619"/>
          </a:xfrm>
          <a:prstGeom prst="notchedRightArrow">
            <a:avLst>
              <a:gd name="adj1" fmla="val 50000"/>
              <a:gd name="adj2" fmla="val 32068"/>
            </a:avLst>
          </a:prstGeom>
          <a:solidFill>
            <a:schemeClr val="accent1"/>
          </a:solidFill>
          <a:ln w="9525">
            <a:solidFill>
              <a:schemeClr val="tx1"/>
            </a:solidFill>
            <a:miter lim="800000"/>
          </a:ln>
        </p:spPr>
        <p:txBody>
          <a:bodyPr wrap="none" anchor="ctr"/>
          <a:lstStyle/>
          <a:p>
            <a:endParaRPr lang="zh-CN" altLang="en-US" sz="1800"/>
          </a:p>
        </p:txBody>
      </p:sp>
      <p:sp>
        <p:nvSpPr>
          <p:cNvPr id="93" name="TextBox 114"/>
          <p:cNvSpPr txBox="1">
            <a:spLocks noChangeArrowheads="1"/>
          </p:cNvSpPr>
          <p:nvPr/>
        </p:nvSpPr>
        <p:spPr bwMode="auto">
          <a:xfrm>
            <a:off x="6344369" y="3553640"/>
            <a:ext cx="1179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dirty="0">
                <a:solidFill>
                  <a:srgbClr val="C00000"/>
                </a:solidFill>
                <a:sym typeface="+mn-ea"/>
              </a:rPr>
              <a:t>delete max</a:t>
            </a:r>
            <a:endParaRPr lang="zh-CN" altLang="en-US" sz="1800" dirty="0">
              <a:solidFill>
                <a:srgbClr val="C00000"/>
              </a:solidFill>
            </a:endParaRPr>
          </a:p>
        </p:txBody>
      </p:sp>
      <p:sp>
        <p:nvSpPr>
          <p:cNvPr id="144386" name="标题 144385"/>
          <p:cNvSpPr>
            <a:spLocks noGrp="1"/>
          </p:cNvSpPr>
          <p:nvPr/>
        </p:nvSpPr>
        <p:spPr>
          <a:xfrm>
            <a:off x="455613" y="222250"/>
            <a:ext cx="8226425" cy="6858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en-US" altLang="zh-CN" sz="3200" strike="noStrike" noProof="1">
                <a:solidFill>
                  <a:srgbClr val="CC0000"/>
                </a:solidFill>
                <a:effectLst>
                  <a:outerShdw blurRad="38100" dist="38100" dir="2700000">
                    <a:srgbClr val="C0C0C0"/>
                  </a:outerShdw>
                </a:effectLst>
              </a:rPr>
              <a:t>Application 2 –Heap Sort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randombar(horizontal)">
                                      <p:cBhvr>
                                        <p:cTn id="7" dur="500"/>
                                        <p:tgtEl>
                                          <p:spTgt spid="9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randombar(horizontal)">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down)">
                                      <p:cBhvr>
                                        <p:cTn id="23" dur="500"/>
                                        <p:tgtEl>
                                          <p:spTgt spid="9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wipe(down)">
                                      <p:cBhvr>
                                        <p:cTn id="26" dur="500"/>
                                        <p:tgtEl>
                                          <p:spTgt spid="9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par>
                                <p:cTn id="32" presetID="22" presetClass="entr" presetSubtype="4"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down)">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down)">
                                      <p:cBhvr>
                                        <p:cTn id="47" dur="500"/>
                                        <p:tgtEl>
                                          <p:spTgt spid="71"/>
                                        </p:tgtEl>
                                      </p:cBhvr>
                                    </p:animEffect>
                                  </p:childTnLst>
                                </p:cTn>
                              </p:par>
                              <p:par>
                                <p:cTn id="48" presetID="22" presetClass="entr" presetSubtype="4" fill="hold"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down)">
                                      <p:cBhvr>
                                        <p:cTn id="5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50" grpId="0"/>
      <p:bldP spid="90" grpId="0" bldLvl="0" animBg="1"/>
      <p:bldP spid="91" grpId="0"/>
      <p:bldP spid="92" grpId="0" bldLvl="0" animBg="1"/>
      <p:bldP spid="9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7"/>
          <p:cNvSpPr txBox="1">
            <a:spLocks noGrp="1" noChangeArrowheads="1"/>
          </p:cNvSpPr>
          <p:nvPr/>
        </p:nvSpPr>
        <p:spPr bwMode="auto">
          <a:xfrm>
            <a:off x="7715250" y="56578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01B07CB2-5223-446D-98B0-5B5658C0975A}" type="slidenum">
              <a:rPr lang="en-US" altLang="zh-CN" sz="1500"/>
              <a:t>95</a:t>
            </a:fld>
            <a:endParaRPr lang="en-US" altLang="zh-CN" sz="1500" dirty="0"/>
          </a:p>
        </p:txBody>
      </p:sp>
      <p:grpSp>
        <p:nvGrpSpPr>
          <p:cNvPr id="7" name="Group 170"/>
          <p:cNvGrpSpPr/>
          <p:nvPr/>
        </p:nvGrpSpPr>
        <p:grpSpPr bwMode="auto">
          <a:xfrm>
            <a:off x="2101728" y="3980757"/>
            <a:ext cx="1439465" cy="1289086"/>
            <a:chOff x="3969" y="2387"/>
            <a:chExt cx="1723" cy="1543"/>
          </a:xfrm>
        </p:grpSpPr>
        <p:sp>
          <p:nvSpPr>
            <p:cNvPr id="8" name="Oval 151"/>
            <p:cNvSpPr>
              <a:spLocks noChangeArrowheads="1"/>
            </p:cNvSpPr>
            <p:nvPr/>
          </p:nvSpPr>
          <p:spPr bwMode="auto">
            <a:xfrm>
              <a:off x="4740" y="2387"/>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4</a:t>
              </a:r>
            </a:p>
          </p:txBody>
        </p:sp>
        <p:sp>
          <p:nvSpPr>
            <p:cNvPr id="9" name="Oval 152"/>
            <p:cNvSpPr>
              <a:spLocks noChangeArrowheads="1"/>
            </p:cNvSpPr>
            <p:nvPr/>
          </p:nvSpPr>
          <p:spPr bwMode="auto">
            <a:xfrm>
              <a:off x="4377" y="2931"/>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2</a:t>
              </a:r>
            </a:p>
          </p:txBody>
        </p:sp>
        <p:sp>
          <p:nvSpPr>
            <p:cNvPr id="10" name="Oval 153"/>
            <p:cNvSpPr>
              <a:spLocks noChangeArrowheads="1"/>
            </p:cNvSpPr>
            <p:nvPr/>
          </p:nvSpPr>
          <p:spPr bwMode="auto">
            <a:xfrm>
              <a:off x="5057" y="2886"/>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3</a:t>
              </a:r>
            </a:p>
          </p:txBody>
        </p:sp>
        <p:sp>
          <p:nvSpPr>
            <p:cNvPr id="11" name="Oval 154"/>
            <p:cNvSpPr>
              <a:spLocks noChangeArrowheads="1"/>
            </p:cNvSpPr>
            <p:nvPr/>
          </p:nvSpPr>
          <p:spPr bwMode="auto">
            <a:xfrm>
              <a:off x="3969" y="361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12" name="Oval 155"/>
            <p:cNvSpPr>
              <a:spLocks noChangeArrowheads="1"/>
            </p:cNvSpPr>
            <p:nvPr/>
          </p:nvSpPr>
          <p:spPr bwMode="auto">
            <a:xfrm>
              <a:off x="4513" y="3612"/>
              <a:ext cx="317" cy="318"/>
            </a:xfrm>
            <a:prstGeom prst="ellipse">
              <a:avLst/>
            </a:prstGeom>
            <a:solidFill>
              <a:srgbClr val="FFFF00"/>
            </a:solidFill>
            <a:ln w="9525">
              <a:solidFill>
                <a:schemeClr val="tx1"/>
              </a:solidFill>
              <a:round/>
            </a:ln>
          </p:spPr>
          <p:txBody>
            <a:bodyPr wrap="none" anchor="ctr"/>
            <a:lstStyle/>
            <a:p>
              <a:pPr algn="ctr"/>
              <a:r>
                <a:rPr lang="en-US" altLang="zh-CN" sz="1800"/>
                <a:t>5</a:t>
              </a:r>
            </a:p>
          </p:txBody>
        </p:sp>
        <p:sp>
          <p:nvSpPr>
            <p:cNvPr id="13" name="Oval 156"/>
            <p:cNvSpPr>
              <a:spLocks noChangeArrowheads="1"/>
            </p:cNvSpPr>
            <p:nvPr/>
          </p:nvSpPr>
          <p:spPr bwMode="auto">
            <a:xfrm>
              <a:off x="4966" y="3612"/>
              <a:ext cx="317" cy="318"/>
            </a:xfrm>
            <a:prstGeom prst="ellipse">
              <a:avLst/>
            </a:prstGeom>
            <a:solidFill>
              <a:srgbClr val="FFFF00"/>
            </a:solidFill>
            <a:ln w="9525">
              <a:solidFill>
                <a:schemeClr val="tx1"/>
              </a:solidFill>
              <a:round/>
            </a:ln>
          </p:spPr>
          <p:txBody>
            <a:bodyPr wrap="none" anchor="ctr"/>
            <a:lstStyle/>
            <a:p>
              <a:pPr algn="ctr"/>
              <a:r>
                <a:rPr lang="en-US" altLang="zh-CN" sz="1800"/>
                <a:t>6</a:t>
              </a:r>
            </a:p>
          </p:txBody>
        </p:sp>
        <p:sp>
          <p:nvSpPr>
            <p:cNvPr id="14" name="Line 157"/>
            <p:cNvSpPr>
              <a:spLocks noChangeShapeType="1"/>
            </p:cNvSpPr>
            <p:nvPr/>
          </p:nvSpPr>
          <p:spPr bwMode="auto">
            <a:xfrm flipH="1">
              <a:off x="4604" y="2705"/>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5" name="Line 158"/>
            <p:cNvSpPr>
              <a:spLocks noChangeShapeType="1"/>
            </p:cNvSpPr>
            <p:nvPr/>
          </p:nvSpPr>
          <p:spPr bwMode="auto">
            <a:xfrm flipH="1">
              <a:off x="4150" y="3249"/>
              <a:ext cx="317"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6" name="Line 159"/>
            <p:cNvSpPr>
              <a:spLocks noChangeShapeType="1"/>
            </p:cNvSpPr>
            <p:nvPr/>
          </p:nvSpPr>
          <p:spPr bwMode="auto">
            <a:xfrm>
              <a:off x="4966" y="2705"/>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7" name="Oval 168"/>
            <p:cNvSpPr>
              <a:spLocks noChangeArrowheads="1"/>
            </p:cNvSpPr>
            <p:nvPr/>
          </p:nvSpPr>
          <p:spPr bwMode="auto">
            <a:xfrm>
              <a:off x="5375" y="3612"/>
              <a:ext cx="317" cy="318"/>
            </a:xfrm>
            <a:prstGeom prst="ellipse">
              <a:avLst/>
            </a:prstGeom>
            <a:solidFill>
              <a:srgbClr val="FFFF99"/>
            </a:solidFill>
            <a:ln w="9525">
              <a:solidFill>
                <a:schemeClr val="tx1"/>
              </a:solidFill>
              <a:round/>
            </a:ln>
          </p:spPr>
          <p:txBody>
            <a:bodyPr wrap="none" anchor="ctr"/>
            <a:lstStyle/>
            <a:p>
              <a:pPr algn="ctr"/>
              <a:r>
                <a:rPr lang="en-US" altLang="zh-CN" sz="1800"/>
                <a:t>7</a:t>
              </a:r>
            </a:p>
          </p:txBody>
        </p:sp>
      </p:grpSp>
      <p:grpSp>
        <p:nvGrpSpPr>
          <p:cNvPr id="18" name="Group 6"/>
          <p:cNvGrpSpPr/>
          <p:nvPr/>
        </p:nvGrpSpPr>
        <p:grpSpPr bwMode="auto">
          <a:xfrm>
            <a:off x="2101649" y="5446712"/>
            <a:ext cx="1549426" cy="265671"/>
            <a:chOff x="158" y="2523"/>
            <a:chExt cx="1905" cy="272"/>
          </a:xfrm>
        </p:grpSpPr>
        <p:sp>
          <p:nvSpPr>
            <p:cNvPr id="19" name="Rectangle 7"/>
            <p:cNvSpPr>
              <a:spLocks noChangeArrowheads="1"/>
            </p:cNvSpPr>
            <p:nvPr/>
          </p:nvSpPr>
          <p:spPr bwMode="auto">
            <a:xfrm>
              <a:off x="158"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dirty="0"/>
                <a:t>4</a:t>
              </a:r>
            </a:p>
          </p:txBody>
        </p:sp>
        <p:sp>
          <p:nvSpPr>
            <p:cNvPr id="20" name="Rectangle 8"/>
            <p:cNvSpPr>
              <a:spLocks noChangeArrowheads="1"/>
            </p:cNvSpPr>
            <p:nvPr/>
          </p:nvSpPr>
          <p:spPr bwMode="auto">
            <a:xfrm>
              <a:off x="430"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2</a:t>
              </a:r>
            </a:p>
          </p:txBody>
        </p:sp>
        <p:sp>
          <p:nvSpPr>
            <p:cNvPr id="21" name="Rectangle 9"/>
            <p:cNvSpPr>
              <a:spLocks noChangeArrowheads="1"/>
            </p:cNvSpPr>
            <p:nvPr/>
          </p:nvSpPr>
          <p:spPr bwMode="auto">
            <a:xfrm>
              <a:off x="703"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3</a:t>
              </a:r>
            </a:p>
          </p:txBody>
        </p:sp>
        <p:sp>
          <p:nvSpPr>
            <p:cNvPr id="22" name="Rectangle 10"/>
            <p:cNvSpPr>
              <a:spLocks noChangeArrowheads="1"/>
            </p:cNvSpPr>
            <p:nvPr/>
          </p:nvSpPr>
          <p:spPr bwMode="auto">
            <a:xfrm>
              <a:off x="975"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1</a:t>
              </a:r>
            </a:p>
          </p:txBody>
        </p:sp>
        <p:sp>
          <p:nvSpPr>
            <p:cNvPr id="23" name="Rectangle 11"/>
            <p:cNvSpPr>
              <a:spLocks noChangeArrowheads="1"/>
            </p:cNvSpPr>
            <p:nvPr/>
          </p:nvSpPr>
          <p:spPr bwMode="auto">
            <a:xfrm>
              <a:off x="1247"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5</a:t>
              </a:r>
            </a:p>
          </p:txBody>
        </p:sp>
        <p:sp>
          <p:nvSpPr>
            <p:cNvPr id="24" name="Rectangle 12"/>
            <p:cNvSpPr>
              <a:spLocks noChangeArrowheads="1"/>
            </p:cNvSpPr>
            <p:nvPr/>
          </p:nvSpPr>
          <p:spPr bwMode="auto">
            <a:xfrm>
              <a:off x="1519"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6</a:t>
              </a:r>
            </a:p>
          </p:txBody>
        </p:sp>
        <p:sp>
          <p:nvSpPr>
            <p:cNvPr id="25" name="Rectangle 13"/>
            <p:cNvSpPr>
              <a:spLocks noChangeArrowheads="1"/>
            </p:cNvSpPr>
            <p:nvPr/>
          </p:nvSpPr>
          <p:spPr bwMode="auto">
            <a:xfrm>
              <a:off x="1791" y="2523"/>
              <a:ext cx="272" cy="272"/>
            </a:xfrm>
            <a:prstGeom prst="rect">
              <a:avLst/>
            </a:prstGeom>
            <a:solidFill>
              <a:srgbClr val="FFFF99"/>
            </a:solidFill>
            <a:ln w="9525">
              <a:solidFill>
                <a:schemeClr val="tx1"/>
              </a:solidFill>
              <a:miter lim="800000"/>
            </a:ln>
          </p:spPr>
          <p:txBody>
            <a:bodyPr wrap="none" anchor="ctr"/>
            <a:lstStyle/>
            <a:p>
              <a:pPr algn="ctr"/>
              <a:r>
                <a:rPr lang="en-US" altLang="zh-CN" sz="1800"/>
                <a:t>7</a:t>
              </a:r>
              <a:endParaRPr lang="zh-CN" altLang="zh-CN" sz="1800"/>
            </a:p>
          </p:txBody>
        </p:sp>
      </p:grpSp>
      <p:grpSp>
        <p:nvGrpSpPr>
          <p:cNvPr id="28" name="Group 6"/>
          <p:cNvGrpSpPr/>
          <p:nvPr/>
        </p:nvGrpSpPr>
        <p:grpSpPr bwMode="auto">
          <a:xfrm>
            <a:off x="2255191" y="3237309"/>
            <a:ext cx="1645443" cy="191691"/>
            <a:chOff x="158" y="2523"/>
            <a:chExt cx="1905" cy="272"/>
          </a:xfrm>
        </p:grpSpPr>
        <p:sp>
          <p:nvSpPr>
            <p:cNvPr id="29" name="Rectangle 7"/>
            <p:cNvSpPr>
              <a:spLocks noChangeArrowheads="1"/>
            </p:cNvSpPr>
            <p:nvPr/>
          </p:nvSpPr>
          <p:spPr bwMode="auto">
            <a:xfrm>
              <a:off x="158"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3</a:t>
              </a:r>
            </a:p>
          </p:txBody>
        </p:sp>
        <p:sp>
          <p:nvSpPr>
            <p:cNvPr id="30" name="Rectangle 8"/>
            <p:cNvSpPr>
              <a:spLocks noChangeArrowheads="1"/>
            </p:cNvSpPr>
            <p:nvPr/>
          </p:nvSpPr>
          <p:spPr bwMode="auto">
            <a:xfrm>
              <a:off x="430"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2</a:t>
              </a:r>
            </a:p>
          </p:txBody>
        </p:sp>
        <p:sp>
          <p:nvSpPr>
            <p:cNvPr id="31" name="Rectangle 9"/>
            <p:cNvSpPr>
              <a:spLocks noChangeArrowheads="1"/>
            </p:cNvSpPr>
            <p:nvPr/>
          </p:nvSpPr>
          <p:spPr bwMode="auto">
            <a:xfrm>
              <a:off x="703"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1</a:t>
              </a:r>
            </a:p>
          </p:txBody>
        </p:sp>
        <p:sp>
          <p:nvSpPr>
            <p:cNvPr id="32" name="Rectangle 10"/>
            <p:cNvSpPr>
              <a:spLocks noChangeArrowheads="1"/>
            </p:cNvSpPr>
            <p:nvPr/>
          </p:nvSpPr>
          <p:spPr bwMode="auto">
            <a:xfrm>
              <a:off x="975"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4</a:t>
              </a:r>
            </a:p>
          </p:txBody>
        </p:sp>
        <p:sp>
          <p:nvSpPr>
            <p:cNvPr id="33" name="Rectangle 11"/>
            <p:cNvSpPr>
              <a:spLocks noChangeArrowheads="1"/>
            </p:cNvSpPr>
            <p:nvPr/>
          </p:nvSpPr>
          <p:spPr bwMode="auto">
            <a:xfrm>
              <a:off x="1247"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5</a:t>
              </a:r>
            </a:p>
          </p:txBody>
        </p:sp>
        <p:sp>
          <p:nvSpPr>
            <p:cNvPr id="34" name="Rectangle 12"/>
            <p:cNvSpPr>
              <a:spLocks noChangeArrowheads="1"/>
            </p:cNvSpPr>
            <p:nvPr/>
          </p:nvSpPr>
          <p:spPr bwMode="auto">
            <a:xfrm>
              <a:off x="1519"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6</a:t>
              </a:r>
            </a:p>
          </p:txBody>
        </p:sp>
        <p:sp>
          <p:nvSpPr>
            <p:cNvPr id="35" name="Rectangle 13"/>
            <p:cNvSpPr>
              <a:spLocks noChangeArrowheads="1"/>
            </p:cNvSpPr>
            <p:nvPr/>
          </p:nvSpPr>
          <p:spPr bwMode="auto">
            <a:xfrm>
              <a:off x="1791" y="2523"/>
              <a:ext cx="272" cy="272"/>
            </a:xfrm>
            <a:prstGeom prst="rect">
              <a:avLst/>
            </a:prstGeom>
            <a:solidFill>
              <a:srgbClr val="FFFF99"/>
            </a:solidFill>
            <a:ln w="9525">
              <a:solidFill>
                <a:schemeClr val="tx1"/>
              </a:solidFill>
              <a:miter lim="800000"/>
            </a:ln>
          </p:spPr>
          <p:txBody>
            <a:bodyPr wrap="none" anchor="ctr"/>
            <a:lstStyle/>
            <a:p>
              <a:pPr algn="ctr"/>
              <a:r>
                <a:rPr lang="en-US" altLang="zh-CN" sz="1800"/>
                <a:t>7</a:t>
              </a:r>
              <a:endParaRPr lang="zh-CN" altLang="zh-CN" sz="1800"/>
            </a:p>
          </p:txBody>
        </p:sp>
      </p:grpSp>
      <p:grpSp>
        <p:nvGrpSpPr>
          <p:cNvPr id="36" name="Group 170"/>
          <p:cNvGrpSpPr/>
          <p:nvPr/>
        </p:nvGrpSpPr>
        <p:grpSpPr bwMode="auto">
          <a:xfrm>
            <a:off x="2347478" y="1816511"/>
            <a:ext cx="1350168" cy="1209118"/>
            <a:chOff x="3969" y="2387"/>
            <a:chExt cx="1723" cy="1543"/>
          </a:xfrm>
        </p:grpSpPr>
        <p:sp>
          <p:nvSpPr>
            <p:cNvPr id="37" name="Oval 151"/>
            <p:cNvSpPr>
              <a:spLocks noChangeArrowheads="1"/>
            </p:cNvSpPr>
            <p:nvPr/>
          </p:nvSpPr>
          <p:spPr bwMode="auto">
            <a:xfrm>
              <a:off x="4740" y="2387"/>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3</a:t>
              </a:r>
            </a:p>
          </p:txBody>
        </p:sp>
        <p:sp>
          <p:nvSpPr>
            <p:cNvPr id="38" name="Oval 152"/>
            <p:cNvSpPr>
              <a:spLocks noChangeArrowheads="1"/>
            </p:cNvSpPr>
            <p:nvPr/>
          </p:nvSpPr>
          <p:spPr bwMode="auto">
            <a:xfrm>
              <a:off x="4377" y="2931"/>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2</a:t>
              </a:r>
            </a:p>
          </p:txBody>
        </p:sp>
        <p:sp>
          <p:nvSpPr>
            <p:cNvPr id="39" name="Oval 153"/>
            <p:cNvSpPr>
              <a:spLocks noChangeArrowheads="1"/>
            </p:cNvSpPr>
            <p:nvPr/>
          </p:nvSpPr>
          <p:spPr bwMode="auto">
            <a:xfrm>
              <a:off x="5057" y="2886"/>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40" name="Oval 154"/>
            <p:cNvSpPr>
              <a:spLocks noChangeArrowheads="1"/>
            </p:cNvSpPr>
            <p:nvPr/>
          </p:nvSpPr>
          <p:spPr bwMode="auto">
            <a:xfrm>
              <a:off x="3969" y="3612"/>
              <a:ext cx="317" cy="318"/>
            </a:xfrm>
            <a:prstGeom prst="ellipse">
              <a:avLst/>
            </a:prstGeom>
            <a:solidFill>
              <a:srgbClr val="FFFF00"/>
            </a:solidFill>
            <a:ln w="9525">
              <a:solidFill>
                <a:schemeClr val="tx1"/>
              </a:solidFill>
              <a:round/>
            </a:ln>
          </p:spPr>
          <p:txBody>
            <a:bodyPr wrap="none" anchor="ctr"/>
            <a:lstStyle/>
            <a:p>
              <a:pPr algn="ctr"/>
              <a:r>
                <a:rPr lang="en-US" altLang="zh-CN" sz="1800"/>
                <a:t>4</a:t>
              </a:r>
            </a:p>
          </p:txBody>
        </p:sp>
        <p:sp>
          <p:nvSpPr>
            <p:cNvPr id="41" name="Oval 155"/>
            <p:cNvSpPr>
              <a:spLocks noChangeArrowheads="1"/>
            </p:cNvSpPr>
            <p:nvPr/>
          </p:nvSpPr>
          <p:spPr bwMode="auto">
            <a:xfrm>
              <a:off x="4513" y="3612"/>
              <a:ext cx="317" cy="318"/>
            </a:xfrm>
            <a:prstGeom prst="ellipse">
              <a:avLst/>
            </a:prstGeom>
            <a:solidFill>
              <a:srgbClr val="FFFF00"/>
            </a:solidFill>
            <a:ln w="9525">
              <a:solidFill>
                <a:schemeClr val="tx1"/>
              </a:solidFill>
              <a:round/>
            </a:ln>
          </p:spPr>
          <p:txBody>
            <a:bodyPr wrap="none" anchor="ctr"/>
            <a:lstStyle/>
            <a:p>
              <a:pPr algn="ctr"/>
              <a:r>
                <a:rPr lang="en-US" altLang="zh-CN" sz="1800"/>
                <a:t>5</a:t>
              </a:r>
            </a:p>
          </p:txBody>
        </p:sp>
        <p:sp>
          <p:nvSpPr>
            <p:cNvPr id="42" name="Oval 156"/>
            <p:cNvSpPr>
              <a:spLocks noChangeArrowheads="1"/>
            </p:cNvSpPr>
            <p:nvPr/>
          </p:nvSpPr>
          <p:spPr bwMode="auto">
            <a:xfrm>
              <a:off x="4966" y="3612"/>
              <a:ext cx="317" cy="318"/>
            </a:xfrm>
            <a:prstGeom prst="ellipse">
              <a:avLst/>
            </a:prstGeom>
            <a:solidFill>
              <a:srgbClr val="FFFF00"/>
            </a:solidFill>
            <a:ln w="9525">
              <a:solidFill>
                <a:schemeClr val="tx1"/>
              </a:solidFill>
              <a:round/>
            </a:ln>
          </p:spPr>
          <p:txBody>
            <a:bodyPr wrap="none" anchor="ctr"/>
            <a:lstStyle/>
            <a:p>
              <a:pPr algn="ctr"/>
              <a:r>
                <a:rPr lang="en-US" altLang="zh-CN" sz="1800"/>
                <a:t>6</a:t>
              </a:r>
            </a:p>
          </p:txBody>
        </p:sp>
        <p:sp>
          <p:nvSpPr>
            <p:cNvPr id="43" name="Line 157"/>
            <p:cNvSpPr>
              <a:spLocks noChangeShapeType="1"/>
            </p:cNvSpPr>
            <p:nvPr/>
          </p:nvSpPr>
          <p:spPr bwMode="auto">
            <a:xfrm flipH="1">
              <a:off x="4604" y="2705"/>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159"/>
            <p:cNvSpPr>
              <a:spLocks noChangeShapeType="1"/>
            </p:cNvSpPr>
            <p:nvPr/>
          </p:nvSpPr>
          <p:spPr bwMode="auto">
            <a:xfrm>
              <a:off x="4966" y="2705"/>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45" name="Oval 168"/>
            <p:cNvSpPr>
              <a:spLocks noChangeArrowheads="1"/>
            </p:cNvSpPr>
            <p:nvPr/>
          </p:nvSpPr>
          <p:spPr bwMode="auto">
            <a:xfrm>
              <a:off x="5375" y="3612"/>
              <a:ext cx="317" cy="318"/>
            </a:xfrm>
            <a:prstGeom prst="ellipse">
              <a:avLst/>
            </a:prstGeom>
            <a:solidFill>
              <a:srgbClr val="FFFF99"/>
            </a:solidFill>
            <a:ln w="9525">
              <a:solidFill>
                <a:schemeClr val="tx1"/>
              </a:solidFill>
              <a:round/>
            </a:ln>
          </p:spPr>
          <p:txBody>
            <a:bodyPr wrap="none" anchor="ctr"/>
            <a:lstStyle/>
            <a:p>
              <a:pPr algn="ctr"/>
              <a:r>
                <a:rPr lang="en-US" altLang="zh-CN" sz="1800" dirty="0"/>
                <a:t>7</a:t>
              </a:r>
            </a:p>
          </p:txBody>
        </p:sp>
      </p:grpSp>
      <p:grpSp>
        <p:nvGrpSpPr>
          <p:cNvPr id="46" name="Group 170"/>
          <p:cNvGrpSpPr/>
          <p:nvPr/>
        </p:nvGrpSpPr>
        <p:grpSpPr bwMode="auto">
          <a:xfrm>
            <a:off x="5570498" y="1838349"/>
            <a:ext cx="1261253" cy="1129490"/>
            <a:chOff x="3969" y="2387"/>
            <a:chExt cx="1723" cy="1543"/>
          </a:xfrm>
        </p:grpSpPr>
        <p:sp>
          <p:nvSpPr>
            <p:cNvPr id="47" name="Oval 151"/>
            <p:cNvSpPr>
              <a:spLocks noChangeArrowheads="1"/>
            </p:cNvSpPr>
            <p:nvPr/>
          </p:nvSpPr>
          <p:spPr bwMode="auto">
            <a:xfrm>
              <a:off x="4740" y="2387"/>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2</a:t>
              </a:r>
            </a:p>
          </p:txBody>
        </p:sp>
        <p:sp>
          <p:nvSpPr>
            <p:cNvPr id="48" name="Oval 152"/>
            <p:cNvSpPr>
              <a:spLocks noChangeArrowheads="1"/>
            </p:cNvSpPr>
            <p:nvPr/>
          </p:nvSpPr>
          <p:spPr bwMode="auto">
            <a:xfrm>
              <a:off x="4377" y="2931"/>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49" name="Oval 153"/>
            <p:cNvSpPr>
              <a:spLocks noChangeArrowheads="1"/>
            </p:cNvSpPr>
            <p:nvPr/>
          </p:nvSpPr>
          <p:spPr bwMode="auto">
            <a:xfrm>
              <a:off x="5057" y="2886"/>
              <a:ext cx="317" cy="318"/>
            </a:xfrm>
            <a:prstGeom prst="ellipse">
              <a:avLst/>
            </a:prstGeom>
            <a:solidFill>
              <a:srgbClr val="FFFF00"/>
            </a:solidFill>
            <a:ln w="9525">
              <a:solidFill>
                <a:schemeClr val="tx1"/>
              </a:solidFill>
              <a:round/>
            </a:ln>
          </p:spPr>
          <p:txBody>
            <a:bodyPr wrap="none" anchor="ctr"/>
            <a:lstStyle/>
            <a:p>
              <a:pPr algn="ctr"/>
              <a:r>
                <a:rPr lang="en-US" altLang="zh-CN" sz="1800"/>
                <a:t>3</a:t>
              </a:r>
            </a:p>
          </p:txBody>
        </p:sp>
        <p:sp>
          <p:nvSpPr>
            <p:cNvPr id="50" name="Oval 154"/>
            <p:cNvSpPr>
              <a:spLocks noChangeArrowheads="1"/>
            </p:cNvSpPr>
            <p:nvPr/>
          </p:nvSpPr>
          <p:spPr bwMode="auto">
            <a:xfrm>
              <a:off x="3969" y="3612"/>
              <a:ext cx="317" cy="318"/>
            </a:xfrm>
            <a:prstGeom prst="ellipse">
              <a:avLst/>
            </a:prstGeom>
            <a:solidFill>
              <a:srgbClr val="FFFF00"/>
            </a:solidFill>
            <a:ln w="9525">
              <a:solidFill>
                <a:schemeClr val="tx1"/>
              </a:solidFill>
              <a:round/>
            </a:ln>
          </p:spPr>
          <p:txBody>
            <a:bodyPr wrap="none" anchor="ctr"/>
            <a:lstStyle/>
            <a:p>
              <a:pPr algn="ctr"/>
              <a:r>
                <a:rPr lang="en-US" altLang="zh-CN" sz="1800"/>
                <a:t>4</a:t>
              </a:r>
            </a:p>
          </p:txBody>
        </p:sp>
        <p:sp>
          <p:nvSpPr>
            <p:cNvPr id="51" name="Oval 155"/>
            <p:cNvSpPr>
              <a:spLocks noChangeArrowheads="1"/>
            </p:cNvSpPr>
            <p:nvPr/>
          </p:nvSpPr>
          <p:spPr bwMode="auto">
            <a:xfrm>
              <a:off x="4513" y="3612"/>
              <a:ext cx="317" cy="318"/>
            </a:xfrm>
            <a:prstGeom prst="ellipse">
              <a:avLst/>
            </a:prstGeom>
            <a:solidFill>
              <a:srgbClr val="FFFF00"/>
            </a:solidFill>
            <a:ln w="9525">
              <a:solidFill>
                <a:schemeClr val="tx1"/>
              </a:solidFill>
              <a:round/>
            </a:ln>
          </p:spPr>
          <p:txBody>
            <a:bodyPr wrap="none" anchor="ctr"/>
            <a:lstStyle/>
            <a:p>
              <a:pPr algn="ctr"/>
              <a:r>
                <a:rPr lang="en-US" altLang="zh-CN" sz="1800"/>
                <a:t>5</a:t>
              </a:r>
            </a:p>
          </p:txBody>
        </p:sp>
        <p:sp>
          <p:nvSpPr>
            <p:cNvPr id="52" name="Oval 156"/>
            <p:cNvSpPr>
              <a:spLocks noChangeArrowheads="1"/>
            </p:cNvSpPr>
            <p:nvPr/>
          </p:nvSpPr>
          <p:spPr bwMode="auto">
            <a:xfrm>
              <a:off x="4966" y="3612"/>
              <a:ext cx="317" cy="318"/>
            </a:xfrm>
            <a:prstGeom prst="ellipse">
              <a:avLst/>
            </a:prstGeom>
            <a:solidFill>
              <a:srgbClr val="FFFF00"/>
            </a:solidFill>
            <a:ln w="9525">
              <a:solidFill>
                <a:schemeClr val="tx1"/>
              </a:solidFill>
              <a:round/>
            </a:ln>
          </p:spPr>
          <p:txBody>
            <a:bodyPr wrap="none" anchor="ctr"/>
            <a:lstStyle/>
            <a:p>
              <a:pPr algn="ctr"/>
              <a:r>
                <a:rPr lang="en-US" altLang="zh-CN" sz="1800"/>
                <a:t>6</a:t>
              </a:r>
            </a:p>
          </p:txBody>
        </p:sp>
        <p:sp>
          <p:nvSpPr>
            <p:cNvPr id="53" name="Line 157"/>
            <p:cNvSpPr>
              <a:spLocks noChangeShapeType="1"/>
            </p:cNvSpPr>
            <p:nvPr/>
          </p:nvSpPr>
          <p:spPr bwMode="auto">
            <a:xfrm flipH="1">
              <a:off x="4604" y="2705"/>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54" name="Oval 168"/>
            <p:cNvSpPr>
              <a:spLocks noChangeArrowheads="1"/>
            </p:cNvSpPr>
            <p:nvPr/>
          </p:nvSpPr>
          <p:spPr bwMode="auto">
            <a:xfrm>
              <a:off x="5375" y="3612"/>
              <a:ext cx="317" cy="318"/>
            </a:xfrm>
            <a:prstGeom prst="ellipse">
              <a:avLst/>
            </a:prstGeom>
            <a:solidFill>
              <a:srgbClr val="FFFF99"/>
            </a:solidFill>
            <a:ln w="9525">
              <a:solidFill>
                <a:schemeClr val="tx1"/>
              </a:solidFill>
              <a:round/>
            </a:ln>
          </p:spPr>
          <p:txBody>
            <a:bodyPr wrap="none" anchor="ctr"/>
            <a:lstStyle/>
            <a:p>
              <a:pPr algn="ctr"/>
              <a:r>
                <a:rPr lang="en-US" altLang="zh-CN" sz="1800"/>
                <a:t>7</a:t>
              </a:r>
            </a:p>
          </p:txBody>
        </p:sp>
      </p:grpSp>
      <p:grpSp>
        <p:nvGrpSpPr>
          <p:cNvPr id="55" name="Group 6"/>
          <p:cNvGrpSpPr/>
          <p:nvPr/>
        </p:nvGrpSpPr>
        <p:grpSpPr bwMode="auto">
          <a:xfrm>
            <a:off x="5354241" y="3113485"/>
            <a:ext cx="1712119" cy="249190"/>
            <a:chOff x="158" y="2523"/>
            <a:chExt cx="1905" cy="272"/>
          </a:xfrm>
        </p:grpSpPr>
        <p:sp>
          <p:nvSpPr>
            <p:cNvPr id="56" name="Rectangle 7"/>
            <p:cNvSpPr>
              <a:spLocks noChangeArrowheads="1"/>
            </p:cNvSpPr>
            <p:nvPr/>
          </p:nvSpPr>
          <p:spPr bwMode="auto">
            <a:xfrm>
              <a:off x="158"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2</a:t>
              </a:r>
            </a:p>
          </p:txBody>
        </p:sp>
        <p:sp>
          <p:nvSpPr>
            <p:cNvPr id="57" name="Rectangle 8"/>
            <p:cNvSpPr>
              <a:spLocks noChangeArrowheads="1"/>
            </p:cNvSpPr>
            <p:nvPr/>
          </p:nvSpPr>
          <p:spPr bwMode="auto">
            <a:xfrm>
              <a:off x="430"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a:t>1</a:t>
              </a:r>
            </a:p>
          </p:txBody>
        </p:sp>
        <p:sp>
          <p:nvSpPr>
            <p:cNvPr id="58" name="Rectangle 9"/>
            <p:cNvSpPr>
              <a:spLocks noChangeArrowheads="1"/>
            </p:cNvSpPr>
            <p:nvPr/>
          </p:nvSpPr>
          <p:spPr bwMode="auto">
            <a:xfrm>
              <a:off x="703"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3</a:t>
              </a:r>
            </a:p>
          </p:txBody>
        </p:sp>
        <p:sp>
          <p:nvSpPr>
            <p:cNvPr id="59" name="Rectangle 10"/>
            <p:cNvSpPr>
              <a:spLocks noChangeArrowheads="1"/>
            </p:cNvSpPr>
            <p:nvPr/>
          </p:nvSpPr>
          <p:spPr bwMode="auto">
            <a:xfrm>
              <a:off x="975"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4</a:t>
              </a:r>
            </a:p>
          </p:txBody>
        </p:sp>
        <p:sp>
          <p:nvSpPr>
            <p:cNvPr id="60" name="Rectangle 11"/>
            <p:cNvSpPr>
              <a:spLocks noChangeArrowheads="1"/>
            </p:cNvSpPr>
            <p:nvPr/>
          </p:nvSpPr>
          <p:spPr bwMode="auto">
            <a:xfrm>
              <a:off x="1247"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5</a:t>
              </a:r>
            </a:p>
          </p:txBody>
        </p:sp>
        <p:sp>
          <p:nvSpPr>
            <p:cNvPr id="61" name="Rectangle 12"/>
            <p:cNvSpPr>
              <a:spLocks noChangeArrowheads="1"/>
            </p:cNvSpPr>
            <p:nvPr/>
          </p:nvSpPr>
          <p:spPr bwMode="auto">
            <a:xfrm>
              <a:off x="1519"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6</a:t>
              </a:r>
            </a:p>
          </p:txBody>
        </p:sp>
        <p:sp>
          <p:nvSpPr>
            <p:cNvPr id="62" name="Rectangle 13"/>
            <p:cNvSpPr>
              <a:spLocks noChangeArrowheads="1"/>
            </p:cNvSpPr>
            <p:nvPr/>
          </p:nvSpPr>
          <p:spPr bwMode="auto">
            <a:xfrm>
              <a:off x="1791" y="2523"/>
              <a:ext cx="272" cy="272"/>
            </a:xfrm>
            <a:prstGeom prst="rect">
              <a:avLst/>
            </a:prstGeom>
            <a:solidFill>
              <a:srgbClr val="FFFF99"/>
            </a:solidFill>
            <a:ln w="9525">
              <a:solidFill>
                <a:schemeClr val="tx1"/>
              </a:solidFill>
              <a:miter lim="800000"/>
            </a:ln>
          </p:spPr>
          <p:txBody>
            <a:bodyPr wrap="none" anchor="ctr"/>
            <a:lstStyle/>
            <a:p>
              <a:pPr algn="ctr"/>
              <a:r>
                <a:rPr lang="en-US" altLang="zh-CN" sz="1800"/>
                <a:t>7</a:t>
              </a:r>
              <a:endParaRPr lang="zh-CN" altLang="zh-CN" sz="1800"/>
            </a:p>
          </p:txBody>
        </p:sp>
      </p:grpSp>
      <p:grpSp>
        <p:nvGrpSpPr>
          <p:cNvPr id="63" name="Group 170"/>
          <p:cNvGrpSpPr/>
          <p:nvPr/>
        </p:nvGrpSpPr>
        <p:grpSpPr bwMode="auto">
          <a:xfrm>
            <a:off x="5347097" y="4062086"/>
            <a:ext cx="1474802" cy="1320731"/>
            <a:chOff x="3969" y="2387"/>
            <a:chExt cx="1723" cy="1543"/>
          </a:xfrm>
        </p:grpSpPr>
        <p:sp>
          <p:nvSpPr>
            <p:cNvPr id="64" name="Oval 151"/>
            <p:cNvSpPr>
              <a:spLocks noChangeArrowheads="1"/>
            </p:cNvSpPr>
            <p:nvPr/>
          </p:nvSpPr>
          <p:spPr bwMode="auto">
            <a:xfrm>
              <a:off x="4740" y="2387"/>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65" name="Oval 152"/>
            <p:cNvSpPr>
              <a:spLocks noChangeArrowheads="1"/>
            </p:cNvSpPr>
            <p:nvPr/>
          </p:nvSpPr>
          <p:spPr bwMode="auto">
            <a:xfrm>
              <a:off x="4377" y="2931"/>
              <a:ext cx="317" cy="318"/>
            </a:xfrm>
            <a:prstGeom prst="ellipse">
              <a:avLst/>
            </a:prstGeom>
            <a:solidFill>
              <a:srgbClr val="FFFF00"/>
            </a:solidFill>
            <a:ln w="9525">
              <a:solidFill>
                <a:schemeClr val="tx1"/>
              </a:solidFill>
              <a:round/>
            </a:ln>
          </p:spPr>
          <p:txBody>
            <a:bodyPr wrap="none" anchor="ctr"/>
            <a:lstStyle/>
            <a:p>
              <a:pPr algn="ctr"/>
              <a:r>
                <a:rPr lang="en-US" altLang="zh-CN" sz="1800"/>
                <a:t>2</a:t>
              </a:r>
            </a:p>
          </p:txBody>
        </p:sp>
        <p:sp>
          <p:nvSpPr>
            <p:cNvPr id="66" name="Oval 153"/>
            <p:cNvSpPr>
              <a:spLocks noChangeArrowheads="1"/>
            </p:cNvSpPr>
            <p:nvPr/>
          </p:nvSpPr>
          <p:spPr bwMode="auto">
            <a:xfrm>
              <a:off x="5057" y="2886"/>
              <a:ext cx="317" cy="318"/>
            </a:xfrm>
            <a:prstGeom prst="ellipse">
              <a:avLst/>
            </a:prstGeom>
            <a:solidFill>
              <a:srgbClr val="FFFF00"/>
            </a:solidFill>
            <a:ln w="9525">
              <a:solidFill>
                <a:schemeClr val="tx1"/>
              </a:solidFill>
              <a:round/>
            </a:ln>
          </p:spPr>
          <p:txBody>
            <a:bodyPr wrap="none" anchor="ctr"/>
            <a:lstStyle/>
            <a:p>
              <a:pPr algn="ctr"/>
              <a:r>
                <a:rPr lang="en-US" altLang="zh-CN" sz="1800"/>
                <a:t>3</a:t>
              </a:r>
            </a:p>
          </p:txBody>
        </p:sp>
        <p:sp>
          <p:nvSpPr>
            <p:cNvPr id="67" name="Oval 154"/>
            <p:cNvSpPr>
              <a:spLocks noChangeArrowheads="1"/>
            </p:cNvSpPr>
            <p:nvPr/>
          </p:nvSpPr>
          <p:spPr bwMode="auto">
            <a:xfrm>
              <a:off x="3969" y="3612"/>
              <a:ext cx="317" cy="318"/>
            </a:xfrm>
            <a:prstGeom prst="ellipse">
              <a:avLst/>
            </a:prstGeom>
            <a:solidFill>
              <a:srgbClr val="FFFF00"/>
            </a:solidFill>
            <a:ln w="9525">
              <a:solidFill>
                <a:schemeClr val="tx1"/>
              </a:solidFill>
              <a:round/>
            </a:ln>
          </p:spPr>
          <p:txBody>
            <a:bodyPr wrap="none" anchor="ctr"/>
            <a:lstStyle/>
            <a:p>
              <a:pPr algn="ctr"/>
              <a:r>
                <a:rPr lang="en-US" altLang="zh-CN" sz="1800"/>
                <a:t>4</a:t>
              </a:r>
            </a:p>
          </p:txBody>
        </p:sp>
        <p:sp>
          <p:nvSpPr>
            <p:cNvPr id="68" name="Oval 155"/>
            <p:cNvSpPr>
              <a:spLocks noChangeArrowheads="1"/>
            </p:cNvSpPr>
            <p:nvPr/>
          </p:nvSpPr>
          <p:spPr bwMode="auto">
            <a:xfrm>
              <a:off x="4513" y="3612"/>
              <a:ext cx="317" cy="318"/>
            </a:xfrm>
            <a:prstGeom prst="ellipse">
              <a:avLst/>
            </a:prstGeom>
            <a:solidFill>
              <a:srgbClr val="FFFF00"/>
            </a:solidFill>
            <a:ln w="9525">
              <a:solidFill>
                <a:schemeClr val="tx1"/>
              </a:solidFill>
              <a:round/>
            </a:ln>
          </p:spPr>
          <p:txBody>
            <a:bodyPr wrap="none" anchor="ctr"/>
            <a:lstStyle/>
            <a:p>
              <a:pPr algn="ctr"/>
              <a:r>
                <a:rPr lang="en-US" altLang="zh-CN" sz="1800"/>
                <a:t>5</a:t>
              </a:r>
            </a:p>
          </p:txBody>
        </p:sp>
        <p:sp>
          <p:nvSpPr>
            <p:cNvPr id="69" name="Oval 156"/>
            <p:cNvSpPr>
              <a:spLocks noChangeArrowheads="1"/>
            </p:cNvSpPr>
            <p:nvPr/>
          </p:nvSpPr>
          <p:spPr bwMode="auto">
            <a:xfrm>
              <a:off x="4966" y="3612"/>
              <a:ext cx="317" cy="318"/>
            </a:xfrm>
            <a:prstGeom prst="ellipse">
              <a:avLst/>
            </a:prstGeom>
            <a:solidFill>
              <a:srgbClr val="FFFF00"/>
            </a:solidFill>
            <a:ln w="9525">
              <a:solidFill>
                <a:schemeClr val="tx1"/>
              </a:solidFill>
              <a:round/>
            </a:ln>
          </p:spPr>
          <p:txBody>
            <a:bodyPr wrap="none" anchor="ctr"/>
            <a:lstStyle/>
            <a:p>
              <a:pPr algn="ctr"/>
              <a:r>
                <a:rPr lang="en-US" altLang="zh-CN" sz="1800"/>
                <a:t>6</a:t>
              </a:r>
            </a:p>
          </p:txBody>
        </p:sp>
        <p:sp>
          <p:nvSpPr>
            <p:cNvPr id="70" name="Oval 168"/>
            <p:cNvSpPr>
              <a:spLocks noChangeArrowheads="1"/>
            </p:cNvSpPr>
            <p:nvPr/>
          </p:nvSpPr>
          <p:spPr bwMode="auto">
            <a:xfrm>
              <a:off x="5375" y="3612"/>
              <a:ext cx="317" cy="318"/>
            </a:xfrm>
            <a:prstGeom prst="ellipse">
              <a:avLst/>
            </a:prstGeom>
            <a:solidFill>
              <a:srgbClr val="FFFF99"/>
            </a:solidFill>
            <a:ln w="9525">
              <a:solidFill>
                <a:schemeClr val="tx1"/>
              </a:solidFill>
              <a:round/>
            </a:ln>
          </p:spPr>
          <p:txBody>
            <a:bodyPr wrap="none" anchor="ctr"/>
            <a:lstStyle/>
            <a:p>
              <a:pPr algn="ctr"/>
              <a:r>
                <a:rPr lang="en-US" altLang="zh-CN" sz="1800"/>
                <a:t>7</a:t>
              </a:r>
            </a:p>
          </p:txBody>
        </p:sp>
      </p:grpSp>
      <p:grpSp>
        <p:nvGrpSpPr>
          <p:cNvPr id="71" name="Group 6"/>
          <p:cNvGrpSpPr/>
          <p:nvPr/>
        </p:nvGrpSpPr>
        <p:grpSpPr bwMode="auto">
          <a:xfrm>
            <a:off x="5307860" y="5470253"/>
            <a:ext cx="1649200" cy="231608"/>
            <a:chOff x="158" y="2523"/>
            <a:chExt cx="1905" cy="272"/>
          </a:xfrm>
        </p:grpSpPr>
        <p:sp>
          <p:nvSpPr>
            <p:cNvPr id="72" name="Rectangle 7"/>
            <p:cNvSpPr>
              <a:spLocks noChangeArrowheads="1"/>
            </p:cNvSpPr>
            <p:nvPr/>
          </p:nvSpPr>
          <p:spPr bwMode="auto">
            <a:xfrm>
              <a:off x="158"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a:t>1</a:t>
              </a:r>
            </a:p>
          </p:txBody>
        </p:sp>
        <p:sp>
          <p:nvSpPr>
            <p:cNvPr id="73" name="Rectangle 8"/>
            <p:cNvSpPr>
              <a:spLocks noChangeArrowheads="1"/>
            </p:cNvSpPr>
            <p:nvPr/>
          </p:nvSpPr>
          <p:spPr bwMode="auto">
            <a:xfrm>
              <a:off x="430"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2</a:t>
              </a:r>
            </a:p>
          </p:txBody>
        </p:sp>
        <p:sp>
          <p:nvSpPr>
            <p:cNvPr id="74" name="Rectangle 9"/>
            <p:cNvSpPr>
              <a:spLocks noChangeArrowheads="1"/>
            </p:cNvSpPr>
            <p:nvPr/>
          </p:nvSpPr>
          <p:spPr bwMode="auto">
            <a:xfrm>
              <a:off x="703"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3</a:t>
              </a:r>
            </a:p>
          </p:txBody>
        </p:sp>
        <p:sp>
          <p:nvSpPr>
            <p:cNvPr id="75" name="Rectangle 10"/>
            <p:cNvSpPr>
              <a:spLocks noChangeArrowheads="1"/>
            </p:cNvSpPr>
            <p:nvPr/>
          </p:nvSpPr>
          <p:spPr bwMode="auto">
            <a:xfrm>
              <a:off x="975"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4</a:t>
              </a:r>
            </a:p>
          </p:txBody>
        </p:sp>
        <p:sp>
          <p:nvSpPr>
            <p:cNvPr id="76" name="Rectangle 11"/>
            <p:cNvSpPr>
              <a:spLocks noChangeArrowheads="1"/>
            </p:cNvSpPr>
            <p:nvPr/>
          </p:nvSpPr>
          <p:spPr bwMode="auto">
            <a:xfrm>
              <a:off x="1247"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5</a:t>
              </a:r>
            </a:p>
          </p:txBody>
        </p:sp>
        <p:sp>
          <p:nvSpPr>
            <p:cNvPr id="77" name="Rectangle 12"/>
            <p:cNvSpPr>
              <a:spLocks noChangeArrowheads="1"/>
            </p:cNvSpPr>
            <p:nvPr/>
          </p:nvSpPr>
          <p:spPr bwMode="auto">
            <a:xfrm>
              <a:off x="1519"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6</a:t>
              </a:r>
            </a:p>
          </p:txBody>
        </p:sp>
        <p:sp>
          <p:nvSpPr>
            <p:cNvPr id="78" name="Rectangle 13"/>
            <p:cNvSpPr>
              <a:spLocks noChangeArrowheads="1"/>
            </p:cNvSpPr>
            <p:nvPr/>
          </p:nvSpPr>
          <p:spPr bwMode="auto">
            <a:xfrm>
              <a:off x="1791" y="2523"/>
              <a:ext cx="272" cy="272"/>
            </a:xfrm>
            <a:prstGeom prst="rect">
              <a:avLst/>
            </a:prstGeom>
            <a:solidFill>
              <a:srgbClr val="FFFF99"/>
            </a:solidFill>
            <a:ln w="9525">
              <a:solidFill>
                <a:schemeClr val="tx1"/>
              </a:solidFill>
              <a:miter lim="800000"/>
            </a:ln>
          </p:spPr>
          <p:txBody>
            <a:bodyPr wrap="none" anchor="ctr"/>
            <a:lstStyle/>
            <a:p>
              <a:pPr algn="ctr"/>
              <a:r>
                <a:rPr lang="en-US" altLang="zh-CN" sz="1800"/>
                <a:t>7</a:t>
              </a:r>
              <a:endParaRPr lang="zh-CN" altLang="zh-CN" sz="1800"/>
            </a:p>
          </p:txBody>
        </p:sp>
      </p:grpSp>
      <p:sp>
        <p:nvSpPr>
          <p:cNvPr id="81" name="TextBox 2"/>
          <p:cNvSpPr txBox="1">
            <a:spLocks noChangeArrowheads="1"/>
          </p:cNvSpPr>
          <p:nvPr/>
        </p:nvSpPr>
        <p:spPr bwMode="auto">
          <a:xfrm>
            <a:off x="3900634" y="2056889"/>
            <a:ext cx="1179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dirty="0">
                <a:solidFill>
                  <a:srgbClr val="C00000"/>
                </a:solidFill>
                <a:sym typeface="+mn-ea"/>
              </a:rPr>
              <a:t>delete max</a:t>
            </a:r>
            <a:endParaRPr lang="zh-CN" altLang="en-US" sz="1800" dirty="0">
              <a:solidFill>
                <a:srgbClr val="C00000"/>
              </a:solidFill>
            </a:endParaRPr>
          </a:p>
        </p:txBody>
      </p:sp>
      <p:sp>
        <p:nvSpPr>
          <p:cNvPr id="82" name="AutoShape 163"/>
          <p:cNvSpPr>
            <a:spLocks noChangeArrowheads="1"/>
          </p:cNvSpPr>
          <p:nvPr/>
        </p:nvSpPr>
        <p:spPr bwMode="auto">
          <a:xfrm>
            <a:off x="3977879" y="2320529"/>
            <a:ext cx="849632" cy="378619"/>
          </a:xfrm>
          <a:prstGeom prst="notchedRightArrow">
            <a:avLst>
              <a:gd name="adj1" fmla="val 50000"/>
              <a:gd name="adj2" fmla="val 32133"/>
            </a:avLst>
          </a:prstGeom>
          <a:solidFill>
            <a:schemeClr val="accent1"/>
          </a:solidFill>
          <a:ln w="9525">
            <a:solidFill>
              <a:schemeClr val="tx1"/>
            </a:solidFill>
            <a:miter lim="800000"/>
          </a:ln>
        </p:spPr>
        <p:txBody>
          <a:bodyPr wrap="none" anchor="ctr"/>
          <a:lstStyle/>
          <a:p>
            <a:endParaRPr lang="zh-CN" altLang="en-US" sz="1800"/>
          </a:p>
        </p:txBody>
      </p:sp>
      <p:sp>
        <p:nvSpPr>
          <p:cNvPr id="83" name="AutoShape 163"/>
          <p:cNvSpPr>
            <a:spLocks noChangeArrowheads="1"/>
          </p:cNvSpPr>
          <p:nvPr/>
        </p:nvSpPr>
        <p:spPr bwMode="auto">
          <a:xfrm rot="5400000">
            <a:off x="5881989" y="3539549"/>
            <a:ext cx="378619" cy="378619"/>
          </a:xfrm>
          <a:prstGeom prst="notchedRightArrow">
            <a:avLst>
              <a:gd name="adj1" fmla="val 50000"/>
              <a:gd name="adj2" fmla="val 32068"/>
            </a:avLst>
          </a:prstGeom>
          <a:solidFill>
            <a:schemeClr val="accent1"/>
          </a:solidFill>
          <a:ln w="9525">
            <a:solidFill>
              <a:schemeClr val="tx1"/>
            </a:solidFill>
            <a:miter lim="800000"/>
          </a:ln>
        </p:spPr>
        <p:txBody>
          <a:bodyPr wrap="none" anchor="ctr"/>
          <a:lstStyle/>
          <a:p>
            <a:endParaRPr lang="zh-CN" altLang="en-US" sz="1800"/>
          </a:p>
        </p:txBody>
      </p:sp>
      <p:sp>
        <p:nvSpPr>
          <p:cNvPr id="84" name="TextBox 114"/>
          <p:cNvSpPr txBox="1">
            <a:spLocks noChangeArrowheads="1"/>
          </p:cNvSpPr>
          <p:nvPr/>
        </p:nvSpPr>
        <p:spPr bwMode="auto">
          <a:xfrm>
            <a:off x="6344369" y="3553640"/>
            <a:ext cx="1179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dirty="0">
                <a:solidFill>
                  <a:srgbClr val="C00000"/>
                </a:solidFill>
                <a:sym typeface="+mn-ea"/>
              </a:rPr>
              <a:t>delete max</a:t>
            </a:r>
            <a:endParaRPr lang="zh-CN" altLang="en-US" sz="1800" dirty="0">
              <a:solidFill>
                <a:srgbClr val="C00000"/>
              </a:solidFill>
            </a:endParaRPr>
          </a:p>
        </p:txBody>
      </p:sp>
      <p:sp>
        <p:nvSpPr>
          <p:cNvPr id="89" name="AutoShape 163"/>
          <p:cNvSpPr>
            <a:spLocks noChangeArrowheads="1"/>
          </p:cNvSpPr>
          <p:nvPr/>
        </p:nvSpPr>
        <p:spPr bwMode="auto">
          <a:xfrm rot="16200000">
            <a:off x="2296757" y="3549281"/>
            <a:ext cx="378619" cy="378619"/>
          </a:xfrm>
          <a:prstGeom prst="notchedRightArrow">
            <a:avLst>
              <a:gd name="adj1" fmla="val 50000"/>
              <a:gd name="adj2" fmla="val 32068"/>
            </a:avLst>
          </a:prstGeom>
          <a:solidFill>
            <a:schemeClr val="accent1"/>
          </a:solidFill>
          <a:ln w="9525">
            <a:solidFill>
              <a:schemeClr val="tx1"/>
            </a:solidFill>
            <a:miter lim="800000"/>
          </a:ln>
        </p:spPr>
        <p:txBody>
          <a:bodyPr wrap="none" anchor="ctr"/>
          <a:lstStyle/>
          <a:p>
            <a:endParaRPr lang="zh-CN" altLang="en-US" sz="1800"/>
          </a:p>
        </p:txBody>
      </p:sp>
      <p:sp>
        <p:nvSpPr>
          <p:cNvPr id="90" name="TextBox 114"/>
          <p:cNvSpPr txBox="1">
            <a:spLocks noChangeArrowheads="1"/>
          </p:cNvSpPr>
          <p:nvPr/>
        </p:nvSpPr>
        <p:spPr bwMode="auto">
          <a:xfrm>
            <a:off x="2759137" y="3563372"/>
            <a:ext cx="1179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dirty="0">
                <a:solidFill>
                  <a:srgbClr val="C00000"/>
                </a:solidFill>
                <a:sym typeface="+mn-ea"/>
              </a:rPr>
              <a:t>delete max</a:t>
            </a:r>
            <a:endParaRPr lang="zh-CN" altLang="en-US" sz="1800" dirty="0">
              <a:solidFill>
                <a:srgbClr val="C00000"/>
              </a:solidFill>
            </a:endParaRPr>
          </a:p>
        </p:txBody>
      </p:sp>
      <p:sp>
        <p:nvSpPr>
          <p:cNvPr id="144386" name="标题 144385"/>
          <p:cNvSpPr>
            <a:spLocks noGrp="1"/>
          </p:cNvSpPr>
          <p:nvPr/>
        </p:nvSpPr>
        <p:spPr>
          <a:xfrm>
            <a:off x="455613" y="222250"/>
            <a:ext cx="8226425" cy="6858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en-US" altLang="zh-CN" sz="3200" strike="noStrike" noProof="1">
                <a:solidFill>
                  <a:srgbClr val="CC0000"/>
                </a:solidFill>
                <a:effectLst>
                  <a:outerShdw blurRad="38100" dist="38100" dir="2700000">
                    <a:srgbClr val="C0C0C0"/>
                  </a:outerShdw>
                </a:effectLst>
              </a:rPr>
              <a:t>Application 2 –Heap Sort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down)">
                                      <p:cBhvr>
                                        <p:cTn id="7" dur="500"/>
                                        <p:tgtEl>
                                          <p:spTgt spid="8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wipe(down)">
                                      <p:cBhvr>
                                        <p:cTn id="10" dur="500"/>
                                        <p:tgtEl>
                                          <p:spTgt spid="9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500"/>
                                        <p:tgtEl>
                                          <p:spTgt spid="36"/>
                                        </p:tgtEl>
                                      </p:cBhvr>
                                    </p:animEffect>
                                  </p:childTnLst>
                                </p:cTn>
                              </p:par>
                              <p:par>
                                <p:cTn id="16" presetID="22" presetClass="entr" presetSubtype="4"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randombar(horizontal)">
                                      <p:cBhvr>
                                        <p:cTn id="23" dur="500"/>
                                        <p:tgtEl>
                                          <p:spTgt spid="8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randombar(horizontal)">
                                      <p:cBhvr>
                                        <p:cTn id="26" dur="500"/>
                                        <p:tgtEl>
                                          <p:spTgt spid="8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down)">
                                      <p:cBhvr>
                                        <p:cTn id="39" dur="500"/>
                                        <p:tgtEl>
                                          <p:spTgt spid="8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wipe(down)">
                                      <p:cBhvr>
                                        <p:cTn id="42" dur="500"/>
                                        <p:tgtEl>
                                          <p:spTgt spid="8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down)">
                                      <p:cBhvr>
                                        <p:cTn id="47" dur="500"/>
                                        <p:tgtEl>
                                          <p:spTgt spid="63"/>
                                        </p:tgtEl>
                                      </p:cBhvr>
                                    </p:animEffect>
                                  </p:childTnLst>
                                </p:cTn>
                              </p:par>
                              <p:par>
                                <p:cTn id="48" presetID="22" presetClass="entr" presetSubtype="4"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wipe(down)">
                                      <p:cBhvr>
                                        <p:cTn id="5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bldLvl="0" animBg="1"/>
      <p:bldP spid="83" grpId="0" bldLvl="0" animBg="1"/>
      <p:bldP spid="84" grpId="0"/>
      <p:bldP spid="89" grpId="0" bldLvl="0" animBg="1"/>
      <p:bldP spid="9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9860EDB8-5305-433F-BE41-D7A86D811DB3}" type="slidenum">
              <a:rPr lang="en-US" altLang="zh-CN" sz="1050" smtClean="0"/>
              <a:t>96</a:t>
            </a:fld>
            <a:endParaRPr lang="zh-CN" altLang="en-US" sz="1050" dirty="0"/>
          </a:p>
        </p:txBody>
      </p:sp>
      <p:grpSp>
        <p:nvGrpSpPr>
          <p:cNvPr id="5" name="Group 170"/>
          <p:cNvGrpSpPr/>
          <p:nvPr/>
        </p:nvGrpSpPr>
        <p:grpSpPr bwMode="auto">
          <a:xfrm>
            <a:off x="1254841" y="2335889"/>
            <a:ext cx="2051447" cy="1837134"/>
            <a:chOff x="3969" y="2387"/>
            <a:chExt cx="1723" cy="1543"/>
          </a:xfrm>
        </p:grpSpPr>
        <p:sp>
          <p:nvSpPr>
            <p:cNvPr id="6" name="Oval 151"/>
            <p:cNvSpPr>
              <a:spLocks noChangeArrowheads="1"/>
            </p:cNvSpPr>
            <p:nvPr/>
          </p:nvSpPr>
          <p:spPr bwMode="auto">
            <a:xfrm>
              <a:off x="4740" y="2387"/>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4</a:t>
              </a:r>
            </a:p>
          </p:txBody>
        </p:sp>
        <p:sp>
          <p:nvSpPr>
            <p:cNvPr id="7" name="Oval 152"/>
            <p:cNvSpPr>
              <a:spLocks noChangeArrowheads="1"/>
            </p:cNvSpPr>
            <p:nvPr/>
          </p:nvSpPr>
          <p:spPr bwMode="auto">
            <a:xfrm>
              <a:off x="4377" y="2931"/>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2</a:t>
              </a:r>
            </a:p>
          </p:txBody>
        </p:sp>
        <p:sp>
          <p:nvSpPr>
            <p:cNvPr id="8" name="Oval 153"/>
            <p:cNvSpPr>
              <a:spLocks noChangeArrowheads="1"/>
            </p:cNvSpPr>
            <p:nvPr/>
          </p:nvSpPr>
          <p:spPr bwMode="auto">
            <a:xfrm>
              <a:off x="5057" y="2886"/>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3</a:t>
              </a:r>
            </a:p>
          </p:txBody>
        </p:sp>
        <p:sp>
          <p:nvSpPr>
            <p:cNvPr id="9" name="Oval 154"/>
            <p:cNvSpPr>
              <a:spLocks noChangeArrowheads="1"/>
            </p:cNvSpPr>
            <p:nvPr/>
          </p:nvSpPr>
          <p:spPr bwMode="auto">
            <a:xfrm>
              <a:off x="3969" y="3612"/>
              <a:ext cx="317" cy="31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1800"/>
                <a:t>1</a:t>
              </a:r>
            </a:p>
          </p:txBody>
        </p:sp>
        <p:sp>
          <p:nvSpPr>
            <p:cNvPr id="10" name="Oval 155"/>
            <p:cNvSpPr>
              <a:spLocks noChangeArrowheads="1"/>
            </p:cNvSpPr>
            <p:nvPr/>
          </p:nvSpPr>
          <p:spPr bwMode="auto">
            <a:xfrm>
              <a:off x="4513" y="3612"/>
              <a:ext cx="317" cy="318"/>
            </a:xfrm>
            <a:prstGeom prst="ellipse">
              <a:avLst/>
            </a:prstGeom>
            <a:solidFill>
              <a:srgbClr val="FFFF00"/>
            </a:solidFill>
            <a:ln w="9525">
              <a:solidFill>
                <a:schemeClr val="tx1"/>
              </a:solidFill>
              <a:round/>
            </a:ln>
          </p:spPr>
          <p:txBody>
            <a:bodyPr wrap="none" anchor="ctr"/>
            <a:lstStyle/>
            <a:p>
              <a:pPr algn="ctr"/>
              <a:r>
                <a:rPr lang="en-US" altLang="zh-CN" sz="1800"/>
                <a:t>5</a:t>
              </a:r>
            </a:p>
          </p:txBody>
        </p:sp>
        <p:sp>
          <p:nvSpPr>
            <p:cNvPr id="11" name="Oval 156"/>
            <p:cNvSpPr>
              <a:spLocks noChangeArrowheads="1"/>
            </p:cNvSpPr>
            <p:nvPr/>
          </p:nvSpPr>
          <p:spPr bwMode="auto">
            <a:xfrm>
              <a:off x="4966" y="3612"/>
              <a:ext cx="317" cy="318"/>
            </a:xfrm>
            <a:prstGeom prst="ellipse">
              <a:avLst/>
            </a:prstGeom>
            <a:solidFill>
              <a:srgbClr val="FFFF00"/>
            </a:solidFill>
            <a:ln w="9525">
              <a:solidFill>
                <a:schemeClr val="tx1"/>
              </a:solidFill>
              <a:round/>
            </a:ln>
          </p:spPr>
          <p:txBody>
            <a:bodyPr wrap="none" anchor="ctr"/>
            <a:lstStyle/>
            <a:p>
              <a:pPr algn="ctr"/>
              <a:r>
                <a:rPr lang="en-US" altLang="zh-CN" sz="1800"/>
                <a:t>6</a:t>
              </a:r>
            </a:p>
          </p:txBody>
        </p:sp>
        <p:sp>
          <p:nvSpPr>
            <p:cNvPr id="12" name="Line 157"/>
            <p:cNvSpPr>
              <a:spLocks noChangeShapeType="1"/>
            </p:cNvSpPr>
            <p:nvPr/>
          </p:nvSpPr>
          <p:spPr bwMode="auto">
            <a:xfrm flipH="1">
              <a:off x="4604" y="2705"/>
              <a:ext cx="226"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3" name="Line 158"/>
            <p:cNvSpPr>
              <a:spLocks noChangeShapeType="1"/>
            </p:cNvSpPr>
            <p:nvPr/>
          </p:nvSpPr>
          <p:spPr bwMode="auto">
            <a:xfrm flipH="1">
              <a:off x="4150" y="3249"/>
              <a:ext cx="317" cy="3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4" name="Line 159"/>
            <p:cNvSpPr>
              <a:spLocks noChangeShapeType="1"/>
            </p:cNvSpPr>
            <p:nvPr/>
          </p:nvSpPr>
          <p:spPr bwMode="auto">
            <a:xfrm>
              <a:off x="4966" y="2705"/>
              <a:ext cx="227"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15" name="Oval 168"/>
            <p:cNvSpPr>
              <a:spLocks noChangeArrowheads="1"/>
            </p:cNvSpPr>
            <p:nvPr/>
          </p:nvSpPr>
          <p:spPr bwMode="auto">
            <a:xfrm>
              <a:off x="5375" y="3612"/>
              <a:ext cx="317" cy="318"/>
            </a:xfrm>
            <a:prstGeom prst="ellipse">
              <a:avLst/>
            </a:prstGeom>
            <a:solidFill>
              <a:srgbClr val="FFFF99"/>
            </a:solidFill>
            <a:ln w="9525">
              <a:solidFill>
                <a:schemeClr val="tx1"/>
              </a:solidFill>
              <a:round/>
            </a:ln>
          </p:spPr>
          <p:txBody>
            <a:bodyPr wrap="none" anchor="ctr"/>
            <a:lstStyle/>
            <a:p>
              <a:pPr algn="ctr"/>
              <a:r>
                <a:rPr lang="en-US" altLang="zh-CN" sz="1800"/>
                <a:t>7</a:t>
              </a:r>
            </a:p>
          </p:txBody>
        </p:sp>
      </p:grpSp>
      <p:grpSp>
        <p:nvGrpSpPr>
          <p:cNvPr id="16" name="Group 6"/>
          <p:cNvGrpSpPr/>
          <p:nvPr/>
        </p:nvGrpSpPr>
        <p:grpSpPr bwMode="auto">
          <a:xfrm>
            <a:off x="1227456" y="4370789"/>
            <a:ext cx="2268140" cy="323850"/>
            <a:chOff x="158" y="2523"/>
            <a:chExt cx="1905" cy="272"/>
          </a:xfrm>
        </p:grpSpPr>
        <p:sp>
          <p:nvSpPr>
            <p:cNvPr id="17" name="Rectangle 7"/>
            <p:cNvSpPr>
              <a:spLocks noChangeArrowheads="1"/>
            </p:cNvSpPr>
            <p:nvPr/>
          </p:nvSpPr>
          <p:spPr bwMode="auto">
            <a:xfrm>
              <a:off x="158"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dirty="0"/>
                <a:t>4</a:t>
              </a:r>
            </a:p>
          </p:txBody>
        </p:sp>
        <p:sp>
          <p:nvSpPr>
            <p:cNvPr id="18" name="Rectangle 8"/>
            <p:cNvSpPr>
              <a:spLocks noChangeArrowheads="1"/>
            </p:cNvSpPr>
            <p:nvPr/>
          </p:nvSpPr>
          <p:spPr bwMode="auto">
            <a:xfrm>
              <a:off x="430"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2</a:t>
              </a:r>
            </a:p>
          </p:txBody>
        </p:sp>
        <p:sp>
          <p:nvSpPr>
            <p:cNvPr id="19" name="Rectangle 9"/>
            <p:cNvSpPr>
              <a:spLocks noChangeArrowheads="1"/>
            </p:cNvSpPr>
            <p:nvPr/>
          </p:nvSpPr>
          <p:spPr bwMode="auto">
            <a:xfrm>
              <a:off x="703" y="2523"/>
              <a:ext cx="272" cy="272"/>
            </a:xfrm>
            <a:prstGeom prst="rect">
              <a:avLst/>
            </a:prstGeom>
            <a:solidFill>
              <a:schemeClr val="bg1"/>
            </a:solidFill>
            <a:ln w="9525">
              <a:solidFill>
                <a:schemeClr val="tx1"/>
              </a:solidFill>
              <a:miter lim="800000"/>
            </a:ln>
          </p:spPr>
          <p:txBody>
            <a:bodyPr wrap="none" anchor="ctr"/>
            <a:lstStyle/>
            <a:p>
              <a:pPr algn="ctr"/>
              <a:r>
                <a:rPr lang="en-US" altLang="zh-CN" sz="1800" dirty="0"/>
                <a:t>3</a:t>
              </a:r>
            </a:p>
          </p:txBody>
        </p:sp>
        <p:sp>
          <p:nvSpPr>
            <p:cNvPr id="20" name="Rectangle 10"/>
            <p:cNvSpPr>
              <a:spLocks noChangeArrowheads="1"/>
            </p:cNvSpPr>
            <p:nvPr/>
          </p:nvSpPr>
          <p:spPr bwMode="auto">
            <a:xfrm>
              <a:off x="975" y="2523"/>
              <a:ext cx="272" cy="272"/>
            </a:xfrm>
            <a:prstGeom prst="rect">
              <a:avLst/>
            </a:prstGeom>
            <a:solidFill>
              <a:srgbClr val="FFFFFF"/>
            </a:solidFill>
            <a:ln w="9525">
              <a:solidFill>
                <a:schemeClr val="tx1"/>
              </a:solidFill>
              <a:miter lim="800000"/>
            </a:ln>
          </p:spPr>
          <p:txBody>
            <a:bodyPr wrap="none" anchor="ctr"/>
            <a:lstStyle/>
            <a:p>
              <a:pPr algn="ctr"/>
              <a:r>
                <a:rPr lang="en-US" altLang="zh-CN" sz="1800" dirty="0"/>
                <a:t>1</a:t>
              </a:r>
            </a:p>
          </p:txBody>
        </p:sp>
        <p:sp>
          <p:nvSpPr>
            <p:cNvPr id="21" name="Rectangle 11"/>
            <p:cNvSpPr>
              <a:spLocks noChangeArrowheads="1"/>
            </p:cNvSpPr>
            <p:nvPr/>
          </p:nvSpPr>
          <p:spPr bwMode="auto">
            <a:xfrm>
              <a:off x="1247"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5</a:t>
              </a:r>
            </a:p>
          </p:txBody>
        </p:sp>
        <p:sp>
          <p:nvSpPr>
            <p:cNvPr id="22" name="Rectangle 12"/>
            <p:cNvSpPr>
              <a:spLocks noChangeArrowheads="1"/>
            </p:cNvSpPr>
            <p:nvPr/>
          </p:nvSpPr>
          <p:spPr bwMode="auto">
            <a:xfrm>
              <a:off x="1519" y="2523"/>
              <a:ext cx="272" cy="272"/>
            </a:xfrm>
            <a:prstGeom prst="rect">
              <a:avLst/>
            </a:prstGeom>
            <a:solidFill>
              <a:srgbClr val="FFFF00"/>
            </a:solidFill>
            <a:ln w="9525">
              <a:solidFill>
                <a:schemeClr val="tx1"/>
              </a:solidFill>
              <a:miter lim="800000"/>
            </a:ln>
          </p:spPr>
          <p:txBody>
            <a:bodyPr wrap="none" anchor="ctr"/>
            <a:lstStyle/>
            <a:p>
              <a:pPr algn="ctr"/>
              <a:r>
                <a:rPr lang="en-US" altLang="zh-CN" sz="1800"/>
                <a:t>6</a:t>
              </a:r>
            </a:p>
          </p:txBody>
        </p:sp>
        <p:sp>
          <p:nvSpPr>
            <p:cNvPr id="23" name="Rectangle 13"/>
            <p:cNvSpPr>
              <a:spLocks noChangeArrowheads="1"/>
            </p:cNvSpPr>
            <p:nvPr/>
          </p:nvSpPr>
          <p:spPr bwMode="auto">
            <a:xfrm>
              <a:off x="1791" y="2523"/>
              <a:ext cx="272" cy="272"/>
            </a:xfrm>
            <a:prstGeom prst="rect">
              <a:avLst/>
            </a:prstGeom>
            <a:solidFill>
              <a:srgbClr val="FFFF99"/>
            </a:solidFill>
            <a:ln w="9525">
              <a:solidFill>
                <a:schemeClr val="tx1"/>
              </a:solidFill>
              <a:miter lim="800000"/>
            </a:ln>
          </p:spPr>
          <p:txBody>
            <a:bodyPr wrap="none" anchor="ctr"/>
            <a:lstStyle/>
            <a:p>
              <a:pPr algn="ctr"/>
              <a:r>
                <a:rPr lang="en-US" altLang="zh-CN" sz="1800"/>
                <a:t>7</a:t>
              </a:r>
              <a:endParaRPr lang="zh-CN" altLang="zh-CN" sz="1800"/>
            </a:p>
          </p:txBody>
        </p:sp>
      </p:grpSp>
      <p:sp>
        <p:nvSpPr>
          <p:cNvPr id="24" name="标题 368641"/>
          <p:cNvSpPr txBox="1"/>
          <p:nvPr/>
        </p:nvSpPr>
        <p:spPr bwMode="auto">
          <a:xfrm>
            <a:off x="4325344" y="2628392"/>
            <a:ext cx="3998672" cy="154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lst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algn="l" eaLnBrk="1" hangingPunct="1">
              <a:defRPr/>
            </a:pPr>
            <a:r>
              <a:rPr lang="en-US" sz="2100" b="1" noProof="1">
                <a:solidFill>
                  <a:schemeClr val="tx2">
                    <a:lumMod val="60000"/>
                    <a:lumOff val="40000"/>
                  </a:schemeClr>
                </a:solidFill>
                <a:effectLst>
                  <a:outerShdw blurRad="38100" dist="38100" dir="2700000">
                    <a:srgbClr val="C0C0C0"/>
                  </a:outerShdw>
                </a:effectLst>
              </a:rPr>
              <a:t>Question:</a:t>
            </a:r>
          </a:p>
          <a:p>
            <a:pPr algn="l" eaLnBrk="1" hangingPunct="1">
              <a:defRPr/>
            </a:pPr>
            <a:endParaRPr lang="en-US" altLang="zh-CN" sz="2100" b="1" noProof="1">
              <a:solidFill>
                <a:schemeClr val="tx2">
                  <a:lumMod val="60000"/>
                  <a:lumOff val="40000"/>
                </a:schemeClr>
              </a:solidFill>
              <a:effectLst>
                <a:outerShdw blurRad="38100" dist="38100" dir="2700000">
                  <a:srgbClr val="C0C0C0"/>
                </a:outerShdw>
              </a:effectLst>
            </a:endParaRPr>
          </a:p>
          <a:p>
            <a:pPr algn="l" eaLnBrk="1" hangingPunct="1">
              <a:defRPr/>
            </a:pPr>
            <a:r>
              <a:rPr lang="zh-CN" altLang="en-US" sz="2100" b="1" noProof="1">
                <a:solidFill>
                  <a:schemeClr val="tx2">
                    <a:lumMod val="60000"/>
                    <a:lumOff val="40000"/>
                  </a:schemeClr>
                </a:solidFill>
                <a:effectLst>
                  <a:outerShdw blurRad="38100" dist="38100" dir="2700000">
                    <a:srgbClr val="C0C0C0"/>
                  </a:outerShdw>
                </a:effectLst>
              </a:rPr>
              <a:t>What is the difference with the sorting problem？</a:t>
            </a:r>
            <a:endParaRPr lang="en-US" altLang="zh-CN" sz="2100" b="1" noProof="1">
              <a:solidFill>
                <a:schemeClr val="tx2">
                  <a:lumMod val="60000"/>
                  <a:lumOff val="40000"/>
                </a:schemeClr>
              </a:solidFill>
              <a:effectLst>
                <a:outerShdw blurRad="38100" dist="38100" dir="2700000">
                  <a:srgbClr val="C0C0C0"/>
                </a:outerShdw>
              </a:effectLst>
            </a:endParaRPr>
          </a:p>
        </p:txBody>
      </p:sp>
      <p:sp>
        <p:nvSpPr>
          <p:cNvPr id="144386" name="标题 144385"/>
          <p:cNvSpPr>
            <a:spLocks noGrp="1"/>
          </p:cNvSpPr>
          <p:nvPr/>
        </p:nvSpPr>
        <p:spPr>
          <a:xfrm>
            <a:off x="455613" y="222250"/>
            <a:ext cx="8226425" cy="6858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en-US" altLang="zh-CN" sz="3200" strike="noStrike" noProof="1">
                <a:solidFill>
                  <a:srgbClr val="CC0000"/>
                </a:solidFill>
                <a:effectLst>
                  <a:outerShdw blurRad="38100" dist="38100" dir="2700000">
                    <a:srgbClr val="C0C0C0"/>
                  </a:outerShdw>
                </a:effectLst>
              </a:rPr>
              <a:t>Application 3 –Top K</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9860EDB8-5305-433F-BE41-D7A86D811DB3}" type="slidenum">
              <a:rPr lang="en-US" altLang="zh-CN" sz="1050" smtClean="0"/>
              <a:t>97</a:t>
            </a:fld>
            <a:endParaRPr lang="zh-CN" altLang="en-US" sz="1050" dirty="0"/>
          </a:p>
        </p:txBody>
      </p:sp>
      <p:sp>
        <p:nvSpPr>
          <p:cNvPr id="25" name="标题 368641"/>
          <p:cNvSpPr txBox="1"/>
          <p:nvPr/>
        </p:nvSpPr>
        <p:spPr bwMode="auto">
          <a:xfrm>
            <a:off x="542925" y="1200785"/>
            <a:ext cx="3371215" cy="38163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ctr" anchorCtr="0" compatLnSpc="1"/>
          <a:lst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algn="l" eaLnBrk="1" hangingPunct="1">
              <a:defRPr/>
            </a:pPr>
            <a:r>
              <a:rPr lang="en-US" altLang="zh-CN" sz="2100" b="1" noProof="1">
                <a:solidFill>
                  <a:srgbClr val="CC0000"/>
                </a:solidFill>
                <a:effectLst>
                  <a:outerShdw blurRad="38100" dist="38100" dir="2700000">
                    <a:srgbClr val="C0C0C0"/>
                  </a:outerShdw>
                </a:effectLst>
              </a:rPr>
              <a:t>D</a:t>
            </a:r>
            <a:r>
              <a:rPr lang="zh-CN" altLang="en-US" sz="2100" b="1" noProof="1">
                <a:solidFill>
                  <a:srgbClr val="CC0000"/>
                </a:solidFill>
                <a:effectLst>
                  <a:outerShdw blurRad="38100" dist="38100" dir="2700000">
                    <a:srgbClr val="C0C0C0"/>
                  </a:outerShdw>
                </a:effectLst>
              </a:rPr>
              <a:t>iscuss</a:t>
            </a:r>
            <a:r>
              <a:rPr lang="en-US" altLang="zh-CN" sz="2100" b="1" noProof="1">
                <a:solidFill>
                  <a:srgbClr val="CC0000"/>
                </a:solidFill>
                <a:effectLst>
                  <a:outerShdw blurRad="38100" dist="38100" dir="2700000">
                    <a:srgbClr val="C0C0C0"/>
                  </a:outerShdw>
                </a:effectLst>
              </a:rPr>
              <a:t>ion</a:t>
            </a:r>
            <a:r>
              <a:rPr lang="zh-CN" altLang="en-US" sz="2100" b="1" noProof="1">
                <a:solidFill>
                  <a:srgbClr val="CC0000"/>
                </a:solidFill>
                <a:effectLst>
                  <a:outerShdw blurRad="38100" dist="38100" dir="2700000">
                    <a:srgbClr val="C0C0C0"/>
                  </a:outerShdw>
                </a:effectLst>
              </a:rPr>
              <a:t>:</a:t>
            </a:r>
          </a:p>
          <a:p>
            <a:pPr algn="l" eaLnBrk="1" hangingPunct="1">
              <a:defRPr/>
            </a:pPr>
            <a:endParaRPr lang="zh-CN" altLang="en-US" sz="2100" b="1" noProof="1">
              <a:solidFill>
                <a:srgbClr val="CC0000"/>
              </a:solidFill>
              <a:effectLst>
                <a:outerShdw blurRad="38100" dist="38100" dir="2700000">
                  <a:srgbClr val="C0C0C0"/>
                </a:outerShdw>
              </a:effectLst>
            </a:endParaRPr>
          </a:p>
          <a:p>
            <a:pPr algn="l" eaLnBrk="1" hangingPunct="1">
              <a:defRPr/>
            </a:pPr>
            <a:r>
              <a:rPr lang="zh-CN" altLang="en-US" sz="2100" b="1" noProof="1">
                <a:solidFill>
                  <a:srgbClr val="CC0000"/>
                </a:solidFill>
                <a:effectLst>
                  <a:outerShdw blurRad="38100" dist="38100" dir="2700000">
                    <a:srgbClr val="C0C0C0"/>
                  </a:outerShdw>
                </a:effectLst>
              </a:rPr>
              <a:t>The top k problem of massive data: </a:t>
            </a:r>
          </a:p>
          <a:p>
            <a:pPr algn="l" eaLnBrk="1" hangingPunct="1">
              <a:defRPr/>
            </a:pPr>
            <a:r>
              <a:rPr lang="en-US" altLang="zh-CN" sz="2100" b="1" noProof="1">
                <a:solidFill>
                  <a:srgbClr val="CC0000"/>
                </a:solidFill>
                <a:effectLst>
                  <a:outerShdw blurRad="38100" dist="38100" dir="2700000">
                    <a:srgbClr val="C0C0C0"/>
                  </a:outerShdw>
                </a:effectLst>
              </a:rPr>
              <a:t>In </a:t>
            </a:r>
            <a:r>
              <a:rPr lang="zh-CN" altLang="en-US" sz="2100" b="1" noProof="1">
                <a:solidFill>
                  <a:srgbClr val="CC0000"/>
                </a:solidFill>
                <a:effectLst>
                  <a:outerShdw blurRad="38100" dist="38100" dir="2700000">
                    <a:srgbClr val="C0C0C0"/>
                  </a:outerShdw>
                </a:effectLst>
              </a:rPr>
              <a:t>1.4 billion people, find the richest 1 million people? </a:t>
            </a:r>
            <a:r>
              <a:rPr lang="en-US" altLang="zh-CN" sz="2100" b="1" noProof="1">
                <a:solidFill>
                  <a:srgbClr val="CC0000"/>
                </a:solidFill>
                <a:effectLst>
                  <a:outerShdw blurRad="38100" dist="38100" dir="2700000">
                    <a:srgbClr val="C0C0C0"/>
                  </a:outerShdw>
                </a:effectLst>
              </a:rPr>
              <a:t>We n</a:t>
            </a:r>
            <a:r>
              <a:rPr lang="zh-CN" altLang="en-US" sz="2100" b="1" noProof="1">
                <a:solidFill>
                  <a:srgbClr val="CC0000"/>
                </a:solidFill>
                <a:effectLst>
                  <a:outerShdw blurRad="38100" dist="38100" dir="2700000">
                    <a:srgbClr val="C0C0C0"/>
                  </a:outerShdw>
                </a:effectLst>
              </a:rPr>
              <a:t>eed to build a heap of 1.4 billion elements? What is a </a:t>
            </a:r>
            <a:r>
              <a:rPr lang="en-US" altLang="zh-CN" sz="2100" b="1" noProof="1">
                <a:solidFill>
                  <a:srgbClr val="CC0000"/>
                </a:solidFill>
                <a:effectLst>
                  <a:outerShdw blurRad="38100" dist="38100" dir="2700000">
                    <a:srgbClr val="C0C0C0"/>
                  </a:outerShdw>
                </a:effectLst>
              </a:rPr>
              <a:t>better</a:t>
            </a:r>
            <a:r>
              <a:rPr lang="zh-CN" altLang="en-US" sz="2100" b="1" noProof="1">
                <a:solidFill>
                  <a:srgbClr val="CC0000"/>
                </a:solidFill>
                <a:effectLst>
                  <a:outerShdw blurRad="38100" dist="38100" dir="2700000">
                    <a:srgbClr val="C0C0C0"/>
                  </a:outerShdw>
                </a:effectLst>
              </a:rPr>
              <a:t> way?</a:t>
            </a:r>
          </a:p>
        </p:txBody>
      </p:sp>
      <p:sp>
        <p:nvSpPr>
          <p:cNvPr id="3" name="流程图: 摘录 2"/>
          <p:cNvSpPr/>
          <p:nvPr/>
        </p:nvSpPr>
        <p:spPr>
          <a:xfrm>
            <a:off x="4211955" y="1844675"/>
            <a:ext cx="3266440" cy="2765425"/>
          </a:xfrm>
          <a:prstGeom prst="flowChartExtra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36195" rIns="36195" rtlCol="0" anchor="ctr"/>
          <a:lstStyle/>
          <a:p>
            <a:pPr algn="ctr"/>
            <a:r>
              <a:rPr lang="en-US" altLang="zh-CN" sz="3200" dirty="0">
                <a:solidFill>
                  <a:schemeClr val="tx1"/>
                </a:solidFill>
              </a:rPr>
              <a:t>1.4 billion</a:t>
            </a:r>
          </a:p>
          <a:p>
            <a:pPr algn="ctr"/>
            <a:r>
              <a:rPr lang="en-US" altLang="zh-CN" sz="3200" dirty="0">
                <a:solidFill>
                  <a:schemeClr val="tx1"/>
                </a:solidFill>
              </a:rPr>
              <a:t>Chinese</a:t>
            </a:r>
          </a:p>
        </p:txBody>
      </p:sp>
      <p:sp>
        <p:nvSpPr>
          <p:cNvPr id="144386" name="标题 144385"/>
          <p:cNvSpPr>
            <a:spLocks noGrp="1"/>
          </p:cNvSpPr>
          <p:nvPr/>
        </p:nvSpPr>
        <p:spPr>
          <a:xfrm>
            <a:off x="455613" y="222250"/>
            <a:ext cx="8226425" cy="6858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en-US" altLang="zh-CN" sz="3200" strike="noStrike" noProof="1">
                <a:solidFill>
                  <a:srgbClr val="CC0000"/>
                </a:solidFill>
                <a:effectLst>
                  <a:outerShdw blurRad="38100" dist="38100" dir="2700000">
                    <a:srgbClr val="C0C0C0"/>
                  </a:outerShdw>
                </a:effectLst>
              </a:rPr>
              <a:t>Application 4 –Top K in Massive Data</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9860EDB8-5305-433F-BE41-D7A86D811DB3}" type="slidenum">
              <a:rPr lang="en-US" altLang="zh-CN" sz="1050" smtClean="0"/>
              <a:t>98</a:t>
            </a:fld>
            <a:endParaRPr lang="zh-CN" altLang="en-US" sz="1050" dirty="0"/>
          </a:p>
        </p:txBody>
      </p:sp>
      <p:sp>
        <p:nvSpPr>
          <p:cNvPr id="25" name="标题 368641"/>
          <p:cNvSpPr txBox="1"/>
          <p:nvPr/>
        </p:nvSpPr>
        <p:spPr bwMode="auto">
          <a:xfrm>
            <a:off x="542925" y="1200785"/>
            <a:ext cx="3371215" cy="38163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ctr" anchorCtr="0" compatLnSpc="1"/>
          <a:lst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a:lstStyle>
          <a:p>
            <a:pPr algn="l" eaLnBrk="1" hangingPunct="1">
              <a:defRPr/>
            </a:pPr>
            <a:r>
              <a:rPr lang="en-US" altLang="zh-CN" sz="2100" b="1" noProof="1">
                <a:solidFill>
                  <a:srgbClr val="CC0000"/>
                </a:solidFill>
                <a:effectLst>
                  <a:outerShdw blurRad="38100" dist="38100" dir="2700000">
                    <a:srgbClr val="C0C0C0"/>
                  </a:outerShdw>
                </a:effectLst>
              </a:rPr>
              <a:t>D</a:t>
            </a:r>
            <a:r>
              <a:rPr lang="zh-CN" altLang="en-US" sz="2100" b="1" noProof="1">
                <a:solidFill>
                  <a:srgbClr val="CC0000"/>
                </a:solidFill>
                <a:effectLst>
                  <a:outerShdw blurRad="38100" dist="38100" dir="2700000">
                    <a:srgbClr val="C0C0C0"/>
                  </a:outerShdw>
                </a:effectLst>
              </a:rPr>
              <a:t>iscuss</a:t>
            </a:r>
            <a:r>
              <a:rPr lang="en-US" altLang="zh-CN" sz="2100" b="1" noProof="1">
                <a:solidFill>
                  <a:srgbClr val="CC0000"/>
                </a:solidFill>
                <a:effectLst>
                  <a:outerShdw blurRad="38100" dist="38100" dir="2700000">
                    <a:srgbClr val="C0C0C0"/>
                  </a:outerShdw>
                </a:effectLst>
              </a:rPr>
              <a:t>ion</a:t>
            </a:r>
            <a:r>
              <a:rPr lang="zh-CN" altLang="en-US" sz="2100" b="1" noProof="1">
                <a:solidFill>
                  <a:srgbClr val="CC0000"/>
                </a:solidFill>
                <a:effectLst>
                  <a:outerShdw blurRad="38100" dist="38100" dir="2700000">
                    <a:srgbClr val="C0C0C0"/>
                  </a:outerShdw>
                </a:effectLst>
              </a:rPr>
              <a:t>:</a:t>
            </a:r>
          </a:p>
          <a:p>
            <a:pPr algn="l" eaLnBrk="1" hangingPunct="1">
              <a:defRPr/>
            </a:pPr>
            <a:endParaRPr lang="zh-CN" altLang="en-US" sz="2100" b="1" noProof="1">
              <a:solidFill>
                <a:srgbClr val="CC0000"/>
              </a:solidFill>
              <a:effectLst>
                <a:outerShdw blurRad="38100" dist="38100" dir="2700000">
                  <a:srgbClr val="C0C0C0"/>
                </a:outerShdw>
              </a:effectLst>
            </a:endParaRPr>
          </a:p>
          <a:p>
            <a:pPr algn="l" eaLnBrk="1" hangingPunct="1">
              <a:defRPr/>
            </a:pPr>
            <a:r>
              <a:rPr lang="zh-CN" altLang="en-US" sz="2100" b="1" noProof="1">
                <a:solidFill>
                  <a:srgbClr val="CC0000"/>
                </a:solidFill>
                <a:effectLst>
                  <a:outerShdw blurRad="38100" dist="38100" dir="2700000">
                    <a:srgbClr val="C0C0C0"/>
                  </a:outerShdw>
                </a:effectLst>
              </a:rPr>
              <a:t>The top k problem of massive data: </a:t>
            </a:r>
          </a:p>
          <a:p>
            <a:pPr algn="l" eaLnBrk="1" hangingPunct="1">
              <a:defRPr/>
            </a:pPr>
            <a:r>
              <a:rPr lang="en-US" altLang="zh-CN" sz="2100" b="1" noProof="1">
                <a:solidFill>
                  <a:srgbClr val="CC0000"/>
                </a:solidFill>
                <a:effectLst>
                  <a:outerShdw blurRad="38100" dist="38100" dir="2700000">
                    <a:srgbClr val="C0C0C0"/>
                  </a:outerShdw>
                </a:effectLst>
              </a:rPr>
              <a:t>In </a:t>
            </a:r>
            <a:r>
              <a:rPr lang="zh-CN" altLang="en-US" sz="2100" b="1" noProof="1">
                <a:solidFill>
                  <a:srgbClr val="CC0000"/>
                </a:solidFill>
                <a:effectLst>
                  <a:outerShdw blurRad="38100" dist="38100" dir="2700000">
                    <a:srgbClr val="C0C0C0"/>
                  </a:outerShdw>
                </a:effectLst>
              </a:rPr>
              <a:t>1.4 billion people, find the richest 1 million people? </a:t>
            </a:r>
            <a:r>
              <a:rPr lang="en-US" altLang="zh-CN" sz="2100" b="1" noProof="1">
                <a:solidFill>
                  <a:srgbClr val="CC0000"/>
                </a:solidFill>
                <a:effectLst>
                  <a:outerShdw blurRad="38100" dist="38100" dir="2700000">
                    <a:srgbClr val="C0C0C0"/>
                  </a:outerShdw>
                </a:effectLst>
              </a:rPr>
              <a:t>We n</a:t>
            </a:r>
            <a:r>
              <a:rPr lang="zh-CN" altLang="en-US" sz="2100" b="1" noProof="1">
                <a:solidFill>
                  <a:srgbClr val="CC0000"/>
                </a:solidFill>
                <a:effectLst>
                  <a:outerShdw blurRad="38100" dist="38100" dir="2700000">
                    <a:srgbClr val="C0C0C0"/>
                  </a:outerShdw>
                </a:effectLst>
              </a:rPr>
              <a:t>eed to build a heap of 1.4 billion elements? What is a </a:t>
            </a:r>
            <a:r>
              <a:rPr lang="en-US" altLang="zh-CN" sz="2100" b="1" noProof="1">
                <a:solidFill>
                  <a:srgbClr val="CC0000"/>
                </a:solidFill>
                <a:effectLst>
                  <a:outerShdw blurRad="38100" dist="38100" dir="2700000">
                    <a:srgbClr val="C0C0C0"/>
                  </a:outerShdw>
                </a:effectLst>
              </a:rPr>
              <a:t>better</a:t>
            </a:r>
            <a:r>
              <a:rPr lang="zh-CN" altLang="en-US" sz="2100" b="1" noProof="1">
                <a:solidFill>
                  <a:srgbClr val="CC0000"/>
                </a:solidFill>
                <a:effectLst>
                  <a:outerShdw blurRad="38100" dist="38100" dir="2700000">
                    <a:srgbClr val="C0C0C0"/>
                  </a:outerShdw>
                </a:effectLst>
              </a:rPr>
              <a:t> way?</a:t>
            </a:r>
          </a:p>
        </p:txBody>
      </p:sp>
      <p:sp>
        <p:nvSpPr>
          <p:cNvPr id="3" name="流程图: 摘录 2"/>
          <p:cNvSpPr/>
          <p:nvPr/>
        </p:nvSpPr>
        <p:spPr>
          <a:xfrm>
            <a:off x="4211955" y="1844675"/>
            <a:ext cx="3266440" cy="2765425"/>
          </a:xfrm>
          <a:prstGeom prst="flowChartExtra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36195" rIns="36195" rtlCol="0" anchor="ctr"/>
          <a:lstStyle/>
          <a:p>
            <a:pPr algn="ctr"/>
            <a:r>
              <a:rPr lang="en-US" altLang="zh-CN" sz="3200" dirty="0">
                <a:solidFill>
                  <a:schemeClr val="tx1"/>
                </a:solidFill>
              </a:rPr>
              <a:t>1.4 billion</a:t>
            </a:r>
          </a:p>
          <a:p>
            <a:pPr algn="ctr"/>
            <a:r>
              <a:rPr lang="en-US" altLang="zh-CN" sz="3200" dirty="0">
                <a:solidFill>
                  <a:schemeClr val="tx1"/>
                </a:solidFill>
              </a:rPr>
              <a:t>Chinese</a:t>
            </a:r>
          </a:p>
        </p:txBody>
      </p:sp>
      <p:sp>
        <p:nvSpPr>
          <p:cNvPr id="26" name="流程图: 摘录 25"/>
          <p:cNvSpPr/>
          <p:nvPr/>
        </p:nvSpPr>
        <p:spPr>
          <a:xfrm>
            <a:off x="7381876" y="2901322"/>
            <a:ext cx="485774" cy="416666"/>
          </a:xfrm>
          <a:prstGeom prst="flowChartExtra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28" name="文本框 27"/>
          <p:cNvSpPr txBox="1"/>
          <p:nvPr/>
        </p:nvSpPr>
        <p:spPr>
          <a:xfrm>
            <a:off x="670560" y="5198745"/>
            <a:ext cx="7721600" cy="398780"/>
          </a:xfrm>
          <a:prstGeom prst="rect">
            <a:avLst/>
          </a:prstGeom>
          <a:noFill/>
        </p:spPr>
        <p:txBody>
          <a:bodyPr wrap="square">
            <a:spAutoFit/>
          </a:bodyPr>
          <a:lstStyle/>
          <a:p>
            <a:pPr marL="0" indent="0">
              <a:buNone/>
            </a:pPr>
            <a:r>
              <a:rPr lang="en-US" altLang="el-GR" sz="2000" b="1" dirty="0">
                <a:solidFill>
                  <a:schemeClr val="accent1">
                    <a:lumMod val="75000"/>
                  </a:schemeClr>
                </a:solidFill>
                <a:cs typeface="Arial" panose="020B0604020202020204" pitchFamily="34" charset="0"/>
                <a:sym typeface="+mn-ea"/>
              </a:rPr>
              <a:t>heap </a:t>
            </a:r>
            <a:r>
              <a:rPr lang="en-US" altLang="el-GR" sz="2000" b="1" dirty="0">
                <a:solidFill>
                  <a:schemeClr val="accent1">
                    <a:lumMod val="75000"/>
                  </a:schemeClr>
                </a:solidFill>
                <a:cs typeface="Arial" panose="020B0604020202020204" pitchFamily="34" charset="0"/>
              </a:rPr>
              <a:t>with 1 million:  </a:t>
            </a:r>
            <a:r>
              <a:rPr lang="el-GR" altLang="zh-CN" sz="2000" b="1" dirty="0">
                <a:solidFill>
                  <a:schemeClr val="accent1">
                    <a:lumMod val="75000"/>
                  </a:schemeClr>
                </a:solidFill>
                <a:cs typeface="Arial" panose="020B0604020202020204" pitchFamily="34" charset="0"/>
              </a:rPr>
              <a:t>Θ</a:t>
            </a:r>
            <a:r>
              <a:rPr lang="zh-CN" altLang="en-US" sz="2000" b="1" dirty="0">
                <a:solidFill>
                  <a:schemeClr val="accent1">
                    <a:lumMod val="75000"/>
                  </a:schemeClr>
                </a:solidFill>
                <a:cs typeface="Arial" panose="020B0604020202020204" pitchFamily="34" charset="0"/>
              </a:rPr>
              <a:t>（</a:t>
            </a:r>
            <a:r>
              <a:rPr lang="en-US" altLang="zh-CN" sz="2000" b="1" dirty="0" err="1">
                <a:solidFill>
                  <a:schemeClr val="accent1">
                    <a:lumMod val="75000"/>
                  </a:schemeClr>
                </a:solidFill>
                <a:cs typeface="Arial" panose="020B0604020202020204" pitchFamily="34" charset="0"/>
              </a:rPr>
              <a:t>nlogK</a:t>
            </a:r>
            <a:r>
              <a:rPr lang="zh-CN" altLang="en-US" sz="2000" b="1" dirty="0">
                <a:solidFill>
                  <a:schemeClr val="accent1">
                    <a:lumMod val="75000"/>
                  </a:schemeClr>
                </a:solidFill>
                <a:cs typeface="Arial" panose="020B0604020202020204" pitchFamily="34" charset="0"/>
              </a:rPr>
              <a:t>）</a:t>
            </a:r>
            <a:r>
              <a:rPr lang="en-US" altLang="zh-CN" sz="2000" b="1" dirty="0">
                <a:solidFill>
                  <a:schemeClr val="accent1">
                    <a:lumMod val="75000"/>
                  </a:schemeClr>
                </a:solidFill>
                <a:cs typeface="Arial" panose="020B0604020202020204" pitchFamily="34" charset="0"/>
              </a:rPr>
              <a:t>,    n=1.4 </a:t>
            </a:r>
            <a:r>
              <a:rPr lang="en-US" altLang="zh-CN" sz="2000" b="1" dirty="0">
                <a:solidFill>
                  <a:schemeClr val="accent1">
                    <a:lumMod val="75000"/>
                  </a:schemeClr>
                </a:solidFill>
                <a:cs typeface="Arial" panose="020B0604020202020204" pitchFamily="34" charset="0"/>
                <a:sym typeface="+mn-ea"/>
              </a:rPr>
              <a:t>billion</a:t>
            </a:r>
            <a:r>
              <a:rPr lang="zh-CN" altLang="en-US" sz="2000" b="1" dirty="0">
                <a:solidFill>
                  <a:schemeClr val="accent1">
                    <a:lumMod val="75000"/>
                  </a:schemeClr>
                </a:solidFill>
                <a:cs typeface="Arial" panose="020B0604020202020204" pitchFamily="34" charset="0"/>
              </a:rPr>
              <a:t>，</a:t>
            </a:r>
            <a:r>
              <a:rPr lang="en-US" altLang="zh-CN" sz="2000" b="1" dirty="0">
                <a:solidFill>
                  <a:schemeClr val="accent1">
                    <a:lumMod val="75000"/>
                  </a:schemeClr>
                </a:solidFill>
                <a:cs typeface="Arial" panose="020B0604020202020204" pitchFamily="34" charset="0"/>
              </a:rPr>
              <a:t>K=</a:t>
            </a:r>
            <a:r>
              <a:rPr lang="en-US" altLang="zh-CN" sz="2000" b="1" dirty="0">
                <a:solidFill>
                  <a:schemeClr val="accent1">
                    <a:lumMod val="75000"/>
                  </a:schemeClr>
                </a:solidFill>
                <a:cs typeface="Arial" panose="020B0604020202020204" pitchFamily="34" charset="0"/>
                <a:sym typeface="+mn-ea"/>
              </a:rPr>
              <a:t>1 million</a:t>
            </a:r>
          </a:p>
        </p:txBody>
      </p:sp>
      <p:sp>
        <p:nvSpPr>
          <p:cNvPr id="29" name="文本框 28"/>
          <p:cNvSpPr txBox="1"/>
          <p:nvPr/>
        </p:nvSpPr>
        <p:spPr>
          <a:xfrm>
            <a:off x="6981825" y="2378079"/>
            <a:ext cx="1866900" cy="414020"/>
          </a:xfrm>
          <a:prstGeom prst="rect">
            <a:avLst/>
          </a:prstGeom>
          <a:noFill/>
        </p:spPr>
        <p:txBody>
          <a:bodyPr wrap="square">
            <a:spAutoFit/>
          </a:bodyPr>
          <a:lstStyle/>
          <a:p>
            <a:pPr marL="0" indent="0">
              <a:buNone/>
            </a:pPr>
            <a:r>
              <a:rPr lang="en-US" altLang="zh-CN" sz="2100" b="1" dirty="0">
                <a:solidFill>
                  <a:schemeClr val="accent1">
                    <a:lumMod val="75000"/>
                  </a:schemeClr>
                </a:solidFill>
                <a:cs typeface="Arial" panose="020B0604020202020204" pitchFamily="34" charset="0"/>
              </a:rPr>
              <a:t>1 million</a:t>
            </a:r>
          </a:p>
        </p:txBody>
      </p:sp>
      <p:sp>
        <p:nvSpPr>
          <p:cNvPr id="144386" name="标题 144385"/>
          <p:cNvSpPr>
            <a:spLocks noGrp="1"/>
          </p:cNvSpPr>
          <p:nvPr/>
        </p:nvSpPr>
        <p:spPr>
          <a:xfrm>
            <a:off x="455613" y="222250"/>
            <a:ext cx="8226425" cy="6858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en-US" altLang="zh-CN" sz="3200" strike="noStrike" noProof="1">
                <a:solidFill>
                  <a:srgbClr val="CC0000"/>
                </a:solidFill>
                <a:effectLst>
                  <a:outerShdw blurRad="38100" dist="38100" dir="2700000">
                    <a:srgbClr val="C0C0C0"/>
                  </a:outerShdw>
                </a:effectLst>
              </a:rPr>
              <a:t>Application 4 –Top K in Massive Data</a:t>
            </a:r>
          </a:p>
        </p:txBody>
      </p:sp>
      <p:sp>
        <p:nvSpPr>
          <p:cNvPr id="2" name="文本框 1"/>
          <p:cNvSpPr txBox="1"/>
          <p:nvPr/>
        </p:nvSpPr>
        <p:spPr>
          <a:xfrm>
            <a:off x="670561" y="5661300"/>
            <a:ext cx="7419975" cy="398780"/>
          </a:xfrm>
          <a:prstGeom prst="rect">
            <a:avLst/>
          </a:prstGeom>
          <a:noFill/>
        </p:spPr>
        <p:txBody>
          <a:bodyPr wrap="square">
            <a:spAutoFit/>
          </a:bodyPr>
          <a:lstStyle/>
          <a:p>
            <a:pPr marL="0" indent="0">
              <a:buNone/>
            </a:pPr>
            <a:r>
              <a:rPr lang="en-US" altLang="el-GR" sz="2000" b="1" dirty="0">
                <a:solidFill>
                  <a:srgbClr val="FF0000"/>
                </a:solidFill>
                <a:cs typeface="Arial" panose="020B0604020202020204" pitchFamily="34" charset="0"/>
                <a:sym typeface="+mn-ea"/>
              </a:rPr>
              <a:t>heap with 1.4 billion: </a:t>
            </a:r>
            <a:r>
              <a:rPr lang="el-GR" altLang="zh-CN" sz="2000" b="1" dirty="0">
                <a:solidFill>
                  <a:srgbClr val="FF0000"/>
                </a:solidFill>
                <a:cs typeface="Arial" panose="020B0604020202020204" pitchFamily="34" charset="0"/>
              </a:rPr>
              <a:t>Θ</a:t>
            </a:r>
            <a:r>
              <a:rPr lang="zh-CN" altLang="en-US" sz="2000" b="1" dirty="0">
                <a:solidFill>
                  <a:srgbClr val="FF0000"/>
                </a:solidFill>
                <a:cs typeface="Arial" panose="020B0604020202020204" pitchFamily="34" charset="0"/>
              </a:rPr>
              <a:t>（</a:t>
            </a:r>
            <a:r>
              <a:rPr lang="en-US" altLang="zh-CN" sz="2000" b="1" dirty="0">
                <a:solidFill>
                  <a:srgbClr val="FF0000"/>
                </a:solidFill>
                <a:cs typeface="Arial" panose="020B0604020202020204" pitchFamily="34" charset="0"/>
              </a:rPr>
              <a:t>???</a:t>
            </a:r>
            <a:r>
              <a:rPr lang="zh-CN" altLang="en-US" sz="2000" b="1" dirty="0">
                <a:solidFill>
                  <a:srgbClr val="FF0000"/>
                </a:solidFill>
                <a:cs typeface="Arial" panose="020B0604020202020204" pitchFamily="34" charset="0"/>
              </a:rPr>
              <a:t>）</a:t>
            </a:r>
            <a:endParaRPr lang="en-US" altLang="zh-CN" sz="2000" b="1" dirty="0">
              <a:solidFill>
                <a:srgbClr val="FF0000"/>
              </a:solidFill>
              <a:cs typeface="Arial" panose="020B0604020202020204" pitchFamily="34" charset="0"/>
              <a:sym typeface="+mn-ea"/>
            </a:endParaRPr>
          </a:p>
        </p:txBody>
      </p:sp>
      <p:sp>
        <p:nvSpPr>
          <p:cNvPr id="5" name="文本框 4"/>
          <p:cNvSpPr txBox="1"/>
          <p:nvPr/>
        </p:nvSpPr>
        <p:spPr>
          <a:xfrm>
            <a:off x="671196" y="6249310"/>
            <a:ext cx="7419975" cy="398780"/>
          </a:xfrm>
          <a:prstGeom prst="rect">
            <a:avLst/>
          </a:prstGeom>
          <a:noFill/>
        </p:spPr>
        <p:txBody>
          <a:bodyPr wrap="square">
            <a:spAutoFit/>
          </a:bodyPr>
          <a:lstStyle/>
          <a:p>
            <a:pPr marL="0" indent="0">
              <a:buNone/>
            </a:pPr>
            <a:r>
              <a:rPr lang="en-US" altLang="el-GR" sz="2000" b="1" dirty="0">
                <a:solidFill>
                  <a:srgbClr val="FF0000"/>
                </a:solidFill>
                <a:cs typeface="Arial" panose="020B0604020202020204" pitchFamily="34" charset="0"/>
                <a:sym typeface="+mn-ea"/>
              </a:rPr>
              <a:t>using a list: </a:t>
            </a:r>
            <a:r>
              <a:rPr lang="el-GR" altLang="zh-CN" sz="2000" b="1" dirty="0">
                <a:solidFill>
                  <a:srgbClr val="FF0000"/>
                </a:solidFill>
                <a:cs typeface="Arial" panose="020B0604020202020204" pitchFamily="34" charset="0"/>
              </a:rPr>
              <a:t>Θ</a:t>
            </a:r>
            <a:r>
              <a:rPr lang="zh-CN" altLang="en-US" sz="2000" b="1" dirty="0">
                <a:solidFill>
                  <a:srgbClr val="FF0000"/>
                </a:solidFill>
                <a:cs typeface="Arial" panose="020B0604020202020204" pitchFamily="34" charset="0"/>
              </a:rPr>
              <a:t>（</a:t>
            </a:r>
            <a:r>
              <a:rPr lang="en-US" altLang="zh-CN" sz="2000" b="1" dirty="0">
                <a:solidFill>
                  <a:srgbClr val="FF0000"/>
                </a:solidFill>
                <a:cs typeface="Arial" panose="020B0604020202020204" pitchFamily="34" charset="0"/>
              </a:rPr>
              <a:t>???</a:t>
            </a:r>
            <a:r>
              <a:rPr lang="zh-CN" altLang="en-US" sz="2000" b="1" dirty="0">
                <a:solidFill>
                  <a:srgbClr val="FF0000"/>
                </a:solidFill>
                <a:cs typeface="Arial" panose="020B0604020202020204" pitchFamily="34" charset="0"/>
              </a:rPr>
              <a:t>）</a:t>
            </a:r>
            <a:endParaRPr lang="en-US" altLang="zh-CN" sz="2000" b="1" dirty="0">
              <a:solidFill>
                <a:srgbClr val="FF0000"/>
              </a:solidFill>
              <a:cs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6" grpId="0" bldLvl="0" animBg="1"/>
      <p:bldP spid="28" grpId="0"/>
      <p:bldP spid="29" grpId="0"/>
      <p:bldP spid="2" grpId="0"/>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55930" y="1628775"/>
            <a:ext cx="8315325" cy="347980"/>
          </a:xfrm>
        </p:spPr>
        <p:txBody>
          <a:bodyPr/>
          <a:lstStyle/>
          <a:p>
            <a:pPr eaLnBrk="1" hangingPunct="1"/>
            <a:r>
              <a:rPr dirty="0">
                <a:cs typeface="Arial" panose="020B0604020202020204" pitchFamily="34" charset="0"/>
              </a:rPr>
              <a:t>Merge: </a:t>
            </a:r>
            <a:r>
              <a:rPr dirty="0">
                <a:cs typeface="Arial" panose="020B0604020202020204" pitchFamily="34" charset="0"/>
                <a:sym typeface="+mn-ea"/>
              </a:rPr>
              <a:t>merged</a:t>
            </a:r>
            <a:r>
              <a:rPr lang="en-US" dirty="0">
                <a:cs typeface="Arial" panose="020B0604020202020204" pitchFamily="34" charset="0"/>
                <a:sym typeface="+mn-ea"/>
              </a:rPr>
              <a:t> </a:t>
            </a:r>
            <a:r>
              <a:rPr lang="en-US" dirty="0">
                <a:cs typeface="Arial" panose="020B0604020202020204" pitchFamily="34" charset="0"/>
              </a:rPr>
              <a:t>K</a:t>
            </a:r>
            <a:r>
              <a:rPr dirty="0">
                <a:cs typeface="Arial" panose="020B0604020202020204" pitchFamily="34" charset="0"/>
              </a:rPr>
              <a:t> </a:t>
            </a:r>
            <a:r>
              <a:rPr lang="en-US" dirty="0">
                <a:cs typeface="Arial" panose="020B0604020202020204" pitchFamily="34" charset="0"/>
              </a:rPr>
              <a:t>s</a:t>
            </a:r>
            <a:r>
              <a:rPr dirty="0">
                <a:cs typeface="Arial" panose="020B0604020202020204" pitchFamily="34" charset="0"/>
              </a:rPr>
              <a:t>or</a:t>
            </a:r>
            <a:r>
              <a:rPr lang="en-US" dirty="0">
                <a:cs typeface="Arial" panose="020B0604020202020204" pitchFamily="34" charset="0"/>
              </a:rPr>
              <a:t>t</a:t>
            </a:r>
            <a:r>
              <a:rPr dirty="0">
                <a:cs typeface="Arial" panose="020B0604020202020204" pitchFamily="34" charset="0"/>
              </a:rPr>
              <a:t>ed lists  into one</a:t>
            </a:r>
            <a:endParaRPr lang="en-US" altLang="zh-CN" dirty="0">
              <a:cs typeface="Arial" panose="020B0604020202020204" pitchFamily="34" charset="0"/>
            </a:endParaRPr>
          </a:p>
          <a:p>
            <a:pPr eaLnBrk="1" hangingPunct="1"/>
            <a:endParaRPr lang="en-US" altLang="zh-CN" dirty="0">
              <a:cs typeface="Arial" panose="020B0604020202020204" pitchFamily="34" charset="0"/>
            </a:endParaRPr>
          </a:p>
          <a:p>
            <a:pPr eaLnBrk="1" hangingPunct="1"/>
            <a:endParaRPr lang="en-US" altLang="zh-CN" dirty="0">
              <a:cs typeface="Arial" panose="020B0604020202020204" pitchFamily="34" charset="0"/>
            </a:endParaRPr>
          </a:p>
          <a:p>
            <a:pPr eaLnBrk="1" hangingPunct="1"/>
            <a:endParaRPr lang="en-US" altLang="zh-CN" dirty="0">
              <a:cs typeface="Arial" panose="020B0604020202020204" pitchFamily="34" charset="0"/>
            </a:endParaRPr>
          </a:p>
          <a:p>
            <a:pPr eaLnBrk="1" hangingPunct="1"/>
            <a:endParaRPr lang="zh-CN" altLang="en-US" dirty="0"/>
          </a:p>
        </p:txBody>
      </p:sp>
      <p:sp>
        <p:nvSpPr>
          <p:cNvPr id="4" name="灯片编号占位符 3"/>
          <p:cNvSpPr>
            <a:spLocks noGrp="1"/>
          </p:cNvSpPr>
          <p:nvPr>
            <p:ph type="sldNum" sz="quarter" idx="4"/>
          </p:nvPr>
        </p:nvSpPr>
        <p:spPr/>
        <p:txBody>
          <a:bodyPr/>
          <a:lstStyle/>
          <a:p>
            <a:fld id="{9860EDB8-5305-433F-BE41-D7A86D811DB3}" type="slidenum">
              <a:rPr lang="en-US" altLang="zh-CN" sz="1050" smtClean="0"/>
              <a:t>99</a:t>
            </a:fld>
            <a:endParaRPr lang="zh-CN" altLang="en-US" sz="1050" dirty="0"/>
          </a:p>
        </p:txBody>
      </p:sp>
      <p:pic>
        <p:nvPicPr>
          <p:cNvPr id="6" name="图片 5"/>
          <p:cNvPicPr>
            <a:picLocks noChangeAspect="1"/>
          </p:cNvPicPr>
          <p:nvPr/>
        </p:nvPicPr>
        <p:blipFill>
          <a:blip r:embed="rId2"/>
          <a:stretch>
            <a:fillRect/>
          </a:stretch>
        </p:blipFill>
        <p:spPr>
          <a:xfrm>
            <a:off x="228600" y="2548038"/>
            <a:ext cx="6343650" cy="2857500"/>
          </a:xfrm>
          <a:prstGeom prst="rect">
            <a:avLst/>
          </a:prstGeom>
        </p:spPr>
      </p:pic>
      <p:sp>
        <p:nvSpPr>
          <p:cNvPr id="144386" name="标题 144385"/>
          <p:cNvSpPr>
            <a:spLocks noGrp="1"/>
          </p:cNvSpPr>
          <p:nvPr/>
        </p:nvSpPr>
        <p:spPr>
          <a:xfrm>
            <a:off x="455613" y="222250"/>
            <a:ext cx="8226425" cy="6858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fontAlgn="base"/>
            <a:r>
              <a:rPr lang="en-US" altLang="zh-CN" sz="3200" strike="noStrike" noProof="1">
                <a:solidFill>
                  <a:srgbClr val="CC0000"/>
                </a:solidFill>
                <a:effectLst>
                  <a:outerShdw blurRad="38100" dist="38100" dir="2700000">
                    <a:srgbClr val="C0C0C0"/>
                  </a:outerShdw>
                </a:effectLst>
              </a:rPr>
              <a:t>Application 4 –Merge(1)</a:t>
            </a:r>
          </a:p>
        </p:txBody>
      </p:sp>
      <p:sp>
        <p:nvSpPr>
          <p:cNvPr id="2" name="文本框 1"/>
          <p:cNvSpPr txBox="1"/>
          <p:nvPr/>
        </p:nvSpPr>
        <p:spPr>
          <a:xfrm>
            <a:off x="323215" y="5732780"/>
            <a:ext cx="8040370" cy="829945"/>
          </a:xfrm>
          <a:prstGeom prst="rect">
            <a:avLst/>
          </a:prstGeom>
          <a:noFill/>
        </p:spPr>
        <p:txBody>
          <a:bodyPr wrap="square" rtlCol="0" anchor="t">
            <a:spAutoFit/>
          </a:bodyPr>
          <a:lstStyle/>
          <a:p>
            <a:pPr marL="0" indent="0">
              <a:buNone/>
            </a:pPr>
            <a:r>
              <a:rPr lang="en-US" altLang="zh-CN" b="1" dirty="0">
                <a:solidFill>
                  <a:srgbClr val="FF0000"/>
                </a:solidFill>
                <a:cs typeface="Arial" panose="020B0604020202020204" pitchFamily="34" charset="0"/>
                <a:sym typeface="+mn-ea"/>
              </a:rPr>
              <a:t> </a:t>
            </a:r>
            <a:r>
              <a:rPr b="1" dirty="0">
                <a:solidFill>
                  <a:srgbClr val="FF0000"/>
                </a:solidFill>
                <a:cs typeface="Arial" panose="020B0604020202020204" pitchFamily="34" charset="0"/>
                <a:sym typeface="+mn-ea"/>
              </a:rPr>
              <a:t>n</a:t>
            </a:r>
            <a:r>
              <a:rPr b="1" dirty="0">
                <a:solidFill>
                  <a:schemeClr val="tx2">
                    <a:lumMod val="60000"/>
                    <a:lumOff val="40000"/>
                  </a:schemeClr>
                </a:solidFill>
                <a:cs typeface="Arial" panose="020B0604020202020204" pitchFamily="34" charset="0"/>
                <a:sym typeface="+mn-ea"/>
              </a:rPr>
              <a:t> is the total number of people, and </a:t>
            </a:r>
            <a:r>
              <a:rPr b="1" dirty="0">
                <a:solidFill>
                  <a:srgbClr val="FF0000"/>
                </a:solidFill>
                <a:cs typeface="Arial" panose="020B0604020202020204" pitchFamily="34" charset="0"/>
                <a:sym typeface="+mn-ea"/>
              </a:rPr>
              <a:t>K</a:t>
            </a:r>
            <a:r>
              <a:rPr b="1" dirty="0">
                <a:solidFill>
                  <a:schemeClr val="tx2">
                    <a:lumMod val="60000"/>
                    <a:lumOff val="40000"/>
                  </a:schemeClr>
                </a:solidFill>
                <a:cs typeface="Arial" panose="020B0604020202020204" pitchFamily="34" charset="0"/>
                <a:sym typeface="+mn-ea"/>
              </a:rPr>
              <a:t> is the number of ordered lists.</a:t>
            </a: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FjNzJmYWU4MDA2YTc4ZjM0NDc2YWU1MTg3YTM5YTkifQ=="/>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0.0"/>
</p:tagLst>
</file>

<file path=ppt/tags/tag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0"/>
  <p:tag name="PROBLEMREMARK" val="主要是查找，也可以做别的。"/>
  <p:tag name="PROBLEMHASREMARK" val="Fals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KSO_WM_UNIT_TABLE_BEAUTIFY" val="smartTable{569cc4f2-f326-4f69-a91c-8d23d455b714}"/>
</p:tagLst>
</file>

<file path=ppt/tags/tag54.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0.0"/>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KSO_WM_UNIT_TABLE_BEAUTIFY" val="smartTable{013a61c4-43c0-4944-b606-31df494ec134}"/>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445</TotalTime>
  <Words>9619</Words>
  <Application>Microsoft Office PowerPoint</Application>
  <PresentationFormat>全屏显示(4:3)</PresentationFormat>
  <Paragraphs>2574</Paragraphs>
  <Slides>120</Slides>
  <Notes>64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120</vt:i4>
      </vt:variant>
    </vt:vector>
  </HeadingPairs>
  <TitlesOfParts>
    <vt:vector size="136" baseType="lpstr">
      <vt:lpstr>cmmi8</vt:lpstr>
      <vt:lpstr>cmsy8</vt:lpstr>
      <vt:lpstr>cmtt8</vt:lpstr>
      <vt:lpstr>Microsoft YaHei UI</vt:lpstr>
      <vt:lpstr>宋体</vt:lpstr>
      <vt:lpstr>微软雅黑</vt:lpstr>
      <vt:lpstr>Arial</vt:lpstr>
      <vt:lpstr>Calibri</vt:lpstr>
      <vt:lpstr>Courier New</vt:lpstr>
      <vt:lpstr>Helvetica</vt:lpstr>
      <vt:lpstr>Times New Roman</vt:lpstr>
      <vt:lpstr>Wingdings</vt:lpstr>
      <vt:lpstr>默认设计模板</vt:lpstr>
      <vt:lpstr>Equation.3</vt:lpstr>
      <vt:lpstr>Visio.Drawing.11</vt:lpstr>
      <vt:lpstr>Visio.Drawing.6</vt:lpstr>
      <vt:lpstr>Chapter5     Binary Trees</vt:lpstr>
      <vt:lpstr>Definition of Binary Tree</vt:lpstr>
      <vt:lpstr>Notation</vt:lpstr>
      <vt:lpstr>Binary Tree Example </vt:lpstr>
      <vt:lpstr>Full Binary Trees</vt:lpstr>
      <vt:lpstr>Full Binary Tree Theorem</vt:lpstr>
      <vt:lpstr>Complete Binary Trees</vt:lpstr>
      <vt:lpstr>Chapter5     Binary Trees</vt:lpstr>
      <vt:lpstr> Binary Tree Node ADT</vt:lpstr>
      <vt:lpstr>Binary Tree ADT</vt:lpstr>
      <vt:lpstr>Chapter5     Binary Trees</vt:lpstr>
      <vt:lpstr>Link-based Binary Tree Implementation</vt:lpstr>
      <vt:lpstr>Binary Tree Node Class (1)</vt:lpstr>
      <vt:lpstr>Binary Tree Node Class (2)</vt:lpstr>
      <vt:lpstr>Binary Tree Node Class (3)</vt:lpstr>
      <vt:lpstr>Link-based Binary Tree class</vt:lpstr>
      <vt:lpstr>Implementation of Traversals (1)</vt:lpstr>
      <vt:lpstr>Implementation of Traversals (2)</vt:lpstr>
      <vt:lpstr>PowerPoint 演示文稿</vt:lpstr>
      <vt:lpstr>Implementation of Traversals (4)</vt:lpstr>
      <vt:lpstr>Implementation of Traversals (5)</vt:lpstr>
      <vt:lpstr>Non-recursion Version of Traversal (1) </vt:lpstr>
      <vt:lpstr>Non-recursion Version of Traversal (1) </vt:lpstr>
      <vt:lpstr>Non-recursion Version of Tranversal (2) </vt:lpstr>
      <vt:lpstr>Space Overhead (1)</vt:lpstr>
      <vt:lpstr>Space Overhead (2)</vt:lpstr>
      <vt:lpstr>Extension (1)</vt:lpstr>
      <vt:lpstr>Extension (2)</vt:lpstr>
      <vt:lpstr>Chapter5     Binary Trees</vt:lpstr>
      <vt:lpstr>Array based Implementation for complete binary tree(1)</vt:lpstr>
      <vt:lpstr>Array-based Implementation for Complete Binary Tree (2)</vt:lpstr>
      <vt:lpstr>Array-based Implementation for Complete Binary Tree (3)</vt:lpstr>
      <vt:lpstr>Array based Implementation for complete binary tree(4)</vt:lpstr>
      <vt:lpstr>Array-based Normal Binary Tree</vt:lpstr>
      <vt:lpstr>Chapter5     Binary Trees</vt:lpstr>
      <vt:lpstr>Search in a binary tree</vt:lpstr>
      <vt:lpstr>Binary Search Trees (BST)</vt:lpstr>
      <vt:lpstr>BST class(1)</vt:lpstr>
      <vt:lpstr>BST class(2)</vt:lpstr>
      <vt:lpstr>BST Search (1)</vt:lpstr>
      <vt:lpstr>BST Search (2)</vt:lpstr>
      <vt:lpstr>BST Insert (1)</vt:lpstr>
      <vt:lpstr>BST insert (2)</vt:lpstr>
      <vt:lpstr>BST insert (3)</vt:lpstr>
      <vt:lpstr>BST Remove (1)</vt:lpstr>
      <vt:lpstr>BST Remove (2)</vt:lpstr>
      <vt:lpstr>BST Remove (3)</vt:lpstr>
      <vt:lpstr>BST Remove (4)</vt:lpstr>
      <vt:lpstr>BST Remove (4)</vt:lpstr>
      <vt:lpstr>BST Remove (5)</vt:lpstr>
      <vt:lpstr>BST Remove (5)</vt:lpstr>
      <vt:lpstr>BST Remove (5)</vt:lpstr>
      <vt:lpstr>BST Remove (6)</vt:lpstr>
      <vt:lpstr>Cost of BST Operations</vt:lpstr>
      <vt:lpstr>Exercise</vt:lpstr>
      <vt:lpstr>Exercise</vt:lpstr>
      <vt:lpstr>Chapter5     Binary Trees</vt:lpstr>
      <vt:lpstr>      Problem 1</vt:lpstr>
      <vt:lpstr>PowerPoint 演示文稿</vt:lpstr>
      <vt:lpstr> Some solutions</vt:lpstr>
      <vt:lpstr> Problem 2</vt:lpstr>
      <vt:lpstr>Heaps</vt:lpstr>
      <vt:lpstr>Function of Heaps</vt:lpstr>
      <vt:lpstr> Comparison</vt:lpstr>
      <vt:lpstr>PowerPoint 演示文稿</vt:lpstr>
      <vt:lpstr> How to store the heap？</vt:lpstr>
      <vt:lpstr> 完全二叉树的数组实现</vt:lpstr>
      <vt:lpstr> Implementation of complete tree</vt:lpstr>
      <vt:lpstr> Basic Operations</vt:lpstr>
      <vt:lpstr>Heap class (1)</vt:lpstr>
      <vt:lpstr>Heap class (2)</vt:lpstr>
      <vt:lpstr>Heap class (3)</vt:lpstr>
      <vt:lpstr> Heap Insert (1)</vt:lpstr>
      <vt:lpstr>PowerPoint 演示文稿</vt:lpstr>
      <vt:lpstr>Insert (3)</vt:lpstr>
      <vt:lpstr>Insert (4)</vt:lpstr>
      <vt:lpstr>Insert (5)</vt:lpstr>
      <vt:lpstr>Build a Heap</vt:lpstr>
      <vt:lpstr>Building a Heap by Exchanging(1)</vt:lpstr>
      <vt:lpstr>Building a Heap by Exchanging (2)</vt:lpstr>
      <vt:lpstr>Bottom-up Building a Heap (1)</vt:lpstr>
      <vt:lpstr>Sift (筛选)down</vt:lpstr>
      <vt:lpstr>Bottom-up Building a Heap (2)</vt:lpstr>
      <vt:lpstr>Bottom-up Building a Heap (2)</vt:lpstr>
      <vt:lpstr>Bottom-up Building a Heap (2)</vt:lpstr>
      <vt:lpstr>Bottom-up Building a Heap (3)</vt:lpstr>
      <vt:lpstr>PowerPoint 演示文稿</vt:lpstr>
      <vt:lpstr>Cost  of Buildheap</vt:lpstr>
      <vt:lpstr>Remove Max Value</vt:lpstr>
      <vt:lpstr>PowerPoint 演示文稿</vt:lpstr>
      <vt:lpstr>PowerPoint 演示文稿</vt:lpstr>
      <vt:lpstr>Application 1 –  Priority Queues (1)</vt:lpstr>
      <vt:lpstr>Application 1 –  Priority Queues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Coding</vt:lpstr>
      <vt:lpstr>Different Frequency of characters</vt:lpstr>
      <vt:lpstr>Variable-length coding</vt:lpstr>
      <vt:lpstr>Haffman Codes</vt:lpstr>
      <vt:lpstr>Haffman Tree</vt:lpstr>
      <vt:lpstr>Huffman Tree Construction (1)</vt:lpstr>
      <vt:lpstr>Huffman Tree Construction (2)</vt:lpstr>
      <vt:lpstr>Assigning Codes</vt:lpstr>
      <vt:lpstr>Cost</vt:lpstr>
      <vt:lpstr>Cost (2)</vt:lpstr>
      <vt:lpstr>Efficiency analysis</vt:lpstr>
      <vt:lpstr>Huffman Tree Node class (1)</vt:lpstr>
      <vt:lpstr>Huffman Tree Node class (2)</vt:lpstr>
      <vt:lpstr>Huffman Tree Node class (4)</vt:lpstr>
      <vt:lpstr>Huffman Tree Node class (5)</vt:lpstr>
      <vt:lpstr>Huffman Tree Node class (6)</vt:lpstr>
      <vt:lpstr>Huffman Coding Trees class</vt:lpstr>
      <vt:lpstr>Sorted Link List(1)</vt:lpstr>
      <vt:lpstr>Sorted Link List (2)</vt:lpstr>
      <vt:lpstr>Build Huffman Tree</vt:lpstr>
    </vt:vector>
  </TitlesOfParts>
  <Company>gdcc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Binary Trees</dc:title>
  <dc:creator>zcp</dc:creator>
  <cp:lastModifiedBy>1367180490@qq.com</cp:lastModifiedBy>
  <cp:revision>173</cp:revision>
  <dcterms:created xsi:type="dcterms:W3CDTF">2003-03-09T17:35:00Z</dcterms:created>
  <dcterms:modified xsi:type="dcterms:W3CDTF">2023-01-27T12:21:43Z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2052-11.1.0.12019</vt:lpwstr>
  </property>
  <property fmtid="{D5CDD505-2E9C-101B-9397-08002B2CF9AE}" pid="3" name="ICV">
    <vt:lpwstr>55AB8EAA6B1F4EC2A675E12D7960608D</vt:lpwstr>
  </property>
</Properties>
</file>