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8" r:id="rId2"/>
    <p:sldId id="615" r:id="rId3"/>
    <p:sldId id="856" r:id="rId4"/>
    <p:sldId id="705" r:id="rId5"/>
    <p:sldId id="706" r:id="rId6"/>
    <p:sldId id="707" r:id="rId7"/>
    <p:sldId id="787" r:id="rId8"/>
    <p:sldId id="721" r:id="rId9"/>
    <p:sldId id="622" r:id="rId10"/>
    <p:sldId id="623" r:id="rId11"/>
    <p:sldId id="625" r:id="rId12"/>
    <p:sldId id="626" r:id="rId13"/>
    <p:sldId id="632" r:id="rId14"/>
    <p:sldId id="633" r:id="rId15"/>
    <p:sldId id="634" r:id="rId16"/>
    <p:sldId id="635" r:id="rId17"/>
    <p:sldId id="636" r:id="rId18"/>
    <p:sldId id="273" r:id="rId19"/>
    <p:sldId id="637" r:id="rId20"/>
    <p:sldId id="638" r:id="rId21"/>
    <p:sldId id="639" r:id="rId22"/>
    <p:sldId id="640" r:id="rId23"/>
    <p:sldId id="620" r:id="rId24"/>
    <p:sldId id="274" r:id="rId25"/>
    <p:sldId id="641" r:id="rId26"/>
    <p:sldId id="277" r:id="rId27"/>
    <p:sldId id="653" r:id="rId28"/>
    <p:sldId id="279" r:id="rId29"/>
    <p:sldId id="280" r:id="rId30"/>
    <p:sldId id="281" r:id="rId31"/>
    <p:sldId id="282" r:id="rId32"/>
    <p:sldId id="703" r:id="rId33"/>
    <p:sldId id="283" r:id="rId34"/>
    <p:sldId id="643" r:id="rId35"/>
    <p:sldId id="660" r:id="rId36"/>
    <p:sldId id="654" r:id="rId37"/>
    <p:sldId id="286" r:id="rId38"/>
    <p:sldId id="642" r:id="rId39"/>
    <p:sldId id="788" r:id="rId40"/>
    <p:sldId id="287" r:id="rId41"/>
    <p:sldId id="288" r:id="rId42"/>
    <p:sldId id="289" r:id="rId43"/>
    <p:sldId id="291" r:id="rId44"/>
    <p:sldId id="789" r:id="rId45"/>
    <p:sldId id="292" r:id="rId46"/>
    <p:sldId id="293" r:id="rId47"/>
    <p:sldId id="790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644" r:id="rId56"/>
    <p:sldId id="659" r:id="rId57"/>
    <p:sldId id="302" r:id="rId58"/>
    <p:sldId id="303" r:id="rId59"/>
    <p:sldId id="704" r:id="rId60"/>
    <p:sldId id="631" r:id="rId61"/>
  </p:sldIdLst>
  <p:sldSz cx="9144000" cy="6858000" type="screen4x3"/>
  <p:notesSz cx="6858000" cy="9180513"/>
  <p:custDataLst>
    <p:tags r:id="rId64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5DF9"/>
    <a:srgbClr val="008000"/>
    <a:srgbClr val="FFFF00"/>
    <a:srgbClr val="6600FF"/>
    <a:srgbClr val="339966"/>
    <a:srgbClr val="66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6232"/>
  </p:normalViewPr>
  <p:slideViewPr>
    <p:cSldViewPr showGuides="1">
      <p:cViewPr varScale="1">
        <p:scale>
          <a:sx n="82" d="100"/>
          <a:sy n="82" d="100"/>
        </p:scale>
        <p:origin x="13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A01A5A-53E2-4211-9C93-E10DFD6CD5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43FD3E-2B23-4986-A938-91DEE67D1E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>
          <a:xfrm>
            <a:off x="685800" y="4360863"/>
            <a:ext cx="5486400" cy="4130675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Empirical comparison is difficult to do “fairly” and is time consuming.</a:t>
            </a: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Critical resources: Time.  Space (disk, RAM). Programmers effort.  Ease of use (user’s effort).</a:t>
            </a: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Factors affecting running time: Machine load.  OS.  Compiler.  Problem size.  Specific input values for given problem size.</a:t>
            </a: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As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grows, how does </a:t>
            </a:r>
            <a:r>
              <a:rPr lang="en-US" altLang="zh-CN" b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 grow?</a:t>
            </a: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Cost: </a:t>
            </a:r>
            <a:r>
              <a:rPr lang="en-US" altLang="zh-CN" b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+ 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steps</a:t>
            </a: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Example 2: Cost: </a:t>
            </a:r>
            <a:r>
              <a:rPr lang="en-US" altLang="zh-CN" b="1" dirty="0"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+ 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.  Roughly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steps, with sum being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 at the end.  Ignore various overhead such as loop counter increments.</a:t>
            </a: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Best: Find at first position.  Cost is 1 compare.</a:t>
            </a: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Worst: Find at last position.  Cost is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compares.</a:t>
            </a: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Average: 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+1)/2 compares IF we assume the element with value </a:t>
            </a:r>
            <a:r>
              <a:rPr lang="en-US" altLang="zh-CN" i="1" dirty="0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is equally likely to be in any position in the array.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Example picture size: 256 colors (8 bits), 1000 by 1000 pixels.</a:t>
            </a:r>
            <a:endParaRPr lang="en-US" altLang="zh-CN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37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Must pick one of [best, average, worst] to complete the statement.  Big-oh notation applies to some set of bounds.</a:t>
            </a: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It provides more information in this example to say O(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 than O(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ea typeface="宋体" panose="02010600030101010101" pitchFamily="2" charset="-122"/>
              </a:rPr>
              <a:t>3</a:t>
            </a:r>
            <a:r>
              <a:rPr lang="en-US" altLang="zh-CN" dirty="0">
                <a:ea typeface="宋体" panose="02010600030101010101" pitchFamily="2" charset="-122"/>
              </a:rPr>
              <a:t>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/>
          </p:cNvSpPr>
          <p:nvPr>
            <p:ph type="body"/>
          </p:nvPr>
        </p:nvSpPr>
        <p:spPr>
          <a:xfrm>
            <a:off x="685800" y="4360863"/>
            <a:ext cx="5486400" cy="4130675"/>
          </a:xfrm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41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We are doing average case.</a:t>
            </a:r>
          </a:p>
          <a:p>
            <a:pPr lvl="0" eaLnBrk="1" hangingPunct="1"/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  <a:r>
              <a:rPr lang="en-US" altLang="zh-CN" dirty="0">
                <a:ea typeface="宋体" panose="02010600030101010101" pitchFamily="2" charset="-122"/>
              </a:rPr>
              <a:t> is a constant.  The actual value is irrelevant.</a:t>
            </a: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43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45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46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For polynomial equations on T(n), we always have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.  There is no uncertainty, since once we have the equation, we have a “complete” analysis.</a:t>
            </a: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2. </a:t>
            </a:r>
            <a:r>
              <a:rPr lang="en-US" altLang="zh-CN" dirty="0">
                <a:ea typeface="宋体" panose="02010600030101010101" pitchFamily="2" charset="-122"/>
              </a:rPr>
              <a:t>Ignore constants.</a:t>
            </a: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3. Drop low order terms.</a:t>
            </a: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4. Useful for analyzing loops.</a:t>
            </a: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49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ea typeface="宋体" panose="02010600030101010101" pitchFamily="2" charset="-122"/>
              </a:rPr>
              <a:t>Asymptotic analysis is defined for equations.  We need to convert programs to equations to analyze them.</a:t>
            </a:r>
          </a:p>
          <a:p>
            <a:pPr marL="228600" lvl="0" indent="-228600" eaLnBrk="1" hangingPunct="1">
              <a:buFontTx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The traditional notation is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(1), not (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</a:p>
          <a:p>
            <a:pPr marL="228600" lvl="0" indent="-228600" eaLnBrk="1" hangingPunct="1">
              <a:buFontTx/>
              <a:buAutoNum type="arabicPeriod"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even though the value of sum is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First statement is (1).  Double for loop is 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(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).  Final for loop is (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).  Result: (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51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First loop, sum is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  Second loop, sum is 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+1)(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)/2.  Both are (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</a:p>
          <a:p>
            <a:pPr marL="228600" lvl="0" indent="-228600" eaLnBrk="1" hangingPunct="1"/>
            <a:endParaRPr lang="zh-CN" altLang="en-US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52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First loop is 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for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1 to log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or (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log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</a:p>
          <a:p>
            <a:pPr marL="228600" lvl="0" indent="-228600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Second loop is 2</a:t>
            </a:r>
            <a:r>
              <a:rPr lang="en-US" altLang="zh-CN" baseline="30000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for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0 to log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- 1, or (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</a:p>
          <a:p>
            <a:pPr marL="228600" lvl="0" indent="-228600" eaLnBrk="1" hangingPunct="1"/>
            <a:endParaRPr lang="zh-CN" altLang="en-US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516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53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marL="228600" lvl="0" indent="-228600" eaLnBrk="1" hangingPunct="1"/>
            <a:endParaRPr lang="zh-CN" altLang="en-US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54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marL="228600" lvl="0" indent="-228600" eaLnBrk="1" hangingPunct="1"/>
            <a:endParaRPr lang="zh-CN" altLang="en-US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Example picture size: 256 colors (8 bits), 1000 by 1000 pixels.</a:t>
            </a:r>
            <a:endParaRPr lang="en-US" altLang="zh-CN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57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Analyzing problems is done a lot in a senior algorithms class.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58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examples so far have been easy in that exact equations always yield 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.  Thus, it is hard to distinguish  and O.  This example should help to explain the difference.  Bounds are used to describe our level of uncertainty about an algorithm.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59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marL="228600" lvl="0" indent="-228600" eaLnBrk="1" hangingPunct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examples so far have been easy in that exact equations always yield 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.  Thus, it is hard to distinguish  and O.  This example should help to explain the difference.  Bounds are used to describe our level of uncertainty about an algorithm.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The first goal is a worldview to adopt</a:t>
            </a:r>
          </a:p>
          <a:p>
            <a:pPr lvl="0" eaLnBrk="1" hangingPunct="1"/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The second goal is the “nuts and bolts” of the course.</a:t>
            </a:r>
          </a:p>
          <a:p>
            <a:pPr lvl="0" eaLnBrk="1" hangingPunct="1"/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The third goal prepares a student for the future.</a:t>
            </a:r>
          </a:p>
          <a:p>
            <a:pPr lvl="0" eaLnBrk="1" hangingPunct="1"/>
            <a:endParaRPr lang="zh-CN" altLang="en-US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“</a:t>
            </a:r>
            <a:r>
              <a:rPr lang="en-US" altLang="zh-CN" dirty="0">
                <a:ea typeface="宋体" panose="02010600030101010101" pitchFamily="2" charset="-122"/>
              </a:rPr>
              <a:t>Correct” means computes the proper function.</a:t>
            </a: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“Concrete steps” are executable by the machine in question.</a:t>
            </a: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We frequently interchange use of “algorithm” and “program” though they are actually different concepts.</a:t>
            </a: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If you are willing to pay enough in time delay.  Example: Simple unordered array of records.</a:t>
            </a: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Typically want the “simplest” data structure that will meet the requirements.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These questions often  help to narrow the possibilities.</a:t>
            </a: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If data can be deleted, a more complex representation is typically required.</a:t>
            </a:r>
          </a:p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Look over Chapter 2, read as needed depending on your familiarity with this material.</a:t>
            </a: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A set has no duplicates, a sequence may have duplicates.</a:t>
            </a:r>
          </a:p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Logarithms: We almost always use log to base 2.  That is our default base.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>
              <a:buFont typeface="Arial" panose="020B0604020202020204" pitchFamily="34" charset="0"/>
              <a:buChar char="•"/>
            </a:pPr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fld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5C9CBB-8759-4374-A789-6361AE8818E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5C9CBB-8759-4374-A789-6361AE8818E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5C9CBB-8759-4374-A789-6361AE8818E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5C9CBB-8759-4374-A789-6361AE8818E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5C9CBB-8759-4374-A789-6361AE8818E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5C9CBB-8759-4374-A789-6361AE8818E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5C9CBB-8759-4374-A789-6361AE8818E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5C9CBB-8759-4374-A789-6361AE8818E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5C9CBB-8759-4374-A789-6361AE8818E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5C9CBB-8759-4374-A789-6361AE8818E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5C9CBB-8759-4374-A789-6361AE8818E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5C9CBB-8759-4374-A789-6361AE8818E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65C9CBB-8759-4374-A789-6361AE8818EF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269240" y="621030"/>
            <a:ext cx="7322820" cy="5486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Data  Structure</a:t>
            </a:r>
          </a:p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School of Computer Science and Engineering</a:t>
            </a:r>
          </a:p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South China University of Technology</a:t>
            </a:r>
          </a:p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张见威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Helvetica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课程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QQ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群：</a:t>
            </a:r>
            <a:r>
              <a:rPr kumimoji="0" 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数据结构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-22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秋张老师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627840641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34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pic>
        <p:nvPicPr>
          <p:cNvPr id="3" name="图片 2" descr="数据结构-22秋张老师群聊二维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660" y="476885"/>
            <a:ext cx="2266950" cy="2381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5171" name="Text Box 3"/>
          <p:cNvSpPr txBox="1"/>
          <p:nvPr/>
        </p:nvSpPr>
        <p:spPr>
          <a:xfrm>
            <a:off x="611188" y="1557338"/>
            <a:ext cx="5040312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CC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Digital Library.</a:t>
            </a:r>
          </a:p>
        </p:txBody>
      </p:sp>
      <p:graphicFrame>
        <p:nvGraphicFramePr>
          <p:cNvPr id="775271" name="Group 103"/>
          <p:cNvGraphicFramePr>
            <a:graphicFrameLocks noGrp="1"/>
          </p:cNvGraphicFramePr>
          <p:nvPr>
            <p:ph sz="quarter" idx="4294967295"/>
          </p:nvPr>
        </p:nvGraphicFramePr>
        <p:xfrm>
          <a:off x="900113" y="2708275"/>
          <a:ext cx="6911975" cy="2076451"/>
        </p:xfrm>
        <a:graphic>
          <a:graphicData uri="http://schemas.openxmlformats.org/drawingml/2006/table">
            <a:tbl>
              <a:tblPr/>
              <a:tblGrid>
                <a:gridCol w="90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高等数学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樊映川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机械工业出版社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理论力学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罗远祥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电子工业出版社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高等数学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华罗庚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高等教育出版社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线性代数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栾汝书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高等教育出版社</a:t>
                      </a:r>
                      <a:endParaRPr kumimoji="0" lang="en-US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5258" name="Text Box 90"/>
          <p:cNvSpPr txBox="1"/>
          <p:nvPr/>
        </p:nvSpPr>
        <p:spPr>
          <a:xfrm>
            <a:off x="2484438" y="5084763"/>
            <a:ext cx="2130425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accent2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Data structure:</a:t>
            </a:r>
            <a:endParaRPr lang="zh-CN" altLang="en-US" sz="1800" dirty="0">
              <a:solidFill>
                <a:schemeClr val="accent2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1546" name="Rectangle 91"/>
          <p:cNvSpPr>
            <a:spLocks noGrp="1"/>
          </p:cNvSpPr>
          <p:nvPr>
            <p:ph type="title" sz="quarter"/>
          </p:nvPr>
        </p:nvSpPr>
        <p:spPr>
          <a:xfrm>
            <a:off x="611188" y="188913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dirty="0">
                <a:solidFill>
                  <a:srgbClr val="CC0000"/>
                </a:solidFill>
                <a:ea typeface="宋体" panose="02010600030101010101" pitchFamily="2" charset="-122"/>
              </a:rPr>
              <a:t>Some example (1)</a:t>
            </a:r>
          </a:p>
        </p:txBody>
      </p:sp>
      <p:sp>
        <p:nvSpPr>
          <p:cNvPr id="21547" name="Rectangle 92"/>
          <p:cNvSpPr/>
          <p:nvPr/>
        </p:nvSpPr>
        <p:spPr>
          <a:xfrm>
            <a:off x="3205163" y="5516563"/>
            <a:ext cx="654050" cy="339725"/>
          </a:xfrm>
          <a:prstGeom prst="rect">
            <a:avLst/>
          </a:prstGeom>
          <a:noFill/>
          <a:ln w="3175">
            <a:noFill/>
          </a:ln>
        </p:spPr>
        <p:txBody>
          <a:bodyPr wrap="none" anchor="t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chemeClr val="accent2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List</a:t>
            </a:r>
            <a:endParaRPr lang="zh-CN" altLang="en-US" sz="1800" dirty="0">
              <a:solidFill>
                <a:schemeClr val="accent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7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/>
      <p:bldP spid="7752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9266" name="Text Box 2"/>
          <p:cNvSpPr txBox="1"/>
          <p:nvPr/>
        </p:nvSpPr>
        <p:spPr>
          <a:xfrm>
            <a:off x="250825" y="1196975"/>
            <a:ext cx="7705725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CC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 Game: Gobang(</a:t>
            </a:r>
            <a:r>
              <a:rPr lang="zh-CN" altLang="en-US" sz="1800" dirty="0">
                <a:solidFill>
                  <a:srgbClr val="CC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五子棋</a:t>
            </a:r>
            <a:r>
              <a:rPr lang="en-US" altLang="zh-CN" sz="1800" dirty="0">
                <a:solidFill>
                  <a:srgbClr val="CC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), Chess, TicTacToe</a:t>
            </a:r>
            <a:r>
              <a:rPr lang="zh-CN" altLang="en-US" sz="1800" dirty="0">
                <a:solidFill>
                  <a:srgbClr val="CC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（井字棋） </a:t>
            </a:r>
          </a:p>
        </p:txBody>
      </p:sp>
      <p:sp>
        <p:nvSpPr>
          <p:cNvPr id="779305" name="Text Box 41"/>
          <p:cNvSpPr txBox="1"/>
          <p:nvPr/>
        </p:nvSpPr>
        <p:spPr>
          <a:xfrm>
            <a:off x="3419475" y="5445125"/>
            <a:ext cx="2130425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accent2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Data structure:</a:t>
            </a:r>
            <a:endParaRPr lang="zh-CN" altLang="en-US" sz="1800" dirty="0">
              <a:solidFill>
                <a:schemeClr val="accent2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3556" name="Rectangle 42"/>
          <p:cNvSpPr>
            <a:spLocks noGrp="1"/>
          </p:cNvSpPr>
          <p:nvPr>
            <p:ph type="title" sz="quarter"/>
          </p:nvPr>
        </p:nvSpPr>
        <p:spPr>
          <a:xfrm>
            <a:off x="611188" y="188913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dirty="0">
                <a:solidFill>
                  <a:srgbClr val="CC0000"/>
                </a:solidFill>
                <a:ea typeface="宋体" panose="02010600030101010101" pitchFamily="2" charset="-122"/>
              </a:rPr>
              <a:t>Some example (2)</a:t>
            </a:r>
          </a:p>
        </p:txBody>
      </p:sp>
      <p:sp>
        <p:nvSpPr>
          <p:cNvPr id="23557" name="Rectangle 43"/>
          <p:cNvSpPr/>
          <p:nvPr/>
        </p:nvSpPr>
        <p:spPr>
          <a:xfrm>
            <a:off x="4140200" y="5876925"/>
            <a:ext cx="755650" cy="339725"/>
          </a:xfrm>
          <a:prstGeom prst="rect">
            <a:avLst/>
          </a:prstGeom>
          <a:noFill/>
          <a:ln w="3175">
            <a:noFill/>
          </a:ln>
        </p:spPr>
        <p:txBody>
          <a:bodyPr wrap="none" anchor="t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chemeClr val="accent2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Tree</a:t>
            </a:r>
          </a:p>
        </p:txBody>
      </p:sp>
      <p:pic>
        <p:nvPicPr>
          <p:cNvPr id="23558" name="Picture 45" descr="51__x_minimax-ticta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" y="1657350"/>
            <a:ext cx="9144000" cy="3427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7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6" grpId="0"/>
      <p:bldP spid="7793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5602" name="Picture 6" descr="social netwo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1557338"/>
            <a:ext cx="7191375" cy="4027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3" name="Rectangle 7"/>
          <p:cNvSpPr>
            <a:spLocks noGrp="1"/>
          </p:cNvSpPr>
          <p:nvPr>
            <p:ph type="title"/>
          </p:nvPr>
        </p:nvSpPr>
        <p:spPr>
          <a:xfrm>
            <a:off x="971550" y="188913"/>
            <a:ext cx="6769100" cy="5032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dirty="0">
                <a:solidFill>
                  <a:srgbClr val="CC0000"/>
                </a:solidFill>
                <a:ea typeface="宋体" panose="02010600030101010101" pitchFamily="2" charset="-122"/>
              </a:rPr>
              <a:t>Some example (3)</a:t>
            </a:r>
          </a:p>
        </p:txBody>
      </p:sp>
      <p:sp>
        <p:nvSpPr>
          <p:cNvPr id="781320" name="Text Box 8"/>
          <p:cNvSpPr txBox="1"/>
          <p:nvPr/>
        </p:nvSpPr>
        <p:spPr>
          <a:xfrm>
            <a:off x="250825" y="908050"/>
            <a:ext cx="504031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CC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Social network</a:t>
            </a:r>
          </a:p>
        </p:txBody>
      </p:sp>
      <p:sp>
        <p:nvSpPr>
          <p:cNvPr id="781321" name="Text Box 9"/>
          <p:cNvSpPr txBox="1"/>
          <p:nvPr/>
        </p:nvSpPr>
        <p:spPr>
          <a:xfrm>
            <a:off x="3492500" y="5805488"/>
            <a:ext cx="2130425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accent2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Data structure:</a:t>
            </a:r>
            <a:endParaRPr lang="zh-CN" altLang="en-US" sz="1800" dirty="0">
              <a:solidFill>
                <a:schemeClr val="accent2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5606" name="Rectangle 10"/>
          <p:cNvSpPr/>
          <p:nvPr/>
        </p:nvSpPr>
        <p:spPr>
          <a:xfrm>
            <a:off x="4213225" y="6237288"/>
            <a:ext cx="933450" cy="339725"/>
          </a:xfrm>
          <a:prstGeom prst="rect">
            <a:avLst/>
          </a:prstGeom>
          <a:noFill/>
          <a:ln w="3175">
            <a:noFill/>
          </a:ln>
        </p:spPr>
        <p:txBody>
          <a:bodyPr wrap="none" anchor="t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chemeClr val="accent2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0" grpId="0"/>
      <p:bldP spid="7813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500" dirty="0">
                <a:solidFill>
                  <a:srgbClr val="CC0000"/>
                </a:solidFill>
                <a:ea typeface="宋体" panose="02010600030101010101" pitchFamily="2" charset="-122"/>
              </a:rPr>
              <a:t>2.How to present Data structures?</a:t>
            </a:r>
            <a:endParaRPr lang="zh-CN" altLang="en-US" sz="35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799747" name="Rectangle 3"/>
          <p:cNvSpPr>
            <a:spLocks noChangeArrowheads="1"/>
          </p:cNvSpPr>
          <p:nvPr/>
        </p:nvSpPr>
        <p:spPr bwMode="auto">
          <a:xfrm>
            <a:off x="-180975" y="1052513"/>
            <a:ext cx="669766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隶书" pitchFamily="49" charset="-122"/>
              <a:cs typeface="+mn-cs"/>
            </a:endParaRPr>
          </a:p>
        </p:txBody>
      </p:sp>
      <p:sp>
        <p:nvSpPr>
          <p:cNvPr id="27652" name="Rectangle 4"/>
          <p:cNvSpPr>
            <a:spLocks noGrp="1"/>
          </p:cNvSpPr>
          <p:nvPr>
            <p:ph idx="1"/>
          </p:nvPr>
        </p:nvSpPr>
        <p:spPr>
          <a:xfrm>
            <a:off x="323850" y="1268413"/>
            <a:ext cx="8458200" cy="4865687"/>
          </a:xfrm>
          <a:ln w="3175"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In different Languages, there are different forms of implementation of the similar data structures.</a:t>
            </a:r>
          </a:p>
          <a:p>
            <a:pPr eaLnBrk="1" hangingPunct="1"/>
            <a:r>
              <a:rPr lang="en-US" altLang="zh-CN" u="sng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Abstract Data Type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 (ADT): is a language independent  model to describe data structures.</a:t>
            </a:r>
          </a:p>
          <a:p>
            <a:pPr eaLnBrk="1" hangingPunct="1"/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ADT is defined in terms of a set of values and </a:t>
            </a: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a set of operations on the data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.</a:t>
            </a:r>
          </a:p>
          <a:p>
            <a:pPr eaLnBrk="1" hangingPunct="1"/>
            <a:endParaRPr lang="zh-CN" altLang="en-US" dirty="0">
              <a:latin typeface="Helvetica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0770" name="Rectangle 2"/>
          <p:cNvSpPr>
            <a:spLocks noChangeArrowheads="1"/>
          </p:cNvSpPr>
          <p:nvPr/>
        </p:nvSpPr>
        <p:spPr bwMode="auto">
          <a:xfrm>
            <a:off x="395288" y="692150"/>
            <a:ext cx="669766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itchFamily="49" charset="-122"/>
                <a:cs typeface="+mn-cs"/>
              </a:rPr>
              <a:t>Example of ADT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323850" y="1628775"/>
            <a:ext cx="8458200" cy="4865688"/>
          </a:xfrm>
          <a:ln w="3175"/>
        </p:spPr>
        <p:txBody>
          <a:bodyPr vert="horz" wrap="square" lIns="91440" tIns="45720" rIns="91440" bIns="45720" anchor="t" anchorCtr="0"/>
          <a:lstStyle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Rectangle 4"/>
          <p:cNvSpPr/>
          <p:nvPr/>
        </p:nvSpPr>
        <p:spPr>
          <a:xfrm>
            <a:off x="827088" y="1479550"/>
            <a:ext cx="7416800" cy="5045075"/>
          </a:xfrm>
          <a:prstGeom prst="rect">
            <a:avLst/>
          </a:prstGeom>
          <a:noFill/>
          <a:ln w="3175">
            <a:noFill/>
          </a:ln>
        </p:spPr>
        <p:txBody>
          <a:bodyPr anchor="t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500" dirty="0">
                <a:latin typeface="Helvetica" pitchFamily="34" charset="0"/>
                <a:ea typeface="宋体" panose="02010600030101010101" pitchFamily="2" charset="-122"/>
              </a:rPr>
              <a:t>template &lt;class Elem&gt;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500" dirty="0">
                <a:latin typeface="Helvetica" pitchFamily="34" charset="0"/>
                <a:ea typeface="宋体" panose="02010600030101010101" pitchFamily="2" charset="-122"/>
              </a:rPr>
              <a:t>class List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500" dirty="0">
                <a:latin typeface="Helvetica" pitchFamily="34" charset="0"/>
                <a:ea typeface="宋体" panose="02010600030101010101" pitchFamily="2" charset="-122"/>
              </a:rPr>
              <a:t>public: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500" dirty="0">
                <a:latin typeface="Helvetica" pitchFamily="34" charset="0"/>
                <a:ea typeface="宋体" panose="02010600030101010101" pitchFamily="2" charset="-122"/>
              </a:rPr>
              <a:t>  virtual void clear()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500" dirty="0">
                <a:latin typeface="Helvetica" pitchFamily="34" charset="0"/>
                <a:ea typeface="宋体" panose="02010600030101010101" pitchFamily="2" charset="-122"/>
              </a:rPr>
              <a:t>  virtual bool insert(const Elem&amp;)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500" dirty="0">
                <a:latin typeface="Helvetica" pitchFamily="34" charset="0"/>
                <a:ea typeface="宋体" panose="02010600030101010101" pitchFamily="2" charset="-122"/>
              </a:rPr>
              <a:t>  virtual bool append(const Elem&amp;)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500" dirty="0">
                <a:latin typeface="Helvetica" pitchFamily="34" charset="0"/>
                <a:ea typeface="宋体" panose="02010600030101010101" pitchFamily="2" charset="-122"/>
              </a:rPr>
              <a:t>  virtual bool remove(Elem&amp;)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500" dirty="0">
                <a:latin typeface="Helvetica" pitchFamily="34" charset="0"/>
                <a:ea typeface="宋体" panose="02010600030101010101" pitchFamily="2" charset="-122"/>
              </a:rPr>
              <a:t>  virtual void setStart()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500" dirty="0">
                <a:latin typeface="Helvetica" pitchFamily="34" charset="0"/>
                <a:ea typeface="宋体" panose="02010600030101010101" pitchFamily="2" charset="-122"/>
              </a:rPr>
              <a:t>  virtual void setEnd()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500" dirty="0">
                <a:latin typeface="Helvetica" pitchFamily="34" charset="0"/>
                <a:ea typeface="宋体" panose="02010600030101010101" pitchFamily="2" charset="-122"/>
              </a:rPr>
              <a:t>  virtual void prev()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500" dirty="0">
                <a:latin typeface="Helvetica" pitchFamily="34" charset="0"/>
                <a:ea typeface="宋体" panose="02010600030101010101" pitchFamily="2" charset="-122"/>
              </a:rPr>
              <a:t>  virtual void next()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500" dirty="0">
                <a:latin typeface="Helvetica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8677" name="Text Box 5"/>
          <p:cNvSpPr txBox="1"/>
          <p:nvPr/>
        </p:nvSpPr>
        <p:spPr>
          <a:xfrm>
            <a:off x="4356100" y="490538"/>
            <a:ext cx="4102100" cy="701675"/>
          </a:xfrm>
          <a:prstGeom prst="rect">
            <a:avLst/>
          </a:prstGeom>
          <a:noFill/>
          <a:ln w="3175">
            <a:noFill/>
          </a:ln>
        </p:spPr>
        <p:txBody>
          <a:bodyPr wrap="none" anchor="t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339966"/>
                </a:solidFill>
                <a:latin typeface="Helvetica" pitchFamily="34" charset="0"/>
                <a:ea typeface="宋体" panose="02010600030101010101" pitchFamily="2" charset="-122"/>
              </a:rPr>
              <a:t>Only about input and output.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339966"/>
                </a:solidFill>
                <a:latin typeface="Helvetica" pitchFamily="34" charset="0"/>
                <a:ea typeface="宋体" panose="02010600030101010101" pitchFamily="2" charset="-122"/>
              </a:rPr>
              <a:t>No detail about implementation</a:t>
            </a:r>
            <a:r>
              <a:rPr lang="en-US" altLang="zh-CN" sz="2000" dirty="0">
                <a:solidFill>
                  <a:srgbClr val="339966"/>
                </a:solidFill>
                <a:latin typeface="Helvetica" pitchFamily="34" charset="0"/>
                <a:ea typeface="宋体" panose="02010600030101010101" pitchFamily="2" charset="-122"/>
              </a:rPr>
              <a:t>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Implementation of a data structure described as an ADT:</a:t>
            </a:r>
          </a:p>
          <a:p>
            <a:pPr lvl="1" eaLnBrk="1" hangingPunct="1"/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Decide how to store and organize the data.</a:t>
            </a:r>
          </a:p>
          <a:p>
            <a:pPr lvl="1" eaLnBrk="1" hangingPunct="1"/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Decide how to implement the operations. </a:t>
            </a:r>
          </a:p>
          <a:p>
            <a:pPr lvl="2" eaLnBrk="1" hangingPunct="1"/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Each operation associated with the ADT is implemented by one or more subroutines in the implementation.</a:t>
            </a:r>
          </a:p>
          <a:p>
            <a:pPr eaLnBrk="1" hangingPunct="1">
              <a:lnSpc>
                <a:spcPct val="0"/>
              </a:lnSpc>
            </a:pPr>
            <a:endParaRPr lang="en-US" altLang="zh-CN" sz="2800" dirty="0">
              <a:latin typeface="Helvetica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"/>
              </a:lnSpc>
            </a:pPr>
            <a:endParaRPr lang="en-US" altLang="zh-CN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395288" y="692150"/>
            <a:ext cx="669766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itchFamily="49" charset="-122"/>
                <a:cs typeface="+mn-cs"/>
              </a:rPr>
              <a:t>Implementation of data structures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/>
          <p:nvPr/>
        </p:nvSpPr>
        <p:spPr>
          <a:xfrm>
            <a:off x="395288" y="1393825"/>
            <a:ext cx="8532812" cy="5526088"/>
          </a:xfrm>
          <a:prstGeom prst="rect">
            <a:avLst/>
          </a:prstGeom>
          <a:noFill/>
          <a:ln w="3175">
            <a:noFill/>
          </a:ln>
        </p:spPr>
        <p:txBody>
          <a:bodyPr anchor="t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template &lt;class Elem&gt; // Array-based list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class AList : public List&lt;Elem&gt;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private:</a:t>
            </a:r>
          </a:p>
          <a:p>
            <a:pPr lvl="1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rPr>
              <a:t>  int maxSize;     // Maximum size of list</a:t>
            </a:r>
          </a:p>
          <a:p>
            <a:pPr lvl="1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rPr>
              <a:t>  int listSize;    // Actual elem count</a:t>
            </a:r>
          </a:p>
          <a:p>
            <a:pPr lvl="1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rPr>
              <a:t>  int fence;       // Position of fence</a:t>
            </a:r>
          </a:p>
          <a:p>
            <a:pPr lvl="1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rPr>
              <a:t>  Elem* listArray; // Array holding list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dirty="0">
                <a:latin typeface="Helvetica" pitchFamily="34" charset="0"/>
                <a:ea typeface="宋体" panose="02010600030101010101" pitchFamily="2" charset="-122"/>
              </a:rPr>
              <a:t>public:</a:t>
            </a:r>
          </a:p>
          <a:p>
            <a:pPr lvl="1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rPr>
              <a:t>   …  …  …  …</a:t>
            </a:r>
          </a:p>
          <a:p>
            <a:pPr lvl="1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rPr>
              <a:t>void clear() {</a:t>
            </a:r>
          </a:p>
          <a:p>
            <a:pPr lvl="1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rPr>
              <a:t>  delete [] listArray;</a:t>
            </a:r>
          </a:p>
          <a:p>
            <a:pPr lvl="1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rPr>
              <a:t>  listSize = fence = 0;</a:t>
            </a:r>
          </a:p>
          <a:p>
            <a:pPr lvl="1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rPr>
              <a:t>  listArray = new Elem[maxSize];</a:t>
            </a:r>
          </a:p>
          <a:p>
            <a:pPr lvl="1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rPr>
              <a:t>}</a:t>
            </a:r>
          </a:p>
          <a:p>
            <a:pPr lvl="1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rPr>
              <a:t>void setStart() { fence = 0; }</a:t>
            </a:r>
          </a:p>
          <a:p>
            <a:pPr lvl="1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800" dirty="0"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rPr>
              <a:t>…  …  …  …</a:t>
            </a:r>
          </a:p>
        </p:txBody>
      </p:sp>
      <p:sp>
        <p:nvSpPr>
          <p:cNvPr id="802819" name="Rectangle 3"/>
          <p:cNvSpPr/>
          <p:nvPr/>
        </p:nvSpPr>
        <p:spPr>
          <a:xfrm>
            <a:off x="755650" y="2349500"/>
            <a:ext cx="5472113" cy="1439863"/>
          </a:xfrm>
          <a:prstGeom prst="rect">
            <a:avLst/>
          </a:prstGeom>
          <a:noFill/>
          <a:ln w="28575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02820" name="Text Box 4"/>
          <p:cNvSpPr txBox="1"/>
          <p:nvPr/>
        </p:nvSpPr>
        <p:spPr>
          <a:xfrm>
            <a:off x="6424613" y="2570163"/>
            <a:ext cx="2719387" cy="946150"/>
          </a:xfrm>
          <a:prstGeom prst="rect">
            <a:avLst/>
          </a:prstGeom>
          <a:noFill/>
          <a:ln w="3175">
            <a:noFill/>
          </a:ln>
        </p:spPr>
        <p:txBody>
          <a:bodyPr wrap="none" anchor="t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6600FF"/>
                </a:solidFill>
                <a:latin typeface="Helvetica" pitchFamily="34" charset="0"/>
                <a:ea typeface="宋体" panose="02010600030101010101" pitchFamily="2" charset="-122"/>
              </a:rPr>
              <a:t>Implementation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6600FF"/>
                </a:solidFill>
                <a:latin typeface="Helvetica" pitchFamily="34" charset="0"/>
                <a:ea typeface="宋体" panose="02010600030101010101" pitchFamily="2" charset="-122"/>
              </a:rPr>
              <a:t>of data storage</a:t>
            </a:r>
          </a:p>
        </p:txBody>
      </p:sp>
      <p:sp>
        <p:nvSpPr>
          <p:cNvPr id="802821" name="Text Box 5"/>
          <p:cNvSpPr txBox="1"/>
          <p:nvPr/>
        </p:nvSpPr>
        <p:spPr>
          <a:xfrm>
            <a:off x="6424613" y="5300663"/>
            <a:ext cx="2719387" cy="946150"/>
          </a:xfrm>
          <a:prstGeom prst="rect">
            <a:avLst/>
          </a:prstGeom>
          <a:noFill/>
          <a:ln w="3175">
            <a:noFill/>
          </a:ln>
        </p:spPr>
        <p:txBody>
          <a:bodyPr wrap="none" anchor="t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Implementation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of operations</a:t>
            </a:r>
          </a:p>
        </p:txBody>
      </p:sp>
      <p:sp>
        <p:nvSpPr>
          <p:cNvPr id="802822" name="Rectangle 6"/>
          <p:cNvSpPr/>
          <p:nvPr/>
        </p:nvSpPr>
        <p:spPr>
          <a:xfrm>
            <a:off x="755650" y="4076700"/>
            <a:ext cx="5472113" cy="2781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02823" name="Rectangle 7"/>
          <p:cNvSpPr>
            <a:spLocks noChangeArrowheads="1"/>
          </p:cNvSpPr>
          <p:nvPr/>
        </p:nvSpPr>
        <p:spPr bwMode="auto">
          <a:xfrm>
            <a:off x="323850" y="620713"/>
            <a:ext cx="669766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itchFamily="49" charset="-122"/>
                <a:cs typeface="+mn-cs"/>
              </a:rPr>
              <a:t>Example of Data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19" grpId="0" animBg="1"/>
      <p:bldP spid="802820" grpId="0"/>
      <p:bldP spid="802821" grpId="0"/>
      <p:bldP spid="8028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539750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500" dirty="0">
                <a:solidFill>
                  <a:srgbClr val="CC0000"/>
                </a:solidFill>
                <a:ea typeface="宋体" panose="02010600030101010101" pitchFamily="2" charset="-122"/>
              </a:rPr>
              <a:t>3. What is algorithm</a:t>
            </a:r>
            <a:endParaRPr lang="zh-CN" altLang="en-US" sz="35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468313" y="1196975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u="sng" dirty="0">
                <a:latin typeface="Helvetica" pitchFamily="34" charset="0"/>
                <a:ea typeface="宋体" panose="02010600030101010101" pitchFamily="2" charset="-122"/>
              </a:rPr>
              <a:t>Algorithm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: a method or a process followed to solve a problem.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An algorithm takes the input to a problem (function) and transforms it to the output.</a:t>
            </a:r>
          </a:p>
          <a:p>
            <a:pPr lvl="1" eaLnBrk="1" hangingPunct="1"/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A mapping of input to output.</a:t>
            </a:r>
          </a:p>
          <a:p>
            <a:pPr eaLnBrk="1" hangingPunct="1">
              <a:lnSpc>
                <a:spcPct val="50000"/>
              </a:lnSpc>
            </a:pPr>
            <a:endParaRPr lang="en-US" altLang="zh-CN" dirty="0">
              <a:latin typeface="Helvetica" pitchFamily="34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A problem can have many algorithms.</a:t>
            </a: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6425" cy="914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500" dirty="0">
                <a:solidFill>
                  <a:srgbClr val="CC0000"/>
                </a:solidFill>
                <a:ea typeface="宋体" panose="02010600030101010101" pitchFamily="2" charset="-122"/>
              </a:rPr>
              <a:t>Algorithm Properties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455613" y="1219200"/>
            <a:ext cx="8226425" cy="49530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An algorithm possesses the following properties:</a:t>
            </a:r>
          </a:p>
          <a:p>
            <a:pPr lvl="1" eaLnBrk="1" hangingPunct="1"/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It must be </a:t>
            </a:r>
            <a:r>
              <a:rPr lang="en-US" altLang="zh-CN" u="sng" dirty="0">
                <a:latin typeface="Helvetica" pitchFamily="34" charset="0"/>
                <a:ea typeface="宋体" panose="02010600030101010101" pitchFamily="2" charset="-122"/>
              </a:rPr>
              <a:t>correct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.</a:t>
            </a:r>
          </a:p>
          <a:p>
            <a:pPr lvl="1" eaLnBrk="1" hangingPunct="1"/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It must be composed of a series of </a:t>
            </a:r>
            <a:r>
              <a:rPr lang="en-US" altLang="zh-CN" u="sng" dirty="0">
                <a:latin typeface="Helvetica" pitchFamily="34" charset="0"/>
                <a:ea typeface="宋体" panose="02010600030101010101" pitchFamily="2" charset="-122"/>
              </a:rPr>
              <a:t>concrete steps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.</a:t>
            </a:r>
          </a:p>
          <a:p>
            <a:pPr lvl="1" eaLnBrk="1" hangingPunct="1"/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There can be </a:t>
            </a:r>
            <a:r>
              <a:rPr lang="en-US" altLang="zh-CN" u="sng" dirty="0">
                <a:latin typeface="Helvetica" pitchFamily="34" charset="0"/>
                <a:ea typeface="宋体" panose="02010600030101010101" pitchFamily="2" charset="-122"/>
              </a:rPr>
              <a:t>no ambiguity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as to which step will be performed next.</a:t>
            </a:r>
          </a:p>
          <a:p>
            <a:pPr lvl="1" eaLnBrk="1" hangingPunct="1"/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It must be composed of a </a:t>
            </a:r>
            <a:r>
              <a:rPr lang="en-US" altLang="zh-CN" u="sng" dirty="0">
                <a:latin typeface="Helvetica" pitchFamily="34" charset="0"/>
                <a:ea typeface="宋体" panose="02010600030101010101" pitchFamily="2" charset="-122"/>
              </a:rPr>
              <a:t>finite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number of steps.</a:t>
            </a:r>
          </a:p>
          <a:p>
            <a:pPr lvl="1" eaLnBrk="1" hangingPunct="1">
              <a:spcBef>
                <a:spcPct val="0"/>
              </a:spcBef>
              <a:spcAft>
                <a:spcPct val="50000"/>
              </a:spcAft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It must </a:t>
            </a:r>
            <a:r>
              <a:rPr lang="en-US" altLang="zh-CN" u="sng" dirty="0">
                <a:latin typeface="Helvetica" pitchFamily="34" charset="0"/>
                <a:ea typeface="宋体" panose="02010600030101010101" pitchFamily="2" charset="-122"/>
              </a:rPr>
              <a:t>terminate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3796" name="AutoShape 4">
            <a:hlinkClick r:id="rId3" action="ppaction://hlinksldjump"/>
          </p:cNvPr>
          <p:cNvSpPr/>
          <p:nvPr/>
        </p:nvSpPr>
        <p:spPr>
          <a:xfrm>
            <a:off x="7848600" y="6248400"/>
            <a:ext cx="228600" cy="228600"/>
          </a:xfrm>
          <a:prstGeom prst="actionButtonEnd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500" dirty="0">
                <a:solidFill>
                  <a:srgbClr val="CC0000"/>
                </a:solidFill>
                <a:ea typeface="宋体" panose="02010600030101010101" pitchFamily="2" charset="-122"/>
              </a:rPr>
              <a:t>4. Data structure vs Algorithm</a:t>
            </a: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solidFill>
                  <a:srgbClr val="6600FF"/>
                </a:solidFill>
                <a:ea typeface="宋体" panose="02010600030101010101" pitchFamily="2" charset="-122"/>
              </a:rPr>
              <a:t>Data structures + algorithms = Programs !!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Data structures focus on the how to store and organize the application data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Algorithms focus on how to process the data to solve some problems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Data structures and algorithms have strong correlation.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课程安排与要求</a:t>
            </a: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xfrm>
            <a:off x="323850" y="1268730"/>
            <a:ext cx="8667115" cy="4683125"/>
          </a:xfrm>
        </p:spPr>
        <p:txBody>
          <a:bodyPr vert="horz" wrap="square" lIns="91440" tIns="45720" rIns="91440" bIns="45720" anchor="t"/>
          <a:lstStyle/>
          <a:p>
            <a:pPr eaLnBrk="1" fontAlgn="base" hangingPunct="1">
              <a:lnSpc>
                <a:spcPct val="90000"/>
              </a:lnSpc>
            </a:pPr>
            <a:r>
              <a:rPr lang="zh-CN" altLang="en-US" strike="noStrike" noProof="1">
                <a:solidFill>
                  <a:srgbClr val="FF0000"/>
                </a:solidFill>
                <a:ea typeface="宋体" panose="02010600030101010101" pitchFamily="2" charset="-122"/>
              </a:rPr>
              <a:t>学时</a:t>
            </a:r>
          </a:p>
          <a:p>
            <a:pPr lvl="1" eaLnBrk="1" fontAlgn="base" hangingPunct="1">
              <a:lnSpc>
                <a:spcPct val="90000"/>
              </a:lnSpc>
            </a:pPr>
            <a:r>
              <a:rPr lang="zh-CN" altLang="en-US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总学时：</a:t>
            </a:r>
            <a:r>
              <a:rPr lang="en-US" altLang="zh-CN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64</a:t>
            </a:r>
            <a:r>
              <a:rPr lang="zh-CN" altLang="en-US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，授课：</a:t>
            </a:r>
            <a:r>
              <a:rPr lang="en-US" altLang="zh-CN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48</a:t>
            </a:r>
            <a:r>
              <a:rPr lang="zh-CN" altLang="en-US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，上机</a:t>
            </a:r>
            <a:r>
              <a:rPr lang="en-US" altLang="zh-CN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16</a:t>
            </a:r>
          </a:p>
          <a:p>
            <a:pPr lvl="2" eaLnBrk="1" fontAlgn="base" hangingPunct="1">
              <a:lnSpc>
                <a:spcPct val="90000"/>
              </a:lnSpc>
            </a:pPr>
            <a:r>
              <a:rPr lang="en-US" altLang="zh-CN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MOOC</a:t>
            </a:r>
            <a:r>
              <a:rPr lang="zh-CN" altLang="en-US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和作业网址</a:t>
            </a:r>
            <a:r>
              <a:rPr lang="en-US" altLang="zh-CN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: </a:t>
            </a:r>
            <a:r>
              <a:rPr lang="en-US" altLang="zh-CN" strike="noStrike" noProof="1">
                <a:solidFill>
                  <a:srgbClr val="FF0000"/>
                </a:solidFill>
                <a:ea typeface="宋体" panose="02010600030101010101" pitchFamily="2" charset="-122"/>
              </a:rPr>
              <a:t> scut.yuketang.cn</a:t>
            </a:r>
          </a:p>
          <a:p>
            <a:pPr lvl="2" eaLnBrk="1" fontAlgn="base" hangingPunct="1">
              <a:lnSpc>
                <a:spcPct val="90000"/>
              </a:lnSpc>
            </a:pPr>
            <a:endParaRPr lang="zh-CN" altLang="en-US" strike="noStrike" noProof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fontAlgn="base" hangingPunct="1">
              <a:lnSpc>
                <a:spcPct val="90000"/>
              </a:lnSpc>
            </a:pPr>
            <a:r>
              <a:rPr lang="zh-CN" altLang="en-US" strike="noStrike" noProof="1">
                <a:solidFill>
                  <a:srgbClr val="FF0000"/>
                </a:solidFill>
                <a:ea typeface="宋体" panose="02010600030101010101" pitchFamily="2" charset="-122"/>
              </a:rPr>
              <a:t>考核</a:t>
            </a:r>
            <a:r>
              <a:rPr lang="zh-CN" altLang="en-US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：</a:t>
            </a:r>
          </a:p>
          <a:p>
            <a:pPr lvl="1" eaLnBrk="1" fontAlgn="base" hangingPunct="1">
              <a:lnSpc>
                <a:spcPct val="90000"/>
              </a:lnSpc>
            </a:pPr>
            <a:r>
              <a:rPr lang="en-US" altLang="zh-CN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60%</a:t>
            </a: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期末笔试，</a:t>
            </a:r>
            <a:r>
              <a:rPr lang="en-US" altLang="zh-CN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40%</a:t>
            </a: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平时（包括</a:t>
            </a:r>
            <a:r>
              <a:rPr lang="en-US" altLang="zh-CN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MOOC</a:t>
            </a: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学习、作业、</a:t>
            </a:r>
            <a:r>
              <a:rPr lang="en-US" altLang="zh-CN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OJ</a:t>
            </a: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平台实验、</a:t>
            </a:r>
            <a:r>
              <a:rPr lang="en-US" altLang="zh-CN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OJ</a:t>
            </a: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上机考试）</a:t>
            </a:r>
          </a:p>
          <a:p>
            <a:pPr eaLnBrk="1" fontAlgn="base" hangingPunct="1">
              <a:lnSpc>
                <a:spcPct val="90000"/>
              </a:lnSpc>
            </a:pPr>
            <a:endParaRPr lang="zh-CN" altLang="en-US" sz="2400" strike="noStrike" noProof="1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13" y="333375"/>
            <a:ext cx="8682038" cy="7191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5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5. </a:t>
            </a:r>
            <a:r>
              <a:rPr kumimoji="0" lang="en-US" altLang="zh-CN" sz="35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How to select efficient Data structures and algorithms?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323850" y="1341438"/>
            <a:ext cx="8226425" cy="4340225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An algorithm is said to be </a:t>
            </a:r>
            <a:r>
              <a:rPr lang="en-US" altLang="zh-CN" sz="2800" u="sng" dirty="0">
                <a:latin typeface="Helvetica" pitchFamily="34" charset="0"/>
                <a:ea typeface="宋体" panose="02010600030101010101" pitchFamily="2" charset="-122"/>
              </a:rPr>
              <a:t>efficient</a:t>
            </a:r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 if it solves the problem within its </a:t>
            </a:r>
            <a:r>
              <a:rPr lang="en-US" altLang="zh-CN" sz="2800" u="sng" dirty="0">
                <a:latin typeface="Helvetica" pitchFamily="34" charset="0"/>
                <a:ea typeface="宋体" panose="02010600030101010101" pitchFamily="2" charset="-122"/>
              </a:rPr>
              <a:t>resource constraints</a:t>
            </a:r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.</a:t>
            </a:r>
          </a:p>
          <a:p>
            <a:pPr lvl="1" eaLnBrk="1" hangingPunct="1"/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Space</a:t>
            </a:r>
          </a:p>
          <a:p>
            <a:pPr lvl="1" eaLnBrk="1" hangingPunct="1"/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Time</a:t>
            </a:r>
          </a:p>
          <a:p>
            <a:pPr eaLnBrk="1" hangingPunct="1">
              <a:buNone/>
            </a:pPr>
            <a:endParaRPr lang="en-US" altLang="zh-CN" sz="2800" dirty="0">
              <a:latin typeface="Helvetica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The choice of data structure and algorithm can make the difference between a program running in a few seconds or many days.</a:t>
            </a:r>
          </a:p>
          <a:p>
            <a:pPr eaLnBrk="1" hangingPunct="1"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Selecting a Data Structure</a:t>
            </a: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 vert="horz" wrap="square" lIns="91440" tIns="45720" rIns="91440" bIns="45720" anchor="t" anchorCtr="0"/>
          <a:lstStyle/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Select a data structure as follows: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Analyze the problem to determine the resource constraints a solution must meet.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Determine the basic operations that must be supported.  Quantify the resource constraints for each operation.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Select the data structure that best meets these requirements.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Some Questions to Ask when selecting</a:t>
            </a: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Are all data inserted into the data structure at the beginning, or are insertions interspersed with other operations?</a:t>
            </a:r>
          </a:p>
          <a:p>
            <a:pPr eaLnBrk="1" hangingPunct="1"/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Can data be deleted?</a:t>
            </a:r>
          </a:p>
          <a:p>
            <a:pPr eaLnBrk="1" hangingPunct="1"/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Are all data processed in some well-defined order, or is random access allowed?</a:t>
            </a:r>
          </a:p>
          <a:p>
            <a:pPr eaLnBrk="1" hangingPunct="1"/>
            <a:endParaRPr lang="zh-CN" altLang="en-US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Preliminaries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990600" y="2286000"/>
            <a:ext cx="7467600" cy="38100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Chapter1</a:t>
            </a: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 </a:t>
            </a:r>
          </a:p>
          <a:p>
            <a:pPr eaLnBrk="1" hangingPunct="1">
              <a:buNone/>
            </a:pP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	             Data Structures and Algorithms</a:t>
            </a:r>
          </a:p>
          <a:p>
            <a:pPr eaLnBrk="1" hangingPunct="1">
              <a:buNone/>
            </a:pP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Chapter2</a:t>
            </a:r>
          </a:p>
          <a:p>
            <a:pPr eaLnBrk="1" hangingPunct="1">
              <a:buNone/>
            </a:pPr>
            <a:r>
              <a:rPr lang="en-US" altLang="zh-CN" dirty="0">
                <a:solidFill>
                  <a:srgbClr val="CC0000"/>
                </a:solidFill>
                <a:ea typeface="宋体" panose="02010600030101010101" pitchFamily="2" charset="-122"/>
              </a:rPr>
              <a:t>                Mathematical Preliminaries</a:t>
            </a:r>
          </a:p>
          <a:p>
            <a:pPr eaLnBrk="1" hangingPunct="1">
              <a:buNone/>
            </a:pP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Chapter3</a:t>
            </a:r>
          </a:p>
          <a:p>
            <a:pPr eaLnBrk="1" hangingPunct="1">
              <a:buNone/>
            </a:pPr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                Algorithm Analysis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Chapter 2. </a:t>
            </a:r>
            <a:r>
              <a:rPr kumimoji="0" lang="en-US" altLang="zh-CN" sz="4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Mathematical Preliminaries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250825" y="1600200"/>
            <a:ext cx="8659813" cy="457041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0000"/>
              </a:lnSpc>
            </a:pPr>
            <a:r>
              <a:rPr lang="en-US" altLang="zh-CN" sz="3600" dirty="0">
                <a:latin typeface="Helvetica" pitchFamily="34" charset="0"/>
                <a:ea typeface="宋体" panose="02010600030101010101" pitchFamily="2" charset="-122"/>
              </a:rPr>
              <a:t>Set (</a:t>
            </a:r>
            <a:r>
              <a:rPr lang="zh-CN" altLang="en-US" sz="3600" dirty="0">
                <a:latin typeface="Helvetica" pitchFamily="34" charset="0"/>
                <a:ea typeface="宋体" panose="02010600030101010101" pitchFamily="2" charset="-122"/>
              </a:rPr>
              <a:t>集合</a:t>
            </a:r>
            <a:r>
              <a:rPr lang="en-US" altLang="zh-CN" sz="3600" dirty="0">
                <a:latin typeface="Helvetica" pitchFamily="34" charset="0"/>
                <a:ea typeface="宋体" panose="02010600030101010101" pitchFamily="2" charset="-122"/>
              </a:rPr>
              <a:t>)concepts and notation.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3600" dirty="0">
              <a:latin typeface="Helvetica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zh-CN" sz="3600" dirty="0">
                <a:latin typeface="Helvetica" pitchFamily="34" charset="0"/>
                <a:ea typeface="宋体" panose="02010600030101010101" pitchFamily="2" charset="-122"/>
              </a:rPr>
              <a:t>Recursion (</a:t>
            </a:r>
            <a:r>
              <a:rPr lang="zh-CN" altLang="en-US" sz="3600" dirty="0">
                <a:latin typeface="Helvetica" pitchFamily="34" charset="0"/>
                <a:ea typeface="宋体" panose="02010600030101010101" pitchFamily="2" charset="-122"/>
              </a:rPr>
              <a:t>递归</a:t>
            </a:r>
            <a:r>
              <a:rPr lang="en-US" altLang="zh-CN" sz="3600" dirty="0">
                <a:latin typeface="Helvetica" pitchFamily="34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50000"/>
              </a:lnSpc>
            </a:pPr>
            <a:endParaRPr lang="en-US" altLang="zh-CN" sz="3600" dirty="0">
              <a:latin typeface="Helvetica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zh-CN" sz="3600" dirty="0">
                <a:latin typeface="Helvetica" pitchFamily="34" charset="0"/>
                <a:ea typeface="宋体" panose="02010600030101010101" pitchFamily="2" charset="-122"/>
              </a:rPr>
              <a:t>Induction Proofs </a:t>
            </a:r>
            <a:r>
              <a:rPr lang="zh-CN" altLang="en-US" sz="3600" dirty="0">
                <a:latin typeface="Helvetica" pitchFamily="34" charset="0"/>
                <a:ea typeface="宋体" panose="02010600030101010101" pitchFamily="2" charset="-122"/>
              </a:rPr>
              <a:t>（归纳证明）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3600" dirty="0">
              <a:latin typeface="Helvetica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zh-CN" sz="3600" dirty="0">
                <a:latin typeface="Helvetica" pitchFamily="34" charset="0"/>
                <a:ea typeface="宋体" panose="02010600030101010101" pitchFamily="2" charset="-122"/>
              </a:rPr>
              <a:t>Logarithms </a:t>
            </a:r>
            <a:r>
              <a:rPr lang="zh-CN" altLang="en-US" sz="3600" dirty="0">
                <a:latin typeface="Helvetica" pitchFamily="34" charset="0"/>
                <a:ea typeface="宋体" panose="02010600030101010101" pitchFamily="2" charset="-122"/>
              </a:rPr>
              <a:t>（对数公式）</a:t>
            </a:r>
            <a:endParaRPr lang="en-US" altLang="zh-CN" sz="3600" dirty="0">
              <a:latin typeface="Helvetica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3600" dirty="0">
              <a:latin typeface="Helvetica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zh-CN" sz="3600" dirty="0">
                <a:latin typeface="Helvetica" pitchFamily="34" charset="0"/>
                <a:ea typeface="宋体" panose="02010600030101010101" pitchFamily="2" charset="-122"/>
              </a:rPr>
              <a:t>Summations </a:t>
            </a:r>
            <a:r>
              <a:rPr lang="zh-CN" altLang="en-US" sz="3600" dirty="0">
                <a:latin typeface="Helvetica" pitchFamily="34" charset="0"/>
                <a:ea typeface="宋体" panose="02010600030101010101" pitchFamily="2" charset="-122"/>
              </a:rPr>
              <a:t>（求和公式）</a:t>
            </a:r>
          </a:p>
          <a:p>
            <a:pPr eaLnBrk="1" hangingPunct="1">
              <a:lnSpc>
                <a:spcPct val="50000"/>
              </a:lnSpc>
              <a:buNone/>
            </a:pPr>
            <a:endParaRPr lang="en-US" altLang="zh-CN" sz="3600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199313" cy="65881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>
                <a:solidFill>
                  <a:srgbClr val="CC0000"/>
                </a:solidFill>
                <a:ea typeface="宋体" panose="02010600030101010101" pitchFamily="2" charset="-122"/>
              </a:rPr>
              <a:t>Chapter 3. Algorithm Analysis</a:t>
            </a:r>
            <a:endParaRPr lang="zh-CN" altLang="en-US" sz="40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zh-CN" sz="2800" dirty="0">
                <a:solidFill>
                  <a:srgbClr val="CC0000"/>
                </a:solidFill>
                <a:ea typeface="宋体" panose="02010600030101010101" pitchFamily="2" charset="-122"/>
              </a:rPr>
              <a:t>Why we need algorithm analysis?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800" dirty="0">
                <a:solidFill>
                  <a:srgbClr val="008000"/>
                </a:solidFill>
                <a:ea typeface="宋体" panose="02010600030101010101" pitchFamily="2" charset="-122"/>
              </a:rPr>
              <a:t>Growth rate Analysis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800" dirty="0">
                <a:solidFill>
                  <a:srgbClr val="008000"/>
                </a:solidFill>
                <a:ea typeface="宋体" panose="02010600030101010101" pitchFamily="2" charset="-122"/>
              </a:rPr>
              <a:t>Asymptotic Algorithm Analysis</a:t>
            </a:r>
          </a:p>
          <a:p>
            <a:pPr marL="990600" lvl="1" indent="-533400" eaLnBrk="1" hangingPunct="1"/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3.1 Big-Oh</a:t>
            </a:r>
          </a:p>
          <a:p>
            <a:pPr marL="990600" lvl="1" indent="-533400" eaLnBrk="1" hangingPunct="1"/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3.2 Big-Omega</a:t>
            </a:r>
          </a:p>
          <a:p>
            <a:pPr marL="990600" lvl="1" indent="-533400" eaLnBrk="1" hangingPunct="1"/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3.3 Theta notation</a:t>
            </a:r>
          </a:p>
          <a:p>
            <a:pPr marL="990600" lvl="1" indent="-533400" eaLnBrk="1" hangingPunct="1"/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3.4 Simplifing rules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800" dirty="0">
                <a:solidFill>
                  <a:srgbClr val="008000"/>
                </a:solidFill>
                <a:ea typeface="宋体" panose="02010600030101010101" pitchFamily="2" charset="-122"/>
              </a:rPr>
              <a:t>Problem analysis</a:t>
            </a:r>
            <a:endParaRPr lang="zh-CN" altLang="en-US" sz="2800" dirty="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>
                <a:solidFill>
                  <a:srgbClr val="CC0000"/>
                </a:solidFill>
                <a:ea typeface="宋体" panose="02010600030101010101" pitchFamily="2" charset="-122"/>
              </a:rPr>
              <a:t>1. Why we need Algorithm Analysis</a:t>
            </a: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30000"/>
              </a:lnSpc>
              <a:buNone/>
            </a:pPr>
            <a:endParaRPr lang="en-US" altLang="zh-CN" sz="2800" dirty="0">
              <a:latin typeface="Helvetica" pitchFamily="34" charset="0"/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Two (sometimes conflicting) goals of programming: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US" altLang="zh-CN" sz="2800" dirty="0">
              <a:latin typeface="Helvetica" pitchFamily="34" charset="0"/>
              <a:ea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To design an algorithm that is easy to understand, code, debug.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endParaRPr lang="en-US" altLang="zh-CN" dirty="0">
              <a:latin typeface="Helvetica" pitchFamily="34" charset="0"/>
              <a:ea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2. To design an algorithm that makes efficient use of the computer’s resources.</a:t>
            </a:r>
          </a:p>
        </p:txBody>
      </p:sp>
      <p:sp>
        <p:nvSpPr>
          <p:cNvPr id="44036" name="Text Box 4"/>
          <p:cNvSpPr txBox="1"/>
          <p:nvPr/>
        </p:nvSpPr>
        <p:spPr>
          <a:xfrm>
            <a:off x="2411413" y="3500438"/>
            <a:ext cx="6070600" cy="479425"/>
          </a:xfrm>
          <a:prstGeom prst="rect">
            <a:avLst/>
          </a:prstGeom>
          <a:solidFill>
            <a:srgbClr val="6600FF"/>
          </a:solidFill>
          <a:ln w="3175" cap="flat" cmpd="sng">
            <a:solidFill>
              <a:srgbClr val="66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FF00"/>
                </a:solidFill>
                <a:latin typeface="Helvetica" pitchFamily="34" charset="0"/>
                <a:ea typeface="宋体" panose="02010600030101010101" pitchFamily="2" charset="-122"/>
              </a:rPr>
              <a:t>Design pattern, Software engineering</a:t>
            </a:r>
          </a:p>
        </p:txBody>
      </p:sp>
      <p:sp>
        <p:nvSpPr>
          <p:cNvPr id="44037" name="Text Box 5"/>
          <p:cNvSpPr txBox="1"/>
          <p:nvPr/>
        </p:nvSpPr>
        <p:spPr>
          <a:xfrm>
            <a:off x="1763713" y="5373688"/>
            <a:ext cx="3078162" cy="479425"/>
          </a:xfrm>
          <a:prstGeom prst="rect">
            <a:avLst/>
          </a:prstGeom>
          <a:solidFill>
            <a:srgbClr val="FF0000"/>
          </a:solidFill>
          <a:ln w="31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FF00"/>
                </a:solidFill>
                <a:latin typeface="Helvetica" pitchFamily="34" charset="0"/>
                <a:ea typeface="宋体" panose="02010600030101010101" pitchFamily="2" charset="-122"/>
              </a:rPr>
              <a:t>Algorithm analysis</a:t>
            </a:r>
          </a:p>
        </p:txBody>
      </p:sp>
      <p:sp>
        <p:nvSpPr>
          <p:cNvPr id="44038" name="Rectangle 6"/>
          <p:cNvSpPr/>
          <p:nvPr/>
        </p:nvSpPr>
        <p:spPr>
          <a:xfrm>
            <a:off x="1692275" y="5902325"/>
            <a:ext cx="6503988" cy="479425"/>
          </a:xfrm>
          <a:prstGeom prst="rect">
            <a:avLst/>
          </a:prstGeom>
          <a:noFill/>
          <a:ln w="31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6600FF"/>
                </a:solidFill>
                <a:latin typeface="Helvetica" pitchFamily="34" charset="0"/>
                <a:ea typeface="宋体" panose="02010600030101010101" pitchFamily="2" charset="-122"/>
              </a:rPr>
              <a:t>measurement of the algorithm efficiency</a:t>
            </a:r>
            <a:endParaRPr lang="zh-CN" altLang="en-US" dirty="0">
              <a:solidFill>
                <a:srgbClr val="6600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  <p:bldP spid="44037" grpId="0" animBg="1"/>
      <p:bldP spid="440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199313" cy="65881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>
                <a:solidFill>
                  <a:srgbClr val="CC0000"/>
                </a:solidFill>
                <a:ea typeface="宋体" panose="02010600030101010101" pitchFamily="2" charset="-122"/>
              </a:rPr>
              <a:t>Chapter 3. Algorithm Analysis</a:t>
            </a:r>
            <a:endParaRPr lang="zh-CN" altLang="en-US" sz="40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zh-CN" sz="2800" dirty="0">
                <a:solidFill>
                  <a:srgbClr val="008000"/>
                </a:solidFill>
                <a:ea typeface="宋体" panose="02010600030101010101" pitchFamily="2" charset="-122"/>
              </a:rPr>
              <a:t>Why we need algorithm analysis?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800" dirty="0">
                <a:solidFill>
                  <a:srgbClr val="CC0000"/>
                </a:solidFill>
                <a:ea typeface="宋体" panose="02010600030101010101" pitchFamily="2" charset="-122"/>
              </a:rPr>
              <a:t>Growth rate Analysis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800" dirty="0">
                <a:solidFill>
                  <a:srgbClr val="008000"/>
                </a:solidFill>
                <a:ea typeface="宋体" panose="02010600030101010101" pitchFamily="2" charset="-122"/>
              </a:rPr>
              <a:t>Asymptotic Algorithm Analysis</a:t>
            </a:r>
          </a:p>
          <a:p>
            <a:pPr marL="990600" lvl="1" indent="-533400" eaLnBrk="1" hangingPunct="1"/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3.1 Big-Oh</a:t>
            </a:r>
          </a:p>
          <a:p>
            <a:pPr marL="990600" lvl="1" indent="-533400" eaLnBrk="1" hangingPunct="1"/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3.2 Big-Omega</a:t>
            </a:r>
          </a:p>
          <a:p>
            <a:pPr marL="990600" lvl="1" indent="-533400" eaLnBrk="1" hangingPunct="1"/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3.3 Theta notation</a:t>
            </a:r>
          </a:p>
          <a:p>
            <a:pPr marL="990600" lvl="1" indent="-533400" eaLnBrk="1" hangingPunct="1"/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3.4 Simplifing rules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800" dirty="0">
                <a:solidFill>
                  <a:srgbClr val="008000"/>
                </a:solidFill>
                <a:ea typeface="宋体" panose="02010600030101010101" pitchFamily="2" charset="-122"/>
              </a:rPr>
              <a:t>Problem analysis</a:t>
            </a:r>
            <a:endParaRPr lang="zh-CN" altLang="en-US" sz="2800" dirty="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0" y="365125"/>
            <a:ext cx="9144000" cy="914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>
                <a:solidFill>
                  <a:srgbClr val="CC0000"/>
                </a:solidFill>
                <a:ea typeface="宋体" panose="02010600030101010101" pitchFamily="2" charset="-122"/>
              </a:rPr>
              <a:t>2. Growth rate Analysis</a:t>
            </a:r>
            <a:r>
              <a:rPr lang="en-US" altLang="zh-CN" sz="3600" b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455613" y="1371600"/>
            <a:ext cx="8226425" cy="5081588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buClr>
                <a:schemeClr val="tx1"/>
              </a:buClr>
              <a:buNone/>
            </a:pPr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Methods to measure the algorithm efficiency: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Empirical comparison (run programs)</a:t>
            </a:r>
          </a:p>
          <a:p>
            <a:pPr marL="990600" lvl="1" indent="-533400" eaLnBrk="1" hangingPunct="1">
              <a:buClr>
                <a:schemeClr val="tx1"/>
              </a:buClr>
              <a:buNone/>
            </a:pP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CN" sz="2800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Growth rate Analysis</a:t>
            </a:r>
          </a:p>
          <a:p>
            <a:pPr marL="609600" indent="-609600" eaLnBrk="1" hangingPunct="1">
              <a:lnSpc>
                <a:spcPct val="10000"/>
              </a:lnSpc>
              <a:buClr>
                <a:schemeClr val="tx1"/>
              </a:buClr>
              <a:buFontTx/>
              <a:buAutoNum type="arabicPeriod"/>
            </a:pPr>
            <a:endParaRPr lang="en-US" altLang="zh-CN" sz="2800" dirty="0">
              <a:solidFill>
                <a:srgbClr val="CC0000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609600" indent="-609600" eaLnBrk="1" hangingPunct="1">
              <a:buClr>
                <a:schemeClr val="tx1"/>
              </a:buClr>
            </a:pPr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Analyze how the cost (Time, Space) grows when increasing the size of the input.</a:t>
            </a:r>
          </a:p>
          <a:p>
            <a:pPr marL="609600" indent="-609600" eaLnBrk="1" hangingPunct="1">
              <a:buClr>
                <a:schemeClr val="tx1"/>
              </a:buClr>
            </a:pPr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T(n) : The Running Time as a function on the input size </a:t>
            </a:r>
            <a:r>
              <a:rPr lang="en-US" altLang="zh-CN" sz="2800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.</a:t>
            </a:r>
          </a:p>
          <a:p>
            <a:pPr marL="609600" indent="-609600" eaLnBrk="1" hangingPunct="1">
              <a:buClr>
                <a:schemeClr val="tx1"/>
              </a:buClr>
            </a:pPr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S(n): The used space as a function on the input size </a:t>
            </a:r>
            <a:r>
              <a:rPr lang="en-US" altLang="zh-CN" sz="2800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Examples 1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3429000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30000"/>
              </a:lnSpc>
              <a:buClr>
                <a:schemeClr val="tx1"/>
              </a:buClr>
              <a:buNone/>
            </a:pPr>
            <a:endParaRPr lang="en-US" altLang="zh-CN" b="1" dirty="0">
              <a:latin typeface="Helvetica" pitchFamily="34" charset="0"/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// Find largest value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int largest(int array[], int n) {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int currlarge = 0; // Largest value seen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for (int i=1; i&lt;=n; i++) // For each val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if (array[currlarge] &lt; array[i])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  currlarge = i;      // Remember pos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return currlarge;       // Return largest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None/>
            </a:pPr>
            <a:endParaRPr lang="en-US" altLang="zh-CN" sz="24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0180" name="Text Box 4"/>
          <p:cNvSpPr txBox="1"/>
          <p:nvPr/>
        </p:nvSpPr>
        <p:spPr>
          <a:xfrm>
            <a:off x="304800" y="5181600"/>
            <a:ext cx="8610600" cy="476250"/>
          </a:xfrm>
          <a:prstGeom prst="rect">
            <a:avLst/>
          </a:prstGeom>
          <a:noFill/>
          <a:ln w="317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T(n)=c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n+c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课程安排与要求</a:t>
            </a: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xfrm>
            <a:off x="323850" y="1268730"/>
            <a:ext cx="8667115" cy="4683125"/>
          </a:xfrm>
        </p:spPr>
        <p:txBody>
          <a:bodyPr vert="horz" wrap="square" lIns="91440" tIns="45720" rIns="91440" bIns="45720" anchor="t"/>
          <a:lstStyle/>
          <a:p>
            <a:pPr eaLnBrk="1" fontAlgn="base" hangingPunct="1">
              <a:lnSpc>
                <a:spcPct val="90000"/>
              </a:lnSpc>
            </a:pPr>
            <a:r>
              <a:rPr lang="zh-CN" altLang="en-US" strike="noStrike" noProof="1">
                <a:solidFill>
                  <a:srgbClr val="FF0000"/>
                </a:solidFill>
                <a:ea typeface="宋体" panose="02010600030101010101" pitchFamily="2" charset="-122"/>
              </a:rPr>
              <a:t>过程管理：</a:t>
            </a:r>
            <a:endParaRPr lang="zh-CN" altLang="en-US" strike="noStrike" noProof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fontAlgn="base" hangingPunct="1">
              <a:lnSpc>
                <a:spcPct val="90000"/>
              </a:lnSpc>
            </a:pP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每周在</a:t>
            </a:r>
            <a:r>
              <a:rPr lang="en-US" altLang="zh-CN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QQ</a:t>
            </a: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群上发下周任务（以及对应的</a:t>
            </a:r>
            <a:r>
              <a:rPr lang="en-US" altLang="zh-CN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MOOC</a:t>
            </a: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章节），同学们提前看视频，并做完每小节后的题目。</a:t>
            </a:r>
          </a:p>
          <a:p>
            <a:pPr lvl="1" eaLnBrk="1" fontAlgn="base" hangingPunct="1">
              <a:lnSpc>
                <a:spcPct val="90000"/>
              </a:lnSpc>
            </a:pPr>
            <a:endParaRPr lang="zh-CN" altLang="en-US" sz="2400" strike="noStrike" noProof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fontAlgn="base" hangingPunct="1">
              <a:lnSpc>
                <a:spcPct val="90000"/>
              </a:lnSpc>
            </a:pP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课后完成每章的作业（在每章最后，用</a:t>
            </a:r>
            <a:r>
              <a:rPr lang="en-US" altLang="zh-CN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“</a:t>
            </a: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X</a:t>
            </a: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章</a:t>
            </a:r>
            <a:r>
              <a:rPr lang="en-US" altLang="zh-CN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为标题。</a:t>
            </a:r>
          </a:p>
          <a:p>
            <a:pPr lvl="1" eaLnBrk="1" fontAlgn="base" hangingPunct="1">
              <a:lnSpc>
                <a:spcPct val="90000"/>
              </a:lnSpc>
            </a:pPr>
            <a:endParaRPr lang="zh-CN" altLang="en-US" sz="2400" strike="noStrike" noProof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fontAlgn="base" hangingPunct="1">
              <a:lnSpc>
                <a:spcPct val="90000"/>
              </a:lnSpc>
            </a:pP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7</a:t>
            </a: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9</a:t>
            </a: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14</a:t>
            </a: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15</a:t>
            </a: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16</a:t>
            </a: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周周四上午</a:t>
            </a:r>
            <a:r>
              <a:rPr lang="en-US" altLang="zh-CN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节在</a:t>
            </a: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  <a:sym typeface="+mn-ea"/>
              </a:rPr>
              <a:t>B3-138</a:t>
            </a:r>
            <a:r>
              <a:rPr lang="zh-CN" altLang="en-US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上机，平台网址：</a:t>
            </a:r>
            <a:r>
              <a:rPr lang="en-US" altLang="zh-CN" sz="2400" strike="noStrike" noProof="1">
                <a:solidFill>
                  <a:schemeClr val="tx2"/>
                </a:solidFill>
                <a:ea typeface="宋体" panose="02010600030101010101" pitchFamily="2" charset="-122"/>
              </a:rPr>
              <a:t>https://course.educg.net</a:t>
            </a:r>
          </a:p>
          <a:p>
            <a:pPr lvl="1" eaLnBrk="1" fontAlgn="base" hangingPunct="1">
              <a:lnSpc>
                <a:spcPct val="90000"/>
              </a:lnSpc>
            </a:pPr>
            <a:endParaRPr lang="en-US" altLang="zh-CN" sz="2400" strike="noStrike" noProof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lvl="1" eaLnBrk="1" fontAlgn="base" hangingPunct="1">
              <a:lnSpc>
                <a:spcPct val="90000"/>
              </a:lnSpc>
            </a:pPr>
            <a:r>
              <a:rPr lang="zh-CN" altLang="en-US" sz="2400" strike="noStrike" noProof="1">
                <a:solidFill>
                  <a:srgbClr val="FF0000"/>
                </a:solidFill>
                <a:ea typeface="宋体" panose="02010600030101010101" pitchFamily="2" charset="-122"/>
              </a:rPr>
              <a:t>请大家按时完成作业，过期不能补交（我是认真的）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Examples 2</a:t>
            </a: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30000"/>
              </a:lnSpc>
              <a:buClr>
                <a:schemeClr val="tx1"/>
              </a:buClr>
              <a:buNone/>
            </a:pPr>
            <a:endParaRPr lang="en-US" altLang="zh-CN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sum = 0;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for (i=1; i&lt;=n; i++)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for (j=1; j&lt;=n; j++)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   sum++;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2228" name="Text Box 4"/>
          <p:cNvSpPr txBox="1"/>
          <p:nvPr/>
        </p:nvSpPr>
        <p:spPr>
          <a:xfrm>
            <a:off x="609600" y="4365625"/>
            <a:ext cx="6400800" cy="476250"/>
          </a:xfrm>
          <a:prstGeom prst="rect">
            <a:avLst/>
          </a:prstGeom>
          <a:noFill/>
          <a:ln w="317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T(n)=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1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+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T(n) of different algorithms</a:t>
            </a:r>
          </a:p>
        </p:txBody>
      </p:sp>
      <p:sp>
        <p:nvSpPr>
          <p:cNvPr id="59395" name="Text Box 4"/>
          <p:cNvSpPr txBox="1"/>
          <p:nvPr/>
        </p:nvSpPr>
        <p:spPr>
          <a:xfrm>
            <a:off x="950913" y="6170613"/>
            <a:ext cx="184150" cy="476250"/>
          </a:xfrm>
          <a:prstGeom prst="rect">
            <a:avLst/>
          </a:prstGeom>
          <a:noFill/>
          <a:ln w="3175">
            <a:noFill/>
          </a:ln>
        </p:spPr>
        <p:txBody>
          <a:bodyPr wrap="none" anchor="t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zh-CN" altLang="en-US" dirty="0">
              <a:latin typeface="Helvetica" pitchFamily="34" charset="0"/>
              <a:ea typeface="宋体" panose="02010600030101010101" pitchFamily="2" charset="-122"/>
            </a:endParaRPr>
          </a:p>
        </p:txBody>
      </p:sp>
      <p:pic>
        <p:nvPicPr>
          <p:cNvPr id="59396" name="图片 1" descr="VYTAQ(_F1Q$RK9SQWOMULJ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3" y="204788"/>
            <a:ext cx="5248275" cy="644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397" name="矩形 1"/>
          <p:cNvSpPr/>
          <p:nvPr/>
        </p:nvSpPr>
        <p:spPr>
          <a:xfrm>
            <a:off x="381000" y="511175"/>
            <a:ext cx="1323975" cy="477838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Tx/>
            </a:pPr>
            <a:r>
              <a:rPr lang="zh-CN" altLang="en-US">
                <a:latin typeface="Helvetica" pitchFamily="34" charset="0"/>
              </a:rPr>
              <a:t>书</a:t>
            </a:r>
            <a:r>
              <a:rPr lang="en-US" altLang="zh-CN">
                <a:latin typeface="Helvetica" pitchFamily="34" charset="0"/>
              </a:rPr>
              <a:t>59</a:t>
            </a:r>
            <a:r>
              <a:rPr lang="zh-CN" altLang="en-US">
                <a:latin typeface="Helvetica" pitchFamily="34" charset="0"/>
              </a:rPr>
              <a:t>页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T(n) of different algorithms</a:t>
            </a:r>
          </a:p>
        </p:txBody>
      </p:sp>
      <p:sp>
        <p:nvSpPr>
          <p:cNvPr id="63491" name="Text Box 4"/>
          <p:cNvSpPr txBox="1"/>
          <p:nvPr/>
        </p:nvSpPr>
        <p:spPr>
          <a:xfrm>
            <a:off x="950913" y="6170613"/>
            <a:ext cx="184150" cy="476250"/>
          </a:xfrm>
          <a:prstGeom prst="rect">
            <a:avLst/>
          </a:prstGeom>
          <a:noFill/>
          <a:ln w="3175">
            <a:noFill/>
          </a:ln>
        </p:spPr>
        <p:txBody>
          <a:bodyPr wrap="none" anchor="t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zh-CN" altLang="en-US" dirty="0">
              <a:latin typeface="Helvetica" pitchFamily="34" charset="0"/>
              <a:ea typeface="宋体" panose="02010600030101010101" pitchFamily="2" charset="-122"/>
            </a:endParaRPr>
          </a:p>
        </p:txBody>
      </p:sp>
      <p:pic>
        <p:nvPicPr>
          <p:cNvPr id="63492" name="图片 1" descr="Z7$E$%XG$52%{CTWPY3DO@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3" y="1530350"/>
            <a:ext cx="7862887" cy="3090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>
                <a:solidFill>
                  <a:srgbClr val="CC0000"/>
                </a:solidFill>
                <a:ea typeface="宋体" panose="02010600030101010101" pitchFamily="2" charset="-122"/>
              </a:rPr>
              <a:t>Best, Worst, Average Cases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All inputs of a given size take the same algorithm the same time to run?</a:t>
            </a:r>
          </a:p>
          <a:p>
            <a:pPr marL="990600" lvl="1" indent="-533400" eaLnBrk="1" hangingPunct="1">
              <a:lnSpc>
                <a:spcPct val="70000"/>
              </a:lnSpc>
              <a:buClr>
                <a:schemeClr val="tx1"/>
              </a:buClr>
            </a:pPr>
            <a:r>
              <a:rPr lang="en-US" altLang="zh-CN" b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WRONG!!</a:t>
            </a:r>
          </a:p>
          <a:p>
            <a:pPr marL="609600" indent="-609600" eaLnBrk="1" hangingPunct="1">
              <a:lnSpc>
                <a:spcPct val="20000"/>
              </a:lnSpc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Example: Sequential search for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K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in an array of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integers:</a:t>
            </a:r>
          </a:p>
          <a:p>
            <a:pPr marL="990600" lvl="1" indent="-533400" eaLnBrk="1" hangingPunct="1">
              <a:lnSpc>
                <a:spcPct val="7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Helvetica" pitchFamily="34" charset="0"/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Best case:</a:t>
            </a:r>
          </a:p>
          <a:p>
            <a:pPr marL="609600" indent="-609600" eaLnBrk="1" hangingPunct="1">
              <a:lnSpc>
                <a:spcPct val="20000"/>
              </a:lnSpc>
              <a:buClr>
                <a:schemeClr val="tx1"/>
              </a:buClr>
              <a:buNone/>
            </a:pPr>
            <a:endParaRPr lang="en-US" altLang="zh-CN" dirty="0">
              <a:solidFill>
                <a:srgbClr val="CC0000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Worst case:</a:t>
            </a:r>
          </a:p>
          <a:p>
            <a:pPr marL="609600" indent="-609600" eaLnBrk="1" hangingPunct="1">
              <a:lnSpc>
                <a:spcPct val="10000"/>
              </a:lnSpc>
              <a:buClr>
                <a:schemeClr val="tx1"/>
              </a:buClr>
              <a:buNone/>
            </a:pPr>
            <a:endParaRPr lang="en-US" altLang="zh-CN" dirty="0">
              <a:solidFill>
                <a:srgbClr val="CC0000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Average case:</a:t>
            </a:r>
          </a:p>
        </p:txBody>
      </p:sp>
      <p:sp>
        <p:nvSpPr>
          <p:cNvPr id="56324" name="Text Box 4"/>
          <p:cNvSpPr txBox="1"/>
          <p:nvPr/>
        </p:nvSpPr>
        <p:spPr>
          <a:xfrm>
            <a:off x="3325813" y="4076700"/>
            <a:ext cx="5638800" cy="476250"/>
          </a:xfrm>
          <a:prstGeom prst="rect">
            <a:avLst/>
          </a:prstGeom>
          <a:noFill/>
          <a:ln w="317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Find at first position: 1 compare</a:t>
            </a:r>
            <a:endParaRPr lang="zh-CN" altLang="en-US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6325" name="Text Box 5"/>
          <p:cNvSpPr txBox="1"/>
          <p:nvPr/>
        </p:nvSpPr>
        <p:spPr>
          <a:xfrm>
            <a:off x="3348038" y="4652963"/>
            <a:ext cx="5410200" cy="476250"/>
          </a:xfrm>
          <a:prstGeom prst="rect">
            <a:avLst/>
          </a:prstGeom>
          <a:noFill/>
          <a:ln w="317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Find at last position: n compares</a:t>
            </a:r>
            <a:endParaRPr lang="zh-CN" altLang="en-US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6326" name="Text Box 6"/>
          <p:cNvSpPr txBox="1"/>
          <p:nvPr/>
        </p:nvSpPr>
        <p:spPr>
          <a:xfrm>
            <a:off x="2771775" y="5257800"/>
            <a:ext cx="4267200" cy="476250"/>
          </a:xfrm>
          <a:prstGeom prst="rect">
            <a:avLst/>
          </a:prstGeom>
          <a:noFill/>
          <a:ln w="3175">
            <a:noFill/>
          </a:ln>
        </p:spPr>
        <p:txBody>
          <a:bodyPr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cmmi8" charset="0"/>
                <a:ea typeface="宋体" panose="02010600030101010101" pitchFamily="2" charset="-122"/>
              </a:rPr>
              <a:t>(n+1)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/2 compares</a:t>
            </a:r>
            <a:endParaRPr lang="zh-CN" altLang="en-US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25" grpId="0"/>
      <p:bldP spid="563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A Common Misunderstanding</a:t>
            </a:r>
          </a:p>
        </p:txBody>
      </p:sp>
      <p:sp>
        <p:nvSpPr>
          <p:cNvPr id="815107" name="Rectangle 3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dirty="0">
                <a:latin typeface="Helvetica" pitchFamily="34" charset="0"/>
                <a:ea typeface="宋体" panose="02010600030101010101" pitchFamily="2" charset="-122"/>
              </a:rPr>
              <a:t>“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The best case for my algorithm is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=1 because that is the fastest.”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WRONG!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None/>
            </a:pPr>
            <a:endParaRPr lang="en-US" altLang="zh-CN" dirty="0">
              <a:solidFill>
                <a:srgbClr val="CC0000"/>
              </a:solidFill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Best case is defined as </a:t>
            </a:r>
            <a:r>
              <a:rPr lang="en-US" altLang="zh-CN" u="sng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which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input of size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is cheapest among all inputs of size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54013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A Faster Computer, or a Faster Algorithm?</a:t>
            </a: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None/>
            </a:pPr>
            <a:endParaRPr lang="en-US" altLang="zh-CN" sz="2400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69636" name="Picture 1" descr="C:\Users\USER\AppData\Roaming\Tencent\Users\632925127\QQ\WinTemp\RichOle\XKX8E6DM[WF5NY1P)61GDH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2060575"/>
            <a:ext cx="7419975" cy="2663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2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199313" cy="65881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>
                <a:solidFill>
                  <a:srgbClr val="CC0000"/>
                </a:solidFill>
                <a:ea typeface="宋体" panose="02010600030101010101" pitchFamily="2" charset="-122"/>
              </a:rPr>
              <a:t>Chapter 3. Algorithm Analysis</a:t>
            </a:r>
            <a:endParaRPr lang="zh-CN" altLang="en-US" sz="40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zh-CN" sz="2800" dirty="0">
                <a:solidFill>
                  <a:srgbClr val="008000"/>
                </a:solidFill>
                <a:ea typeface="宋体" panose="02010600030101010101" pitchFamily="2" charset="-122"/>
              </a:rPr>
              <a:t>Why we need algorithm analysis?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800" dirty="0">
                <a:solidFill>
                  <a:srgbClr val="008000"/>
                </a:solidFill>
                <a:ea typeface="宋体" panose="02010600030101010101" pitchFamily="2" charset="-122"/>
              </a:rPr>
              <a:t>Growth rate Analysis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800" dirty="0">
                <a:solidFill>
                  <a:srgbClr val="CC0000"/>
                </a:solidFill>
                <a:ea typeface="宋体" panose="02010600030101010101" pitchFamily="2" charset="-122"/>
              </a:rPr>
              <a:t>Asymptotic Algorithm Analysis</a:t>
            </a:r>
          </a:p>
          <a:p>
            <a:pPr marL="990600" lvl="1" indent="-533400" eaLnBrk="1" hangingPunct="1"/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3.1 Big-Oh</a:t>
            </a:r>
          </a:p>
          <a:p>
            <a:pPr marL="990600" lvl="1" indent="-533400" eaLnBrk="1" hangingPunct="1"/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3.2 Big-Omega</a:t>
            </a:r>
          </a:p>
          <a:p>
            <a:pPr marL="990600" lvl="1" indent="-533400" eaLnBrk="1" hangingPunct="1"/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3.3 Theta notation</a:t>
            </a:r>
          </a:p>
          <a:p>
            <a:pPr marL="990600" lvl="1" indent="-533400" eaLnBrk="1" hangingPunct="1"/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3.4 Simplifing rules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800" dirty="0">
                <a:solidFill>
                  <a:srgbClr val="008000"/>
                </a:solidFill>
                <a:ea typeface="宋体" panose="02010600030101010101" pitchFamily="2" charset="-122"/>
              </a:rPr>
              <a:t>Problem analysis</a:t>
            </a:r>
            <a:endParaRPr lang="zh-CN" altLang="en-US" sz="2800" dirty="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37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6" name="Rectangle 2"/>
          <p:cNvSpPr>
            <a:spLocks noGrp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>
                <a:solidFill>
                  <a:srgbClr val="CC0000"/>
                </a:solidFill>
                <a:ea typeface="宋体" panose="02010600030101010101" pitchFamily="2" charset="-122"/>
              </a:rPr>
              <a:t>3. Asymptotic Analysis</a:t>
            </a:r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468313" y="1484313"/>
            <a:ext cx="8226425" cy="4570412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buClr>
                <a:schemeClr val="tx1"/>
              </a:buClr>
            </a:pPr>
            <a:r>
              <a:rPr lang="en-US" altLang="zh-CN" b="1" dirty="0">
                <a:latin typeface="Helvetica" pitchFamily="34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) usually has complex expression with multiple parameters.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Ex:  T(n) = 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+ 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logn + …. </a:t>
            </a:r>
            <a:endParaRPr lang="en-US" altLang="zh-CN" baseline="-25000" dirty="0">
              <a:latin typeface="Helvetica" pitchFamily="34" charset="0"/>
              <a:ea typeface="宋体" panose="02010600030101010101" pitchFamily="2" charset="-122"/>
            </a:endParaRPr>
          </a:p>
          <a:p>
            <a:pPr marL="609600" indent="-609600" eaLnBrk="1" hangingPunct="1">
              <a:buClr>
                <a:schemeClr val="tx1"/>
              </a:buClr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Asymptotic analysis is used to simplify the measurement while capturing the asymptotic  trend of T(n) .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altLang="zh-CN" sz="2400" b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Big-Oh</a:t>
            </a:r>
          </a:p>
          <a:p>
            <a:pPr marL="990600" lvl="1" indent="-533400" eaLnBrk="1" hangingPunct="1"/>
            <a:r>
              <a:rPr lang="en-US" altLang="zh-CN" sz="2400" b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Big-Omega</a:t>
            </a:r>
          </a:p>
          <a:p>
            <a:pPr marL="990600" lvl="1" indent="-533400" eaLnBrk="1" hangingPunct="1"/>
            <a:r>
              <a:rPr lang="en-US" altLang="zh-CN" sz="2400" b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Theta</a:t>
            </a:r>
            <a:endParaRPr lang="en-US" altLang="zh-CN" b="1" dirty="0">
              <a:solidFill>
                <a:srgbClr val="CC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8" name="Rectangle 2"/>
          <p:cNvSpPr>
            <a:spLocks noGrp="1"/>
          </p:cNvSpPr>
          <p:nvPr>
            <p:ph type="title"/>
          </p:nvPr>
        </p:nvSpPr>
        <p:spPr>
          <a:xfrm>
            <a:off x="611188" y="188913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800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3.1 Big-Oh (1)</a:t>
            </a:r>
            <a:endParaRPr lang="zh-CN" altLang="en-US" sz="4800" dirty="0">
              <a:solidFill>
                <a:srgbClr val="CC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>
          <a:xfrm>
            <a:off x="468313" y="1268413"/>
            <a:ext cx="8137525" cy="518318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tx1"/>
              </a:buClr>
            </a:pP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Definition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: For </a:t>
            </a:r>
            <a:r>
              <a:rPr lang="en-US" altLang="zh-CN" b="1" dirty="0">
                <a:latin typeface="Helvetica" pitchFamily="34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) a non-negatively valued function, </a:t>
            </a:r>
            <a:r>
              <a:rPr lang="en-US" altLang="zh-CN" b="1" dirty="0">
                <a:latin typeface="Helvetica" pitchFamily="34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) is in the set </a:t>
            </a:r>
            <a:r>
              <a:rPr lang="en-US" altLang="zh-CN" b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O(</a:t>
            </a:r>
            <a:r>
              <a:rPr lang="en-US" altLang="zh-CN" b="1" i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f</a:t>
            </a:r>
            <a:r>
              <a:rPr lang="en-US" altLang="zh-CN" b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))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if there exist two positive constants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such that </a:t>
            </a:r>
            <a:r>
              <a:rPr lang="en-US" altLang="zh-CN" b="1" dirty="0">
                <a:latin typeface="Helvetica" pitchFamily="34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cf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) for all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&gt;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ct val="30000"/>
              </a:lnSpc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20000"/>
              </a:lnSpc>
              <a:buClr>
                <a:schemeClr val="tx1"/>
              </a:buClr>
              <a:buNone/>
            </a:pPr>
            <a:endParaRPr lang="en-US" altLang="zh-CN" sz="2800" dirty="0">
              <a:latin typeface="Helvetica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chemeClr val="tx1"/>
              </a:buClr>
              <a:buNone/>
            </a:pPr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Meaning: For all data sets big enough (i.e., </a:t>
            </a:r>
            <a:r>
              <a:rPr lang="en-US" altLang="zh-CN" sz="2800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800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latin typeface="Helvetica" pitchFamily="34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), the algorithm always executes in less than </a:t>
            </a:r>
            <a:r>
              <a:rPr lang="en-US" altLang="zh-CN" sz="2800" i="1" dirty="0">
                <a:latin typeface="Helvetica" pitchFamily="34" charset="0"/>
                <a:ea typeface="宋体" panose="02010600030101010101" pitchFamily="2" charset="-122"/>
              </a:rPr>
              <a:t>cf</a:t>
            </a:r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) steps. </a:t>
            </a:r>
          </a:p>
          <a:p>
            <a:pPr eaLnBrk="1" hangingPunct="1">
              <a:buClr>
                <a:schemeClr val="tx1"/>
              </a:buClr>
              <a:buNone/>
            </a:pPr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Example: The running time of a algorithm is in O(</a:t>
            </a:r>
            <a:r>
              <a:rPr lang="en-US" altLang="zh-CN" sz="2800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baseline="30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) in [best, average, worst] case.</a:t>
            </a:r>
          </a:p>
          <a:p>
            <a:pPr eaLnBrk="1" hangingPunct="1"/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Big-Oh</a:t>
            </a:r>
            <a:endParaRPr lang="zh-CN" altLang="en-US"/>
          </a:p>
        </p:txBody>
      </p:sp>
      <p:pic>
        <p:nvPicPr>
          <p:cNvPr id="76802" name="图片 2" descr="QQ图片20200905102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473325"/>
            <a:ext cx="5210175" cy="3543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教学目标</a:t>
            </a:r>
            <a:endParaRPr kumimoji="0" lang="zh-CN" sz="4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8062913" cy="4683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完成课程后，学生将具备以下能力：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掌握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线性表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树与二叉树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图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等基础数据结构，以及掌握分析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算法时间复杂度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空间复杂度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的方法。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能够灵活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应用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数据结构知识，对现实中的工程问题进行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分析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，对适用的数据结构以及算法进行对比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论证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3.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能够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设计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针对计算机工程复杂问题的解决方案，设计满足特定需求的数据结构和算法，并能够在设计环节中体现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创新意识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。具有较复杂计算机系统研发基本能力，具备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问题分析和建模的能力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6" name="Rectangle 2"/>
          <p:cNvSpPr>
            <a:spLocks noGrp="1"/>
          </p:cNvSpPr>
          <p:nvPr>
            <p:ph type="title"/>
          </p:nvPr>
        </p:nvSpPr>
        <p:spPr>
          <a:xfrm>
            <a:off x="455613" y="355600"/>
            <a:ext cx="8226425" cy="914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800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Big-Oh (2)</a:t>
            </a: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Big-oh notation indicates an </a:t>
            </a: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upper bound.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Ex: If </a:t>
            </a:r>
            <a:r>
              <a:rPr lang="en-US" altLang="zh-CN" b="1" dirty="0">
                <a:latin typeface="Helvetica" pitchFamily="34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) = 3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then </a:t>
            </a:r>
            <a:r>
              <a:rPr lang="en-US" altLang="zh-CN" b="1" dirty="0">
                <a:latin typeface="Helvetica" pitchFamily="34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) is in O(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).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Multiple upper bounds exist for a T(n).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EX: </a:t>
            </a:r>
            <a:r>
              <a:rPr lang="en-US" altLang="zh-CN" b="1" dirty="0">
                <a:latin typeface="Helvetica" pitchFamily="34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) = 3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is also in O(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latin typeface="Helvetica" pitchFamily="34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).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Tightest upper bound is preferred to analyze the algorithm: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O(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) is preferred.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41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Big-Oh Examples (1)</a:t>
            </a:r>
            <a:endParaRPr kumimoji="0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0" y="1598613"/>
            <a:ext cx="9144000" cy="4570412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Example 1: The average cost to find the value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in an array.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b="1" dirty="0">
                <a:latin typeface="Helvetica" pitchFamily="34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>
                <a:latin typeface="Helvetica" pitchFamily="34" charset="0"/>
                <a:ea typeface="宋体" panose="02010600030101010101" pitchFamily="2" charset="-122"/>
              </a:rPr>
              <a:t>0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(n+1)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/2.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For all values of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&gt; 1, </a:t>
            </a:r>
            <a:r>
              <a:rPr lang="en-US" altLang="zh-CN" b="1" dirty="0">
                <a:latin typeface="Helvetica" pitchFamily="34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) =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>
                <a:latin typeface="Helvetica" pitchFamily="34" charset="0"/>
                <a:ea typeface="宋体" panose="02010600030101010101" pitchFamily="2" charset="-122"/>
              </a:rPr>
              <a:t>0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(n+1)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/2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>
                <a:latin typeface="Helvetica" pitchFamily="34" charset="0"/>
                <a:ea typeface="宋体" panose="02010600030101010101" pitchFamily="2" charset="-122"/>
              </a:rPr>
              <a:t>0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Therefore, by the definition, </a:t>
            </a:r>
            <a:r>
              <a:rPr lang="en-US" altLang="zh-CN" b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T(</a:t>
            </a:r>
            <a:r>
              <a:rPr lang="en-US" altLang="zh-CN" b="1" i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) is in O(</a:t>
            </a:r>
            <a:r>
              <a:rPr lang="en-US" altLang="zh-CN" b="1" i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for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= 1 and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i="1" baseline="-25000" dirty="0">
                <a:latin typeface="Helvetica" pitchFamily="34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Big-Oh Examples (2)</a:t>
            </a:r>
          </a:p>
        </p:txBody>
      </p:sp>
      <p:sp>
        <p:nvSpPr>
          <p:cNvPr id="81923" name="Rectangle 3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Example 2: </a:t>
            </a:r>
            <a:r>
              <a:rPr lang="en-US" altLang="zh-CN" b="1" dirty="0">
                <a:latin typeface="Helvetica" pitchFamily="34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1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+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in average case.</a:t>
            </a:r>
          </a:p>
          <a:p>
            <a:pPr marL="609600" indent="-609600" eaLnBrk="1" hangingPunct="1">
              <a:lnSpc>
                <a:spcPct val="10000"/>
              </a:lnSpc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b="1" dirty="0">
                <a:latin typeface="Helvetica" pitchFamily="34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 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Helvetica" pitchFamily="34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=c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1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+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1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+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+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)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for all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&gt; 1.</a:t>
            </a:r>
          </a:p>
          <a:p>
            <a:pPr marL="609600" indent="-609600" eaLnBrk="1" hangingPunct="1">
              <a:lnSpc>
                <a:spcPct val="10000"/>
              </a:lnSpc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20000"/>
              </a:lnSpc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Therefore, </a:t>
            </a:r>
            <a:r>
              <a:rPr lang="en-US" altLang="zh-CN" b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) is in O(</a:t>
            </a:r>
            <a:r>
              <a:rPr lang="en-US" altLang="zh-CN" i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by the definition for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+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= 1.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Example 3: </a:t>
            </a:r>
            <a:r>
              <a:rPr lang="en-US" altLang="zh-CN" b="1" dirty="0">
                <a:latin typeface="Helvetica" pitchFamily="34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.  We say this is </a:t>
            </a: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in O(1).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43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3.2 Big-Omega</a:t>
            </a:r>
          </a:p>
        </p:txBody>
      </p:sp>
      <p:sp>
        <p:nvSpPr>
          <p:cNvPr id="84995" name="Rectangle 3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Definition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: For </a:t>
            </a:r>
            <a:r>
              <a:rPr lang="en-US" altLang="zh-CN" b="1" dirty="0">
                <a:latin typeface="Helvetica" pitchFamily="34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) a non-negatively valued function, </a:t>
            </a:r>
            <a:r>
              <a:rPr lang="en-US" altLang="zh-CN" b="1" dirty="0">
                <a:latin typeface="Helvetica" pitchFamily="34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) is in the set 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(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)) if there exist two positive constants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such that </a:t>
            </a:r>
            <a:r>
              <a:rPr lang="en-US" altLang="zh-CN" b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≥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cg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for all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&gt;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Meaning: For all data sets big enough (i.e., 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&gt;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), the algorithm always executes in more than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cg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steps.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None/>
            </a:pPr>
            <a:endParaRPr lang="en-US" altLang="zh-CN" sz="2800" dirty="0">
              <a:latin typeface="Helvetica" pitchFamily="34" charset="0"/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Lower bound.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rPr>
              <a:t>Big-Omega</a:t>
            </a:r>
            <a:endParaRPr kumimoji="0" lang="zh-CN" altLang="en-US" sz="4400" b="0" i="0" u="none" strike="noStrike" kern="0" cap="none" spc="0" normalizeH="0" baseline="0" noProof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7042" name="图片 3" descr="QQ图片202009051024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75" y="2082800"/>
            <a:ext cx="6032500" cy="3784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45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Big-Omega Example</a:t>
            </a:r>
          </a:p>
        </p:txBody>
      </p:sp>
      <p:sp>
        <p:nvSpPr>
          <p:cNvPr id="88067" name="Rectangle 1027"/>
          <p:cNvSpPr>
            <a:spLocks noGrp="1"/>
          </p:cNvSpPr>
          <p:nvPr>
            <p:ph idx="1"/>
          </p:nvPr>
        </p:nvSpPr>
        <p:spPr>
          <a:xfrm>
            <a:off x="455613" y="1598613"/>
            <a:ext cx="8509000" cy="4570412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buClr>
                <a:schemeClr val="tx1"/>
              </a:buClr>
              <a:buNone/>
            </a:pPr>
            <a:r>
              <a:rPr lang="en-US" altLang="zh-CN" b="1" dirty="0">
                <a:latin typeface="Helvetica" pitchFamily="34" charset="0"/>
                <a:ea typeface="宋体" panose="02010600030101010101" pitchFamily="2" charset="-122"/>
              </a:rPr>
              <a:t>Example: T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) =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1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+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.</a:t>
            </a:r>
          </a:p>
          <a:p>
            <a:pPr marL="609600" indent="-609600" eaLnBrk="1" hangingPunct="1"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</a:endParaRPr>
          </a:p>
          <a:p>
            <a:pPr marL="609600" indent="-609600" eaLnBrk="1" hangingPunct="1">
              <a:buClr>
                <a:schemeClr val="tx1"/>
              </a:buClr>
            </a:pPr>
            <a:r>
              <a:rPr lang="en-US" altLang="zh-CN" b="1" dirty="0">
                <a:latin typeface="Helvetica" pitchFamily="34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)=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1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+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≥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1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for all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&gt; 1.</a:t>
            </a:r>
          </a:p>
          <a:p>
            <a:pPr marL="609600" indent="-609600" eaLnBrk="1" hangingPunct="1">
              <a:buClr>
                <a:schemeClr val="tx1"/>
              </a:buClr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Therefore, </a:t>
            </a:r>
            <a:r>
              <a:rPr lang="en-US" altLang="zh-CN" b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) is in </a:t>
            </a: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(</a:t>
            </a:r>
            <a:r>
              <a:rPr lang="en-US" altLang="zh-CN" i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by the definition for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</a:rPr>
              <a:t>n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= 1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marL="609600" indent="-609600" eaLnBrk="1" hangingPunct="1"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46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3.3 Theta Notation</a:t>
            </a:r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When big-Oh and  meet, we indicate this by using  (big-Theta) notation.</a:t>
            </a:r>
          </a:p>
          <a:p>
            <a:pPr marL="609600" indent="-609600" eaLnBrk="1" hangingPunct="1"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Definition: An algorithm is said to be (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)) if it is in O(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)) and it is in (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)).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altLang="zh-CN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Big-Theta</a:t>
            </a:r>
          </a:p>
        </p:txBody>
      </p:sp>
      <p:pic>
        <p:nvPicPr>
          <p:cNvPr id="93186" name="图片 2" descr="QQ图片202009051025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71738"/>
            <a:ext cx="6705600" cy="3543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3.4 Simplifying Rules</a:t>
            </a:r>
          </a:p>
        </p:txBody>
      </p:sp>
      <p:sp>
        <p:nvSpPr>
          <p:cNvPr id="95235" name="Rectangle 3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If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is in O(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)) and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is in O(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)), then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is in O(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)).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If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is in O(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kg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)) for any constant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&gt; 0, then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is in O(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)).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If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is in O(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)) and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is in O(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)), then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+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is in O(max(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),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))).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If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is in O(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)) and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is in O(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)) then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is in O(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)).</a:t>
            </a:r>
          </a:p>
        </p:txBody>
      </p:sp>
      <p:sp>
        <p:nvSpPr>
          <p:cNvPr id="95236" name="Text Box 4"/>
          <p:cNvSpPr txBox="1"/>
          <p:nvPr/>
        </p:nvSpPr>
        <p:spPr>
          <a:xfrm>
            <a:off x="900113" y="6092825"/>
            <a:ext cx="7029450" cy="476250"/>
          </a:xfrm>
          <a:prstGeom prst="rect">
            <a:avLst/>
          </a:prstGeom>
          <a:noFill/>
          <a:ln w="3175">
            <a:noFill/>
          </a:ln>
        </p:spPr>
        <p:txBody>
          <a:bodyPr wrap="none" anchor="t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These rules also holds true for </a:t>
            </a:r>
            <a:r>
              <a:rPr lang="en-US" altLang="zh-CN" b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 and .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49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Examples (1)</a:t>
            </a:r>
          </a:p>
        </p:txBody>
      </p:sp>
      <p:sp>
        <p:nvSpPr>
          <p:cNvPr id="97283" name="Rectangle 3"/>
          <p:cNvSpPr>
            <a:spLocks noGrp="1"/>
          </p:cNvSpPr>
          <p:nvPr>
            <p:ph idx="1"/>
          </p:nvPr>
        </p:nvSpPr>
        <p:spPr>
          <a:xfrm>
            <a:off x="455613" y="1598613"/>
            <a:ext cx="8293100" cy="3775075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Example 1: 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a = b;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0"/>
              </a:lnSpc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This assignment takes constant time, so it is (1).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Example 2:</a:t>
            </a:r>
          </a:p>
          <a:p>
            <a:pPr marL="609600" indent="-609600" eaLnBrk="1" hangingPunct="1">
              <a:lnSpc>
                <a:spcPct val="0"/>
              </a:lnSpc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sum = 0;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for (i=1; i&lt;=n; i++)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sum += n;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endParaRPr lang="zh-CN" altLang="en-US" sz="28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0900" name="Text Box 4"/>
          <p:cNvSpPr txBox="1"/>
          <p:nvPr/>
        </p:nvSpPr>
        <p:spPr>
          <a:xfrm>
            <a:off x="2916238" y="5516563"/>
            <a:ext cx="3168650" cy="530225"/>
          </a:xfrm>
          <a:prstGeom prst="rect">
            <a:avLst/>
          </a:prstGeom>
          <a:noFill/>
          <a:ln w="317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  cost is  (n)</a:t>
            </a:r>
          </a:p>
        </p:txBody>
      </p:sp>
      <p:sp>
        <p:nvSpPr>
          <p:cNvPr id="80901" name="Rectangle 5"/>
          <p:cNvSpPr/>
          <p:nvPr/>
        </p:nvSpPr>
        <p:spPr>
          <a:xfrm>
            <a:off x="539750" y="5589588"/>
            <a:ext cx="2078038" cy="476250"/>
          </a:xfrm>
          <a:prstGeom prst="rect">
            <a:avLst/>
          </a:prstGeom>
          <a:noFill/>
          <a:ln w="3175">
            <a:noFill/>
          </a:ln>
        </p:spPr>
        <p:txBody>
          <a:bodyPr wrap="none" anchor="t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T(n)=c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n+c</a:t>
            </a:r>
            <a:r>
              <a:rPr lang="en-US" altLang="zh-CN" baseline="-25000" dirty="0">
                <a:latin typeface="Helvetica" pitchFamily="34" charset="0"/>
                <a:ea typeface="宋体" panose="02010600030101010101" pitchFamily="2" charset="-122"/>
              </a:rPr>
              <a:t>2</a:t>
            </a:r>
            <a:endParaRPr lang="zh-CN" altLang="en-US" baseline="-25000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809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课程简介</a:t>
            </a:r>
            <a:endParaRPr kumimoji="0" lang="zh-CN" sz="4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685800" y="1412875"/>
            <a:ext cx="8062913" cy="46831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spcBef>
                <a:spcPts val="3000"/>
              </a:spcBef>
            </a:pPr>
            <a:r>
              <a:rPr lang="zh-CN" altLang="en-US" sz="2400" b="1" dirty="0">
                <a:solidFill>
                  <a:schemeClr val="tx2"/>
                </a:solidFill>
                <a:ea typeface="宋体" panose="02010600030101010101" pitchFamily="2" charset="-122"/>
              </a:rPr>
              <a:t>数据结构是计算机学科各专业的一门重要专业基础课程。</a:t>
            </a:r>
            <a:endParaRPr lang="en-US" altLang="zh-CN" sz="24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3000"/>
              </a:spcBef>
            </a:pPr>
            <a:r>
              <a:rPr lang="zh-CN" altLang="en-US" sz="2400" b="1" dirty="0">
                <a:solidFill>
                  <a:schemeClr val="tx2"/>
                </a:solidFill>
                <a:ea typeface="宋体" panose="02010600030101010101" pitchFamily="2" charset="-122"/>
              </a:rPr>
              <a:t>本课程主要论述数据的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逻辑结构</a:t>
            </a:r>
            <a:r>
              <a:rPr lang="zh-CN" altLang="en-US" sz="2400" b="1" dirty="0">
                <a:solidFill>
                  <a:schemeClr val="tx2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存储结构</a:t>
            </a:r>
            <a:r>
              <a:rPr lang="zh-CN" altLang="en-US" sz="2400" b="1" dirty="0">
                <a:solidFill>
                  <a:schemeClr val="tx2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算法设计</a:t>
            </a:r>
            <a:r>
              <a:rPr lang="zh-CN" altLang="en-US" sz="2400" b="1" dirty="0">
                <a:solidFill>
                  <a:schemeClr val="tx2"/>
                </a:solidFill>
                <a:ea typeface="宋体" panose="02010600030101010101" pitchFamily="2" charset="-122"/>
              </a:rPr>
              <a:t>以及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算法评价</a:t>
            </a:r>
            <a:r>
              <a:rPr lang="zh-CN" altLang="en-US" sz="2400" b="1" dirty="0">
                <a:solidFill>
                  <a:schemeClr val="tx2"/>
                </a:solidFill>
                <a:ea typeface="宋体" panose="02010600030101010101" pitchFamily="2" charset="-122"/>
              </a:rPr>
              <a:t>四方面的内容，使学生对线性表、栈、队列、树、图等各种数据结构以及查找、排序等基础算法有深入的了解；</a:t>
            </a:r>
            <a:endParaRPr lang="en-US" altLang="zh-CN" sz="2400" b="1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3000"/>
              </a:spcBef>
            </a:pPr>
            <a:r>
              <a:rPr lang="zh-CN" altLang="en-US" sz="2400" b="1" dirty="0">
                <a:solidFill>
                  <a:schemeClr val="tx2"/>
                </a:solidFill>
                <a:ea typeface="宋体" panose="02010600030101010101" pitchFamily="2" charset="-122"/>
              </a:rPr>
              <a:t>还要求学生针对具体的工程问题，系统地掌握在不同的数据结构上进行有关算法设计的思想和技巧。数据结构是一门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理论性和实践性</a:t>
            </a:r>
            <a:r>
              <a:rPr lang="zh-CN" altLang="en-US" sz="2400" b="1" dirty="0">
                <a:solidFill>
                  <a:schemeClr val="tx2"/>
                </a:solidFill>
                <a:ea typeface="宋体" panose="02010600030101010101" pitchFamily="2" charset="-122"/>
              </a:rPr>
              <a:t>都很强的课程。</a:t>
            </a:r>
            <a:endParaRPr lang="zh-CN" altLang="en-US" sz="2000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Examples (2)</a:t>
            </a:r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2592387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Example 3: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0"/>
              </a:lnSpc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sum = 0;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for (i=1; i&lt;=n; i++)   //first loop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for (j=1; j&lt;=i; j++) //double loop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sum++;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for (k=0; k&lt;n; k++)    //second loop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A[k] = k;</a:t>
            </a:r>
          </a:p>
        </p:txBody>
      </p:sp>
      <p:sp>
        <p:nvSpPr>
          <p:cNvPr id="82948" name="Text Box 4"/>
          <p:cNvSpPr txBox="1"/>
          <p:nvPr/>
        </p:nvSpPr>
        <p:spPr>
          <a:xfrm>
            <a:off x="381000" y="4267200"/>
            <a:ext cx="8382000" cy="482600"/>
          </a:xfrm>
          <a:prstGeom prst="rect">
            <a:avLst/>
          </a:prstGeom>
          <a:noFill/>
          <a:ln w="317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First statement is </a:t>
            </a:r>
            <a:r>
              <a:rPr lang="en-US" altLang="zh-CN" sz="32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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(1). </a:t>
            </a:r>
          </a:p>
        </p:txBody>
      </p:sp>
      <p:sp>
        <p:nvSpPr>
          <p:cNvPr id="82955" name="Rectangle 11"/>
          <p:cNvSpPr/>
          <p:nvPr/>
        </p:nvSpPr>
        <p:spPr>
          <a:xfrm>
            <a:off x="360363" y="4773613"/>
            <a:ext cx="4572000" cy="384175"/>
          </a:xfrm>
          <a:prstGeom prst="rect">
            <a:avLst/>
          </a:prstGeom>
          <a:noFill/>
          <a:ln w="317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Double loop is  Σi=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(n</a:t>
            </a:r>
            <a:r>
              <a:rPr lang="en-US" altLang="zh-CN" sz="24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).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56" name="Rectangle 12"/>
          <p:cNvSpPr/>
          <p:nvPr/>
        </p:nvSpPr>
        <p:spPr>
          <a:xfrm>
            <a:off x="395288" y="5157788"/>
            <a:ext cx="4572000" cy="476250"/>
          </a:xfrm>
          <a:prstGeom prst="rect">
            <a:avLst/>
          </a:prstGeom>
          <a:noFill/>
          <a:ln w="3175">
            <a:noFill/>
          </a:ln>
        </p:spPr>
        <p:txBody>
          <a:bodyPr anchor="t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Final loop is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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(n).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2957" name="Rectangle 13"/>
          <p:cNvSpPr/>
          <p:nvPr/>
        </p:nvSpPr>
        <p:spPr>
          <a:xfrm>
            <a:off x="395288" y="5661025"/>
            <a:ext cx="2097087" cy="420688"/>
          </a:xfrm>
          <a:prstGeom prst="rect">
            <a:avLst/>
          </a:prstGeom>
          <a:noFill/>
          <a:ln w="3175">
            <a:noFill/>
          </a:ln>
        </p:spPr>
        <p:txBody>
          <a:bodyPr wrap="none" anchor="t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Result: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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(n</a:t>
            </a:r>
            <a:r>
              <a:rPr lang="en-US" altLang="zh-CN" sz="24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).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  <p:bldP spid="82955" grpId="0"/>
      <p:bldP spid="82956" grpId="0"/>
      <p:bldP spid="8295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51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Examples (3)</a:t>
            </a:r>
          </a:p>
        </p:txBody>
      </p:sp>
      <p:sp>
        <p:nvSpPr>
          <p:cNvPr id="101379" name="Rectangle 3"/>
          <p:cNvSpPr>
            <a:spLocks noGrp="1"/>
          </p:cNvSpPr>
          <p:nvPr>
            <p:ph idx="1"/>
          </p:nvPr>
        </p:nvSpPr>
        <p:spPr>
          <a:xfrm>
            <a:off x="455613" y="1598613"/>
            <a:ext cx="8154987" cy="3354387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Example 4: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0"/>
              </a:lnSpc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sum1 = 0;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for(i=1;i&lt;=n;i++)//first double loop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for(j=1;j&lt;=n;j++)//do n times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sum1++;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endParaRPr lang="en-US" altLang="zh-CN" sz="28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sum2 = 0;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for(i=1;i&lt;=n;i++)//second double loop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for(j=1;j&lt;=i;j++)//do i times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sum2++;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endParaRPr lang="zh-CN" altLang="en-US" sz="28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4996" name="Text Box 4"/>
          <p:cNvSpPr txBox="1"/>
          <p:nvPr/>
        </p:nvSpPr>
        <p:spPr>
          <a:xfrm>
            <a:off x="381000" y="5181600"/>
            <a:ext cx="8382000" cy="1011238"/>
          </a:xfrm>
          <a:prstGeom prst="rect">
            <a:avLst/>
          </a:prstGeom>
          <a:noFill/>
          <a:ln w="317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First loop, sum is </a:t>
            </a:r>
            <a:r>
              <a:rPr lang="en-US" altLang="zh-CN" dirty="0">
                <a:latin typeface="cmmi8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. Second loop, sum is (</a:t>
            </a:r>
            <a:r>
              <a:rPr lang="en-US" altLang="zh-CN" dirty="0">
                <a:latin typeface="cmmi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+1)</a:t>
            </a:r>
            <a:r>
              <a:rPr lang="en-US" altLang="zh-CN" dirty="0">
                <a:latin typeface="cmmi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/2.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Both are </a:t>
            </a:r>
            <a:r>
              <a:rPr lang="en-US" altLang="zh-CN" sz="32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cmmi8" charset="0"/>
                <a:ea typeface="宋体" panose="02010600030101010101" pitchFamily="2" charset="-122"/>
              </a:rPr>
              <a:t>n</a:t>
            </a:r>
            <a:r>
              <a:rPr lang="en-US" altLang="zh-CN" baseline="30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).</a:t>
            </a:r>
            <a:endParaRPr lang="zh-CN" altLang="en-US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52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Examples (4)</a:t>
            </a:r>
          </a:p>
        </p:txBody>
      </p:sp>
      <p:sp>
        <p:nvSpPr>
          <p:cNvPr id="103427" name="Rectangle 1027"/>
          <p:cNvSpPr>
            <a:spLocks noGrp="1"/>
          </p:cNvSpPr>
          <p:nvPr>
            <p:ph idx="1"/>
          </p:nvPr>
        </p:nvSpPr>
        <p:spPr>
          <a:xfrm>
            <a:off x="455613" y="1447800"/>
            <a:ext cx="8231187" cy="3352800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Example 5:</a:t>
            </a: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0"/>
              </a:lnSpc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sum1 = 0;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for (k=1; k&lt;=n; k*=2)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for (j=1; j&lt;=n; j++)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sum1++;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endParaRPr lang="en-US" altLang="zh-CN" sz="28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sum2 = 0;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for (k=1; k&lt;=n; k*=2)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for (j=1; j&lt;=k; j++)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r>
              <a:rPr lang="en-US" altLang="zh-CN" sz="28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sum2++;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None/>
            </a:pPr>
            <a:endParaRPr lang="zh-CN" altLang="en-US" sz="2800" dirty="0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7044" name="Text Box 1028"/>
          <p:cNvSpPr txBox="1"/>
          <p:nvPr/>
        </p:nvSpPr>
        <p:spPr>
          <a:xfrm>
            <a:off x="457200" y="5105400"/>
            <a:ext cx="8305800" cy="1163638"/>
          </a:xfrm>
          <a:prstGeom prst="rect">
            <a:avLst/>
          </a:prstGeom>
          <a:noFill/>
          <a:ln w="317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First is            = </a:t>
            </a:r>
            <a:r>
              <a:rPr lang="en-US" altLang="zh-CN" sz="32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cmmi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log </a:t>
            </a:r>
            <a:r>
              <a:rPr lang="en-US" altLang="zh-CN" dirty="0">
                <a:latin typeface="cmmi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).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Second is              = </a:t>
            </a:r>
            <a:r>
              <a:rPr lang="en-US" altLang="zh-CN" sz="32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cmmi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7045" name="Object 1029"/>
          <p:cNvGraphicFramePr>
            <a:graphicFrameLocks noChangeAspect="1"/>
          </p:cNvGraphicFramePr>
          <p:nvPr/>
        </p:nvGraphicFramePr>
        <p:xfrm>
          <a:off x="1752600" y="5105400"/>
          <a:ext cx="91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82600" imgH="292100" progId="Equation.3">
                  <p:embed/>
                </p:oleObj>
              </mc:Choice>
              <mc:Fallback>
                <p:oleObj r:id="rId3" imgW="482600" imgH="292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5105400"/>
                        <a:ext cx="914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1030"/>
          <p:cNvGraphicFramePr>
            <a:graphicFrameLocks noChangeAspect="1"/>
          </p:cNvGraphicFramePr>
          <p:nvPr/>
        </p:nvGraphicFramePr>
        <p:xfrm>
          <a:off x="2286000" y="5638800"/>
          <a:ext cx="114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46100" imgH="292100" progId="Equation.3">
                  <p:embed/>
                </p:oleObj>
              </mc:Choice>
              <mc:Fallback>
                <p:oleObj r:id="rId5" imgW="546100" imgH="292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5638800"/>
                        <a:ext cx="11430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53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Examples (5) : Binary Search</a:t>
            </a:r>
          </a:p>
        </p:txBody>
      </p:sp>
      <p:sp>
        <p:nvSpPr>
          <p:cNvPr id="105475" name="Rectangle 3"/>
          <p:cNvSpPr>
            <a:spLocks noGrp="1"/>
          </p:cNvSpPr>
          <p:nvPr>
            <p:ph idx="1"/>
          </p:nvPr>
        </p:nvSpPr>
        <p:spPr>
          <a:xfrm>
            <a:off x="457200" y="3048000"/>
            <a:ext cx="8226425" cy="3349625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None/>
            </a:pP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//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Return position of element in sorted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// array of size n with value K. 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int binary(int array[], int n, int K) {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int l = -1;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int r = n; // l, r are beyond array bounds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while (l+1 != r) { // Stop when l, r meet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int i = (l+r)/2; // Check middle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if (K &lt; array[i]) r = i;   // Left half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if (K == array[i]) return i; // Found it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  if (K &gt; array[i]) l = i;   // Right half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}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return n; // Search value not in array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zh-CN" altLang="en-US" sz="2800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105476" name="Picture 4" descr="BinSch"/>
          <p:cNvPicPr>
            <a:picLocks noChangeAspect="1"/>
          </p:cNvPicPr>
          <p:nvPr/>
        </p:nvPicPr>
        <p:blipFill>
          <a:blip r:embed="rId3"/>
          <a:srcRect l="1982" r="4459" b="8466"/>
          <a:stretch>
            <a:fillRect/>
          </a:stretch>
        </p:blipFill>
        <p:spPr>
          <a:xfrm>
            <a:off x="619125" y="1219200"/>
            <a:ext cx="7629525" cy="1747838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</p:pic>
      <p:grpSp>
        <p:nvGrpSpPr>
          <p:cNvPr id="89106" name="Group 18"/>
          <p:cNvGrpSpPr/>
          <p:nvPr/>
        </p:nvGrpSpPr>
        <p:grpSpPr>
          <a:xfrm>
            <a:off x="1258888" y="2060575"/>
            <a:ext cx="269875" cy="720725"/>
            <a:chOff x="793" y="1298"/>
            <a:chExt cx="170" cy="454"/>
          </a:xfrm>
        </p:grpSpPr>
        <p:sp>
          <p:nvSpPr>
            <p:cNvPr id="105478" name="Line 12"/>
            <p:cNvSpPr/>
            <p:nvPr/>
          </p:nvSpPr>
          <p:spPr>
            <a:xfrm flipV="1">
              <a:off x="930" y="1298"/>
              <a:ext cx="0" cy="181"/>
            </a:xfrm>
            <a:prstGeom prst="line">
              <a:avLst/>
            </a:prstGeom>
            <a:ln w="31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5479" name="Text Box 13"/>
            <p:cNvSpPr txBox="1"/>
            <p:nvPr/>
          </p:nvSpPr>
          <p:spPr>
            <a:xfrm>
              <a:off x="793" y="1452"/>
              <a:ext cx="170" cy="3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anchor="t" anchorCtr="0"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rgbClr val="CC0000"/>
                  </a:solidFill>
                  <a:latin typeface="Monotype Corsiva" pitchFamily="66" charset="0"/>
                  <a:ea typeface="Arial Unicode MS" pitchFamily="34" charset="-122"/>
                </a:rPr>
                <a:t>l</a:t>
              </a:r>
            </a:p>
          </p:txBody>
        </p:sp>
      </p:grpSp>
      <p:grpSp>
        <p:nvGrpSpPr>
          <p:cNvPr id="89107" name="Group 19"/>
          <p:cNvGrpSpPr/>
          <p:nvPr/>
        </p:nvGrpSpPr>
        <p:grpSpPr>
          <a:xfrm>
            <a:off x="7953375" y="2060575"/>
            <a:ext cx="290513" cy="720725"/>
            <a:chOff x="4967" y="1235"/>
            <a:chExt cx="183" cy="454"/>
          </a:xfrm>
        </p:grpSpPr>
        <p:sp>
          <p:nvSpPr>
            <p:cNvPr id="105481" name="Line 14"/>
            <p:cNvSpPr/>
            <p:nvPr/>
          </p:nvSpPr>
          <p:spPr>
            <a:xfrm flipV="1">
              <a:off x="5104" y="1235"/>
              <a:ext cx="0" cy="181"/>
            </a:xfrm>
            <a:prstGeom prst="line">
              <a:avLst/>
            </a:prstGeom>
            <a:ln w="317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05482" name="Text Box 15"/>
            <p:cNvSpPr txBox="1"/>
            <p:nvPr/>
          </p:nvSpPr>
          <p:spPr>
            <a:xfrm>
              <a:off x="4967" y="1389"/>
              <a:ext cx="183" cy="3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anchor="t" anchorCtr="0"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rgbClr val="CC0000"/>
                  </a:solidFill>
                  <a:latin typeface="Monotype Corsiva" pitchFamily="66" charset="0"/>
                  <a:ea typeface="Arial Unicode MS" pitchFamily="34" charset="-122"/>
                </a:rPr>
                <a:t>r</a:t>
              </a:r>
            </a:p>
          </p:txBody>
        </p:sp>
      </p:grpSp>
      <p:sp>
        <p:nvSpPr>
          <p:cNvPr id="105483" name="Text Box 17"/>
          <p:cNvSpPr txBox="1"/>
          <p:nvPr/>
        </p:nvSpPr>
        <p:spPr>
          <a:xfrm>
            <a:off x="6948488" y="2781300"/>
            <a:ext cx="1749425" cy="476250"/>
          </a:xfrm>
          <a:prstGeom prst="rect">
            <a:avLst/>
          </a:prstGeom>
          <a:noFill/>
          <a:ln w="3175">
            <a:noFill/>
          </a:ln>
        </p:spPr>
        <p:txBody>
          <a:bodyPr wrap="none" anchor="t" anchorCtr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search 45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0.33976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9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7.40741E-7 L -0.19653 7.40741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53 7.40741E-7 L -0.29896 7.40741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54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Examples (5) : Binary Search(cont.) </a:t>
            </a:r>
          </a:p>
        </p:txBody>
      </p:sp>
      <p:sp>
        <p:nvSpPr>
          <p:cNvPr id="107523" name="Rectangle 3"/>
          <p:cNvSpPr>
            <a:spLocks noGrp="1"/>
          </p:cNvSpPr>
          <p:nvPr>
            <p:ph idx="1"/>
          </p:nvPr>
        </p:nvSpPr>
        <p:spPr>
          <a:xfrm>
            <a:off x="455613" y="1524000"/>
            <a:ext cx="8226425" cy="2514600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Analysis: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Spent time in the worst case?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T(1)= c (c &gt; 0)                    (1)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T(n)=T(n/2)+c   (n&gt;1)         (2)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None/>
            </a:pP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From (1)(2), we have T(n)=c(logn+1) . T(n) is in </a:t>
            </a:r>
            <a:r>
              <a:rPr lang="en-US" altLang="zh-CN" sz="2400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(logn)</a:t>
            </a:r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.</a:t>
            </a:r>
          </a:p>
        </p:txBody>
      </p:sp>
      <p:sp>
        <p:nvSpPr>
          <p:cNvPr id="93188" name="Text Box 4"/>
          <p:cNvSpPr txBox="1"/>
          <p:nvPr/>
        </p:nvSpPr>
        <p:spPr>
          <a:xfrm>
            <a:off x="381000" y="4114800"/>
            <a:ext cx="8382000" cy="2014538"/>
          </a:xfrm>
          <a:prstGeom prst="rect">
            <a:avLst/>
          </a:prstGeom>
          <a:noFill/>
          <a:ln w="317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Comparison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:  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     Sequential search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average case:   T(n)= (n+1)/2      cost is </a:t>
            </a: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(n)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worst case:        T(n)=n                cost is </a:t>
            </a: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</a:rPr>
              <a:t>(n)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Example (6) : Multiple Parameters</a:t>
            </a:r>
          </a:p>
        </p:txBody>
      </p:sp>
      <p:sp>
        <p:nvSpPr>
          <p:cNvPr id="109571" name="Rectangle 3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Compute the rank ordering for all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pixel values in a picture of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pixels.</a:t>
            </a:r>
          </a:p>
          <a:p>
            <a:pPr marL="609600" indent="-609600" eaLnBrk="1" hangingPunct="1">
              <a:lnSpc>
                <a:spcPct val="20000"/>
              </a:lnSpc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for (i=0; i&lt;C; i++)  // Initialize count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count[i] = 0;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for (i=0; i&lt;P; i++)  // Look at all pixels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  count[value(i)]++; // Increment count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sort(count);         // Sort pixel counts</a:t>
            </a:r>
          </a:p>
          <a:p>
            <a:pPr marL="609600" indent="-609600" eaLnBrk="1" hangingPunct="1">
              <a:lnSpc>
                <a:spcPct val="10000"/>
              </a:lnSpc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If we use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as the measure, then time is  (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log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). (because C&lt;= P)</a:t>
            </a:r>
          </a:p>
          <a:p>
            <a:pPr marL="609600" indent="-609600" eaLnBrk="1" hangingPunct="1">
              <a:lnSpc>
                <a:spcPct val="10000"/>
              </a:lnSpc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More accurate is (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+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log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  <a:endParaRPr lang="en-US" altLang="zh-CN" sz="2400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56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18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199313" cy="65881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dirty="0">
                <a:solidFill>
                  <a:srgbClr val="CC0000"/>
                </a:solidFill>
                <a:ea typeface="宋体" panose="02010600030101010101" pitchFamily="2" charset="-122"/>
              </a:rPr>
              <a:t>Chapter 3. Algorithm Analysis</a:t>
            </a:r>
            <a:endParaRPr lang="zh-CN" altLang="en-US" sz="40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116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zh-CN" sz="2800" dirty="0">
                <a:solidFill>
                  <a:srgbClr val="008000"/>
                </a:solidFill>
                <a:ea typeface="宋体" panose="02010600030101010101" pitchFamily="2" charset="-122"/>
              </a:rPr>
              <a:t>Why we need algorithm analysis?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800" dirty="0">
                <a:solidFill>
                  <a:srgbClr val="008000"/>
                </a:solidFill>
                <a:ea typeface="宋体" panose="02010600030101010101" pitchFamily="2" charset="-122"/>
              </a:rPr>
              <a:t>Growth rate Analysis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800" dirty="0">
                <a:solidFill>
                  <a:srgbClr val="008000"/>
                </a:solidFill>
                <a:ea typeface="宋体" panose="02010600030101010101" pitchFamily="2" charset="-122"/>
              </a:rPr>
              <a:t>Asymptotic Algorithm Analysis</a:t>
            </a:r>
          </a:p>
          <a:p>
            <a:pPr marL="990600" lvl="1" indent="-533400" eaLnBrk="1" hangingPunct="1"/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3.1 Big-Oh</a:t>
            </a:r>
          </a:p>
          <a:p>
            <a:pPr marL="990600" lvl="1" indent="-533400" eaLnBrk="1" hangingPunct="1"/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3.2 Big-Omega</a:t>
            </a:r>
          </a:p>
          <a:p>
            <a:pPr marL="990600" lvl="1" indent="-533400" eaLnBrk="1" hangingPunct="1"/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3.3 Theta notation</a:t>
            </a:r>
          </a:p>
          <a:p>
            <a:pPr marL="990600" lvl="1" indent="-533400" eaLnBrk="1" hangingPunct="1"/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3.4 Simplifing rules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sz="2800" dirty="0">
                <a:solidFill>
                  <a:srgbClr val="CC0000"/>
                </a:solidFill>
                <a:ea typeface="宋体" panose="02010600030101010101" pitchFamily="2" charset="-122"/>
              </a:rPr>
              <a:t>Problem analysis</a:t>
            </a:r>
            <a:endParaRPr lang="zh-CN" altLang="en-US" sz="28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57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4. Problems Analysis</a:t>
            </a:r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573587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buClr>
                <a:schemeClr val="tx1"/>
              </a:buClr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 problem can be solved in multiple algorithms with different efficiency.</a:t>
            </a:r>
          </a:p>
          <a:p>
            <a:pPr marL="609600" indent="-609600" eaLnBrk="1" hangingPunct="1">
              <a:buClr>
                <a:schemeClr val="tx1"/>
              </a:buClr>
            </a:pPr>
            <a:r>
              <a:rPr lang="en-US" altLang="zh-CN" b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Upper bound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of a problem: 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Upper bound of best known algorithm.</a:t>
            </a:r>
          </a:p>
          <a:p>
            <a:pPr marL="609600" indent="-609600" eaLnBrk="1" hangingPunct="1">
              <a:buClr>
                <a:schemeClr val="tx1"/>
              </a:buClr>
            </a:pPr>
            <a:r>
              <a:rPr lang="en-US" altLang="zh-CN" b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Lower bound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of a problem: 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Lower bound for every possible algorithm. Even algorithms that we have not thought of.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58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Example:</a:t>
            </a:r>
          </a:p>
        </p:txBody>
      </p:sp>
      <p:sp>
        <p:nvSpPr>
          <p:cNvPr id="114691" name="Rectangle 3"/>
          <p:cNvSpPr>
            <a:spLocks noGrp="1"/>
          </p:cNvSpPr>
          <p:nvPr>
            <p:ph idx="1"/>
          </p:nvPr>
        </p:nvSpPr>
        <p:spPr>
          <a:xfrm>
            <a:off x="455613" y="1598613"/>
            <a:ext cx="8509000" cy="4570412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Example: Sorting Problem</a:t>
            </a:r>
          </a:p>
          <a:p>
            <a:pPr marL="609600" indent="-609600" eaLnBrk="1" hangingPunct="1">
              <a:lnSpc>
                <a:spcPct val="20000"/>
              </a:lnSpc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1. Bubble or insertion sort: O(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2. better sort (Quicksort, Mergesort, Heapsort, etc.): O(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log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3. Thus, sorting is O(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log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).  </a:t>
            </a:r>
            <a:r>
              <a:rPr lang="en-US" altLang="zh-CN" b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(upper bound)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4.  We can also prove later that sorting is (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log </a:t>
            </a:r>
            <a:r>
              <a:rPr lang="en-US" altLang="zh-CN" i="1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). </a:t>
            </a:r>
            <a:r>
              <a:rPr lang="en-US" altLang="zh-CN" b="1" dirty="0">
                <a:solidFill>
                  <a:srgbClr val="CC00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(lower bound)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59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Space Analysis</a:t>
            </a:r>
          </a:p>
        </p:txBody>
      </p:sp>
      <p:sp>
        <p:nvSpPr>
          <p:cNvPr id="116739" name="Rectangle 3"/>
          <p:cNvSpPr>
            <a:spLocks noGrp="1"/>
          </p:cNvSpPr>
          <p:nvPr>
            <p:ph idx="1"/>
          </p:nvPr>
        </p:nvSpPr>
        <p:spPr>
          <a:xfrm>
            <a:off x="455930" y="1598930"/>
            <a:ext cx="8510270" cy="491236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Be similar to those used to measure time requirements.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None/>
            </a:pPr>
            <a:endParaRPr lang="en-US" altLang="zh-CN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space/time trade-off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lookup table-sin, cos, etc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two sorting algorithm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for ( i=0; i&lt;n; i++)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	B[A[i]] = A[i];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dirty="0">
                <a:solidFill>
                  <a:srgbClr val="0070C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for (i = 0; i&lt;n; i++)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dirty="0">
                <a:solidFill>
                  <a:srgbClr val="0070C0"/>
                </a:solidFill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 while (A[i] != i)    swap(A, i, A[i]);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None/>
            </a:pPr>
            <a:r>
              <a:rPr lang="en-US" altLang="zh-CN" dirty="0">
                <a:latin typeface="Helvetica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Helvetica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学习方法</a:t>
            </a:r>
            <a:endParaRPr kumimoji="0" lang="zh-CN" sz="4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8062913" cy="4683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注重实践  （作业、实验课、论计算机专业学生的自身修养。。。）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英文课本、英文作业、英文考试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英文关反正要过，迟过不如早过！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英文单词就那么多，会一个少一个！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平时认真扎实，切忌考前突击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Goals of this Course</a:t>
            </a:r>
          </a:p>
        </p:txBody>
      </p:sp>
      <p:sp>
        <p:nvSpPr>
          <p:cNvPr id="118787" name="Rectangle 3"/>
          <p:cNvSpPr>
            <a:spLocks noGrp="1"/>
          </p:cNvSpPr>
          <p:nvPr>
            <p:ph idx="1"/>
          </p:nvPr>
        </p:nvSpPr>
        <p:spPr>
          <a:xfrm>
            <a:off x="455613" y="1598613"/>
            <a:ext cx="8226425" cy="4570412"/>
          </a:xfrm>
        </p:spPr>
        <p:txBody>
          <a:bodyPr vert="horz" wrap="square" lIns="91440" tIns="45720" rIns="91440" bIns="45720" anchor="t" anchorCtr="0"/>
          <a:lstStyle/>
          <a:p>
            <a:pPr marL="609600" indent="-609600"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Learn the commonly used data structures.</a:t>
            </a:r>
          </a:p>
          <a:p>
            <a:pPr marL="990600" lvl="1" indent="-533400" eaLnBrk="1" hangingPunct="1"/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These form a programmer's basic data structure.</a:t>
            </a:r>
          </a:p>
          <a:p>
            <a:pPr marL="990600" lvl="1" indent="-533400" eaLnBrk="1" hangingPunct="1">
              <a:lnSpc>
                <a:spcPct val="10000"/>
              </a:lnSpc>
            </a:pP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Understand how to measure the cost of a data structure or program.</a:t>
            </a:r>
          </a:p>
          <a:p>
            <a:pPr marL="990600" lvl="1" indent="-533400" eaLnBrk="1" hangingPunct="1"/>
            <a:r>
              <a:rPr lang="en-US" altLang="zh-CN" sz="2400" dirty="0">
                <a:latin typeface="Helvetica" pitchFamily="34" charset="0"/>
                <a:ea typeface="宋体" panose="02010600030101010101" pitchFamily="2" charset="-122"/>
              </a:rPr>
              <a:t>These techniques also allow you to judge the merits of new data structures that you or others might invent.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/>
            </a:pPr>
            <a:r>
              <a:rPr lang="en-US" altLang="zh-CN" sz="2800" dirty="0">
                <a:latin typeface="Helvetica" pitchFamily="34" charset="0"/>
                <a:ea typeface="宋体" panose="02010600030101010101" pitchFamily="2" charset="-122"/>
              </a:rPr>
              <a:t>Reinforce the concept that costs and benefits exist for every data structure.</a:t>
            </a:r>
          </a:p>
          <a:p>
            <a:pPr marL="990600" lvl="1" indent="-533400" eaLnBrk="1" hangingPunct="1">
              <a:lnSpc>
                <a:spcPct val="0"/>
              </a:lnSpc>
              <a:buClr>
                <a:schemeClr val="tx1"/>
              </a:buClr>
              <a:buNone/>
            </a:pPr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  <a:p>
            <a:pPr marL="990600" lvl="1" indent="-533400" eaLnBrk="1" hangingPunct="1"/>
            <a:endParaRPr lang="en-US" altLang="zh-CN" sz="2400" dirty="0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118788" name="AutoShape 4">
            <a:hlinkClick r:id="rId3" action="ppaction://hlinksldjump"/>
          </p:cNvPr>
          <p:cNvSpPr/>
          <p:nvPr/>
        </p:nvSpPr>
        <p:spPr>
          <a:xfrm>
            <a:off x="7848600" y="6248400"/>
            <a:ext cx="228600" cy="228600"/>
          </a:xfrm>
          <a:prstGeom prst="actionButtonEnd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685800" y="292100"/>
            <a:ext cx="7772400" cy="1143000"/>
          </a:xfrm>
        </p:spPr>
        <p:txBody>
          <a:bodyPr anchor="ctr" anchorCtr="0"/>
          <a:lstStyle/>
          <a:p>
            <a:r>
              <a:rPr lang="zh-CN" altLang="en-US"/>
              <a:t>上述例子的启示</a:t>
            </a: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835025" y="1246188"/>
            <a:ext cx="7772400" cy="3221037"/>
          </a:xfrm>
        </p:spPr>
        <p:txBody>
          <a:bodyPr anchor="t" anchorCtr="0"/>
          <a:lstStyle/>
          <a:p>
            <a:r>
              <a:rPr lang="zh-CN" altLang="en-US"/>
              <a:t>数据如何存放和组织，与以下因素有关</a:t>
            </a:r>
          </a:p>
          <a:p>
            <a:pPr lvl="1"/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</a:rPr>
              <a:t>任务</a:t>
            </a:r>
            <a:r>
              <a:rPr lang="zh-CN" altLang="en-US">
                <a:cs typeface="Arial" panose="020B0604020202020204" pitchFamily="34" charset="0"/>
              </a:rPr>
              <a:t>（只是堆放？还是为了快速查找）</a:t>
            </a:r>
          </a:p>
          <a:p>
            <a:pPr lvl="1"/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</a:rPr>
              <a:t>你的资源</a:t>
            </a:r>
            <a:r>
              <a:rPr lang="zh-CN" altLang="en-US">
                <a:cs typeface="Arial" panose="020B0604020202020204" pitchFamily="34" charset="0"/>
              </a:rPr>
              <a:t>（比如存储空间）</a:t>
            </a:r>
          </a:p>
          <a:p>
            <a:r>
              <a:rPr lang="zh-CN" altLang="en-US"/>
              <a:t>数据存储和操作紧密相关</a:t>
            </a:r>
          </a:p>
          <a:p>
            <a:pPr lvl="1"/>
            <a:r>
              <a:rPr lang="zh-CN" altLang="en-US">
                <a:cs typeface="Arial" panose="020B0604020202020204" pitchFamily="34" charset="0"/>
              </a:rPr>
              <a:t>数据的组织是为了更</a:t>
            </a:r>
            <a:r>
              <a:rPr lang="zh-CN" altLang="en-US" b="1">
                <a:solidFill>
                  <a:srgbClr val="FF0000"/>
                </a:solidFill>
                <a:cs typeface="Arial" panose="020B0604020202020204" pitchFamily="34" charset="0"/>
              </a:rPr>
              <a:t>高效地</a:t>
            </a:r>
            <a:r>
              <a:rPr lang="zh-CN" altLang="en-US">
                <a:cs typeface="Arial" panose="020B0604020202020204" pitchFamily="34" charset="0"/>
              </a:rPr>
              <a:t>完成任务</a:t>
            </a:r>
          </a:p>
          <a:p>
            <a:pPr lvl="1"/>
            <a:r>
              <a:rPr lang="zh-CN" altLang="en-US">
                <a:cs typeface="Arial" panose="020B0604020202020204" pitchFamily="34" charset="0"/>
              </a:rPr>
              <a:t>不同的存储结构，操作也不同</a:t>
            </a:r>
          </a:p>
          <a:p>
            <a:pPr lvl="1"/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4925" y="4559300"/>
            <a:ext cx="766763" cy="194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+mn-ea"/>
                <a:cs typeface="+mn-cs"/>
              </a:rPr>
              <a:t>数</a:t>
            </a: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+mn-ea"/>
                <a:cs typeface="+mn-cs"/>
              </a:rPr>
              <a:t>据</a:t>
            </a: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+mn-ea"/>
                <a:cs typeface="+mn-cs"/>
              </a:rPr>
              <a:t>结</a:t>
            </a: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+mn-ea"/>
                <a:cs typeface="+mn-cs"/>
              </a:rPr>
              <a:t>构</a:t>
            </a:r>
          </a:p>
        </p:txBody>
      </p:sp>
      <p:sp>
        <p:nvSpPr>
          <p:cNvPr id="5" name="矩形 4"/>
          <p:cNvSpPr/>
          <p:nvPr/>
        </p:nvSpPr>
        <p:spPr>
          <a:xfrm>
            <a:off x="3094038" y="5289550"/>
            <a:ext cx="2287588" cy="5619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+mn-ea"/>
                <a:cs typeface="+mn-cs"/>
              </a:rPr>
              <a:t>物理结构</a:t>
            </a:r>
          </a:p>
        </p:txBody>
      </p:sp>
      <p:sp>
        <p:nvSpPr>
          <p:cNvPr id="6" name="矩形 5"/>
          <p:cNvSpPr/>
          <p:nvPr/>
        </p:nvSpPr>
        <p:spPr>
          <a:xfrm>
            <a:off x="3094038" y="4559300"/>
            <a:ext cx="2287588" cy="5635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+mn-ea"/>
                <a:cs typeface="+mn-cs"/>
              </a:rPr>
              <a:t>逻辑结构</a:t>
            </a:r>
          </a:p>
        </p:txBody>
      </p:sp>
      <p:sp>
        <p:nvSpPr>
          <p:cNvPr id="7" name="矩形 6"/>
          <p:cNvSpPr/>
          <p:nvPr/>
        </p:nvSpPr>
        <p:spPr>
          <a:xfrm>
            <a:off x="3094038" y="6008688"/>
            <a:ext cx="2287588" cy="5635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  <a:ea typeface="+mn-ea"/>
                <a:cs typeface="+mn-cs"/>
              </a:rPr>
              <a:t>算法</a:t>
            </a:r>
          </a:p>
        </p:txBody>
      </p:sp>
      <p:sp>
        <p:nvSpPr>
          <p:cNvPr id="14343" name="左大括号 8"/>
          <p:cNvSpPr/>
          <p:nvPr/>
        </p:nvSpPr>
        <p:spPr>
          <a:xfrm>
            <a:off x="2393950" y="4581525"/>
            <a:ext cx="377825" cy="1871663"/>
          </a:xfrm>
          <a:prstGeom prst="leftBrace">
            <a:avLst>
              <a:gd name="adj1" fmla="val 8279"/>
              <a:gd name="adj2" fmla="val 50000"/>
            </a:avLst>
          </a:pr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Tx/>
            </a:pPr>
            <a:endParaRPr lang="en-US" altLang="en-US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684213" y="260350"/>
            <a:ext cx="7848600" cy="576263"/>
          </a:xfrm>
        </p:spPr>
        <p:txBody>
          <a:bodyPr vert="horz" wrap="square" lIns="91440" tIns="45720" rIns="91440" bIns="45720" anchor="t" anchorCtr="0"/>
          <a:lstStyle/>
          <a:p>
            <a:pPr marL="0" indent="0" algn="ctr" eaLnBrk="1" hangingPunct="1">
              <a:lnSpc>
                <a:spcPct val="90000"/>
              </a:lnSpc>
              <a:spcBef>
                <a:spcPts val="3000"/>
              </a:spcBef>
              <a:buNone/>
            </a:pPr>
            <a:r>
              <a:rPr lang="zh-CN" altLang="en-US" sz="3600" b="1" dirty="0">
                <a:solidFill>
                  <a:srgbClr val="FF0000"/>
                </a:solidFill>
                <a:ea typeface="宋体" panose="02010600030101010101" pitchFamily="2" charset="-122"/>
              </a:rPr>
              <a:t>这门课关心什么</a:t>
            </a:r>
          </a:p>
        </p:txBody>
      </p:sp>
      <p:sp>
        <p:nvSpPr>
          <p:cNvPr id="20484" name="Rectangle 3"/>
          <p:cNvSpPr txBox="1"/>
          <p:nvPr/>
        </p:nvSpPr>
        <p:spPr>
          <a:xfrm>
            <a:off x="784225" y="1412875"/>
            <a:ext cx="7748904" cy="482472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分析问题：完成什么</a:t>
            </a:r>
            <a:r>
              <a:rPr kumimoji="0" lang="zh-CN" altLang="en-US" sz="28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任务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？有多少</a:t>
            </a:r>
            <a:r>
              <a:rPr kumimoji="0" lang="zh-CN" altLang="en-US" sz="28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资源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？</a:t>
            </a:r>
            <a:endParaRPr kumimoji="0" lang="en-US" altLang="zh-CN" sz="2800" b="1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设计数据结构：如何定义数据之间的逻辑关系，如何</a:t>
            </a:r>
            <a:r>
              <a:rPr kumimoji="0" lang="zh-CN" altLang="en-US" sz="28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存储数据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，才能高效完成任务？</a:t>
            </a:r>
            <a:endParaRPr kumimoji="0" lang="en-US" altLang="zh-CN" sz="2800" b="1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设计算法：在设计好的数据结构中，如何</a:t>
            </a:r>
            <a:r>
              <a:rPr kumimoji="0" lang="zh-CN" altLang="en-US" sz="28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操作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才能高效完成任务？</a:t>
            </a:r>
            <a:endParaRPr kumimoji="0" lang="en-US" altLang="zh-CN" sz="2800" b="1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不同的数据结构和算法，</a:t>
            </a:r>
            <a:r>
              <a:rPr kumimoji="0" lang="zh-CN" altLang="en-US" sz="28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哪种更好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？如何评判优劣？</a:t>
            </a:r>
            <a:endParaRPr kumimoji="0" lang="en-US" altLang="zh-CN" sz="2800" b="1" i="0" u="none" strike="noStrike" kern="1200" cap="none" spc="0" normalizeH="0" baseline="0" noProof="1">
              <a:solidFill>
                <a:schemeClr val="tx1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3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rPr>
              <a:t>再有其他任务，我如何解决上述问题？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500" dirty="0">
                <a:solidFill>
                  <a:srgbClr val="CC0000"/>
                </a:solidFill>
                <a:ea typeface="宋体" panose="02010600030101010101" pitchFamily="2" charset="-122"/>
              </a:rPr>
              <a:t>1. What is data structure?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b="1" dirty="0">
                <a:solidFill>
                  <a:srgbClr val="CC0000"/>
                </a:solidFill>
                <a:ea typeface="宋体" panose="02010600030101010101" pitchFamily="2" charset="-122"/>
              </a:rPr>
              <a:t>data structure</a:t>
            </a:r>
            <a:r>
              <a:rPr lang="en-US" altLang="zh-CN" dirty="0">
                <a:ea typeface="宋体" panose="02010600030101010101" pitchFamily="2" charset="-122"/>
              </a:rPr>
              <a:t> is a particular way of storing and organizing data in a computer so that it can be used efficiently.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Different kinds of data structures are suited to different kinds of applications. </a:t>
            </a:r>
          </a:p>
          <a:p>
            <a:pPr lvl="1"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FjNzJmYWU4MDA2YTc4ZjM0NDc2YWU1MTg3YTM5YT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640,&quot;width&quot;:12240}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254</TotalTime>
  <Words>4520</Words>
  <Application>Microsoft Office PowerPoint</Application>
  <PresentationFormat>全屏显示(4:3)</PresentationFormat>
  <Paragraphs>614</Paragraphs>
  <Slides>60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1" baseType="lpstr">
      <vt:lpstr>cmmi8</vt:lpstr>
      <vt:lpstr>宋体</vt:lpstr>
      <vt:lpstr>Arial</vt:lpstr>
      <vt:lpstr>Arial Black</vt:lpstr>
      <vt:lpstr>Courier New</vt:lpstr>
      <vt:lpstr>Garamond</vt:lpstr>
      <vt:lpstr>Helvetica</vt:lpstr>
      <vt:lpstr>Monotype Corsiva</vt:lpstr>
      <vt:lpstr>Times New Roman</vt:lpstr>
      <vt:lpstr>Default Design</vt:lpstr>
      <vt:lpstr>Equation.3</vt:lpstr>
      <vt:lpstr>PowerPoint 演示文稿</vt:lpstr>
      <vt:lpstr>课程安排与要求</vt:lpstr>
      <vt:lpstr>课程安排与要求</vt:lpstr>
      <vt:lpstr>教学目标</vt:lpstr>
      <vt:lpstr>课程简介</vt:lpstr>
      <vt:lpstr>学习方法</vt:lpstr>
      <vt:lpstr>上述例子的启示</vt:lpstr>
      <vt:lpstr>PowerPoint 演示文稿</vt:lpstr>
      <vt:lpstr>1. What is data structure?</vt:lpstr>
      <vt:lpstr>Some example (1)</vt:lpstr>
      <vt:lpstr>Some example (2)</vt:lpstr>
      <vt:lpstr>Some example (3)</vt:lpstr>
      <vt:lpstr>2.How to present Data structures?</vt:lpstr>
      <vt:lpstr>PowerPoint 演示文稿</vt:lpstr>
      <vt:lpstr>PowerPoint 演示文稿</vt:lpstr>
      <vt:lpstr>PowerPoint 演示文稿</vt:lpstr>
      <vt:lpstr>3. What is algorithm</vt:lpstr>
      <vt:lpstr>Algorithm Properties</vt:lpstr>
      <vt:lpstr>4. Data structure vs Algorithm</vt:lpstr>
      <vt:lpstr>5. How to select efficient Data structures and algorithms?</vt:lpstr>
      <vt:lpstr>Selecting a Data Structure</vt:lpstr>
      <vt:lpstr>Some Questions to Ask when selecting</vt:lpstr>
      <vt:lpstr>Preliminaries</vt:lpstr>
      <vt:lpstr>Chapter 2. Mathematical Preliminaries</vt:lpstr>
      <vt:lpstr>Chapter 3. Algorithm Analysis</vt:lpstr>
      <vt:lpstr>1. Why we need Algorithm Analysis</vt:lpstr>
      <vt:lpstr>Chapter 3. Algorithm Analysis</vt:lpstr>
      <vt:lpstr>2. Growth rate Analysis </vt:lpstr>
      <vt:lpstr>Examples 1</vt:lpstr>
      <vt:lpstr>Examples 2</vt:lpstr>
      <vt:lpstr>T(n) of different algorithms</vt:lpstr>
      <vt:lpstr>T(n) of different algorithms</vt:lpstr>
      <vt:lpstr>Best, Worst, Average Cases</vt:lpstr>
      <vt:lpstr>A Common Misunderstanding</vt:lpstr>
      <vt:lpstr>A Faster Computer, or a Faster Algorithm?</vt:lpstr>
      <vt:lpstr>Chapter 3. Algorithm Analysis</vt:lpstr>
      <vt:lpstr>3. Asymptotic Analysis</vt:lpstr>
      <vt:lpstr>3.1 Big-Oh (1)</vt:lpstr>
      <vt:lpstr>Big-Oh</vt:lpstr>
      <vt:lpstr>Big-Oh (2)</vt:lpstr>
      <vt:lpstr>Big-Oh Examples (1)</vt:lpstr>
      <vt:lpstr>Big-Oh Examples (2)</vt:lpstr>
      <vt:lpstr>3.2 Big-Omega</vt:lpstr>
      <vt:lpstr>Big-Omega</vt:lpstr>
      <vt:lpstr>Big-Omega Example</vt:lpstr>
      <vt:lpstr>3.3 Theta Notation</vt:lpstr>
      <vt:lpstr>Big-Theta</vt:lpstr>
      <vt:lpstr>3.4 Simplifying Rules</vt:lpstr>
      <vt:lpstr>Examples (1)</vt:lpstr>
      <vt:lpstr>Examples (2)</vt:lpstr>
      <vt:lpstr>Examples (3)</vt:lpstr>
      <vt:lpstr>Examples (4)</vt:lpstr>
      <vt:lpstr>Examples (5) : Binary Search</vt:lpstr>
      <vt:lpstr>Examples (5) : Binary Search(cont.) </vt:lpstr>
      <vt:lpstr>Example (6) : Multiple Parameters</vt:lpstr>
      <vt:lpstr>Chapter 3. Algorithm Analysis</vt:lpstr>
      <vt:lpstr>4. Problems Analysis</vt:lpstr>
      <vt:lpstr>Example:</vt:lpstr>
      <vt:lpstr>Space Analysis</vt:lpstr>
      <vt:lpstr>Goals of this Course</vt:lpstr>
    </vt:vector>
  </TitlesOfParts>
  <Company>scut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qin</dc:creator>
  <cp:lastModifiedBy>1367180490@qq.com</cp:lastModifiedBy>
  <cp:revision>253</cp:revision>
  <dcterms:created xsi:type="dcterms:W3CDTF">2000-11-03T19:18:00Z</dcterms:created>
  <dcterms:modified xsi:type="dcterms:W3CDTF">2023-01-24T01:28:35Z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2052-11.1.0.12019</vt:lpwstr>
  </property>
  <property fmtid="{D5CDD505-2E9C-101B-9397-08002B2CF9AE}" pid="3" name="ICV">
    <vt:lpwstr>5C5397B4C1374E1B880E107C6F4765FA</vt:lpwstr>
  </property>
</Properties>
</file>