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105"/>
  </p:notesMasterIdLst>
  <p:sldIdLst>
    <p:sldId id="318" r:id="rId4"/>
    <p:sldId id="393" r:id="rId5"/>
    <p:sldId id="258" r:id="rId6"/>
    <p:sldId id="259" r:id="rId7"/>
    <p:sldId id="257" r:id="rId8"/>
    <p:sldId id="260" r:id="rId9"/>
    <p:sldId id="495" r:id="rId10"/>
    <p:sldId id="319" r:id="rId11"/>
    <p:sldId id="490" r:id="rId12"/>
    <p:sldId id="491" r:id="rId13"/>
    <p:sldId id="494" r:id="rId14"/>
    <p:sldId id="398" r:id="rId15"/>
    <p:sldId id="496" r:id="rId16"/>
    <p:sldId id="399" r:id="rId17"/>
    <p:sldId id="497" r:id="rId18"/>
    <p:sldId id="400" r:id="rId19"/>
    <p:sldId id="264" r:id="rId20"/>
    <p:sldId id="320" r:id="rId21"/>
    <p:sldId id="321" r:id="rId22"/>
    <p:sldId id="323" r:id="rId23"/>
    <p:sldId id="325" r:id="rId24"/>
    <p:sldId id="326" r:id="rId25"/>
    <p:sldId id="328" r:id="rId26"/>
    <p:sldId id="329" r:id="rId27"/>
    <p:sldId id="266" r:id="rId28"/>
    <p:sldId id="267" r:id="rId29"/>
    <p:sldId id="330" r:id="rId30"/>
    <p:sldId id="307" r:id="rId31"/>
    <p:sldId id="394" r:id="rId32"/>
    <p:sldId id="268" r:id="rId33"/>
    <p:sldId id="331" r:id="rId34"/>
    <p:sldId id="308" r:id="rId35"/>
    <p:sldId id="332" r:id="rId36"/>
    <p:sldId id="334" r:id="rId37"/>
    <p:sldId id="335" r:id="rId38"/>
    <p:sldId id="336" r:id="rId39"/>
    <p:sldId id="337" r:id="rId40"/>
    <p:sldId id="338" r:id="rId41"/>
    <p:sldId id="271" r:id="rId42"/>
    <p:sldId id="395" r:id="rId43"/>
    <p:sldId id="590" r:id="rId44"/>
    <p:sldId id="340" r:id="rId45"/>
    <p:sldId id="273" r:id="rId46"/>
    <p:sldId id="341" r:id="rId47"/>
    <p:sldId id="342" r:id="rId48"/>
    <p:sldId id="339" r:id="rId49"/>
    <p:sldId id="276" r:id="rId50"/>
    <p:sldId id="343" r:id="rId51"/>
    <p:sldId id="277" r:id="rId52"/>
    <p:sldId id="278" r:id="rId53"/>
    <p:sldId id="294" r:id="rId54"/>
    <p:sldId id="373" r:id="rId55"/>
    <p:sldId id="356" r:id="rId56"/>
    <p:sldId id="279" r:id="rId57"/>
    <p:sldId id="345" r:id="rId58"/>
    <p:sldId id="347" r:id="rId59"/>
    <p:sldId id="348" r:id="rId60"/>
    <p:sldId id="349" r:id="rId61"/>
    <p:sldId id="281" r:id="rId62"/>
    <p:sldId id="352" r:id="rId63"/>
    <p:sldId id="358" r:id="rId64"/>
    <p:sldId id="359" r:id="rId65"/>
    <p:sldId id="360" r:id="rId66"/>
    <p:sldId id="361" r:id="rId67"/>
    <p:sldId id="353" r:id="rId68"/>
    <p:sldId id="282" r:id="rId69"/>
    <p:sldId id="283" r:id="rId70"/>
    <p:sldId id="376" r:id="rId71"/>
    <p:sldId id="362" r:id="rId72"/>
    <p:sldId id="364" r:id="rId73"/>
    <p:sldId id="369" r:id="rId74"/>
    <p:sldId id="370" r:id="rId75"/>
    <p:sldId id="371" r:id="rId76"/>
    <p:sldId id="372" r:id="rId77"/>
    <p:sldId id="310" r:id="rId78"/>
    <p:sldId id="284" r:id="rId79"/>
    <p:sldId id="375" r:id="rId80"/>
    <p:sldId id="374" r:id="rId81"/>
    <p:sldId id="285" r:id="rId82"/>
    <p:sldId id="377" r:id="rId83"/>
    <p:sldId id="296" r:id="rId84"/>
    <p:sldId id="379" r:id="rId85"/>
    <p:sldId id="378" r:id="rId86"/>
    <p:sldId id="380" r:id="rId87"/>
    <p:sldId id="383" r:id="rId88"/>
    <p:sldId id="384" r:id="rId89"/>
    <p:sldId id="385" r:id="rId90"/>
    <p:sldId id="386" r:id="rId91"/>
    <p:sldId id="387" r:id="rId92"/>
    <p:sldId id="286" r:id="rId93"/>
    <p:sldId id="388" r:id="rId94"/>
    <p:sldId id="287" r:id="rId95"/>
    <p:sldId id="288" r:id="rId96"/>
    <p:sldId id="389" r:id="rId97"/>
    <p:sldId id="390" r:id="rId98"/>
    <p:sldId id="303" r:id="rId99"/>
    <p:sldId id="291" r:id="rId100"/>
    <p:sldId id="391" r:id="rId101"/>
    <p:sldId id="305" r:id="rId102"/>
    <p:sldId id="306" r:id="rId103"/>
    <p:sldId id="293" r:id="rId10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93"/>
    <p:restoredTop sz="95026" autoAdjust="0"/>
  </p:normalViewPr>
  <p:slideViewPr>
    <p:cSldViewPr showGuides="1">
      <p:cViewPr varScale="1">
        <p:scale>
          <a:sx n="82" d="100"/>
          <a:sy n="82" d="100"/>
        </p:scale>
        <p:origin x="115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2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viewProps" Target="viewProps.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theme" Target="theme/theme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ableStyles" Target="tableStyle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a:t>
            </a:fld>
            <a:endParaRPr lang="en-US" altLang="zh-CN" dirty="0"/>
          </a:p>
        </p:txBody>
      </p:sp>
      <p:sp>
        <p:nvSpPr>
          <p:cNvPr id="7170" name="Rectangle 2"/>
          <p:cNvSpPr>
            <a:spLocks noGrp="1" noRot="1" noChangeAspect="1" noTextEdit="1"/>
          </p:cNvSpPr>
          <p:nvPr>
            <p:ph type="sldImg"/>
          </p:nvPr>
        </p:nvSpPr>
        <p:spPr>
          <a:solidFill>
            <a:srgbClr val="FFFFFF"/>
          </a:solidFill>
        </p:spPr>
      </p:sp>
      <p:sp>
        <p:nvSpPr>
          <p:cNvPr id="717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16</a:t>
            </a:fld>
            <a:endParaRPr lang="en-US" altLang="zh-CN" dirty="0"/>
          </a:p>
        </p:txBody>
      </p:sp>
      <p:sp>
        <p:nvSpPr>
          <p:cNvPr id="24578" name="Rectangle 2"/>
          <p:cNvSpPr>
            <a:spLocks noGrp="1" noRot="1" noChangeAspect="1" noTextEdit="1"/>
          </p:cNvSpPr>
          <p:nvPr>
            <p:ph type="sldImg"/>
          </p:nvPr>
        </p:nvSpPr>
        <p:spPr>
          <a:solidFill>
            <a:srgbClr val="FFFFFF"/>
          </a:solidFill>
        </p:spPr>
      </p:sp>
      <p:sp>
        <p:nvSpPr>
          <p:cNvPr id="2457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17</a:t>
            </a:fld>
            <a:endParaRPr lang="en-US" altLang="zh-CN" dirty="0"/>
          </a:p>
        </p:txBody>
      </p:sp>
      <p:sp>
        <p:nvSpPr>
          <p:cNvPr id="26626" name="Rectangle 2"/>
          <p:cNvSpPr>
            <a:spLocks noGrp="1" noRot="1" noChangeAspect="1" noTextEdit="1"/>
          </p:cNvSpPr>
          <p:nvPr>
            <p:ph type="sldImg"/>
          </p:nvPr>
        </p:nvSpPr>
        <p:spPr>
          <a:solidFill>
            <a:srgbClr val="FFFFFF"/>
          </a:solidFill>
        </p:spPr>
      </p:sp>
      <p:sp>
        <p:nvSpPr>
          <p:cNvPr id="2662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Adjacency matrix requires </a:t>
            </a:r>
            <a:r>
              <a:rPr lang="en-US" altLang="zh-CN" dirty="0">
                <a:sym typeface="Symbol" panose="05050102010706020507" pitchFamily="18" charset="2"/>
              </a:rPr>
              <a:t></a:t>
            </a:r>
            <a:r>
              <a:rPr lang="en-US" altLang="zh-CN" dirty="0"/>
              <a:t>(|</a:t>
            </a:r>
            <a:r>
              <a:rPr lang="en-US" altLang="zh-CN" b="1" dirty="0"/>
              <a:t>V</a:t>
            </a:r>
            <a:r>
              <a:rPr lang="en-US" altLang="zh-CN" dirty="0"/>
              <a:t>|</a:t>
            </a:r>
            <a:r>
              <a:rPr lang="en-US" altLang="zh-CN" baseline="30000" dirty="0"/>
              <a:t>2</a:t>
            </a:r>
            <a:r>
              <a:rPr lang="en-US" altLang="zh-CN" dirty="0"/>
              <a:t>) space.</a:t>
            </a:r>
          </a:p>
          <a:p>
            <a:pPr lvl="0" eaLnBrk="1" hangingPunct="1"/>
            <a:r>
              <a:rPr lang="en-US" altLang="zh-CN" dirty="0"/>
              <a:t>Adjacency list requires </a:t>
            </a:r>
            <a:r>
              <a:rPr lang="en-US" altLang="zh-CN" dirty="0">
                <a:sym typeface="Symbol" panose="05050102010706020507" pitchFamily="18" charset="2"/>
              </a:rPr>
              <a:t></a:t>
            </a:r>
            <a:r>
              <a:rPr lang="en-US" altLang="zh-CN" dirty="0"/>
              <a:t>(|</a:t>
            </a:r>
            <a:r>
              <a:rPr lang="en-US" altLang="zh-CN" b="1" dirty="0"/>
              <a:t>V</a:t>
            </a:r>
            <a:r>
              <a:rPr lang="en-US" altLang="zh-CN" dirty="0"/>
              <a:t>| + |</a:t>
            </a:r>
            <a:r>
              <a:rPr lang="en-US" altLang="zh-CN" b="1" dirty="0"/>
              <a:t>E</a:t>
            </a:r>
            <a:r>
              <a:rPr lang="en-US" altLang="zh-CN" dirty="0"/>
              <a:t>|) space.</a:t>
            </a:r>
          </a:p>
          <a:p>
            <a:pPr lvl="0" eaLnBrk="1" hangingPunct="1"/>
            <a:endParaRPr lang="en-US" altLang="zh-CN" dirty="0"/>
          </a:p>
          <a:p>
            <a:pPr lvl="0" eaLnBrk="1" hangingPunct="1"/>
            <a:r>
              <a:rPr lang="en-US" altLang="zh-CN" dirty="0"/>
              <a:t>|</a:t>
            </a:r>
            <a:r>
              <a:rPr lang="en-US" altLang="zh-CN" b="1" dirty="0"/>
              <a:t>E</a:t>
            </a:r>
            <a:r>
              <a:rPr lang="en-US" altLang="zh-CN" dirty="0"/>
              <a:t>| could be as low as 0, or as high as </a:t>
            </a:r>
            <a:r>
              <a:rPr lang="en-US" altLang="zh-CN" dirty="0">
                <a:sym typeface="Symbol" panose="05050102010706020507" pitchFamily="18" charset="2"/>
              </a:rPr>
              <a:t></a:t>
            </a:r>
            <a:r>
              <a:rPr lang="en-US" altLang="zh-CN" dirty="0"/>
              <a:t>(|</a:t>
            </a:r>
            <a:r>
              <a:rPr lang="en-US" altLang="zh-CN" b="1" dirty="0"/>
              <a:t>V</a:t>
            </a:r>
            <a:r>
              <a:rPr lang="en-US" altLang="zh-CN" dirty="0"/>
              <a:t>|</a:t>
            </a:r>
            <a:r>
              <a:rPr lang="en-US" altLang="zh-CN" baseline="30000" dirty="0"/>
              <a:t>2</a:t>
            </a:r>
            <a:r>
              <a:rPr lang="en-US" altLang="zh-CN" dirty="0"/>
              <a:t>).</a:t>
            </a:r>
          </a:p>
          <a:p>
            <a:pPr lvl="0" eaLnBrk="1" hangingPunct="1"/>
            <a:r>
              <a:rPr lang="en-US" altLang="zh-CN" dirty="0"/>
              <a:t>Which representation actually requires less space depends on the number of edges.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18</a:t>
            </a:fld>
            <a:endParaRPr lang="en-US" altLang="zh-CN" dirty="0"/>
          </a:p>
        </p:txBody>
      </p:sp>
      <p:sp>
        <p:nvSpPr>
          <p:cNvPr id="28674" name="Rectangle 2"/>
          <p:cNvSpPr>
            <a:spLocks noGrp="1" noRot="1" noChangeAspect="1" noTextEdit="1"/>
          </p:cNvSpPr>
          <p:nvPr>
            <p:ph type="sldImg"/>
          </p:nvPr>
        </p:nvSpPr>
        <p:spPr/>
      </p:sp>
      <p:sp>
        <p:nvSpPr>
          <p:cNvPr id="28675"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25</a:t>
            </a:fld>
            <a:endParaRPr lang="en-US" altLang="zh-CN" dirty="0"/>
          </a:p>
        </p:txBody>
      </p:sp>
      <p:sp>
        <p:nvSpPr>
          <p:cNvPr id="36866" name="Rectangle 2"/>
          <p:cNvSpPr>
            <a:spLocks noGrp="1" noRot="1" noChangeAspect="1" noTextEdit="1"/>
          </p:cNvSpPr>
          <p:nvPr>
            <p:ph type="sldImg"/>
          </p:nvPr>
        </p:nvSpPr>
        <p:spPr>
          <a:solidFill>
            <a:srgbClr val="FFFFFF"/>
          </a:solidFill>
        </p:spPr>
      </p:sp>
      <p:sp>
        <p:nvSpPr>
          <p:cNvPr id="3686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26</a:t>
            </a:fld>
            <a:endParaRPr lang="en-US" altLang="zh-CN" dirty="0"/>
          </a:p>
        </p:txBody>
      </p:sp>
      <p:sp>
        <p:nvSpPr>
          <p:cNvPr id="38914" name="Rectangle 2"/>
          <p:cNvSpPr>
            <a:spLocks noGrp="1" noRot="1" noChangeAspect="1" noTextEdit="1"/>
          </p:cNvSpPr>
          <p:nvPr>
            <p:ph type="sldImg"/>
          </p:nvPr>
        </p:nvSpPr>
        <p:spPr>
          <a:solidFill>
            <a:srgbClr val="FFFFFF"/>
          </a:solidFill>
        </p:spPr>
      </p:sp>
      <p:sp>
        <p:nvSpPr>
          <p:cNvPr id="38915"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doTraverse might be implemented by any of the graph traversals that we are about to discuss.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28</a:t>
            </a:fld>
            <a:endParaRPr lang="en-US" altLang="zh-CN" dirty="0"/>
          </a:p>
        </p:txBody>
      </p:sp>
      <p:sp>
        <p:nvSpPr>
          <p:cNvPr id="41986" name="Rectangle 2"/>
          <p:cNvSpPr>
            <a:spLocks noGrp="1" noRot="1" noChangeAspect="1" noTextEdit="1"/>
          </p:cNvSpPr>
          <p:nvPr>
            <p:ph type="sldImg"/>
          </p:nvPr>
        </p:nvSpPr>
        <p:spPr/>
      </p:sp>
      <p:sp>
        <p:nvSpPr>
          <p:cNvPr id="41987"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29</a:t>
            </a:fld>
            <a:endParaRPr lang="en-US" altLang="zh-CN" dirty="0"/>
          </a:p>
        </p:txBody>
      </p:sp>
      <p:sp>
        <p:nvSpPr>
          <p:cNvPr id="44034" name="Rectangle 2"/>
          <p:cNvSpPr>
            <a:spLocks noGrp="1" noRot="1" noChangeAspect="1" noTextEdit="1"/>
          </p:cNvSpPr>
          <p:nvPr>
            <p:ph type="sldImg"/>
          </p:nvPr>
        </p:nvSpPr>
        <p:spPr/>
      </p:sp>
      <p:sp>
        <p:nvSpPr>
          <p:cNvPr id="44035"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30</a:t>
            </a:fld>
            <a:endParaRPr lang="en-US" altLang="zh-CN" dirty="0"/>
          </a:p>
        </p:txBody>
      </p:sp>
      <p:sp>
        <p:nvSpPr>
          <p:cNvPr id="46082" name="Rectangle 2"/>
          <p:cNvSpPr>
            <a:spLocks noGrp="1" noRot="1" noChangeAspect="1" noTextEdit="1"/>
          </p:cNvSpPr>
          <p:nvPr>
            <p:ph type="sldImg"/>
          </p:nvPr>
        </p:nvSpPr>
        <p:spPr>
          <a:solidFill>
            <a:srgbClr val="FFFFFF"/>
          </a:solidFill>
        </p:spPr>
      </p:sp>
      <p:sp>
        <p:nvSpPr>
          <p:cNvPr id="46083"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Why this procedure can make the visiting go deeper and deeper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32</a:t>
            </a:fld>
            <a:endParaRPr lang="en-US" altLang="zh-CN" dirty="0"/>
          </a:p>
        </p:txBody>
      </p:sp>
      <p:sp>
        <p:nvSpPr>
          <p:cNvPr id="49154" name="Rectangle 2"/>
          <p:cNvSpPr>
            <a:spLocks noGrp="1" noRot="1" noChangeAspect="1" noTextEdit="1"/>
          </p:cNvSpPr>
          <p:nvPr>
            <p:ph type="sldImg"/>
          </p:nvPr>
        </p:nvSpPr>
        <p:spPr/>
      </p:sp>
      <p:sp>
        <p:nvSpPr>
          <p:cNvPr id="49155"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33</a:t>
            </a:fld>
            <a:endParaRPr lang="en-US" altLang="zh-CN" dirty="0"/>
          </a:p>
        </p:txBody>
      </p:sp>
      <p:sp>
        <p:nvSpPr>
          <p:cNvPr id="51202" name="Rectangle 2"/>
          <p:cNvSpPr>
            <a:spLocks noGrp="1" noRot="1" noChangeAspect="1" noTextEdit="1"/>
          </p:cNvSpPr>
          <p:nvPr>
            <p:ph type="sldImg"/>
          </p:nvPr>
        </p:nvSpPr>
        <p:spPr/>
      </p:sp>
      <p:sp>
        <p:nvSpPr>
          <p:cNvPr id="51203" name="Rectangle 3"/>
          <p:cNvSpPr>
            <a:spLocks noGrp="1"/>
          </p:cNvSpPr>
          <p:nvPr>
            <p:ph type="body"/>
          </p:nvPr>
        </p:nvSpPr>
        <p:spPr/>
        <p:txBody>
          <a:bodyPr wrap="square" lIns="91440" tIns="45720" rIns="91440" bIns="45720" anchor="t"/>
          <a:lstStyle/>
          <a:p>
            <a:pPr lvl="0" eaLnBrk="1" hangingPunct="1"/>
            <a:r>
              <a:rPr lang="en-US" altLang="zh-CN" dirty="0"/>
              <a:t>Why the queue can make the procedure as breadth first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a:t>
            </a:fld>
            <a:endParaRPr lang="en-US" altLang="zh-CN" dirty="0"/>
          </a:p>
        </p:txBody>
      </p:sp>
      <p:sp>
        <p:nvSpPr>
          <p:cNvPr id="9218" name="Rectangle 2"/>
          <p:cNvSpPr>
            <a:spLocks noGrp="1" noRot="1" noChangeAspect="1" noTextEdit="1"/>
          </p:cNvSpPr>
          <p:nvPr>
            <p:ph type="sldImg"/>
          </p:nvPr>
        </p:nvSpPr>
        <p:spPr>
          <a:solidFill>
            <a:srgbClr val="FFFFFF"/>
          </a:solidFill>
        </p:spPr>
      </p:sp>
      <p:sp>
        <p:nvSpPr>
          <p:cNvPr id="921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34</a:t>
            </a:fld>
            <a:endParaRPr lang="en-US" altLang="zh-CN" dirty="0"/>
          </a:p>
        </p:txBody>
      </p:sp>
      <p:sp>
        <p:nvSpPr>
          <p:cNvPr id="53250" name="Rectangle 2"/>
          <p:cNvSpPr>
            <a:spLocks noGrp="1" noRot="1" noChangeAspect="1" noTextEdit="1"/>
          </p:cNvSpPr>
          <p:nvPr>
            <p:ph type="sldImg"/>
          </p:nvPr>
        </p:nvSpPr>
        <p:spPr/>
      </p:sp>
      <p:sp>
        <p:nvSpPr>
          <p:cNvPr id="53251"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35</a:t>
            </a:fld>
            <a:endParaRPr lang="en-US" altLang="zh-CN" dirty="0"/>
          </a:p>
        </p:txBody>
      </p:sp>
      <p:sp>
        <p:nvSpPr>
          <p:cNvPr id="55298" name="Rectangle 2"/>
          <p:cNvSpPr>
            <a:spLocks noGrp="1" noRot="1" noChangeAspect="1" noTextEdit="1"/>
          </p:cNvSpPr>
          <p:nvPr>
            <p:ph type="sldImg"/>
          </p:nvPr>
        </p:nvSpPr>
        <p:spPr/>
      </p:sp>
      <p:sp>
        <p:nvSpPr>
          <p:cNvPr id="55299"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36</a:t>
            </a:fld>
            <a:endParaRPr lang="en-US" altLang="zh-CN" dirty="0"/>
          </a:p>
        </p:txBody>
      </p:sp>
      <p:sp>
        <p:nvSpPr>
          <p:cNvPr id="57346" name="Rectangle 2"/>
          <p:cNvSpPr>
            <a:spLocks noGrp="1" noRot="1" noChangeAspect="1" noTextEdit="1"/>
          </p:cNvSpPr>
          <p:nvPr>
            <p:ph type="sldImg"/>
          </p:nvPr>
        </p:nvSpPr>
        <p:spPr/>
      </p:sp>
      <p:sp>
        <p:nvSpPr>
          <p:cNvPr id="57347"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37</a:t>
            </a:fld>
            <a:endParaRPr lang="en-US" altLang="zh-CN" dirty="0"/>
          </a:p>
        </p:txBody>
      </p:sp>
      <p:sp>
        <p:nvSpPr>
          <p:cNvPr id="59394" name="Rectangle 2"/>
          <p:cNvSpPr>
            <a:spLocks noGrp="1" noRot="1" noChangeAspect="1" noTextEdit="1"/>
          </p:cNvSpPr>
          <p:nvPr>
            <p:ph type="sldImg"/>
          </p:nvPr>
        </p:nvSpPr>
        <p:spPr/>
      </p:sp>
      <p:sp>
        <p:nvSpPr>
          <p:cNvPr id="59395"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38</a:t>
            </a:fld>
            <a:endParaRPr lang="en-US" altLang="zh-CN" dirty="0"/>
          </a:p>
        </p:txBody>
      </p:sp>
      <p:sp>
        <p:nvSpPr>
          <p:cNvPr id="61442" name="Rectangle 2"/>
          <p:cNvSpPr>
            <a:spLocks noGrp="1" noRot="1" noChangeAspect="1" noTextEdit="1"/>
          </p:cNvSpPr>
          <p:nvPr>
            <p:ph type="sldImg"/>
          </p:nvPr>
        </p:nvSpPr>
        <p:spPr/>
      </p:sp>
      <p:sp>
        <p:nvSpPr>
          <p:cNvPr id="61443"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39</a:t>
            </a:fld>
            <a:endParaRPr lang="en-US" altLang="zh-CN" dirty="0"/>
          </a:p>
        </p:txBody>
      </p:sp>
      <p:sp>
        <p:nvSpPr>
          <p:cNvPr id="63490" name="Rectangle 2"/>
          <p:cNvSpPr>
            <a:spLocks noGrp="1" noRot="1" noChangeAspect="1" noTextEdit="1"/>
          </p:cNvSpPr>
          <p:nvPr>
            <p:ph type="sldImg"/>
          </p:nvPr>
        </p:nvSpPr>
        <p:spPr>
          <a:solidFill>
            <a:srgbClr val="FFFFFF"/>
          </a:solidFill>
        </p:spPr>
      </p:sp>
      <p:sp>
        <p:nvSpPr>
          <p:cNvPr id="6349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40</a:t>
            </a:fld>
            <a:endParaRPr lang="en-US" altLang="zh-CN" dirty="0"/>
          </a:p>
        </p:txBody>
      </p:sp>
      <p:sp>
        <p:nvSpPr>
          <p:cNvPr id="65538" name="Rectangle 2"/>
          <p:cNvSpPr>
            <a:spLocks noGrp="1" noRot="1" noChangeAspect="1" noTextEdit="1"/>
          </p:cNvSpPr>
          <p:nvPr>
            <p:ph type="sldImg"/>
          </p:nvPr>
        </p:nvSpPr>
        <p:spPr/>
      </p:sp>
      <p:sp>
        <p:nvSpPr>
          <p:cNvPr id="65539"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41</a:t>
            </a:fld>
            <a:endParaRPr lang="en-US" altLang="zh-CN" dirty="0"/>
          </a:p>
        </p:txBody>
      </p:sp>
      <p:sp>
        <p:nvSpPr>
          <p:cNvPr id="65538" name="Rectangle 2"/>
          <p:cNvSpPr>
            <a:spLocks noGrp="1" noRot="1" noChangeAspect="1" noTextEdit="1"/>
          </p:cNvSpPr>
          <p:nvPr>
            <p:ph type="sldImg"/>
          </p:nvPr>
        </p:nvSpPr>
        <p:spPr/>
      </p:sp>
      <p:sp>
        <p:nvSpPr>
          <p:cNvPr id="65539" name="Rectangle 3"/>
          <p:cNvSpPr>
            <a:spLocks noGrp="1"/>
          </p:cNvSpPr>
          <p:nvPr>
            <p:ph type="body"/>
          </p:nvPr>
        </p:nvSpPr>
        <p:spPr/>
        <p:txBody>
          <a:bodyPr wrap="square" lIns="91440" tIns="45720" rIns="91440" bIns="45720" anchor="t"/>
          <a:lstStyle/>
          <a:p>
            <a:pPr lvl="0" eaLnBrk="1" hangingPunct="1"/>
            <a:r>
              <a:rPr lang="en-US" altLang="zh-CN" dirty="0"/>
              <a:t>Order that nodes are processed: ACBFDE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43</a:t>
            </a:fld>
            <a:endParaRPr lang="en-US" altLang="zh-CN" dirty="0"/>
          </a:p>
        </p:txBody>
      </p:sp>
      <p:sp>
        <p:nvSpPr>
          <p:cNvPr id="68610" name="Rectangle 2"/>
          <p:cNvSpPr>
            <a:spLocks noGrp="1" noRot="1" noChangeAspect="1" noTextEdit="1"/>
          </p:cNvSpPr>
          <p:nvPr>
            <p:ph type="sldImg"/>
          </p:nvPr>
        </p:nvSpPr>
        <p:spPr>
          <a:solidFill>
            <a:srgbClr val="FFFFFF"/>
          </a:solidFill>
        </p:spPr>
      </p:sp>
      <p:sp>
        <p:nvSpPr>
          <p:cNvPr id="6861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46</a:t>
            </a:fld>
            <a:endParaRPr lang="en-US" altLang="zh-CN" dirty="0"/>
          </a:p>
        </p:txBody>
      </p:sp>
      <p:sp>
        <p:nvSpPr>
          <p:cNvPr id="72706" name="Rectangle 2"/>
          <p:cNvSpPr>
            <a:spLocks noGrp="1" noRot="1" noChangeAspect="1" noTextEdit="1"/>
          </p:cNvSpPr>
          <p:nvPr>
            <p:ph type="sldImg"/>
          </p:nvPr>
        </p:nvSpPr>
        <p:spPr/>
      </p:sp>
      <p:sp>
        <p:nvSpPr>
          <p:cNvPr id="72707" name="Rectangle 3"/>
          <p:cNvSpPr>
            <a:spLocks noGrp="1"/>
          </p:cNvSpPr>
          <p:nvPr>
            <p:ph type="body"/>
          </p:nvPr>
        </p:nvSpPr>
        <p:spPr/>
        <p:txBody>
          <a:bodyPr wrap="square" lIns="91440" tIns="45720" rIns="91440" bIns="45720" anchor="t"/>
          <a:lstStyle/>
          <a:p>
            <a:pPr lvl="0" eaLnBrk="1" hangingPunct="1"/>
            <a:r>
              <a:rPr lang="en-US" altLang="zh-CN" dirty="0"/>
              <a:t>Prints in reverse order.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a:t>
            </a:fld>
            <a:endParaRPr lang="en-US" altLang="zh-CN" dirty="0"/>
          </a:p>
        </p:txBody>
      </p:sp>
      <p:sp>
        <p:nvSpPr>
          <p:cNvPr id="11266" name="Rectangle 2"/>
          <p:cNvSpPr>
            <a:spLocks noGrp="1" noRot="1" noChangeAspect="1" noTextEdit="1"/>
          </p:cNvSpPr>
          <p:nvPr>
            <p:ph type="sldImg"/>
          </p:nvPr>
        </p:nvSpPr>
        <p:spPr>
          <a:solidFill>
            <a:srgbClr val="FFFFFF"/>
          </a:solidFill>
        </p:spPr>
      </p:sp>
      <p:sp>
        <p:nvSpPr>
          <p:cNvPr id="1126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47</a:t>
            </a:fld>
            <a:endParaRPr lang="en-US" altLang="zh-CN" dirty="0"/>
          </a:p>
        </p:txBody>
      </p:sp>
      <p:sp>
        <p:nvSpPr>
          <p:cNvPr id="74754" name="Rectangle 2"/>
          <p:cNvSpPr>
            <a:spLocks noGrp="1" noRot="1" noChangeAspect="1" noTextEdit="1"/>
          </p:cNvSpPr>
          <p:nvPr>
            <p:ph type="sldImg"/>
          </p:nvPr>
        </p:nvSpPr>
        <p:spPr>
          <a:solidFill>
            <a:srgbClr val="FFFFFF"/>
          </a:solidFill>
        </p:spPr>
      </p:sp>
      <p:sp>
        <p:nvSpPr>
          <p:cNvPr id="74755"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Prints in reverse order.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49</a:t>
            </a:fld>
            <a:endParaRPr lang="en-US" altLang="zh-CN" dirty="0"/>
          </a:p>
        </p:txBody>
      </p:sp>
      <p:sp>
        <p:nvSpPr>
          <p:cNvPr id="77826" name="Rectangle 2"/>
          <p:cNvSpPr>
            <a:spLocks noGrp="1" noRot="1" noChangeAspect="1" noTextEdit="1"/>
          </p:cNvSpPr>
          <p:nvPr>
            <p:ph type="sldImg"/>
          </p:nvPr>
        </p:nvSpPr>
        <p:spPr>
          <a:solidFill>
            <a:srgbClr val="FFFFFF"/>
          </a:solidFill>
        </p:spPr>
      </p:sp>
      <p:sp>
        <p:nvSpPr>
          <p:cNvPr id="7782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50</a:t>
            </a:fld>
            <a:endParaRPr lang="en-US" altLang="zh-CN" dirty="0"/>
          </a:p>
        </p:txBody>
      </p:sp>
      <p:sp>
        <p:nvSpPr>
          <p:cNvPr id="79874" name="Rectangle 2"/>
          <p:cNvSpPr>
            <a:spLocks noGrp="1" noRot="1" noChangeAspect="1" noTextEdit="1"/>
          </p:cNvSpPr>
          <p:nvPr>
            <p:ph type="sldImg"/>
          </p:nvPr>
        </p:nvSpPr>
        <p:spPr>
          <a:solidFill>
            <a:srgbClr val="FFFFFF"/>
          </a:solidFill>
        </p:spPr>
      </p:sp>
      <p:sp>
        <p:nvSpPr>
          <p:cNvPr id="79875"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w(A, D) = 20; d(A, D) = 10 (through ABCD).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53</a:t>
            </a:fld>
            <a:endParaRPr lang="en-US" altLang="zh-CN" dirty="0"/>
          </a:p>
        </p:txBody>
      </p:sp>
      <p:sp>
        <p:nvSpPr>
          <p:cNvPr id="83970" name="Rectangle 2"/>
          <p:cNvSpPr>
            <a:spLocks noGrp="1" noRot="1" noChangeAspect="1" noTextEdit="1"/>
          </p:cNvSpPr>
          <p:nvPr>
            <p:ph type="sldImg"/>
          </p:nvPr>
        </p:nvSpPr>
        <p:spPr/>
      </p:sp>
      <p:sp>
        <p:nvSpPr>
          <p:cNvPr id="83971"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54</a:t>
            </a:fld>
            <a:endParaRPr lang="en-US" altLang="zh-CN" dirty="0"/>
          </a:p>
        </p:txBody>
      </p:sp>
      <p:sp>
        <p:nvSpPr>
          <p:cNvPr id="86018" name="Rectangle 2"/>
          <p:cNvSpPr>
            <a:spLocks noGrp="1" noRot="1" noChangeAspect="1" noTextEdit="1"/>
          </p:cNvSpPr>
          <p:nvPr>
            <p:ph type="sldImg"/>
          </p:nvPr>
        </p:nvSpPr>
        <p:spPr>
          <a:solidFill>
            <a:srgbClr val="FFFFFF"/>
          </a:solidFill>
        </p:spPr>
      </p:sp>
      <p:sp>
        <p:nvSpPr>
          <p:cNvPr id="8601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55</a:t>
            </a:fld>
            <a:endParaRPr lang="en-US" altLang="zh-CN" dirty="0"/>
          </a:p>
        </p:txBody>
      </p:sp>
      <p:sp>
        <p:nvSpPr>
          <p:cNvPr id="88066" name="Rectangle 2"/>
          <p:cNvSpPr>
            <a:spLocks noGrp="1" noRot="1" noChangeAspect="1" noTextEdit="1"/>
          </p:cNvSpPr>
          <p:nvPr>
            <p:ph type="sldImg"/>
          </p:nvPr>
        </p:nvSpPr>
        <p:spPr/>
      </p:sp>
      <p:sp>
        <p:nvSpPr>
          <p:cNvPr id="88067"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56</a:t>
            </a:fld>
            <a:endParaRPr lang="en-US" altLang="zh-CN" dirty="0"/>
          </a:p>
        </p:txBody>
      </p:sp>
      <p:sp>
        <p:nvSpPr>
          <p:cNvPr id="90114" name="Rectangle 2"/>
          <p:cNvSpPr>
            <a:spLocks noGrp="1" noRot="1" noChangeAspect="1" noTextEdit="1"/>
          </p:cNvSpPr>
          <p:nvPr>
            <p:ph type="sldImg"/>
          </p:nvPr>
        </p:nvSpPr>
        <p:spPr/>
      </p:sp>
      <p:sp>
        <p:nvSpPr>
          <p:cNvPr id="90115"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57</a:t>
            </a:fld>
            <a:endParaRPr lang="en-US" altLang="zh-CN" dirty="0"/>
          </a:p>
        </p:txBody>
      </p:sp>
      <p:sp>
        <p:nvSpPr>
          <p:cNvPr id="92162" name="Rectangle 2"/>
          <p:cNvSpPr>
            <a:spLocks noGrp="1" noRot="1" noChangeAspect="1" noTextEdit="1"/>
          </p:cNvSpPr>
          <p:nvPr>
            <p:ph type="sldImg"/>
          </p:nvPr>
        </p:nvSpPr>
        <p:spPr/>
      </p:sp>
      <p:sp>
        <p:nvSpPr>
          <p:cNvPr id="92163"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58</a:t>
            </a:fld>
            <a:endParaRPr lang="en-US" altLang="zh-CN" dirty="0"/>
          </a:p>
        </p:txBody>
      </p:sp>
      <p:sp>
        <p:nvSpPr>
          <p:cNvPr id="94210" name="Rectangle 2"/>
          <p:cNvSpPr>
            <a:spLocks noGrp="1" noRot="1" noChangeAspect="1" noTextEdit="1"/>
          </p:cNvSpPr>
          <p:nvPr>
            <p:ph type="sldImg"/>
          </p:nvPr>
        </p:nvSpPr>
        <p:spPr/>
      </p:sp>
      <p:sp>
        <p:nvSpPr>
          <p:cNvPr id="94211"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59</a:t>
            </a:fld>
            <a:endParaRPr lang="en-US" altLang="zh-CN" dirty="0"/>
          </a:p>
        </p:txBody>
      </p:sp>
      <p:sp>
        <p:nvSpPr>
          <p:cNvPr id="96258" name="Rectangle 2"/>
          <p:cNvSpPr>
            <a:spLocks noGrp="1" noRot="1" noChangeAspect="1" noTextEdit="1"/>
          </p:cNvSpPr>
          <p:nvPr>
            <p:ph type="sldImg"/>
          </p:nvPr>
        </p:nvSpPr>
        <p:spPr>
          <a:solidFill>
            <a:srgbClr val="FFFFFF"/>
          </a:solidFill>
        </p:spPr>
      </p:sp>
      <p:sp>
        <p:nvSpPr>
          <p:cNvPr id="9625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a:t>
            </a:fld>
            <a:endParaRPr lang="en-US" altLang="zh-CN" dirty="0"/>
          </a:p>
        </p:txBody>
      </p:sp>
      <p:sp>
        <p:nvSpPr>
          <p:cNvPr id="13314" name="Rectangle 2"/>
          <p:cNvSpPr>
            <a:spLocks noGrp="1" noRot="1" noChangeAspect="1" noTextEdit="1"/>
          </p:cNvSpPr>
          <p:nvPr>
            <p:ph type="sldImg"/>
          </p:nvPr>
        </p:nvSpPr>
        <p:spPr>
          <a:solidFill>
            <a:srgbClr val="FFFFFF"/>
          </a:solidFill>
        </p:spPr>
      </p:sp>
      <p:sp>
        <p:nvSpPr>
          <p:cNvPr id="13315"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60</a:t>
            </a:fld>
            <a:endParaRPr lang="en-US" altLang="zh-CN" dirty="0"/>
          </a:p>
        </p:txBody>
      </p:sp>
      <p:sp>
        <p:nvSpPr>
          <p:cNvPr id="98306" name="Rectangle 2"/>
          <p:cNvSpPr>
            <a:spLocks noGrp="1" noRot="1" noChangeAspect="1" noTextEdit="1"/>
          </p:cNvSpPr>
          <p:nvPr>
            <p:ph type="sldImg"/>
          </p:nvPr>
        </p:nvSpPr>
        <p:spPr/>
      </p:sp>
      <p:sp>
        <p:nvSpPr>
          <p:cNvPr id="98307"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61</a:t>
            </a:fld>
            <a:endParaRPr lang="en-US" altLang="zh-CN" dirty="0"/>
          </a:p>
        </p:txBody>
      </p:sp>
      <p:sp>
        <p:nvSpPr>
          <p:cNvPr id="100354" name="Rectangle 2"/>
          <p:cNvSpPr>
            <a:spLocks noGrp="1" noRot="1" noChangeAspect="1" noTextEdit="1"/>
          </p:cNvSpPr>
          <p:nvPr>
            <p:ph type="sldImg"/>
          </p:nvPr>
        </p:nvSpPr>
        <p:spPr/>
      </p:sp>
      <p:sp>
        <p:nvSpPr>
          <p:cNvPr id="100355"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62</a:t>
            </a:fld>
            <a:endParaRPr lang="en-US" altLang="zh-CN" dirty="0"/>
          </a:p>
        </p:txBody>
      </p:sp>
      <p:sp>
        <p:nvSpPr>
          <p:cNvPr id="102402" name="Rectangle 2"/>
          <p:cNvSpPr>
            <a:spLocks noGrp="1" noRot="1" noChangeAspect="1" noTextEdit="1"/>
          </p:cNvSpPr>
          <p:nvPr>
            <p:ph type="sldImg"/>
          </p:nvPr>
        </p:nvSpPr>
        <p:spPr/>
      </p:sp>
      <p:sp>
        <p:nvSpPr>
          <p:cNvPr id="102403"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63</a:t>
            </a:fld>
            <a:endParaRPr lang="en-US" altLang="zh-CN" dirty="0"/>
          </a:p>
        </p:txBody>
      </p:sp>
      <p:sp>
        <p:nvSpPr>
          <p:cNvPr id="104450" name="Rectangle 2"/>
          <p:cNvSpPr>
            <a:spLocks noGrp="1" noRot="1" noChangeAspect="1" noTextEdit="1"/>
          </p:cNvSpPr>
          <p:nvPr>
            <p:ph type="sldImg"/>
          </p:nvPr>
        </p:nvSpPr>
        <p:spPr/>
      </p:sp>
      <p:sp>
        <p:nvSpPr>
          <p:cNvPr id="104451"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64</a:t>
            </a:fld>
            <a:endParaRPr lang="en-US" altLang="zh-CN" dirty="0"/>
          </a:p>
        </p:txBody>
      </p:sp>
      <p:sp>
        <p:nvSpPr>
          <p:cNvPr id="106498" name="Rectangle 2"/>
          <p:cNvSpPr>
            <a:spLocks noGrp="1" noRot="1" noChangeAspect="1" noTextEdit="1"/>
          </p:cNvSpPr>
          <p:nvPr>
            <p:ph type="sldImg"/>
          </p:nvPr>
        </p:nvSpPr>
        <p:spPr/>
      </p:sp>
      <p:sp>
        <p:nvSpPr>
          <p:cNvPr id="106499"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65</a:t>
            </a:fld>
            <a:endParaRPr lang="en-US" altLang="zh-CN" dirty="0"/>
          </a:p>
        </p:txBody>
      </p:sp>
      <p:sp>
        <p:nvSpPr>
          <p:cNvPr id="108546" name="Rectangle 2"/>
          <p:cNvSpPr>
            <a:spLocks noGrp="1" noRot="1" noChangeAspect="1" noTextEdit="1"/>
          </p:cNvSpPr>
          <p:nvPr>
            <p:ph type="sldImg"/>
          </p:nvPr>
        </p:nvSpPr>
        <p:spPr/>
      </p:sp>
      <p:sp>
        <p:nvSpPr>
          <p:cNvPr id="108547"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66</a:t>
            </a:fld>
            <a:endParaRPr lang="en-US" altLang="zh-CN" dirty="0"/>
          </a:p>
        </p:txBody>
      </p:sp>
      <p:sp>
        <p:nvSpPr>
          <p:cNvPr id="110594" name="Rectangle 2"/>
          <p:cNvSpPr>
            <a:spLocks noGrp="1" noRot="1" noChangeAspect="1" noTextEdit="1"/>
          </p:cNvSpPr>
          <p:nvPr>
            <p:ph type="sldImg"/>
          </p:nvPr>
        </p:nvSpPr>
        <p:spPr>
          <a:solidFill>
            <a:srgbClr val="FFFFFF"/>
          </a:solidFill>
        </p:spPr>
      </p:sp>
      <p:sp>
        <p:nvSpPr>
          <p:cNvPr id="110595"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67</a:t>
            </a:fld>
            <a:endParaRPr lang="en-US" altLang="zh-CN" dirty="0"/>
          </a:p>
        </p:txBody>
      </p:sp>
      <p:sp>
        <p:nvSpPr>
          <p:cNvPr id="112642" name="Rectangle 2"/>
          <p:cNvSpPr>
            <a:spLocks noGrp="1" noRot="1" noChangeAspect="1" noTextEdit="1"/>
          </p:cNvSpPr>
          <p:nvPr>
            <p:ph type="sldImg"/>
          </p:nvPr>
        </p:nvSpPr>
        <p:spPr>
          <a:solidFill>
            <a:srgbClr val="FFFFFF"/>
          </a:solidFill>
        </p:spPr>
      </p:sp>
      <p:sp>
        <p:nvSpPr>
          <p:cNvPr id="112643"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68</a:t>
            </a:fld>
            <a:endParaRPr lang="en-US" altLang="zh-CN" dirty="0"/>
          </a:p>
        </p:txBody>
      </p:sp>
      <p:sp>
        <p:nvSpPr>
          <p:cNvPr id="114690" name="Rectangle 2"/>
          <p:cNvSpPr>
            <a:spLocks noGrp="1" noRot="1" noChangeAspect="1" noTextEdit="1"/>
          </p:cNvSpPr>
          <p:nvPr>
            <p:ph type="sldImg"/>
          </p:nvPr>
        </p:nvSpPr>
        <p:spPr/>
      </p:sp>
      <p:sp>
        <p:nvSpPr>
          <p:cNvPr id="114691"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69</a:t>
            </a:fld>
            <a:endParaRPr lang="en-US" altLang="zh-CN" dirty="0"/>
          </a:p>
        </p:txBody>
      </p:sp>
      <p:sp>
        <p:nvSpPr>
          <p:cNvPr id="116738" name="Rectangle 2"/>
          <p:cNvSpPr>
            <a:spLocks noGrp="1" noRot="1" noChangeAspect="1" noTextEdit="1"/>
          </p:cNvSpPr>
          <p:nvPr>
            <p:ph type="sldImg"/>
          </p:nvPr>
        </p:nvSpPr>
        <p:spPr/>
      </p:sp>
      <p:sp>
        <p:nvSpPr>
          <p:cNvPr id="116739"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11</a:t>
            </a:fld>
            <a:endParaRPr lang="en-US" altLang="zh-CN" dirty="0"/>
          </a:p>
        </p:txBody>
      </p:sp>
      <p:sp>
        <p:nvSpPr>
          <p:cNvPr id="15362" name="Rectangle 2"/>
          <p:cNvSpPr>
            <a:spLocks noGrp="1" noRot="1" noChangeAspect="1" noTextEdit="1"/>
          </p:cNvSpPr>
          <p:nvPr>
            <p:ph type="sldImg"/>
          </p:nvPr>
        </p:nvSpPr>
        <p:spPr>
          <a:solidFill>
            <a:srgbClr val="FFFFFF"/>
          </a:solidFill>
        </p:spPr>
      </p:sp>
      <p:sp>
        <p:nvSpPr>
          <p:cNvPr id="15363"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70</a:t>
            </a:fld>
            <a:endParaRPr lang="en-US" altLang="zh-CN" dirty="0"/>
          </a:p>
        </p:txBody>
      </p:sp>
      <p:sp>
        <p:nvSpPr>
          <p:cNvPr id="118786" name="Rectangle 2"/>
          <p:cNvSpPr>
            <a:spLocks noGrp="1" noRot="1" noChangeAspect="1" noTextEdit="1"/>
          </p:cNvSpPr>
          <p:nvPr>
            <p:ph type="sldImg"/>
          </p:nvPr>
        </p:nvSpPr>
        <p:spPr/>
      </p:sp>
      <p:sp>
        <p:nvSpPr>
          <p:cNvPr id="118787"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71</a:t>
            </a:fld>
            <a:endParaRPr lang="en-US" altLang="zh-CN" dirty="0"/>
          </a:p>
        </p:txBody>
      </p:sp>
      <p:sp>
        <p:nvSpPr>
          <p:cNvPr id="120834" name="Rectangle 2"/>
          <p:cNvSpPr>
            <a:spLocks noGrp="1" noRot="1" noChangeAspect="1" noTextEdit="1"/>
          </p:cNvSpPr>
          <p:nvPr>
            <p:ph type="sldImg"/>
          </p:nvPr>
        </p:nvSpPr>
        <p:spPr/>
      </p:sp>
      <p:sp>
        <p:nvSpPr>
          <p:cNvPr id="120835"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72</a:t>
            </a:fld>
            <a:endParaRPr lang="en-US" altLang="zh-CN" dirty="0"/>
          </a:p>
        </p:txBody>
      </p:sp>
      <p:sp>
        <p:nvSpPr>
          <p:cNvPr id="122882" name="Rectangle 2"/>
          <p:cNvSpPr>
            <a:spLocks noGrp="1" noRot="1" noChangeAspect="1" noTextEdit="1"/>
          </p:cNvSpPr>
          <p:nvPr>
            <p:ph type="sldImg"/>
          </p:nvPr>
        </p:nvSpPr>
        <p:spPr/>
      </p:sp>
      <p:sp>
        <p:nvSpPr>
          <p:cNvPr id="122883"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73</a:t>
            </a:fld>
            <a:endParaRPr lang="en-US" altLang="zh-CN" dirty="0"/>
          </a:p>
        </p:txBody>
      </p:sp>
      <p:sp>
        <p:nvSpPr>
          <p:cNvPr id="124930" name="Rectangle 2"/>
          <p:cNvSpPr>
            <a:spLocks noGrp="1" noRot="1" noChangeAspect="1" noTextEdit="1"/>
          </p:cNvSpPr>
          <p:nvPr>
            <p:ph type="sldImg"/>
          </p:nvPr>
        </p:nvSpPr>
        <p:spPr/>
      </p:sp>
      <p:sp>
        <p:nvSpPr>
          <p:cNvPr id="124931"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74</a:t>
            </a:fld>
            <a:endParaRPr lang="en-US" altLang="zh-CN" dirty="0"/>
          </a:p>
        </p:txBody>
      </p:sp>
      <p:sp>
        <p:nvSpPr>
          <p:cNvPr id="126978" name="Rectangle 2"/>
          <p:cNvSpPr>
            <a:spLocks noGrp="1" noRot="1" noChangeAspect="1" noTextEdit="1"/>
          </p:cNvSpPr>
          <p:nvPr>
            <p:ph type="sldImg"/>
          </p:nvPr>
        </p:nvSpPr>
        <p:spPr/>
      </p:sp>
      <p:sp>
        <p:nvSpPr>
          <p:cNvPr id="126979" name="Rectangle 3"/>
          <p:cNvSpPr>
            <a:spLocks noGrp="1"/>
          </p:cNvSpPr>
          <p:nvPr>
            <p:ph type="body"/>
          </p:nvPr>
        </p:nvSpPr>
        <p:spPr/>
        <p:txBody>
          <a:bodyPr wrap="square" lIns="91440" tIns="45720" rIns="91440" bIns="45720" anchor="t"/>
          <a:lstStyle/>
          <a:p>
            <a:pPr lvl="0" eaLnBrk="1" hangingPunct="1"/>
            <a:r>
              <a:rPr lang="en-US" altLang="zh-CN" dirty="0"/>
              <a:t>This solution is known as Dijkstra’s algorithm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76</a:t>
            </a:fld>
            <a:endParaRPr lang="en-US" altLang="zh-CN" dirty="0"/>
          </a:p>
        </p:txBody>
      </p:sp>
      <p:sp>
        <p:nvSpPr>
          <p:cNvPr id="130050" name="Rectangle 2"/>
          <p:cNvSpPr>
            <a:spLocks noGrp="1" noRot="1" noChangeAspect="1" noTextEdit="1"/>
          </p:cNvSpPr>
          <p:nvPr>
            <p:ph type="sldImg"/>
          </p:nvPr>
        </p:nvSpPr>
        <p:spPr>
          <a:solidFill>
            <a:srgbClr val="FFFFFF"/>
          </a:solidFill>
        </p:spPr>
      </p:sp>
      <p:sp>
        <p:nvSpPr>
          <p:cNvPr id="13005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79</a:t>
            </a:fld>
            <a:endParaRPr lang="en-US" altLang="zh-CN" dirty="0"/>
          </a:p>
        </p:txBody>
      </p:sp>
      <p:sp>
        <p:nvSpPr>
          <p:cNvPr id="134146" name="Rectangle 2"/>
          <p:cNvSpPr>
            <a:spLocks noGrp="1" noRot="1" noChangeAspect="1" noTextEdit="1"/>
          </p:cNvSpPr>
          <p:nvPr>
            <p:ph type="sldImg"/>
          </p:nvPr>
        </p:nvSpPr>
        <p:spPr>
          <a:solidFill>
            <a:srgbClr val="FFFFFF"/>
          </a:solidFill>
        </p:spPr>
      </p:sp>
      <p:sp>
        <p:nvSpPr>
          <p:cNvPr id="13414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Floyd’s algorithm is an example of dynamic programming.  The issue is how to efficiently check all the paths without computing any path more than once.</a:t>
            </a:r>
          </a:p>
          <a:p>
            <a:pPr lvl="0" eaLnBrk="1" hangingPunct="1"/>
            <a:endParaRPr lang="en-US" altLang="zh-CN" dirty="0"/>
          </a:p>
          <a:p>
            <a:pPr lvl="0" eaLnBrk="1" hangingPunct="1"/>
            <a:r>
              <a:rPr lang="en-US" altLang="zh-CN" dirty="0"/>
              <a:t>1, 3 is a 0-path, since no vertices intervene.  2, 0, 3 is a 1-path since the highest-valued vertex (aside from the endpoints) is 0.  0, 2, 3 is a 3-path, but not a 2- or 1-path.  All paths are 4-paths.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80</a:t>
            </a:fld>
            <a:endParaRPr lang="en-US" altLang="zh-CN" dirty="0"/>
          </a:p>
        </p:txBody>
      </p:sp>
      <p:sp>
        <p:nvSpPr>
          <p:cNvPr id="136194" name="Rectangle 2"/>
          <p:cNvSpPr>
            <a:spLocks noGrp="1" noRot="1" noChangeAspect="1" noTextEdit="1"/>
          </p:cNvSpPr>
          <p:nvPr>
            <p:ph type="sldImg"/>
          </p:nvPr>
        </p:nvSpPr>
        <p:spPr/>
      </p:sp>
      <p:sp>
        <p:nvSpPr>
          <p:cNvPr id="136195" name="Rectangle 3"/>
          <p:cNvSpPr>
            <a:spLocks noGrp="1"/>
          </p:cNvSpPr>
          <p:nvPr>
            <p:ph type="body"/>
          </p:nvPr>
        </p:nvSpPr>
        <p:spPr/>
        <p:txBody>
          <a:bodyPr wrap="square" lIns="91440" tIns="45720" rIns="91440" bIns="45720" anchor="t"/>
          <a:lstStyle/>
          <a:p>
            <a:pPr lvl="0" eaLnBrk="1" hangingPunct="1"/>
            <a:r>
              <a:rPr lang="en-US" altLang="zh-CN" dirty="0"/>
              <a:t>Floyd’s algorithm is an example of dynamic programming.  The issue is how to efficiently check all the paths without computing any path more than once.</a:t>
            </a:r>
          </a:p>
          <a:p>
            <a:pPr lvl="0" eaLnBrk="1" hangingPunct="1"/>
            <a:endParaRPr lang="en-US" altLang="zh-CN" dirty="0"/>
          </a:p>
          <a:p>
            <a:pPr lvl="0" eaLnBrk="1" hangingPunct="1"/>
            <a:r>
              <a:rPr lang="en-US" altLang="zh-CN" dirty="0"/>
              <a:t>1, 3 is a 0-path, since no vertices intervene.  2, 0, 3 is a 1-path since the highest-valued vertex (aside from the endpoints) is 0.  0, 2, 3 is a 3-path, but not a 2- or 1-path.  All paths are 4-paths.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82</a:t>
            </a:fld>
            <a:endParaRPr lang="en-US" altLang="zh-CN" dirty="0"/>
          </a:p>
        </p:txBody>
      </p:sp>
      <p:sp>
        <p:nvSpPr>
          <p:cNvPr id="139266" name="Rectangle 2"/>
          <p:cNvSpPr>
            <a:spLocks noGrp="1" noRot="1" noChangeAspect="1" noTextEdit="1"/>
          </p:cNvSpPr>
          <p:nvPr>
            <p:ph type="sldImg"/>
          </p:nvPr>
        </p:nvSpPr>
        <p:spPr/>
      </p:sp>
      <p:sp>
        <p:nvSpPr>
          <p:cNvPr id="139267"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83</a:t>
            </a:fld>
            <a:endParaRPr lang="en-US" altLang="zh-CN" dirty="0"/>
          </a:p>
        </p:txBody>
      </p:sp>
      <p:sp>
        <p:nvSpPr>
          <p:cNvPr id="141314" name="Rectangle 2"/>
          <p:cNvSpPr>
            <a:spLocks noGrp="1" noRot="1" noChangeAspect="1" noTextEdit="1"/>
          </p:cNvSpPr>
          <p:nvPr>
            <p:ph type="sldImg"/>
          </p:nvPr>
        </p:nvSpPr>
        <p:spPr/>
      </p:sp>
      <p:sp>
        <p:nvSpPr>
          <p:cNvPr id="141315"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12</a:t>
            </a:fld>
            <a:endParaRPr lang="en-US" altLang="zh-CN" dirty="0"/>
          </a:p>
        </p:txBody>
      </p:sp>
      <p:sp>
        <p:nvSpPr>
          <p:cNvPr id="20482" name="Rectangle 2"/>
          <p:cNvSpPr>
            <a:spLocks noGrp="1" noRot="1" noChangeAspect="1" noTextEdit="1"/>
          </p:cNvSpPr>
          <p:nvPr>
            <p:ph type="sldImg"/>
          </p:nvPr>
        </p:nvSpPr>
        <p:spPr>
          <a:solidFill>
            <a:srgbClr val="FFFFFF"/>
          </a:solidFill>
        </p:spPr>
      </p:sp>
      <p:sp>
        <p:nvSpPr>
          <p:cNvPr id="20483"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90</a:t>
            </a:fld>
            <a:endParaRPr lang="en-US" altLang="zh-CN" dirty="0"/>
          </a:p>
        </p:txBody>
      </p:sp>
      <p:sp>
        <p:nvSpPr>
          <p:cNvPr id="149506" name="Rectangle 2"/>
          <p:cNvSpPr>
            <a:spLocks noGrp="1" noRot="1" noChangeAspect="1" noTextEdit="1"/>
          </p:cNvSpPr>
          <p:nvPr>
            <p:ph type="sldImg"/>
          </p:nvPr>
        </p:nvSpPr>
        <p:spPr>
          <a:solidFill>
            <a:srgbClr val="FFFFFF"/>
          </a:solidFill>
        </p:spPr>
      </p:sp>
      <p:sp>
        <p:nvSpPr>
          <p:cNvPr id="14950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92</a:t>
            </a:fld>
            <a:endParaRPr lang="en-US" altLang="zh-CN" dirty="0"/>
          </a:p>
        </p:txBody>
      </p:sp>
      <p:sp>
        <p:nvSpPr>
          <p:cNvPr id="152578" name="Rectangle 2"/>
          <p:cNvSpPr>
            <a:spLocks noGrp="1" noRot="1" noChangeAspect="1" noTextEdit="1"/>
          </p:cNvSpPr>
          <p:nvPr>
            <p:ph type="sldImg"/>
          </p:nvPr>
        </p:nvSpPr>
        <p:spPr>
          <a:solidFill>
            <a:srgbClr val="FFFFFF"/>
          </a:solidFill>
        </p:spPr>
      </p:sp>
      <p:sp>
        <p:nvSpPr>
          <p:cNvPr id="15257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93</a:t>
            </a:fld>
            <a:endParaRPr lang="en-US" altLang="zh-CN" dirty="0"/>
          </a:p>
        </p:txBody>
      </p:sp>
      <p:sp>
        <p:nvSpPr>
          <p:cNvPr id="154626" name="Rectangle 2"/>
          <p:cNvSpPr>
            <a:spLocks noGrp="1" noRot="1" noChangeAspect="1" noTextEdit="1"/>
          </p:cNvSpPr>
          <p:nvPr>
            <p:ph type="sldImg"/>
          </p:nvPr>
        </p:nvSpPr>
        <p:spPr>
          <a:solidFill>
            <a:srgbClr val="FFFFFF"/>
          </a:solidFill>
        </p:spPr>
      </p:sp>
      <p:sp>
        <p:nvSpPr>
          <p:cNvPr id="15462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94</a:t>
            </a:fld>
            <a:endParaRPr lang="en-US" altLang="zh-CN" dirty="0"/>
          </a:p>
        </p:txBody>
      </p:sp>
      <p:sp>
        <p:nvSpPr>
          <p:cNvPr id="156674" name="Rectangle 2"/>
          <p:cNvSpPr>
            <a:spLocks noGrp="1" noRot="1" noChangeAspect="1" noTextEdit="1"/>
          </p:cNvSpPr>
          <p:nvPr>
            <p:ph type="sldImg"/>
          </p:nvPr>
        </p:nvSpPr>
        <p:spPr/>
      </p:sp>
      <p:sp>
        <p:nvSpPr>
          <p:cNvPr id="156675" name="Rectangle 3"/>
          <p:cNvSpPr>
            <a:spLocks noGrp="1"/>
          </p:cNvSpPr>
          <p:nvPr>
            <p:ph type="body"/>
          </p:nvPr>
        </p:nvSpPr>
        <p:spPr/>
        <p:txBody>
          <a:bodyPr wrap="square" lIns="91440" tIns="45720" rIns="91440" bIns="45720" anchor="t"/>
          <a:lstStyle/>
          <a:p>
            <a:pPr lvl="0" eaLnBrk="1" hangingPunct="1"/>
            <a:r>
              <a:rPr lang="en-US" altLang="zh-CN" dirty="0"/>
              <a:t>This is an example of a </a:t>
            </a:r>
            <a:r>
              <a:rPr lang="en-US" altLang="zh-CN" u="sng" dirty="0"/>
              <a:t>greedy</a:t>
            </a:r>
            <a:r>
              <a:rPr lang="en-US" altLang="zh-CN" dirty="0"/>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95</a:t>
            </a:fld>
            <a:endParaRPr lang="en-US" altLang="zh-CN" dirty="0"/>
          </a:p>
        </p:txBody>
      </p:sp>
      <p:sp>
        <p:nvSpPr>
          <p:cNvPr id="158722" name="Rectangle 2"/>
          <p:cNvSpPr>
            <a:spLocks noGrp="1" noRot="1" noChangeAspect="1" noTextEdit="1"/>
          </p:cNvSpPr>
          <p:nvPr>
            <p:ph type="sldImg"/>
          </p:nvPr>
        </p:nvSpPr>
        <p:spPr/>
      </p:sp>
      <p:sp>
        <p:nvSpPr>
          <p:cNvPr id="158723"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96</a:t>
            </a:fld>
            <a:endParaRPr lang="en-US" altLang="zh-CN" dirty="0"/>
          </a:p>
        </p:txBody>
      </p:sp>
      <p:sp>
        <p:nvSpPr>
          <p:cNvPr id="160770" name="Rectangle 2"/>
          <p:cNvSpPr>
            <a:spLocks noGrp="1" noRot="1" noChangeAspect="1" noTextEdit="1"/>
          </p:cNvSpPr>
          <p:nvPr>
            <p:ph type="sldImg"/>
          </p:nvPr>
        </p:nvSpPr>
        <p:spPr>
          <a:solidFill>
            <a:srgbClr val="FFFFFF"/>
          </a:solidFill>
        </p:spPr>
      </p:sp>
      <p:sp>
        <p:nvSpPr>
          <p:cNvPr id="16077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r>
              <a:rPr lang="en-US" altLang="zh-CN" dirty="0"/>
              <a:t>This is an example of a </a:t>
            </a:r>
            <a:r>
              <a:rPr lang="en-US" altLang="zh-CN" u="sng" dirty="0"/>
              <a:t>greedy</a:t>
            </a:r>
            <a:r>
              <a:rPr lang="en-US" altLang="zh-CN" dirty="0"/>
              <a:t> algorithm.  Note that its only difference from Dijkstra’s algorithm is in the distance computation.  Dijkstra’s algorithm distance is shortest distance from source to vertex in question.  Prim’s algorithm distance is shortest distance from any vertex now in the MST to the vertex in question.</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97</a:t>
            </a:fld>
            <a:endParaRPr lang="en-US" altLang="zh-CN" dirty="0"/>
          </a:p>
        </p:txBody>
      </p:sp>
      <p:sp>
        <p:nvSpPr>
          <p:cNvPr id="162818" name="Rectangle 2"/>
          <p:cNvSpPr>
            <a:spLocks noGrp="1" noRot="1" noChangeAspect="1" noTextEdit="1"/>
          </p:cNvSpPr>
          <p:nvPr>
            <p:ph type="sldImg"/>
          </p:nvPr>
        </p:nvSpPr>
        <p:spPr>
          <a:solidFill>
            <a:srgbClr val="FFFFFF"/>
          </a:solidFill>
        </p:spPr>
      </p:sp>
      <p:sp>
        <p:nvSpPr>
          <p:cNvPr id="16281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101</a:t>
            </a:fld>
            <a:endParaRPr lang="en-US" altLang="zh-CN" dirty="0"/>
          </a:p>
        </p:txBody>
      </p:sp>
      <p:sp>
        <p:nvSpPr>
          <p:cNvPr id="167938" name="Rectangle 2"/>
          <p:cNvSpPr>
            <a:spLocks noGrp="1" noRot="1" noChangeAspect="1" noTextEdit="1"/>
          </p:cNvSpPr>
          <p:nvPr>
            <p:ph type="sldImg"/>
          </p:nvPr>
        </p:nvSpPr>
        <p:spPr>
          <a:solidFill>
            <a:srgbClr val="FFFFFF"/>
          </a:solidFill>
        </p:spPr>
      </p:sp>
      <p:sp>
        <p:nvSpPr>
          <p:cNvPr id="167939"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13</a:t>
            </a:fld>
            <a:endParaRPr lang="en-US" altLang="zh-CN" dirty="0"/>
          </a:p>
        </p:txBody>
      </p:sp>
      <p:sp>
        <p:nvSpPr>
          <p:cNvPr id="22530" name="Rectangle 2"/>
          <p:cNvSpPr>
            <a:spLocks noGrp="1" noRot="1" noChangeAspect="1" noTextEdit="1"/>
          </p:cNvSpPr>
          <p:nvPr>
            <p:ph type="sldImg"/>
          </p:nvPr>
        </p:nvSpPr>
        <p:spPr>
          <a:solidFill>
            <a:srgbClr val="FFFFFF"/>
          </a:solidFill>
        </p:spPr>
      </p:sp>
      <p:sp>
        <p:nvSpPr>
          <p:cNvPr id="2253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14</a:t>
            </a:fld>
            <a:endParaRPr lang="en-US" altLang="zh-CN" dirty="0"/>
          </a:p>
        </p:txBody>
      </p:sp>
      <p:sp>
        <p:nvSpPr>
          <p:cNvPr id="22530" name="Rectangle 2"/>
          <p:cNvSpPr>
            <a:spLocks noGrp="1" noRot="1" noChangeAspect="1" noTextEdit="1"/>
          </p:cNvSpPr>
          <p:nvPr>
            <p:ph type="sldImg"/>
          </p:nvPr>
        </p:nvSpPr>
        <p:spPr>
          <a:solidFill>
            <a:srgbClr val="FFFFFF"/>
          </a:solidFill>
        </p:spPr>
      </p:sp>
      <p:sp>
        <p:nvSpPr>
          <p:cNvPr id="2253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en-US" altLang="zh-CN" dirty="0"/>
              <a:t>15</a:t>
            </a:fld>
            <a:endParaRPr lang="en-US" altLang="zh-CN" dirty="0"/>
          </a:p>
        </p:txBody>
      </p:sp>
      <p:sp>
        <p:nvSpPr>
          <p:cNvPr id="22530" name="Rectangle 2"/>
          <p:cNvSpPr>
            <a:spLocks noGrp="1" noRot="1" noChangeAspect="1" noTextEdit="1"/>
          </p:cNvSpPr>
          <p:nvPr>
            <p:ph type="sldImg"/>
          </p:nvPr>
        </p:nvSpPr>
        <p:spPr>
          <a:solidFill>
            <a:srgbClr val="FFFFFF"/>
          </a:solidFill>
        </p:spPr>
      </p:sp>
      <p:sp>
        <p:nvSpPr>
          <p:cNvPr id="2253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4029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E99734B0-0C40-4C98-84C1-977D17C13922}"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029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9518F796-BD3B-4DFB-9C26-EFA93AEA08F0}" type="datetime10">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a:t>
            </a:fld>
            <a:endParaRPr lang="en-US" altLang="zh-CN" sz="1400" dirty="0"/>
          </a:p>
        </p:txBody>
      </p:sp>
      <p:sp>
        <p:nvSpPr>
          <p:cNvPr id="12697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Chapter 11. Graphs</a:t>
            </a:r>
          </a:p>
        </p:txBody>
      </p:sp>
      <p:sp>
        <p:nvSpPr>
          <p:cNvPr id="4099" name="Rectangle 3"/>
          <p:cNvSpPr>
            <a:spLocks noGrp="1"/>
          </p:cNvSpPr>
          <p:nvPr>
            <p:ph idx="1"/>
          </p:nvPr>
        </p:nvSpPr>
        <p:spPr/>
        <p:txBody>
          <a:bodyPr wrap="square" lIns="91440" tIns="45720" rIns="91440" bIns="45720" anchor="t"/>
          <a:lstStyle/>
          <a:p>
            <a:pPr eaLnBrk="1" hangingPunct="1"/>
            <a:r>
              <a:rPr lang="en-US" altLang="zh-CN" dirty="0">
                <a:solidFill>
                  <a:srgbClr val="CC0000"/>
                </a:solidFill>
              </a:rPr>
              <a:t>Graph Definition</a:t>
            </a:r>
          </a:p>
          <a:p>
            <a:pPr eaLnBrk="1" hangingPunct="1"/>
            <a:r>
              <a:rPr lang="en-US" altLang="zh-CN" dirty="0"/>
              <a:t>Graph Implementations </a:t>
            </a:r>
          </a:p>
          <a:p>
            <a:pPr eaLnBrk="1" hangingPunct="1"/>
            <a:r>
              <a:rPr lang="en-US" altLang="zh-CN" dirty="0"/>
              <a:t>Graph Traversals </a:t>
            </a:r>
          </a:p>
          <a:p>
            <a:pPr eaLnBrk="1" hangingPunct="1"/>
            <a:r>
              <a:rPr lang="en-US" altLang="zh-CN" dirty="0"/>
              <a:t>Shortest-paths Problems </a:t>
            </a:r>
          </a:p>
          <a:p>
            <a:pPr eaLnBrk="1" hangingPunct="1"/>
            <a:r>
              <a:rPr lang="en-US" altLang="zh-CN" dirty="0"/>
              <a:t>Minimum-Cost Spanning Trees</a:t>
            </a:r>
          </a:p>
        </p:txBody>
      </p:sp>
      <p:sp>
        <p:nvSpPr>
          <p:cNvPr id="2" name="文本框 1">
            <a:extLst>
              <a:ext uri="{FF2B5EF4-FFF2-40B4-BE49-F238E27FC236}">
                <a16:creationId xmlns:a16="http://schemas.microsoft.com/office/drawing/2014/main" id="{4D5A06C6-27F1-EADC-0180-2206FDACF980}"/>
              </a:ext>
            </a:extLst>
          </p:cNvPr>
          <p:cNvSpPr txBox="1"/>
          <p:nvPr/>
        </p:nvSpPr>
        <p:spPr>
          <a:xfrm>
            <a:off x="5220072" y="1597968"/>
            <a:ext cx="3923928" cy="1200329"/>
          </a:xfrm>
          <a:prstGeom prst="rect">
            <a:avLst/>
          </a:prstGeom>
          <a:noFill/>
        </p:spPr>
        <p:txBody>
          <a:bodyPr wrap="square" rtlCol="0">
            <a:spAutoFit/>
          </a:bodyPr>
          <a:lstStyle/>
          <a:p>
            <a:r>
              <a:rPr lang="zh-CN" altLang="en-US" dirty="0">
                <a:solidFill>
                  <a:srgbClr val="FF0000"/>
                </a:solidFill>
              </a:rPr>
              <a:t>再次复习：</a:t>
            </a:r>
            <a:r>
              <a:rPr lang="en-US" altLang="zh-CN" dirty="0">
                <a:solidFill>
                  <a:srgbClr val="FF0000"/>
                </a:solidFill>
              </a:rPr>
              <a:t>10,19,22,23,30,39,47,60,65,67,76,77,80,83,90,96,99,100</a:t>
            </a:r>
            <a:endParaRPr lang="zh-CN" alt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10</a:t>
            </a:fld>
            <a:endParaRPr lang="en-US" altLang="zh-CN" sz="1400" dirty="0"/>
          </a:p>
        </p:txBody>
      </p:sp>
      <p:sp>
        <p:nvSpPr>
          <p:cNvPr id="18435" name="Rectangle 2"/>
          <p:cNvSpPr>
            <a:spLocks noGrp="1"/>
          </p:cNvSpPr>
          <p:nvPr>
            <p:ph type="title"/>
          </p:nvPr>
        </p:nvSpPr>
        <p:spPr/>
        <p:txBody>
          <a:bodyPr wrap="square" lIns="91440" tIns="45720" rIns="91440" bIns="45720" anchor="ctr"/>
          <a:lstStyle/>
          <a:p>
            <a:pPr eaLnBrk="1" hangingPunct="1"/>
            <a:r>
              <a:rPr lang="en-US" altLang="zh-CN" dirty="0">
                <a:solidFill>
                  <a:srgbClr val="CC0000"/>
                </a:solidFill>
              </a:rPr>
              <a:t>DAG</a:t>
            </a:r>
          </a:p>
        </p:txBody>
      </p:sp>
      <p:sp>
        <p:nvSpPr>
          <p:cNvPr id="18436" name="Rectangle 3"/>
          <p:cNvSpPr>
            <a:spLocks noGrp="1"/>
          </p:cNvSpPr>
          <p:nvPr>
            <p:ph idx="1"/>
          </p:nvPr>
        </p:nvSpPr>
        <p:spPr/>
        <p:txBody>
          <a:bodyPr wrap="square" lIns="91440" tIns="45720" rIns="91440" bIns="45720" anchor="t"/>
          <a:lstStyle/>
          <a:p>
            <a:pPr eaLnBrk="1" hangingPunct="1"/>
            <a:r>
              <a:rPr lang="en-US" altLang="zh-CN" dirty="0"/>
              <a:t>A graph </a:t>
            </a:r>
            <a:r>
              <a:rPr lang="en-US" altLang="zh-CN" dirty="0">
                <a:solidFill>
                  <a:srgbClr val="FF0000"/>
                </a:solidFill>
              </a:rPr>
              <a:t>without cycles </a:t>
            </a:r>
            <a:r>
              <a:rPr lang="en-US" altLang="zh-CN" dirty="0"/>
              <a:t>is called </a:t>
            </a:r>
            <a:r>
              <a:rPr lang="en-US" altLang="zh-CN" b="1" dirty="0"/>
              <a:t>acyclic</a:t>
            </a:r>
            <a:r>
              <a:rPr lang="en-US" altLang="zh-CN" dirty="0"/>
              <a:t>. </a:t>
            </a:r>
          </a:p>
          <a:p>
            <a:pPr eaLnBrk="1" hangingPunct="1"/>
            <a:r>
              <a:rPr lang="en-US" altLang="zh-CN" dirty="0"/>
              <a:t>A directed graph without cycles is called a </a:t>
            </a:r>
            <a:r>
              <a:rPr lang="en-US" altLang="zh-CN" b="1" dirty="0">
                <a:solidFill>
                  <a:srgbClr val="FF0000"/>
                </a:solidFill>
              </a:rPr>
              <a:t>directed acyclic graph</a:t>
            </a:r>
            <a:r>
              <a:rPr lang="en-US" altLang="zh-CN" dirty="0"/>
              <a:t> of </a:t>
            </a:r>
            <a:r>
              <a:rPr lang="en-US" altLang="zh-CN" b="1" dirty="0"/>
              <a:t>DAG</a:t>
            </a:r>
            <a:r>
              <a:rPr lang="en-US" altLang="zh-CN" dirty="0"/>
              <a:t>.</a:t>
            </a:r>
          </a:p>
          <a:p>
            <a:pPr eaLnBrk="1" hangingPunct="1"/>
            <a:endParaRPr lang="en-US" altLang="zh-CN" dirty="0"/>
          </a:p>
          <a:p>
            <a:pPr eaLnBrk="1" hangingPunct="1"/>
            <a:r>
              <a:rPr lang="en-US" altLang="zh-CN" dirty="0"/>
              <a:t>Question:</a:t>
            </a:r>
          </a:p>
          <a:p>
            <a:pPr lvl="1" eaLnBrk="1" hangingPunct="1"/>
            <a:r>
              <a:rPr lang="en-US" altLang="zh-CN" dirty="0"/>
              <a:t>Which application is DAG suitable for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100</a:t>
            </a:fld>
            <a:endParaRPr lang="en-US" altLang="zh-CN" sz="1400" dirty="0"/>
          </a:p>
        </p:txBody>
      </p:sp>
      <p:sp>
        <p:nvSpPr>
          <p:cNvPr id="97282" name="Rectangle 2"/>
          <p:cNvSpPr>
            <a:spLocks noGrp="1" noChangeArrowheads="1"/>
          </p:cNvSpPr>
          <p:nvPr>
            <p:ph type="title"/>
          </p:nvPr>
        </p:nvSpPr>
        <p:spPr>
          <a:xfrm>
            <a:off x="685800" y="76200"/>
            <a:ext cx="7772400" cy="609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Kruskal’s MST Algorithm (4)</a:t>
            </a:r>
          </a:p>
        </p:txBody>
      </p:sp>
      <p:sp>
        <p:nvSpPr>
          <p:cNvPr id="165891" name="Rectangle 3"/>
          <p:cNvSpPr>
            <a:spLocks noGrp="1"/>
          </p:cNvSpPr>
          <p:nvPr>
            <p:ph idx="1"/>
          </p:nvPr>
        </p:nvSpPr>
        <p:spPr>
          <a:xfrm>
            <a:off x="1192213" y="838200"/>
            <a:ext cx="7772400" cy="5257800"/>
          </a:xfrm>
        </p:spPr>
        <p:txBody>
          <a:bodyPr wrap="square" lIns="91440" tIns="45720" rIns="91440" bIns="45720" anchor="t"/>
          <a:lstStyle/>
          <a:p>
            <a:pPr eaLnBrk="1" hangingPunct="1">
              <a:lnSpc>
                <a:spcPct val="90000"/>
              </a:lnSpc>
              <a:buNone/>
            </a:pPr>
            <a:r>
              <a:rPr lang="en-US" altLang="zh-CN" sz="2000" b="1" dirty="0"/>
              <a:t>for (int i=0; i&lt;G-&gt;n( ); i++)      // Put edges on array</a:t>
            </a:r>
          </a:p>
          <a:p>
            <a:pPr eaLnBrk="1" hangingPunct="1">
              <a:lnSpc>
                <a:spcPct val="90000"/>
              </a:lnSpc>
              <a:buNone/>
            </a:pPr>
            <a:r>
              <a:rPr lang="en-US" altLang="zh-CN" sz="2000" b="1" dirty="0"/>
              <a:t>  for (int w = G-&gt;first(i); w&lt;G-&gt;n( ); w = G-&gt;next(i,w)) {</a:t>
            </a:r>
          </a:p>
          <a:p>
            <a:pPr eaLnBrk="1" hangingPunct="1">
              <a:lnSpc>
                <a:spcPct val="90000"/>
              </a:lnSpc>
              <a:buNone/>
            </a:pPr>
            <a:r>
              <a:rPr lang="en-US" altLang="zh-CN" sz="2000" b="1" dirty="0"/>
              <a:t>      E[edgecnt].distance = G-&gt;weight(i,w);</a:t>
            </a:r>
          </a:p>
          <a:p>
            <a:pPr eaLnBrk="1" hangingPunct="1">
              <a:lnSpc>
                <a:spcPct val="90000"/>
              </a:lnSpc>
              <a:buNone/>
            </a:pPr>
            <a:r>
              <a:rPr lang="en-US" altLang="zh-CN" sz="2000" b="1" dirty="0"/>
              <a:t>      E[edgecnt].from = i;        E[edgecnt++].to = w;</a:t>
            </a:r>
          </a:p>
          <a:p>
            <a:pPr eaLnBrk="1" hangingPunct="1">
              <a:lnSpc>
                <a:spcPct val="90000"/>
              </a:lnSpc>
              <a:buNone/>
            </a:pPr>
            <a:r>
              <a:rPr lang="en-US" altLang="zh-CN" sz="2000" b="1" dirty="0"/>
              <a:t>}</a:t>
            </a:r>
          </a:p>
          <a:p>
            <a:pPr eaLnBrk="1" hangingPunct="1">
              <a:lnSpc>
                <a:spcPct val="90000"/>
              </a:lnSpc>
              <a:buNone/>
            </a:pPr>
            <a:r>
              <a:rPr lang="en-US" altLang="zh-CN" sz="2000" b="1" dirty="0">
                <a:solidFill>
                  <a:srgbClr val="CC0000"/>
                </a:solidFill>
              </a:rPr>
              <a:t>Minheap&lt;KruskElem,KKComp</a:t>
            </a:r>
            <a:r>
              <a:rPr lang="en-US" altLang="zh-CN" sz="2000" b="1" dirty="0"/>
              <a:t>&gt;  H(E, edgecnt, edgecnt); </a:t>
            </a:r>
          </a:p>
          <a:p>
            <a:pPr eaLnBrk="1" hangingPunct="1">
              <a:lnSpc>
                <a:spcPct val="90000"/>
              </a:lnSpc>
              <a:buNone/>
            </a:pPr>
            <a:r>
              <a:rPr lang="en-US" altLang="zh-CN" sz="2000" b="1" dirty="0"/>
              <a:t>int numMST = G-&gt;n( );           // Init  n equiv classes</a:t>
            </a:r>
          </a:p>
          <a:p>
            <a:pPr eaLnBrk="1" hangingPunct="1">
              <a:lnSpc>
                <a:spcPct val="90000"/>
              </a:lnSpc>
              <a:buNone/>
            </a:pPr>
            <a:r>
              <a:rPr lang="en-US" altLang="zh-CN" sz="2000" b="1" dirty="0"/>
              <a:t>for (i=0; numMST&gt;1; i++) { // Combine equiv classes</a:t>
            </a:r>
          </a:p>
          <a:p>
            <a:pPr eaLnBrk="1" hangingPunct="1">
              <a:lnSpc>
                <a:spcPct val="90000"/>
              </a:lnSpc>
              <a:buNone/>
            </a:pPr>
            <a:r>
              <a:rPr lang="en-US" altLang="zh-CN" sz="2000" b="1" dirty="0"/>
              <a:t>    KruskElem  temp;</a:t>
            </a:r>
          </a:p>
          <a:p>
            <a:pPr eaLnBrk="1" hangingPunct="1">
              <a:lnSpc>
                <a:spcPct val="90000"/>
              </a:lnSpc>
              <a:buNone/>
            </a:pPr>
            <a:r>
              <a:rPr lang="en-US" altLang="zh-CN" sz="2000" b="1" dirty="0"/>
              <a:t>    H.removefirst(temp);        // Get next cheap edge</a:t>
            </a:r>
          </a:p>
          <a:p>
            <a:pPr eaLnBrk="1" hangingPunct="1">
              <a:lnSpc>
                <a:spcPct val="90000"/>
              </a:lnSpc>
              <a:buNone/>
            </a:pPr>
            <a:r>
              <a:rPr lang="en-US" altLang="zh-CN" sz="2000" b="1" dirty="0"/>
              <a:t>    int v = temp.from;         int u = temp.to;</a:t>
            </a:r>
          </a:p>
          <a:p>
            <a:pPr eaLnBrk="1" hangingPunct="1">
              <a:lnSpc>
                <a:spcPct val="90000"/>
              </a:lnSpc>
              <a:buNone/>
            </a:pPr>
            <a:r>
              <a:rPr lang="en-US" altLang="zh-CN" sz="2000" b="1" dirty="0"/>
              <a:t>    if (A.differ(v, u)) {          // If different equiv classes</a:t>
            </a:r>
          </a:p>
          <a:p>
            <a:pPr eaLnBrk="1" hangingPunct="1">
              <a:lnSpc>
                <a:spcPct val="90000"/>
              </a:lnSpc>
              <a:buNone/>
            </a:pPr>
            <a:r>
              <a:rPr lang="en-US" altLang="zh-CN" sz="2000" b="1" dirty="0"/>
              <a:t>          A.UNION(v, u); // Combine equiv classes</a:t>
            </a:r>
          </a:p>
          <a:p>
            <a:pPr eaLnBrk="1" hangingPunct="1">
              <a:lnSpc>
                <a:spcPct val="90000"/>
              </a:lnSpc>
              <a:buNone/>
            </a:pPr>
            <a:r>
              <a:rPr lang="en-US" altLang="zh-CN" sz="2000" b="1" dirty="0"/>
              <a:t>          AddEdgetoMST(v,u); // Add to MST</a:t>
            </a:r>
          </a:p>
          <a:p>
            <a:pPr eaLnBrk="1" hangingPunct="1">
              <a:lnSpc>
                <a:spcPct val="90000"/>
              </a:lnSpc>
              <a:buNone/>
            </a:pPr>
            <a:r>
              <a:rPr lang="en-US" altLang="zh-CN" sz="2000" b="1" dirty="0"/>
              <a:t>          numMST--; // One less MST</a:t>
            </a:r>
          </a:p>
          <a:p>
            <a:pPr eaLnBrk="1" hangingPunct="1">
              <a:lnSpc>
                <a:spcPct val="90000"/>
              </a:lnSpc>
              <a:buNone/>
            </a:pPr>
            <a:r>
              <a:rPr lang="en-US" altLang="zh-CN" sz="2000" b="1" dirty="0"/>
              <a:t>}}}</a:t>
            </a:r>
          </a:p>
          <a:p>
            <a:pPr eaLnBrk="1" hangingPunct="1">
              <a:lnSpc>
                <a:spcPct val="90000"/>
              </a:lnSpc>
              <a:buNone/>
            </a:pPr>
            <a:endParaRPr lang="en-US" altLang="zh-CN" sz="20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101</a:t>
            </a:fld>
            <a:endParaRPr lang="en-US" altLang="zh-CN" sz="1400" dirty="0"/>
          </a:p>
        </p:txBody>
      </p:sp>
      <p:sp>
        <p:nvSpPr>
          <p:cNvPr id="7782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Kruskal’s MST Algorithm (5)</a:t>
            </a:r>
          </a:p>
        </p:txBody>
      </p:sp>
      <p:sp>
        <p:nvSpPr>
          <p:cNvPr id="166915"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80000"/>
              </a:lnSpc>
              <a:buNone/>
            </a:pPr>
            <a:r>
              <a:rPr lang="en-US" altLang="zh-CN" dirty="0">
                <a:latin typeface="Helvetica" pitchFamily="34" charset="0"/>
              </a:rPr>
              <a:t>Cost is dominated by the time to remove edges from the heap.</a:t>
            </a:r>
          </a:p>
          <a:p>
            <a:pPr eaLnBrk="1" hangingPunct="1">
              <a:lnSpc>
                <a:spcPct val="80000"/>
              </a:lnSpc>
              <a:buNone/>
            </a:pPr>
            <a:endParaRPr lang="en-US" altLang="zh-CN" dirty="0">
              <a:latin typeface="Helvetica" pitchFamily="34" charset="0"/>
            </a:endParaRPr>
          </a:p>
          <a:p>
            <a:pPr eaLnBrk="1" hangingPunct="1">
              <a:lnSpc>
                <a:spcPct val="80000"/>
              </a:lnSpc>
              <a:buNone/>
            </a:pPr>
            <a:r>
              <a:rPr lang="en-US" altLang="zh-CN" dirty="0">
                <a:latin typeface="Helvetica" pitchFamily="34" charset="0"/>
              </a:rPr>
              <a:t>Total cost: </a:t>
            </a:r>
          </a:p>
          <a:p>
            <a:pPr eaLnBrk="1" hangingPunct="1">
              <a:lnSpc>
                <a:spcPct val="80000"/>
              </a:lnSpc>
              <a:buNone/>
            </a:pPr>
            <a:r>
              <a:rPr lang="en-US" altLang="zh-CN" dirty="0">
                <a:latin typeface="Helvetica" pitchFamily="34" charset="0"/>
              </a:rPr>
              <a:t>    worst case:     </a:t>
            </a:r>
            <a:r>
              <a:rPr lang="en-US" altLang="zh-CN" dirty="0">
                <a:latin typeface="Symbol" panose="05050102010706020507" pitchFamily="18" charset="2"/>
              </a:rPr>
              <a:t>Q</a:t>
            </a:r>
            <a:r>
              <a:rPr lang="en-US" altLang="zh-CN" dirty="0">
                <a:latin typeface="Helvetica" pitchFamily="34" charset="0"/>
              </a:rPr>
              <a:t>(|</a:t>
            </a:r>
            <a:r>
              <a:rPr lang="en-US" altLang="zh-CN" b="1" dirty="0">
                <a:latin typeface="Helvetica" pitchFamily="34" charset="0"/>
              </a:rPr>
              <a:t>E</a:t>
            </a:r>
            <a:r>
              <a:rPr lang="en-US" altLang="zh-CN" dirty="0">
                <a:latin typeface="Helvetica" pitchFamily="34" charset="0"/>
              </a:rPr>
              <a:t>| log |</a:t>
            </a:r>
            <a:r>
              <a:rPr lang="en-US" altLang="zh-CN" b="1" dirty="0">
                <a:latin typeface="Helvetica" pitchFamily="34" charset="0"/>
              </a:rPr>
              <a:t>E</a:t>
            </a:r>
            <a:r>
              <a:rPr lang="en-US" altLang="zh-CN" dirty="0">
                <a:latin typeface="Helvetica" pitchFamily="34" charset="0"/>
              </a:rPr>
              <a:t>|).</a:t>
            </a:r>
          </a:p>
          <a:p>
            <a:pPr eaLnBrk="1" hangingPunct="1">
              <a:lnSpc>
                <a:spcPct val="80000"/>
              </a:lnSpc>
              <a:buNone/>
            </a:pPr>
            <a:r>
              <a:rPr lang="en-US" altLang="zh-CN" dirty="0">
                <a:latin typeface="Helvetica" pitchFamily="34" charset="0"/>
              </a:rPr>
              <a:t>    average case: </a:t>
            </a:r>
            <a:r>
              <a:rPr lang="en-US" altLang="zh-CN" dirty="0">
                <a:latin typeface="Symbol" panose="05050102010706020507" pitchFamily="18" charset="2"/>
              </a:rPr>
              <a:t>Q</a:t>
            </a:r>
            <a:r>
              <a:rPr lang="en-US" altLang="zh-CN" dirty="0">
                <a:latin typeface="Helvetica" pitchFamily="34" charset="0"/>
              </a:rPr>
              <a:t>(|</a:t>
            </a:r>
            <a:r>
              <a:rPr lang="en-US" altLang="zh-CN" b="1" dirty="0">
                <a:latin typeface="Helvetica" pitchFamily="34" charset="0"/>
              </a:rPr>
              <a:t>V</a:t>
            </a:r>
            <a:r>
              <a:rPr lang="en-US" altLang="zh-CN" dirty="0">
                <a:latin typeface="Helvetica" pitchFamily="34" charset="0"/>
              </a:rPr>
              <a:t>| log |</a:t>
            </a:r>
            <a:r>
              <a:rPr lang="en-US" altLang="zh-CN" b="1" dirty="0">
                <a:latin typeface="Helvetica" pitchFamily="34" charset="0"/>
              </a:rPr>
              <a:t>E</a:t>
            </a:r>
            <a:r>
              <a:rPr lang="en-US" altLang="zh-CN" dirty="0">
                <a:latin typeface="Helvetica"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11</a:t>
            </a:fld>
            <a:endParaRPr lang="en-US" altLang="zh-CN" sz="1400" dirty="0"/>
          </a:p>
        </p:txBody>
      </p:sp>
      <p:sp>
        <p:nvSpPr>
          <p:cNvPr id="1229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Connected Components</a:t>
            </a:r>
          </a:p>
        </p:txBody>
      </p:sp>
      <p:sp>
        <p:nvSpPr>
          <p:cNvPr id="14339"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r>
              <a:rPr lang="en-US" altLang="zh-CN" dirty="0">
                <a:solidFill>
                  <a:srgbClr val="FF0000"/>
                </a:solidFill>
                <a:latin typeface="Helvetica" pitchFamily="34" charset="0"/>
              </a:rPr>
              <a:t>An undirected graph is connected</a:t>
            </a:r>
            <a:r>
              <a:rPr lang="en-US" altLang="zh-CN" dirty="0">
                <a:latin typeface="Helvetica" pitchFamily="34" charset="0"/>
              </a:rPr>
              <a:t> (</a:t>
            </a:r>
            <a:r>
              <a:rPr lang="zh-CN" altLang="en-US" dirty="0">
                <a:solidFill>
                  <a:srgbClr val="FF0000"/>
                </a:solidFill>
                <a:latin typeface="Helvetica" pitchFamily="34" charset="0"/>
              </a:rPr>
              <a:t>连通图</a:t>
            </a:r>
            <a:r>
              <a:rPr lang="zh-CN" altLang="en-US" dirty="0">
                <a:latin typeface="Helvetica" pitchFamily="34" charset="0"/>
              </a:rPr>
              <a:t>）</a:t>
            </a:r>
            <a:r>
              <a:rPr lang="en-US" altLang="zh-CN" dirty="0">
                <a:latin typeface="Helvetica" pitchFamily="34" charset="0"/>
              </a:rPr>
              <a:t>if there is at least one path from any vertex to any other.</a:t>
            </a:r>
          </a:p>
          <a:p>
            <a:pPr eaLnBrk="1" hangingPunct="1">
              <a:lnSpc>
                <a:spcPct val="10000"/>
              </a:lnSpc>
              <a:buNone/>
            </a:pPr>
            <a:endParaRPr lang="en-US" altLang="zh-CN" dirty="0">
              <a:latin typeface="Helvetica" pitchFamily="34" charset="0"/>
            </a:endParaRPr>
          </a:p>
          <a:p>
            <a:pPr eaLnBrk="1" hangingPunct="1">
              <a:lnSpc>
                <a:spcPct val="90000"/>
              </a:lnSpc>
              <a:buNone/>
            </a:pPr>
            <a:r>
              <a:rPr lang="en-US" altLang="zh-CN" dirty="0">
                <a:latin typeface="Helvetica" pitchFamily="34" charset="0"/>
              </a:rPr>
              <a:t>The maximum connected subgraphs of an undirected graph are called </a:t>
            </a:r>
            <a:r>
              <a:rPr lang="en-US" altLang="zh-CN" dirty="0">
                <a:solidFill>
                  <a:srgbClr val="FF0000"/>
                </a:solidFill>
                <a:latin typeface="Helvetica" pitchFamily="34" charset="0"/>
              </a:rPr>
              <a:t>connected components(</a:t>
            </a:r>
            <a:r>
              <a:rPr lang="zh-CN" altLang="en-US" dirty="0">
                <a:solidFill>
                  <a:srgbClr val="FF0000"/>
                </a:solidFill>
                <a:latin typeface="Helvetica" pitchFamily="34" charset="0"/>
              </a:rPr>
              <a:t>连通分量）</a:t>
            </a:r>
            <a:r>
              <a:rPr lang="en-US" altLang="zh-CN" dirty="0">
                <a:latin typeface="Helvetica" pitchFamily="34" charset="0"/>
              </a:rPr>
              <a:t>.</a:t>
            </a:r>
          </a:p>
        </p:txBody>
      </p:sp>
      <p:pic>
        <p:nvPicPr>
          <p:cNvPr id="14340" name="Picture 4" descr="ConCom"/>
          <p:cNvPicPr>
            <a:picLocks noChangeAspect="1"/>
          </p:cNvPicPr>
          <p:nvPr/>
        </p:nvPicPr>
        <p:blipFill>
          <a:blip r:embed="rId3"/>
          <a:srcRect l="3171" t="1619" r="3964" b="6477"/>
          <a:stretch>
            <a:fillRect/>
          </a:stretch>
        </p:blipFill>
        <p:spPr>
          <a:xfrm>
            <a:off x="971550" y="4629150"/>
            <a:ext cx="4210050" cy="2039938"/>
          </a:xfrm>
          <a:prstGeom prst="rect">
            <a:avLst/>
          </a:prstGeom>
          <a:noFill/>
          <a:ln w="9525">
            <a:noFill/>
          </a:ln>
        </p:spPr>
      </p:pic>
      <p:sp>
        <p:nvSpPr>
          <p:cNvPr id="14341" name="Text Box 5"/>
          <p:cNvSpPr txBox="1"/>
          <p:nvPr/>
        </p:nvSpPr>
        <p:spPr>
          <a:xfrm>
            <a:off x="5724525" y="5445125"/>
            <a:ext cx="3194050" cy="82232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3 connected components</a:t>
            </a:r>
          </a:p>
          <a:p>
            <a:r>
              <a:rPr lang="en-US" altLang="zh-CN" dirty="0">
                <a:latin typeface="Times New Roman" panose="02020603050405020304" pitchFamily="18" charset="0"/>
                <a:ea typeface="宋体" panose="02010600030101010101" pitchFamily="2" charset="-122"/>
              </a:rPr>
              <a:t> contained in the graph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12</a:t>
            </a:fld>
            <a:endParaRPr lang="en-US" altLang="zh-CN" sz="1400" dirty="0"/>
          </a:p>
        </p:txBody>
      </p:sp>
      <p:sp>
        <p:nvSpPr>
          <p:cNvPr id="1229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mj-lt"/>
                <a:ea typeface="+mj-ea"/>
                <a:cs typeface="+mj-cs"/>
              </a:rPr>
              <a:t>Connected Components</a:t>
            </a:r>
          </a:p>
        </p:txBody>
      </p:sp>
      <p:sp>
        <p:nvSpPr>
          <p:cNvPr id="19460"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r>
              <a:rPr lang="en-US" altLang="zh-CN" sz="2800" dirty="0">
                <a:latin typeface="Helvetica" pitchFamily="34" charset="0"/>
              </a:rPr>
              <a:t>An </a:t>
            </a:r>
            <a:r>
              <a:rPr lang="en-US" altLang="zh-CN" sz="2800" dirty="0">
                <a:solidFill>
                  <a:srgbClr val="FF0000"/>
                </a:solidFill>
                <a:latin typeface="Helvetica" pitchFamily="34" charset="0"/>
              </a:rPr>
              <a:t>directed graph is </a:t>
            </a:r>
            <a:r>
              <a:rPr lang="en-US" altLang="zh-CN" sz="2800" b="1" kern="1200" dirty="0">
                <a:solidFill>
                  <a:schemeClr val="accent1">
                    <a:lumMod val="50000"/>
                  </a:schemeClr>
                </a:solidFill>
              </a:rPr>
              <a:t>strongly</a:t>
            </a:r>
            <a:r>
              <a:rPr kumimoji="1" lang="en-US" altLang="zh-CN" sz="2800" b="1" i="0" u="none" strike="noStrike" kern="1200" cap="none" spc="0" normalizeH="0" baseline="0" noProof="0" dirty="0">
                <a:ln>
                  <a:noFill/>
                </a:ln>
                <a:solidFill>
                  <a:srgbClr val="FF0000"/>
                </a:solidFill>
                <a:effectLst/>
                <a:uLnTx/>
                <a:uFillTx/>
                <a:latin typeface="+mn-lt"/>
                <a:ea typeface="+mn-ea"/>
                <a:cs typeface="+mn-cs"/>
              </a:rPr>
              <a:t> </a:t>
            </a:r>
            <a:r>
              <a:rPr lang="en-US" altLang="zh-CN" sz="2800" dirty="0">
                <a:solidFill>
                  <a:srgbClr val="FF0000"/>
                </a:solidFill>
                <a:latin typeface="Helvetica" pitchFamily="34" charset="0"/>
              </a:rPr>
              <a:t>connected </a:t>
            </a:r>
            <a:r>
              <a:rPr lang="en-US" altLang="zh-CN" sz="2800" dirty="0">
                <a:latin typeface="Helvetica" pitchFamily="34" charset="0"/>
              </a:rPr>
              <a:t>if there is at least one path from any vertex to any other.</a:t>
            </a:r>
          </a:p>
          <a:p>
            <a:pPr eaLnBrk="1" hangingPunct="1">
              <a:lnSpc>
                <a:spcPct val="10000"/>
              </a:lnSpc>
              <a:buNone/>
            </a:pPr>
            <a:endParaRPr lang="en-US" altLang="zh-CN" sz="2800" dirty="0">
              <a:latin typeface="Helvetica" pitchFamily="34" charset="0"/>
            </a:endParaRPr>
          </a:p>
          <a:p>
            <a:pPr eaLnBrk="1" hangingPunct="1">
              <a:lnSpc>
                <a:spcPct val="90000"/>
              </a:lnSpc>
              <a:buNone/>
            </a:pPr>
            <a:r>
              <a:rPr lang="en-US" altLang="zh-CN" sz="2800" dirty="0">
                <a:latin typeface="Helvetica" pitchFamily="34" charset="0"/>
              </a:rPr>
              <a:t>An </a:t>
            </a:r>
            <a:r>
              <a:rPr lang="en-US" altLang="zh-CN" sz="2800" dirty="0">
                <a:solidFill>
                  <a:srgbClr val="FF0000"/>
                </a:solidFill>
                <a:latin typeface="Helvetica" pitchFamily="34" charset="0"/>
              </a:rPr>
              <a:t>directed graph is </a:t>
            </a:r>
            <a:r>
              <a:rPr kumimoji="1" lang="en-US" altLang="zh-CN" sz="2800" b="1" i="0" u="none" strike="noStrike" kern="1200" cap="none" spc="0" normalizeH="0" baseline="0" noProof="0" dirty="0">
                <a:ln>
                  <a:noFill/>
                </a:ln>
                <a:solidFill>
                  <a:schemeClr val="accent1">
                    <a:lumMod val="50000"/>
                  </a:schemeClr>
                </a:solidFill>
                <a:effectLst/>
                <a:uLnTx/>
                <a:uFillTx/>
                <a:latin typeface="+mn-lt"/>
                <a:ea typeface="+mn-ea"/>
                <a:cs typeface="+mn-cs"/>
              </a:rPr>
              <a:t>weakly</a:t>
            </a:r>
            <a:r>
              <a:rPr kumimoji="1" lang="en-US" altLang="zh-CN" sz="2800" b="1" i="0" u="none" strike="noStrike" kern="1200" cap="none" spc="0" normalizeH="0" baseline="0" noProof="0" dirty="0">
                <a:ln>
                  <a:noFill/>
                </a:ln>
                <a:solidFill>
                  <a:srgbClr val="FF0000"/>
                </a:solidFill>
                <a:effectLst/>
                <a:uLnTx/>
                <a:uFillTx/>
                <a:latin typeface="+mn-lt"/>
                <a:ea typeface="+mn-ea"/>
                <a:cs typeface="+mn-cs"/>
              </a:rPr>
              <a:t> </a:t>
            </a:r>
            <a:r>
              <a:rPr lang="en-US" altLang="zh-CN" sz="2800" dirty="0">
                <a:solidFill>
                  <a:srgbClr val="FF0000"/>
                </a:solidFill>
                <a:latin typeface="Helvetica" pitchFamily="34" charset="0"/>
              </a:rPr>
              <a:t>connected </a:t>
            </a:r>
            <a:r>
              <a:rPr lang="en-US" altLang="zh-CN" sz="2800" dirty="0">
                <a:latin typeface="Helvetica" pitchFamily="34" charset="0"/>
              </a:rPr>
              <a:t>if there is at least one unidirectional path between any vertex to any other.</a:t>
            </a:r>
          </a:p>
        </p:txBody>
      </p:sp>
      <p:sp>
        <p:nvSpPr>
          <p:cNvPr id="10" name="椭圆 16"/>
          <p:cNvSpPr/>
          <p:nvPr/>
        </p:nvSpPr>
        <p:spPr>
          <a:xfrm flipH="1">
            <a:off x="439629" y="3886458"/>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A</a:t>
            </a:r>
          </a:p>
        </p:txBody>
      </p:sp>
      <p:sp>
        <p:nvSpPr>
          <p:cNvPr id="11" name="直接连接符 8"/>
          <p:cNvSpPr/>
          <p:nvPr/>
        </p:nvSpPr>
        <p:spPr>
          <a:xfrm flipH="1">
            <a:off x="849204" y="4109978"/>
            <a:ext cx="1633855" cy="1270"/>
          </a:xfrm>
          <a:prstGeom prst="line">
            <a:avLst/>
          </a:prstGeom>
          <a:ln w="19050" cap="flat" cmpd="sng">
            <a:solidFill>
              <a:srgbClr val="000000"/>
            </a:solidFill>
            <a:prstDash val="solid"/>
            <a:bevel/>
            <a:headEnd type="triangle" w="lg" len="lg"/>
            <a:tailEnd type="none" w="med" len="med"/>
          </a:ln>
        </p:spPr>
      </p:sp>
      <p:sp>
        <p:nvSpPr>
          <p:cNvPr id="12" name="直接连接符 17"/>
          <p:cNvSpPr/>
          <p:nvPr/>
        </p:nvSpPr>
        <p:spPr>
          <a:xfrm flipH="1" flipV="1">
            <a:off x="639654" y="4349373"/>
            <a:ext cx="2540" cy="1375410"/>
          </a:xfrm>
          <a:prstGeom prst="line">
            <a:avLst/>
          </a:prstGeom>
          <a:ln w="19050" cap="flat" cmpd="sng">
            <a:solidFill>
              <a:srgbClr val="000000"/>
            </a:solidFill>
            <a:prstDash val="solid"/>
            <a:bevel/>
            <a:headEnd type="none" w="med" len="med"/>
            <a:tailEnd type="triangle" w="lg" len="lg"/>
          </a:ln>
        </p:spPr>
      </p:sp>
      <p:sp>
        <p:nvSpPr>
          <p:cNvPr id="13" name="直接连接符 19"/>
          <p:cNvSpPr/>
          <p:nvPr/>
        </p:nvSpPr>
        <p:spPr>
          <a:xfrm rot="10800000">
            <a:off x="849204" y="5954018"/>
            <a:ext cx="1633855" cy="1270"/>
          </a:xfrm>
          <a:prstGeom prst="line">
            <a:avLst/>
          </a:prstGeom>
          <a:ln w="19050" cap="flat" cmpd="sng">
            <a:solidFill>
              <a:srgbClr val="000000"/>
            </a:solidFill>
            <a:prstDash val="solid"/>
            <a:bevel/>
            <a:headEnd type="none" w="med" len="med"/>
            <a:tailEnd type="triangle" w="lg" len="lg"/>
          </a:ln>
        </p:spPr>
      </p:sp>
      <p:sp>
        <p:nvSpPr>
          <p:cNvPr id="14" name="直接连接符 12"/>
          <p:cNvSpPr/>
          <p:nvPr/>
        </p:nvSpPr>
        <p:spPr>
          <a:xfrm flipH="1">
            <a:off x="2679909" y="4349373"/>
            <a:ext cx="2540" cy="1375410"/>
          </a:xfrm>
          <a:prstGeom prst="line">
            <a:avLst/>
          </a:prstGeom>
          <a:ln w="19050" cap="flat" cmpd="sng">
            <a:solidFill>
              <a:srgbClr val="000000"/>
            </a:solidFill>
            <a:prstDash val="solid"/>
            <a:bevel/>
            <a:headEnd type="none" w="med" len="med"/>
            <a:tailEnd type="triangle" w="lg" len="lg"/>
          </a:ln>
        </p:spPr>
      </p:sp>
      <p:sp>
        <p:nvSpPr>
          <p:cNvPr id="15" name="直接连接符 18"/>
          <p:cNvSpPr/>
          <p:nvPr/>
        </p:nvSpPr>
        <p:spPr>
          <a:xfrm flipH="1">
            <a:off x="2890729" y="5266313"/>
            <a:ext cx="817245" cy="687705"/>
          </a:xfrm>
          <a:prstGeom prst="line">
            <a:avLst/>
          </a:prstGeom>
          <a:ln w="19050" cap="flat" cmpd="sng">
            <a:solidFill>
              <a:srgbClr val="000000"/>
            </a:solidFill>
            <a:prstDash val="solid"/>
            <a:bevel/>
            <a:headEnd type="none" w="med" len="med"/>
            <a:tailEnd type="triangle" w="lg" len="lg"/>
          </a:ln>
        </p:spPr>
      </p:sp>
      <p:sp>
        <p:nvSpPr>
          <p:cNvPr id="16" name="椭圆 7"/>
          <p:cNvSpPr/>
          <p:nvPr/>
        </p:nvSpPr>
        <p:spPr>
          <a:xfrm flipH="1">
            <a:off x="2478614" y="3842643"/>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C</a:t>
            </a:r>
          </a:p>
        </p:txBody>
      </p:sp>
      <p:sp>
        <p:nvSpPr>
          <p:cNvPr id="17" name="椭圆 1"/>
          <p:cNvSpPr/>
          <p:nvPr/>
        </p:nvSpPr>
        <p:spPr>
          <a:xfrm flipH="1">
            <a:off x="3483184" y="4817368"/>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E</a:t>
            </a:r>
          </a:p>
        </p:txBody>
      </p:sp>
      <p:sp>
        <p:nvSpPr>
          <p:cNvPr id="18" name="椭圆 13"/>
          <p:cNvSpPr/>
          <p:nvPr/>
        </p:nvSpPr>
        <p:spPr>
          <a:xfrm flipH="1">
            <a:off x="439629" y="5724783"/>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B</a:t>
            </a:r>
          </a:p>
        </p:txBody>
      </p:sp>
      <p:sp>
        <p:nvSpPr>
          <p:cNvPr id="19" name="椭圆 9"/>
          <p:cNvSpPr/>
          <p:nvPr/>
        </p:nvSpPr>
        <p:spPr>
          <a:xfrm flipH="1">
            <a:off x="2483059" y="5724783"/>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D</a:t>
            </a:r>
          </a:p>
        </p:txBody>
      </p:sp>
      <p:cxnSp>
        <p:nvCxnSpPr>
          <p:cNvPr id="20" name="直接箭头连接符 5"/>
          <p:cNvCxnSpPr/>
          <p:nvPr/>
        </p:nvCxnSpPr>
        <p:spPr>
          <a:xfrm>
            <a:off x="2893269" y="4291588"/>
            <a:ext cx="590550" cy="525780"/>
          </a:xfrm>
          <a:prstGeom prst="straightConnector1">
            <a:avLst/>
          </a:prstGeom>
          <a:ln w="19050" cap="flat" cmpd="sng">
            <a:solidFill>
              <a:srgbClr val="000000"/>
            </a:solidFill>
            <a:prstDash val="solid"/>
            <a:bevel/>
            <a:headEnd type="none" w="med" len="med"/>
            <a:tailEnd type="triangle" w="lg" len="lg"/>
          </a:ln>
        </p:spPr>
      </p:cxnSp>
      <p:cxnSp>
        <p:nvCxnSpPr>
          <p:cNvPr id="21" name="直接箭头连接符 4"/>
          <p:cNvCxnSpPr/>
          <p:nvPr/>
        </p:nvCxnSpPr>
        <p:spPr>
          <a:xfrm flipV="1">
            <a:off x="849204" y="4291588"/>
            <a:ext cx="1633855" cy="1433195"/>
          </a:xfrm>
          <a:prstGeom prst="straightConnector1">
            <a:avLst/>
          </a:prstGeom>
          <a:ln w="19050" cap="flat" cmpd="sng">
            <a:solidFill>
              <a:srgbClr val="000000"/>
            </a:solidFill>
            <a:prstDash val="solid"/>
            <a:bevel/>
            <a:headEnd type="none" w="med" len="med"/>
            <a:tailEnd type="triangle" w="lg" len="lg"/>
          </a:ln>
        </p:spPr>
      </p:cxnSp>
      <p:sp>
        <p:nvSpPr>
          <p:cNvPr id="22" name="椭圆 16"/>
          <p:cNvSpPr/>
          <p:nvPr/>
        </p:nvSpPr>
        <p:spPr>
          <a:xfrm flipH="1">
            <a:off x="5053776" y="3894698"/>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A</a:t>
            </a:r>
          </a:p>
        </p:txBody>
      </p:sp>
      <p:sp>
        <p:nvSpPr>
          <p:cNvPr id="23" name="直接连接符 8"/>
          <p:cNvSpPr/>
          <p:nvPr/>
        </p:nvSpPr>
        <p:spPr>
          <a:xfrm flipH="1">
            <a:off x="5463351" y="4118218"/>
            <a:ext cx="1633855" cy="1270"/>
          </a:xfrm>
          <a:prstGeom prst="line">
            <a:avLst/>
          </a:prstGeom>
          <a:ln w="19050" cap="flat" cmpd="sng">
            <a:solidFill>
              <a:srgbClr val="000000"/>
            </a:solidFill>
            <a:prstDash val="solid"/>
            <a:bevel/>
            <a:headEnd type="triangle" w="lg" len="lg"/>
            <a:tailEnd type="none" w="med" len="med"/>
          </a:ln>
        </p:spPr>
      </p:sp>
      <p:sp>
        <p:nvSpPr>
          <p:cNvPr id="24" name="直接连接符 17"/>
          <p:cNvSpPr/>
          <p:nvPr/>
        </p:nvSpPr>
        <p:spPr>
          <a:xfrm flipH="1" flipV="1">
            <a:off x="5253801" y="4357613"/>
            <a:ext cx="2540" cy="1375410"/>
          </a:xfrm>
          <a:prstGeom prst="line">
            <a:avLst/>
          </a:prstGeom>
          <a:ln w="19050" cap="flat" cmpd="sng">
            <a:solidFill>
              <a:srgbClr val="000000"/>
            </a:solidFill>
            <a:prstDash val="solid"/>
            <a:bevel/>
            <a:headEnd type="none" w="med" len="med"/>
            <a:tailEnd type="triangle" w="lg" len="lg"/>
          </a:ln>
        </p:spPr>
      </p:sp>
      <p:sp>
        <p:nvSpPr>
          <p:cNvPr id="25" name="直接连接符 19"/>
          <p:cNvSpPr/>
          <p:nvPr/>
        </p:nvSpPr>
        <p:spPr>
          <a:xfrm rot="10800000" flipH="1">
            <a:off x="5477819" y="5962258"/>
            <a:ext cx="1547097" cy="0"/>
          </a:xfrm>
          <a:prstGeom prst="line">
            <a:avLst/>
          </a:prstGeom>
          <a:ln w="19050" cap="flat" cmpd="sng">
            <a:solidFill>
              <a:srgbClr val="000000"/>
            </a:solidFill>
            <a:prstDash val="solid"/>
            <a:bevel/>
            <a:headEnd type="none" w="med" len="med"/>
            <a:tailEnd type="triangle" w="lg" len="lg"/>
          </a:ln>
        </p:spPr>
        <p:txBody>
          <a:bodyPr/>
          <a:lstStyle/>
          <a:p>
            <a:endParaRPr lang="zh-CN" altLang="en-US"/>
          </a:p>
        </p:txBody>
      </p:sp>
      <p:sp>
        <p:nvSpPr>
          <p:cNvPr id="26" name="直接连接符 12"/>
          <p:cNvSpPr/>
          <p:nvPr/>
        </p:nvSpPr>
        <p:spPr>
          <a:xfrm flipH="1">
            <a:off x="7294056" y="4357613"/>
            <a:ext cx="2540" cy="1375410"/>
          </a:xfrm>
          <a:prstGeom prst="line">
            <a:avLst/>
          </a:prstGeom>
          <a:ln w="19050" cap="flat" cmpd="sng">
            <a:solidFill>
              <a:srgbClr val="000000"/>
            </a:solidFill>
            <a:prstDash val="solid"/>
            <a:bevel/>
            <a:headEnd type="none" w="med" len="med"/>
            <a:tailEnd type="triangle" w="lg" len="lg"/>
          </a:ln>
        </p:spPr>
      </p:sp>
      <p:sp>
        <p:nvSpPr>
          <p:cNvPr id="27" name="直接连接符 18"/>
          <p:cNvSpPr/>
          <p:nvPr/>
        </p:nvSpPr>
        <p:spPr>
          <a:xfrm flipH="1">
            <a:off x="7504876" y="5274553"/>
            <a:ext cx="817245" cy="687705"/>
          </a:xfrm>
          <a:prstGeom prst="line">
            <a:avLst/>
          </a:prstGeom>
          <a:ln w="19050" cap="flat" cmpd="sng">
            <a:solidFill>
              <a:srgbClr val="000000"/>
            </a:solidFill>
            <a:prstDash val="solid"/>
            <a:bevel/>
            <a:headEnd type="none" w="med" len="med"/>
            <a:tailEnd type="triangle" w="lg" len="lg"/>
          </a:ln>
        </p:spPr>
      </p:sp>
      <p:sp>
        <p:nvSpPr>
          <p:cNvPr id="28" name="椭圆 7"/>
          <p:cNvSpPr/>
          <p:nvPr/>
        </p:nvSpPr>
        <p:spPr>
          <a:xfrm flipH="1">
            <a:off x="7092761" y="3850883"/>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C</a:t>
            </a:r>
          </a:p>
        </p:txBody>
      </p:sp>
      <p:sp>
        <p:nvSpPr>
          <p:cNvPr id="29" name="椭圆 1"/>
          <p:cNvSpPr/>
          <p:nvPr/>
        </p:nvSpPr>
        <p:spPr>
          <a:xfrm flipH="1">
            <a:off x="8097331" y="4825608"/>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E</a:t>
            </a:r>
          </a:p>
        </p:txBody>
      </p:sp>
      <p:sp>
        <p:nvSpPr>
          <p:cNvPr id="30" name="椭圆 13"/>
          <p:cNvSpPr/>
          <p:nvPr/>
        </p:nvSpPr>
        <p:spPr>
          <a:xfrm flipH="1">
            <a:off x="5053776" y="5733023"/>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B</a:t>
            </a:r>
          </a:p>
        </p:txBody>
      </p:sp>
      <p:sp>
        <p:nvSpPr>
          <p:cNvPr id="31" name="椭圆 9"/>
          <p:cNvSpPr/>
          <p:nvPr/>
        </p:nvSpPr>
        <p:spPr>
          <a:xfrm flipH="1">
            <a:off x="7097206" y="5733023"/>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D</a:t>
            </a:r>
          </a:p>
        </p:txBody>
      </p:sp>
      <p:cxnSp>
        <p:nvCxnSpPr>
          <p:cNvPr id="32" name="直接箭头连接符 5"/>
          <p:cNvCxnSpPr/>
          <p:nvPr/>
        </p:nvCxnSpPr>
        <p:spPr>
          <a:xfrm>
            <a:off x="7507416" y="4299828"/>
            <a:ext cx="590550" cy="525780"/>
          </a:xfrm>
          <a:prstGeom prst="straightConnector1">
            <a:avLst/>
          </a:prstGeom>
          <a:ln w="19050" cap="flat" cmpd="sng">
            <a:solidFill>
              <a:srgbClr val="000000"/>
            </a:solidFill>
            <a:prstDash val="solid"/>
            <a:bevel/>
            <a:headEnd type="none" w="med" len="med"/>
            <a:tailEnd type="triangle" w="lg" len="lg"/>
          </a:ln>
        </p:spPr>
      </p:cxnSp>
      <p:cxnSp>
        <p:nvCxnSpPr>
          <p:cNvPr id="33" name="直接箭头连接符 4"/>
          <p:cNvCxnSpPr/>
          <p:nvPr/>
        </p:nvCxnSpPr>
        <p:spPr>
          <a:xfrm flipV="1">
            <a:off x="5463351" y="4299828"/>
            <a:ext cx="1633855" cy="1433195"/>
          </a:xfrm>
          <a:prstGeom prst="straightConnector1">
            <a:avLst/>
          </a:prstGeom>
          <a:ln w="19050" cap="flat" cmpd="sng">
            <a:solidFill>
              <a:srgbClr val="000000"/>
            </a:solidFill>
            <a:prstDash val="solid"/>
            <a:bevel/>
            <a:headEnd type="none" w="med" len="med"/>
            <a:tailEnd type="triangle" w="lg" len="lg"/>
          </a:ln>
        </p:spPr>
      </p:cxnSp>
      <p:sp>
        <p:nvSpPr>
          <p:cNvPr id="34" name="文本框 33"/>
          <p:cNvSpPr txBox="1"/>
          <p:nvPr/>
        </p:nvSpPr>
        <p:spPr>
          <a:xfrm>
            <a:off x="602188" y="6246167"/>
            <a:ext cx="7904717" cy="461665"/>
          </a:xfrm>
          <a:prstGeom prst="rect">
            <a:avLst/>
          </a:prstGeom>
          <a:noFill/>
        </p:spPr>
        <p:txBody>
          <a:bodyPr wrap="square">
            <a:spAutoFit/>
          </a:bodyPr>
          <a:lstStyle/>
          <a:p>
            <a:r>
              <a:rPr lang="en-US" altLang="zh-CN" sz="2400" b="1" kern="1200" dirty="0">
                <a:solidFill>
                  <a:schemeClr val="accent1">
                    <a:lumMod val="50000"/>
                  </a:schemeClr>
                </a:solidFill>
              </a:rPr>
              <a:t>strongly</a:t>
            </a:r>
            <a:r>
              <a:rPr kumimoji="1" lang="en-US" altLang="zh-CN" sz="2400" b="1" i="0" u="none" strike="noStrike" kern="1200" cap="none" spc="0" normalizeH="0" baseline="0" noProof="0" dirty="0">
                <a:ln>
                  <a:noFill/>
                </a:ln>
                <a:solidFill>
                  <a:srgbClr val="FF0000"/>
                </a:solidFill>
                <a:effectLst/>
                <a:uLnTx/>
                <a:uFillTx/>
                <a:latin typeface="+mn-lt"/>
                <a:ea typeface="+mn-ea"/>
                <a:cs typeface="+mn-cs"/>
              </a:rPr>
              <a:t> </a:t>
            </a:r>
            <a:r>
              <a:rPr lang="en-US" altLang="zh-CN" sz="2400" dirty="0">
                <a:solidFill>
                  <a:srgbClr val="FF0000"/>
                </a:solidFill>
                <a:latin typeface="Helvetica" pitchFamily="34" charset="0"/>
              </a:rPr>
              <a:t>connected                     </a:t>
            </a:r>
            <a:r>
              <a:rPr kumimoji="1" lang="en-US" altLang="zh-CN" sz="2400" b="1" i="0" u="none" strike="noStrike" kern="1200" cap="none" spc="0" normalizeH="0" baseline="0" noProof="0" dirty="0">
                <a:ln>
                  <a:noFill/>
                </a:ln>
                <a:solidFill>
                  <a:schemeClr val="accent1">
                    <a:lumMod val="50000"/>
                  </a:schemeClr>
                </a:solidFill>
                <a:effectLst/>
                <a:uLnTx/>
                <a:uFillTx/>
                <a:latin typeface="+mn-lt"/>
                <a:ea typeface="+mn-ea"/>
                <a:cs typeface="+mn-cs"/>
              </a:rPr>
              <a:t>weakly</a:t>
            </a:r>
            <a:r>
              <a:rPr kumimoji="1" lang="en-US" altLang="zh-CN" sz="2400" b="1" i="0" u="none" strike="noStrike" kern="1200" cap="none" spc="0" normalizeH="0" baseline="0" noProof="0" dirty="0">
                <a:ln>
                  <a:noFill/>
                </a:ln>
                <a:solidFill>
                  <a:srgbClr val="FF0000"/>
                </a:solidFill>
                <a:effectLst/>
                <a:uLnTx/>
                <a:uFillTx/>
                <a:latin typeface="+mn-lt"/>
                <a:ea typeface="+mn-ea"/>
                <a:cs typeface="+mn-cs"/>
              </a:rPr>
              <a:t> </a:t>
            </a:r>
            <a:r>
              <a:rPr lang="en-US" altLang="zh-CN" sz="2400" dirty="0">
                <a:solidFill>
                  <a:srgbClr val="FF0000"/>
                </a:solidFill>
                <a:latin typeface="Helvetica" pitchFamily="34" charset="0"/>
              </a:rPr>
              <a:t>connected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13</a:t>
            </a:fld>
            <a:endParaRPr lang="en-US" altLang="zh-CN" sz="1400" dirty="0"/>
          </a:p>
        </p:txBody>
      </p:sp>
      <p:sp>
        <p:nvSpPr>
          <p:cNvPr id="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Directed Representation</a:t>
            </a:r>
          </a:p>
        </p:txBody>
      </p:sp>
      <p:sp>
        <p:nvSpPr>
          <p:cNvPr id="21508"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endParaRPr lang="zh-CN" altLang="zh-CN" dirty="0">
              <a:latin typeface="Helvetica" pitchFamily="34" charset="0"/>
            </a:endParaRPr>
          </a:p>
        </p:txBody>
      </p:sp>
      <p:pic>
        <p:nvPicPr>
          <p:cNvPr id="21509" name="Picture 4" descr="GraphRep"/>
          <p:cNvPicPr>
            <a:picLocks noChangeAspect="1"/>
          </p:cNvPicPr>
          <p:nvPr/>
        </p:nvPicPr>
        <p:blipFill>
          <a:blip r:embed="rId3"/>
          <a:srcRect l="1892" t="4088" r="3786" b="1363"/>
          <a:stretch>
            <a:fillRect/>
          </a:stretch>
        </p:blipFill>
        <p:spPr>
          <a:xfrm>
            <a:off x="356738" y="1279525"/>
            <a:ext cx="5324475" cy="4941888"/>
          </a:xfrm>
          <a:prstGeom prst="rect">
            <a:avLst/>
          </a:prstGeom>
          <a:noFill/>
          <a:ln w="9525">
            <a:noFill/>
          </a:ln>
        </p:spPr>
      </p:pic>
      <p:sp>
        <p:nvSpPr>
          <p:cNvPr id="21510" name="Text Box 5"/>
          <p:cNvSpPr txBox="1"/>
          <p:nvPr/>
        </p:nvSpPr>
        <p:spPr>
          <a:xfrm>
            <a:off x="5716906" y="1689904"/>
            <a:ext cx="1584325" cy="830263"/>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matrix</a:t>
            </a:r>
          </a:p>
        </p:txBody>
      </p:sp>
      <p:sp>
        <p:nvSpPr>
          <p:cNvPr id="21511" name="Text Box 6"/>
          <p:cNvSpPr txBox="1"/>
          <p:nvPr/>
        </p:nvSpPr>
        <p:spPr>
          <a:xfrm>
            <a:off x="3611496" y="4800600"/>
            <a:ext cx="2087563" cy="457200"/>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list</a:t>
            </a:r>
          </a:p>
        </p:txBody>
      </p:sp>
      <p:sp>
        <p:nvSpPr>
          <p:cNvPr id="10" name="TextBox 9"/>
          <p:cNvSpPr txBox="1"/>
          <p:nvPr/>
        </p:nvSpPr>
        <p:spPr>
          <a:xfrm>
            <a:off x="6728916" y="4591684"/>
            <a:ext cx="1714500" cy="157003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err="1">
                <a:ln>
                  <a:noFill/>
                </a:ln>
                <a:solidFill>
                  <a:srgbClr val="FF0000"/>
                </a:solidFill>
                <a:effectLst/>
                <a:uLnTx/>
                <a:uFillTx/>
                <a:latin typeface="+mn-lt"/>
                <a:ea typeface="+mn-ea"/>
                <a:cs typeface="+mn-cs"/>
              </a:rPr>
              <a:t>Outdegree</a:t>
            </a:r>
            <a:r>
              <a:rPr kumimoji="1" lang="en-US" altLang="zh-CN" sz="2400" b="0" i="0" u="none" strike="noStrike" kern="1200" cap="none" spc="0" normalizeH="0" baseline="0" noProof="0" dirty="0">
                <a:ln>
                  <a:noFill/>
                </a:ln>
                <a:solidFill>
                  <a:srgbClr val="FF0000"/>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err="1">
                <a:ln>
                  <a:noFill/>
                </a:ln>
                <a:solidFill>
                  <a:srgbClr val="FF0000"/>
                </a:solidFill>
                <a:effectLst/>
                <a:uLnTx/>
                <a:uFillTx/>
                <a:latin typeface="+mn-lt"/>
                <a:ea typeface="+mn-ea"/>
                <a:cs typeface="+mn-cs"/>
              </a:rPr>
              <a:t>Indegree</a:t>
            </a:r>
            <a:r>
              <a:rPr kumimoji="1" lang="en-US" altLang="zh-CN" sz="2400" b="0" i="0" u="none" strike="noStrike" kern="1200" cap="none" spc="0" normalizeH="0" baseline="0" noProof="0" dirty="0">
                <a:ln>
                  <a:noFill/>
                </a:ln>
                <a:solidFill>
                  <a:srgbClr val="FF0000"/>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mn-cs"/>
              </a:rPr>
              <a:t>adjacent</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mn-cs"/>
              </a:rPr>
              <a:t>neighbor</a:t>
            </a:r>
            <a:endParaRPr kumimoji="1"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14</a:t>
            </a:fld>
            <a:endParaRPr lang="en-US" altLang="zh-CN" sz="1400" dirty="0"/>
          </a:p>
        </p:txBody>
      </p:sp>
      <p:sp>
        <p:nvSpPr>
          <p:cNvPr id="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mj-lt"/>
                <a:ea typeface="+mj-ea"/>
                <a:cs typeface="+mj-cs"/>
              </a:rPr>
              <a:t>Directed Representation</a:t>
            </a:r>
          </a:p>
        </p:txBody>
      </p:sp>
      <p:sp>
        <p:nvSpPr>
          <p:cNvPr id="21508"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endParaRPr lang="zh-CN" altLang="zh-CN" dirty="0">
              <a:latin typeface="Helvetica" pitchFamily="34" charset="0"/>
            </a:endParaRPr>
          </a:p>
        </p:txBody>
      </p:sp>
      <p:pic>
        <p:nvPicPr>
          <p:cNvPr id="21509" name="Picture 4" descr="GraphRep"/>
          <p:cNvPicPr>
            <a:picLocks noChangeAspect="1"/>
          </p:cNvPicPr>
          <p:nvPr/>
        </p:nvPicPr>
        <p:blipFill>
          <a:blip r:embed="rId3"/>
          <a:srcRect l="1892" t="4088" r="3786" b="1363"/>
          <a:stretch>
            <a:fillRect/>
          </a:stretch>
        </p:blipFill>
        <p:spPr>
          <a:xfrm>
            <a:off x="198443" y="1306512"/>
            <a:ext cx="5324475" cy="4941888"/>
          </a:xfrm>
          <a:prstGeom prst="rect">
            <a:avLst/>
          </a:prstGeom>
          <a:noFill/>
          <a:ln w="9525">
            <a:noFill/>
          </a:ln>
        </p:spPr>
      </p:pic>
      <p:sp>
        <p:nvSpPr>
          <p:cNvPr id="21510" name="Text Box 5"/>
          <p:cNvSpPr txBox="1"/>
          <p:nvPr/>
        </p:nvSpPr>
        <p:spPr>
          <a:xfrm>
            <a:off x="5399881" y="1573213"/>
            <a:ext cx="1584325" cy="830263"/>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matrix</a:t>
            </a:r>
          </a:p>
        </p:txBody>
      </p:sp>
      <p:sp>
        <p:nvSpPr>
          <p:cNvPr id="21511" name="Text Box 6"/>
          <p:cNvSpPr txBox="1"/>
          <p:nvPr/>
        </p:nvSpPr>
        <p:spPr>
          <a:xfrm>
            <a:off x="3314694" y="4423901"/>
            <a:ext cx="2087563" cy="457200"/>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list</a:t>
            </a:r>
          </a:p>
        </p:txBody>
      </p:sp>
      <p:sp>
        <p:nvSpPr>
          <p:cNvPr id="3" name="TextBox 9"/>
          <p:cNvSpPr txBox="1"/>
          <p:nvPr/>
        </p:nvSpPr>
        <p:spPr>
          <a:xfrm>
            <a:off x="5659426" y="3916536"/>
            <a:ext cx="3022611"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en-US" altLang="zh-CN" sz="2400" b="0" i="0" u="none" strike="noStrike" kern="1200" cap="none" spc="0" normalizeH="0" baseline="0" noProof="0" dirty="0">
                <a:ln>
                  <a:noFill/>
                </a:ln>
                <a:solidFill>
                  <a:srgbClr val="FF0000"/>
                </a:solidFill>
                <a:effectLst/>
                <a:uLnTx/>
                <a:uFillTx/>
                <a:latin typeface="+mn-lt"/>
                <a:ea typeface="+mn-ea"/>
                <a:cs typeface="+mn-cs"/>
              </a:rPr>
              <a:t>Is it easy for finding neighbors?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en-US" altLang="zh-CN" dirty="0">
                <a:solidFill>
                  <a:srgbClr val="FF0000"/>
                </a:solidFill>
              </a:rPr>
              <a:t>Is it easy to get the outdegree and indegree?</a:t>
            </a:r>
            <a:endParaRPr kumimoji="1"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15</a:t>
            </a:fld>
            <a:endParaRPr lang="en-US" altLang="zh-CN" sz="1400" dirty="0"/>
          </a:p>
        </p:txBody>
      </p:sp>
      <p:sp>
        <p:nvSpPr>
          <p:cNvPr id="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mj-lt"/>
                <a:ea typeface="+mj-ea"/>
                <a:cs typeface="+mj-cs"/>
              </a:rPr>
              <a:t>Directed Representation</a:t>
            </a:r>
          </a:p>
        </p:txBody>
      </p:sp>
      <p:sp>
        <p:nvSpPr>
          <p:cNvPr id="21508"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endParaRPr lang="zh-CN" altLang="zh-CN" dirty="0">
              <a:latin typeface="Helvetica" pitchFamily="34" charset="0"/>
            </a:endParaRPr>
          </a:p>
        </p:txBody>
      </p:sp>
      <p:pic>
        <p:nvPicPr>
          <p:cNvPr id="21509" name="Picture 4" descr="GraphRep"/>
          <p:cNvPicPr>
            <a:picLocks noChangeAspect="1"/>
          </p:cNvPicPr>
          <p:nvPr/>
        </p:nvPicPr>
        <p:blipFill>
          <a:blip r:embed="rId3"/>
          <a:srcRect l="1892" t="4088" r="3786" b="1363"/>
          <a:stretch>
            <a:fillRect/>
          </a:stretch>
        </p:blipFill>
        <p:spPr>
          <a:xfrm>
            <a:off x="198443" y="1306512"/>
            <a:ext cx="5324475" cy="4941888"/>
          </a:xfrm>
          <a:prstGeom prst="rect">
            <a:avLst/>
          </a:prstGeom>
          <a:noFill/>
          <a:ln w="9525">
            <a:noFill/>
          </a:ln>
        </p:spPr>
      </p:pic>
      <p:sp>
        <p:nvSpPr>
          <p:cNvPr id="21510" name="Text Box 5"/>
          <p:cNvSpPr txBox="1"/>
          <p:nvPr/>
        </p:nvSpPr>
        <p:spPr>
          <a:xfrm>
            <a:off x="5399881" y="1573213"/>
            <a:ext cx="1584325" cy="830263"/>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matrix</a:t>
            </a:r>
          </a:p>
        </p:txBody>
      </p:sp>
      <p:sp>
        <p:nvSpPr>
          <p:cNvPr id="21511" name="Text Box 6"/>
          <p:cNvSpPr txBox="1"/>
          <p:nvPr/>
        </p:nvSpPr>
        <p:spPr>
          <a:xfrm>
            <a:off x="3314694" y="4423901"/>
            <a:ext cx="2087563" cy="457200"/>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list</a:t>
            </a:r>
          </a:p>
        </p:txBody>
      </p:sp>
      <p:sp>
        <p:nvSpPr>
          <p:cNvPr id="3" name="TextBox 9"/>
          <p:cNvSpPr txBox="1"/>
          <p:nvPr/>
        </p:nvSpPr>
        <p:spPr>
          <a:xfrm>
            <a:off x="5399882" y="3916536"/>
            <a:ext cx="328215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en-US" altLang="zh-CN" dirty="0">
                <a:solidFill>
                  <a:srgbClr val="FF0000"/>
                </a:solidFill>
              </a:rPr>
              <a:t>Inverse Adjacency list </a:t>
            </a:r>
          </a:p>
          <a:p>
            <a:pPr marL="342900" indent="-342900">
              <a:buFont typeface="Arial" panose="020B0604020202020204" pitchFamily="34" charset="0"/>
              <a:buChar char="•"/>
              <a:defRPr/>
            </a:pPr>
            <a:r>
              <a:rPr kumimoji="1" lang="en-US" altLang="zh-CN" sz="2400" b="0" i="0" u="none" strike="noStrike" kern="1200" cap="none" spc="0" normalizeH="0" baseline="0" noProof="0" dirty="0">
                <a:ln>
                  <a:noFill/>
                </a:ln>
                <a:solidFill>
                  <a:schemeClr val="tx1"/>
                </a:solidFill>
                <a:effectLst/>
                <a:uLnTx/>
                <a:uFillTx/>
                <a:latin typeface="+mn-lt"/>
                <a:ea typeface="+mn-ea"/>
                <a:cs typeface="+mn-cs"/>
              </a:rPr>
              <a:t>Exercise:  </a:t>
            </a:r>
            <a:r>
              <a:rPr kumimoji="1" lang="en-US" altLang="zh-CN" dirty="0">
                <a:solidFill>
                  <a:schemeClr val="tx1"/>
                </a:solidFill>
              </a:rPr>
              <a:t>give the Inverse Adjacency list </a:t>
            </a:r>
          </a:p>
          <a:p>
            <a:pPr>
              <a:defRPr/>
            </a:pPr>
            <a:r>
              <a:rPr kumimoji="1" lang="en-US" altLang="zh-CN" dirty="0">
                <a:solidFill>
                  <a:schemeClr val="tx1"/>
                </a:solidFill>
              </a:rPr>
              <a:t>     for this graph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16</a:t>
            </a:fld>
            <a:endParaRPr lang="en-US" altLang="zh-CN" sz="1400" dirty="0"/>
          </a:p>
        </p:txBody>
      </p:sp>
      <p:sp>
        <p:nvSpPr>
          <p:cNvPr id="1638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mj-lt"/>
                <a:ea typeface="+mj-ea"/>
                <a:cs typeface="+mj-cs"/>
              </a:rPr>
              <a:t>Undirected Representation</a:t>
            </a:r>
          </a:p>
        </p:txBody>
      </p:sp>
      <p:sp>
        <p:nvSpPr>
          <p:cNvPr id="23556"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endParaRPr lang="zh-CN" altLang="zh-CN" dirty="0">
              <a:latin typeface="Helvetica" pitchFamily="34" charset="0"/>
            </a:endParaRPr>
          </a:p>
        </p:txBody>
      </p:sp>
      <p:pic>
        <p:nvPicPr>
          <p:cNvPr id="23557" name="Picture 4" descr="C:\Shaffer\CS2604\Figs\GraphUD.gif"/>
          <p:cNvPicPr>
            <a:picLocks noChangeAspect="1"/>
          </p:cNvPicPr>
          <p:nvPr/>
        </p:nvPicPr>
        <p:blipFill>
          <a:blip r:embed="rId3"/>
          <a:srcRect l="1262" t="3427" r="3154" b="1372"/>
          <a:stretch>
            <a:fillRect/>
          </a:stretch>
        </p:blipFill>
        <p:spPr>
          <a:xfrm>
            <a:off x="1981200" y="1524000"/>
            <a:ext cx="5181600" cy="4749800"/>
          </a:xfrm>
          <a:prstGeom prst="rect">
            <a:avLst/>
          </a:prstGeom>
          <a:noFill/>
          <a:ln w="9525">
            <a:noFill/>
          </a:ln>
        </p:spPr>
      </p:pic>
      <p:sp>
        <p:nvSpPr>
          <p:cNvPr id="23558" name="Text Box 5"/>
          <p:cNvSpPr txBox="1"/>
          <p:nvPr/>
        </p:nvSpPr>
        <p:spPr>
          <a:xfrm>
            <a:off x="7369175" y="2195513"/>
            <a:ext cx="1584325" cy="830262"/>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matrix</a:t>
            </a:r>
          </a:p>
        </p:txBody>
      </p:sp>
      <p:sp>
        <p:nvSpPr>
          <p:cNvPr id="23559" name="Text Box 6"/>
          <p:cNvSpPr txBox="1"/>
          <p:nvPr/>
        </p:nvSpPr>
        <p:spPr>
          <a:xfrm>
            <a:off x="6357938" y="4786313"/>
            <a:ext cx="2087562" cy="457200"/>
          </a:xfrm>
          <a:prstGeom prst="rect">
            <a:avLst/>
          </a:prstGeom>
          <a:noFill/>
          <a:ln w="9525">
            <a:noFill/>
          </a:ln>
        </p:spPr>
        <p:txBody>
          <a:bodyPr anchor="t">
            <a:spAutoFit/>
          </a:bodyPr>
          <a:lstStyle/>
          <a:p>
            <a:pPr>
              <a:spcBef>
                <a:spcPct val="50000"/>
              </a:spcBef>
            </a:pPr>
            <a:r>
              <a:rPr lang="en-US" altLang="zh-CN" dirty="0">
                <a:solidFill>
                  <a:schemeClr val="accent1"/>
                </a:solidFill>
                <a:latin typeface="Times New Roman" panose="02020603050405020304" pitchFamily="18" charset="0"/>
                <a:ea typeface="宋体" panose="02010600030101010101" pitchFamily="2" charset="-122"/>
              </a:rPr>
              <a:t>Adjacency list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17</a:t>
            </a:fld>
            <a:endParaRPr lang="en-US" altLang="zh-CN" sz="1400" dirty="0"/>
          </a:p>
        </p:txBody>
      </p:sp>
      <p:sp>
        <p:nvSpPr>
          <p:cNvPr id="18434"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Representation Costs</a:t>
            </a:r>
          </a:p>
        </p:txBody>
      </p:sp>
      <p:sp>
        <p:nvSpPr>
          <p:cNvPr id="25603"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buNone/>
            </a:pPr>
            <a:r>
              <a:rPr lang="en-US" altLang="zh-CN" dirty="0">
                <a:latin typeface="Helvetica" pitchFamily="34" charset="0"/>
              </a:rPr>
              <a:t>Adjacency Matrix: </a:t>
            </a:r>
          </a:p>
          <a:p>
            <a:pPr eaLnBrk="1" hangingPunct="1">
              <a:lnSpc>
                <a:spcPct val="90000"/>
              </a:lnSpc>
              <a:buNone/>
            </a:pPr>
            <a:r>
              <a:rPr lang="en-US" altLang="zh-CN" dirty="0">
                <a:latin typeface="Helvetica" pitchFamily="34" charset="0"/>
              </a:rPr>
              <a:t>        </a:t>
            </a:r>
            <a:r>
              <a:rPr lang="en-US" altLang="zh-CN" dirty="0">
                <a:sym typeface="Symbol" panose="05050102010706020507" pitchFamily="18" charset="2"/>
              </a:rPr>
              <a:t></a:t>
            </a:r>
            <a:r>
              <a:rPr lang="en-US" altLang="zh-CN" dirty="0"/>
              <a:t>(|</a:t>
            </a:r>
            <a:r>
              <a:rPr lang="en-US" altLang="zh-CN" b="1" dirty="0"/>
              <a:t>V</a:t>
            </a:r>
            <a:r>
              <a:rPr lang="en-US" altLang="zh-CN" dirty="0"/>
              <a:t>|</a:t>
            </a:r>
            <a:r>
              <a:rPr lang="en-US" altLang="zh-CN" baseline="30000" dirty="0"/>
              <a:t>2</a:t>
            </a:r>
            <a:r>
              <a:rPr lang="en-US" altLang="zh-CN" dirty="0"/>
              <a:t>) space</a:t>
            </a:r>
            <a:endParaRPr lang="en-US" altLang="zh-CN" dirty="0">
              <a:latin typeface="Helvetica" pitchFamily="34" charset="0"/>
            </a:endParaRPr>
          </a:p>
          <a:p>
            <a:pPr eaLnBrk="1" hangingPunct="1">
              <a:lnSpc>
                <a:spcPct val="90000"/>
              </a:lnSpc>
              <a:buNone/>
            </a:pPr>
            <a:endParaRPr lang="en-US" altLang="zh-CN" dirty="0">
              <a:latin typeface="Helvetica" pitchFamily="34" charset="0"/>
            </a:endParaRPr>
          </a:p>
          <a:p>
            <a:pPr eaLnBrk="1" hangingPunct="1">
              <a:lnSpc>
                <a:spcPct val="90000"/>
              </a:lnSpc>
              <a:buNone/>
            </a:pPr>
            <a:r>
              <a:rPr lang="en-US" altLang="zh-CN" dirty="0">
                <a:latin typeface="Helvetica" pitchFamily="34" charset="0"/>
              </a:rPr>
              <a:t>Adjacency List:      </a:t>
            </a:r>
          </a:p>
          <a:p>
            <a:pPr eaLnBrk="1" hangingPunct="1">
              <a:lnSpc>
                <a:spcPct val="90000"/>
              </a:lnSpc>
              <a:buNone/>
            </a:pPr>
            <a:r>
              <a:rPr lang="en-US" altLang="zh-CN" dirty="0">
                <a:latin typeface="Helvetica" pitchFamily="34" charset="0"/>
              </a:rPr>
              <a:t>        </a:t>
            </a:r>
            <a:r>
              <a:rPr lang="en-US" altLang="zh-CN" dirty="0">
                <a:sym typeface="Symbol" panose="05050102010706020507" pitchFamily="18" charset="2"/>
              </a:rPr>
              <a:t></a:t>
            </a:r>
            <a:r>
              <a:rPr lang="en-US" altLang="zh-CN" dirty="0"/>
              <a:t>(|</a:t>
            </a:r>
            <a:r>
              <a:rPr lang="en-US" altLang="zh-CN" b="1" dirty="0"/>
              <a:t>V</a:t>
            </a:r>
            <a:r>
              <a:rPr lang="en-US" altLang="zh-CN" dirty="0"/>
              <a:t>| + |</a:t>
            </a:r>
            <a:r>
              <a:rPr lang="en-US" altLang="zh-CN" b="1" dirty="0"/>
              <a:t>E</a:t>
            </a:r>
            <a:r>
              <a:rPr lang="en-US" altLang="zh-CN" dirty="0"/>
              <a:t>|) space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18</a:t>
            </a:fld>
            <a:endParaRPr lang="en-US" altLang="zh-CN" sz="1400" dirty="0"/>
          </a:p>
        </p:txBody>
      </p:sp>
      <p:sp>
        <p:nvSpPr>
          <p:cNvPr id="12902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rgbClr val="CC0000"/>
                </a:solidFill>
                <a:effectLst>
                  <a:outerShdw blurRad="38100" dist="38100" dir="2700000" algn="tl">
                    <a:srgbClr val="C0C0C0"/>
                  </a:outerShdw>
                </a:effectLst>
                <a:uLnTx/>
                <a:uFillTx/>
                <a:latin typeface="+mj-lt"/>
                <a:ea typeface="+mj-ea"/>
                <a:cs typeface="+mj-cs"/>
              </a:rPr>
              <a:t>Graph ADT</a:t>
            </a:r>
          </a:p>
        </p:txBody>
      </p:sp>
      <p:sp>
        <p:nvSpPr>
          <p:cNvPr id="27651"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60000"/>
              </a:lnSpc>
              <a:buNone/>
            </a:pPr>
            <a:r>
              <a:rPr lang="en-US" altLang="zh-CN" sz="2400" b="1" dirty="0">
                <a:latin typeface="Courier New" panose="02070309020205020404" pitchFamily="49" charset="0"/>
              </a:rPr>
              <a:t>class Graph { // Graph abstract class</a:t>
            </a:r>
          </a:p>
          <a:p>
            <a:pPr eaLnBrk="1" hangingPunct="1">
              <a:lnSpc>
                <a:spcPct val="60000"/>
              </a:lnSpc>
              <a:buNone/>
            </a:pPr>
            <a:r>
              <a:rPr lang="en-US" altLang="zh-CN" sz="2400" b="1" dirty="0">
                <a:latin typeface="Courier New" panose="02070309020205020404" pitchFamily="49" charset="0"/>
              </a:rPr>
              <a:t>public:</a:t>
            </a:r>
          </a:p>
          <a:p>
            <a:pPr eaLnBrk="1" hangingPunct="1">
              <a:lnSpc>
                <a:spcPct val="60000"/>
              </a:lnSpc>
              <a:buNone/>
            </a:pPr>
            <a:r>
              <a:rPr lang="en-US" altLang="zh-CN" sz="2400" b="1" dirty="0">
                <a:latin typeface="Courier New" panose="02070309020205020404" pitchFamily="49" charset="0"/>
              </a:rPr>
              <a:t>  virtual int n() =0; // # of vertices</a:t>
            </a:r>
          </a:p>
          <a:p>
            <a:pPr eaLnBrk="1" hangingPunct="1">
              <a:lnSpc>
                <a:spcPct val="60000"/>
              </a:lnSpc>
              <a:buNone/>
            </a:pPr>
            <a:r>
              <a:rPr lang="en-US" altLang="zh-CN" sz="2400" b="1" dirty="0">
                <a:latin typeface="Courier New" panose="02070309020205020404" pitchFamily="49" charset="0"/>
              </a:rPr>
              <a:t>  virtual int e() =0; // # of edges</a:t>
            </a:r>
          </a:p>
          <a:p>
            <a:pPr eaLnBrk="1" hangingPunct="1">
              <a:lnSpc>
                <a:spcPct val="60000"/>
              </a:lnSpc>
              <a:buNone/>
            </a:pPr>
            <a:r>
              <a:rPr lang="en-US" altLang="zh-CN" sz="2400" b="1" dirty="0">
                <a:latin typeface="Courier New" panose="02070309020205020404" pitchFamily="49" charset="0"/>
              </a:rPr>
              <a:t>  // Return index of first, next neighbor </a:t>
            </a:r>
          </a:p>
          <a:p>
            <a:pPr eaLnBrk="1" hangingPunct="1">
              <a:lnSpc>
                <a:spcPct val="60000"/>
              </a:lnSpc>
              <a:buNone/>
            </a:pPr>
            <a:r>
              <a:rPr lang="en-US" altLang="zh-CN" sz="2400" b="1" dirty="0">
                <a:latin typeface="Courier New" panose="02070309020205020404" pitchFamily="49" charset="0"/>
              </a:rPr>
              <a:t>  virtual int first(int) =0;</a:t>
            </a:r>
          </a:p>
          <a:p>
            <a:pPr eaLnBrk="1" hangingPunct="1">
              <a:lnSpc>
                <a:spcPct val="60000"/>
              </a:lnSpc>
              <a:buNone/>
            </a:pPr>
            <a:r>
              <a:rPr lang="en-US" altLang="zh-CN" sz="2400" b="1" dirty="0">
                <a:latin typeface="Courier New" panose="02070309020205020404" pitchFamily="49" charset="0"/>
              </a:rPr>
              <a:t>  virtual int next(int, int) =0;</a:t>
            </a:r>
          </a:p>
          <a:p>
            <a:pPr eaLnBrk="1" hangingPunct="1">
              <a:lnSpc>
                <a:spcPct val="60000"/>
              </a:lnSpc>
              <a:buNone/>
            </a:pPr>
            <a:r>
              <a:rPr lang="en-US" altLang="zh-CN" sz="2400" b="1" dirty="0">
                <a:latin typeface="Courier New" panose="02070309020205020404" pitchFamily="49" charset="0"/>
              </a:rPr>
              <a:t>  // Store new edge</a:t>
            </a:r>
          </a:p>
          <a:p>
            <a:pPr eaLnBrk="1" hangingPunct="1">
              <a:lnSpc>
                <a:spcPct val="60000"/>
              </a:lnSpc>
              <a:buNone/>
            </a:pPr>
            <a:r>
              <a:rPr lang="en-US" altLang="zh-CN" sz="2400" b="1" dirty="0">
                <a:latin typeface="Courier New" panose="02070309020205020404" pitchFamily="49" charset="0"/>
              </a:rPr>
              <a:t>  virtual void setEdge(int, int, int) =0;</a:t>
            </a:r>
          </a:p>
          <a:p>
            <a:pPr eaLnBrk="1" hangingPunct="1">
              <a:lnSpc>
                <a:spcPct val="60000"/>
              </a:lnSpc>
              <a:buNone/>
            </a:pPr>
            <a:r>
              <a:rPr lang="en-US" altLang="zh-CN" sz="2400" b="1" dirty="0">
                <a:latin typeface="Courier New" panose="02070309020205020404" pitchFamily="49" charset="0"/>
              </a:rPr>
              <a:t>  // Delete edge defined by two vertices</a:t>
            </a:r>
          </a:p>
          <a:p>
            <a:pPr eaLnBrk="1" hangingPunct="1">
              <a:lnSpc>
                <a:spcPct val="60000"/>
              </a:lnSpc>
              <a:buNone/>
            </a:pPr>
            <a:r>
              <a:rPr lang="en-US" altLang="zh-CN" sz="2400" b="1" dirty="0">
                <a:latin typeface="Courier New" panose="02070309020205020404" pitchFamily="49" charset="0"/>
              </a:rPr>
              <a:t>  virtual void delEdge(int, int) =0;</a:t>
            </a:r>
          </a:p>
          <a:p>
            <a:pPr eaLnBrk="1" hangingPunct="1">
              <a:lnSpc>
                <a:spcPct val="60000"/>
              </a:lnSpc>
              <a:buNone/>
            </a:pPr>
            <a:r>
              <a:rPr lang="en-US" altLang="zh-CN" sz="2400" b="1" dirty="0">
                <a:latin typeface="Courier New" panose="02070309020205020404" pitchFamily="49" charset="0"/>
              </a:rPr>
              <a:t>  // Weight of edge connecting two vertices</a:t>
            </a:r>
          </a:p>
          <a:p>
            <a:pPr eaLnBrk="1" hangingPunct="1">
              <a:lnSpc>
                <a:spcPct val="60000"/>
              </a:lnSpc>
              <a:buNone/>
            </a:pPr>
            <a:r>
              <a:rPr lang="en-US" altLang="zh-CN" sz="2400" b="1" dirty="0">
                <a:latin typeface="Courier New" panose="02070309020205020404" pitchFamily="49" charset="0"/>
              </a:rPr>
              <a:t>  virtual int weight(int, int) =0;</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FF0000"/>
                </a:solidFill>
                <a:latin typeface="Courier New" panose="02070309020205020404" pitchFamily="49" charset="0"/>
              </a:rPr>
              <a:t>virtual int getMark(int) =0;</a:t>
            </a:r>
          </a:p>
          <a:p>
            <a:pPr eaLnBrk="1" hangingPunct="1">
              <a:lnSpc>
                <a:spcPct val="60000"/>
              </a:lnSpc>
              <a:buNone/>
            </a:pPr>
            <a:r>
              <a:rPr lang="en-US" altLang="zh-CN" sz="2400" b="1" dirty="0">
                <a:solidFill>
                  <a:srgbClr val="FF0000"/>
                </a:solidFill>
                <a:latin typeface="Courier New" panose="02070309020205020404" pitchFamily="49" charset="0"/>
              </a:rPr>
              <a:t>  virtual void setMark(int, int) =0;</a:t>
            </a:r>
          </a:p>
          <a:p>
            <a:pPr eaLnBrk="1" hangingPunct="1">
              <a:lnSpc>
                <a:spcPct val="60000"/>
              </a:lnSpc>
              <a:buNone/>
            </a:pPr>
            <a:r>
              <a:rPr lang="en-US" altLang="zh-CN" sz="2400" b="1" dirty="0">
                <a:latin typeface="Courier New" panose="02070309020205020404" pitchFamily="49" charset="0"/>
              </a:rPr>
              <a:t>};</a:t>
            </a:r>
          </a:p>
        </p:txBody>
      </p:sp>
      <p:sp>
        <p:nvSpPr>
          <p:cNvPr id="2" name="对话气泡: 矩形 1"/>
          <p:cNvSpPr/>
          <p:nvPr/>
        </p:nvSpPr>
        <p:spPr bwMode="auto">
          <a:xfrm>
            <a:off x="5652120" y="6093088"/>
            <a:ext cx="2016224" cy="648072"/>
          </a:xfrm>
          <a:prstGeom prst="wedgeRectCallout">
            <a:avLst>
              <a:gd name="adj1" fmla="val -79790"/>
              <a:gd name="adj2" fmla="val -6879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Why???</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19</a:t>
            </a:fld>
            <a:endParaRPr lang="en-US" altLang="zh-CN" sz="1400" dirty="0"/>
          </a:p>
        </p:txBody>
      </p:sp>
      <p:sp>
        <p:nvSpPr>
          <p:cNvPr id="131074" name="Rectangle 2"/>
          <p:cNvSpPr>
            <a:spLocks noGrp="1" noChangeArrowheads="1"/>
          </p:cNvSpPr>
          <p:nvPr>
            <p:ph type="title"/>
          </p:nvPr>
        </p:nvSpPr>
        <p:spPr>
          <a:xfrm>
            <a:off x="684213" y="188913"/>
            <a:ext cx="6981825" cy="5159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Adjacency Matrix Implementation (1)</a:t>
            </a:r>
          </a:p>
        </p:txBody>
      </p:sp>
      <p:sp>
        <p:nvSpPr>
          <p:cNvPr id="29699" name="Rectangle 3"/>
          <p:cNvSpPr>
            <a:spLocks noGrp="1"/>
          </p:cNvSpPr>
          <p:nvPr>
            <p:ph idx="1"/>
          </p:nvPr>
        </p:nvSpPr>
        <p:spPr>
          <a:xfrm>
            <a:off x="250825" y="836613"/>
            <a:ext cx="8497888" cy="5832475"/>
          </a:xfrm>
        </p:spPr>
        <p:txBody>
          <a:bodyPr wrap="square" lIns="91440" tIns="45720" rIns="91440" bIns="45720" anchor="t"/>
          <a:lstStyle/>
          <a:p>
            <a:pPr eaLnBrk="1" hangingPunct="1">
              <a:lnSpc>
                <a:spcPct val="80000"/>
              </a:lnSpc>
              <a:buNone/>
            </a:pPr>
            <a:r>
              <a:rPr lang="en-US" altLang="zh-CN" sz="2000" dirty="0"/>
              <a:t>class Graphm : public Graph { // Implement adjacency matrix</a:t>
            </a:r>
          </a:p>
          <a:p>
            <a:pPr eaLnBrk="1" hangingPunct="1">
              <a:lnSpc>
                <a:spcPct val="80000"/>
              </a:lnSpc>
              <a:buNone/>
            </a:pPr>
            <a:r>
              <a:rPr lang="en-US" altLang="zh-CN" sz="2000" dirty="0"/>
              <a:t>private:</a:t>
            </a:r>
          </a:p>
          <a:p>
            <a:pPr eaLnBrk="1" hangingPunct="1">
              <a:lnSpc>
                <a:spcPct val="80000"/>
              </a:lnSpc>
              <a:buNone/>
            </a:pPr>
            <a:r>
              <a:rPr lang="en-US" altLang="zh-CN" sz="2000" dirty="0"/>
              <a:t>  int numVertex, numEdge; // Store number of vertices, edges</a:t>
            </a:r>
          </a:p>
          <a:p>
            <a:pPr eaLnBrk="1" hangingPunct="1">
              <a:lnSpc>
                <a:spcPct val="80000"/>
              </a:lnSpc>
              <a:buNone/>
            </a:pPr>
            <a:r>
              <a:rPr lang="en-US" altLang="zh-CN" sz="2000" dirty="0"/>
              <a:t>  int **</a:t>
            </a:r>
            <a:r>
              <a:rPr lang="en-US" altLang="zh-CN" sz="2000" b="1" dirty="0">
                <a:solidFill>
                  <a:srgbClr val="CC0000"/>
                </a:solidFill>
              </a:rPr>
              <a:t>matrix</a:t>
            </a:r>
            <a:r>
              <a:rPr lang="en-US" altLang="zh-CN" sz="2000" dirty="0"/>
              <a:t>;           // Pointer to adjacency matrix</a:t>
            </a:r>
          </a:p>
          <a:p>
            <a:pPr eaLnBrk="1" hangingPunct="1">
              <a:lnSpc>
                <a:spcPct val="80000"/>
              </a:lnSpc>
              <a:buNone/>
            </a:pPr>
            <a:r>
              <a:rPr lang="en-US" altLang="zh-CN" sz="2000" dirty="0"/>
              <a:t>  int *mark;              // Pointer to mark array</a:t>
            </a:r>
          </a:p>
          <a:p>
            <a:pPr eaLnBrk="1" hangingPunct="1">
              <a:lnSpc>
                <a:spcPct val="80000"/>
              </a:lnSpc>
              <a:buNone/>
            </a:pPr>
            <a:r>
              <a:rPr lang="en-US" altLang="zh-CN" sz="2000" dirty="0"/>
              <a:t>public:</a:t>
            </a:r>
          </a:p>
          <a:p>
            <a:pPr eaLnBrk="1" hangingPunct="1">
              <a:lnSpc>
                <a:spcPct val="80000"/>
              </a:lnSpc>
              <a:buNone/>
            </a:pPr>
            <a:r>
              <a:rPr lang="en-US" altLang="zh-CN" sz="2000" dirty="0"/>
              <a:t>  Graphm(int numVert) {// Make graph with numVert vertices</a:t>
            </a:r>
          </a:p>
          <a:p>
            <a:pPr eaLnBrk="1" hangingPunct="1">
              <a:lnSpc>
                <a:spcPct val="80000"/>
              </a:lnSpc>
              <a:buNone/>
            </a:pPr>
            <a:r>
              <a:rPr lang="en-US" altLang="zh-CN" sz="2000" dirty="0"/>
              <a:t>      int i, j;</a:t>
            </a:r>
          </a:p>
          <a:p>
            <a:pPr eaLnBrk="1" hangingPunct="1">
              <a:lnSpc>
                <a:spcPct val="80000"/>
              </a:lnSpc>
              <a:buNone/>
            </a:pPr>
            <a:r>
              <a:rPr lang="en-US" altLang="zh-CN" sz="2000" dirty="0"/>
              <a:t>      numVertex = numVert;</a:t>
            </a:r>
          </a:p>
          <a:p>
            <a:pPr eaLnBrk="1" hangingPunct="1">
              <a:lnSpc>
                <a:spcPct val="80000"/>
              </a:lnSpc>
              <a:buNone/>
            </a:pPr>
            <a:r>
              <a:rPr lang="en-US" altLang="zh-CN" sz="2000" dirty="0"/>
              <a:t>      numEdge = 0;</a:t>
            </a:r>
          </a:p>
          <a:p>
            <a:pPr eaLnBrk="1" hangingPunct="1">
              <a:lnSpc>
                <a:spcPct val="80000"/>
              </a:lnSpc>
              <a:buNone/>
            </a:pPr>
            <a:r>
              <a:rPr lang="en-US" altLang="zh-CN" sz="2000" dirty="0"/>
              <a:t>      mark = new int[numVert]; // Initialize mark array</a:t>
            </a:r>
          </a:p>
          <a:p>
            <a:pPr eaLnBrk="1" hangingPunct="1">
              <a:lnSpc>
                <a:spcPct val="80000"/>
              </a:lnSpc>
              <a:buNone/>
            </a:pPr>
            <a:r>
              <a:rPr lang="en-US" altLang="zh-CN" sz="2000" dirty="0"/>
              <a:t>      for (i=0; i&lt;numVertex; i++)</a:t>
            </a:r>
          </a:p>
          <a:p>
            <a:pPr eaLnBrk="1" hangingPunct="1">
              <a:lnSpc>
                <a:spcPct val="80000"/>
              </a:lnSpc>
              <a:buNone/>
            </a:pPr>
            <a:r>
              <a:rPr lang="en-US" altLang="zh-CN" sz="2000" dirty="0"/>
              <a:t>          mark[i] = UNVISITED; // VISTED = 1, UNVISITED = 0 </a:t>
            </a:r>
          </a:p>
          <a:p>
            <a:pPr eaLnBrk="1" hangingPunct="1">
              <a:lnSpc>
                <a:spcPct val="80000"/>
              </a:lnSpc>
              <a:buNone/>
            </a:pPr>
            <a:r>
              <a:rPr lang="en-US" altLang="zh-CN" sz="2000" dirty="0"/>
              <a:t>      matrix = new int*[numVertex]; // Make matrix</a:t>
            </a:r>
          </a:p>
          <a:p>
            <a:pPr eaLnBrk="1" hangingPunct="1">
              <a:lnSpc>
                <a:spcPct val="80000"/>
              </a:lnSpc>
              <a:buNone/>
            </a:pPr>
            <a:r>
              <a:rPr lang="en-US" altLang="zh-CN" sz="2000" dirty="0"/>
              <a:t>      for (i=0; i&lt;numVertex; i++)</a:t>
            </a:r>
          </a:p>
          <a:p>
            <a:pPr eaLnBrk="1" hangingPunct="1">
              <a:lnSpc>
                <a:spcPct val="80000"/>
              </a:lnSpc>
              <a:buNone/>
            </a:pPr>
            <a:r>
              <a:rPr lang="en-US" altLang="zh-CN" sz="2000" dirty="0"/>
              <a:t>          matrix[i] = new int[numVertex];</a:t>
            </a:r>
          </a:p>
          <a:p>
            <a:pPr eaLnBrk="1" hangingPunct="1">
              <a:lnSpc>
                <a:spcPct val="80000"/>
              </a:lnSpc>
              <a:buNone/>
            </a:pPr>
            <a:r>
              <a:rPr lang="en-US" altLang="zh-CN" sz="2000" dirty="0"/>
              <a:t>      for (i=0; i&lt; numVertex; i++)  </a:t>
            </a:r>
          </a:p>
          <a:p>
            <a:pPr eaLnBrk="1" hangingPunct="1">
              <a:lnSpc>
                <a:spcPct val="80000"/>
              </a:lnSpc>
              <a:buNone/>
            </a:pPr>
            <a:r>
              <a:rPr lang="en-US" altLang="zh-CN" sz="2000" dirty="0"/>
              <a:t>          for (int j=0; j&lt;numVertex; j++) matrix[i][j] = 0;</a:t>
            </a:r>
          </a:p>
          <a:p>
            <a:pPr eaLnBrk="1" hangingPunct="1">
              <a:lnSpc>
                <a:spcPct val="80000"/>
              </a:lnSpc>
              <a:buNone/>
            </a:pPr>
            <a:r>
              <a:rPr lang="en-US" altLang="zh-CN" sz="2000" dirty="0"/>
              <a:t>  }</a:t>
            </a:r>
          </a:p>
        </p:txBody>
      </p:sp>
      <p:pic>
        <p:nvPicPr>
          <p:cNvPr id="29700" name="Picture 4"/>
          <p:cNvPicPr>
            <a:picLocks noChangeAspect="1"/>
          </p:cNvPicPr>
          <p:nvPr/>
        </p:nvPicPr>
        <p:blipFill>
          <a:blip r:embed="rId2"/>
          <a:stretch>
            <a:fillRect/>
          </a:stretch>
        </p:blipFill>
        <p:spPr>
          <a:xfrm>
            <a:off x="6800850" y="1844675"/>
            <a:ext cx="2343150" cy="2352675"/>
          </a:xfrm>
          <a:prstGeom prst="rect">
            <a:avLst/>
          </a:prstGeom>
          <a:noFill/>
          <a:ln w="9525">
            <a:noFill/>
          </a:ln>
        </p:spPr>
      </p:pic>
      <p:sp>
        <p:nvSpPr>
          <p:cNvPr id="29701" name="Line 5"/>
          <p:cNvSpPr/>
          <p:nvPr/>
        </p:nvSpPr>
        <p:spPr>
          <a:xfrm flipH="1">
            <a:off x="7164388" y="1557338"/>
            <a:ext cx="215900" cy="647700"/>
          </a:xfrm>
          <a:prstGeom prst="line">
            <a:avLst/>
          </a:prstGeom>
          <a:ln w="9525" cap="flat" cmpd="sng">
            <a:solidFill>
              <a:srgbClr val="CC0000"/>
            </a:solidFill>
            <a:prstDash val="solid"/>
            <a:round/>
            <a:headEnd type="none" w="med" len="med"/>
            <a:tailEnd type="triangle" w="med" len="med"/>
          </a:ln>
        </p:spPr>
      </p:sp>
      <p:sp>
        <p:nvSpPr>
          <p:cNvPr id="29702" name="Text Box 6"/>
          <p:cNvSpPr txBox="1"/>
          <p:nvPr/>
        </p:nvSpPr>
        <p:spPr>
          <a:xfrm>
            <a:off x="7380288" y="1125538"/>
            <a:ext cx="97790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matrix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a:t>
            </a:fld>
            <a:endParaRPr lang="en-US" altLang="zh-CN" sz="1400" dirty="0"/>
          </a:p>
        </p:txBody>
      </p:sp>
      <p:pic>
        <p:nvPicPr>
          <p:cNvPr id="5122" name="Picture 2" descr="social network"/>
          <p:cNvPicPr>
            <a:picLocks noChangeAspect="1"/>
          </p:cNvPicPr>
          <p:nvPr/>
        </p:nvPicPr>
        <p:blipFill>
          <a:blip r:embed="rId2"/>
          <a:stretch>
            <a:fillRect/>
          </a:stretch>
        </p:blipFill>
        <p:spPr>
          <a:xfrm>
            <a:off x="395288" y="1366838"/>
            <a:ext cx="8569325" cy="4799012"/>
          </a:xfrm>
          <a:prstGeom prst="rect">
            <a:avLst/>
          </a:prstGeom>
          <a:noFill/>
          <a:ln w="9525">
            <a:noFill/>
          </a:ln>
        </p:spPr>
      </p:pic>
      <p:sp>
        <p:nvSpPr>
          <p:cNvPr id="5123" name="Rectangle 3"/>
          <p:cNvSpPr>
            <a:spLocks noGrp="1"/>
          </p:cNvSpPr>
          <p:nvPr>
            <p:ph type="title"/>
          </p:nvPr>
        </p:nvSpPr>
        <p:spPr>
          <a:xfrm>
            <a:off x="971550" y="188913"/>
            <a:ext cx="6769100" cy="503237"/>
          </a:xfrm>
        </p:spPr>
        <p:txBody>
          <a:bodyPr wrap="square" lIns="91440" tIns="45720" rIns="91440" bIns="45720" anchor="ctr"/>
          <a:lstStyle/>
          <a:p>
            <a:pPr eaLnBrk="1" hangingPunct="1"/>
            <a:r>
              <a:rPr lang="en-US" altLang="zh-CN" sz="3200" dirty="0">
                <a:solidFill>
                  <a:srgbClr val="CC0000"/>
                </a:solidFill>
              </a:rPr>
              <a:t>Example  of Graph</a:t>
            </a:r>
          </a:p>
        </p:txBody>
      </p:sp>
      <p:sp>
        <p:nvSpPr>
          <p:cNvPr id="265220" name="Text Box 4"/>
          <p:cNvSpPr txBox="1"/>
          <p:nvPr/>
        </p:nvSpPr>
        <p:spPr>
          <a:xfrm>
            <a:off x="250825" y="908050"/>
            <a:ext cx="5040313" cy="366713"/>
          </a:xfrm>
          <a:prstGeom prst="rect">
            <a:avLst/>
          </a:prstGeom>
          <a:noFill/>
          <a:ln w="9525">
            <a:noFill/>
          </a:ln>
        </p:spPr>
        <p:txBody>
          <a:bodyPr anchor="t">
            <a:spAutoFit/>
          </a:bodyPr>
          <a:lstStyle/>
          <a:p>
            <a:pPr>
              <a:buChar char="•"/>
            </a:pPr>
            <a:r>
              <a:rPr lang="en-US" altLang="zh-CN" sz="1800" dirty="0">
                <a:solidFill>
                  <a:srgbClr val="CC0000"/>
                </a:solidFill>
                <a:latin typeface="Arial Black" panose="020B0A04020102020204" pitchFamily="34" charset="0"/>
                <a:ea typeface="宋体" panose="02010600030101010101" pitchFamily="2" charset="-122"/>
              </a:rPr>
              <a:t>Social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5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20</a:t>
            </a:fld>
            <a:endParaRPr lang="en-US" altLang="zh-CN" sz="1400" dirty="0"/>
          </a:p>
        </p:txBody>
      </p:sp>
      <p:sp>
        <p:nvSpPr>
          <p:cNvPr id="134146" name="Rectangle 2"/>
          <p:cNvSpPr>
            <a:spLocks noGrp="1" noChangeArrowheads="1"/>
          </p:cNvSpPr>
          <p:nvPr>
            <p:ph type="title"/>
          </p:nvPr>
        </p:nvSpPr>
        <p:spPr>
          <a:xfrm>
            <a:off x="684213" y="188913"/>
            <a:ext cx="6981825" cy="5159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Adjacency Matrix Implementation (2)</a:t>
            </a:r>
          </a:p>
        </p:txBody>
      </p:sp>
      <p:sp>
        <p:nvSpPr>
          <p:cNvPr id="30723" name="Rectangle 3"/>
          <p:cNvSpPr>
            <a:spLocks noGrp="1"/>
          </p:cNvSpPr>
          <p:nvPr>
            <p:ph idx="1"/>
          </p:nvPr>
        </p:nvSpPr>
        <p:spPr>
          <a:xfrm>
            <a:off x="685800" y="835025"/>
            <a:ext cx="7772400" cy="5330825"/>
          </a:xfrm>
        </p:spPr>
        <p:txBody>
          <a:bodyPr wrap="square" lIns="91440" tIns="45720" rIns="91440" bIns="45720" anchor="t"/>
          <a:lstStyle/>
          <a:p>
            <a:pPr eaLnBrk="1" hangingPunct="1">
              <a:buNone/>
            </a:pPr>
            <a:r>
              <a:rPr lang="en-US" altLang="zh-CN" dirty="0"/>
              <a:t> </a:t>
            </a:r>
          </a:p>
        </p:txBody>
      </p:sp>
      <p:sp>
        <p:nvSpPr>
          <p:cNvPr id="30724" name="Rectangle 4"/>
          <p:cNvSpPr/>
          <p:nvPr/>
        </p:nvSpPr>
        <p:spPr>
          <a:xfrm>
            <a:off x="900113" y="966788"/>
            <a:ext cx="7488237" cy="4838700"/>
          </a:xfrm>
          <a:prstGeom prst="rect">
            <a:avLst/>
          </a:prstGeom>
          <a:noFill/>
          <a:ln w="9525">
            <a:noFill/>
          </a:ln>
        </p:spPr>
        <p:txBody>
          <a:bodyPr anchor="t">
            <a:spAutoFit/>
          </a:bodyPr>
          <a:lstStyle/>
          <a:p>
            <a:r>
              <a:rPr lang="en-US" altLang="zh-CN" dirty="0">
                <a:latin typeface="Times New Roman" panose="02020603050405020304" pitchFamily="18" charset="0"/>
                <a:ea typeface="宋体" panose="02010600030101010101" pitchFamily="2" charset="-122"/>
              </a:rPr>
              <a:t> int first(int v) {            // Return v's first neighbor</a:t>
            </a:r>
          </a:p>
          <a:p>
            <a:r>
              <a:rPr lang="en-US" altLang="zh-CN" dirty="0">
                <a:latin typeface="Times New Roman" panose="02020603050405020304" pitchFamily="18" charset="0"/>
                <a:ea typeface="宋体" panose="02010600030101010101" pitchFamily="2" charset="-122"/>
              </a:rPr>
              <a:t>    int i;</a:t>
            </a:r>
          </a:p>
          <a:p>
            <a:r>
              <a:rPr lang="en-US" altLang="zh-CN" dirty="0">
                <a:latin typeface="Times New Roman" panose="02020603050405020304" pitchFamily="18" charset="0"/>
                <a:ea typeface="宋体" panose="02010600030101010101" pitchFamily="2" charset="-122"/>
              </a:rPr>
              <a:t>    for (i=0; i&lt;numVertex; i++)</a:t>
            </a:r>
          </a:p>
          <a:p>
            <a:r>
              <a:rPr lang="en-US" altLang="zh-CN" dirty="0">
                <a:latin typeface="Times New Roman" panose="02020603050405020304" pitchFamily="18" charset="0"/>
                <a:ea typeface="宋体" panose="02010600030101010101" pitchFamily="2" charset="-122"/>
              </a:rPr>
              <a:t>          if (matrix[v][i] != 0) return i;</a:t>
            </a:r>
          </a:p>
          <a:p>
            <a:r>
              <a:rPr lang="en-US" altLang="zh-CN" dirty="0">
                <a:latin typeface="Times New Roman" panose="02020603050405020304" pitchFamily="18" charset="0"/>
                <a:ea typeface="宋体" panose="02010600030101010101" pitchFamily="2" charset="-122"/>
              </a:rPr>
              <a:t>    return i;       </a:t>
            </a:r>
            <a:r>
              <a:rPr lang="en-US" altLang="zh-CN" dirty="0">
                <a:solidFill>
                  <a:srgbClr val="CC0000"/>
                </a:solidFill>
                <a:latin typeface="Times New Roman" panose="02020603050405020304" pitchFamily="18" charset="0"/>
                <a:ea typeface="宋体" panose="02010600030101010101" pitchFamily="2" charset="-122"/>
              </a:rPr>
              <a:t>// Return numVertex if none</a:t>
            </a:r>
          </a:p>
          <a:p>
            <a:r>
              <a:rPr lang="en-US" altLang="zh-CN" dirty="0">
                <a:latin typeface="Times New Roman" panose="02020603050405020304" pitchFamily="18" charset="0"/>
                <a:ea typeface="宋体" panose="02010600030101010101" pitchFamily="2" charset="-122"/>
              </a:rPr>
              <a:t>  }</a:t>
            </a:r>
          </a:p>
          <a:p>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int next(int v1, int v2) { // Get v1's neighbor after v2</a:t>
            </a:r>
          </a:p>
          <a:p>
            <a:r>
              <a:rPr lang="en-US" altLang="zh-CN" dirty="0">
                <a:latin typeface="Times New Roman" panose="02020603050405020304" pitchFamily="18" charset="0"/>
                <a:ea typeface="宋体" panose="02010600030101010101" pitchFamily="2" charset="-122"/>
              </a:rPr>
              <a:t>    int i;</a:t>
            </a:r>
          </a:p>
          <a:p>
            <a:r>
              <a:rPr lang="en-US" altLang="zh-CN" dirty="0">
                <a:latin typeface="Times New Roman" panose="02020603050405020304" pitchFamily="18" charset="0"/>
                <a:ea typeface="宋体" panose="02010600030101010101" pitchFamily="2" charset="-122"/>
              </a:rPr>
              <a:t>    for(i=v2+1; i&lt;numVertex; i++)</a:t>
            </a:r>
          </a:p>
          <a:p>
            <a:r>
              <a:rPr lang="en-US" altLang="zh-CN" dirty="0">
                <a:latin typeface="Times New Roman" panose="02020603050405020304" pitchFamily="18" charset="0"/>
                <a:ea typeface="宋体" panose="02010600030101010101" pitchFamily="2" charset="-122"/>
              </a:rPr>
              <a:t>         if (matrix[v1][i] != 0) return i;</a:t>
            </a:r>
          </a:p>
          <a:p>
            <a:r>
              <a:rPr lang="en-US" altLang="zh-CN" dirty="0">
                <a:latin typeface="Times New Roman" panose="02020603050405020304" pitchFamily="18" charset="0"/>
                <a:ea typeface="宋体" panose="02010600030101010101" pitchFamily="2" charset="-122"/>
              </a:rPr>
              <a:t>    return i;  </a:t>
            </a:r>
            <a:r>
              <a:rPr lang="en-US" altLang="zh-CN" dirty="0">
                <a:solidFill>
                  <a:srgbClr val="CC0000"/>
                </a:solidFill>
                <a:latin typeface="Times New Roman" panose="02020603050405020304" pitchFamily="18" charset="0"/>
                <a:ea typeface="宋体" panose="02010600030101010101" pitchFamily="2" charset="-122"/>
              </a:rPr>
              <a:t>// Return numVertex if none</a:t>
            </a:r>
          </a:p>
          <a:p>
            <a:r>
              <a:rPr lang="en-US" altLang="zh-CN" dirty="0">
                <a:latin typeface="Times New Roman" panose="02020603050405020304" pitchFamily="18" charset="0"/>
                <a:ea typeface="宋体" panose="02010600030101010101" pitchFamily="2" charset="-122"/>
              </a:rPr>
              <a:t>  }</a:t>
            </a:r>
          </a:p>
        </p:txBody>
      </p:sp>
      <p:pic>
        <p:nvPicPr>
          <p:cNvPr id="30725" name="Picture 5"/>
          <p:cNvPicPr>
            <a:picLocks noChangeAspect="1"/>
          </p:cNvPicPr>
          <p:nvPr/>
        </p:nvPicPr>
        <p:blipFill>
          <a:blip r:embed="rId2"/>
          <a:stretch>
            <a:fillRect/>
          </a:stretch>
        </p:blipFill>
        <p:spPr>
          <a:xfrm>
            <a:off x="6800533" y="1173163"/>
            <a:ext cx="2343150" cy="2352675"/>
          </a:xfrm>
          <a:prstGeom prst="rect">
            <a:avLst/>
          </a:prstGeom>
          <a:noFill/>
          <a:ln w="9525">
            <a:noFill/>
          </a:ln>
        </p:spPr>
      </p:pic>
      <p:sp>
        <p:nvSpPr>
          <p:cNvPr id="30726" name="Line 6"/>
          <p:cNvSpPr/>
          <p:nvPr/>
        </p:nvSpPr>
        <p:spPr>
          <a:xfrm flipH="1">
            <a:off x="7410450" y="981075"/>
            <a:ext cx="215900" cy="647700"/>
          </a:xfrm>
          <a:prstGeom prst="line">
            <a:avLst/>
          </a:prstGeom>
          <a:ln w="9525" cap="flat" cmpd="sng">
            <a:solidFill>
              <a:srgbClr val="CC0000"/>
            </a:solidFill>
            <a:prstDash val="solid"/>
            <a:round/>
            <a:headEnd type="none" w="med" len="med"/>
            <a:tailEnd type="triangle" w="med" len="med"/>
          </a:ln>
        </p:spPr>
      </p:sp>
      <p:sp>
        <p:nvSpPr>
          <p:cNvPr id="30727" name="Text Box 7"/>
          <p:cNvSpPr txBox="1"/>
          <p:nvPr/>
        </p:nvSpPr>
        <p:spPr>
          <a:xfrm>
            <a:off x="7626350" y="549275"/>
            <a:ext cx="97790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matrix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21</a:t>
            </a:fld>
            <a:endParaRPr lang="en-US" altLang="zh-CN" sz="1400" dirty="0"/>
          </a:p>
        </p:txBody>
      </p:sp>
      <p:sp>
        <p:nvSpPr>
          <p:cNvPr id="136194" name="Rectangle 2"/>
          <p:cNvSpPr>
            <a:spLocks noGrp="1" noChangeArrowheads="1"/>
          </p:cNvSpPr>
          <p:nvPr>
            <p:ph type="title"/>
          </p:nvPr>
        </p:nvSpPr>
        <p:spPr>
          <a:xfrm>
            <a:off x="684213" y="188913"/>
            <a:ext cx="6981825" cy="5159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Adjacency List Implementation (1)</a:t>
            </a:r>
          </a:p>
        </p:txBody>
      </p:sp>
      <p:sp>
        <p:nvSpPr>
          <p:cNvPr id="31747" name="Rectangle 3"/>
          <p:cNvSpPr>
            <a:spLocks noGrp="1"/>
          </p:cNvSpPr>
          <p:nvPr>
            <p:ph idx="1"/>
          </p:nvPr>
        </p:nvSpPr>
        <p:spPr>
          <a:xfrm>
            <a:off x="685800" y="835025"/>
            <a:ext cx="7772400" cy="5330825"/>
          </a:xfrm>
        </p:spPr>
        <p:txBody>
          <a:bodyPr wrap="square" lIns="91440" tIns="45720" rIns="91440" bIns="45720" anchor="t"/>
          <a:lstStyle/>
          <a:p>
            <a:pPr eaLnBrk="1" hangingPunct="1">
              <a:lnSpc>
                <a:spcPct val="90000"/>
              </a:lnSpc>
              <a:buNone/>
            </a:pPr>
            <a:r>
              <a:rPr lang="en-US" altLang="zh-CN" sz="2400" dirty="0"/>
              <a:t>class Edge {</a:t>
            </a:r>
          </a:p>
          <a:p>
            <a:pPr eaLnBrk="1" hangingPunct="1">
              <a:lnSpc>
                <a:spcPct val="90000"/>
              </a:lnSpc>
              <a:buNone/>
            </a:pPr>
            <a:r>
              <a:rPr lang="en-US" altLang="zh-CN" sz="2400" dirty="0"/>
              <a:t>public:</a:t>
            </a:r>
          </a:p>
          <a:p>
            <a:pPr eaLnBrk="1" hangingPunct="1">
              <a:lnSpc>
                <a:spcPct val="90000"/>
              </a:lnSpc>
              <a:buNone/>
            </a:pPr>
            <a:r>
              <a:rPr lang="en-US" altLang="zh-CN" sz="2400" dirty="0"/>
              <a:t>  int vertex, weight;</a:t>
            </a:r>
          </a:p>
          <a:p>
            <a:pPr eaLnBrk="1" hangingPunct="1">
              <a:lnSpc>
                <a:spcPct val="90000"/>
              </a:lnSpc>
              <a:buNone/>
            </a:pPr>
            <a:r>
              <a:rPr lang="en-US" altLang="zh-CN" sz="2400" dirty="0"/>
              <a:t>  Edge() { vertex = -1; weight = -1; }</a:t>
            </a:r>
          </a:p>
          <a:p>
            <a:pPr eaLnBrk="1" hangingPunct="1">
              <a:lnSpc>
                <a:spcPct val="90000"/>
              </a:lnSpc>
              <a:buNone/>
            </a:pPr>
            <a:r>
              <a:rPr lang="en-US" altLang="zh-CN" sz="2400" dirty="0"/>
              <a:t>  Edge(int v, int w) { vertex = v; weight = w; }</a:t>
            </a:r>
          </a:p>
          <a:p>
            <a:pPr eaLnBrk="1" hangingPunct="1">
              <a:lnSpc>
                <a:spcPct val="90000"/>
              </a:lnSpc>
              <a:buNone/>
            </a:pPr>
            <a:r>
              <a:rPr lang="en-US" altLang="zh-CN" sz="2400" dirty="0"/>
              <a:t>};</a:t>
            </a:r>
          </a:p>
          <a:p>
            <a:pPr eaLnBrk="1" hangingPunct="1">
              <a:lnSpc>
                <a:spcPct val="90000"/>
              </a:lnSpc>
              <a:buNone/>
            </a:pPr>
            <a:endParaRPr lang="en-US" altLang="zh-CN" sz="2400" dirty="0"/>
          </a:p>
          <a:p>
            <a:pPr eaLnBrk="1" hangingPunct="1">
              <a:lnSpc>
                <a:spcPct val="90000"/>
              </a:lnSpc>
              <a:buNone/>
            </a:pPr>
            <a:r>
              <a:rPr lang="en-US" altLang="zh-CN" sz="2400" dirty="0"/>
              <a:t>class Graphl : public Graph { // Implement adjacency list</a:t>
            </a:r>
          </a:p>
          <a:p>
            <a:pPr eaLnBrk="1" hangingPunct="1">
              <a:lnSpc>
                <a:spcPct val="90000"/>
              </a:lnSpc>
              <a:buNone/>
            </a:pPr>
            <a:r>
              <a:rPr lang="en-US" altLang="zh-CN" sz="2400" dirty="0"/>
              <a:t>private:</a:t>
            </a:r>
          </a:p>
          <a:p>
            <a:pPr eaLnBrk="1" hangingPunct="1">
              <a:lnSpc>
                <a:spcPct val="90000"/>
              </a:lnSpc>
              <a:buNone/>
            </a:pPr>
            <a:r>
              <a:rPr lang="en-US" altLang="zh-CN" sz="2400" dirty="0"/>
              <a:t>  int numVertex, numEdge;     // Number of vertices, edges</a:t>
            </a:r>
          </a:p>
          <a:p>
            <a:pPr eaLnBrk="1" hangingPunct="1">
              <a:lnSpc>
                <a:spcPct val="90000"/>
              </a:lnSpc>
              <a:buNone/>
            </a:pPr>
            <a:r>
              <a:rPr lang="en-US" altLang="zh-CN" sz="2400" dirty="0"/>
              <a:t>  List&lt;Edge&gt;** </a:t>
            </a:r>
            <a:r>
              <a:rPr lang="en-US" altLang="zh-CN" sz="2400" b="1" dirty="0">
                <a:solidFill>
                  <a:srgbClr val="CC0000"/>
                </a:solidFill>
              </a:rPr>
              <a:t>vertex</a:t>
            </a:r>
            <a:r>
              <a:rPr lang="en-US" altLang="zh-CN" sz="2400" dirty="0"/>
              <a:t>; // List headers</a:t>
            </a:r>
          </a:p>
          <a:p>
            <a:pPr eaLnBrk="1" hangingPunct="1">
              <a:lnSpc>
                <a:spcPct val="90000"/>
              </a:lnSpc>
              <a:buNone/>
            </a:pPr>
            <a:r>
              <a:rPr lang="en-US" altLang="zh-CN" sz="2400" dirty="0"/>
              <a:t>  int *mark;                  // Pointer to mark array</a:t>
            </a:r>
          </a:p>
          <a:p>
            <a:pPr eaLnBrk="1" hangingPunct="1">
              <a:lnSpc>
                <a:spcPct val="90000"/>
              </a:lnSpc>
              <a:buNone/>
            </a:pPr>
            <a:endParaRPr lang="en-US" altLang="zh-CN" sz="2400" dirty="0"/>
          </a:p>
        </p:txBody>
      </p:sp>
      <p:sp>
        <p:nvSpPr>
          <p:cNvPr id="31748" name="Text Box 6"/>
          <p:cNvSpPr txBox="1"/>
          <p:nvPr/>
        </p:nvSpPr>
        <p:spPr>
          <a:xfrm>
            <a:off x="5148263" y="765175"/>
            <a:ext cx="977900" cy="457200"/>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vertex</a:t>
            </a:r>
          </a:p>
        </p:txBody>
      </p:sp>
      <p:pic>
        <p:nvPicPr>
          <p:cNvPr id="31749" name="Picture 7"/>
          <p:cNvPicPr>
            <a:picLocks noChangeAspect="1"/>
          </p:cNvPicPr>
          <p:nvPr/>
        </p:nvPicPr>
        <p:blipFill>
          <a:blip r:embed="rId2"/>
          <a:stretch>
            <a:fillRect/>
          </a:stretch>
        </p:blipFill>
        <p:spPr>
          <a:xfrm>
            <a:off x="6335713" y="908050"/>
            <a:ext cx="2808287" cy="1397000"/>
          </a:xfrm>
          <a:prstGeom prst="rect">
            <a:avLst/>
          </a:prstGeom>
          <a:noFill/>
          <a:ln w="9525">
            <a:noFill/>
          </a:ln>
        </p:spPr>
      </p:pic>
      <p:sp>
        <p:nvSpPr>
          <p:cNvPr id="31750" name="Line 8"/>
          <p:cNvSpPr/>
          <p:nvPr/>
        </p:nvSpPr>
        <p:spPr>
          <a:xfrm>
            <a:off x="6011863" y="1052513"/>
            <a:ext cx="431800" cy="0"/>
          </a:xfrm>
          <a:prstGeom prst="line">
            <a:avLst/>
          </a:prstGeom>
          <a:ln w="9525" cap="flat" cmpd="sng">
            <a:solidFill>
              <a:srgbClr val="CC0000"/>
            </a:solidFill>
            <a:prstDash val="solid"/>
            <a:round/>
            <a:headEnd type="none" w="med" len="med"/>
            <a:tailEnd type="triangl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22</a:t>
            </a:fld>
            <a:endParaRPr lang="en-US" altLang="zh-CN" sz="1400" dirty="0"/>
          </a:p>
        </p:txBody>
      </p:sp>
      <p:sp>
        <p:nvSpPr>
          <p:cNvPr id="137218" name="Rectangle 2"/>
          <p:cNvSpPr>
            <a:spLocks noGrp="1" noChangeArrowheads="1"/>
          </p:cNvSpPr>
          <p:nvPr>
            <p:ph type="title"/>
          </p:nvPr>
        </p:nvSpPr>
        <p:spPr>
          <a:xfrm>
            <a:off x="684213" y="188913"/>
            <a:ext cx="6981825" cy="5159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Adjacency List Implementation (2)</a:t>
            </a:r>
          </a:p>
        </p:txBody>
      </p:sp>
      <p:sp>
        <p:nvSpPr>
          <p:cNvPr id="32771" name="Rectangle 3"/>
          <p:cNvSpPr>
            <a:spLocks noGrp="1"/>
          </p:cNvSpPr>
          <p:nvPr>
            <p:ph idx="1"/>
          </p:nvPr>
        </p:nvSpPr>
        <p:spPr>
          <a:xfrm>
            <a:off x="328613" y="2565400"/>
            <a:ext cx="7772400" cy="5330825"/>
          </a:xfrm>
        </p:spPr>
        <p:txBody>
          <a:bodyPr wrap="square" lIns="91440" tIns="45720" rIns="91440" bIns="45720" anchor="t"/>
          <a:lstStyle/>
          <a:p>
            <a:pPr eaLnBrk="1" hangingPunct="1">
              <a:lnSpc>
                <a:spcPct val="80000"/>
              </a:lnSpc>
              <a:buNone/>
            </a:pPr>
            <a:r>
              <a:rPr lang="en-US" altLang="zh-CN" sz="2400" dirty="0"/>
              <a:t> Graphl(int numVert) { // Make graph with numVert vertices</a:t>
            </a:r>
          </a:p>
          <a:p>
            <a:pPr eaLnBrk="1" hangingPunct="1">
              <a:lnSpc>
                <a:spcPct val="80000"/>
              </a:lnSpc>
              <a:buNone/>
            </a:pPr>
            <a:r>
              <a:rPr lang="en-US" altLang="zh-CN" sz="2400" dirty="0"/>
              <a:t>    int i, j;</a:t>
            </a:r>
          </a:p>
          <a:p>
            <a:pPr eaLnBrk="1" hangingPunct="1">
              <a:lnSpc>
                <a:spcPct val="80000"/>
              </a:lnSpc>
              <a:buNone/>
            </a:pPr>
            <a:r>
              <a:rPr lang="en-US" altLang="zh-CN" sz="2400" dirty="0"/>
              <a:t>    numVertex = numVert;  numEdge = 0;</a:t>
            </a:r>
          </a:p>
          <a:p>
            <a:pPr eaLnBrk="1" hangingPunct="1">
              <a:lnSpc>
                <a:spcPct val="80000"/>
              </a:lnSpc>
              <a:buNone/>
            </a:pPr>
            <a:r>
              <a:rPr lang="en-US" altLang="zh-CN" sz="2400" dirty="0"/>
              <a:t>    mark = new int[numVert]; // Initialize mark array</a:t>
            </a:r>
          </a:p>
          <a:p>
            <a:pPr eaLnBrk="1" hangingPunct="1">
              <a:lnSpc>
                <a:spcPct val="80000"/>
              </a:lnSpc>
              <a:buNone/>
            </a:pPr>
            <a:r>
              <a:rPr lang="en-US" altLang="zh-CN" sz="2400" dirty="0"/>
              <a:t>    for (i=0; i&lt;numVertex; i++) mark[i] = UNVISITED;</a:t>
            </a:r>
          </a:p>
          <a:p>
            <a:pPr eaLnBrk="1" hangingPunct="1">
              <a:lnSpc>
                <a:spcPct val="80000"/>
              </a:lnSpc>
              <a:buNone/>
            </a:pPr>
            <a:r>
              <a:rPr lang="en-US" altLang="zh-CN" sz="2400" dirty="0"/>
              <a:t>    // Create and initialize adjacency lists</a:t>
            </a:r>
          </a:p>
          <a:p>
            <a:pPr eaLnBrk="1" hangingPunct="1">
              <a:lnSpc>
                <a:spcPct val="80000"/>
              </a:lnSpc>
              <a:buNone/>
            </a:pPr>
            <a:r>
              <a:rPr lang="en-US" altLang="zh-CN" sz="2400" dirty="0"/>
              <a:t>    vertex =   new List&lt;Edge&gt;*[numVertex];</a:t>
            </a:r>
          </a:p>
          <a:p>
            <a:pPr eaLnBrk="1" hangingPunct="1">
              <a:lnSpc>
                <a:spcPct val="80000"/>
              </a:lnSpc>
              <a:buNone/>
            </a:pPr>
            <a:r>
              <a:rPr lang="en-US" altLang="zh-CN" sz="2400" dirty="0"/>
              <a:t>    for (i=0; i&lt;numVertex; i++)</a:t>
            </a:r>
          </a:p>
          <a:p>
            <a:pPr eaLnBrk="1" hangingPunct="1">
              <a:lnSpc>
                <a:spcPct val="80000"/>
              </a:lnSpc>
              <a:buNone/>
            </a:pPr>
            <a:r>
              <a:rPr lang="en-US" altLang="zh-CN" sz="2400" dirty="0"/>
              <a:t>      vertex[i] = new LList&lt;Edge&gt;();</a:t>
            </a:r>
          </a:p>
          <a:p>
            <a:pPr eaLnBrk="1" hangingPunct="1">
              <a:lnSpc>
                <a:spcPct val="80000"/>
              </a:lnSpc>
              <a:buNone/>
            </a:pPr>
            <a:r>
              <a:rPr lang="en-US" altLang="zh-CN" sz="2400" dirty="0"/>
              <a:t>  } </a:t>
            </a:r>
          </a:p>
        </p:txBody>
      </p:sp>
      <p:sp>
        <p:nvSpPr>
          <p:cNvPr id="32772" name="Text Box 4"/>
          <p:cNvSpPr txBox="1"/>
          <p:nvPr/>
        </p:nvSpPr>
        <p:spPr>
          <a:xfrm>
            <a:off x="4427538" y="884238"/>
            <a:ext cx="977900" cy="457200"/>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vertex</a:t>
            </a:r>
          </a:p>
        </p:txBody>
      </p:sp>
      <p:pic>
        <p:nvPicPr>
          <p:cNvPr id="32773" name="Picture 5"/>
          <p:cNvPicPr>
            <a:picLocks noChangeAspect="1"/>
          </p:cNvPicPr>
          <p:nvPr/>
        </p:nvPicPr>
        <p:blipFill>
          <a:blip r:embed="rId2"/>
          <a:stretch>
            <a:fillRect/>
          </a:stretch>
        </p:blipFill>
        <p:spPr>
          <a:xfrm>
            <a:off x="5651500" y="1052513"/>
            <a:ext cx="2808288" cy="1397000"/>
          </a:xfrm>
          <a:prstGeom prst="rect">
            <a:avLst/>
          </a:prstGeom>
          <a:noFill/>
          <a:ln w="9525">
            <a:noFill/>
          </a:ln>
        </p:spPr>
      </p:pic>
      <p:sp>
        <p:nvSpPr>
          <p:cNvPr id="32774" name="Line 6"/>
          <p:cNvSpPr/>
          <p:nvPr/>
        </p:nvSpPr>
        <p:spPr>
          <a:xfrm>
            <a:off x="5291138" y="1171575"/>
            <a:ext cx="431800" cy="0"/>
          </a:xfrm>
          <a:prstGeom prst="line">
            <a:avLst/>
          </a:prstGeom>
          <a:ln w="9525" cap="flat" cmpd="sng">
            <a:solidFill>
              <a:srgbClr val="CC0000"/>
            </a:solidFill>
            <a:prstDash val="solid"/>
            <a:round/>
            <a:headEnd type="none" w="med" len="med"/>
            <a:tailEnd type="triangle" w="med" len="med"/>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latin typeface="Times New Roman" panose="02020603050405020304" pitchFamily="18" charset="0"/>
              </a:rPr>
              <a:t>23</a:t>
            </a:fld>
            <a:endParaRPr lang="en-US" altLang="zh-CN" sz="1400" dirty="0">
              <a:latin typeface="Times New Roman" panose="02020603050405020304" pitchFamily="18" charset="0"/>
            </a:endParaRPr>
          </a:p>
        </p:txBody>
      </p:sp>
      <p:sp>
        <p:nvSpPr>
          <p:cNvPr id="141314" name="Rectangle 2"/>
          <p:cNvSpPr>
            <a:spLocks noGrp="1" noChangeArrowheads="1"/>
          </p:cNvSpPr>
          <p:nvPr>
            <p:ph type="title"/>
          </p:nvPr>
        </p:nvSpPr>
        <p:spPr>
          <a:xfrm>
            <a:off x="684213" y="188913"/>
            <a:ext cx="6981825" cy="5159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Adjacency List Implementation (3)</a:t>
            </a:r>
          </a:p>
        </p:txBody>
      </p:sp>
      <p:sp>
        <p:nvSpPr>
          <p:cNvPr id="33795" name="Rectangle 3"/>
          <p:cNvSpPr>
            <a:spLocks noGrp="1"/>
          </p:cNvSpPr>
          <p:nvPr>
            <p:ph idx="1"/>
          </p:nvPr>
        </p:nvSpPr>
        <p:spPr>
          <a:xfrm>
            <a:off x="179388" y="835025"/>
            <a:ext cx="7772400" cy="5330825"/>
          </a:xfrm>
        </p:spPr>
        <p:txBody>
          <a:bodyPr wrap="square" lIns="91440" tIns="45720" rIns="91440" bIns="45720" anchor="t"/>
          <a:lstStyle/>
          <a:p>
            <a:pPr eaLnBrk="1" hangingPunct="1">
              <a:lnSpc>
                <a:spcPct val="80000"/>
              </a:lnSpc>
              <a:buNone/>
            </a:pPr>
            <a:r>
              <a:rPr lang="en-US" altLang="zh-CN" sz="2000" b="1" dirty="0"/>
              <a:t> int first(int v) { // Return first neighbor of v</a:t>
            </a:r>
          </a:p>
          <a:p>
            <a:pPr eaLnBrk="1" hangingPunct="1">
              <a:lnSpc>
                <a:spcPct val="80000"/>
              </a:lnSpc>
              <a:buNone/>
            </a:pPr>
            <a:r>
              <a:rPr lang="en-US" altLang="zh-CN" sz="2000" b="1" dirty="0"/>
              <a:t>    Edge it;</a:t>
            </a:r>
          </a:p>
          <a:p>
            <a:pPr eaLnBrk="1" hangingPunct="1">
              <a:lnSpc>
                <a:spcPct val="80000"/>
              </a:lnSpc>
              <a:buNone/>
            </a:pPr>
            <a:r>
              <a:rPr lang="en-US" altLang="zh-CN" sz="2000" b="1" dirty="0"/>
              <a:t>    vertex[v]-&gt;setStart();</a:t>
            </a:r>
          </a:p>
          <a:p>
            <a:pPr eaLnBrk="1" hangingPunct="1">
              <a:lnSpc>
                <a:spcPct val="80000"/>
              </a:lnSpc>
              <a:buNone/>
            </a:pPr>
            <a:r>
              <a:rPr lang="en-US" altLang="zh-CN" sz="2000" b="1" dirty="0"/>
              <a:t>    if (vertex[v]-&gt;getValue(it)) return it.vertex;</a:t>
            </a:r>
          </a:p>
          <a:p>
            <a:pPr eaLnBrk="1" hangingPunct="1">
              <a:lnSpc>
                <a:spcPct val="80000"/>
              </a:lnSpc>
              <a:buNone/>
            </a:pPr>
            <a:r>
              <a:rPr lang="en-US" altLang="zh-CN" sz="2000" b="1" dirty="0"/>
              <a:t>    else return numVertex;  // Return n if none</a:t>
            </a:r>
          </a:p>
          <a:p>
            <a:pPr eaLnBrk="1" hangingPunct="1">
              <a:lnSpc>
                <a:spcPct val="80000"/>
              </a:lnSpc>
              <a:buNone/>
            </a:pPr>
            <a:r>
              <a:rPr lang="en-US" altLang="zh-CN" sz="2000" b="1" dirty="0"/>
              <a:t>  }</a:t>
            </a:r>
          </a:p>
          <a:p>
            <a:pPr eaLnBrk="1" hangingPunct="1">
              <a:lnSpc>
                <a:spcPct val="80000"/>
              </a:lnSpc>
              <a:buNone/>
            </a:pPr>
            <a:endParaRPr lang="en-US" altLang="zh-CN" sz="2000" b="1" dirty="0"/>
          </a:p>
          <a:p>
            <a:pPr eaLnBrk="1" hangingPunct="1">
              <a:lnSpc>
                <a:spcPct val="80000"/>
              </a:lnSpc>
              <a:buNone/>
            </a:pPr>
            <a:r>
              <a:rPr lang="en-US" altLang="zh-CN" sz="2000" b="1" dirty="0"/>
              <a:t>  int next(int v1, int v2) { // Gete v1's neighbor after v2</a:t>
            </a:r>
          </a:p>
          <a:p>
            <a:pPr eaLnBrk="1" hangingPunct="1">
              <a:lnSpc>
                <a:spcPct val="80000"/>
              </a:lnSpc>
              <a:buNone/>
            </a:pPr>
            <a:r>
              <a:rPr lang="en-US" altLang="zh-CN" sz="2000" b="1" dirty="0"/>
              <a:t>    Edge it;</a:t>
            </a:r>
          </a:p>
          <a:p>
            <a:pPr eaLnBrk="1" hangingPunct="1">
              <a:lnSpc>
                <a:spcPct val="80000"/>
              </a:lnSpc>
              <a:buNone/>
            </a:pPr>
            <a:r>
              <a:rPr lang="en-US" altLang="zh-CN" sz="2000" b="1" dirty="0"/>
              <a:t>    vertex[v1]-&gt;getValue(it);</a:t>
            </a:r>
          </a:p>
          <a:p>
            <a:pPr eaLnBrk="1" hangingPunct="1">
              <a:lnSpc>
                <a:spcPct val="80000"/>
              </a:lnSpc>
              <a:buNone/>
            </a:pPr>
            <a:r>
              <a:rPr lang="en-US" altLang="zh-CN" sz="2000" b="1" dirty="0"/>
              <a:t>    if (it.vertex == v2) vertex[v1]-&gt;next();</a:t>
            </a:r>
          </a:p>
          <a:p>
            <a:pPr eaLnBrk="1" hangingPunct="1">
              <a:lnSpc>
                <a:spcPct val="80000"/>
              </a:lnSpc>
              <a:buNone/>
            </a:pPr>
            <a:r>
              <a:rPr lang="en-US" altLang="zh-CN" sz="2000" b="1" dirty="0"/>
              <a:t>    else { // Start from beginning of list</a:t>
            </a:r>
          </a:p>
          <a:p>
            <a:pPr eaLnBrk="1" hangingPunct="1">
              <a:lnSpc>
                <a:spcPct val="80000"/>
              </a:lnSpc>
              <a:buNone/>
            </a:pPr>
            <a:r>
              <a:rPr lang="en-US" altLang="zh-CN" sz="2000" b="1" dirty="0"/>
              <a:t>      vertex[v1]-&gt;</a:t>
            </a:r>
            <a:r>
              <a:rPr lang="en-US" altLang="zh-CN" sz="2000" b="1" dirty="0">
                <a:solidFill>
                  <a:srgbClr val="CC0000"/>
                </a:solidFill>
              </a:rPr>
              <a:t>setStart</a:t>
            </a:r>
            <a:r>
              <a:rPr lang="en-US" altLang="zh-CN" sz="2000" b="1" dirty="0"/>
              <a:t>();</a:t>
            </a:r>
          </a:p>
          <a:p>
            <a:pPr eaLnBrk="1" hangingPunct="1">
              <a:lnSpc>
                <a:spcPct val="80000"/>
              </a:lnSpc>
              <a:buNone/>
            </a:pPr>
            <a:r>
              <a:rPr lang="en-US" altLang="zh-CN" sz="2000" b="1" dirty="0"/>
              <a:t>      while (vertex[v1]-&gt;</a:t>
            </a:r>
            <a:r>
              <a:rPr lang="en-US" altLang="zh-CN" sz="2000" b="1" dirty="0">
                <a:solidFill>
                  <a:srgbClr val="CC0000"/>
                </a:solidFill>
              </a:rPr>
              <a:t>getValue</a:t>
            </a:r>
            <a:r>
              <a:rPr lang="en-US" altLang="zh-CN" sz="2000" b="1" dirty="0"/>
              <a:t>(it) &amp;&amp; (it.vertex &lt;= v2))</a:t>
            </a:r>
          </a:p>
          <a:p>
            <a:pPr eaLnBrk="1" hangingPunct="1">
              <a:lnSpc>
                <a:spcPct val="80000"/>
              </a:lnSpc>
              <a:buNone/>
            </a:pPr>
            <a:r>
              <a:rPr lang="en-US" altLang="zh-CN" sz="2000" b="1" dirty="0"/>
              <a:t>        vertex[v1]-&gt;next();</a:t>
            </a:r>
          </a:p>
          <a:p>
            <a:pPr eaLnBrk="1" hangingPunct="1">
              <a:lnSpc>
                <a:spcPct val="80000"/>
              </a:lnSpc>
              <a:buNone/>
            </a:pPr>
            <a:r>
              <a:rPr lang="en-US" altLang="zh-CN" sz="2000" b="1" dirty="0"/>
              <a:t>    }</a:t>
            </a:r>
          </a:p>
          <a:p>
            <a:pPr eaLnBrk="1" hangingPunct="1">
              <a:lnSpc>
                <a:spcPct val="80000"/>
              </a:lnSpc>
              <a:buNone/>
            </a:pPr>
            <a:r>
              <a:rPr lang="en-US" altLang="zh-CN" sz="2000" b="1" dirty="0"/>
              <a:t>    if (vertex[v1]-&gt;getValue(it)) return it.vertex;</a:t>
            </a:r>
          </a:p>
          <a:p>
            <a:pPr eaLnBrk="1" hangingPunct="1">
              <a:lnSpc>
                <a:spcPct val="80000"/>
              </a:lnSpc>
              <a:buNone/>
            </a:pPr>
            <a:r>
              <a:rPr lang="en-US" altLang="zh-CN" sz="2000" b="1" dirty="0"/>
              <a:t>    else return numVertex;  // Return n if none</a:t>
            </a:r>
          </a:p>
          <a:p>
            <a:pPr eaLnBrk="1" hangingPunct="1">
              <a:lnSpc>
                <a:spcPct val="80000"/>
              </a:lnSpc>
              <a:buNone/>
            </a:pPr>
            <a:r>
              <a:rPr lang="en-US" altLang="zh-CN" sz="2000" b="1" dirty="0"/>
              <a:t>  }</a:t>
            </a:r>
          </a:p>
        </p:txBody>
      </p:sp>
      <p:sp>
        <p:nvSpPr>
          <p:cNvPr id="33796" name="Text Box 4"/>
          <p:cNvSpPr txBox="1"/>
          <p:nvPr/>
        </p:nvSpPr>
        <p:spPr>
          <a:xfrm>
            <a:off x="5148263" y="765175"/>
            <a:ext cx="977900" cy="457200"/>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vertex</a:t>
            </a:r>
          </a:p>
        </p:txBody>
      </p:sp>
      <p:pic>
        <p:nvPicPr>
          <p:cNvPr id="33797" name="Picture 5"/>
          <p:cNvPicPr>
            <a:picLocks noChangeAspect="1"/>
          </p:cNvPicPr>
          <p:nvPr/>
        </p:nvPicPr>
        <p:blipFill>
          <a:blip r:embed="rId2"/>
          <a:stretch>
            <a:fillRect/>
          </a:stretch>
        </p:blipFill>
        <p:spPr>
          <a:xfrm>
            <a:off x="6335713" y="908050"/>
            <a:ext cx="2808287" cy="1397000"/>
          </a:xfrm>
          <a:prstGeom prst="rect">
            <a:avLst/>
          </a:prstGeom>
          <a:noFill/>
          <a:ln w="9525">
            <a:noFill/>
          </a:ln>
        </p:spPr>
      </p:pic>
      <p:sp>
        <p:nvSpPr>
          <p:cNvPr id="33798" name="Line 6"/>
          <p:cNvSpPr/>
          <p:nvPr/>
        </p:nvSpPr>
        <p:spPr>
          <a:xfrm>
            <a:off x="6011863" y="1052513"/>
            <a:ext cx="431800" cy="0"/>
          </a:xfrm>
          <a:prstGeom prst="line">
            <a:avLst/>
          </a:prstGeom>
          <a:ln w="9525" cap="flat" cmpd="sng">
            <a:solidFill>
              <a:srgbClr val="CC0000"/>
            </a:solidFill>
            <a:prstDash val="solid"/>
            <a:round/>
            <a:headEnd type="none" w="med" len="med"/>
            <a:tailEnd type="triangle" w="med" len="med"/>
          </a:ln>
        </p:spPr>
      </p:sp>
      <p:pic>
        <p:nvPicPr>
          <p:cNvPr id="33799" name="Picture 7"/>
          <p:cNvPicPr>
            <a:picLocks noChangeAspect="1"/>
          </p:cNvPicPr>
          <p:nvPr/>
        </p:nvPicPr>
        <p:blipFill>
          <a:blip r:embed="rId2"/>
          <a:stretch>
            <a:fillRect/>
          </a:stretch>
        </p:blipFill>
        <p:spPr>
          <a:xfrm>
            <a:off x="6156325" y="3141663"/>
            <a:ext cx="2808288" cy="1397000"/>
          </a:xfrm>
          <a:prstGeom prst="rect">
            <a:avLst/>
          </a:prstGeom>
          <a:noFill/>
          <a:ln w="9525">
            <a:noFill/>
          </a:ln>
        </p:spPr>
      </p:pic>
      <p:sp>
        <p:nvSpPr>
          <p:cNvPr id="33800" name="Line 8"/>
          <p:cNvSpPr/>
          <p:nvPr/>
        </p:nvSpPr>
        <p:spPr>
          <a:xfrm>
            <a:off x="7451725" y="4149725"/>
            <a:ext cx="0" cy="360363"/>
          </a:xfrm>
          <a:prstGeom prst="line">
            <a:avLst/>
          </a:prstGeom>
          <a:ln w="38100" cap="flat" cmpd="sng">
            <a:solidFill>
              <a:srgbClr val="FF0000"/>
            </a:solidFill>
            <a:prstDash val="solid"/>
            <a:round/>
            <a:headEnd type="none" w="med" len="med"/>
            <a:tailEnd type="non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latin typeface="Times New Roman" panose="02020603050405020304" pitchFamily="18" charset="0"/>
              </a:rPr>
              <a:t>24</a:t>
            </a:fld>
            <a:endParaRPr lang="en-US" altLang="zh-CN" sz="1400" dirty="0">
              <a:latin typeface="Times New Roman" panose="02020603050405020304" pitchFamily="18" charset="0"/>
            </a:endParaRPr>
          </a:p>
        </p:txBody>
      </p:sp>
      <p:sp>
        <p:nvSpPr>
          <p:cNvPr id="1423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34819" name="Rectangle 3"/>
          <p:cNvSpPr>
            <a:spLocks noGrp="1"/>
          </p:cNvSpPr>
          <p:nvPr>
            <p:ph idx="1"/>
          </p:nvPr>
        </p:nvSpPr>
        <p:spPr/>
        <p:txBody>
          <a:bodyPr wrap="square" lIns="91440" tIns="45720" rIns="91440" bIns="45720" anchor="t"/>
          <a:lstStyle/>
          <a:p>
            <a:pPr eaLnBrk="1" hangingPunct="1"/>
            <a:r>
              <a:rPr lang="en-US" altLang="zh-CN" dirty="0"/>
              <a:t>Graph Definition</a:t>
            </a:r>
          </a:p>
          <a:p>
            <a:pPr eaLnBrk="1" hangingPunct="1"/>
            <a:r>
              <a:rPr lang="en-US" altLang="zh-CN" dirty="0"/>
              <a:t>Graph Implementations </a:t>
            </a:r>
          </a:p>
          <a:p>
            <a:pPr eaLnBrk="1" hangingPunct="1"/>
            <a:r>
              <a:rPr lang="en-US" altLang="zh-CN" dirty="0">
                <a:solidFill>
                  <a:srgbClr val="CC0000"/>
                </a:solidFill>
              </a:rPr>
              <a:t>Graph Traversals</a:t>
            </a:r>
          </a:p>
          <a:p>
            <a:pPr eaLnBrk="1" hangingPunct="1"/>
            <a:r>
              <a:rPr lang="en-US" altLang="zh-CN" dirty="0"/>
              <a:t>Shortest-paths Problems</a:t>
            </a:r>
          </a:p>
          <a:p>
            <a:pPr eaLnBrk="1" hangingPunct="1"/>
            <a:r>
              <a:rPr lang="en-US" altLang="zh-CN" dirty="0"/>
              <a:t>Minimum-Cost Spanning Trees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25</a:t>
            </a:fld>
            <a:endParaRPr lang="en-US" altLang="zh-CN" sz="1400" dirty="0"/>
          </a:p>
        </p:txBody>
      </p:sp>
      <p:sp>
        <p:nvSpPr>
          <p:cNvPr id="2253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 Traversals (1)</a:t>
            </a:r>
          </a:p>
        </p:txBody>
      </p:sp>
      <p:sp>
        <p:nvSpPr>
          <p:cNvPr id="35843" name="Rectangle 3"/>
          <p:cNvSpPr>
            <a:spLocks noGrp="1"/>
          </p:cNvSpPr>
          <p:nvPr>
            <p:ph idx="1"/>
          </p:nvPr>
        </p:nvSpPr>
        <p:spPr>
          <a:xfrm>
            <a:off x="455613" y="1600200"/>
            <a:ext cx="8226425" cy="4572000"/>
          </a:xfrm>
        </p:spPr>
        <p:txBody>
          <a:bodyPr wrap="square" lIns="91440" tIns="45720" rIns="91440" bIns="45720" anchor="t"/>
          <a:lstStyle/>
          <a:p>
            <a:pPr eaLnBrk="1" hangingPunct="1">
              <a:buNone/>
            </a:pPr>
            <a:r>
              <a:rPr lang="en-US" altLang="zh-CN" dirty="0">
                <a:latin typeface="Helvetica" pitchFamily="34" charset="0"/>
              </a:rPr>
              <a:t>Some applications require visiting every vertex in the graph </a:t>
            </a:r>
            <a:r>
              <a:rPr lang="en-US" altLang="zh-CN" b="1" dirty="0">
                <a:solidFill>
                  <a:srgbClr val="CC0000"/>
                </a:solidFill>
                <a:latin typeface="Helvetica" pitchFamily="34" charset="0"/>
              </a:rPr>
              <a:t>exactly once</a:t>
            </a:r>
            <a:r>
              <a:rPr lang="en-US" altLang="zh-CN" dirty="0">
                <a:latin typeface="Helvetica" pitchFamily="34" charset="0"/>
              </a:rPr>
              <a:t>.</a:t>
            </a:r>
          </a:p>
          <a:p>
            <a:pPr eaLnBrk="1" hangingPunct="1">
              <a:buNone/>
            </a:pPr>
            <a:endParaRPr lang="en-US" altLang="zh-CN" dirty="0">
              <a:latin typeface="Helvetica" pitchFamily="34" charset="0"/>
            </a:endParaRPr>
          </a:p>
          <a:p>
            <a:pPr eaLnBrk="1" hangingPunct="1">
              <a:buNone/>
            </a:pPr>
            <a:r>
              <a:rPr lang="en-US" altLang="zh-CN" dirty="0">
                <a:latin typeface="Helvetica" pitchFamily="34" charset="0"/>
              </a:rPr>
              <a:t>The application may require that vertices be visited </a:t>
            </a:r>
            <a:r>
              <a:rPr lang="en-US" altLang="zh-CN" dirty="0">
                <a:solidFill>
                  <a:srgbClr val="CC0000"/>
                </a:solidFill>
                <a:latin typeface="Helvetica" pitchFamily="34" charset="0"/>
              </a:rPr>
              <a:t>in some special order</a:t>
            </a:r>
            <a:r>
              <a:rPr lang="en-US" altLang="zh-CN" dirty="0">
                <a:latin typeface="Helvetica" pitchFamily="34" charset="0"/>
              </a:rPr>
              <a:t> based on graph topology.</a:t>
            </a:r>
          </a:p>
          <a:p>
            <a:pPr eaLnBrk="1" hangingPunct="1">
              <a:buNone/>
            </a:pPr>
            <a:endParaRPr lang="en-US" altLang="zh-CN" dirty="0">
              <a:latin typeface="Helvetic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26</a:t>
            </a:fld>
            <a:endParaRPr lang="en-US" altLang="zh-CN" sz="1400" dirty="0"/>
          </a:p>
        </p:txBody>
      </p:sp>
      <p:sp>
        <p:nvSpPr>
          <p:cNvPr id="2457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 Traversals (2)</a:t>
            </a:r>
          </a:p>
        </p:txBody>
      </p:sp>
      <p:sp>
        <p:nvSpPr>
          <p:cNvPr id="37891"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80000"/>
              </a:lnSpc>
              <a:buNone/>
            </a:pPr>
            <a:r>
              <a:rPr lang="en-US" altLang="zh-CN" dirty="0">
                <a:latin typeface="Helvetica" pitchFamily="34" charset="0"/>
              </a:rPr>
              <a:t>To insure visiting all vertices:</a:t>
            </a:r>
          </a:p>
          <a:p>
            <a:pPr eaLnBrk="1" hangingPunct="1">
              <a:lnSpc>
                <a:spcPct val="50000"/>
              </a:lnSpc>
              <a:buNone/>
            </a:pPr>
            <a:endParaRPr lang="en-US" altLang="zh-CN" dirty="0">
              <a:latin typeface="Helvetica" pitchFamily="34" charset="0"/>
            </a:endParaRPr>
          </a:p>
          <a:p>
            <a:pPr eaLnBrk="1" hangingPunct="1">
              <a:lnSpc>
                <a:spcPct val="60000"/>
              </a:lnSpc>
              <a:buNone/>
            </a:pPr>
            <a:r>
              <a:rPr lang="en-US" altLang="zh-CN" sz="2400" b="1" dirty="0">
                <a:latin typeface="Courier New" panose="02070309020205020404" pitchFamily="49" charset="0"/>
              </a:rPr>
              <a:t>void graphTraverse(const Graph* G) {</a:t>
            </a:r>
          </a:p>
          <a:p>
            <a:pPr eaLnBrk="1" hangingPunct="1">
              <a:lnSpc>
                <a:spcPct val="60000"/>
              </a:lnSpc>
              <a:buNone/>
            </a:pPr>
            <a:r>
              <a:rPr lang="en-US" altLang="zh-CN" sz="2400" b="1" dirty="0">
                <a:latin typeface="Courier New" panose="02070309020205020404" pitchFamily="49" charset="0"/>
              </a:rPr>
              <a:t>  for (v=0; v&lt;G-&gt;n(); v++)</a:t>
            </a:r>
          </a:p>
          <a:p>
            <a:pPr eaLnBrk="1" hangingPunct="1">
              <a:lnSpc>
                <a:spcPct val="60000"/>
              </a:lnSpc>
              <a:buNone/>
            </a:pPr>
            <a:r>
              <a:rPr lang="en-US" altLang="zh-CN" sz="2400" b="1" dirty="0">
                <a:latin typeface="Courier New" panose="02070309020205020404" pitchFamily="49" charset="0"/>
              </a:rPr>
              <a:t>    G-&gt;setMark(v, UNVISITED); // Initialize </a:t>
            </a:r>
          </a:p>
          <a:p>
            <a:pPr eaLnBrk="1" hangingPunct="1">
              <a:lnSpc>
                <a:spcPct val="60000"/>
              </a:lnSpc>
              <a:buNone/>
            </a:pPr>
            <a:r>
              <a:rPr lang="en-US" altLang="zh-CN" sz="2400" b="1" dirty="0">
                <a:latin typeface="Courier New" panose="02070309020205020404" pitchFamily="49" charset="0"/>
              </a:rPr>
              <a:t>  for (v=0; v&lt;G-&gt;n(); v++)</a:t>
            </a:r>
          </a:p>
          <a:p>
            <a:pPr eaLnBrk="1" hangingPunct="1">
              <a:lnSpc>
                <a:spcPct val="60000"/>
              </a:lnSpc>
              <a:buNone/>
            </a:pPr>
            <a:r>
              <a:rPr lang="en-US" altLang="zh-CN" sz="2400" b="1" dirty="0">
                <a:latin typeface="Courier New" panose="02070309020205020404" pitchFamily="49" charset="0"/>
              </a:rPr>
              <a:t>    if (G-&gt;getMark(v) == UNVISITED)</a:t>
            </a:r>
          </a:p>
          <a:p>
            <a:pPr eaLnBrk="1" hangingPunct="1">
              <a:lnSpc>
                <a:spcPct val="60000"/>
              </a:lnSpc>
              <a:buNone/>
            </a:pPr>
            <a:r>
              <a:rPr lang="en-US" altLang="zh-CN" sz="2400" b="1" dirty="0">
                <a:latin typeface="Courier New" panose="02070309020205020404" pitchFamily="49" charset="0"/>
              </a:rPr>
              <a:t>      doTraverse(G, v);</a:t>
            </a:r>
          </a:p>
          <a:p>
            <a:pPr eaLnBrk="1" hangingPunct="1">
              <a:lnSpc>
                <a:spcPct val="60000"/>
              </a:lnSpc>
              <a:buNone/>
            </a:pPr>
            <a:r>
              <a:rPr lang="en-US" altLang="zh-CN" sz="2400" b="1" dirty="0">
                <a:latin typeface="Courier New" panose="02070309020205020404" pitchFamily="49" charset="0"/>
              </a:rPr>
              <a:t>}</a:t>
            </a:r>
          </a:p>
          <a:p>
            <a:pPr eaLnBrk="1" hangingPunct="1">
              <a:lnSpc>
                <a:spcPct val="60000"/>
              </a:lnSpc>
              <a:buNone/>
            </a:pPr>
            <a:endParaRPr lang="en-US" altLang="zh-CN" sz="2400" b="1" dirty="0">
              <a:latin typeface="Courier New" panose="02070309020205020404" pitchFamily="49" charset="0"/>
            </a:endParaRPr>
          </a:p>
          <a:p>
            <a:pPr eaLnBrk="1" hangingPunct="1">
              <a:lnSpc>
                <a:spcPct val="60000"/>
              </a:lnSpc>
              <a:buNone/>
            </a:pPr>
            <a:endParaRPr lang="en-US" altLang="zh-CN" sz="2400" dirty="0">
              <a:latin typeface="Courier New" panose="02070309020205020404" pitchFamily="49" charset="0"/>
            </a:endParaRPr>
          </a:p>
          <a:p>
            <a:pPr eaLnBrk="1" hangingPunct="1">
              <a:lnSpc>
                <a:spcPct val="60000"/>
              </a:lnSpc>
              <a:buNone/>
            </a:pPr>
            <a:endParaRPr lang="en-US" altLang="zh-CN" sz="2400" dirty="0">
              <a:latin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27</a:t>
            </a:fld>
            <a:endParaRPr lang="en-US" altLang="zh-CN" sz="1400" dirty="0"/>
          </a:p>
        </p:txBody>
      </p:sp>
      <p:sp>
        <p:nvSpPr>
          <p:cNvPr id="1433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39939" name="Rectangle 3"/>
          <p:cNvSpPr>
            <a:spLocks noGrp="1"/>
          </p:cNvSpPr>
          <p:nvPr>
            <p:ph idx="1"/>
          </p:nvPr>
        </p:nvSpPr>
        <p:spPr/>
        <p:txBody>
          <a:bodyPr wrap="square" lIns="91440" tIns="45720" rIns="91440" bIns="45720" anchor="t"/>
          <a:lstStyle/>
          <a:p>
            <a:pPr eaLnBrk="1" hangingPunct="1">
              <a:lnSpc>
                <a:spcPct val="90000"/>
              </a:lnSpc>
            </a:pPr>
            <a:r>
              <a:rPr lang="en-US" altLang="zh-CN" dirty="0"/>
              <a:t>Graph Definition</a:t>
            </a:r>
          </a:p>
          <a:p>
            <a:pPr eaLnBrk="1" hangingPunct="1">
              <a:lnSpc>
                <a:spcPct val="90000"/>
              </a:lnSpc>
            </a:pPr>
            <a:r>
              <a:rPr lang="en-US" altLang="zh-CN" dirty="0"/>
              <a:t>Graph Implementations </a:t>
            </a:r>
          </a:p>
          <a:p>
            <a:pPr eaLnBrk="1" hangingPunct="1">
              <a:lnSpc>
                <a:spcPct val="90000"/>
              </a:lnSpc>
            </a:pPr>
            <a:r>
              <a:rPr lang="en-US" altLang="zh-CN" dirty="0">
                <a:solidFill>
                  <a:srgbClr val="CC0000"/>
                </a:solidFill>
              </a:rPr>
              <a:t>Graph Traversals</a:t>
            </a:r>
          </a:p>
          <a:p>
            <a:pPr lvl="1" eaLnBrk="1" hangingPunct="1">
              <a:lnSpc>
                <a:spcPct val="90000"/>
              </a:lnSpc>
            </a:pPr>
            <a:r>
              <a:rPr lang="en-US" altLang="zh-CN" dirty="0">
                <a:solidFill>
                  <a:srgbClr val="CC0000"/>
                </a:solidFill>
              </a:rPr>
              <a:t>Depth First search (DFS)</a:t>
            </a:r>
          </a:p>
          <a:p>
            <a:pPr lvl="1" eaLnBrk="1" hangingPunct="1">
              <a:lnSpc>
                <a:spcPct val="90000"/>
              </a:lnSpc>
            </a:pPr>
            <a:r>
              <a:rPr lang="en-US" altLang="zh-CN" dirty="0"/>
              <a:t>Breadth First Search (BFS)</a:t>
            </a:r>
          </a:p>
          <a:p>
            <a:pPr lvl="1" eaLnBrk="1" hangingPunct="1">
              <a:lnSpc>
                <a:spcPct val="90000"/>
              </a:lnSpc>
            </a:pPr>
            <a:r>
              <a:rPr lang="en-US" altLang="zh-CN" dirty="0"/>
              <a:t>Topological Sort ( directed graph)</a:t>
            </a:r>
          </a:p>
          <a:p>
            <a:pPr eaLnBrk="1" hangingPunct="1">
              <a:lnSpc>
                <a:spcPct val="90000"/>
              </a:lnSpc>
            </a:pPr>
            <a:r>
              <a:rPr lang="en-US" altLang="zh-CN" dirty="0"/>
              <a:t>Shortest-paths Problems</a:t>
            </a:r>
          </a:p>
          <a:p>
            <a:pPr eaLnBrk="1" hangingPunct="1">
              <a:lnSpc>
                <a:spcPct val="90000"/>
              </a:lnSpc>
            </a:pPr>
            <a:r>
              <a:rPr lang="en-US" altLang="zh-CN" dirty="0"/>
              <a:t>Minimum-Cost Spanning Trees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28</a:t>
            </a:fld>
            <a:endParaRPr lang="en-US" altLang="zh-CN" sz="1400" dirty="0"/>
          </a:p>
        </p:txBody>
      </p:sp>
      <p:sp>
        <p:nvSpPr>
          <p:cNvPr id="98306" name="Rectangle 2"/>
          <p:cNvSpPr>
            <a:spLocks noGrp="1" noChangeArrowheads="1"/>
          </p:cNvSpPr>
          <p:nvPr>
            <p:ph type="title"/>
          </p:nvPr>
        </p:nvSpPr>
        <p:spPr>
          <a:xfrm>
            <a:off x="455613" y="7620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Depth First Search  (DFS) </a:t>
            </a:r>
          </a:p>
        </p:txBody>
      </p:sp>
      <p:sp>
        <p:nvSpPr>
          <p:cNvPr id="98307" name="Rectangle 3"/>
          <p:cNvSpPr>
            <a:spLocks noGrp="1"/>
          </p:cNvSpPr>
          <p:nvPr>
            <p:ph idx="1"/>
          </p:nvPr>
        </p:nvSpPr>
        <p:spPr>
          <a:xfrm>
            <a:off x="395288" y="5300663"/>
            <a:ext cx="8226425" cy="1295400"/>
          </a:xfrm>
        </p:spPr>
        <p:txBody>
          <a:bodyPr wrap="square" lIns="91440" tIns="45720" rIns="91440" bIns="45720" anchor="t"/>
          <a:lstStyle/>
          <a:p>
            <a:pPr eaLnBrk="1" hangingPunct="1">
              <a:lnSpc>
                <a:spcPct val="60000"/>
              </a:lnSpc>
              <a:buNone/>
            </a:pPr>
            <a:endParaRPr lang="en-US" altLang="zh-CN" sz="2000" dirty="0">
              <a:latin typeface="Courier New" panose="02070309020205020404" pitchFamily="49" charset="0"/>
            </a:endParaRPr>
          </a:p>
          <a:p>
            <a:pPr eaLnBrk="1" hangingPunct="1">
              <a:lnSpc>
                <a:spcPct val="60000"/>
              </a:lnSpc>
              <a:spcAft>
                <a:spcPct val="60000"/>
              </a:spcAft>
              <a:buNone/>
            </a:pPr>
            <a:r>
              <a:rPr lang="en-US" altLang="zh-CN" sz="2800" dirty="0"/>
              <a:t>Order that nodes are processed: ACBFDE</a:t>
            </a:r>
          </a:p>
          <a:p>
            <a:pPr eaLnBrk="1" hangingPunct="1">
              <a:lnSpc>
                <a:spcPct val="60000"/>
              </a:lnSpc>
              <a:buNone/>
            </a:pPr>
            <a:endParaRPr lang="en-US" altLang="zh-CN" sz="2800" dirty="0">
              <a:latin typeface="Helvetica" pitchFamily="34" charset="0"/>
            </a:endParaRPr>
          </a:p>
        </p:txBody>
      </p:sp>
      <p:pic>
        <p:nvPicPr>
          <p:cNvPr id="40964" name="Picture 6"/>
          <p:cNvPicPr>
            <a:picLocks noChangeAspect="1"/>
          </p:cNvPicPr>
          <p:nvPr/>
        </p:nvPicPr>
        <p:blipFill>
          <a:blip r:embed="rId3">
            <a:lum bright="56000"/>
          </a:blip>
          <a:stretch>
            <a:fillRect/>
          </a:stretch>
        </p:blipFill>
        <p:spPr>
          <a:xfrm>
            <a:off x="4716463" y="1196975"/>
            <a:ext cx="4038600" cy="3724275"/>
          </a:xfrm>
          <a:prstGeom prst="rect">
            <a:avLst/>
          </a:prstGeom>
          <a:noFill/>
          <a:ln w="9525">
            <a:noFill/>
          </a:ln>
        </p:spPr>
      </p:pic>
      <p:pic>
        <p:nvPicPr>
          <p:cNvPr id="40965" name="Picture 7"/>
          <p:cNvPicPr>
            <a:picLocks noChangeAspect="1"/>
          </p:cNvPicPr>
          <p:nvPr/>
        </p:nvPicPr>
        <p:blipFill>
          <a:blip r:embed="rId3"/>
          <a:stretch>
            <a:fillRect/>
          </a:stretch>
        </p:blipFill>
        <p:spPr>
          <a:xfrm>
            <a:off x="323850" y="1196975"/>
            <a:ext cx="4038600" cy="3724275"/>
          </a:xfrm>
          <a:prstGeom prst="rect">
            <a:avLst/>
          </a:prstGeom>
          <a:noFill/>
          <a:ln w="9525">
            <a:noFill/>
          </a:ln>
        </p:spPr>
      </p:pic>
      <p:sp>
        <p:nvSpPr>
          <p:cNvPr id="98312" name="Oval 8"/>
          <p:cNvSpPr/>
          <p:nvPr/>
        </p:nvSpPr>
        <p:spPr>
          <a:xfrm>
            <a:off x="5364163" y="12684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8313" name="Line 9"/>
          <p:cNvSpPr/>
          <p:nvPr/>
        </p:nvSpPr>
        <p:spPr>
          <a:xfrm>
            <a:off x="5795963" y="1700213"/>
            <a:ext cx="576262" cy="576262"/>
          </a:xfrm>
          <a:prstGeom prst="line">
            <a:avLst/>
          </a:prstGeom>
          <a:ln w="57150" cap="flat" cmpd="sng">
            <a:solidFill>
              <a:srgbClr val="FF0000"/>
            </a:solidFill>
            <a:prstDash val="solid"/>
            <a:round/>
            <a:headEnd type="none" w="med" len="med"/>
            <a:tailEnd type="triangle" w="med" len="med"/>
          </a:ln>
        </p:spPr>
      </p:sp>
      <p:sp>
        <p:nvSpPr>
          <p:cNvPr id="98314" name="Oval 10"/>
          <p:cNvSpPr/>
          <p:nvPr/>
        </p:nvSpPr>
        <p:spPr>
          <a:xfrm>
            <a:off x="6300788" y="2133600"/>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8315" name="Oval 11"/>
          <p:cNvSpPr/>
          <p:nvPr/>
        </p:nvSpPr>
        <p:spPr>
          <a:xfrm>
            <a:off x="8027988" y="12684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8316" name="Oval 12"/>
          <p:cNvSpPr/>
          <p:nvPr/>
        </p:nvSpPr>
        <p:spPr>
          <a:xfrm>
            <a:off x="8027988" y="3933825"/>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8317" name="Oval 13"/>
          <p:cNvSpPr/>
          <p:nvPr/>
        </p:nvSpPr>
        <p:spPr>
          <a:xfrm>
            <a:off x="6227763" y="350043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8318" name="Oval 14"/>
          <p:cNvSpPr/>
          <p:nvPr/>
        </p:nvSpPr>
        <p:spPr>
          <a:xfrm>
            <a:off x="4932363" y="4365625"/>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8319" name="Line 15"/>
          <p:cNvSpPr/>
          <p:nvPr/>
        </p:nvSpPr>
        <p:spPr>
          <a:xfrm flipV="1">
            <a:off x="6732588" y="1700213"/>
            <a:ext cx="1368425" cy="504825"/>
          </a:xfrm>
          <a:prstGeom prst="line">
            <a:avLst/>
          </a:prstGeom>
          <a:ln w="57150" cap="flat" cmpd="sng">
            <a:solidFill>
              <a:srgbClr val="FF0000"/>
            </a:solidFill>
            <a:prstDash val="solid"/>
            <a:round/>
            <a:headEnd type="none" w="med" len="med"/>
            <a:tailEnd type="triangle" w="med" len="med"/>
          </a:ln>
        </p:spPr>
      </p:sp>
      <p:sp>
        <p:nvSpPr>
          <p:cNvPr id="98320" name="Line 16"/>
          <p:cNvSpPr/>
          <p:nvPr/>
        </p:nvSpPr>
        <p:spPr>
          <a:xfrm>
            <a:off x="8316913" y="1773238"/>
            <a:ext cx="0" cy="2160587"/>
          </a:xfrm>
          <a:prstGeom prst="line">
            <a:avLst/>
          </a:prstGeom>
          <a:ln w="57150" cap="flat" cmpd="sng">
            <a:solidFill>
              <a:srgbClr val="FF0000"/>
            </a:solidFill>
            <a:prstDash val="solid"/>
            <a:round/>
            <a:headEnd type="none" w="med" len="med"/>
            <a:tailEnd type="triangle" w="med" len="med"/>
          </a:ln>
        </p:spPr>
      </p:sp>
      <p:sp>
        <p:nvSpPr>
          <p:cNvPr id="98321" name="Line 17"/>
          <p:cNvSpPr/>
          <p:nvPr/>
        </p:nvSpPr>
        <p:spPr>
          <a:xfrm flipH="1" flipV="1">
            <a:off x="6659563" y="3860800"/>
            <a:ext cx="1368425" cy="215900"/>
          </a:xfrm>
          <a:prstGeom prst="line">
            <a:avLst/>
          </a:prstGeom>
          <a:ln w="57150" cap="flat" cmpd="sng">
            <a:solidFill>
              <a:srgbClr val="FF0000"/>
            </a:solidFill>
            <a:prstDash val="solid"/>
            <a:round/>
            <a:headEnd type="none" w="med" len="med"/>
            <a:tailEnd type="triangle" w="med" len="med"/>
          </a:ln>
        </p:spPr>
      </p:sp>
      <p:sp>
        <p:nvSpPr>
          <p:cNvPr id="98322" name="Line 18"/>
          <p:cNvSpPr/>
          <p:nvPr/>
        </p:nvSpPr>
        <p:spPr>
          <a:xfrm flipH="1">
            <a:off x="5435600" y="4221163"/>
            <a:ext cx="2520950" cy="431800"/>
          </a:xfrm>
          <a:prstGeom prst="line">
            <a:avLst/>
          </a:prstGeom>
          <a:ln w="57150" cap="flat" cmpd="sng">
            <a:solidFill>
              <a:srgbClr val="FF0000"/>
            </a:solidFill>
            <a:prstDash val="solid"/>
            <a:round/>
            <a:headEnd type="none" w="med" len="med"/>
            <a:tailEnd type="triangle" w="med" len="med"/>
          </a:ln>
        </p:spPr>
      </p:sp>
      <p:sp>
        <p:nvSpPr>
          <p:cNvPr id="98323" name="Line 19"/>
          <p:cNvSpPr/>
          <p:nvPr/>
        </p:nvSpPr>
        <p:spPr>
          <a:xfrm flipH="1">
            <a:off x="5795963" y="1052513"/>
            <a:ext cx="215900" cy="215900"/>
          </a:xfrm>
          <a:prstGeom prst="line">
            <a:avLst/>
          </a:prstGeom>
          <a:ln w="57150" cap="flat" cmpd="sng">
            <a:solidFill>
              <a:schemeClr val="accent2"/>
            </a:solidFill>
            <a:prstDash val="solid"/>
            <a:round/>
            <a:headEnd type="none" w="med" len="med"/>
            <a:tailEnd type="triangle" w="med" len="med"/>
          </a:ln>
        </p:spPr>
      </p:sp>
      <p:sp>
        <p:nvSpPr>
          <p:cNvPr id="40978" name="Text Box 20"/>
          <p:cNvSpPr txBox="1"/>
          <p:nvPr/>
        </p:nvSpPr>
        <p:spPr>
          <a:xfrm>
            <a:off x="1692275" y="6021388"/>
            <a:ext cx="3044825"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Go as deep as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1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4.44444E-6 -7.40741E-7 L 0.08664 0.12616 " pathEditMode="relative" ptsTypes="AA">
                                      <p:cBhvr>
                                        <p:cTn id="12" dur="1000" fill="hold"/>
                                        <p:tgtEl>
                                          <p:spTgt spid="98323"/>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98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19"/>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0.08663 0.12616 L 0.29531 0.01574 " pathEditMode="relative" rAng="0" ptsTypes="AA">
                                      <p:cBhvr>
                                        <p:cTn id="20" dur="1000" fill="hold"/>
                                        <p:tgtEl>
                                          <p:spTgt spid="98323"/>
                                        </p:tgtEl>
                                        <p:attrNameLst>
                                          <p:attrName>ppt_x</p:attrName>
                                          <p:attrName>ppt_y</p:attrName>
                                        </p:attrNameLst>
                                      </p:cBhvr>
                                      <p:rCtr x="10400" y="-5500"/>
                                    </p:animMotion>
                                  </p:childTnLst>
                                </p:cTn>
                              </p:par>
                              <p:par>
                                <p:cTn id="21" presetID="1" presetClass="entr" presetSubtype="0" fill="hold" grpId="0" nodeType="withEffect">
                                  <p:stCondLst>
                                    <p:cond delay="0"/>
                                  </p:stCondLst>
                                  <p:childTnLst>
                                    <p:set>
                                      <p:cBhvr>
                                        <p:cTn id="22" dur="1" fill="hold">
                                          <p:stCondLst>
                                            <p:cond delay="0"/>
                                          </p:stCondLst>
                                        </p:cTn>
                                        <p:tgtEl>
                                          <p:spTgt spid="983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320"/>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0.29531 0.01574 L 0.2875 0.39375 " pathEditMode="relative" ptsTypes="AA">
                                      <p:cBhvr>
                                        <p:cTn id="28" dur="1000" fill="hold"/>
                                        <p:tgtEl>
                                          <p:spTgt spid="98323"/>
                                        </p:tgtEl>
                                        <p:attrNameLst>
                                          <p:attrName>ppt_x</p:attrName>
                                          <p:attrName>ppt_y</p:attrName>
                                        </p:attrNameLst>
                                      </p:cBhvr>
                                    </p:animMotion>
                                  </p:childTnLst>
                                </p:cTn>
                              </p:par>
                              <p:par>
                                <p:cTn id="29" presetID="1" presetClass="entr" presetSubtype="0" fill="hold" grpId="0" nodeType="withEffect">
                                  <p:stCondLst>
                                    <p:cond delay="0"/>
                                  </p:stCondLst>
                                  <p:childTnLst>
                                    <p:set>
                                      <p:cBhvr>
                                        <p:cTn id="30" dur="1" fill="hold">
                                          <p:stCondLst>
                                            <p:cond delay="0"/>
                                          </p:stCondLst>
                                        </p:cTn>
                                        <p:tgtEl>
                                          <p:spTgt spid="983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321"/>
                                        </p:tgtEl>
                                        <p:attrNameLst>
                                          <p:attrName>style.visibility</p:attrName>
                                        </p:attrNameLst>
                                      </p:cBhvr>
                                      <p:to>
                                        <p:strVal val="visible"/>
                                      </p:to>
                                    </p:set>
                                  </p:childTnLst>
                                </p:cTn>
                              </p:par>
                              <p:par>
                                <p:cTn id="35" presetID="0" presetClass="path" presetSubtype="0" accel="50000" decel="50000" fill="hold" nodeType="withEffect">
                                  <p:stCondLst>
                                    <p:cond delay="0"/>
                                  </p:stCondLst>
                                  <p:childTnLst>
                                    <p:animMotion origin="layout" path="M 0.2875 0.39375 L 0.08264 0.34121 " pathEditMode="relative" ptsTypes="AA">
                                      <p:cBhvr>
                                        <p:cTn id="36" dur="1000" fill="hold"/>
                                        <p:tgtEl>
                                          <p:spTgt spid="98323"/>
                                        </p:tgtEl>
                                        <p:attrNameLst>
                                          <p:attrName>ppt_x</p:attrName>
                                          <p:attrName>ppt_y</p:attrName>
                                        </p:attrNameLst>
                                      </p:cBhvr>
                                    </p:animMotion>
                                  </p:childTnLst>
                                </p:cTn>
                              </p:par>
                              <p:par>
                                <p:cTn id="37" presetID="1" presetClass="entr" presetSubtype="0" fill="hold" grpId="0" nodeType="withEffect">
                                  <p:stCondLst>
                                    <p:cond delay="0"/>
                                  </p:stCondLst>
                                  <p:childTnLst>
                                    <p:set>
                                      <p:cBhvr>
                                        <p:cTn id="38" dur="1" fill="hold">
                                          <p:stCondLst>
                                            <p:cond delay="0"/>
                                          </p:stCondLst>
                                        </p:cTn>
                                        <p:tgtEl>
                                          <p:spTgt spid="983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8263 0.34121 L 0.27951 0.39375 " pathEditMode="relative" ptsTypes="AA">
                                      <p:cBhvr>
                                        <p:cTn id="42" dur="1000" fill="hold"/>
                                        <p:tgtEl>
                                          <p:spTgt spid="98323"/>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8322"/>
                                        </p:tgtEl>
                                        <p:attrNameLst>
                                          <p:attrName>style.visibility</p:attrName>
                                        </p:attrNameLst>
                                      </p:cBhvr>
                                      <p:to>
                                        <p:strVal val="visible"/>
                                      </p:to>
                                    </p:set>
                                  </p:childTnLst>
                                </p:cTn>
                              </p:par>
                              <p:par>
                                <p:cTn id="47" presetID="0" presetClass="path" presetSubtype="0" accel="50000" decel="50000" fill="hold" nodeType="withEffect">
                                  <p:stCondLst>
                                    <p:cond delay="0"/>
                                  </p:stCondLst>
                                  <p:childTnLst>
                                    <p:animMotion origin="layout" path="M 0.2875 0.39375 L -0.05903 0.46736 " pathEditMode="relative" ptsTypes="AA">
                                      <p:cBhvr>
                                        <p:cTn id="48" dur="1000" fill="hold"/>
                                        <p:tgtEl>
                                          <p:spTgt spid="98323"/>
                                        </p:tgtEl>
                                        <p:attrNameLst>
                                          <p:attrName>ppt_x</p:attrName>
                                          <p:attrName>ppt_y</p:attrName>
                                        </p:attrNameLst>
                                      </p:cBhvr>
                                    </p:animMotion>
                                  </p:childTnLst>
                                </p:cTn>
                              </p:par>
                              <p:par>
                                <p:cTn id="49" presetID="1" presetClass="entr" presetSubtype="0" fill="hold" grpId="0" nodeType="withEffect">
                                  <p:stCondLst>
                                    <p:cond delay="0"/>
                                  </p:stCondLst>
                                  <p:childTnLst>
                                    <p:set>
                                      <p:cBhvr>
                                        <p:cTn id="50" dur="1" fill="hold">
                                          <p:stCondLst>
                                            <p:cond delay="0"/>
                                          </p:stCondLst>
                                        </p:cTn>
                                        <p:tgtEl>
                                          <p:spTgt spid="983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5903 0.46737 L 0.2717 0.4044 " pathEditMode="relative" ptsTypes="AA">
                                      <p:cBhvr>
                                        <p:cTn id="54" dur="1000" fill="hold"/>
                                        <p:tgtEl>
                                          <p:spTgt spid="98323"/>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2875 0.39375 L 0.29531 0.00533 " pathEditMode="relative" ptsTypes="AA">
                                      <p:cBhvr>
                                        <p:cTn id="58" dur="1000" fill="hold"/>
                                        <p:tgtEl>
                                          <p:spTgt spid="98323"/>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29531 0.01575 L 0.08264 0.14167 " pathEditMode="relative" ptsTypes="AA">
                                      <p:cBhvr>
                                        <p:cTn id="62" dur="1000" fill="hold"/>
                                        <p:tgtEl>
                                          <p:spTgt spid="98323"/>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0.08663 0.12616 L -0.00798 0.01065 " pathEditMode="relative" ptsTypes="AA">
                                      <p:cBhvr>
                                        <p:cTn id="66" dur="1000" fill="hold"/>
                                        <p:tgtEl>
                                          <p:spTgt spid="98323"/>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12" grpId="0" animBg="1"/>
      <p:bldP spid="98314" grpId="0" animBg="1"/>
      <p:bldP spid="98315" grpId="0" animBg="1"/>
      <p:bldP spid="98316" grpId="0" animBg="1"/>
      <p:bldP spid="98317" grpId="0" animBg="1"/>
      <p:bldP spid="983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29</a:t>
            </a:fld>
            <a:endParaRPr lang="en-US" altLang="zh-CN" sz="1400" dirty="0"/>
          </a:p>
        </p:txBody>
      </p:sp>
      <p:sp>
        <p:nvSpPr>
          <p:cNvPr id="266242" name="Rectangle 2"/>
          <p:cNvSpPr>
            <a:spLocks noGrp="1" noChangeArrowheads="1"/>
          </p:cNvSpPr>
          <p:nvPr>
            <p:ph type="title"/>
          </p:nvPr>
        </p:nvSpPr>
        <p:spPr>
          <a:xfrm>
            <a:off x="455613" y="7620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Depth First Search Tree (DFS Tree)</a:t>
            </a:r>
          </a:p>
        </p:txBody>
      </p:sp>
      <p:pic>
        <p:nvPicPr>
          <p:cNvPr id="43011" name="Picture 4"/>
          <p:cNvPicPr>
            <a:picLocks noChangeAspect="1"/>
          </p:cNvPicPr>
          <p:nvPr/>
        </p:nvPicPr>
        <p:blipFill>
          <a:blip r:embed="rId3">
            <a:lum bright="56000"/>
          </a:blip>
          <a:stretch>
            <a:fillRect/>
          </a:stretch>
        </p:blipFill>
        <p:spPr>
          <a:xfrm>
            <a:off x="4716463" y="1196975"/>
            <a:ext cx="4038600" cy="3724275"/>
          </a:xfrm>
          <a:prstGeom prst="rect">
            <a:avLst/>
          </a:prstGeom>
          <a:noFill/>
          <a:ln w="9525">
            <a:noFill/>
          </a:ln>
        </p:spPr>
      </p:pic>
      <p:pic>
        <p:nvPicPr>
          <p:cNvPr id="43012" name="Picture 5"/>
          <p:cNvPicPr>
            <a:picLocks noChangeAspect="1"/>
          </p:cNvPicPr>
          <p:nvPr/>
        </p:nvPicPr>
        <p:blipFill>
          <a:blip r:embed="rId3"/>
          <a:stretch>
            <a:fillRect/>
          </a:stretch>
        </p:blipFill>
        <p:spPr>
          <a:xfrm>
            <a:off x="323850" y="1196975"/>
            <a:ext cx="4038600" cy="3724275"/>
          </a:xfrm>
          <a:prstGeom prst="rect">
            <a:avLst/>
          </a:prstGeom>
          <a:noFill/>
          <a:ln w="9525">
            <a:noFill/>
          </a:ln>
        </p:spPr>
      </p:pic>
      <p:sp>
        <p:nvSpPr>
          <p:cNvPr id="43013" name="Oval 6"/>
          <p:cNvSpPr/>
          <p:nvPr/>
        </p:nvSpPr>
        <p:spPr>
          <a:xfrm>
            <a:off x="5364163" y="12684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14" name="Line 7"/>
          <p:cNvSpPr/>
          <p:nvPr/>
        </p:nvSpPr>
        <p:spPr>
          <a:xfrm>
            <a:off x="5795963" y="1700213"/>
            <a:ext cx="576262" cy="576262"/>
          </a:xfrm>
          <a:prstGeom prst="line">
            <a:avLst/>
          </a:prstGeom>
          <a:ln w="57150" cap="flat" cmpd="sng">
            <a:solidFill>
              <a:srgbClr val="FF0000"/>
            </a:solidFill>
            <a:prstDash val="solid"/>
            <a:round/>
            <a:headEnd type="none" w="med" len="med"/>
            <a:tailEnd type="triangle" w="med" len="med"/>
          </a:ln>
        </p:spPr>
      </p:sp>
      <p:sp>
        <p:nvSpPr>
          <p:cNvPr id="43015" name="Oval 8"/>
          <p:cNvSpPr/>
          <p:nvPr/>
        </p:nvSpPr>
        <p:spPr>
          <a:xfrm>
            <a:off x="6300788" y="2133600"/>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16" name="Oval 9"/>
          <p:cNvSpPr/>
          <p:nvPr/>
        </p:nvSpPr>
        <p:spPr>
          <a:xfrm>
            <a:off x="8027988" y="12684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17" name="Oval 10"/>
          <p:cNvSpPr/>
          <p:nvPr/>
        </p:nvSpPr>
        <p:spPr>
          <a:xfrm>
            <a:off x="8027988" y="3933825"/>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18" name="Oval 11"/>
          <p:cNvSpPr/>
          <p:nvPr/>
        </p:nvSpPr>
        <p:spPr>
          <a:xfrm>
            <a:off x="6227763" y="350043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19" name="Oval 12"/>
          <p:cNvSpPr/>
          <p:nvPr/>
        </p:nvSpPr>
        <p:spPr>
          <a:xfrm>
            <a:off x="4932363" y="4365625"/>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43020" name="Line 13"/>
          <p:cNvSpPr/>
          <p:nvPr/>
        </p:nvSpPr>
        <p:spPr>
          <a:xfrm flipV="1">
            <a:off x="6732588" y="1700213"/>
            <a:ext cx="1368425" cy="504825"/>
          </a:xfrm>
          <a:prstGeom prst="line">
            <a:avLst/>
          </a:prstGeom>
          <a:ln w="57150" cap="flat" cmpd="sng">
            <a:solidFill>
              <a:srgbClr val="FF0000"/>
            </a:solidFill>
            <a:prstDash val="solid"/>
            <a:round/>
            <a:headEnd type="none" w="med" len="med"/>
            <a:tailEnd type="triangle" w="med" len="med"/>
          </a:ln>
        </p:spPr>
      </p:sp>
      <p:sp>
        <p:nvSpPr>
          <p:cNvPr id="43021" name="Line 14"/>
          <p:cNvSpPr/>
          <p:nvPr/>
        </p:nvSpPr>
        <p:spPr>
          <a:xfrm>
            <a:off x="8316913" y="1773238"/>
            <a:ext cx="0" cy="2160587"/>
          </a:xfrm>
          <a:prstGeom prst="line">
            <a:avLst/>
          </a:prstGeom>
          <a:ln w="57150" cap="flat" cmpd="sng">
            <a:solidFill>
              <a:srgbClr val="FF0000"/>
            </a:solidFill>
            <a:prstDash val="solid"/>
            <a:round/>
            <a:headEnd type="none" w="med" len="med"/>
            <a:tailEnd type="triangle" w="med" len="med"/>
          </a:ln>
        </p:spPr>
      </p:sp>
      <p:sp>
        <p:nvSpPr>
          <p:cNvPr id="43022" name="Line 15"/>
          <p:cNvSpPr/>
          <p:nvPr/>
        </p:nvSpPr>
        <p:spPr>
          <a:xfrm flipH="1" flipV="1">
            <a:off x="6659563" y="3860800"/>
            <a:ext cx="1368425" cy="215900"/>
          </a:xfrm>
          <a:prstGeom prst="line">
            <a:avLst/>
          </a:prstGeom>
          <a:ln w="57150" cap="flat" cmpd="sng">
            <a:solidFill>
              <a:srgbClr val="FF0000"/>
            </a:solidFill>
            <a:prstDash val="solid"/>
            <a:round/>
            <a:headEnd type="none" w="med" len="med"/>
            <a:tailEnd type="triangle" w="med" len="med"/>
          </a:ln>
        </p:spPr>
      </p:sp>
      <p:sp>
        <p:nvSpPr>
          <p:cNvPr id="43023" name="Line 16"/>
          <p:cNvSpPr/>
          <p:nvPr/>
        </p:nvSpPr>
        <p:spPr>
          <a:xfrm flipH="1">
            <a:off x="5435600" y="4221163"/>
            <a:ext cx="2520950" cy="431800"/>
          </a:xfrm>
          <a:prstGeom prst="line">
            <a:avLst/>
          </a:prstGeom>
          <a:ln w="57150" cap="flat" cmpd="sng">
            <a:solidFill>
              <a:srgbClr val="FF0000"/>
            </a:solidFill>
            <a:prstDash val="solid"/>
            <a:round/>
            <a:headEnd type="none" w="med" len="med"/>
            <a:tailEnd type="triangle" w="med" len="med"/>
          </a:ln>
        </p:spPr>
      </p:sp>
      <p:sp>
        <p:nvSpPr>
          <p:cNvPr id="43024" name="Line 17"/>
          <p:cNvSpPr/>
          <p:nvPr/>
        </p:nvSpPr>
        <p:spPr>
          <a:xfrm flipH="1">
            <a:off x="5795963" y="1052513"/>
            <a:ext cx="215900" cy="215900"/>
          </a:xfrm>
          <a:prstGeom prst="line">
            <a:avLst/>
          </a:prstGeom>
          <a:ln w="57150" cap="flat" cmpd="sng">
            <a:solidFill>
              <a:schemeClr val="accent2"/>
            </a:solidFill>
            <a:prstDash val="solid"/>
            <a:round/>
            <a:headEnd type="none" w="med" len="med"/>
            <a:tailEnd type="triangle" w="med" len="med"/>
          </a:ln>
        </p:spPr>
      </p:sp>
      <p:sp>
        <p:nvSpPr>
          <p:cNvPr id="43025" name="Text Box 19"/>
          <p:cNvSpPr txBox="1"/>
          <p:nvPr/>
        </p:nvSpPr>
        <p:spPr>
          <a:xfrm>
            <a:off x="1547813" y="5445125"/>
            <a:ext cx="662940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The DFS tree for the graph when starting at vertex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a:t>
            </a:fld>
            <a:endParaRPr lang="en-US" altLang="zh-CN" sz="1400" dirty="0"/>
          </a:p>
        </p:txBody>
      </p:sp>
      <p:sp>
        <p:nvSpPr>
          <p:cNvPr id="614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 (1)</a:t>
            </a:r>
          </a:p>
        </p:txBody>
      </p:sp>
      <p:sp>
        <p:nvSpPr>
          <p:cNvPr id="6147" name="Rectangle 3"/>
          <p:cNvSpPr>
            <a:spLocks noGrp="1"/>
          </p:cNvSpPr>
          <p:nvPr>
            <p:ph idx="1"/>
          </p:nvPr>
        </p:nvSpPr>
        <p:spPr>
          <a:xfrm>
            <a:off x="455613" y="1600200"/>
            <a:ext cx="8226425" cy="4572000"/>
          </a:xfrm>
        </p:spPr>
        <p:txBody>
          <a:bodyPr wrap="square" lIns="91440" tIns="45720" rIns="91440" bIns="45720" anchor="t"/>
          <a:lstStyle/>
          <a:p>
            <a:pPr eaLnBrk="1" hangingPunct="1">
              <a:buNone/>
            </a:pPr>
            <a:r>
              <a:rPr lang="en-US" altLang="zh-CN" dirty="0">
                <a:latin typeface="Helvetica" pitchFamily="34" charset="0"/>
              </a:rPr>
              <a:t>A graph </a:t>
            </a:r>
            <a:r>
              <a:rPr lang="en-US" altLang="zh-CN" b="1" dirty="0">
                <a:latin typeface="Helvetica" pitchFamily="34" charset="0"/>
              </a:rPr>
              <a:t>G</a:t>
            </a:r>
            <a:r>
              <a:rPr lang="en-US" altLang="zh-CN" dirty="0">
                <a:latin typeface="Helvetica" pitchFamily="34" charset="0"/>
              </a:rPr>
              <a:t> = (</a:t>
            </a:r>
            <a:r>
              <a:rPr lang="en-US" altLang="zh-CN" b="1" dirty="0">
                <a:latin typeface="Helvetica" pitchFamily="34" charset="0"/>
              </a:rPr>
              <a:t>V</a:t>
            </a:r>
            <a:r>
              <a:rPr lang="en-US" altLang="zh-CN" dirty="0">
                <a:latin typeface="Helvetica" pitchFamily="34" charset="0"/>
              </a:rPr>
              <a:t>, </a:t>
            </a:r>
            <a:r>
              <a:rPr lang="en-US" altLang="zh-CN" b="1" dirty="0">
                <a:latin typeface="Helvetica" pitchFamily="34" charset="0"/>
              </a:rPr>
              <a:t>E</a:t>
            </a:r>
            <a:r>
              <a:rPr lang="en-US" altLang="zh-CN" dirty="0">
                <a:latin typeface="Helvetica" pitchFamily="34" charset="0"/>
              </a:rPr>
              <a:t>) consists of a set of vertices </a:t>
            </a:r>
            <a:r>
              <a:rPr lang="en-US" altLang="zh-CN" b="1" dirty="0">
                <a:latin typeface="Helvetica" pitchFamily="34" charset="0"/>
              </a:rPr>
              <a:t>V</a:t>
            </a:r>
            <a:r>
              <a:rPr lang="en-US" altLang="zh-CN" dirty="0">
                <a:latin typeface="Helvetica" pitchFamily="34" charset="0"/>
              </a:rPr>
              <a:t>, and a set of edges </a:t>
            </a:r>
            <a:r>
              <a:rPr lang="en-US" altLang="zh-CN" b="1" dirty="0">
                <a:latin typeface="Helvetica" pitchFamily="34" charset="0"/>
              </a:rPr>
              <a:t>E</a:t>
            </a:r>
            <a:r>
              <a:rPr lang="en-US" altLang="zh-CN" dirty="0">
                <a:latin typeface="Helvetica" pitchFamily="34" charset="0"/>
              </a:rPr>
              <a:t>, such that each edge in </a:t>
            </a:r>
            <a:r>
              <a:rPr lang="en-US" altLang="zh-CN" b="1" dirty="0">
                <a:latin typeface="Helvetica" pitchFamily="34" charset="0"/>
              </a:rPr>
              <a:t>E</a:t>
            </a:r>
            <a:r>
              <a:rPr lang="en-US" altLang="zh-CN" dirty="0">
                <a:latin typeface="Helvetica" pitchFamily="34" charset="0"/>
              </a:rPr>
              <a:t> is a connection between a pair of vertices in </a:t>
            </a:r>
            <a:r>
              <a:rPr lang="en-US" altLang="zh-CN" b="1" dirty="0">
                <a:latin typeface="Helvetica" pitchFamily="34" charset="0"/>
              </a:rPr>
              <a:t>V</a:t>
            </a:r>
            <a:r>
              <a:rPr lang="en-US" altLang="zh-CN" dirty="0">
                <a:latin typeface="Helvetica" pitchFamily="34" charset="0"/>
              </a:rPr>
              <a:t>.</a:t>
            </a:r>
          </a:p>
          <a:p>
            <a:pPr eaLnBrk="1" hangingPunct="1">
              <a:buNone/>
            </a:pPr>
            <a:endParaRPr lang="en-US" altLang="zh-CN" dirty="0">
              <a:latin typeface="Helvetica" pitchFamily="34" charset="0"/>
            </a:endParaRPr>
          </a:p>
          <a:p>
            <a:pPr eaLnBrk="1" hangingPunct="1">
              <a:buNone/>
            </a:pPr>
            <a:r>
              <a:rPr lang="en-US" altLang="zh-CN" dirty="0">
                <a:latin typeface="Helvetica" pitchFamily="34" charset="0"/>
              </a:rPr>
              <a:t>The number of vertices is written |</a:t>
            </a:r>
            <a:r>
              <a:rPr lang="en-US" altLang="zh-CN" b="1" dirty="0">
                <a:latin typeface="Helvetica" pitchFamily="34" charset="0"/>
              </a:rPr>
              <a:t>V</a:t>
            </a:r>
            <a:r>
              <a:rPr lang="en-US" altLang="zh-CN" dirty="0">
                <a:latin typeface="Helvetica" pitchFamily="34" charset="0"/>
              </a:rPr>
              <a:t>|, and the number edges is written |</a:t>
            </a:r>
            <a:r>
              <a:rPr lang="en-US" altLang="zh-CN" b="1" dirty="0">
                <a:latin typeface="Helvetica" pitchFamily="34" charset="0"/>
              </a:rPr>
              <a:t>E</a:t>
            </a:r>
            <a:r>
              <a:rPr lang="en-US" altLang="zh-CN" dirty="0">
                <a:latin typeface="Helvetica"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30</a:t>
            </a:fld>
            <a:endParaRPr lang="en-US" altLang="zh-CN" sz="1400" dirty="0"/>
          </a:p>
        </p:txBody>
      </p:sp>
      <p:sp>
        <p:nvSpPr>
          <p:cNvPr id="2662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Depth First Search (DFS) (2)</a:t>
            </a:r>
          </a:p>
        </p:txBody>
      </p:sp>
      <p:sp>
        <p:nvSpPr>
          <p:cNvPr id="45059" name="Rectangle 3"/>
          <p:cNvSpPr>
            <a:spLocks noGrp="1"/>
          </p:cNvSpPr>
          <p:nvPr>
            <p:ph idx="1"/>
          </p:nvPr>
        </p:nvSpPr>
        <p:spPr>
          <a:xfrm>
            <a:off x="455613" y="1268413"/>
            <a:ext cx="8148637" cy="2808287"/>
          </a:xfrm>
        </p:spPr>
        <p:txBody>
          <a:bodyPr wrap="square" lIns="91440" tIns="45720" rIns="91440" bIns="45720" anchor="t"/>
          <a:lstStyle/>
          <a:p>
            <a:pPr eaLnBrk="1" hangingPunct="1">
              <a:lnSpc>
                <a:spcPct val="60000"/>
              </a:lnSpc>
              <a:buNone/>
            </a:pPr>
            <a:r>
              <a:rPr lang="en-US" altLang="zh-CN" sz="1800" b="1" dirty="0">
                <a:latin typeface="Courier New" panose="02070309020205020404" pitchFamily="49" charset="0"/>
              </a:rPr>
              <a:t>// Depth first search</a:t>
            </a:r>
          </a:p>
          <a:p>
            <a:pPr eaLnBrk="1" hangingPunct="1">
              <a:lnSpc>
                <a:spcPct val="60000"/>
              </a:lnSpc>
              <a:buNone/>
            </a:pPr>
            <a:r>
              <a:rPr lang="en-US" altLang="zh-CN" sz="1800" b="1" dirty="0">
                <a:latin typeface="Courier New" panose="02070309020205020404" pitchFamily="49" charset="0"/>
              </a:rPr>
              <a:t>void DFS(Graph* G, int v) {</a:t>
            </a:r>
          </a:p>
          <a:p>
            <a:pPr eaLnBrk="1" hangingPunct="1">
              <a:lnSpc>
                <a:spcPct val="60000"/>
              </a:lnSpc>
              <a:buNone/>
            </a:pPr>
            <a:r>
              <a:rPr lang="en-US" altLang="zh-CN" sz="1800" b="1" dirty="0">
                <a:latin typeface="Courier New" panose="02070309020205020404" pitchFamily="49" charset="0"/>
              </a:rPr>
              <a:t>  PreVisit(G, v);  // Take action</a:t>
            </a:r>
          </a:p>
          <a:p>
            <a:pPr eaLnBrk="1" hangingPunct="1">
              <a:lnSpc>
                <a:spcPct val="60000"/>
              </a:lnSpc>
              <a:buNone/>
            </a:pPr>
            <a:r>
              <a:rPr lang="en-US" altLang="zh-CN" sz="1800" b="1" dirty="0">
                <a:latin typeface="Courier New" panose="02070309020205020404" pitchFamily="49" charset="0"/>
              </a:rPr>
              <a:t>  </a:t>
            </a:r>
            <a:r>
              <a:rPr lang="en-US" altLang="zh-CN" sz="1800" b="1" dirty="0">
                <a:solidFill>
                  <a:srgbClr val="CC0000"/>
                </a:solidFill>
                <a:latin typeface="Courier New" panose="02070309020205020404" pitchFamily="49" charset="0"/>
              </a:rPr>
              <a:t>G-&gt;setMark(v, VISITED);</a:t>
            </a:r>
          </a:p>
          <a:p>
            <a:pPr eaLnBrk="1" hangingPunct="1">
              <a:lnSpc>
                <a:spcPct val="60000"/>
              </a:lnSpc>
              <a:buNone/>
            </a:pPr>
            <a:r>
              <a:rPr lang="en-US" altLang="zh-CN" sz="1800" b="1" dirty="0">
                <a:solidFill>
                  <a:srgbClr val="CC0000"/>
                </a:solidFill>
                <a:latin typeface="Courier New" panose="02070309020205020404" pitchFamily="49" charset="0"/>
              </a:rPr>
              <a:t>  for (int w=G-&gt;first(v); w&lt;G-&gt;n();</a:t>
            </a:r>
          </a:p>
          <a:p>
            <a:pPr eaLnBrk="1" hangingPunct="1">
              <a:lnSpc>
                <a:spcPct val="60000"/>
              </a:lnSpc>
              <a:buNone/>
            </a:pPr>
            <a:r>
              <a:rPr lang="en-US" altLang="zh-CN" sz="1800" b="1" dirty="0">
                <a:solidFill>
                  <a:srgbClr val="CC0000"/>
                </a:solidFill>
                <a:latin typeface="Courier New" panose="02070309020205020404" pitchFamily="49" charset="0"/>
              </a:rPr>
              <a:t>                          w = G-&gt;next(v,w))</a:t>
            </a:r>
          </a:p>
          <a:p>
            <a:pPr eaLnBrk="1" hangingPunct="1">
              <a:lnSpc>
                <a:spcPct val="60000"/>
              </a:lnSpc>
              <a:buNone/>
            </a:pPr>
            <a:r>
              <a:rPr lang="en-US" altLang="zh-CN" sz="1800" b="1" dirty="0">
                <a:solidFill>
                  <a:srgbClr val="CC0000"/>
                </a:solidFill>
                <a:latin typeface="Courier New" panose="02070309020205020404" pitchFamily="49" charset="0"/>
              </a:rPr>
              <a:t>    if (G-&gt;getMark(w) == UNVISITED)</a:t>
            </a:r>
          </a:p>
          <a:p>
            <a:pPr eaLnBrk="1" hangingPunct="1">
              <a:lnSpc>
                <a:spcPct val="60000"/>
              </a:lnSpc>
              <a:buNone/>
            </a:pPr>
            <a:r>
              <a:rPr lang="en-US" altLang="zh-CN" sz="1800" b="1" dirty="0">
                <a:solidFill>
                  <a:srgbClr val="CC0000"/>
                </a:solidFill>
                <a:latin typeface="Courier New" panose="02070309020205020404" pitchFamily="49" charset="0"/>
              </a:rPr>
              <a:t>      DFS(G, w);</a:t>
            </a:r>
          </a:p>
          <a:p>
            <a:pPr eaLnBrk="1" hangingPunct="1">
              <a:lnSpc>
                <a:spcPct val="60000"/>
              </a:lnSpc>
              <a:buNone/>
            </a:pPr>
            <a:r>
              <a:rPr lang="en-US" altLang="zh-CN" sz="1800" b="1" dirty="0">
                <a:latin typeface="Courier New" panose="02070309020205020404" pitchFamily="49" charset="0"/>
              </a:rPr>
              <a:t>  PostVisit(G, v); // Take action</a:t>
            </a:r>
          </a:p>
          <a:p>
            <a:pPr eaLnBrk="1" hangingPunct="1">
              <a:lnSpc>
                <a:spcPct val="60000"/>
              </a:lnSpc>
              <a:buNone/>
            </a:pPr>
            <a:r>
              <a:rPr lang="en-US" altLang="zh-CN" sz="1800" b="1" dirty="0">
                <a:latin typeface="Courier New" panose="02070309020205020404" pitchFamily="49" charset="0"/>
              </a:rPr>
              <a:t>}</a:t>
            </a:r>
          </a:p>
          <a:p>
            <a:pPr eaLnBrk="1" hangingPunct="1">
              <a:lnSpc>
                <a:spcPct val="60000"/>
              </a:lnSpc>
              <a:buNone/>
            </a:pPr>
            <a:endParaRPr lang="en-US" altLang="zh-CN" sz="1800" b="1" dirty="0">
              <a:latin typeface="Courier New" panose="02070309020205020404" pitchFamily="49" charset="0"/>
            </a:endParaRPr>
          </a:p>
          <a:p>
            <a:pPr eaLnBrk="1" hangingPunct="1">
              <a:lnSpc>
                <a:spcPct val="60000"/>
              </a:lnSpc>
              <a:buNone/>
            </a:pPr>
            <a:endParaRPr lang="en-US" altLang="zh-CN" sz="1800" b="1" dirty="0">
              <a:latin typeface="Courier New" panose="02070309020205020404" pitchFamily="49" charset="0"/>
            </a:endParaRPr>
          </a:p>
          <a:p>
            <a:pPr eaLnBrk="1" hangingPunct="1">
              <a:lnSpc>
                <a:spcPct val="60000"/>
              </a:lnSpc>
              <a:buNone/>
            </a:pPr>
            <a:endParaRPr lang="en-US" altLang="zh-CN" sz="1800" b="1" dirty="0">
              <a:latin typeface="Courier New" panose="02070309020205020404" pitchFamily="49" charset="0"/>
            </a:endParaRPr>
          </a:p>
        </p:txBody>
      </p:sp>
      <p:sp>
        <p:nvSpPr>
          <p:cNvPr id="45060" name="Rectangle 7"/>
          <p:cNvSpPr/>
          <p:nvPr/>
        </p:nvSpPr>
        <p:spPr>
          <a:xfrm>
            <a:off x="6011863" y="5229225"/>
            <a:ext cx="1387475" cy="311150"/>
          </a:xfrm>
          <a:prstGeom prst="rect">
            <a:avLst/>
          </a:prstGeom>
          <a:noFill/>
          <a:ln w="9525">
            <a:noFill/>
          </a:ln>
        </p:spPr>
        <p:txBody>
          <a:bodyPr wrap="none" anchor="t">
            <a:spAutoFit/>
          </a:bodyPr>
          <a:lstStyle/>
          <a:p>
            <a:pPr>
              <a:lnSpc>
                <a:spcPct val="60000"/>
              </a:lnSpc>
              <a:spcBef>
                <a:spcPct val="20000"/>
              </a:spcBef>
              <a:spcAft>
                <a:spcPct val="60000"/>
              </a:spcAft>
            </a:pPr>
            <a:r>
              <a:rPr lang="en-US" altLang="zh-CN" dirty="0">
                <a:latin typeface="Times New Roman" panose="02020603050405020304" pitchFamily="18" charset="0"/>
                <a:ea typeface="宋体" panose="02010600030101010101" pitchFamily="2" charset="-122"/>
              </a:rPr>
              <a:t>ACBFDE</a:t>
            </a:r>
          </a:p>
        </p:txBody>
      </p:sp>
      <p:pic>
        <p:nvPicPr>
          <p:cNvPr id="45061" name="Picture 9"/>
          <p:cNvPicPr>
            <a:picLocks noChangeAspect="1"/>
          </p:cNvPicPr>
          <p:nvPr/>
        </p:nvPicPr>
        <p:blipFill>
          <a:blip r:embed="rId3">
            <a:lum bright="56000"/>
          </a:blip>
          <a:stretch>
            <a:fillRect/>
          </a:stretch>
        </p:blipFill>
        <p:spPr>
          <a:xfrm>
            <a:off x="5070475" y="3017838"/>
            <a:ext cx="4038600" cy="3724275"/>
          </a:xfrm>
          <a:prstGeom prst="rect">
            <a:avLst/>
          </a:prstGeom>
          <a:noFill/>
          <a:ln w="9525">
            <a:noFill/>
          </a:ln>
        </p:spPr>
      </p:pic>
      <p:sp>
        <p:nvSpPr>
          <p:cNvPr id="26634" name="Oval 10"/>
          <p:cNvSpPr/>
          <p:nvPr/>
        </p:nvSpPr>
        <p:spPr>
          <a:xfrm>
            <a:off x="5718175" y="308927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635" name="Line 11"/>
          <p:cNvSpPr/>
          <p:nvPr/>
        </p:nvSpPr>
        <p:spPr>
          <a:xfrm>
            <a:off x="6149975" y="3521075"/>
            <a:ext cx="576263" cy="576263"/>
          </a:xfrm>
          <a:prstGeom prst="line">
            <a:avLst/>
          </a:prstGeom>
          <a:ln w="57150" cap="flat" cmpd="sng">
            <a:solidFill>
              <a:srgbClr val="FF0000"/>
            </a:solidFill>
            <a:prstDash val="solid"/>
            <a:round/>
            <a:headEnd type="none" w="med" len="med"/>
            <a:tailEnd type="triangle" w="med" len="med"/>
          </a:ln>
        </p:spPr>
      </p:sp>
      <p:sp>
        <p:nvSpPr>
          <p:cNvPr id="26636" name="Oval 12"/>
          <p:cNvSpPr/>
          <p:nvPr/>
        </p:nvSpPr>
        <p:spPr>
          <a:xfrm>
            <a:off x="6654800" y="395446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637" name="Oval 13"/>
          <p:cNvSpPr/>
          <p:nvPr/>
        </p:nvSpPr>
        <p:spPr>
          <a:xfrm>
            <a:off x="8382000" y="308927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638" name="Oval 14"/>
          <p:cNvSpPr/>
          <p:nvPr/>
        </p:nvSpPr>
        <p:spPr>
          <a:xfrm>
            <a:off x="8382000" y="57546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639" name="Oval 15"/>
          <p:cNvSpPr/>
          <p:nvPr/>
        </p:nvSpPr>
        <p:spPr>
          <a:xfrm>
            <a:off x="6581775" y="5321300"/>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640" name="Oval 16"/>
          <p:cNvSpPr/>
          <p:nvPr/>
        </p:nvSpPr>
        <p:spPr>
          <a:xfrm>
            <a:off x="5286375" y="61864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641" name="Line 17"/>
          <p:cNvSpPr/>
          <p:nvPr/>
        </p:nvSpPr>
        <p:spPr>
          <a:xfrm flipV="1">
            <a:off x="7086600" y="3521075"/>
            <a:ext cx="1368425" cy="504825"/>
          </a:xfrm>
          <a:prstGeom prst="line">
            <a:avLst/>
          </a:prstGeom>
          <a:ln w="57150" cap="flat" cmpd="sng">
            <a:solidFill>
              <a:srgbClr val="FF0000"/>
            </a:solidFill>
            <a:prstDash val="solid"/>
            <a:round/>
            <a:headEnd type="none" w="med" len="med"/>
            <a:tailEnd type="triangle" w="med" len="med"/>
          </a:ln>
        </p:spPr>
      </p:sp>
      <p:sp>
        <p:nvSpPr>
          <p:cNvPr id="26642" name="Line 18"/>
          <p:cNvSpPr/>
          <p:nvPr/>
        </p:nvSpPr>
        <p:spPr>
          <a:xfrm>
            <a:off x="8670925" y="3594100"/>
            <a:ext cx="0" cy="2160588"/>
          </a:xfrm>
          <a:prstGeom prst="line">
            <a:avLst/>
          </a:prstGeom>
          <a:ln w="57150" cap="flat" cmpd="sng">
            <a:solidFill>
              <a:srgbClr val="FF0000"/>
            </a:solidFill>
            <a:prstDash val="solid"/>
            <a:round/>
            <a:headEnd type="none" w="med" len="med"/>
            <a:tailEnd type="triangle" w="med" len="med"/>
          </a:ln>
        </p:spPr>
      </p:sp>
      <p:sp>
        <p:nvSpPr>
          <p:cNvPr id="26643" name="Line 19"/>
          <p:cNvSpPr/>
          <p:nvPr/>
        </p:nvSpPr>
        <p:spPr>
          <a:xfrm flipH="1" flipV="1">
            <a:off x="7013575" y="5681663"/>
            <a:ext cx="1368425" cy="215900"/>
          </a:xfrm>
          <a:prstGeom prst="line">
            <a:avLst/>
          </a:prstGeom>
          <a:ln w="57150" cap="flat" cmpd="sng">
            <a:solidFill>
              <a:srgbClr val="FF0000"/>
            </a:solidFill>
            <a:prstDash val="solid"/>
            <a:round/>
            <a:headEnd type="none" w="med" len="med"/>
            <a:tailEnd type="triangle" w="med" len="med"/>
          </a:ln>
        </p:spPr>
      </p:sp>
      <p:sp>
        <p:nvSpPr>
          <p:cNvPr id="26644" name="Line 20"/>
          <p:cNvSpPr/>
          <p:nvPr/>
        </p:nvSpPr>
        <p:spPr>
          <a:xfrm flipH="1">
            <a:off x="5789613" y="6042025"/>
            <a:ext cx="2520950" cy="431800"/>
          </a:xfrm>
          <a:prstGeom prst="line">
            <a:avLst/>
          </a:prstGeom>
          <a:ln w="57150" cap="flat" cmpd="sng">
            <a:solidFill>
              <a:srgbClr val="FF0000"/>
            </a:solidFill>
            <a:prstDash val="solid"/>
            <a:round/>
            <a:headEnd type="none" w="med" len="med"/>
            <a:tailEnd type="triangle" w="med" len="med"/>
          </a:ln>
        </p:spPr>
      </p:sp>
      <p:sp>
        <p:nvSpPr>
          <p:cNvPr id="26645" name="Line 21"/>
          <p:cNvSpPr/>
          <p:nvPr/>
        </p:nvSpPr>
        <p:spPr>
          <a:xfrm flipH="1">
            <a:off x="6149975" y="2873375"/>
            <a:ext cx="215900" cy="215900"/>
          </a:xfrm>
          <a:prstGeom prst="line">
            <a:avLst/>
          </a:prstGeom>
          <a:ln w="57150" cap="flat" cmpd="sng">
            <a:solidFill>
              <a:schemeClr val="accent2"/>
            </a:solidFill>
            <a:prstDash val="solid"/>
            <a:round/>
            <a:headEnd type="none" w="med" len="med"/>
            <a:tailEnd type="triangle" w="med" len="med"/>
          </a:ln>
        </p:spPr>
      </p:sp>
      <p:sp>
        <p:nvSpPr>
          <p:cNvPr id="26646" name="Text Box 22"/>
          <p:cNvSpPr txBox="1"/>
          <p:nvPr/>
        </p:nvSpPr>
        <p:spPr>
          <a:xfrm>
            <a:off x="971550" y="3716338"/>
            <a:ext cx="1541463"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DFS(G, A)</a:t>
            </a:r>
          </a:p>
        </p:txBody>
      </p:sp>
      <p:sp>
        <p:nvSpPr>
          <p:cNvPr id="26647" name="Text Box 23"/>
          <p:cNvSpPr txBox="1"/>
          <p:nvPr/>
        </p:nvSpPr>
        <p:spPr>
          <a:xfrm>
            <a:off x="971550" y="4076700"/>
            <a:ext cx="152400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DFS(G, C)</a:t>
            </a:r>
          </a:p>
        </p:txBody>
      </p:sp>
      <p:sp>
        <p:nvSpPr>
          <p:cNvPr id="26648" name="Text Box 24"/>
          <p:cNvSpPr txBox="1"/>
          <p:nvPr/>
        </p:nvSpPr>
        <p:spPr>
          <a:xfrm>
            <a:off x="971550" y="4508500"/>
            <a:ext cx="144780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DFS(G,B)</a:t>
            </a:r>
          </a:p>
        </p:txBody>
      </p:sp>
      <p:sp>
        <p:nvSpPr>
          <p:cNvPr id="26649" name="Text Box 25"/>
          <p:cNvSpPr txBox="1"/>
          <p:nvPr/>
        </p:nvSpPr>
        <p:spPr>
          <a:xfrm>
            <a:off x="971550" y="5013325"/>
            <a:ext cx="1414463"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DFS(G,F)</a:t>
            </a:r>
          </a:p>
        </p:txBody>
      </p:sp>
      <p:sp>
        <p:nvSpPr>
          <p:cNvPr id="26650" name="Text Box 26"/>
          <p:cNvSpPr txBox="1"/>
          <p:nvPr/>
        </p:nvSpPr>
        <p:spPr>
          <a:xfrm>
            <a:off x="971550" y="5445125"/>
            <a:ext cx="1465263"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DFS(G,D)</a:t>
            </a:r>
          </a:p>
        </p:txBody>
      </p:sp>
      <p:sp>
        <p:nvSpPr>
          <p:cNvPr id="26651" name="Text Box 27"/>
          <p:cNvSpPr txBox="1"/>
          <p:nvPr/>
        </p:nvSpPr>
        <p:spPr>
          <a:xfrm>
            <a:off x="981075" y="5445125"/>
            <a:ext cx="143033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DFS(G,E)</a:t>
            </a:r>
          </a:p>
        </p:txBody>
      </p:sp>
      <p:sp>
        <p:nvSpPr>
          <p:cNvPr id="45080" name="Line 28"/>
          <p:cNvSpPr/>
          <p:nvPr/>
        </p:nvSpPr>
        <p:spPr>
          <a:xfrm>
            <a:off x="900113" y="3860800"/>
            <a:ext cx="0" cy="2160588"/>
          </a:xfrm>
          <a:prstGeom prst="line">
            <a:avLst/>
          </a:prstGeom>
          <a:ln w="952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35"/>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4.44444E-6 -7.40741E-7 L 0.08664 0.12616 " pathEditMode="relative" ptsTypes="AA">
                                      <p:cBhvr>
                                        <p:cTn id="20" dur="1000" fill="hold"/>
                                        <p:tgtEl>
                                          <p:spTgt spid="26645"/>
                                        </p:tgtEl>
                                        <p:attrNameLst>
                                          <p:attrName>ppt_x</p:attrName>
                                          <p:attrName>ppt_y</p:attrName>
                                        </p:attrNameLst>
                                      </p:cBhvr>
                                    </p:animMotion>
                                  </p:childTnLst>
                                </p:cTn>
                              </p:par>
                              <p:par>
                                <p:cTn id="21" presetID="1" presetClass="entr" presetSubtype="0" fill="hold" grpId="0" nodeType="withEffect">
                                  <p:stCondLst>
                                    <p:cond delay="0"/>
                                  </p:stCondLst>
                                  <p:childTnLst>
                                    <p:set>
                                      <p:cBhvr>
                                        <p:cTn id="22" dur="1" fill="hold">
                                          <p:stCondLst>
                                            <p:cond delay="0"/>
                                          </p:stCondLst>
                                        </p:cTn>
                                        <p:tgtEl>
                                          <p:spTgt spid="266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4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41"/>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8663 0.12616 L 0.29531 0.01574 " pathEditMode="relative" rAng="0" ptsTypes="AA">
                                      <p:cBhvr>
                                        <p:cTn id="32" dur="1000" fill="hold"/>
                                        <p:tgtEl>
                                          <p:spTgt spid="26645"/>
                                        </p:tgtEl>
                                        <p:attrNameLst>
                                          <p:attrName>ppt_x</p:attrName>
                                          <p:attrName>ppt_y</p:attrName>
                                        </p:attrNameLst>
                                      </p:cBhvr>
                                      <p:rCtr x="10400" y="-5500"/>
                                    </p:animMotion>
                                  </p:childTnLst>
                                </p:cTn>
                              </p:par>
                              <p:par>
                                <p:cTn id="33" presetID="1" presetClass="entr" presetSubtype="0" fill="hold" grpId="0" nodeType="withEffect">
                                  <p:stCondLst>
                                    <p:cond delay="0"/>
                                  </p:stCondLst>
                                  <p:childTnLst>
                                    <p:set>
                                      <p:cBhvr>
                                        <p:cTn id="34" dur="1" fill="hold">
                                          <p:stCondLst>
                                            <p:cond delay="0"/>
                                          </p:stCondLst>
                                        </p:cTn>
                                        <p:tgtEl>
                                          <p:spTgt spid="266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642"/>
                                        </p:tgtEl>
                                        <p:attrNameLst>
                                          <p:attrName>style.visibility</p:attrName>
                                        </p:attrNameLst>
                                      </p:cBhvr>
                                      <p:to>
                                        <p:strVal val="visible"/>
                                      </p:to>
                                    </p:set>
                                  </p:childTnLst>
                                </p:cTn>
                              </p:par>
                              <p:par>
                                <p:cTn id="43" presetID="0" presetClass="path" presetSubtype="0" accel="50000" decel="50000" fill="hold" nodeType="withEffect">
                                  <p:stCondLst>
                                    <p:cond delay="0"/>
                                  </p:stCondLst>
                                  <p:childTnLst>
                                    <p:animMotion origin="layout" path="M 0.29531 0.01574 L 0.2875 0.39375 " pathEditMode="relative" ptsTypes="AA">
                                      <p:cBhvr>
                                        <p:cTn id="44" dur="1000" fill="hold"/>
                                        <p:tgtEl>
                                          <p:spTgt spid="26645"/>
                                        </p:tgtEl>
                                        <p:attrNameLst>
                                          <p:attrName>ppt_x</p:attrName>
                                          <p:attrName>ppt_y</p:attrName>
                                        </p:attrNameLst>
                                      </p:cBhvr>
                                    </p:animMotion>
                                  </p:childTnLst>
                                </p:cTn>
                              </p:par>
                              <p:par>
                                <p:cTn id="45" presetID="1" presetClass="entr" presetSubtype="0" fill="hold" grpId="0" nodeType="withEffect">
                                  <p:stCondLst>
                                    <p:cond delay="0"/>
                                  </p:stCondLst>
                                  <p:childTnLst>
                                    <p:set>
                                      <p:cBhvr>
                                        <p:cTn id="46" dur="1" fill="hold">
                                          <p:stCondLst>
                                            <p:cond delay="0"/>
                                          </p:stCondLst>
                                        </p:cTn>
                                        <p:tgtEl>
                                          <p:spTgt spid="266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643"/>
                                        </p:tgtEl>
                                        <p:attrNameLst>
                                          <p:attrName>style.visibility</p:attrName>
                                        </p:attrNameLst>
                                      </p:cBhvr>
                                      <p:to>
                                        <p:strVal val="visible"/>
                                      </p:to>
                                    </p:set>
                                  </p:childTnLst>
                                </p:cTn>
                              </p:par>
                              <p:par>
                                <p:cTn id="55" presetID="0" presetClass="path" presetSubtype="0" accel="50000" decel="50000" fill="hold" nodeType="withEffect">
                                  <p:stCondLst>
                                    <p:cond delay="0"/>
                                  </p:stCondLst>
                                  <p:childTnLst>
                                    <p:animMotion origin="layout" path="M 0.2875 0.39375 L 0.08264 0.34121 " pathEditMode="relative" ptsTypes="AA">
                                      <p:cBhvr>
                                        <p:cTn id="56" dur="1000" fill="hold"/>
                                        <p:tgtEl>
                                          <p:spTgt spid="26645"/>
                                        </p:tgtEl>
                                        <p:attrNameLst>
                                          <p:attrName>ppt_x</p:attrName>
                                          <p:attrName>ppt_y</p:attrName>
                                        </p:attrNameLst>
                                      </p:cBhvr>
                                    </p:animMotion>
                                  </p:childTnLst>
                                </p:cTn>
                              </p:par>
                              <p:par>
                                <p:cTn id="57" presetID="1" presetClass="entr" presetSubtype="0" fill="hold" grpId="0" nodeType="withEffect">
                                  <p:stCondLst>
                                    <p:cond delay="0"/>
                                  </p:stCondLst>
                                  <p:childTnLst>
                                    <p:set>
                                      <p:cBhvr>
                                        <p:cTn id="58" dur="1" fill="hold">
                                          <p:stCondLst>
                                            <p:cond delay="0"/>
                                          </p:stCondLst>
                                        </p:cTn>
                                        <p:tgtEl>
                                          <p:spTgt spid="266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26650"/>
                                        </p:tgtEl>
                                      </p:cBhvr>
                                    </p:animEffect>
                                    <p:set>
                                      <p:cBhvr>
                                        <p:cTn id="63" dur="1" fill="hold">
                                          <p:stCondLst>
                                            <p:cond delay="499"/>
                                          </p:stCondLst>
                                        </p:cTn>
                                        <p:tgtEl>
                                          <p:spTgt spid="2665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nodeType="clickEffect">
                                  <p:stCondLst>
                                    <p:cond delay="0"/>
                                  </p:stCondLst>
                                  <p:childTnLst>
                                    <p:animMotion origin="layout" path="M 0.08263 0.34121 L 0.27951 0.39375 " pathEditMode="relative" ptsTypes="AA">
                                      <p:cBhvr>
                                        <p:cTn id="67" dur="1000" fill="hold"/>
                                        <p:tgtEl>
                                          <p:spTgt spid="26645"/>
                                        </p:tgtEl>
                                        <p:attrNameLst>
                                          <p:attrName>ppt_x</p:attrName>
                                          <p:attrName>ppt_y</p:attrName>
                                        </p:attrNameLst>
                                      </p:cBhvr>
                                    </p:animMotion>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665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6644"/>
                                        </p:tgtEl>
                                        <p:attrNameLst>
                                          <p:attrName>style.visibility</p:attrName>
                                        </p:attrNameLst>
                                      </p:cBhvr>
                                      <p:to>
                                        <p:strVal val="visible"/>
                                      </p:to>
                                    </p:set>
                                  </p:childTnLst>
                                </p:cTn>
                              </p:par>
                              <p:par>
                                <p:cTn id="76" presetID="0" presetClass="path" presetSubtype="0" accel="50000" decel="50000" fill="hold" nodeType="withEffect">
                                  <p:stCondLst>
                                    <p:cond delay="0"/>
                                  </p:stCondLst>
                                  <p:childTnLst>
                                    <p:animMotion origin="layout" path="M 0.2875 0.39375 L -0.05903 0.46736 " pathEditMode="relative" ptsTypes="AA">
                                      <p:cBhvr>
                                        <p:cTn id="77" dur="1000" fill="hold"/>
                                        <p:tgtEl>
                                          <p:spTgt spid="26645"/>
                                        </p:tgtEl>
                                        <p:attrNameLst>
                                          <p:attrName>ppt_x</p:attrName>
                                          <p:attrName>ppt_y</p:attrName>
                                        </p:attrNameLst>
                                      </p:cBhvr>
                                    </p:animMotion>
                                  </p:childTnLst>
                                </p:cTn>
                              </p:par>
                              <p:par>
                                <p:cTn id="78" presetID="1" presetClass="entr" presetSubtype="0" fill="hold" grpId="0" nodeType="withEffect">
                                  <p:stCondLst>
                                    <p:cond delay="0"/>
                                  </p:stCondLst>
                                  <p:childTnLst>
                                    <p:set>
                                      <p:cBhvr>
                                        <p:cTn id="79" dur="1" fill="hold">
                                          <p:stCondLst>
                                            <p:cond delay="0"/>
                                          </p:stCondLst>
                                        </p:cTn>
                                        <p:tgtEl>
                                          <p:spTgt spid="2664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26651"/>
                                        </p:tgtEl>
                                      </p:cBhvr>
                                    </p:animEffect>
                                    <p:set>
                                      <p:cBhvr>
                                        <p:cTn id="84" dur="1" fill="hold">
                                          <p:stCondLst>
                                            <p:cond delay="499"/>
                                          </p:stCondLst>
                                        </p:cTn>
                                        <p:tgtEl>
                                          <p:spTgt spid="2665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5903 0.46737 L 0.2717 0.4044 " pathEditMode="relative" ptsTypes="AA">
                                      <p:cBhvr>
                                        <p:cTn id="88" dur="1000" fill="hold"/>
                                        <p:tgtEl>
                                          <p:spTgt spid="26645"/>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1" nodeType="clickEffect">
                                  <p:stCondLst>
                                    <p:cond delay="0"/>
                                  </p:stCondLst>
                                  <p:childTnLst>
                                    <p:animEffect transition="out" filter="blinds(horizontal)">
                                      <p:cBhvr>
                                        <p:cTn id="92" dur="500"/>
                                        <p:tgtEl>
                                          <p:spTgt spid="26649"/>
                                        </p:tgtEl>
                                      </p:cBhvr>
                                    </p:animEffect>
                                    <p:set>
                                      <p:cBhvr>
                                        <p:cTn id="93" dur="1" fill="hold">
                                          <p:stCondLst>
                                            <p:cond delay="499"/>
                                          </p:stCondLst>
                                        </p:cTn>
                                        <p:tgtEl>
                                          <p:spTgt spid="2664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0.2875 0.39375 L 0.29531 0.00533 " pathEditMode="relative" ptsTypes="AA">
                                      <p:cBhvr>
                                        <p:cTn id="97" dur="1000" fill="hold"/>
                                        <p:tgtEl>
                                          <p:spTgt spid="26645"/>
                                        </p:tgtEl>
                                        <p:attrNameLst>
                                          <p:attrName>ppt_x</p:attrName>
                                          <p:attrName>ppt_y</p:attrName>
                                        </p:attrNameLst>
                                      </p:cBhvr>
                                    </p:animMotion>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0" nodeType="clickEffect">
                                  <p:stCondLst>
                                    <p:cond delay="0"/>
                                  </p:stCondLst>
                                  <p:childTnLst>
                                    <p:animEffect transition="out" filter="blinds(horizontal)">
                                      <p:cBhvr>
                                        <p:cTn id="101" dur="500"/>
                                        <p:tgtEl>
                                          <p:spTgt spid="26648">
                                            <p:txEl>
                                              <p:pRg st="0" end="0"/>
                                            </p:txEl>
                                          </p:spTgt>
                                        </p:tgtEl>
                                      </p:cBhvr>
                                    </p:animEffect>
                                    <p:set>
                                      <p:cBhvr>
                                        <p:cTn id="102" dur="1" fill="hold">
                                          <p:stCondLst>
                                            <p:cond delay="499"/>
                                          </p:stCondLst>
                                        </p:cTn>
                                        <p:tgtEl>
                                          <p:spTgt spid="26648">
                                            <p:txEl>
                                              <p:pRg st="0" end="0"/>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nodeType="clickEffect">
                                  <p:stCondLst>
                                    <p:cond delay="0"/>
                                  </p:stCondLst>
                                  <p:childTnLst>
                                    <p:animMotion origin="layout" path="M 0.29531 0.01575 L 0.08264 0.14167 " pathEditMode="relative" ptsTypes="AA">
                                      <p:cBhvr>
                                        <p:cTn id="106" dur="1000" fill="hold"/>
                                        <p:tgtEl>
                                          <p:spTgt spid="26645"/>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grpId="1" nodeType="clickEffect">
                                  <p:stCondLst>
                                    <p:cond delay="0"/>
                                  </p:stCondLst>
                                  <p:childTnLst>
                                    <p:animEffect transition="out" filter="blinds(horizontal)">
                                      <p:cBhvr>
                                        <p:cTn id="110" dur="500"/>
                                        <p:tgtEl>
                                          <p:spTgt spid="26647"/>
                                        </p:tgtEl>
                                      </p:cBhvr>
                                    </p:animEffect>
                                    <p:set>
                                      <p:cBhvr>
                                        <p:cTn id="111" dur="1" fill="hold">
                                          <p:stCondLst>
                                            <p:cond delay="499"/>
                                          </p:stCondLst>
                                        </p:cTn>
                                        <p:tgtEl>
                                          <p:spTgt spid="2664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0" presetClass="path" presetSubtype="0" accel="50000" decel="50000" fill="hold" nodeType="clickEffect">
                                  <p:stCondLst>
                                    <p:cond delay="0"/>
                                  </p:stCondLst>
                                  <p:childTnLst>
                                    <p:animMotion origin="layout" path="M 0.08663 0.12616 L -0.00798 0.01065 " pathEditMode="relative" ptsTypes="AA">
                                      <p:cBhvr>
                                        <p:cTn id="115" dur="1000" fill="hold"/>
                                        <p:tgtEl>
                                          <p:spTgt spid="266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animBg="1"/>
      <p:bldP spid="26636" grpId="0" animBg="1"/>
      <p:bldP spid="26637" grpId="0" animBg="1"/>
      <p:bldP spid="26638" grpId="0" animBg="1"/>
      <p:bldP spid="26639" grpId="0" animBg="1"/>
      <p:bldP spid="26640" grpId="0" animBg="1"/>
      <p:bldP spid="26646" grpId="0"/>
      <p:bldP spid="26647" grpId="0"/>
      <p:bldP spid="26647" grpId="1"/>
      <p:bldP spid="26648" grpId="0" build="allAtOnce"/>
      <p:bldP spid="26649" grpId="0"/>
      <p:bldP spid="26649" grpId="1"/>
      <p:bldP spid="26650" grpId="0"/>
      <p:bldP spid="26650" grpId="1"/>
      <p:bldP spid="26651" grpId="0"/>
      <p:bldP spid="2665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31</a:t>
            </a:fld>
            <a:endParaRPr lang="en-US" altLang="zh-CN" sz="1400" dirty="0"/>
          </a:p>
        </p:txBody>
      </p:sp>
      <p:sp>
        <p:nvSpPr>
          <p:cNvPr id="1443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47107" name="Rectangle 3"/>
          <p:cNvSpPr>
            <a:spLocks noGrp="1"/>
          </p:cNvSpPr>
          <p:nvPr>
            <p:ph idx="1"/>
          </p:nvPr>
        </p:nvSpPr>
        <p:spPr/>
        <p:txBody>
          <a:bodyPr wrap="square" lIns="91440" tIns="45720" rIns="91440" bIns="45720" anchor="t"/>
          <a:lstStyle/>
          <a:p>
            <a:pPr eaLnBrk="1" hangingPunct="1">
              <a:lnSpc>
                <a:spcPct val="90000"/>
              </a:lnSpc>
            </a:pPr>
            <a:r>
              <a:rPr lang="en-US" altLang="zh-CN" dirty="0"/>
              <a:t>Graph Definition</a:t>
            </a:r>
          </a:p>
          <a:p>
            <a:pPr eaLnBrk="1" hangingPunct="1">
              <a:lnSpc>
                <a:spcPct val="90000"/>
              </a:lnSpc>
            </a:pPr>
            <a:r>
              <a:rPr lang="en-US" altLang="zh-CN" dirty="0"/>
              <a:t>Graph Implementations </a:t>
            </a:r>
          </a:p>
          <a:p>
            <a:pPr eaLnBrk="1" hangingPunct="1">
              <a:lnSpc>
                <a:spcPct val="90000"/>
              </a:lnSpc>
            </a:pPr>
            <a:r>
              <a:rPr lang="en-US" altLang="zh-CN" dirty="0">
                <a:solidFill>
                  <a:srgbClr val="CC0000"/>
                </a:solidFill>
              </a:rPr>
              <a:t>Graph Traversals</a:t>
            </a:r>
          </a:p>
          <a:p>
            <a:pPr lvl="1" eaLnBrk="1" hangingPunct="1">
              <a:lnSpc>
                <a:spcPct val="90000"/>
              </a:lnSpc>
            </a:pPr>
            <a:r>
              <a:rPr lang="en-US" altLang="zh-CN" dirty="0"/>
              <a:t>Depth First search (DFS)</a:t>
            </a:r>
          </a:p>
          <a:p>
            <a:pPr lvl="1" eaLnBrk="1" hangingPunct="1">
              <a:lnSpc>
                <a:spcPct val="90000"/>
              </a:lnSpc>
            </a:pPr>
            <a:r>
              <a:rPr lang="en-US" altLang="zh-CN" dirty="0">
                <a:solidFill>
                  <a:srgbClr val="CC0000"/>
                </a:solidFill>
              </a:rPr>
              <a:t>Breadth First Search (BFS)</a:t>
            </a:r>
          </a:p>
          <a:p>
            <a:pPr lvl="1" eaLnBrk="1" hangingPunct="1">
              <a:lnSpc>
                <a:spcPct val="90000"/>
              </a:lnSpc>
            </a:pPr>
            <a:r>
              <a:rPr lang="en-US" altLang="zh-CN" dirty="0"/>
              <a:t>Topological Sort ( directed graph)</a:t>
            </a:r>
          </a:p>
          <a:p>
            <a:pPr eaLnBrk="1" hangingPunct="1">
              <a:lnSpc>
                <a:spcPct val="90000"/>
              </a:lnSpc>
            </a:pPr>
            <a:r>
              <a:rPr lang="en-US" altLang="zh-CN" dirty="0"/>
              <a:t>Shortest-paths Problems</a:t>
            </a:r>
          </a:p>
          <a:p>
            <a:pPr eaLnBrk="1" hangingPunct="1">
              <a:lnSpc>
                <a:spcPct val="90000"/>
              </a:lnSpc>
            </a:pPr>
            <a:r>
              <a:rPr lang="en-US" altLang="zh-CN" dirty="0"/>
              <a:t>Minimum-Cost Spanning Trees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32</a:t>
            </a:fld>
            <a:endParaRPr lang="en-US" altLang="zh-CN" sz="1400" dirty="0"/>
          </a:p>
        </p:txBody>
      </p:sp>
      <p:sp>
        <p:nvSpPr>
          <p:cNvPr id="100354"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(1)</a:t>
            </a:r>
          </a:p>
        </p:txBody>
      </p:sp>
      <p:sp>
        <p:nvSpPr>
          <p:cNvPr id="48131" name="Rectangle 3"/>
          <p:cNvSpPr>
            <a:spLocks noGrp="1"/>
          </p:cNvSpPr>
          <p:nvPr>
            <p:ph idx="1"/>
          </p:nvPr>
        </p:nvSpPr>
        <p:spPr>
          <a:xfrm>
            <a:off x="228600" y="55626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48132" name="Picture 5"/>
          <p:cNvPicPr>
            <a:picLocks noChangeAspect="1"/>
          </p:cNvPicPr>
          <p:nvPr/>
        </p:nvPicPr>
        <p:blipFill>
          <a:blip r:embed="rId3"/>
          <a:stretch>
            <a:fillRect/>
          </a:stretch>
        </p:blipFill>
        <p:spPr>
          <a:xfrm>
            <a:off x="179388" y="1557338"/>
            <a:ext cx="4038600" cy="3724275"/>
          </a:xfrm>
          <a:prstGeom prst="rect">
            <a:avLst/>
          </a:prstGeom>
          <a:noFill/>
          <a:ln w="9525">
            <a:noFill/>
          </a:ln>
        </p:spPr>
      </p:pic>
      <p:pic>
        <p:nvPicPr>
          <p:cNvPr id="48133" name="Picture 6"/>
          <p:cNvPicPr>
            <a:picLocks noChangeAspect="1"/>
          </p:cNvPicPr>
          <p:nvPr/>
        </p:nvPicPr>
        <p:blipFill>
          <a:blip r:embed="rId3">
            <a:lum bright="56000"/>
          </a:blip>
          <a:stretch>
            <a:fillRect/>
          </a:stretch>
        </p:blipFill>
        <p:spPr>
          <a:xfrm>
            <a:off x="4716463" y="1720850"/>
            <a:ext cx="4038600" cy="3724275"/>
          </a:xfrm>
          <a:prstGeom prst="rect">
            <a:avLst/>
          </a:prstGeom>
          <a:noFill/>
          <a:ln w="9525">
            <a:noFill/>
          </a:ln>
        </p:spPr>
      </p:pic>
      <p:sp>
        <p:nvSpPr>
          <p:cNvPr id="100359" name="Oval 7"/>
          <p:cNvSpPr/>
          <p:nvPr/>
        </p:nvSpPr>
        <p:spPr>
          <a:xfrm>
            <a:off x="5364163" y="179228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0360" name="Line 8"/>
          <p:cNvSpPr/>
          <p:nvPr/>
        </p:nvSpPr>
        <p:spPr>
          <a:xfrm>
            <a:off x="5795963" y="2224088"/>
            <a:ext cx="576262" cy="576262"/>
          </a:xfrm>
          <a:prstGeom prst="line">
            <a:avLst/>
          </a:prstGeom>
          <a:ln w="57150" cap="flat" cmpd="sng">
            <a:solidFill>
              <a:srgbClr val="FF0000"/>
            </a:solidFill>
            <a:prstDash val="solid"/>
            <a:round/>
            <a:headEnd type="none" w="med" len="med"/>
            <a:tailEnd type="triangle" w="med" len="med"/>
          </a:ln>
        </p:spPr>
      </p:sp>
      <p:sp>
        <p:nvSpPr>
          <p:cNvPr id="100361" name="Oval 9"/>
          <p:cNvSpPr/>
          <p:nvPr/>
        </p:nvSpPr>
        <p:spPr>
          <a:xfrm>
            <a:off x="6300788" y="2708275"/>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0362" name="Oval 10"/>
          <p:cNvSpPr/>
          <p:nvPr/>
        </p:nvSpPr>
        <p:spPr>
          <a:xfrm>
            <a:off x="4932363" y="494188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0363" name="Oval 11"/>
          <p:cNvSpPr/>
          <p:nvPr/>
        </p:nvSpPr>
        <p:spPr>
          <a:xfrm>
            <a:off x="8027988" y="177323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0364" name="Oval 12"/>
          <p:cNvSpPr/>
          <p:nvPr/>
        </p:nvSpPr>
        <p:spPr>
          <a:xfrm>
            <a:off x="6300788" y="400526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0365" name="Oval 13"/>
          <p:cNvSpPr/>
          <p:nvPr/>
        </p:nvSpPr>
        <p:spPr>
          <a:xfrm>
            <a:off x="8029575" y="443706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0366" name="Line 14"/>
          <p:cNvSpPr/>
          <p:nvPr/>
        </p:nvSpPr>
        <p:spPr>
          <a:xfrm flipH="1">
            <a:off x="5148263" y="2349500"/>
            <a:ext cx="431800" cy="2663825"/>
          </a:xfrm>
          <a:prstGeom prst="line">
            <a:avLst/>
          </a:prstGeom>
          <a:ln w="57150" cap="flat" cmpd="sng">
            <a:solidFill>
              <a:srgbClr val="FF0000"/>
            </a:solidFill>
            <a:prstDash val="solid"/>
            <a:round/>
            <a:headEnd type="none" w="med" len="med"/>
            <a:tailEnd type="triangle" w="med" len="med"/>
          </a:ln>
        </p:spPr>
      </p:sp>
      <p:sp>
        <p:nvSpPr>
          <p:cNvPr id="100367" name="Line 15"/>
          <p:cNvSpPr/>
          <p:nvPr/>
        </p:nvSpPr>
        <p:spPr>
          <a:xfrm flipV="1">
            <a:off x="6732588" y="2205038"/>
            <a:ext cx="1295400" cy="576262"/>
          </a:xfrm>
          <a:prstGeom prst="line">
            <a:avLst/>
          </a:prstGeom>
          <a:ln w="57150" cap="flat" cmpd="sng">
            <a:solidFill>
              <a:srgbClr val="FF0000"/>
            </a:solidFill>
            <a:prstDash val="solid"/>
            <a:round/>
            <a:headEnd type="none" w="med" len="med"/>
            <a:tailEnd type="triangle" w="med" len="med"/>
          </a:ln>
        </p:spPr>
      </p:sp>
      <p:sp>
        <p:nvSpPr>
          <p:cNvPr id="100368" name="Line 16"/>
          <p:cNvSpPr/>
          <p:nvPr/>
        </p:nvSpPr>
        <p:spPr>
          <a:xfrm>
            <a:off x="6516688" y="3213100"/>
            <a:ext cx="0" cy="792163"/>
          </a:xfrm>
          <a:prstGeom prst="line">
            <a:avLst/>
          </a:prstGeom>
          <a:ln w="57150" cap="flat" cmpd="sng">
            <a:solidFill>
              <a:srgbClr val="FF0000"/>
            </a:solidFill>
            <a:prstDash val="solid"/>
            <a:round/>
            <a:headEnd type="none" w="med" len="med"/>
            <a:tailEnd type="triangle" w="med" len="med"/>
          </a:ln>
        </p:spPr>
      </p:sp>
      <p:sp>
        <p:nvSpPr>
          <p:cNvPr id="100369" name="Line 17"/>
          <p:cNvSpPr/>
          <p:nvPr/>
        </p:nvSpPr>
        <p:spPr>
          <a:xfrm>
            <a:off x="6732588" y="3141663"/>
            <a:ext cx="1368425" cy="1366837"/>
          </a:xfrm>
          <a:prstGeom prst="line">
            <a:avLst/>
          </a:prstGeom>
          <a:ln w="57150" cap="flat" cmpd="sng">
            <a:solidFill>
              <a:srgbClr val="FF0000"/>
            </a:solidFill>
            <a:prstDash val="solid"/>
            <a:round/>
            <a:headEnd type="none" w="med" len="med"/>
            <a:tailEnd type="triangle" w="med" len="med"/>
          </a:ln>
        </p:spPr>
      </p:sp>
      <p:sp>
        <p:nvSpPr>
          <p:cNvPr id="48145" name="Text Box 19"/>
          <p:cNvSpPr txBox="1"/>
          <p:nvPr/>
        </p:nvSpPr>
        <p:spPr>
          <a:xfrm>
            <a:off x="88900" y="6165850"/>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3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3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3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03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3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3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animBg="1"/>
      <p:bldP spid="100361" grpId="0" animBg="1"/>
      <p:bldP spid="100362" grpId="0" animBg="1"/>
      <p:bldP spid="100363" grpId="0" animBg="1"/>
      <p:bldP spid="100364" grpId="0" animBg="1"/>
      <p:bldP spid="1003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33</a:t>
            </a:fld>
            <a:endParaRPr lang="en-US" altLang="zh-CN" sz="1400" dirty="0"/>
          </a:p>
        </p:txBody>
      </p:sp>
      <p:sp>
        <p:nvSpPr>
          <p:cNvPr id="14541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(2)</a:t>
            </a:r>
          </a:p>
        </p:txBody>
      </p:sp>
      <p:sp>
        <p:nvSpPr>
          <p:cNvPr id="50179" name="Rectangle 3"/>
          <p:cNvSpPr>
            <a:spLocks noGrp="1"/>
          </p:cNvSpPr>
          <p:nvPr>
            <p:ph idx="1"/>
          </p:nvPr>
        </p:nvSpPr>
        <p:spPr>
          <a:xfrm>
            <a:off x="250825" y="62484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50180" name="Picture 5"/>
          <p:cNvPicPr>
            <a:picLocks noChangeAspect="1"/>
          </p:cNvPicPr>
          <p:nvPr/>
        </p:nvPicPr>
        <p:blipFill>
          <a:blip r:embed="rId3">
            <a:lum bright="56000"/>
          </a:blip>
          <a:stretch>
            <a:fillRect/>
          </a:stretch>
        </p:blipFill>
        <p:spPr>
          <a:xfrm>
            <a:off x="34925" y="1485900"/>
            <a:ext cx="4038600" cy="3724275"/>
          </a:xfrm>
          <a:prstGeom prst="rect">
            <a:avLst/>
          </a:prstGeom>
          <a:noFill/>
          <a:ln w="9525">
            <a:noFill/>
          </a:ln>
        </p:spPr>
      </p:pic>
      <p:sp>
        <p:nvSpPr>
          <p:cNvPr id="145414" name="Oval 6"/>
          <p:cNvSpPr/>
          <p:nvPr/>
        </p:nvSpPr>
        <p:spPr>
          <a:xfrm>
            <a:off x="682625" y="15573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45415" name="Line 7"/>
          <p:cNvSpPr/>
          <p:nvPr/>
        </p:nvSpPr>
        <p:spPr>
          <a:xfrm>
            <a:off x="1114425" y="1989138"/>
            <a:ext cx="576263" cy="576262"/>
          </a:xfrm>
          <a:prstGeom prst="line">
            <a:avLst/>
          </a:prstGeom>
          <a:ln w="57150" cap="flat" cmpd="sng">
            <a:solidFill>
              <a:srgbClr val="FF0000"/>
            </a:solidFill>
            <a:prstDash val="solid"/>
            <a:round/>
            <a:headEnd type="none" w="med" len="med"/>
            <a:tailEnd type="triangle" w="med" len="med"/>
          </a:ln>
        </p:spPr>
      </p:sp>
      <p:sp>
        <p:nvSpPr>
          <p:cNvPr id="145416" name="Oval 8"/>
          <p:cNvSpPr/>
          <p:nvPr/>
        </p:nvSpPr>
        <p:spPr>
          <a:xfrm>
            <a:off x="1619250" y="247332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45417" name="Oval 9"/>
          <p:cNvSpPr/>
          <p:nvPr/>
        </p:nvSpPr>
        <p:spPr>
          <a:xfrm>
            <a:off x="250825" y="47069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45421" name="Line 13"/>
          <p:cNvSpPr/>
          <p:nvPr/>
        </p:nvSpPr>
        <p:spPr>
          <a:xfrm flipH="1">
            <a:off x="466725" y="2114550"/>
            <a:ext cx="431800" cy="2663825"/>
          </a:xfrm>
          <a:prstGeom prst="line">
            <a:avLst/>
          </a:prstGeom>
          <a:ln w="57150" cap="flat" cmpd="sng">
            <a:solidFill>
              <a:srgbClr val="FF0000"/>
            </a:solidFill>
            <a:prstDash val="solid"/>
            <a:round/>
            <a:headEnd type="none" w="med" len="med"/>
            <a:tailEnd type="triangle" w="med" len="med"/>
          </a:ln>
        </p:spPr>
      </p:sp>
      <p:sp>
        <p:nvSpPr>
          <p:cNvPr id="50186" name="Rectangle 18"/>
          <p:cNvSpPr/>
          <p:nvPr/>
        </p:nvSpPr>
        <p:spPr>
          <a:xfrm>
            <a:off x="5076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7" name="Rectangle 19"/>
          <p:cNvSpPr/>
          <p:nvPr/>
        </p:nvSpPr>
        <p:spPr>
          <a:xfrm>
            <a:off x="55086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8" name="Rectangle 20"/>
          <p:cNvSpPr/>
          <p:nvPr/>
        </p:nvSpPr>
        <p:spPr>
          <a:xfrm>
            <a:off x="59404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89" name="Rectangle 21"/>
          <p:cNvSpPr/>
          <p:nvPr/>
        </p:nvSpPr>
        <p:spPr>
          <a:xfrm>
            <a:off x="63722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0" name="Rectangle 22"/>
          <p:cNvSpPr/>
          <p:nvPr/>
        </p:nvSpPr>
        <p:spPr>
          <a:xfrm>
            <a:off x="68040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1" name="Rectangle 23"/>
          <p:cNvSpPr/>
          <p:nvPr/>
        </p:nvSpPr>
        <p:spPr>
          <a:xfrm>
            <a:off x="7235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2" name="Rectangle 24"/>
          <p:cNvSpPr/>
          <p:nvPr/>
        </p:nvSpPr>
        <p:spPr>
          <a:xfrm>
            <a:off x="7669213" y="23495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0193" name="Line 25"/>
          <p:cNvSpPr/>
          <p:nvPr/>
        </p:nvSpPr>
        <p:spPr>
          <a:xfrm flipH="1">
            <a:off x="900113" y="981075"/>
            <a:ext cx="71437" cy="576263"/>
          </a:xfrm>
          <a:prstGeom prst="line">
            <a:avLst/>
          </a:prstGeom>
          <a:ln w="38100" cap="flat" cmpd="sng">
            <a:solidFill>
              <a:schemeClr val="accent2"/>
            </a:solidFill>
            <a:prstDash val="solid"/>
            <a:round/>
            <a:headEnd type="none" w="med" len="med"/>
            <a:tailEnd type="triangle" w="med" len="med"/>
          </a:ln>
        </p:spPr>
      </p:sp>
      <p:sp>
        <p:nvSpPr>
          <p:cNvPr id="145434" name="Text Box 26"/>
          <p:cNvSpPr txBox="1"/>
          <p:nvPr/>
        </p:nvSpPr>
        <p:spPr>
          <a:xfrm>
            <a:off x="50768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A</a:t>
            </a:r>
          </a:p>
        </p:txBody>
      </p:sp>
      <p:sp>
        <p:nvSpPr>
          <p:cNvPr id="50195" name="Line 28"/>
          <p:cNvSpPr/>
          <p:nvPr/>
        </p:nvSpPr>
        <p:spPr>
          <a:xfrm>
            <a:off x="8101013" y="2349500"/>
            <a:ext cx="863600" cy="0"/>
          </a:xfrm>
          <a:prstGeom prst="line">
            <a:avLst/>
          </a:prstGeom>
          <a:ln w="9525" cap="flat" cmpd="sng">
            <a:solidFill>
              <a:schemeClr val="tx1"/>
            </a:solidFill>
            <a:prstDash val="solid"/>
            <a:round/>
            <a:headEnd type="none" w="med" len="med"/>
            <a:tailEnd type="none" w="med" len="med"/>
          </a:ln>
        </p:spPr>
      </p:sp>
      <p:sp>
        <p:nvSpPr>
          <p:cNvPr id="50196" name="Line 29"/>
          <p:cNvSpPr/>
          <p:nvPr/>
        </p:nvSpPr>
        <p:spPr>
          <a:xfrm>
            <a:off x="8101013" y="2852738"/>
            <a:ext cx="863600" cy="0"/>
          </a:xfrm>
          <a:prstGeom prst="line">
            <a:avLst/>
          </a:prstGeom>
          <a:ln w="9525" cap="flat" cmpd="sng">
            <a:solidFill>
              <a:schemeClr val="tx1"/>
            </a:solidFill>
            <a:prstDash val="solid"/>
            <a:round/>
            <a:headEnd type="none" w="med" len="med"/>
            <a:tailEnd type="none" w="med" len="med"/>
          </a:ln>
        </p:spPr>
      </p:sp>
      <p:sp>
        <p:nvSpPr>
          <p:cNvPr id="145438" name="Text Box 30"/>
          <p:cNvSpPr txBox="1"/>
          <p:nvPr/>
        </p:nvSpPr>
        <p:spPr>
          <a:xfrm>
            <a:off x="50768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C</a:t>
            </a:r>
          </a:p>
        </p:txBody>
      </p:sp>
      <p:sp>
        <p:nvSpPr>
          <p:cNvPr id="145439" name="Text Box 31"/>
          <p:cNvSpPr txBox="1"/>
          <p:nvPr/>
        </p:nvSpPr>
        <p:spPr>
          <a:xfrm>
            <a:off x="5508625" y="2349500"/>
            <a:ext cx="387350"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E</a:t>
            </a:r>
          </a:p>
        </p:txBody>
      </p:sp>
      <p:sp>
        <p:nvSpPr>
          <p:cNvPr id="50199" name="Text Box 32"/>
          <p:cNvSpPr txBox="1"/>
          <p:nvPr/>
        </p:nvSpPr>
        <p:spPr>
          <a:xfrm>
            <a:off x="0" y="5805488"/>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
        <p:nvSpPr>
          <p:cNvPr id="145441" name="Line 33"/>
          <p:cNvSpPr/>
          <p:nvPr/>
        </p:nvSpPr>
        <p:spPr>
          <a:xfrm flipH="1">
            <a:off x="4716463" y="2708275"/>
            <a:ext cx="431800" cy="0"/>
          </a:xfrm>
          <a:prstGeom prst="line">
            <a:avLst/>
          </a:prstGeom>
          <a:ln w="38100" cap="flat" cmpd="sng">
            <a:solidFill>
              <a:srgbClr val="0000FF"/>
            </a:solidFill>
            <a:prstDash val="solid"/>
            <a:round/>
            <a:headEnd type="none" w="med" len="med"/>
            <a:tailEnd type="triangle" w="med" len="med"/>
          </a:ln>
        </p:spPr>
      </p:sp>
      <p:sp>
        <p:nvSpPr>
          <p:cNvPr id="50201" name="Text Box 35"/>
          <p:cNvSpPr txBox="1"/>
          <p:nvPr/>
        </p:nvSpPr>
        <p:spPr>
          <a:xfrm>
            <a:off x="4522788" y="2997200"/>
            <a:ext cx="46212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Queue to serialize the visit sequence</a:t>
            </a:r>
          </a:p>
        </p:txBody>
      </p:sp>
      <p:sp>
        <p:nvSpPr>
          <p:cNvPr id="50202" name="Text Box 36"/>
          <p:cNvSpPr txBox="1"/>
          <p:nvPr/>
        </p:nvSpPr>
        <p:spPr>
          <a:xfrm>
            <a:off x="3616325" y="4940300"/>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45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41"/>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1.38889E-6 -4.81481E-6 L -0.07882 -4.81481E-6 " pathEditMode="relative" ptsTypes="AA">
                                      <p:cBhvr>
                                        <p:cTn id="16" dur="1000" fill="hold"/>
                                        <p:tgtEl>
                                          <p:spTgt spid="14543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544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54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4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4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4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5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P spid="145416" grpId="0" animBg="1"/>
      <p:bldP spid="145417" grpId="0" animBg="1"/>
      <p:bldP spid="145434" grpId="0"/>
      <p:bldP spid="145434" grpId="1"/>
      <p:bldP spid="145438" grpId="0"/>
      <p:bldP spid="1454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34</a:t>
            </a:fld>
            <a:endParaRPr lang="en-US" altLang="zh-CN" sz="1400" dirty="0"/>
          </a:p>
        </p:txBody>
      </p:sp>
      <p:sp>
        <p:nvSpPr>
          <p:cNvPr id="14950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(2)</a:t>
            </a:r>
          </a:p>
        </p:txBody>
      </p:sp>
      <p:sp>
        <p:nvSpPr>
          <p:cNvPr id="52227" name="Rectangle 3"/>
          <p:cNvSpPr>
            <a:spLocks noGrp="1"/>
          </p:cNvSpPr>
          <p:nvPr>
            <p:ph idx="1"/>
          </p:nvPr>
        </p:nvSpPr>
        <p:spPr>
          <a:xfrm>
            <a:off x="250825" y="62484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52228" name="Picture 4"/>
          <p:cNvPicPr>
            <a:picLocks noChangeAspect="1"/>
          </p:cNvPicPr>
          <p:nvPr/>
        </p:nvPicPr>
        <p:blipFill>
          <a:blip r:embed="rId3">
            <a:lum bright="56000"/>
          </a:blip>
          <a:stretch>
            <a:fillRect/>
          </a:stretch>
        </p:blipFill>
        <p:spPr>
          <a:xfrm>
            <a:off x="34925" y="1485900"/>
            <a:ext cx="4038600" cy="3724275"/>
          </a:xfrm>
          <a:prstGeom prst="rect">
            <a:avLst/>
          </a:prstGeom>
          <a:noFill/>
          <a:ln w="9525">
            <a:noFill/>
          </a:ln>
        </p:spPr>
      </p:pic>
      <p:sp>
        <p:nvSpPr>
          <p:cNvPr id="52229" name="Oval 5"/>
          <p:cNvSpPr/>
          <p:nvPr/>
        </p:nvSpPr>
        <p:spPr>
          <a:xfrm>
            <a:off x="682625" y="15573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0" name="Line 6"/>
          <p:cNvSpPr/>
          <p:nvPr/>
        </p:nvSpPr>
        <p:spPr>
          <a:xfrm>
            <a:off x="1114425" y="1989138"/>
            <a:ext cx="576263" cy="576262"/>
          </a:xfrm>
          <a:prstGeom prst="line">
            <a:avLst/>
          </a:prstGeom>
          <a:ln w="57150" cap="flat" cmpd="sng">
            <a:solidFill>
              <a:srgbClr val="FF0000"/>
            </a:solidFill>
            <a:prstDash val="solid"/>
            <a:round/>
            <a:headEnd type="none" w="med" len="med"/>
            <a:tailEnd type="triangle" w="med" len="med"/>
          </a:ln>
        </p:spPr>
      </p:sp>
      <p:sp>
        <p:nvSpPr>
          <p:cNvPr id="52231" name="Oval 7"/>
          <p:cNvSpPr/>
          <p:nvPr/>
        </p:nvSpPr>
        <p:spPr>
          <a:xfrm>
            <a:off x="1619250" y="247332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2" name="Oval 8"/>
          <p:cNvSpPr/>
          <p:nvPr/>
        </p:nvSpPr>
        <p:spPr>
          <a:xfrm>
            <a:off x="250825" y="47069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3" name="Line 9"/>
          <p:cNvSpPr/>
          <p:nvPr/>
        </p:nvSpPr>
        <p:spPr>
          <a:xfrm flipH="1">
            <a:off x="466725" y="2114550"/>
            <a:ext cx="431800" cy="2663825"/>
          </a:xfrm>
          <a:prstGeom prst="line">
            <a:avLst/>
          </a:prstGeom>
          <a:ln w="57150" cap="flat" cmpd="sng">
            <a:solidFill>
              <a:srgbClr val="FF0000"/>
            </a:solidFill>
            <a:prstDash val="solid"/>
            <a:round/>
            <a:headEnd type="none" w="med" len="med"/>
            <a:tailEnd type="triangle" w="med" len="med"/>
          </a:ln>
        </p:spPr>
      </p:sp>
      <p:sp>
        <p:nvSpPr>
          <p:cNvPr id="52234" name="Rectangle 10"/>
          <p:cNvSpPr/>
          <p:nvPr/>
        </p:nvSpPr>
        <p:spPr>
          <a:xfrm>
            <a:off x="5076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5" name="Rectangle 11"/>
          <p:cNvSpPr/>
          <p:nvPr/>
        </p:nvSpPr>
        <p:spPr>
          <a:xfrm>
            <a:off x="55086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6" name="Rectangle 12"/>
          <p:cNvSpPr/>
          <p:nvPr/>
        </p:nvSpPr>
        <p:spPr>
          <a:xfrm>
            <a:off x="59404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7" name="Rectangle 13"/>
          <p:cNvSpPr/>
          <p:nvPr/>
        </p:nvSpPr>
        <p:spPr>
          <a:xfrm>
            <a:off x="63722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8" name="Rectangle 14"/>
          <p:cNvSpPr/>
          <p:nvPr/>
        </p:nvSpPr>
        <p:spPr>
          <a:xfrm>
            <a:off x="68040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39" name="Rectangle 15"/>
          <p:cNvSpPr/>
          <p:nvPr/>
        </p:nvSpPr>
        <p:spPr>
          <a:xfrm>
            <a:off x="7235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40" name="Rectangle 16"/>
          <p:cNvSpPr/>
          <p:nvPr/>
        </p:nvSpPr>
        <p:spPr>
          <a:xfrm>
            <a:off x="7669213" y="23495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2241" name="Line 17"/>
          <p:cNvSpPr/>
          <p:nvPr/>
        </p:nvSpPr>
        <p:spPr>
          <a:xfrm flipH="1">
            <a:off x="900113" y="981075"/>
            <a:ext cx="71437" cy="576263"/>
          </a:xfrm>
          <a:prstGeom prst="line">
            <a:avLst/>
          </a:prstGeom>
          <a:ln w="38100" cap="flat" cmpd="sng">
            <a:solidFill>
              <a:schemeClr val="accent2"/>
            </a:solidFill>
            <a:prstDash val="solid"/>
            <a:round/>
            <a:headEnd type="none" w="med" len="med"/>
            <a:tailEnd type="triangle" w="med" len="med"/>
          </a:ln>
        </p:spPr>
      </p:sp>
      <p:sp>
        <p:nvSpPr>
          <p:cNvPr id="52242" name="Line 19"/>
          <p:cNvSpPr/>
          <p:nvPr/>
        </p:nvSpPr>
        <p:spPr>
          <a:xfrm>
            <a:off x="8101013" y="2349500"/>
            <a:ext cx="863600" cy="0"/>
          </a:xfrm>
          <a:prstGeom prst="line">
            <a:avLst/>
          </a:prstGeom>
          <a:ln w="9525" cap="flat" cmpd="sng">
            <a:solidFill>
              <a:schemeClr val="tx1"/>
            </a:solidFill>
            <a:prstDash val="solid"/>
            <a:round/>
            <a:headEnd type="none" w="med" len="med"/>
            <a:tailEnd type="none" w="med" len="med"/>
          </a:ln>
        </p:spPr>
      </p:sp>
      <p:sp>
        <p:nvSpPr>
          <p:cNvPr id="52243" name="Line 20"/>
          <p:cNvSpPr/>
          <p:nvPr/>
        </p:nvSpPr>
        <p:spPr>
          <a:xfrm>
            <a:off x="8101013" y="2852738"/>
            <a:ext cx="863600" cy="0"/>
          </a:xfrm>
          <a:prstGeom prst="line">
            <a:avLst/>
          </a:prstGeom>
          <a:ln w="9525" cap="flat" cmpd="sng">
            <a:solidFill>
              <a:schemeClr val="tx1"/>
            </a:solidFill>
            <a:prstDash val="solid"/>
            <a:round/>
            <a:headEnd type="none" w="med" len="med"/>
            <a:tailEnd type="none" w="med" len="med"/>
          </a:ln>
        </p:spPr>
      </p:sp>
      <p:sp>
        <p:nvSpPr>
          <p:cNvPr id="149525" name="Text Box 21"/>
          <p:cNvSpPr txBox="1"/>
          <p:nvPr/>
        </p:nvSpPr>
        <p:spPr>
          <a:xfrm>
            <a:off x="50768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C</a:t>
            </a:r>
          </a:p>
        </p:txBody>
      </p:sp>
      <p:sp>
        <p:nvSpPr>
          <p:cNvPr id="149526" name="Text Box 22"/>
          <p:cNvSpPr txBox="1"/>
          <p:nvPr/>
        </p:nvSpPr>
        <p:spPr>
          <a:xfrm>
            <a:off x="5508625" y="2349500"/>
            <a:ext cx="387350"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E</a:t>
            </a:r>
          </a:p>
        </p:txBody>
      </p:sp>
      <p:sp>
        <p:nvSpPr>
          <p:cNvPr id="52246" name="Text Box 23"/>
          <p:cNvSpPr txBox="1"/>
          <p:nvPr/>
        </p:nvSpPr>
        <p:spPr>
          <a:xfrm>
            <a:off x="0" y="5805488"/>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
        <p:nvSpPr>
          <p:cNvPr id="149528" name="Line 24"/>
          <p:cNvSpPr/>
          <p:nvPr/>
        </p:nvSpPr>
        <p:spPr>
          <a:xfrm flipH="1">
            <a:off x="4716463" y="2708275"/>
            <a:ext cx="431800" cy="0"/>
          </a:xfrm>
          <a:prstGeom prst="line">
            <a:avLst/>
          </a:prstGeom>
          <a:ln w="38100" cap="flat" cmpd="sng">
            <a:solidFill>
              <a:srgbClr val="0000FF"/>
            </a:solidFill>
            <a:prstDash val="solid"/>
            <a:round/>
            <a:headEnd type="none" w="med" len="med"/>
            <a:tailEnd type="triangle" w="med" len="med"/>
          </a:ln>
        </p:spPr>
      </p:sp>
      <p:sp>
        <p:nvSpPr>
          <p:cNvPr id="149529" name="Text Box 25"/>
          <p:cNvSpPr txBox="1"/>
          <p:nvPr/>
        </p:nvSpPr>
        <p:spPr>
          <a:xfrm>
            <a:off x="5508625" y="2349500"/>
            <a:ext cx="387350"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B</a:t>
            </a:r>
          </a:p>
        </p:txBody>
      </p:sp>
      <p:sp>
        <p:nvSpPr>
          <p:cNvPr id="149530" name="Text Box 26"/>
          <p:cNvSpPr txBox="1"/>
          <p:nvPr/>
        </p:nvSpPr>
        <p:spPr>
          <a:xfrm>
            <a:off x="59404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D</a:t>
            </a:r>
          </a:p>
        </p:txBody>
      </p:sp>
      <p:sp>
        <p:nvSpPr>
          <p:cNvPr id="149531" name="Text Box 27"/>
          <p:cNvSpPr txBox="1"/>
          <p:nvPr/>
        </p:nvSpPr>
        <p:spPr>
          <a:xfrm>
            <a:off x="6372225" y="2349500"/>
            <a:ext cx="369888"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F</a:t>
            </a:r>
          </a:p>
        </p:txBody>
      </p:sp>
      <p:sp>
        <p:nvSpPr>
          <p:cNvPr id="149532" name="Oval 28"/>
          <p:cNvSpPr/>
          <p:nvPr/>
        </p:nvSpPr>
        <p:spPr>
          <a:xfrm>
            <a:off x="3346450" y="15382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49533" name="Line 29"/>
          <p:cNvSpPr/>
          <p:nvPr/>
        </p:nvSpPr>
        <p:spPr>
          <a:xfrm flipV="1">
            <a:off x="2051050" y="1970088"/>
            <a:ext cx="1295400" cy="576262"/>
          </a:xfrm>
          <a:prstGeom prst="line">
            <a:avLst/>
          </a:prstGeom>
          <a:ln w="57150" cap="flat" cmpd="sng">
            <a:solidFill>
              <a:srgbClr val="FF0000"/>
            </a:solidFill>
            <a:prstDash val="solid"/>
            <a:round/>
            <a:headEnd type="none" w="med" len="med"/>
            <a:tailEnd type="triangle" w="med" len="med"/>
          </a:ln>
        </p:spPr>
      </p:sp>
      <p:sp>
        <p:nvSpPr>
          <p:cNvPr id="149534" name="Oval 30"/>
          <p:cNvSpPr/>
          <p:nvPr/>
        </p:nvSpPr>
        <p:spPr>
          <a:xfrm>
            <a:off x="1619250" y="377031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49535" name="Line 31"/>
          <p:cNvSpPr/>
          <p:nvPr/>
        </p:nvSpPr>
        <p:spPr>
          <a:xfrm>
            <a:off x="1835150" y="2978150"/>
            <a:ext cx="0" cy="792163"/>
          </a:xfrm>
          <a:prstGeom prst="line">
            <a:avLst/>
          </a:prstGeom>
          <a:ln w="57150" cap="flat" cmpd="sng">
            <a:solidFill>
              <a:srgbClr val="FF0000"/>
            </a:solidFill>
            <a:prstDash val="solid"/>
            <a:round/>
            <a:headEnd type="none" w="med" len="med"/>
            <a:tailEnd type="triangle" w="med" len="med"/>
          </a:ln>
        </p:spPr>
      </p:sp>
      <p:sp>
        <p:nvSpPr>
          <p:cNvPr id="149536" name="Oval 32"/>
          <p:cNvSpPr/>
          <p:nvPr/>
        </p:nvSpPr>
        <p:spPr>
          <a:xfrm>
            <a:off x="3348038" y="42021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49537" name="Line 33"/>
          <p:cNvSpPr/>
          <p:nvPr/>
        </p:nvSpPr>
        <p:spPr>
          <a:xfrm>
            <a:off x="2051050" y="2906713"/>
            <a:ext cx="1368425" cy="1366837"/>
          </a:xfrm>
          <a:prstGeom prst="line">
            <a:avLst/>
          </a:prstGeom>
          <a:ln w="57150" cap="flat" cmpd="sng">
            <a:solidFill>
              <a:srgbClr val="FF0000"/>
            </a:solidFill>
            <a:prstDash val="solid"/>
            <a:round/>
            <a:headEnd type="none" w="med" len="med"/>
            <a:tailEnd type="triangle" w="med" len="med"/>
          </a:ln>
        </p:spPr>
      </p:sp>
      <p:sp>
        <p:nvSpPr>
          <p:cNvPr id="52257" name="Text Box 34"/>
          <p:cNvSpPr txBox="1"/>
          <p:nvPr/>
        </p:nvSpPr>
        <p:spPr>
          <a:xfrm>
            <a:off x="4522788" y="2997200"/>
            <a:ext cx="46212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Queue to serialize the visit sequence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28"/>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3.05556E-6 4.07407E-6 L -0.08507 -0.00186 " pathEditMode="relative" rAng="0" ptsTypes="AA">
                                      <p:cBhvr>
                                        <p:cTn id="8" dur="1000" fill="hold"/>
                                        <p:tgtEl>
                                          <p:spTgt spid="149525"/>
                                        </p:tgtEl>
                                        <p:attrNameLst>
                                          <p:attrName>ppt_x</p:attrName>
                                          <p:attrName>ppt_y</p:attrName>
                                        </p:attrNameLst>
                                      </p:cBhvr>
                                      <p:rCtr x="-4300" y="-100"/>
                                    </p:animMotion>
                                  </p:childTnLst>
                                </p:cTn>
                              </p:par>
                              <p:par>
                                <p:cTn id="9" presetID="0" presetClass="path" presetSubtype="0" accel="50000" decel="50000" fill="hold" grpId="0" nodeType="withEffect">
                                  <p:stCondLst>
                                    <p:cond delay="0"/>
                                  </p:stCondLst>
                                  <p:childTnLst>
                                    <p:animMotion origin="layout" path="M 5.55556E-7 -8.14815E-6 L -0.04722 -8.14815E-6 " pathEditMode="relative" ptsTypes="AA">
                                      <p:cBhvr>
                                        <p:cTn id="10" dur="1000" fill="hold"/>
                                        <p:tgtEl>
                                          <p:spTgt spid="14952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495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95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95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5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5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95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95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9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5" grpId="0"/>
      <p:bldP spid="149526" grpId="0"/>
      <p:bldP spid="149529" grpId="0"/>
      <p:bldP spid="149530" grpId="0"/>
      <p:bldP spid="149531" grpId="0"/>
      <p:bldP spid="149532" grpId="0" animBg="1"/>
      <p:bldP spid="149534" grpId="0" animBg="1"/>
      <p:bldP spid="1495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35</a:t>
            </a:fld>
            <a:endParaRPr lang="en-US" altLang="zh-CN" sz="1400" dirty="0"/>
          </a:p>
        </p:txBody>
      </p:sp>
      <p:sp>
        <p:nvSpPr>
          <p:cNvPr id="151554"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(2)</a:t>
            </a:r>
          </a:p>
        </p:txBody>
      </p:sp>
      <p:sp>
        <p:nvSpPr>
          <p:cNvPr id="54275" name="Rectangle 3"/>
          <p:cNvSpPr>
            <a:spLocks noGrp="1"/>
          </p:cNvSpPr>
          <p:nvPr>
            <p:ph idx="1"/>
          </p:nvPr>
        </p:nvSpPr>
        <p:spPr>
          <a:xfrm>
            <a:off x="250825" y="62484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54276" name="Picture 4"/>
          <p:cNvPicPr>
            <a:picLocks noChangeAspect="1"/>
          </p:cNvPicPr>
          <p:nvPr/>
        </p:nvPicPr>
        <p:blipFill>
          <a:blip r:embed="rId3">
            <a:lum bright="56000"/>
          </a:blip>
          <a:stretch>
            <a:fillRect/>
          </a:stretch>
        </p:blipFill>
        <p:spPr>
          <a:xfrm>
            <a:off x="34925" y="1485900"/>
            <a:ext cx="4038600" cy="3724275"/>
          </a:xfrm>
          <a:prstGeom prst="rect">
            <a:avLst/>
          </a:prstGeom>
          <a:noFill/>
          <a:ln w="9525">
            <a:noFill/>
          </a:ln>
        </p:spPr>
      </p:pic>
      <p:sp>
        <p:nvSpPr>
          <p:cNvPr id="54277" name="Oval 5"/>
          <p:cNvSpPr/>
          <p:nvPr/>
        </p:nvSpPr>
        <p:spPr>
          <a:xfrm>
            <a:off x="682625" y="15573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78" name="Line 6"/>
          <p:cNvSpPr/>
          <p:nvPr/>
        </p:nvSpPr>
        <p:spPr>
          <a:xfrm>
            <a:off x="1114425" y="1989138"/>
            <a:ext cx="576263" cy="576262"/>
          </a:xfrm>
          <a:prstGeom prst="line">
            <a:avLst/>
          </a:prstGeom>
          <a:ln w="57150" cap="flat" cmpd="sng">
            <a:solidFill>
              <a:srgbClr val="FF0000"/>
            </a:solidFill>
            <a:prstDash val="solid"/>
            <a:round/>
            <a:headEnd type="none" w="med" len="med"/>
            <a:tailEnd type="triangle" w="med" len="med"/>
          </a:ln>
        </p:spPr>
      </p:sp>
      <p:sp>
        <p:nvSpPr>
          <p:cNvPr id="54279" name="Oval 7"/>
          <p:cNvSpPr/>
          <p:nvPr/>
        </p:nvSpPr>
        <p:spPr>
          <a:xfrm>
            <a:off x="1619250" y="247332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0" name="Oval 8"/>
          <p:cNvSpPr/>
          <p:nvPr/>
        </p:nvSpPr>
        <p:spPr>
          <a:xfrm>
            <a:off x="250825" y="47069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1" name="Line 9"/>
          <p:cNvSpPr/>
          <p:nvPr/>
        </p:nvSpPr>
        <p:spPr>
          <a:xfrm flipH="1">
            <a:off x="466725" y="2114550"/>
            <a:ext cx="431800" cy="2663825"/>
          </a:xfrm>
          <a:prstGeom prst="line">
            <a:avLst/>
          </a:prstGeom>
          <a:ln w="57150" cap="flat" cmpd="sng">
            <a:solidFill>
              <a:srgbClr val="FF0000"/>
            </a:solidFill>
            <a:prstDash val="solid"/>
            <a:round/>
            <a:headEnd type="none" w="med" len="med"/>
            <a:tailEnd type="triangle" w="med" len="med"/>
          </a:ln>
        </p:spPr>
      </p:sp>
      <p:sp>
        <p:nvSpPr>
          <p:cNvPr id="54282" name="Rectangle 10"/>
          <p:cNvSpPr/>
          <p:nvPr/>
        </p:nvSpPr>
        <p:spPr>
          <a:xfrm>
            <a:off x="5076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3" name="Rectangle 11"/>
          <p:cNvSpPr/>
          <p:nvPr/>
        </p:nvSpPr>
        <p:spPr>
          <a:xfrm>
            <a:off x="55086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4" name="Rectangle 12"/>
          <p:cNvSpPr/>
          <p:nvPr/>
        </p:nvSpPr>
        <p:spPr>
          <a:xfrm>
            <a:off x="59404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5" name="Rectangle 13"/>
          <p:cNvSpPr/>
          <p:nvPr/>
        </p:nvSpPr>
        <p:spPr>
          <a:xfrm>
            <a:off x="63722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6" name="Rectangle 14"/>
          <p:cNvSpPr/>
          <p:nvPr/>
        </p:nvSpPr>
        <p:spPr>
          <a:xfrm>
            <a:off x="68040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7" name="Rectangle 15"/>
          <p:cNvSpPr/>
          <p:nvPr/>
        </p:nvSpPr>
        <p:spPr>
          <a:xfrm>
            <a:off x="7235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8" name="Rectangle 16"/>
          <p:cNvSpPr/>
          <p:nvPr/>
        </p:nvSpPr>
        <p:spPr>
          <a:xfrm>
            <a:off x="7669213" y="23495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89" name="Line 17"/>
          <p:cNvSpPr/>
          <p:nvPr/>
        </p:nvSpPr>
        <p:spPr>
          <a:xfrm flipH="1">
            <a:off x="900113" y="981075"/>
            <a:ext cx="71437" cy="576263"/>
          </a:xfrm>
          <a:prstGeom prst="line">
            <a:avLst/>
          </a:prstGeom>
          <a:ln w="38100" cap="flat" cmpd="sng">
            <a:solidFill>
              <a:schemeClr val="accent2"/>
            </a:solidFill>
            <a:prstDash val="solid"/>
            <a:round/>
            <a:headEnd type="none" w="med" len="med"/>
            <a:tailEnd type="triangle" w="med" len="med"/>
          </a:ln>
        </p:spPr>
      </p:sp>
      <p:sp>
        <p:nvSpPr>
          <p:cNvPr id="54290" name="Line 18"/>
          <p:cNvSpPr/>
          <p:nvPr/>
        </p:nvSpPr>
        <p:spPr>
          <a:xfrm>
            <a:off x="8101013" y="2349500"/>
            <a:ext cx="863600" cy="0"/>
          </a:xfrm>
          <a:prstGeom prst="line">
            <a:avLst/>
          </a:prstGeom>
          <a:ln w="9525" cap="flat" cmpd="sng">
            <a:solidFill>
              <a:schemeClr val="tx1"/>
            </a:solidFill>
            <a:prstDash val="solid"/>
            <a:round/>
            <a:headEnd type="none" w="med" len="med"/>
            <a:tailEnd type="none" w="med" len="med"/>
          </a:ln>
        </p:spPr>
      </p:sp>
      <p:sp>
        <p:nvSpPr>
          <p:cNvPr id="54291" name="Line 19"/>
          <p:cNvSpPr/>
          <p:nvPr/>
        </p:nvSpPr>
        <p:spPr>
          <a:xfrm>
            <a:off x="8101013" y="2852738"/>
            <a:ext cx="863600" cy="0"/>
          </a:xfrm>
          <a:prstGeom prst="line">
            <a:avLst/>
          </a:prstGeom>
          <a:ln w="9525" cap="flat" cmpd="sng">
            <a:solidFill>
              <a:schemeClr val="tx1"/>
            </a:solidFill>
            <a:prstDash val="solid"/>
            <a:round/>
            <a:headEnd type="none" w="med" len="med"/>
            <a:tailEnd type="none" w="med" len="med"/>
          </a:ln>
        </p:spPr>
      </p:sp>
      <p:sp>
        <p:nvSpPr>
          <p:cNvPr id="151572" name="Text Box 20"/>
          <p:cNvSpPr txBox="1"/>
          <p:nvPr/>
        </p:nvSpPr>
        <p:spPr>
          <a:xfrm>
            <a:off x="5076825" y="2349500"/>
            <a:ext cx="387350"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E</a:t>
            </a:r>
          </a:p>
        </p:txBody>
      </p:sp>
      <p:sp>
        <p:nvSpPr>
          <p:cNvPr id="151573" name="Text Box 21"/>
          <p:cNvSpPr txBox="1"/>
          <p:nvPr/>
        </p:nvSpPr>
        <p:spPr>
          <a:xfrm>
            <a:off x="5508625" y="2349500"/>
            <a:ext cx="387350"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B</a:t>
            </a:r>
          </a:p>
        </p:txBody>
      </p:sp>
      <p:sp>
        <p:nvSpPr>
          <p:cNvPr id="54294" name="Text Box 22"/>
          <p:cNvSpPr txBox="1"/>
          <p:nvPr/>
        </p:nvSpPr>
        <p:spPr>
          <a:xfrm>
            <a:off x="0" y="5805488"/>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
        <p:nvSpPr>
          <p:cNvPr id="151575" name="Line 23"/>
          <p:cNvSpPr/>
          <p:nvPr/>
        </p:nvSpPr>
        <p:spPr>
          <a:xfrm flipH="1">
            <a:off x="4716463" y="2708275"/>
            <a:ext cx="431800" cy="0"/>
          </a:xfrm>
          <a:prstGeom prst="line">
            <a:avLst/>
          </a:prstGeom>
          <a:ln w="38100" cap="flat" cmpd="sng">
            <a:solidFill>
              <a:srgbClr val="0000FF"/>
            </a:solidFill>
            <a:prstDash val="solid"/>
            <a:round/>
            <a:headEnd type="none" w="med" len="med"/>
            <a:tailEnd type="triangle" w="med" len="med"/>
          </a:ln>
        </p:spPr>
      </p:sp>
      <p:sp>
        <p:nvSpPr>
          <p:cNvPr id="151577" name="Text Box 25"/>
          <p:cNvSpPr txBox="1"/>
          <p:nvPr/>
        </p:nvSpPr>
        <p:spPr>
          <a:xfrm>
            <a:off x="59404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D</a:t>
            </a:r>
          </a:p>
        </p:txBody>
      </p:sp>
      <p:sp>
        <p:nvSpPr>
          <p:cNvPr id="151578" name="Text Box 26"/>
          <p:cNvSpPr txBox="1"/>
          <p:nvPr/>
        </p:nvSpPr>
        <p:spPr>
          <a:xfrm>
            <a:off x="6372225" y="2349500"/>
            <a:ext cx="369888"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F</a:t>
            </a:r>
          </a:p>
        </p:txBody>
      </p:sp>
      <p:sp>
        <p:nvSpPr>
          <p:cNvPr id="54298" name="Oval 27"/>
          <p:cNvSpPr/>
          <p:nvPr/>
        </p:nvSpPr>
        <p:spPr>
          <a:xfrm>
            <a:off x="3346450" y="15382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299" name="Line 28"/>
          <p:cNvSpPr/>
          <p:nvPr/>
        </p:nvSpPr>
        <p:spPr>
          <a:xfrm flipV="1">
            <a:off x="2051050" y="1970088"/>
            <a:ext cx="1295400" cy="576262"/>
          </a:xfrm>
          <a:prstGeom prst="line">
            <a:avLst/>
          </a:prstGeom>
          <a:ln w="57150" cap="flat" cmpd="sng">
            <a:solidFill>
              <a:srgbClr val="FF0000"/>
            </a:solidFill>
            <a:prstDash val="solid"/>
            <a:round/>
            <a:headEnd type="none" w="med" len="med"/>
            <a:tailEnd type="triangle" w="med" len="med"/>
          </a:ln>
        </p:spPr>
      </p:sp>
      <p:sp>
        <p:nvSpPr>
          <p:cNvPr id="54300" name="Oval 29"/>
          <p:cNvSpPr/>
          <p:nvPr/>
        </p:nvSpPr>
        <p:spPr>
          <a:xfrm>
            <a:off x="1619250" y="377031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301" name="Line 30"/>
          <p:cNvSpPr/>
          <p:nvPr/>
        </p:nvSpPr>
        <p:spPr>
          <a:xfrm>
            <a:off x="1835150" y="2978150"/>
            <a:ext cx="0" cy="792163"/>
          </a:xfrm>
          <a:prstGeom prst="line">
            <a:avLst/>
          </a:prstGeom>
          <a:ln w="57150" cap="flat" cmpd="sng">
            <a:solidFill>
              <a:srgbClr val="FF0000"/>
            </a:solidFill>
            <a:prstDash val="solid"/>
            <a:round/>
            <a:headEnd type="none" w="med" len="med"/>
            <a:tailEnd type="triangle" w="med" len="med"/>
          </a:ln>
        </p:spPr>
      </p:sp>
      <p:sp>
        <p:nvSpPr>
          <p:cNvPr id="54302" name="Oval 31"/>
          <p:cNvSpPr/>
          <p:nvPr/>
        </p:nvSpPr>
        <p:spPr>
          <a:xfrm>
            <a:off x="3348038" y="42021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4303" name="Line 32"/>
          <p:cNvSpPr/>
          <p:nvPr/>
        </p:nvSpPr>
        <p:spPr>
          <a:xfrm>
            <a:off x="2051050" y="2906713"/>
            <a:ext cx="1368425" cy="1366837"/>
          </a:xfrm>
          <a:prstGeom prst="line">
            <a:avLst/>
          </a:prstGeom>
          <a:ln w="57150" cap="flat" cmpd="sng">
            <a:solidFill>
              <a:srgbClr val="FF0000"/>
            </a:solidFill>
            <a:prstDash val="solid"/>
            <a:round/>
            <a:headEnd type="none" w="med" len="med"/>
            <a:tailEnd type="triangle" w="med" len="med"/>
          </a:ln>
        </p:spPr>
      </p:sp>
      <p:sp>
        <p:nvSpPr>
          <p:cNvPr id="54304" name="Text Box 33"/>
          <p:cNvSpPr txBox="1"/>
          <p:nvPr/>
        </p:nvSpPr>
        <p:spPr>
          <a:xfrm>
            <a:off x="4522788" y="2997200"/>
            <a:ext cx="46212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Queue to serialize the visit sequence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917 -0.00186 L -0.1 -0.00186 " pathEditMode="relative" ptsTypes="AA">
                                      <p:cBhvr>
                                        <p:cTn id="6" dur="1000" fill="hold"/>
                                        <p:tgtEl>
                                          <p:spTgt spid="151572"/>
                                        </p:tgtEl>
                                        <p:attrNameLst>
                                          <p:attrName>ppt_x</p:attrName>
                                          <p:attrName>ppt_y</p:attrName>
                                        </p:attrNameLst>
                                      </p:cBhvr>
                                    </p:animMotion>
                                  </p:childTnLst>
                                </p:cTn>
                              </p:par>
                              <p:par>
                                <p:cTn id="7" presetID="1" presetClass="entr" presetSubtype="0" fill="hold" nodeType="withEffect">
                                  <p:stCondLst>
                                    <p:cond delay="0"/>
                                  </p:stCondLst>
                                  <p:childTnLst>
                                    <p:set>
                                      <p:cBhvr>
                                        <p:cTn id="8" dur="1" fill="hold">
                                          <p:stCondLst>
                                            <p:cond delay="0"/>
                                          </p:stCondLst>
                                        </p:cTn>
                                        <p:tgtEl>
                                          <p:spTgt spid="1515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1575"/>
                                        </p:tgtEl>
                                        <p:attrNameLst>
                                          <p:attrName>style.visibility</p:attrName>
                                        </p:attrNameLst>
                                      </p:cBhvr>
                                      <p:to>
                                        <p:strVal val="hidden"/>
                                      </p:to>
                                    </p:set>
                                  </p:childTnLst>
                                </p:cTn>
                              </p:par>
                              <p:par>
                                <p:cTn id="13" presetID="0" presetClass="path" presetSubtype="0" accel="50000" decel="50000" fill="hold" grpId="0" nodeType="withEffect">
                                  <p:stCondLst>
                                    <p:cond delay="0"/>
                                  </p:stCondLst>
                                  <p:childTnLst>
                                    <p:animMotion origin="layout" path="M 0 0 L -0.03923 0 " pathEditMode="relative" ptsTypes="AA">
                                      <p:cBhvr>
                                        <p:cTn id="14" dur="1000" fill="hold"/>
                                        <p:tgtEl>
                                          <p:spTgt spid="151573"/>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923 0 " pathEditMode="relative" ptsTypes="AA">
                                      <p:cBhvr>
                                        <p:cTn id="16" dur="1000" fill="hold"/>
                                        <p:tgtEl>
                                          <p:spTgt spid="151577"/>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3923 0 " pathEditMode="relative" ptsTypes="AA">
                                      <p:cBhvr>
                                        <p:cTn id="18" dur="1000" fill="hold"/>
                                        <p:tgtEl>
                                          <p:spTgt spid="15157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2" grpId="0"/>
      <p:bldP spid="151573" grpId="0"/>
      <p:bldP spid="151577" grpId="0"/>
      <p:bldP spid="15157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36</a:t>
            </a:fld>
            <a:endParaRPr lang="en-US" altLang="zh-CN" sz="1400" dirty="0"/>
          </a:p>
        </p:txBody>
      </p:sp>
      <p:sp>
        <p:nvSpPr>
          <p:cNvPr id="15360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(2)</a:t>
            </a:r>
          </a:p>
        </p:txBody>
      </p:sp>
      <p:sp>
        <p:nvSpPr>
          <p:cNvPr id="56323" name="Rectangle 3"/>
          <p:cNvSpPr>
            <a:spLocks noGrp="1"/>
          </p:cNvSpPr>
          <p:nvPr>
            <p:ph idx="1"/>
          </p:nvPr>
        </p:nvSpPr>
        <p:spPr>
          <a:xfrm>
            <a:off x="250825" y="62484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56324" name="Picture 4"/>
          <p:cNvPicPr>
            <a:picLocks noChangeAspect="1"/>
          </p:cNvPicPr>
          <p:nvPr/>
        </p:nvPicPr>
        <p:blipFill>
          <a:blip r:embed="rId3">
            <a:lum bright="56000"/>
          </a:blip>
          <a:stretch>
            <a:fillRect/>
          </a:stretch>
        </p:blipFill>
        <p:spPr>
          <a:xfrm>
            <a:off x="34925" y="1485900"/>
            <a:ext cx="4038600" cy="3724275"/>
          </a:xfrm>
          <a:prstGeom prst="rect">
            <a:avLst/>
          </a:prstGeom>
          <a:noFill/>
          <a:ln w="9525">
            <a:noFill/>
          </a:ln>
        </p:spPr>
      </p:pic>
      <p:sp>
        <p:nvSpPr>
          <p:cNvPr id="56325" name="Oval 5"/>
          <p:cNvSpPr/>
          <p:nvPr/>
        </p:nvSpPr>
        <p:spPr>
          <a:xfrm>
            <a:off x="682625" y="15573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26" name="Line 6"/>
          <p:cNvSpPr/>
          <p:nvPr/>
        </p:nvSpPr>
        <p:spPr>
          <a:xfrm>
            <a:off x="1114425" y="1989138"/>
            <a:ext cx="576263" cy="576262"/>
          </a:xfrm>
          <a:prstGeom prst="line">
            <a:avLst/>
          </a:prstGeom>
          <a:ln w="57150" cap="flat" cmpd="sng">
            <a:solidFill>
              <a:srgbClr val="FF0000"/>
            </a:solidFill>
            <a:prstDash val="solid"/>
            <a:round/>
            <a:headEnd type="none" w="med" len="med"/>
            <a:tailEnd type="triangle" w="med" len="med"/>
          </a:ln>
        </p:spPr>
      </p:sp>
      <p:sp>
        <p:nvSpPr>
          <p:cNvPr id="56327" name="Oval 7"/>
          <p:cNvSpPr/>
          <p:nvPr/>
        </p:nvSpPr>
        <p:spPr>
          <a:xfrm>
            <a:off x="1619250" y="247332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28" name="Oval 8"/>
          <p:cNvSpPr/>
          <p:nvPr/>
        </p:nvSpPr>
        <p:spPr>
          <a:xfrm>
            <a:off x="250825" y="47069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29" name="Line 9"/>
          <p:cNvSpPr/>
          <p:nvPr/>
        </p:nvSpPr>
        <p:spPr>
          <a:xfrm flipH="1">
            <a:off x="466725" y="2114550"/>
            <a:ext cx="431800" cy="2663825"/>
          </a:xfrm>
          <a:prstGeom prst="line">
            <a:avLst/>
          </a:prstGeom>
          <a:ln w="57150" cap="flat" cmpd="sng">
            <a:solidFill>
              <a:srgbClr val="FF0000"/>
            </a:solidFill>
            <a:prstDash val="solid"/>
            <a:round/>
            <a:headEnd type="none" w="med" len="med"/>
            <a:tailEnd type="triangle" w="med" len="med"/>
          </a:ln>
        </p:spPr>
      </p:sp>
      <p:sp>
        <p:nvSpPr>
          <p:cNvPr id="56330" name="Rectangle 10"/>
          <p:cNvSpPr/>
          <p:nvPr/>
        </p:nvSpPr>
        <p:spPr>
          <a:xfrm>
            <a:off x="5076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1" name="Rectangle 11"/>
          <p:cNvSpPr/>
          <p:nvPr/>
        </p:nvSpPr>
        <p:spPr>
          <a:xfrm>
            <a:off x="55086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2" name="Rectangle 12"/>
          <p:cNvSpPr/>
          <p:nvPr/>
        </p:nvSpPr>
        <p:spPr>
          <a:xfrm>
            <a:off x="59404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3" name="Rectangle 13"/>
          <p:cNvSpPr/>
          <p:nvPr/>
        </p:nvSpPr>
        <p:spPr>
          <a:xfrm>
            <a:off x="63722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4" name="Rectangle 14"/>
          <p:cNvSpPr/>
          <p:nvPr/>
        </p:nvSpPr>
        <p:spPr>
          <a:xfrm>
            <a:off x="68040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5" name="Rectangle 15"/>
          <p:cNvSpPr/>
          <p:nvPr/>
        </p:nvSpPr>
        <p:spPr>
          <a:xfrm>
            <a:off x="7235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6" name="Rectangle 16"/>
          <p:cNvSpPr/>
          <p:nvPr/>
        </p:nvSpPr>
        <p:spPr>
          <a:xfrm>
            <a:off x="7669213" y="23495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37" name="Line 17"/>
          <p:cNvSpPr/>
          <p:nvPr/>
        </p:nvSpPr>
        <p:spPr>
          <a:xfrm flipH="1">
            <a:off x="900113" y="981075"/>
            <a:ext cx="71437" cy="576263"/>
          </a:xfrm>
          <a:prstGeom prst="line">
            <a:avLst/>
          </a:prstGeom>
          <a:ln w="38100" cap="flat" cmpd="sng">
            <a:solidFill>
              <a:schemeClr val="accent2"/>
            </a:solidFill>
            <a:prstDash val="solid"/>
            <a:round/>
            <a:headEnd type="none" w="med" len="med"/>
            <a:tailEnd type="triangle" w="med" len="med"/>
          </a:ln>
        </p:spPr>
      </p:sp>
      <p:sp>
        <p:nvSpPr>
          <p:cNvPr id="56338" name="Line 18"/>
          <p:cNvSpPr/>
          <p:nvPr/>
        </p:nvSpPr>
        <p:spPr>
          <a:xfrm>
            <a:off x="8101013" y="2349500"/>
            <a:ext cx="863600" cy="0"/>
          </a:xfrm>
          <a:prstGeom prst="line">
            <a:avLst/>
          </a:prstGeom>
          <a:ln w="9525" cap="flat" cmpd="sng">
            <a:solidFill>
              <a:schemeClr val="tx1"/>
            </a:solidFill>
            <a:prstDash val="solid"/>
            <a:round/>
            <a:headEnd type="none" w="med" len="med"/>
            <a:tailEnd type="none" w="med" len="med"/>
          </a:ln>
        </p:spPr>
      </p:sp>
      <p:sp>
        <p:nvSpPr>
          <p:cNvPr id="56339" name="Line 19"/>
          <p:cNvSpPr/>
          <p:nvPr/>
        </p:nvSpPr>
        <p:spPr>
          <a:xfrm>
            <a:off x="8101013" y="2852738"/>
            <a:ext cx="863600" cy="0"/>
          </a:xfrm>
          <a:prstGeom prst="line">
            <a:avLst/>
          </a:prstGeom>
          <a:ln w="9525" cap="flat" cmpd="sng">
            <a:solidFill>
              <a:schemeClr val="tx1"/>
            </a:solidFill>
            <a:prstDash val="solid"/>
            <a:round/>
            <a:headEnd type="none" w="med" len="med"/>
            <a:tailEnd type="none" w="med" len="med"/>
          </a:ln>
        </p:spPr>
      </p:sp>
      <p:sp>
        <p:nvSpPr>
          <p:cNvPr id="153620" name="Text Box 20"/>
          <p:cNvSpPr txBox="1"/>
          <p:nvPr/>
        </p:nvSpPr>
        <p:spPr>
          <a:xfrm>
            <a:off x="5076825" y="2349500"/>
            <a:ext cx="387350"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B</a:t>
            </a:r>
          </a:p>
        </p:txBody>
      </p:sp>
      <p:sp>
        <p:nvSpPr>
          <p:cNvPr id="153621" name="Text Box 21"/>
          <p:cNvSpPr txBox="1"/>
          <p:nvPr/>
        </p:nvSpPr>
        <p:spPr>
          <a:xfrm>
            <a:off x="55086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D</a:t>
            </a:r>
          </a:p>
        </p:txBody>
      </p:sp>
      <p:sp>
        <p:nvSpPr>
          <p:cNvPr id="56342" name="Text Box 22"/>
          <p:cNvSpPr txBox="1"/>
          <p:nvPr/>
        </p:nvSpPr>
        <p:spPr>
          <a:xfrm>
            <a:off x="0" y="5805488"/>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
        <p:nvSpPr>
          <p:cNvPr id="153623" name="Line 23"/>
          <p:cNvSpPr/>
          <p:nvPr/>
        </p:nvSpPr>
        <p:spPr>
          <a:xfrm flipH="1">
            <a:off x="4716463" y="2708275"/>
            <a:ext cx="431800" cy="0"/>
          </a:xfrm>
          <a:prstGeom prst="line">
            <a:avLst/>
          </a:prstGeom>
          <a:ln w="38100" cap="flat" cmpd="sng">
            <a:solidFill>
              <a:srgbClr val="0000FF"/>
            </a:solidFill>
            <a:prstDash val="solid"/>
            <a:round/>
            <a:headEnd type="none" w="med" len="med"/>
            <a:tailEnd type="triangle" w="med" len="med"/>
          </a:ln>
        </p:spPr>
      </p:sp>
      <p:sp>
        <p:nvSpPr>
          <p:cNvPr id="153624" name="Text Box 24"/>
          <p:cNvSpPr txBox="1"/>
          <p:nvPr/>
        </p:nvSpPr>
        <p:spPr>
          <a:xfrm>
            <a:off x="5940425" y="2349500"/>
            <a:ext cx="369888"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F</a:t>
            </a:r>
          </a:p>
        </p:txBody>
      </p:sp>
      <p:sp>
        <p:nvSpPr>
          <p:cNvPr id="56345" name="Oval 26"/>
          <p:cNvSpPr/>
          <p:nvPr/>
        </p:nvSpPr>
        <p:spPr>
          <a:xfrm>
            <a:off x="3346450" y="15382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46" name="Line 27"/>
          <p:cNvSpPr/>
          <p:nvPr/>
        </p:nvSpPr>
        <p:spPr>
          <a:xfrm flipV="1">
            <a:off x="2051050" y="1970088"/>
            <a:ext cx="1295400" cy="576262"/>
          </a:xfrm>
          <a:prstGeom prst="line">
            <a:avLst/>
          </a:prstGeom>
          <a:ln w="57150" cap="flat" cmpd="sng">
            <a:solidFill>
              <a:srgbClr val="FF0000"/>
            </a:solidFill>
            <a:prstDash val="solid"/>
            <a:round/>
            <a:headEnd type="none" w="med" len="med"/>
            <a:tailEnd type="triangle" w="med" len="med"/>
          </a:ln>
        </p:spPr>
      </p:sp>
      <p:sp>
        <p:nvSpPr>
          <p:cNvPr id="56347" name="Oval 28"/>
          <p:cNvSpPr/>
          <p:nvPr/>
        </p:nvSpPr>
        <p:spPr>
          <a:xfrm>
            <a:off x="1619250" y="377031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48" name="Line 29"/>
          <p:cNvSpPr/>
          <p:nvPr/>
        </p:nvSpPr>
        <p:spPr>
          <a:xfrm>
            <a:off x="1835150" y="2978150"/>
            <a:ext cx="0" cy="792163"/>
          </a:xfrm>
          <a:prstGeom prst="line">
            <a:avLst/>
          </a:prstGeom>
          <a:ln w="57150" cap="flat" cmpd="sng">
            <a:solidFill>
              <a:srgbClr val="FF0000"/>
            </a:solidFill>
            <a:prstDash val="solid"/>
            <a:round/>
            <a:headEnd type="none" w="med" len="med"/>
            <a:tailEnd type="triangle" w="med" len="med"/>
          </a:ln>
        </p:spPr>
      </p:sp>
      <p:sp>
        <p:nvSpPr>
          <p:cNvPr id="56349" name="Oval 30"/>
          <p:cNvSpPr/>
          <p:nvPr/>
        </p:nvSpPr>
        <p:spPr>
          <a:xfrm>
            <a:off x="3348038" y="42021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6350" name="Line 31"/>
          <p:cNvSpPr/>
          <p:nvPr/>
        </p:nvSpPr>
        <p:spPr>
          <a:xfrm>
            <a:off x="2051050" y="2906713"/>
            <a:ext cx="1368425" cy="1366837"/>
          </a:xfrm>
          <a:prstGeom prst="line">
            <a:avLst/>
          </a:prstGeom>
          <a:ln w="57150" cap="flat" cmpd="sng">
            <a:solidFill>
              <a:srgbClr val="FF0000"/>
            </a:solidFill>
            <a:prstDash val="solid"/>
            <a:round/>
            <a:headEnd type="none" w="med" len="med"/>
            <a:tailEnd type="triangle" w="med" len="med"/>
          </a:ln>
        </p:spPr>
      </p:sp>
      <p:sp>
        <p:nvSpPr>
          <p:cNvPr id="56351" name="Text Box 32"/>
          <p:cNvSpPr txBox="1"/>
          <p:nvPr/>
        </p:nvSpPr>
        <p:spPr>
          <a:xfrm>
            <a:off x="4522788" y="2997200"/>
            <a:ext cx="46212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Queue to serialize the visit sequence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3"/>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5.55556E-7 -8.14815E-6 L -0.07882 -8.14815E-6 " pathEditMode="relative" ptsTypes="AA">
                                      <p:cBhvr>
                                        <p:cTn id="8" dur="1000" fill="hold"/>
                                        <p:tgtEl>
                                          <p:spTgt spid="153620"/>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3623"/>
                                        </p:tgtEl>
                                        <p:attrNameLst>
                                          <p:attrName>style.visibility</p:attrName>
                                        </p:attrNameLst>
                                      </p:cBhvr>
                                      <p:to>
                                        <p:strVal val="hidden"/>
                                      </p:to>
                                    </p:set>
                                  </p:childTnLst>
                                </p:cTn>
                              </p:par>
                              <p:par>
                                <p:cTn id="13" presetID="0" presetClass="path" presetSubtype="0" accel="50000" decel="50000" fill="hold" grpId="0" nodeType="withEffect">
                                  <p:stCondLst>
                                    <p:cond delay="0"/>
                                  </p:stCondLst>
                                  <p:childTnLst>
                                    <p:animMotion origin="layout" path="M 0 0 L -0.04722 0 " pathEditMode="relative" ptsTypes="AA">
                                      <p:cBhvr>
                                        <p:cTn id="14" dur="1000" fill="hold"/>
                                        <p:tgtEl>
                                          <p:spTgt spid="15362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4722 0 " pathEditMode="relative" ptsTypes="AA">
                                      <p:cBhvr>
                                        <p:cTn id="16" dur="1000" fill="hold"/>
                                        <p:tgtEl>
                                          <p:spTgt spid="1536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0" grpId="0"/>
      <p:bldP spid="153621" grpId="0"/>
      <p:bldP spid="1536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37</a:t>
            </a:fld>
            <a:endParaRPr lang="en-US" altLang="zh-CN" sz="1400" dirty="0"/>
          </a:p>
        </p:txBody>
      </p:sp>
      <p:sp>
        <p:nvSpPr>
          <p:cNvPr id="15565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(2)</a:t>
            </a:r>
          </a:p>
        </p:txBody>
      </p:sp>
      <p:sp>
        <p:nvSpPr>
          <p:cNvPr id="58371" name="Rectangle 3"/>
          <p:cNvSpPr>
            <a:spLocks noGrp="1"/>
          </p:cNvSpPr>
          <p:nvPr>
            <p:ph idx="1"/>
          </p:nvPr>
        </p:nvSpPr>
        <p:spPr>
          <a:xfrm>
            <a:off x="250825" y="62484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58372" name="Picture 4"/>
          <p:cNvPicPr>
            <a:picLocks noChangeAspect="1"/>
          </p:cNvPicPr>
          <p:nvPr/>
        </p:nvPicPr>
        <p:blipFill>
          <a:blip r:embed="rId3">
            <a:lum bright="56000"/>
          </a:blip>
          <a:stretch>
            <a:fillRect/>
          </a:stretch>
        </p:blipFill>
        <p:spPr>
          <a:xfrm>
            <a:off x="34925" y="1485900"/>
            <a:ext cx="4038600" cy="3724275"/>
          </a:xfrm>
          <a:prstGeom prst="rect">
            <a:avLst/>
          </a:prstGeom>
          <a:noFill/>
          <a:ln w="9525">
            <a:noFill/>
          </a:ln>
        </p:spPr>
      </p:pic>
      <p:sp>
        <p:nvSpPr>
          <p:cNvPr id="58373" name="Oval 5"/>
          <p:cNvSpPr/>
          <p:nvPr/>
        </p:nvSpPr>
        <p:spPr>
          <a:xfrm>
            <a:off x="682625" y="15573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74" name="Line 6"/>
          <p:cNvSpPr/>
          <p:nvPr/>
        </p:nvSpPr>
        <p:spPr>
          <a:xfrm>
            <a:off x="1114425" y="1989138"/>
            <a:ext cx="576263" cy="576262"/>
          </a:xfrm>
          <a:prstGeom prst="line">
            <a:avLst/>
          </a:prstGeom>
          <a:ln w="57150" cap="flat" cmpd="sng">
            <a:solidFill>
              <a:srgbClr val="FF0000"/>
            </a:solidFill>
            <a:prstDash val="solid"/>
            <a:round/>
            <a:headEnd type="none" w="med" len="med"/>
            <a:tailEnd type="triangle" w="med" len="med"/>
          </a:ln>
        </p:spPr>
      </p:sp>
      <p:sp>
        <p:nvSpPr>
          <p:cNvPr id="58375" name="Oval 7"/>
          <p:cNvSpPr/>
          <p:nvPr/>
        </p:nvSpPr>
        <p:spPr>
          <a:xfrm>
            <a:off x="1619250" y="247332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76" name="Oval 8"/>
          <p:cNvSpPr/>
          <p:nvPr/>
        </p:nvSpPr>
        <p:spPr>
          <a:xfrm>
            <a:off x="250825" y="47069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77" name="Line 9"/>
          <p:cNvSpPr/>
          <p:nvPr/>
        </p:nvSpPr>
        <p:spPr>
          <a:xfrm flipH="1">
            <a:off x="466725" y="2114550"/>
            <a:ext cx="431800" cy="2663825"/>
          </a:xfrm>
          <a:prstGeom prst="line">
            <a:avLst/>
          </a:prstGeom>
          <a:ln w="57150" cap="flat" cmpd="sng">
            <a:solidFill>
              <a:srgbClr val="FF0000"/>
            </a:solidFill>
            <a:prstDash val="solid"/>
            <a:round/>
            <a:headEnd type="none" w="med" len="med"/>
            <a:tailEnd type="triangle" w="med" len="med"/>
          </a:ln>
        </p:spPr>
      </p:sp>
      <p:sp>
        <p:nvSpPr>
          <p:cNvPr id="58378" name="Rectangle 10"/>
          <p:cNvSpPr/>
          <p:nvPr/>
        </p:nvSpPr>
        <p:spPr>
          <a:xfrm>
            <a:off x="5076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79" name="Rectangle 11"/>
          <p:cNvSpPr/>
          <p:nvPr/>
        </p:nvSpPr>
        <p:spPr>
          <a:xfrm>
            <a:off x="55086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80" name="Rectangle 12"/>
          <p:cNvSpPr/>
          <p:nvPr/>
        </p:nvSpPr>
        <p:spPr>
          <a:xfrm>
            <a:off x="59404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81" name="Rectangle 13"/>
          <p:cNvSpPr/>
          <p:nvPr/>
        </p:nvSpPr>
        <p:spPr>
          <a:xfrm>
            <a:off x="63722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82" name="Rectangle 14"/>
          <p:cNvSpPr/>
          <p:nvPr/>
        </p:nvSpPr>
        <p:spPr>
          <a:xfrm>
            <a:off x="68040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83" name="Rectangle 15"/>
          <p:cNvSpPr/>
          <p:nvPr/>
        </p:nvSpPr>
        <p:spPr>
          <a:xfrm>
            <a:off x="7235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84" name="Rectangle 16"/>
          <p:cNvSpPr/>
          <p:nvPr/>
        </p:nvSpPr>
        <p:spPr>
          <a:xfrm>
            <a:off x="7669213" y="23495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85" name="Line 17"/>
          <p:cNvSpPr/>
          <p:nvPr/>
        </p:nvSpPr>
        <p:spPr>
          <a:xfrm flipH="1">
            <a:off x="900113" y="981075"/>
            <a:ext cx="71437" cy="576263"/>
          </a:xfrm>
          <a:prstGeom prst="line">
            <a:avLst/>
          </a:prstGeom>
          <a:ln w="38100" cap="flat" cmpd="sng">
            <a:solidFill>
              <a:schemeClr val="accent2"/>
            </a:solidFill>
            <a:prstDash val="solid"/>
            <a:round/>
            <a:headEnd type="none" w="med" len="med"/>
            <a:tailEnd type="triangle" w="med" len="med"/>
          </a:ln>
        </p:spPr>
      </p:sp>
      <p:sp>
        <p:nvSpPr>
          <p:cNvPr id="58386" name="Line 18"/>
          <p:cNvSpPr/>
          <p:nvPr/>
        </p:nvSpPr>
        <p:spPr>
          <a:xfrm>
            <a:off x="8101013" y="2349500"/>
            <a:ext cx="863600" cy="0"/>
          </a:xfrm>
          <a:prstGeom prst="line">
            <a:avLst/>
          </a:prstGeom>
          <a:ln w="9525" cap="flat" cmpd="sng">
            <a:solidFill>
              <a:schemeClr val="tx1"/>
            </a:solidFill>
            <a:prstDash val="solid"/>
            <a:round/>
            <a:headEnd type="none" w="med" len="med"/>
            <a:tailEnd type="none" w="med" len="med"/>
          </a:ln>
        </p:spPr>
      </p:sp>
      <p:sp>
        <p:nvSpPr>
          <p:cNvPr id="58387" name="Line 19"/>
          <p:cNvSpPr/>
          <p:nvPr/>
        </p:nvSpPr>
        <p:spPr>
          <a:xfrm>
            <a:off x="8101013" y="2852738"/>
            <a:ext cx="863600" cy="0"/>
          </a:xfrm>
          <a:prstGeom prst="line">
            <a:avLst/>
          </a:prstGeom>
          <a:ln w="9525" cap="flat" cmpd="sng">
            <a:solidFill>
              <a:schemeClr val="tx1"/>
            </a:solidFill>
            <a:prstDash val="solid"/>
            <a:round/>
            <a:headEnd type="none" w="med" len="med"/>
            <a:tailEnd type="none" w="med" len="med"/>
          </a:ln>
        </p:spPr>
      </p:sp>
      <p:sp>
        <p:nvSpPr>
          <p:cNvPr id="155668" name="Text Box 20"/>
          <p:cNvSpPr txBox="1"/>
          <p:nvPr/>
        </p:nvSpPr>
        <p:spPr>
          <a:xfrm>
            <a:off x="5076825" y="2349500"/>
            <a:ext cx="404813"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D</a:t>
            </a:r>
          </a:p>
        </p:txBody>
      </p:sp>
      <p:sp>
        <p:nvSpPr>
          <p:cNvPr id="155669" name="Text Box 21"/>
          <p:cNvSpPr txBox="1"/>
          <p:nvPr/>
        </p:nvSpPr>
        <p:spPr>
          <a:xfrm>
            <a:off x="5508625" y="2349500"/>
            <a:ext cx="369888"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F</a:t>
            </a:r>
          </a:p>
        </p:txBody>
      </p:sp>
      <p:sp>
        <p:nvSpPr>
          <p:cNvPr id="58390" name="Text Box 22"/>
          <p:cNvSpPr txBox="1"/>
          <p:nvPr/>
        </p:nvSpPr>
        <p:spPr>
          <a:xfrm>
            <a:off x="0" y="5805488"/>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
        <p:nvSpPr>
          <p:cNvPr id="155671" name="Line 23"/>
          <p:cNvSpPr/>
          <p:nvPr/>
        </p:nvSpPr>
        <p:spPr>
          <a:xfrm flipH="1">
            <a:off x="4716463" y="2708275"/>
            <a:ext cx="431800" cy="0"/>
          </a:xfrm>
          <a:prstGeom prst="line">
            <a:avLst/>
          </a:prstGeom>
          <a:ln w="38100" cap="flat" cmpd="sng">
            <a:solidFill>
              <a:srgbClr val="0000FF"/>
            </a:solidFill>
            <a:prstDash val="solid"/>
            <a:round/>
            <a:headEnd type="none" w="med" len="med"/>
            <a:tailEnd type="triangle" w="med" len="med"/>
          </a:ln>
        </p:spPr>
      </p:sp>
      <p:sp>
        <p:nvSpPr>
          <p:cNvPr id="58392" name="Oval 25"/>
          <p:cNvSpPr/>
          <p:nvPr/>
        </p:nvSpPr>
        <p:spPr>
          <a:xfrm>
            <a:off x="3346450" y="15382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93" name="Line 26"/>
          <p:cNvSpPr/>
          <p:nvPr/>
        </p:nvSpPr>
        <p:spPr>
          <a:xfrm flipV="1">
            <a:off x="2051050" y="1970088"/>
            <a:ext cx="1295400" cy="576262"/>
          </a:xfrm>
          <a:prstGeom prst="line">
            <a:avLst/>
          </a:prstGeom>
          <a:ln w="57150" cap="flat" cmpd="sng">
            <a:solidFill>
              <a:srgbClr val="FF0000"/>
            </a:solidFill>
            <a:prstDash val="solid"/>
            <a:round/>
            <a:headEnd type="none" w="med" len="med"/>
            <a:tailEnd type="triangle" w="med" len="med"/>
          </a:ln>
        </p:spPr>
      </p:sp>
      <p:sp>
        <p:nvSpPr>
          <p:cNvPr id="58394" name="Oval 27"/>
          <p:cNvSpPr/>
          <p:nvPr/>
        </p:nvSpPr>
        <p:spPr>
          <a:xfrm>
            <a:off x="1619250" y="377031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95" name="Line 28"/>
          <p:cNvSpPr/>
          <p:nvPr/>
        </p:nvSpPr>
        <p:spPr>
          <a:xfrm>
            <a:off x="1835150" y="2978150"/>
            <a:ext cx="0" cy="792163"/>
          </a:xfrm>
          <a:prstGeom prst="line">
            <a:avLst/>
          </a:prstGeom>
          <a:ln w="57150" cap="flat" cmpd="sng">
            <a:solidFill>
              <a:srgbClr val="FF0000"/>
            </a:solidFill>
            <a:prstDash val="solid"/>
            <a:round/>
            <a:headEnd type="none" w="med" len="med"/>
            <a:tailEnd type="triangle" w="med" len="med"/>
          </a:ln>
        </p:spPr>
      </p:sp>
      <p:sp>
        <p:nvSpPr>
          <p:cNvPr id="58396" name="Oval 29"/>
          <p:cNvSpPr/>
          <p:nvPr/>
        </p:nvSpPr>
        <p:spPr>
          <a:xfrm>
            <a:off x="3348038" y="42021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58397" name="Line 30"/>
          <p:cNvSpPr/>
          <p:nvPr/>
        </p:nvSpPr>
        <p:spPr>
          <a:xfrm>
            <a:off x="2051050" y="2906713"/>
            <a:ext cx="1368425" cy="1366837"/>
          </a:xfrm>
          <a:prstGeom prst="line">
            <a:avLst/>
          </a:prstGeom>
          <a:ln w="57150" cap="flat" cmpd="sng">
            <a:solidFill>
              <a:srgbClr val="FF0000"/>
            </a:solidFill>
            <a:prstDash val="solid"/>
            <a:round/>
            <a:headEnd type="none" w="med" len="med"/>
            <a:tailEnd type="triangle" w="med" len="med"/>
          </a:ln>
        </p:spPr>
      </p:sp>
      <p:sp>
        <p:nvSpPr>
          <p:cNvPr id="58398" name="Text Box 31"/>
          <p:cNvSpPr txBox="1"/>
          <p:nvPr/>
        </p:nvSpPr>
        <p:spPr>
          <a:xfrm>
            <a:off x="4522788" y="2997200"/>
            <a:ext cx="46212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Queue to serialize the visit sequence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889E-6 -8.14815E-6 L -0.05521 -8.14815E-6 " pathEditMode="relative" ptsTypes="AA">
                                      <p:cBhvr>
                                        <p:cTn id="6" dur="1000" fill="hold"/>
                                        <p:tgtEl>
                                          <p:spTgt spid="155668"/>
                                        </p:tgtEl>
                                        <p:attrNameLst>
                                          <p:attrName>ppt_x</p:attrName>
                                          <p:attrName>ppt_y</p:attrName>
                                        </p:attrNameLst>
                                      </p:cBhvr>
                                    </p:animMotion>
                                  </p:childTnLst>
                                </p:cTn>
                              </p:par>
                              <p:par>
                                <p:cTn id="7" presetID="1" presetClass="entr" presetSubtype="0" fill="hold" nodeType="withEffect">
                                  <p:stCondLst>
                                    <p:cond delay="0"/>
                                  </p:stCondLst>
                                  <p:childTnLst>
                                    <p:set>
                                      <p:cBhvr>
                                        <p:cTn id="8" dur="1" fill="hold">
                                          <p:stCondLst>
                                            <p:cond delay="0"/>
                                          </p:stCondLst>
                                        </p:cTn>
                                        <p:tgtEl>
                                          <p:spTgt spid="1556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5671"/>
                                        </p:tgtEl>
                                        <p:attrNameLst>
                                          <p:attrName>style.visibility</p:attrName>
                                        </p:attrNameLst>
                                      </p:cBhvr>
                                      <p:to>
                                        <p:strVal val="hidden"/>
                                      </p:to>
                                    </p:set>
                                  </p:childTnLst>
                                </p:cTn>
                              </p:par>
                              <p:par>
                                <p:cTn id="13" presetID="0" presetClass="path" presetSubtype="0" accel="50000" decel="50000" fill="hold" grpId="0" nodeType="withEffect">
                                  <p:stCondLst>
                                    <p:cond delay="0"/>
                                  </p:stCondLst>
                                  <p:childTnLst>
                                    <p:animMotion origin="layout" path="M -1.11111E-6 -8.14815E-6 L -0.04722 -8.14815E-6 " pathEditMode="relative" ptsTypes="AA">
                                      <p:cBhvr>
                                        <p:cTn id="14" dur="1000" fill="hold"/>
                                        <p:tgtEl>
                                          <p:spTgt spid="1556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8" grpId="0"/>
      <p:bldP spid="15566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38</a:t>
            </a:fld>
            <a:endParaRPr lang="en-US" altLang="zh-CN" sz="1400" dirty="0"/>
          </a:p>
        </p:txBody>
      </p:sp>
      <p:sp>
        <p:nvSpPr>
          <p:cNvPr id="15769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(2)</a:t>
            </a:r>
          </a:p>
        </p:txBody>
      </p:sp>
      <p:sp>
        <p:nvSpPr>
          <p:cNvPr id="60419" name="Rectangle 3"/>
          <p:cNvSpPr>
            <a:spLocks noGrp="1"/>
          </p:cNvSpPr>
          <p:nvPr>
            <p:ph idx="1"/>
          </p:nvPr>
        </p:nvSpPr>
        <p:spPr>
          <a:xfrm>
            <a:off x="250825" y="6248400"/>
            <a:ext cx="8686800" cy="609600"/>
          </a:xfrm>
        </p:spPr>
        <p:txBody>
          <a:bodyPr wrap="square" lIns="91440" tIns="45720" rIns="91440" bIns="45720" anchor="t"/>
          <a:lstStyle/>
          <a:p>
            <a:pPr eaLnBrk="1" hangingPunct="1">
              <a:buNone/>
            </a:pPr>
            <a:r>
              <a:rPr lang="en-US" altLang="zh-CN" dirty="0"/>
              <a:t>Order that nodes are processed: ACEBDF</a:t>
            </a:r>
          </a:p>
          <a:p>
            <a:pPr eaLnBrk="1" hangingPunct="1">
              <a:lnSpc>
                <a:spcPct val="20000"/>
              </a:lnSpc>
              <a:buNone/>
            </a:pPr>
            <a:endParaRPr lang="en-US" altLang="zh-CN" sz="2800" dirty="0">
              <a:latin typeface="Helvetica" pitchFamily="34" charset="0"/>
            </a:endParaRPr>
          </a:p>
        </p:txBody>
      </p:sp>
      <p:pic>
        <p:nvPicPr>
          <p:cNvPr id="60420" name="Picture 4"/>
          <p:cNvPicPr>
            <a:picLocks noChangeAspect="1"/>
          </p:cNvPicPr>
          <p:nvPr/>
        </p:nvPicPr>
        <p:blipFill>
          <a:blip r:embed="rId3">
            <a:lum bright="56000"/>
          </a:blip>
          <a:stretch>
            <a:fillRect/>
          </a:stretch>
        </p:blipFill>
        <p:spPr>
          <a:xfrm>
            <a:off x="34925" y="1485900"/>
            <a:ext cx="4038600" cy="3724275"/>
          </a:xfrm>
          <a:prstGeom prst="rect">
            <a:avLst/>
          </a:prstGeom>
          <a:noFill/>
          <a:ln w="9525">
            <a:noFill/>
          </a:ln>
        </p:spPr>
      </p:pic>
      <p:sp>
        <p:nvSpPr>
          <p:cNvPr id="60421" name="Oval 5"/>
          <p:cNvSpPr/>
          <p:nvPr/>
        </p:nvSpPr>
        <p:spPr>
          <a:xfrm>
            <a:off x="682625" y="15573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22" name="Line 6"/>
          <p:cNvSpPr/>
          <p:nvPr/>
        </p:nvSpPr>
        <p:spPr>
          <a:xfrm>
            <a:off x="1114425" y="1989138"/>
            <a:ext cx="576263" cy="576262"/>
          </a:xfrm>
          <a:prstGeom prst="line">
            <a:avLst/>
          </a:prstGeom>
          <a:ln w="57150" cap="flat" cmpd="sng">
            <a:solidFill>
              <a:srgbClr val="FF0000"/>
            </a:solidFill>
            <a:prstDash val="solid"/>
            <a:round/>
            <a:headEnd type="none" w="med" len="med"/>
            <a:tailEnd type="triangle" w="med" len="med"/>
          </a:ln>
        </p:spPr>
      </p:sp>
      <p:sp>
        <p:nvSpPr>
          <p:cNvPr id="60423" name="Oval 7"/>
          <p:cNvSpPr/>
          <p:nvPr/>
        </p:nvSpPr>
        <p:spPr>
          <a:xfrm>
            <a:off x="1619250" y="2473325"/>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24" name="Oval 8"/>
          <p:cNvSpPr/>
          <p:nvPr/>
        </p:nvSpPr>
        <p:spPr>
          <a:xfrm>
            <a:off x="250825" y="470693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25" name="Line 9"/>
          <p:cNvSpPr/>
          <p:nvPr/>
        </p:nvSpPr>
        <p:spPr>
          <a:xfrm flipH="1">
            <a:off x="466725" y="2114550"/>
            <a:ext cx="431800" cy="2663825"/>
          </a:xfrm>
          <a:prstGeom prst="line">
            <a:avLst/>
          </a:prstGeom>
          <a:ln w="57150" cap="flat" cmpd="sng">
            <a:solidFill>
              <a:srgbClr val="FF0000"/>
            </a:solidFill>
            <a:prstDash val="solid"/>
            <a:round/>
            <a:headEnd type="none" w="med" len="med"/>
            <a:tailEnd type="triangle" w="med" len="med"/>
          </a:ln>
        </p:spPr>
      </p:sp>
      <p:sp>
        <p:nvSpPr>
          <p:cNvPr id="60426" name="Rectangle 10"/>
          <p:cNvSpPr/>
          <p:nvPr/>
        </p:nvSpPr>
        <p:spPr>
          <a:xfrm>
            <a:off x="5076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27" name="Rectangle 11"/>
          <p:cNvSpPr/>
          <p:nvPr/>
        </p:nvSpPr>
        <p:spPr>
          <a:xfrm>
            <a:off x="55086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28" name="Rectangle 12"/>
          <p:cNvSpPr/>
          <p:nvPr/>
        </p:nvSpPr>
        <p:spPr>
          <a:xfrm>
            <a:off x="59404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29" name="Rectangle 13"/>
          <p:cNvSpPr/>
          <p:nvPr/>
        </p:nvSpPr>
        <p:spPr>
          <a:xfrm>
            <a:off x="63722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30" name="Rectangle 14"/>
          <p:cNvSpPr/>
          <p:nvPr/>
        </p:nvSpPr>
        <p:spPr>
          <a:xfrm>
            <a:off x="68040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31" name="Rectangle 15"/>
          <p:cNvSpPr/>
          <p:nvPr/>
        </p:nvSpPr>
        <p:spPr>
          <a:xfrm>
            <a:off x="7235825" y="23495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32" name="Rectangle 16"/>
          <p:cNvSpPr/>
          <p:nvPr/>
        </p:nvSpPr>
        <p:spPr>
          <a:xfrm>
            <a:off x="7669213" y="23495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33" name="Line 17"/>
          <p:cNvSpPr/>
          <p:nvPr/>
        </p:nvSpPr>
        <p:spPr>
          <a:xfrm flipH="1">
            <a:off x="900113" y="981075"/>
            <a:ext cx="71437" cy="576263"/>
          </a:xfrm>
          <a:prstGeom prst="line">
            <a:avLst/>
          </a:prstGeom>
          <a:ln w="38100" cap="flat" cmpd="sng">
            <a:solidFill>
              <a:schemeClr val="accent2"/>
            </a:solidFill>
            <a:prstDash val="solid"/>
            <a:round/>
            <a:headEnd type="none" w="med" len="med"/>
            <a:tailEnd type="triangle" w="med" len="med"/>
          </a:ln>
        </p:spPr>
      </p:sp>
      <p:sp>
        <p:nvSpPr>
          <p:cNvPr id="60434" name="Line 18"/>
          <p:cNvSpPr/>
          <p:nvPr/>
        </p:nvSpPr>
        <p:spPr>
          <a:xfrm>
            <a:off x="8101013" y="2349500"/>
            <a:ext cx="863600" cy="0"/>
          </a:xfrm>
          <a:prstGeom prst="line">
            <a:avLst/>
          </a:prstGeom>
          <a:ln w="9525" cap="flat" cmpd="sng">
            <a:solidFill>
              <a:schemeClr val="tx1"/>
            </a:solidFill>
            <a:prstDash val="solid"/>
            <a:round/>
            <a:headEnd type="none" w="med" len="med"/>
            <a:tailEnd type="none" w="med" len="med"/>
          </a:ln>
        </p:spPr>
      </p:sp>
      <p:sp>
        <p:nvSpPr>
          <p:cNvPr id="60435" name="Line 19"/>
          <p:cNvSpPr/>
          <p:nvPr/>
        </p:nvSpPr>
        <p:spPr>
          <a:xfrm>
            <a:off x="8101013" y="2852738"/>
            <a:ext cx="863600" cy="0"/>
          </a:xfrm>
          <a:prstGeom prst="line">
            <a:avLst/>
          </a:prstGeom>
          <a:ln w="9525" cap="flat" cmpd="sng">
            <a:solidFill>
              <a:schemeClr val="tx1"/>
            </a:solidFill>
            <a:prstDash val="solid"/>
            <a:round/>
            <a:headEnd type="none" w="med" len="med"/>
            <a:tailEnd type="none" w="med" len="med"/>
          </a:ln>
        </p:spPr>
      </p:sp>
      <p:sp>
        <p:nvSpPr>
          <p:cNvPr id="157716" name="Text Box 20"/>
          <p:cNvSpPr txBox="1"/>
          <p:nvPr/>
        </p:nvSpPr>
        <p:spPr>
          <a:xfrm>
            <a:off x="5076825" y="2349500"/>
            <a:ext cx="369888" cy="457200"/>
          </a:xfrm>
          <a:prstGeom prst="rect">
            <a:avLst/>
          </a:prstGeom>
          <a:noFill/>
          <a:ln w="9525">
            <a:noFill/>
          </a:ln>
        </p:spPr>
        <p:txBody>
          <a:bodyPr wrap="none" anchor="t">
            <a:spAutoFit/>
          </a:bodyPr>
          <a:lstStyle/>
          <a:p>
            <a:r>
              <a:rPr lang="en-US" altLang="zh-CN" b="1" dirty="0">
                <a:latin typeface="Times New Roman" panose="02020603050405020304" pitchFamily="18" charset="0"/>
                <a:ea typeface="宋体" panose="02010600030101010101" pitchFamily="2" charset="-122"/>
              </a:rPr>
              <a:t>F</a:t>
            </a:r>
          </a:p>
        </p:txBody>
      </p:sp>
      <p:sp>
        <p:nvSpPr>
          <p:cNvPr id="60437" name="Text Box 22"/>
          <p:cNvSpPr txBox="1"/>
          <p:nvPr/>
        </p:nvSpPr>
        <p:spPr>
          <a:xfrm>
            <a:off x="0" y="5805488"/>
            <a:ext cx="8231188"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Visit A -&gt; Visit A’s neighbors -&gt; vist A’s neighbors’ neighbors…</a:t>
            </a:r>
          </a:p>
        </p:txBody>
      </p:sp>
      <p:sp>
        <p:nvSpPr>
          <p:cNvPr id="157719" name="Line 23"/>
          <p:cNvSpPr/>
          <p:nvPr/>
        </p:nvSpPr>
        <p:spPr>
          <a:xfrm flipH="1">
            <a:off x="4716463" y="2708275"/>
            <a:ext cx="431800" cy="0"/>
          </a:xfrm>
          <a:prstGeom prst="line">
            <a:avLst/>
          </a:prstGeom>
          <a:ln w="38100" cap="flat" cmpd="sng">
            <a:solidFill>
              <a:srgbClr val="0000FF"/>
            </a:solidFill>
            <a:prstDash val="solid"/>
            <a:round/>
            <a:headEnd type="none" w="med" len="med"/>
            <a:tailEnd type="triangle" w="med" len="med"/>
          </a:ln>
        </p:spPr>
      </p:sp>
      <p:sp>
        <p:nvSpPr>
          <p:cNvPr id="60439" name="Oval 24"/>
          <p:cNvSpPr/>
          <p:nvPr/>
        </p:nvSpPr>
        <p:spPr>
          <a:xfrm>
            <a:off x="3346450" y="1538288"/>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40" name="Line 25"/>
          <p:cNvSpPr/>
          <p:nvPr/>
        </p:nvSpPr>
        <p:spPr>
          <a:xfrm flipV="1">
            <a:off x="2051050" y="1970088"/>
            <a:ext cx="1295400" cy="576262"/>
          </a:xfrm>
          <a:prstGeom prst="line">
            <a:avLst/>
          </a:prstGeom>
          <a:ln w="57150" cap="flat" cmpd="sng">
            <a:solidFill>
              <a:srgbClr val="FF0000"/>
            </a:solidFill>
            <a:prstDash val="solid"/>
            <a:round/>
            <a:headEnd type="none" w="med" len="med"/>
            <a:tailEnd type="triangle" w="med" len="med"/>
          </a:ln>
        </p:spPr>
      </p:sp>
      <p:sp>
        <p:nvSpPr>
          <p:cNvPr id="60441" name="Oval 26"/>
          <p:cNvSpPr/>
          <p:nvPr/>
        </p:nvSpPr>
        <p:spPr>
          <a:xfrm>
            <a:off x="1619250" y="377031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42" name="Line 27"/>
          <p:cNvSpPr/>
          <p:nvPr/>
        </p:nvSpPr>
        <p:spPr>
          <a:xfrm>
            <a:off x="1835150" y="2978150"/>
            <a:ext cx="0" cy="792163"/>
          </a:xfrm>
          <a:prstGeom prst="line">
            <a:avLst/>
          </a:prstGeom>
          <a:ln w="57150" cap="flat" cmpd="sng">
            <a:solidFill>
              <a:srgbClr val="FF0000"/>
            </a:solidFill>
            <a:prstDash val="solid"/>
            <a:round/>
            <a:headEnd type="none" w="med" len="med"/>
            <a:tailEnd type="triangle" w="med" len="med"/>
          </a:ln>
        </p:spPr>
      </p:sp>
      <p:sp>
        <p:nvSpPr>
          <p:cNvPr id="60443" name="Oval 28"/>
          <p:cNvSpPr/>
          <p:nvPr/>
        </p:nvSpPr>
        <p:spPr>
          <a:xfrm>
            <a:off x="3348038" y="420211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0444" name="Line 29"/>
          <p:cNvSpPr/>
          <p:nvPr/>
        </p:nvSpPr>
        <p:spPr>
          <a:xfrm>
            <a:off x="2051050" y="2906713"/>
            <a:ext cx="1368425" cy="1366837"/>
          </a:xfrm>
          <a:prstGeom prst="line">
            <a:avLst/>
          </a:prstGeom>
          <a:ln w="57150" cap="flat" cmpd="sng">
            <a:solidFill>
              <a:srgbClr val="FF0000"/>
            </a:solidFill>
            <a:prstDash val="solid"/>
            <a:round/>
            <a:headEnd type="none" w="med" len="med"/>
            <a:tailEnd type="triangle" w="med" len="med"/>
          </a:ln>
        </p:spPr>
      </p:sp>
      <p:sp>
        <p:nvSpPr>
          <p:cNvPr id="60445" name="Text Box 30"/>
          <p:cNvSpPr txBox="1"/>
          <p:nvPr/>
        </p:nvSpPr>
        <p:spPr>
          <a:xfrm>
            <a:off x="4522788" y="2997200"/>
            <a:ext cx="46212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Queue to serialize the visit sequence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111E-6 -8.14815E-6 L -0.06302 -8.14815E-6 " pathEditMode="relative" ptsTypes="AA">
                                      <p:cBhvr>
                                        <p:cTn id="6" dur="1000" fill="hold"/>
                                        <p:tgtEl>
                                          <p:spTgt spid="157716"/>
                                        </p:tgtEl>
                                        <p:attrNameLst>
                                          <p:attrName>ppt_x</p:attrName>
                                          <p:attrName>ppt_y</p:attrName>
                                        </p:attrNameLst>
                                      </p:cBhvr>
                                    </p:animMotion>
                                  </p:childTnLst>
                                </p:cTn>
                              </p:par>
                              <p:par>
                                <p:cTn id="7" presetID="1" presetClass="entr" presetSubtype="0" fill="hold" nodeType="withEffect">
                                  <p:stCondLst>
                                    <p:cond delay="0"/>
                                  </p:stCondLst>
                                  <p:childTnLst>
                                    <p:set>
                                      <p:cBhvr>
                                        <p:cTn id="8" dur="1" fill="hold">
                                          <p:stCondLst>
                                            <p:cond delay="0"/>
                                          </p:stCondLst>
                                        </p:cTn>
                                        <p:tgtEl>
                                          <p:spTgt spid="1577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77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77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6" grpId="0"/>
      <p:bldP spid="15771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39</a:t>
            </a:fld>
            <a:endParaRPr lang="en-US" altLang="zh-CN" sz="1400" dirty="0"/>
          </a:p>
        </p:txBody>
      </p:sp>
      <p:sp>
        <p:nvSpPr>
          <p:cNvPr id="32770" name="Rectangle 1026"/>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(BFS) (3)</a:t>
            </a:r>
          </a:p>
        </p:txBody>
      </p:sp>
      <p:sp>
        <p:nvSpPr>
          <p:cNvPr id="62467" name="Rectangle 1027"/>
          <p:cNvSpPr>
            <a:spLocks noGrp="1"/>
          </p:cNvSpPr>
          <p:nvPr>
            <p:ph idx="1"/>
          </p:nvPr>
        </p:nvSpPr>
        <p:spPr>
          <a:xfrm>
            <a:off x="228600" y="1600200"/>
            <a:ext cx="8686800" cy="4572000"/>
          </a:xfrm>
        </p:spPr>
        <p:txBody>
          <a:bodyPr wrap="square" lIns="91440" tIns="45720" rIns="91440" bIns="45720" anchor="t"/>
          <a:lstStyle/>
          <a:p>
            <a:pPr eaLnBrk="1" hangingPunct="1">
              <a:lnSpc>
                <a:spcPct val="20000"/>
              </a:lnSpc>
              <a:buNone/>
            </a:pPr>
            <a:endParaRPr lang="en-US" altLang="zh-CN" dirty="0">
              <a:latin typeface="Helvetica" pitchFamily="34" charset="0"/>
            </a:endParaRPr>
          </a:p>
          <a:p>
            <a:pPr eaLnBrk="1" hangingPunct="1">
              <a:lnSpc>
                <a:spcPct val="60000"/>
              </a:lnSpc>
              <a:buNone/>
            </a:pPr>
            <a:r>
              <a:rPr lang="en-US" altLang="zh-CN" sz="2400" b="1" dirty="0">
                <a:latin typeface="Courier New" panose="02070309020205020404" pitchFamily="49" charset="0"/>
              </a:rPr>
              <a:t>void BFS(Graph* G, int start,Queue&lt;int&gt;*Q) {</a:t>
            </a:r>
          </a:p>
          <a:p>
            <a:pPr eaLnBrk="1" hangingPunct="1">
              <a:lnSpc>
                <a:spcPct val="60000"/>
              </a:lnSpc>
              <a:buNone/>
            </a:pPr>
            <a:r>
              <a:rPr lang="en-US" altLang="zh-CN" sz="2400" b="1" dirty="0">
                <a:latin typeface="Courier New" panose="02070309020205020404" pitchFamily="49" charset="0"/>
              </a:rPr>
              <a:t>  int v, w;</a:t>
            </a:r>
          </a:p>
          <a:p>
            <a:pPr eaLnBrk="1" hangingPunct="1">
              <a:lnSpc>
                <a:spcPct val="60000"/>
              </a:lnSpc>
              <a:buNone/>
            </a:pPr>
            <a:r>
              <a:rPr lang="en-US" altLang="zh-CN" sz="2400" b="1" dirty="0">
                <a:latin typeface="Courier New" panose="02070309020205020404" pitchFamily="49" charset="0"/>
              </a:rPr>
              <a:t>  Q-&gt;enqueue(start);        // Initialize Q</a:t>
            </a:r>
          </a:p>
          <a:p>
            <a:pPr eaLnBrk="1" hangingPunct="1">
              <a:lnSpc>
                <a:spcPct val="60000"/>
              </a:lnSpc>
              <a:buNone/>
            </a:pPr>
            <a:r>
              <a:rPr lang="en-US" altLang="zh-CN" sz="2400" b="1" dirty="0">
                <a:solidFill>
                  <a:srgbClr val="CC0000"/>
                </a:solidFill>
                <a:latin typeface="Courier New" panose="02070309020205020404" pitchFamily="49" charset="0"/>
              </a:rPr>
              <a:t>  G-&gt;setMark(start, VISITED);</a:t>
            </a:r>
          </a:p>
          <a:p>
            <a:pPr eaLnBrk="1" hangingPunct="1">
              <a:lnSpc>
                <a:spcPct val="60000"/>
              </a:lnSpc>
              <a:buNone/>
            </a:pPr>
            <a:r>
              <a:rPr lang="en-US" altLang="zh-CN" sz="2400" b="1" dirty="0">
                <a:latin typeface="Courier New" panose="02070309020205020404" pitchFamily="49" charset="0"/>
              </a:rPr>
              <a:t>  while (Q-&gt;length() != 0) { // Process Q</a:t>
            </a:r>
          </a:p>
          <a:p>
            <a:pPr eaLnBrk="1" hangingPunct="1">
              <a:lnSpc>
                <a:spcPct val="60000"/>
              </a:lnSpc>
              <a:buNone/>
            </a:pPr>
            <a:r>
              <a:rPr lang="en-US" altLang="zh-CN" sz="2400" b="1" dirty="0">
                <a:latin typeface="Courier New" panose="02070309020205020404" pitchFamily="49" charset="0"/>
              </a:rPr>
              <a:t>    Q-&gt;dequeue(v);</a:t>
            </a:r>
          </a:p>
          <a:p>
            <a:pPr eaLnBrk="1" hangingPunct="1">
              <a:lnSpc>
                <a:spcPct val="60000"/>
              </a:lnSpc>
              <a:buNone/>
            </a:pPr>
            <a:r>
              <a:rPr lang="en-US" altLang="zh-CN" sz="2400" b="1" dirty="0">
                <a:latin typeface="Courier New" panose="02070309020205020404" pitchFamily="49" charset="0"/>
              </a:rPr>
              <a:t>    PreVisit(G, v);   // Take action</a:t>
            </a:r>
          </a:p>
          <a:p>
            <a:pPr eaLnBrk="1" hangingPunct="1">
              <a:lnSpc>
                <a:spcPct val="60000"/>
              </a:lnSpc>
              <a:buNone/>
            </a:pPr>
            <a:r>
              <a:rPr lang="en-US" altLang="zh-CN" sz="2400" b="1" dirty="0">
                <a:latin typeface="Courier New" panose="02070309020205020404" pitchFamily="49" charset="0"/>
              </a:rPr>
              <a:t>    for(w=G-&gt;first(v);w&lt;G-&gt;n();w=G-&gt;next(v,w))</a:t>
            </a:r>
          </a:p>
          <a:p>
            <a:pPr eaLnBrk="1" hangingPunct="1">
              <a:lnSpc>
                <a:spcPct val="60000"/>
              </a:lnSpc>
              <a:buNone/>
            </a:pPr>
            <a:r>
              <a:rPr lang="en-US" altLang="zh-CN" sz="2400" b="1" dirty="0">
                <a:latin typeface="Courier New" panose="02070309020205020404" pitchFamily="49" charset="0"/>
              </a:rPr>
              <a:t>      if (G-&gt;getMark(w) == UNVISITED) {</a:t>
            </a:r>
          </a:p>
          <a:p>
            <a:pPr eaLnBrk="1" hangingPunct="1">
              <a:lnSpc>
                <a:spcPct val="60000"/>
              </a:lnSpc>
              <a:buNone/>
            </a:pPr>
            <a:r>
              <a:rPr lang="en-US" altLang="zh-CN" sz="2400" b="1" dirty="0">
                <a:solidFill>
                  <a:srgbClr val="CC0000"/>
                </a:solidFill>
                <a:latin typeface="Courier New" panose="02070309020205020404" pitchFamily="49" charset="0"/>
              </a:rPr>
              <a:t>        G-&gt;setMark(w, VISITED);</a:t>
            </a:r>
          </a:p>
          <a:p>
            <a:pPr eaLnBrk="1" hangingPunct="1">
              <a:lnSpc>
                <a:spcPct val="60000"/>
              </a:lnSpc>
              <a:buNone/>
            </a:pPr>
            <a:r>
              <a:rPr lang="en-US" altLang="zh-CN" sz="2400" b="1" dirty="0">
                <a:latin typeface="Courier New" panose="02070309020205020404" pitchFamily="49" charset="0"/>
              </a:rPr>
              <a:t>        Q-&gt;enqueue(w);</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	  PostVisit(G,v);</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a:t>
            </a:r>
            <a:endParaRPr lang="en-US" altLang="zh-CN" sz="2400" b="1" dirty="0">
              <a:latin typeface="Helvetic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a:t>
            </a:fld>
            <a:endParaRPr lang="en-US" altLang="zh-CN" sz="1400" dirty="0"/>
          </a:p>
        </p:txBody>
      </p:sp>
      <p:sp>
        <p:nvSpPr>
          <p:cNvPr id="8194"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 (2)</a:t>
            </a:r>
            <a:endParaRPr kumimoji="1" lang="en-US" altLang="zh-CN" sz="4400" b="0" i="0" u="none" strike="noStrike" kern="0" cap="none" spc="0" normalizeH="0" baseline="0" noProof="0">
              <a:ln>
                <a:noFill/>
              </a:ln>
              <a:solidFill>
                <a:schemeClr val="tx2"/>
              </a:solidFill>
              <a:effectLst/>
              <a:uLnTx/>
              <a:uFillTx/>
              <a:latin typeface="Helvetica" pitchFamily="34" charset="0"/>
              <a:ea typeface="+mj-ea"/>
              <a:cs typeface="+mj-cs"/>
            </a:endParaRPr>
          </a:p>
        </p:txBody>
      </p:sp>
      <p:sp>
        <p:nvSpPr>
          <p:cNvPr id="8195" name="Rectangle 3"/>
          <p:cNvSpPr>
            <a:spLocks noGrp="1"/>
          </p:cNvSpPr>
          <p:nvPr>
            <p:ph idx="1"/>
          </p:nvPr>
        </p:nvSpPr>
        <p:spPr>
          <a:xfrm>
            <a:off x="228600" y="4572000"/>
            <a:ext cx="8610600" cy="1600200"/>
          </a:xfrm>
        </p:spPr>
        <p:txBody>
          <a:bodyPr wrap="square" lIns="91440" tIns="45720" rIns="91440" bIns="45720" anchor="t"/>
          <a:lstStyle/>
          <a:p>
            <a:pPr eaLnBrk="1" hangingPunct="1">
              <a:buNone/>
            </a:pPr>
            <a:r>
              <a:rPr lang="en-US" altLang="zh-CN" sz="2800" dirty="0">
                <a:latin typeface="Helvetica" pitchFamily="34" charset="0"/>
              </a:rPr>
              <a:t> undirected graph     directed graph       labeled graph</a:t>
            </a:r>
          </a:p>
          <a:p>
            <a:pPr eaLnBrk="1" hangingPunct="1">
              <a:buNone/>
            </a:pPr>
            <a:r>
              <a:rPr lang="en-US" altLang="zh-CN" sz="2800" dirty="0">
                <a:latin typeface="Helvetica" pitchFamily="34" charset="0"/>
              </a:rPr>
              <a:t>                                                            weighted graph</a:t>
            </a:r>
          </a:p>
        </p:txBody>
      </p:sp>
      <p:pic>
        <p:nvPicPr>
          <p:cNvPr id="8196" name="Picture 4" descr="GraphDef"/>
          <p:cNvPicPr>
            <a:picLocks noChangeAspect="1"/>
          </p:cNvPicPr>
          <p:nvPr/>
        </p:nvPicPr>
        <p:blipFill>
          <a:blip r:embed="rId3"/>
          <a:srcRect l="1416" t="1443" r="4723" b="2888"/>
          <a:stretch>
            <a:fillRect/>
          </a:stretch>
        </p:blipFill>
        <p:spPr>
          <a:xfrm>
            <a:off x="457200" y="1600200"/>
            <a:ext cx="8229600" cy="274637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40</a:t>
            </a:fld>
            <a:endParaRPr lang="en-US" altLang="zh-CN" sz="1400" dirty="0"/>
          </a:p>
        </p:txBody>
      </p:sp>
      <p:sp>
        <p:nvSpPr>
          <p:cNvPr id="26829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Breadth First Search Tree (BFS Tree) </a:t>
            </a:r>
          </a:p>
        </p:txBody>
      </p:sp>
      <p:pic>
        <p:nvPicPr>
          <p:cNvPr id="64515" name="Picture 4"/>
          <p:cNvPicPr>
            <a:picLocks noChangeAspect="1"/>
          </p:cNvPicPr>
          <p:nvPr/>
        </p:nvPicPr>
        <p:blipFill>
          <a:blip r:embed="rId3"/>
          <a:stretch>
            <a:fillRect/>
          </a:stretch>
        </p:blipFill>
        <p:spPr>
          <a:xfrm>
            <a:off x="179388" y="1557338"/>
            <a:ext cx="4038600" cy="3724275"/>
          </a:xfrm>
          <a:prstGeom prst="rect">
            <a:avLst/>
          </a:prstGeom>
          <a:noFill/>
          <a:ln w="9525">
            <a:noFill/>
          </a:ln>
        </p:spPr>
      </p:pic>
      <p:pic>
        <p:nvPicPr>
          <p:cNvPr id="64516" name="Picture 5"/>
          <p:cNvPicPr>
            <a:picLocks noChangeAspect="1"/>
          </p:cNvPicPr>
          <p:nvPr/>
        </p:nvPicPr>
        <p:blipFill>
          <a:blip r:embed="rId3">
            <a:lum bright="56000"/>
          </a:blip>
          <a:stretch>
            <a:fillRect/>
          </a:stretch>
        </p:blipFill>
        <p:spPr>
          <a:xfrm>
            <a:off x="4716463" y="1720850"/>
            <a:ext cx="4038600" cy="3724275"/>
          </a:xfrm>
          <a:prstGeom prst="rect">
            <a:avLst/>
          </a:prstGeom>
          <a:noFill/>
          <a:ln w="9525">
            <a:noFill/>
          </a:ln>
        </p:spPr>
      </p:pic>
      <p:sp>
        <p:nvSpPr>
          <p:cNvPr id="64517" name="Oval 6"/>
          <p:cNvSpPr/>
          <p:nvPr/>
        </p:nvSpPr>
        <p:spPr>
          <a:xfrm>
            <a:off x="5364163" y="179228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4518" name="Line 7"/>
          <p:cNvSpPr/>
          <p:nvPr/>
        </p:nvSpPr>
        <p:spPr>
          <a:xfrm>
            <a:off x="5795963" y="2224088"/>
            <a:ext cx="576262" cy="576262"/>
          </a:xfrm>
          <a:prstGeom prst="line">
            <a:avLst/>
          </a:prstGeom>
          <a:ln w="57150" cap="flat" cmpd="sng">
            <a:solidFill>
              <a:srgbClr val="FF0000"/>
            </a:solidFill>
            <a:prstDash val="solid"/>
            <a:round/>
            <a:headEnd type="none" w="med" len="med"/>
            <a:tailEnd type="triangle" w="med" len="med"/>
          </a:ln>
        </p:spPr>
      </p:sp>
      <p:sp>
        <p:nvSpPr>
          <p:cNvPr id="64519" name="Oval 8"/>
          <p:cNvSpPr/>
          <p:nvPr/>
        </p:nvSpPr>
        <p:spPr>
          <a:xfrm>
            <a:off x="6300788" y="2708275"/>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4520" name="Oval 9"/>
          <p:cNvSpPr/>
          <p:nvPr/>
        </p:nvSpPr>
        <p:spPr>
          <a:xfrm>
            <a:off x="4932363" y="494188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4521" name="Oval 10"/>
          <p:cNvSpPr/>
          <p:nvPr/>
        </p:nvSpPr>
        <p:spPr>
          <a:xfrm>
            <a:off x="8027988" y="1773238"/>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4522" name="Oval 11"/>
          <p:cNvSpPr/>
          <p:nvPr/>
        </p:nvSpPr>
        <p:spPr>
          <a:xfrm>
            <a:off x="6300788" y="4005263"/>
            <a:ext cx="503237"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4523" name="Oval 12"/>
          <p:cNvSpPr/>
          <p:nvPr/>
        </p:nvSpPr>
        <p:spPr>
          <a:xfrm>
            <a:off x="8029575" y="4437063"/>
            <a:ext cx="503238" cy="504825"/>
          </a:xfrm>
          <a:prstGeom prst="ellipse">
            <a:avLst/>
          </a:prstGeom>
          <a:noFill/>
          <a:ln w="57150" cap="flat" cmpd="sng">
            <a:solidFill>
              <a:srgbClr val="FF0000"/>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64524" name="Line 13"/>
          <p:cNvSpPr/>
          <p:nvPr/>
        </p:nvSpPr>
        <p:spPr>
          <a:xfrm flipH="1">
            <a:off x="5148263" y="2349500"/>
            <a:ext cx="431800" cy="2663825"/>
          </a:xfrm>
          <a:prstGeom prst="line">
            <a:avLst/>
          </a:prstGeom>
          <a:ln w="57150" cap="flat" cmpd="sng">
            <a:solidFill>
              <a:srgbClr val="FF0000"/>
            </a:solidFill>
            <a:prstDash val="solid"/>
            <a:round/>
            <a:headEnd type="none" w="med" len="med"/>
            <a:tailEnd type="triangle" w="med" len="med"/>
          </a:ln>
        </p:spPr>
      </p:sp>
      <p:sp>
        <p:nvSpPr>
          <p:cNvPr id="64525" name="Line 14"/>
          <p:cNvSpPr/>
          <p:nvPr/>
        </p:nvSpPr>
        <p:spPr>
          <a:xfrm flipV="1">
            <a:off x="6732588" y="2205038"/>
            <a:ext cx="1295400" cy="576262"/>
          </a:xfrm>
          <a:prstGeom prst="line">
            <a:avLst/>
          </a:prstGeom>
          <a:ln w="57150" cap="flat" cmpd="sng">
            <a:solidFill>
              <a:srgbClr val="FF0000"/>
            </a:solidFill>
            <a:prstDash val="solid"/>
            <a:round/>
            <a:headEnd type="none" w="med" len="med"/>
            <a:tailEnd type="triangle" w="med" len="med"/>
          </a:ln>
        </p:spPr>
      </p:sp>
      <p:sp>
        <p:nvSpPr>
          <p:cNvPr id="64526" name="Line 15"/>
          <p:cNvSpPr/>
          <p:nvPr/>
        </p:nvSpPr>
        <p:spPr>
          <a:xfrm>
            <a:off x="6516688" y="3213100"/>
            <a:ext cx="0" cy="792163"/>
          </a:xfrm>
          <a:prstGeom prst="line">
            <a:avLst/>
          </a:prstGeom>
          <a:ln w="57150" cap="flat" cmpd="sng">
            <a:solidFill>
              <a:srgbClr val="FF0000"/>
            </a:solidFill>
            <a:prstDash val="solid"/>
            <a:round/>
            <a:headEnd type="none" w="med" len="med"/>
            <a:tailEnd type="triangle" w="med" len="med"/>
          </a:ln>
        </p:spPr>
      </p:sp>
      <p:sp>
        <p:nvSpPr>
          <p:cNvPr id="64527" name="Line 16"/>
          <p:cNvSpPr/>
          <p:nvPr/>
        </p:nvSpPr>
        <p:spPr>
          <a:xfrm>
            <a:off x="6732588" y="3141663"/>
            <a:ext cx="1368425" cy="1366837"/>
          </a:xfrm>
          <a:prstGeom prst="line">
            <a:avLst/>
          </a:prstGeom>
          <a:ln w="57150" cap="flat" cmpd="sng">
            <a:solidFill>
              <a:srgbClr val="FF0000"/>
            </a:solidFill>
            <a:prstDash val="solid"/>
            <a:round/>
            <a:headEnd type="none" w="med" len="med"/>
            <a:tailEnd type="triangle" w="med" len="med"/>
          </a:ln>
        </p:spPr>
      </p:sp>
      <p:sp>
        <p:nvSpPr>
          <p:cNvPr id="64528" name="Line 19"/>
          <p:cNvSpPr/>
          <p:nvPr/>
        </p:nvSpPr>
        <p:spPr>
          <a:xfrm flipH="1">
            <a:off x="5651500" y="1484313"/>
            <a:ext cx="215900" cy="215900"/>
          </a:xfrm>
          <a:prstGeom prst="line">
            <a:avLst/>
          </a:prstGeom>
          <a:ln w="57150" cap="flat" cmpd="sng">
            <a:solidFill>
              <a:schemeClr val="accent2"/>
            </a:solidFill>
            <a:prstDash val="solid"/>
            <a:round/>
            <a:headEnd type="none" w="med" len="med"/>
            <a:tailEnd type="triangle" w="med" len="med"/>
          </a:ln>
        </p:spPr>
      </p:sp>
      <p:sp>
        <p:nvSpPr>
          <p:cNvPr id="64529" name="Text Box 20"/>
          <p:cNvSpPr txBox="1"/>
          <p:nvPr/>
        </p:nvSpPr>
        <p:spPr>
          <a:xfrm>
            <a:off x="1547813" y="5445125"/>
            <a:ext cx="6611937"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The BFS tree for the graph when starting at vertex 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41</a:t>
            </a:fld>
            <a:endParaRPr lang="en-US" altLang="zh-CN" sz="1400" dirty="0"/>
          </a:p>
        </p:txBody>
      </p:sp>
      <p:sp>
        <p:nvSpPr>
          <p:cNvPr id="268290" name="Rectangle 2"/>
          <p:cNvSpPr>
            <a:spLocks noGrp="1" noChangeArrowheads="1"/>
          </p:cNvSpPr>
          <p:nvPr>
            <p:ph type="title"/>
          </p:nvPr>
        </p:nvSpPr>
        <p:spPr>
          <a:xfrm>
            <a:off x="395288" y="33274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DFS</a:t>
            </a:r>
            <a:r>
              <a:rPr kumimoji="1" lang="zh-CN" altLang="en-US"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和</a:t>
            </a:r>
            <a:r>
              <a:rPr kumimoji="1" lang="en-US" altLang="zh-CN"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BFS</a:t>
            </a:r>
            <a:r>
              <a:rPr kumimoji="1" lang="zh-CN" altLang="en-US"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的应用</a:t>
            </a:r>
            <a:r>
              <a:rPr kumimoji="1" lang="en-US" altLang="zh-CN"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 </a:t>
            </a:r>
          </a:p>
        </p:txBody>
      </p:sp>
      <p:sp>
        <p:nvSpPr>
          <p:cNvPr id="62467" name="Rectangle 1027"/>
          <p:cNvSpPr>
            <a:spLocks noGrp="1"/>
          </p:cNvSpPr>
          <p:nvPr>
            <p:ph idx="1"/>
          </p:nvPr>
        </p:nvSpPr>
        <p:spPr>
          <a:xfrm>
            <a:off x="228600" y="1315720"/>
            <a:ext cx="8686800" cy="4856480"/>
          </a:xfrm>
        </p:spPr>
        <p:txBody>
          <a:bodyPr wrap="square" lIns="91440" tIns="45720" rIns="91440" bIns="45720" anchor="t"/>
          <a:lstStyle/>
          <a:p>
            <a:pPr eaLnBrk="1" hangingPunct="1">
              <a:lnSpc>
                <a:spcPct val="20000"/>
              </a:lnSpc>
              <a:buNone/>
            </a:pPr>
            <a:endParaRPr lang="en-US" altLang="zh-CN" sz="2400" b="1" dirty="0">
              <a:latin typeface="Courier New" panose="02070309020205020404" pitchFamily="49" charset="0"/>
            </a:endParaRPr>
          </a:p>
          <a:p>
            <a:pPr eaLnBrk="1" hangingPunct="1">
              <a:lnSpc>
                <a:spcPct val="20000"/>
              </a:lnSpc>
              <a:buNone/>
            </a:pPr>
            <a:endParaRPr lang="en-US" altLang="zh-CN" sz="2400" b="1" dirty="0">
              <a:latin typeface="Courier New" panose="02070309020205020404" pitchFamily="49" charset="0"/>
            </a:endParaRPr>
          </a:p>
          <a:p>
            <a:pPr eaLnBrk="1" hangingPunct="1">
              <a:lnSpc>
                <a:spcPct val="20000"/>
              </a:lnSpc>
              <a:buNone/>
            </a:pPr>
            <a:r>
              <a:rPr lang="en-US" altLang="zh-CN" sz="2400" b="1" dirty="0">
                <a:solidFill>
                  <a:srgbClr val="FF0000"/>
                </a:solidFill>
                <a:latin typeface="Courier New" panose="02070309020205020404" pitchFamily="49" charset="0"/>
              </a:rPr>
              <a:t>DFS</a:t>
            </a:r>
            <a:r>
              <a:rPr lang="zh-CN" altLang="en-US" sz="2400" b="1" dirty="0">
                <a:solidFill>
                  <a:srgbClr val="FF0000"/>
                </a:solidFill>
                <a:latin typeface="Courier New" panose="02070309020205020404" pitchFamily="49" charset="0"/>
              </a:rPr>
              <a:t>：</a:t>
            </a:r>
            <a:endParaRPr lang="zh-CN" altLang="en-US" sz="2400" b="1" dirty="0">
              <a:latin typeface="Courier New" panose="02070309020205020404" pitchFamily="49" charset="0"/>
            </a:endParaRPr>
          </a:p>
          <a:p>
            <a:pPr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a:t>
            </a:r>
            <a:r>
              <a:rPr lang="zh-CN" altLang="en-US" sz="2400" b="1" dirty="0">
                <a:latin typeface="Courier New" panose="02070309020205020404" pitchFamily="49" charset="0"/>
              </a:rPr>
              <a:t>Maze problem</a:t>
            </a:r>
          </a:p>
          <a:p>
            <a:pPr indent="0" eaLnBrk="1" latinLnBrk="0" hangingPunct="1">
              <a:lnSpc>
                <a:spcPct val="100000"/>
              </a:lnSpc>
              <a:spcBef>
                <a:spcPts val="0"/>
              </a:spcBef>
              <a:buFont typeface="Arial" panose="020B0604020202020204" pitchFamily="34" charset="0"/>
              <a:buChar char="•"/>
            </a:pPr>
            <a:r>
              <a:rPr lang="en-US" sz="2400" b="1" dirty="0">
                <a:latin typeface="Courier New" panose="02070309020205020404" pitchFamily="49" charset="0"/>
              </a:rPr>
              <a:t> </a:t>
            </a:r>
            <a:r>
              <a:rPr sz="2400" b="1" dirty="0">
                <a:latin typeface="Courier New" panose="02070309020205020404" pitchFamily="49" charset="0"/>
              </a:rPr>
              <a:t>Find the path</a:t>
            </a:r>
            <a:r>
              <a:rPr lang="en-US" sz="2400" b="1" dirty="0">
                <a:latin typeface="Courier New" panose="02070309020205020404" pitchFamily="49" charset="0"/>
              </a:rPr>
              <a:t>.</a:t>
            </a:r>
            <a:r>
              <a:rPr sz="2400" b="1" dirty="0">
                <a:latin typeface="Courier New" panose="02070309020205020404" pitchFamily="49" charset="0"/>
              </a:rPr>
              <a:t> For example, is there a path from A to B?</a:t>
            </a:r>
          </a:p>
          <a:p>
            <a:pPr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a:t>
            </a:r>
            <a:r>
              <a:rPr lang="zh-CN" altLang="en-US" sz="2400" b="1" dirty="0">
                <a:latin typeface="Courier New" panose="02070309020205020404" pitchFamily="49" charset="0"/>
              </a:rPr>
              <a:t>Find connected components</a:t>
            </a:r>
          </a:p>
          <a:p>
            <a:pPr marL="377825"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a:t>
            </a:r>
            <a:r>
              <a:rPr lang="zh-CN" altLang="en-US" sz="2400" b="1" dirty="0">
                <a:latin typeface="Courier New" panose="02070309020205020404" pitchFamily="49" charset="0"/>
              </a:rPr>
              <a:t>Determin</a:t>
            </a:r>
            <a:r>
              <a:rPr lang="en-US" altLang="zh-CN" sz="2400" b="1" dirty="0">
                <a:latin typeface="Courier New" panose="02070309020205020404" pitchFamily="49" charset="0"/>
              </a:rPr>
              <a:t>ation of cycles</a:t>
            </a:r>
            <a:endParaRPr lang="zh-CN" altLang="en-US" sz="2400" b="1" dirty="0">
              <a:latin typeface="Courier New" panose="02070309020205020404" pitchFamily="49" charset="0"/>
            </a:endParaRPr>
          </a:p>
          <a:p>
            <a:pPr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B</a:t>
            </a:r>
            <a:r>
              <a:rPr lang="zh-CN" altLang="en-US" sz="2400" b="1" dirty="0">
                <a:latin typeface="Courier New" panose="02070309020205020404" pitchFamily="49" charset="0"/>
              </a:rPr>
              <a:t>ipartite graphs</a:t>
            </a:r>
          </a:p>
          <a:p>
            <a:pPr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a:t>
            </a:r>
            <a:r>
              <a:rPr lang="zh-CN" altLang="en-US" sz="2400" b="1" dirty="0">
                <a:latin typeface="Courier New" panose="02070309020205020404" pitchFamily="49" charset="0"/>
              </a:rPr>
              <a:t>Topological sort</a:t>
            </a:r>
          </a:p>
          <a:p>
            <a:pPr marL="0" indent="0" eaLnBrk="1" latinLnBrk="0" hangingPunct="1">
              <a:lnSpc>
                <a:spcPct val="100000"/>
              </a:lnSpc>
              <a:spcBef>
                <a:spcPts val="0"/>
              </a:spcBef>
              <a:buFont typeface="Arial" panose="020B0604020202020204" pitchFamily="34" charset="0"/>
              <a:buNone/>
            </a:pPr>
            <a:r>
              <a:rPr lang="en-US" altLang="zh-CN" sz="2400" b="1" dirty="0">
                <a:solidFill>
                  <a:srgbClr val="FF0000"/>
                </a:solidFill>
                <a:latin typeface="Courier New" panose="02070309020205020404" pitchFamily="49" charset="0"/>
              </a:rPr>
              <a:t>BFS</a:t>
            </a:r>
            <a:r>
              <a:rPr lang="zh-CN" altLang="en-US" sz="2400" b="1" dirty="0">
                <a:solidFill>
                  <a:srgbClr val="FF0000"/>
                </a:solidFill>
                <a:latin typeface="Courier New" panose="02070309020205020404" pitchFamily="49" charset="0"/>
              </a:rPr>
              <a:t>：</a:t>
            </a:r>
          </a:p>
          <a:p>
            <a:pPr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a:t>
            </a:r>
            <a:r>
              <a:rPr lang="zh-CN" altLang="en-US" sz="2400" b="1" dirty="0">
                <a:latin typeface="Courier New" panose="02070309020205020404" pitchFamily="49" charset="0"/>
              </a:rPr>
              <a:t>The shortest path, such as calculating the number of network hops</a:t>
            </a:r>
          </a:p>
          <a:p>
            <a:pPr indent="0" eaLnBrk="1" latinLnBrk="0" hangingPunct="1">
              <a:lnSpc>
                <a:spcPct val="100000"/>
              </a:lnSpc>
              <a:spcBef>
                <a:spcPts val="0"/>
              </a:spcBef>
              <a:buFont typeface="Arial" panose="020B0604020202020204" pitchFamily="34" charset="0"/>
              <a:buChar char="•"/>
            </a:pPr>
            <a:r>
              <a:rPr lang="en-US" altLang="zh-CN" sz="2400" b="1" dirty="0">
                <a:latin typeface="Courier New" panose="02070309020205020404" pitchFamily="49" charset="0"/>
              </a:rPr>
              <a:t> D</a:t>
            </a:r>
            <a:r>
              <a:rPr lang="zh-CN" altLang="en-US" sz="2400" b="1" dirty="0">
                <a:latin typeface="Courier New" panose="02070309020205020404" pitchFamily="49" charset="0"/>
              </a:rPr>
              <a:t>istance</a:t>
            </a:r>
            <a:r>
              <a:rPr lang="en-US" altLang="zh-CN" sz="2400" b="1" dirty="0">
                <a:latin typeface="Courier New" panose="02070309020205020404" pitchFamily="49" charset="0"/>
              </a:rPr>
              <a:t> between vertices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42</a:t>
            </a:fld>
            <a:endParaRPr lang="en-US" altLang="zh-CN" sz="1400" dirty="0"/>
          </a:p>
        </p:txBody>
      </p:sp>
      <p:sp>
        <p:nvSpPr>
          <p:cNvPr id="16179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66563" name="Rectangle 3"/>
          <p:cNvSpPr>
            <a:spLocks noGrp="1"/>
          </p:cNvSpPr>
          <p:nvPr>
            <p:ph idx="1"/>
          </p:nvPr>
        </p:nvSpPr>
        <p:spPr/>
        <p:txBody>
          <a:bodyPr wrap="square" lIns="91440" tIns="45720" rIns="91440" bIns="45720" anchor="t"/>
          <a:lstStyle/>
          <a:p>
            <a:pPr eaLnBrk="1" hangingPunct="1">
              <a:lnSpc>
                <a:spcPct val="90000"/>
              </a:lnSpc>
            </a:pPr>
            <a:r>
              <a:rPr lang="en-US" altLang="zh-CN" dirty="0"/>
              <a:t>Graph Definition</a:t>
            </a:r>
          </a:p>
          <a:p>
            <a:pPr eaLnBrk="1" hangingPunct="1">
              <a:lnSpc>
                <a:spcPct val="90000"/>
              </a:lnSpc>
            </a:pPr>
            <a:r>
              <a:rPr lang="en-US" altLang="zh-CN" dirty="0"/>
              <a:t>Graph Implementations </a:t>
            </a:r>
          </a:p>
          <a:p>
            <a:pPr eaLnBrk="1" hangingPunct="1">
              <a:lnSpc>
                <a:spcPct val="90000"/>
              </a:lnSpc>
            </a:pPr>
            <a:r>
              <a:rPr lang="en-US" altLang="zh-CN" dirty="0">
                <a:solidFill>
                  <a:srgbClr val="CC0000"/>
                </a:solidFill>
              </a:rPr>
              <a:t>Graph Traversals</a:t>
            </a:r>
          </a:p>
          <a:p>
            <a:pPr lvl="1" eaLnBrk="1" hangingPunct="1">
              <a:lnSpc>
                <a:spcPct val="90000"/>
              </a:lnSpc>
            </a:pPr>
            <a:r>
              <a:rPr lang="en-US" altLang="zh-CN" dirty="0"/>
              <a:t>Depth First search (DFS)</a:t>
            </a:r>
          </a:p>
          <a:p>
            <a:pPr lvl="1" eaLnBrk="1" hangingPunct="1">
              <a:lnSpc>
                <a:spcPct val="90000"/>
              </a:lnSpc>
            </a:pPr>
            <a:r>
              <a:rPr lang="en-US" altLang="zh-CN" dirty="0"/>
              <a:t>Breadth First Search (BFS)</a:t>
            </a:r>
          </a:p>
          <a:p>
            <a:pPr lvl="1" eaLnBrk="1" hangingPunct="1">
              <a:lnSpc>
                <a:spcPct val="90000"/>
              </a:lnSpc>
            </a:pPr>
            <a:r>
              <a:rPr lang="en-US" altLang="zh-CN" dirty="0">
                <a:solidFill>
                  <a:srgbClr val="CC0000"/>
                </a:solidFill>
              </a:rPr>
              <a:t>Topological Sort ( directed graph)</a:t>
            </a:r>
          </a:p>
          <a:p>
            <a:pPr eaLnBrk="1" hangingPunct="1">
              <a:lnSpc>
                <a:spcPct val="90000"/>
              </a:lnSpc>
            </a:pPr>
            <a:r>
              <a:rPr lang="en-US" altLang="zh-CN" dirty="0"/>
              <a:t>Shortest-paths Problems</a:t>
            </a:r>
          </a:p>
          <a:p>
            <a:pPr eaLnBrk="1" hangingPunct="1">
              <a:lnSpc>
                <a:spcPct val="90000"/>
              </a:lnSpc>
            </a:pPr>
            <a:r>
              <a:rPr lang="en-US" altLang="zh-CN" dirty="0"/>
              <a:t>Minimum-Cost Spanning Trees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43</a:t>
            </a:fld>
            <a:endParaRPr lang="en-US" altLang="zh-CN" sz="1400" dirty="0"/>
          </a:p>
        </p:txBody>
      </p:sp>
      <p:sp>
        <p:nvSpPr>
          <p:cNvPr id="3686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Topological Sort (1)</a:t>
            </a:r>
          </a:p>
        </p:txBody>
      </p:sp>
      <p:sp>
        <p:nvSpPr>
          <p:cNvPr id="67587" name="Rectangle 3"/>
          <p:cNvSpPr>
            <a:spLocks noGrp="1"/>
          </p:cNvSpPr>
          <p:nvPr>
            <p:ph idx="1"/>
          </p:nvPr>
        </p:nvSpPr>
        <p:spPr>
          <a:xfrm>
            <a:off x="0" y="1600200"/>
            <a:ext cx="8964613" cy="4572000"/>
          </a:xfrm>
        </p:spPr>
        <p:txBody>
          <a:bodyPr wrap="square" lIns="91440" tIns="45720" rIns="91440" bIns="45720" anchor="t"/>
          <a:lstStyle/>
          <a:p>
            <a:pPr eaLnBrk="1" hangingPunct="1">
              <a:lnSpc>
                <a:spcPct val="90000"/>
              </a:lnSpc>
              <a:buNone/>
            </a:pPr>
            <a:r>
              <a:rPr lang="en-US" altLang="zh-CN" dirty="0">
                <a:latin typeface="Helvetica" pitchFamily="34" charset="0"/>
              </a:rPr>
              <a:t>Problem: Given a set of jobs, courses, etc., with prerequisite </a:t>
            </a:r>
            <a:r>
              <a:rPr lang="en-US" altLang="zh-CN" dirty="0"/>
              <a:t>(</a:t>
            </a:r>
            <a:r>
              <a:rPr lang="zh-CN" altLang="en-US" dirty="0"/>
              <a:t>先决条件 </a:t>
            </a:r>
            <a:r>
              <a:rPr lang="en-US" altLang="zh-CN" dirty="0">
                <a:latin typeface="Helvetica" pitchFamily="34" charset="0"/>
              </a:rPr>
              <a:t>/</a:t>
            </a:r>
            <a:r>
              <a:rPr lang="en-US" altLang="zh-CN" dirty="0"/>
              <a:t>’pri:’rekwizit/ ) </a:t>
            </a:r>
            <a:r>
              <a:rPr lang="en-US" altLang="zh-CN" dirty="0">
                <a:latin typeface="Helvetica" pitchFamily="34" charset="0"/>
              </a:rPr>
              <a:t>constraints, output the jobs in an order that does not violate any of the prerequisites.</a:t>
            </a:r>
          </a:p>
          <a:p>
            <a:pPr eaLnBrk="1" hangingPunct="1">
              <a:lnSpc>
                <a:spcPct val="90000"/>
              </a:lnSpc>
              <a:buNone/>
            </a:pPr>
            <a:endParaRPr lang="en-US" altLang="zh-CN" dirty="0">
              <a:latin typeface="Helvetica" pitchFamily="34" charset="0"/>
            </a:endParaRPr>
          </a:p>
        </p:txBody>
      </p:sp>
      <p:pic>
        <p:nvPicPr>
          <p:cNvPr id="67588" name="Picture 4" descr="TopSort"/>
          <p:cNvPicPr>
            <a:picLocks noChangeAspect="1"/>
          </p:cNvPicPr>
          <p:nvPr/>
        </p:nvPicPr>
        <p:blipFill>
          <a:blip r:embed="rId3"/>
          <a:srcRect l="1895" r="4424" b="7843"/>
          <a:stretch>
            <a:fillRect/>
          </a:stretch>
        </p:blipFill>
        <p:spPr>
          <a:xfrm>
            <a:off x="611188" y="3500438"/>
            <a:ext cx="8229600" cy="2608262"/>
          </a:xfrm>
          <a:prstGeom prst="rect">
            <a:avLst/>
          </a:prstGeom>
          <a:noFill/>
          <a:ln w="9525">
            <a:noFill/>
          </a:ln>
        </p:spPr>
      </p:pic>
      <p:sp>
        <p:nvSpPr>
          <p:cNvPr id="67589" name="Rectangle 5"/>
          <p:cNvSpPr/>
          <p:nvPr/>
        </p:nvSpPr>
        <p:spPr>
          <a:xfrm>
            <a:off x="2195513" y="6165850"/>
            <a:ext cx="2541587" cy="311150"/>
          </a:xfrm>
          <a:prstGeom prst="rect">
            <a:avLst/>
          </a:prstGeom>
          <a:noFill/>
          <a:ln w="9525">
            <a:noFill/>
          </a:ln>
        </p:spPr>
        <p:txBody>
          <a:bodyPr anchor="t">
            <a:spAutoFit/>
          </a:bodyPr>
          <a:lstStyle/>
          <a:p>
            <a:pPr>
              <a:lnSpc>
                <a:spcPct val="60000"/>
              </a:lnSpc>
              <a:spcBef>
                <a:spcPct val="20000"/>
              </a:spcBef>
            </a:pPr>
            <a:r>
              <a:rPr lang="en-US" altLang="zh-CN" dirty="0">
                <a:latin typeface="Times New Roman" panose="02020603050405020304" pitchFamily="18" charset="0"/>
                <a:ea typeface="宋体" panose="02010600030101010101" pitchFamily="2" charset="-122"/>
              </a:rPr>
              <a:t>J1,J3,J2,J6,J4,J5,J7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44</a:t>
            </a:fld>
            <a:endParaRPr lang="en-US" altLang="zh-CN" sz="1400" dirty="0"/>
          </a:p>
        </p:txBody>
      </p:sp>
      <p:sp>
        <p:nvSpPr>
          <p:cNvPr id="162819" name="Rectangle 3"/>
          <p:cNvSpPr/>
          <p:nvPr/>
        </p:nvSpPr>
        <p:spPr>
          <a:xfrm>
            <a:off x="2484438" y="6375400"/>
            <a:ext cx="4298950" cy="366713"/>
          </a:xfrm>
          <a:prstGeom prst="rect">
            <a:avLst/>
          </a:prstGeom>
          <a:solidFill>
            <a:schemeClr val="bg1"/>
          </a:solidFill>
          <a:ln w="9525">
            <a:noFill/>
          </a:ln>
        </p:spPr>
        <p:txBody>
          <a:bodyPr wrap="none" anchor="ctr">
            <a:spAutoFit/>
          </a:bodyPr>
          <a:lstStyle/>
          <a:p>
            <a:r>
              <a:rPr lang="zh-CN" altLang="en-US" sz="1800" b="1" dirty="0">
                <a:latin typeface="Times New Roman" panose="02020603050405020304" pitchFamily="18" charset="0"/>
                <a:ea typeface="宋体" panose="02010600030101010101" pitchFamily="2" charset="-122"/>
              </a:rPr>
              <a:t>图</a:t>
            </a:r>
            <a:r>
              <a:rPr lang="en-US" altLang="zh-CN" sz="1800" b="1" dirty="0">
                <a:latin typeface="Times New Roman" panose="02020603050405020304" pitchFamily="18" charset="0"/>
                <a:ea typeface="宋体" panose="02010600030101010101" pitchFamily="2" charset="-122"/>
              </a:rPr>
              <a:t>7.18	</a:t>
            </a:r>
            <a:r>
              <a:rPr lang="zh-CN" altLang="en-US" sz="1800" b="1" dirty="0">
                <a:latin typeface="Times New Roman" panose="02020603050405020304" pitchFamily="18" charset="0"/>
                <a:ea typeface="宋体" panose="02010600030101010101" pitchFamily="2" charset="-122"/>
              </a:rPr>
              <a:t>软件专业的学生必须学习的课程</a:t>
            </a:r>
          </a:p>
        </p:txBody>
      </p:sp>
      <p:grpSp>
        <p:nvGrpSpPr>
          <p:cNvPr id="162820" name="Group 4"/>
          <p:cNvGrpSpPr/>
          <p:nvPr/>
        </p:nvGrpSpPr>
        <p:grpSpPr>
          <a:xfrm>
            <a:off x="1187450" y="1628775"/>
            <a:ext cx="7056438" cy="3895725"/>
            <a:chOff x="748" y="1434"/>
            <a:chExt cx="4445" cy="2454"/>
          </a:xfrm>
        </p:grpSpPr>
        <p:grpSp>
          <p:nvGrpSpPr>
            <p:cNvPr id="69636" name="Group 5"/>
            <p:cNvGrpSpPr/>
            <p:nvPr/>
          </p:nvGrpSpPr>
          <p:grpSpPr>
            <a:xfrm>
              <a:off x="748" y="1434"/>
              <a:ext cx="4445" cy="2454"/>
              <a:chOff x="703" y="1434"/>
              <a:chExt cx="4445" cy="2454"/>
            </a:xfrm>
          </p:grpSpPr>
          <p:sp>
            <p:nvSpPr>
              <p:cNvPr id="69637" name="Rectangle 6"/>
              <p:cNvSpPr/>
              <p:nvPr/>
            </p:nvSpPr>
            <p:spPr>
              <a:xfrm>
                <a:off x="793" y="1434"/>
                <a:ext cx="4152" cy="231"/>
              </a:xfrm>
              <a:prstGeom prst="rect">
                <a:avLst/>
              </a:prstGeom>
              <a:noFill/>
              <a:ln w="9525">
                <a:noFill/>
              </a:ln>
            </p:spPr>
            <p:txBody>
              <a:bodyPr wrap="none" anchor="ctr">
                <a:spAutoFit/>
              </a:bodyPr>
              <a:lstStyle/>
              <a:p>
                <a:r>
                  <a:rPr lang="zh-CN" altLang="en-US" sz="1800" b="1" dirty="0">
                    <a:latin typeface="Times New Roman" panose="02020603050405020304" pitchFamily="18" charset="0"/>
                    <a:ea typeface="宋体" panose="02010600030101010101" pitchFamily="2" charset="-122"/>
                  </a:rPr>
                  <a:t>课程编号		课程名称		先决条件</a:t>
                </a:r>
              </a:p>
            </p:txBody>
          </p:sp>
          <p:sp>
            <p:nvSpPr>
              <p:cNvPr id="69638" name="Rectangle 7"/>
              <p:cNvSpPr/>
              <p:nvPr/>
            </p:nvSpPr>
            <p:spPr>
              <a:xfrm>
                <a:off x="1019" y="1616"/>
                <a:ext cx="3717"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程序设计基础			无</a:t>
                </a:r>
              </a:p>
            </p:txBody>
          </p:sp>
          <p:sp>
            <p:nvSpPr>
              <p:cNvPr id="69639" name="Rectangle 8"/>
              <p:cNvSpPr/>
              <p:nvPr/>
            </p:nvSpPr>
            <p:spPr>
              <a:xfrm>
                <a:off x="1020" y="1798"/>
                <a:ext cx="3760"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2</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离散数学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a:t>
                </a:r>
                <a:endParaRPr lang="en-US" altLang="zh-CN" sz="1800" b="1" dirty="0">
                  <a:latin typeface="Times New Roman" panose="02020603050405020304" pitchFamily="18" charset="0"/>
                  <a:ea typeface="宋体" panose="02010600030101010101" pitchFamily="2" charset="-122"/>
                </a:endParaRPr>
              </a:p>
            </p:txBody>
          </p:sp>
          <p:sp>
            <p:nvSpPr>
              <p:cNvPr id="69640" name="Rectangle 9"/>
              <p:cNvSpPr/>
              <p:nvPr/>
            </p:nvSpPr>
            <p:spPr>
              <a:xfrm>
                <a:off x="1020" y="1979"/>
                <a:ext cx="3877"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3</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数据结构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2</a:t>
                </a:r>
                <a:endParaRPr lang="en-US" altLang="zh-CN" sz="1800" b="1" dirty="0">
                  <a:latin typeface="Times New Roman" panose="02020603050405020304" pitchFamily="18" charset="0"/>
                  <a:ea typeface="宋体" panose="02010600030101010101" pitchFamily="2" charset="-122"/>
                </a:endParaRPr>
              </a:p>
            </p:txBody>
          </p:sp>
          <p:sp>
            <p:nvSpPr>
              <p:cNvPr id="69641" name="Rectangle 10"/>
              <p:cNvSpPr/>
              <p:nvPr/>
            </p:nvSpPr>
            <p:spPr>
              <a:xfrm>
                <a:off x="975" y="2159"/>
                <a:ext cx="3796" cy="231"/>
              </a:xfrm>
              <a:prstGeom prst="rect">
                <a:avLst/>
              </a:prstGeom>
              <a:noFill/>
              <a:ln w="9525">
                <a:noFill/>
              </a:ln>
            </p:spPr>
            <p:txBody>
              <a:bodyPr wrap="none" anchor="ctr">
                <a:spAutoFit/>
              </a:bodyPr>
              <a:lstStyle/>
              <a:p>
                <a:r>
                  <a:rPr lang="en-US" altLang="zh-CN" sz="1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4</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汇编语言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a:t>
                </a:r>
                <a:endParaRPr lang="en-US" altLang="zh-CN" sz="1800" b="1" dirty="0">
                  <a:latin typeface="Times New Roman" panose="02020603050405020304" pitchFamily="18" charset="0"/>
                  <a:ea typeface="宋体" panose="02010600030101010101" pitchFamily="2" charset="-122"/>
                </a:endParaRPr>
              </a:p>
            </p:txBody>
          </p:sp>
          <p:sp>
            <p:nvSpPr>
              <p:cNvPr id="69642" name="Rectangle 11"/>
              <p:cNvSpPr/>
              <p:nvPr/>
            </p:nvSpPr>
            <p:spPr>
              <a:xfrm>
                <a:off x="930" y="2341"/>
                <a:ext cx="3949"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  C</a:t>
                </a:r>
                <a:r>
                  <a:rPr lang="en-US" altLang="zh-CN" sz="1800" b="1" baseline="-30000" dirty="0">
                    <a:latin typeface="Times New Roman" panose="02020603050405020304" pitchFamily="18" charset="0"/>
                    <a:ea typeface="宋体" panose="02010600030101010101" pitchFamily="2" charset="-122"/>
                  </a:rPr>
                  <a:t>5</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语言的设计和分析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3</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4</a:t>
                </a:r>
                <a:endParaRPr lang="en-US" altLang="zh-CN" sz="1800" b="1" dirty="0">
                  <a:latin typeface="Times New Roman" panose="02020603050405020304" pitchFamily="18" charset="0"/>
                  <a:ea typeface="宋体" panose="02010600030101010101" pitchFamily="2" charset="-122"/>
                </a:endParaRPr>
              </a:p>
            </p:txBody>
          </p:sp>
          <p:sp>
            <p:nvSpPr>
              <p:cNvPr id="69643" name="Rectangle 12"/>
              <p:cNvSpPr/>
              <p:nvPr/>
            </p:nvSpPr>
            <p:spPr>
              <a:xfrm>
                <a:off x="1009" y="2523"/>
                <a:ext cx="3772"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6</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计算机原理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11</a:t>
                </a:r>
                <a:endParaRPr lang="en-US" altLang="zh-CN" sz="1800" b="1" dirty="0">
                  <a:latin typeface="Times New Roman" panose="02020603050405020304" pitchFamily="18" charset="0"/>
                  <a:ea typeface="宋体" panose="02010600030101010101" pitchFamily="2" charset="-122"/>
                </a:endParaRPr>
              </a:p>
            </p:txBody>
          </p:sp>
          <p:sp>
            <p:nvSpPr>
              <p:cNvPr id="69644" name="Rectangle 13"/>
              <p:cNvSpPr/>
              <p:nvPr/>
            </p:nvSpPr>
            <p:spPr>
              <a:xfrm>
                <a:off x="975" y="2705"/>
                <a:ext cx="3913" cy="231"/>
              </a:xfrm>
              <a:prstGeom prst="rect">
                <a:avLst/>
              </a:prstGeom>
              <a:noFill/>
              <a:ln w="9525">
                <a:noFill/>
              </a:ln>
            </p:spPr>
            <p:txBody>
              <a:bodyPr wrap="none" anchor="ctr">
                <a:spAutoFit/>
              </a:bodyPr>
              <a:lstStyle/>
              <a:p>
                <a:r>
                  <a:rPr lang="en-US" altLang="zh-CN" sz="1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7</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编译原理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3</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5</a:t>
                </a:r>
                <a:endParaRPr lang="en-US" altLang="zh-CN" sz="1800" b="1" dirty="0">
                  <a:latin typeface="Times New Roman" panose="02020603050405020304" pitchFamily="18" charset="0"/>
                  <a:ea typeface="宋体" panose="02010600030101010101" pitchFamily="2" charset="-122"/>
                </a:endParaRPr>
              </a:p>
            </p:txBody>
          </p:sp>
          <p:sp>
            <p:nvSpPr>
              <p:cNvPr id="69645" name="Rectangle 14"/>
              <p:cNvSpPr/>
              <p:nvPr/>
            </p:nvSpPr>
            <p:spPr>
              <a:xfrm>
                <a:off x="1001" y="2882"/>
                <a:ext cx="3877"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8</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操作系统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3</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6</a:t>
                </a:r>
                <a:endParaRPr lang="en-US" altLang="zh-CN" sz="1800" b="1" dirty="0">
                  <a:latin typeface="Times New Roman" panose="02020603050405020304" pitchFamily="18" charset="0"/>
                  <a:ea typeface="宋体" panose="02010600030101010101" pitchFamily="2" charset="-122"/>
                </a:endParaRPr>
              </a:p>
            </p:txBody>
          </p:sp>
          <p:sp>
            <p:nvSpPr>
              <p:cNvPr id="69646" name="Rectangle 15"/>
              <p:cNvSpPr/>
              <p:nvPr/>
            </p:nvSpPr>
            <p:spPr>
              <a:xfrm>
                <a:off x="975" y="3112"/>
                <a:ext cx="3789" cy="231"/>
              </a:xfrm>
              <a:prstGeom prst="rect">
                <a:avLst/>
              </a:prstGeom>
              <a:noFill/>
              <a:ln w="9525">
                <a:noFill/>
              </a:ln>
            </p:spPr>
            <p:txBody>
              <a:bodyPr wrap="none" anchor="ctr">
                <a:spAutoFit/>
              </a:bodyPr>
              <a:lstStyle/>
              <a:p>
                <a:r>
                  <a:rPr lang="en-US" altLang="zh-CN" sz="1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9</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高等数学			  无</a:t>
                </a:r>
              </a:p>
            </p:txBody>
          </p:sp>
          <p:sp>
            <p:nvSpPr>
              <p:cNvPr id="69647" name="Rectangle 16"/>
              <p:cNvSpPr/>
              <p:nvPr/>
            </p:nvSpPr>
            <p:spPr>
              <a:xfrm>
                <a:off x="708" y="3294"/>
                <a:ext cx="4084" cy="231"/>
              </a:xfrm>
              <a:prstGeom prst="rect">
                <a:avLst/>
              </a:prstGeom>
              <a:noFill/>
              <a:ln w="9525">
                <a:noFill/>
              </a:ln>
            </p:spPr>
            <p:txBody>
              <a:bodyPr wrap="none" anchor="ctr">
                <a:spAutoFit/>
              </a:bodyPr>
              <a:lstStyle/>
              <a:p>
                <a:pPr indent="400050"/>
                <a:r>
                  <a:rPr lang="en-US" altLang="zh-CN" sz="1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10</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线性代数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9</a:t>
                </a:r>
                <a:endParaRPr lang="en-US" altLang="zh-CN" sz="1800" b="1" dirty="0">
                  <a:latin typeface="Times New Roman" panose="02020603050405020304" pitchFamily="18" charset="0"/>
                  <a:ea typeface="宋体" panose="02010600030101010101" pitchFamily="2" charset="-122"/>
                </a:endParaRPr>
              </a:p>
            </p:txBody>
          </p:sp>
          <p:sp>
            <p:nvSpPr>
              <p:cNvPr id="69648" name="Rectangle 17"/>
              <p:cNvSpPr/>
              <p:nvPr/>
            </p:nvSpPr>
            <p:spPr>
              <a:xfrm>
                <a:off x="998" y="3657"/>
                <a:ext cx="4150" cy="231"/>
              </a:xfrm>
              <a:prstGeom prst="rect">
                <a:avLst/>
              </a:prstGeom>
              <a:noFill/>
              <a:ln w="9525">
                <a:noFill/>
              </a:ln>
            </p:spPr>
            <p:txBody>
              <a:bodyPr wrap="none" anchor="ctr">
                <a:spAutoFit/>
              </a:bodyPr>
              <a:lstStyle/>
              <a:p>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12</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数值分析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9</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10</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a:t>
                </a:r>
                <a:endParaRPr lang="en-US" altLang="zh-CN" sz="1800" b="1" dirty="0">
                  <a:latin typeface="Times New Roman" panose="02020603050405020304" pitchFamily="18" charset="0"/>
                  <a:ea typeface="宋体" panose="02010600030101010101" pitchFamily="2" charset="-122"/>
                </a:endParaRPr>
              </a:p>
            </p:txBody>
          </p:sp>
          <p:sp>
            <p:nvSpPr>
              <p:cNvPr id="69649" name="Rectangle 18"/>
              <p:cNvSpPr/>
              <p:nvPr/>
            </p:nvSpPr>
            <p:spPr>
              <a:xfrm>
                <a:off x="703" y="3471"/>
                <a:ext cx="4084" cy="231"/>
              </a:xfrm>
              <a:prstGeom prst="rect">
                <a:avLst/>
              </a:prstGeom>
              <a:noFill/>
              <a:ln w="9525">
                <a:noFill/>
              </a:ln>
            </p:spPr>
            <p:txBody>
              <a:bodyPr wrap="none" anchor="ctr">
                <a:spAutoFit/>
              </a:bodyPr>
              <a:lstStyle/>
              <a:p>
                <a:pPr indent="400050"/>
                <a:r>
                  <a:rPr lang="en-US" altLang="zh-CN" sz="1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11</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普通物理		          </a:t>
                </a:r>
                <a:r>
                  <a:rPr lang="en-US" altLang="zh-CN" sz="1800" b="1" dirty="0">
                    <a:latin typeface="Times New Roman" panose="02020603050405020304" pitchFamily="18" charset="0"/>
                    <a:ea typeface="宋体" panose="02010600030101010101" pitchFamily="2" charset="-122"/>
                  </a:rPr>
                  <a:t>C</a:t>
                </a:r>
                <a:r>
                  <a:rPr lang="en-US" altLang="zh-CN" sz="1800" b="1" baseline="-30000" dirty="0">
                    <a:latin typeface="Times New Roman" panose="02020603050405020304" pitchFamily="18" charset="0"/>
                    <a:ea typeface="宋体" panose="02010600030101010101" pitchFamily="2" charset="-122"/>
                  </a:rPr>
                  <a:t>9</a:t>
                </a:r>
                <a:endParaRPr lang="en-US" altLang="zh-CN" sz="1800" b="1" dirty="0">
                  <a:latin typeface="Times New Roman" panose="02020603050405020304" pitchFamily="18" charset="0"/>
                  <a:ea typeface="宋体" panose="02010600030101010101" pitchFamily="2" charset="-122"/>
                </a:endParaRPr>
              </a:p>
            </p:txBody>
          </p:sp>
        </p:grpSp>
        <p:grpSp>
          <p:nvGrpSpPr>
            <p:cNvPr id="69650" name="Group 19"/>
            <p:cNvGrpSpPr/>
            <p:nvPr/>
          </p:nvGrpSpPr>
          <p:grpSpPr>
            <a:xfrm>
              <a:off x="793" y="1434"/>
              <a:ext cx="4400" cy="2449"/>
              <a:chOff x="793" y="1525"/>
              <a:chExt cx="4400" cy="2449"/>
            </a:xfrm>
          </p:grpSpPr>
          <p:sp>
            <p:nvSpPr>
              <p:cNvPr id="69651" name="Line 20"/>
              <p:cNvSpPr/>
              <p:nvPr/>
            </p:nvSpPr>
            <p:spPr>
              <a:xfrm>
                <a:off x="793" y="1525"/>
                <a:ext cx="4355" cy="0"/>
              </a:xfrm>
              <a:prstGeom prst="line">
                <a:avLst/>
              </a:prstGeom>
              <a:ln w="19050" cap="flat" cmpd="sng">
                <a:solidFill>
                  <a:schemeClr val="tx1"/>
                </a:solidFill>
                <a:prstDash val="solid"/>
                <a:round/>
                <a:headEnd type="none" w="med" len="med"/>
                <a:tailEnd type="none" w="med" len="med"/>
              </a:ln>
            </p:spPr>
          </p:sp>
          <p:sp>
            <p:nvSpPr>
              <p:cNvPr id="69652" name="Line 21"/>
              <p:cNvSpPr/>
              <p:nvPr/>
            </p:nvSpPr>
            <p:spPr>
              <a:xfrm>
                <a:off x="793" y="1752"/>
                <a:ext cx="4355" cy="0"/>
              </a:xfrm>
              <a:prstGeom prst="line">
                <a:avLst/>
              </a:prstGeom>
              <a:ln w="9525" cap="flat" cmpd="sng">
                <a:solidFill>
                  <a:schemeClr val="tx1"/>
                </a:solidFill>
                <a:prstDash val="solid"/>
                <a:round/>
                <a:headEnd type="none" w="med" len="med"/>
                <a:tailEnd type="none" w="med" len="med"/>
              </a:ln>
            </p:spPr>
          </p:sp>
          <p:sp>
            <p:nvSpPr>
              <p:cNvPr id="69653" name="Line 22"/>
              <p:cNvSpPr/>
              <p:nvPr/>
            </p:nvSpPr>
            <p:spPr>
              <a:xfrm>
                <a:off x="793" y="1933"/>
                <a:ext cx="4355" cy="0"/>
              </a:xfrm>
              <a:prstGeom prst="line">
                <a:avLst/>
              </a:prstGeom>
              <a:ln w="9525" cap="flat" cmpd="sng">
                <a:solidFill>
                  <a:schemeClr val="tx1"/>
                </a:solidFill>
                <a:prstDash val="solid"/>
                <a:round/>
                <a:headEnd type="none" w="med" len="med"/>
                <a:tailEnd type="none" w="med" len="med"/>
              </a:ln>
            </p:spPr>
          </p:sp>
          <p:sp>
            <p:nvSpPr>
              <p:cNvPr id="69654" name="Line 23"/>
              <p:cNvSpPr/>
              <p:nvPr/>
            </p:nvSpPr>
            <p:spPr>
              <a:xfrm>
                <a:off x="793" y="2115"/>
                <a:ext cx="4355" cy="0"/>
              </a:xfrm>
              <a:prstGeom prst="line">
                <a:avLst/>
              </a:prstGeom>
              <a:ln w="9525" cap="flat" cmpd="sng">
                <a:solidFill>
                  <a:schemeClr val="tx1"/>
                </a:solidFill>
                <a:prstDash val="solid"/>
                <a:round/>
                <a:headEnd type="none" w="med" len="med"/>
                <a:tailEnd type="none" w="med" len="med"/>
              </a:ln>
            </p:spPr>
          </p:sp>
          <p:sp>
            <p:nvSpPr>
              <p:cNvPr id="69655" name="Line 24"/>
              <p:cNvSpPr/>
              <p:nvPr/>
            </p:nvSpPr>
            <p:spPr>
              <a:xfrm>
                <a:off x="793" y="2296"/>
                <a:ext cx="4355" cy="0"/>
              </a:xfrm>
              <a:prstGeom prst="line">
                <a:avLst/>
              </a:prstGeom>
              <a:ln w="9525" cap="flat" cmpd="sng">
                <a:solidFill>
                  <a:schemeClr val="tx1"/>
                </a:solidFill>
                <a:prstDash val="solid"/>
                <a:round/>
                <a:headEnd type="none" w="med" len="med"/>
                <a:tailEnd type="none" w="med" len="med"/>
              </a:ln>
            </p:spPr>
          </p:sp>
          <p:sp>
            <p:nvSpPr>
              <p:cNvPr id="69656" name="Line 25"/>
              <p:cNvSpPr/>
              <p:nvPr/>
            </p:nvSpPr>
            <p:spPr>
              <a:xfrm>
                <a:off x="793" y="2478"/>
                <a:ext cx="4355" cy="0"/>
              </a:xfrm>
              <a:prstGeom prst="line">
                <a:avLst/>
              </a:prstGeom>
              <a:ln w="9525" cap="flat" cmpd="sng">
                <a:solidFill>
                  <a:schemeClr val="tx1"/>
                </a:solidFill>
                <a:prstDash val="solid"/>
                <a:round/>
                <a:headEnd type="none" w="med" len="med"/>
                <a:tailEnd type="none" w="med" len="med"/>
              </a:ln>
            </p:spPr>
          </p:sp>
          <p:sp>
            <p:nvSpPr>
              <p:cNvPr id="69657" name="Line 26"/>
              <p:cNvSpPr/>
              <p:nvPr/>
            </p:nvSpPr>
            <p:spPr>
              <a:xfrm>
                <a:off x="793" y="2659"/>
                <a:ext cx="4355" cy="0"/>
              </a:xfrm>
              <a:prstGeom prst="line">
                <a:avLst/>
              </a:prstGeom>
              <a:ln w="9525" cap="flat" cmpd="sng">
                <a:solidFill>
                  <a:schemeClr val="tx1"/>
                </a:solidFill>
                <a:prstDash val="solid"/>
                <a:round/>
                <a:headEnd type="none" w="med" len="med"/>
                <a:tailEnd type="none" w="med" len="med"/>
              </a:ln>
            </p:spPr>
          </p:sp>
          <p:sp>
            <p:nvSpPr>
              <p:cNvPr id="69658" name="Line 27"/>
              <p:cNvSpPr/>
              <p:nvPr/>
            </p:nvSpPr>
            <p:spPr>
              <a:xfrm>
                <a:off x="793" y="2840"/>
                <a:ext cx="4355" cy="0"/>
              </a:xfrm>
              <a:prstGeom prst="line">
                <a:avLst/>
              </a:prstGeom>
              <a:ln w="9525" cap="flat" cmpd="sng">
                <a:solidFill>
                  <a:schemeClr val="tx1"/>
                </a:solidFill>
                <a:prstDash val="solid"/>
                <a:round/>
                <a:headEnd type="none" w="med" len="med"/>
                <a:tailEnd type="none" w="med" len="med"/>
              </a:ln>
            </p:spPr>
          </p:sp>
          <p:sp>
            <p:nvSpPr>
              <p:cNvPr id="69659" name="Line 28"/>
              <p:cNvSpPr/>
              <p:nvPr/>
            </p:nvSpPr>
            <p:spPr>
              <a:xfrm>
                <a:off x="793" y="3022"/>
                <a:ext cx="4355" cy="0"/>
              </a:xfrm>
              <a:prstGeom prst="line">
                <a:avLst/>
              </a:prstGeom>
              <a:ln w="9525" cap="flat" cmpd="sng">
                <a:solidFill>
                  <a:schemeClr val="tx1"/>
                </a:solidFill>
                <a:prstDash val="solid"/>
                <a:round/>
                <a:headEnd type="none" w="med" len="med"/>
                <a:tailEnd type="none" w="med" len="med"/>
              </a:ln>
            </p:spPr>
          </p:sp>
          <p:sp>
            <p:nvSpPr>
              <p:cNvPr id="69660" name="Line 29"/>
              <p:cNvSpPr/>
              <p:nvPr/>
            </p:nvSpPr>
            <p:spPr>
              <a:xfrm>
                <a:off x="793" y="3203"/>
                <a:ext cx="4355" cy="0"/>
              </a:xfrm>
              <a:prstGeom prst="line">
                <a:avLst/>
              </a:prstGeom>
              <a:ln w="9525" cap="flat" cmpd="sng">
                <a:solidFill>
                  <a:schemeClr val="tx1"/>
                </a:solidFill>
                <a:prstDash val="solid"/>
                <a:round/>
                <a:headEnd type="none" w="med" len="med"/>
                <a:tailEnd type="none" w="med" len="med"/>
              </a:ln>
            </p:spPr>
          </p:sp>
          <p:grpSp>
            <p:nvGrpSpPr>
              <p:cNvPr id="69661" name="Group 30"/>
              <p:cNvGrpSpPr/>
              <p:nvPr/>
            </p:nvGrpSpPr>
            <p:grpSpPr>
              <a:xfrm>
                <a:off x="793" y="3430"/>
                <a:ext cx="4400" cy="544"/>
                <a:chOff x="793" y="3430"/>
                <a:chExt cx="4400" cy="544"/>
              </a:xfrm>
            </p:grpSpPr>
            <p:sp>
              <p:nvSpPr>
                <p:cNvPr id="69662" name="Line 31"/>
                <p:cNvSpPr/>
                <p:nvPr/>
              </p:nvSpPr>
              <p:spPr>
                <a:xfrm>
                  <a:off x="793" y="3974"/>
                  <a:ext cx="4400" cy="0"/>
                </a:xfrm>
                <a:prstGeom prst="line">
                  <a:avLst/>
                </a:prstGeom>
                <a:ln w="19050" cap="flat" cmpd="sng">
                  <a:solidFill>
                    <a:schemeClr val="tx1"/>
                  </a:solidFill>
                  <a:prstDash val="solid"/>
                  <a:round/>
                  <a:headEnd type="none" w="med" len="med"/>
                  <a:tailEnd type="none" w="med" len="med"/>
                </a:ln>
              </p:spPr>
            </p:sp>
            <p:sp>
              <p:nvSpPr>
                <p:cNvPr id="69663" name="Line 32"/>
                <p:cNvSpPr/>
                <p:nvPr/>
              </p:nvSpPr>
              <p:spPr>
                <a:xfrm>
                  <a:off x="793" y="3430"/>
                  <a:ext cx="4355" cy="0"/>
                </a:xfrm>
                <a:prstGeom prst="line">
                  <a:avLst/>
                </a:prstGeom>
                <a:ln w="9525" cap="flat" cmpd="sng">
                  <a:solidFill>
                    <a:schemeClr val="tx1"/>
                  </a:solidFill>
                  <a:prstDash val="solid"/>
                  <a:round/>
                  <a:headEnd type="none" w="med" len="med"/>
                  <a:tailEnd type="none" w="med" len="med"/>
                </a:ln>
              </p:spPr>
            </p:sp>
            <p:sp>
              <p:nvSpPr>
                <p:cNvPr id="69664" name="Line 33"/>
                <p:cNvSpPr/>
                <p:nvPr/>
              </p:nvSpPr>
              <p:spPr>
                <a:xfrm>
                  <a:off x="793" y="3612"/>
                  <a:ext cx="4355" cy="0"/>
                </a:xfrm>
                <a:prstGeom prst="line">
                  <a:avLst/>
                </a:prstGeom>
                <a:ln w="9525" cap="flat" cmpd="sng">
                  <a:solidFill>
                    <a:schemeClr val="tx1"/>
                  </a:solidFill>
                  <a:prstDash val="solid"/>
                  <a:round/>
                  <a:headEnd type="none" w="med" len="med"/>
                  <a:tailEnd type="none" w="med" len="med"/>
                </a:ln>
              </p:spPr>
            </p:sp>
            <p:sp>
              <p:nvSpPr>
                <p:cNvPr id="69665" name="Line 34"/>
                <p:cNvSpPr/>
                <p:nvPr/>
              </p:nvSpPr>
              <p:spPr>
                <a:xfrm>
                  <a:off x="793" y="3793"/>
                  <a:ext cx="4355" cy="0"/>
                </a:xfrm>
                <a:prstGeom prst="line">
                  <a:avLst/>
                </a:prstGeom>
                <a:ln w="9525" cap="flat" cmpd="sng">
                  <a:solidFill>
                    <a:schemeClr val="tx1"/>
                  </a:solidFill>
                  <a:prstDash val="solid"/>
                  <a:round/>
                  <a:headEnd type="none" w="med" len="med"/>
                  <a:tailEnd type="none" w="med" len="med"/>
                </a:ln>
              </p:spPr>
            </p:sp>
          </p:grpSp>
        </p:grpSp>
      </p:grpSp>
      <p:sp>
        <p:nvSpPr>
          <p:cNvPr id="162852" name="Rectangle 36"/>
          <p:cNvSpPr>
            <a:spLocks noChangeArrowheads="1"/>
          </p:cNvSpPr>
          <p:nvPr/>
        </p:nvSpPr>
        <p:spPr bwMode="auto">
          <a:xfrm>
            <a:off x="323850" y="33337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Example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wedge">
                                      <p:cBhvr>
                                        <p:cTn id="7" dur="1000"/>
                                        <p:tgtEl>
                                          <p:spTgt spid="162819"/>
                                        </p:tgtEl>
                                      </p:cBhvr>
                                    </p:animEffect>
                                  </p:childTnLst>
                                </p:cTn>
                              </p:par>
                              <p:par>
                                <p:cTn id="8" presetID="53" presetClass="entr" presetSubtype="16" fill="hold" nodeType="withEffect">
                                  <p:stCondLst>
                                    <p:cond delay="0"/>
                                  </p:stCondLst>
                                  <p:childTnLst>
                                    <p:set>
                                      <p:cBhvr>
                                        <p:cTn id="9" dur="1" fill="hold">
                                          <p:stCondLst>
                                            <p:cond delay="0"/>
                                          </p:stCondLst>
                                        </p:cTn>
                                        <p:tgtEl>
                                          <p:spTgt spid="162820"/>
                                        </p:tgtEl>
                                        <p:attrNameLst>
                                          <p:attrName>style.visibility</p:attrName>
                                        </p:attrNameLst>
                                      </p:cBhvr>
                                      <p:to>
                                        <p:strVal val="visible"/>
                                      </p:to>
                                    </p:set>
                                    <p:anim calcmode="lin" valueType="num">
                                      <p:cBhvr>
                                        <p:cTn id="10" dur="1000" fill="hold"/>
                                        <p:tgtEl>
                                          <p:spTgt spid="162820"/>
                                        </p:tgtEl>
                                        <p:attrNameLst>
                                          <p:attrName>ppt_w</p:attrName>
                                        </p:attrNameLst>
                                      </p:cBhvr>
                                      <p:tavLst>
                                        <p:tav tm="0">
                                          <p:val>
                                            <p:fltVal val="0"/>
                                          </p:val>
                                        </p:tav>
                                        <p:tav tm="100000">
                                          <p:val>
                                            <p:strVal val="#ppt_w"/>
                                          </p:val>
                                        </p:tav>
                                      </p:tavLst>
                                    </p:anim>
                                    <p:anim calcmode="lin" valueType="num">
                                      <p:cBhvr>
                                        <p:cTn id="11" dur="1000" fill="hold"/>
                                        <p:tgtEl>
                                          <p:spTgt spid="162820"/>
                                        </p:tgtEl>
                                        <p:attrNameLst>
                                          <p:attrName>ppt_h</p:attrName>
                                        </p:attrNameLst>
                                      </p:cBhvr>
                                      <p:tavLst>
                                        <p:tav tm="0">
                                          <p:val>
                                            <p:fltVal val="0"/>
                                          </p:val>
                                        </p:tav>
                                        <p:tav tm="100000">
                                          <p:val>
                                            <p:strVal val="#ppt_h"/>
                                          </p:val>
                                        </p:tav>
                                      </p:tavLst>
                                    </p:anim>
                                    <p:animEffect transition="in" filter="fade">
                                      <p:cBhvr>
                                        <p:cTn id="12" dur="10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45</a:t>
            </a:fld>
            <a:endParaRPr lang="en-US" altLang="zh-CN" sz="1400" dirty="0"/>
          </a:p>
        </p:txBody>
      </p:sp>
      <p:sp>
        <p:nvSpPr>
          <p:cNvPr id="70658" name="Rectangle 2"/>
          <p:cNvSpPr/>
          <p:nvPr/>
        </p:nvSpPr>
        <p:spPr>
          <a:xfrm>
            <a:off x="0" y="2538413"/>
            <a:ext cx="9144000" cy="0"/>
          </a:xfrm>
          <a:prstGeom prst="rect">
            <a:avLst/>
          </a:prstGeom>
          <a:noFill/>
          <a:ln w="9525">
            <a:noFill/>
          </a:ln>
        </p:spPr>
        <p:txBody>
          <a:bodyPr wrap="none" anchor="ctr">
            <a:spAutoFit/>
          </a:bodyPr>
          <a:lstStyle/>
          <a:p>
            <a:endParaRPr lang="zh-CN" altLang="zh-CN" dirty="0">
              <a:latin typeface="Times New Roman" panose="02020603050405020304" pitchFamily="18" charset="0"/>
              <a:ea typeface="宋体" panose="02010600030101010101" pitchFamily="2" charset="-122"/>
            </a:endParaRPr>
          </a:p>
        </p:txBody>
      </p:sp>
      <p:sp>
        <p:nvSpPr>
          <p:cNvPr id="70659" name="Oval 4"/>
          <p:cNvSpPr/>
          <p:nvPr/>
        </p:nvSpPr>
        <p:spPr>
          <a:xfrm>
            <a:off x="3827463" y="3390900"/>
            <a:ext cx="336550" cy="319088"/>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grpSp>
        <p:nvGrpSpPr>
          <p:cNvPr id="70660" name="Group 5"/>
          <p:cNvGrpSpPr/>
          <p:nvPr/>
        </p:nvGrpSpPr>
        <p:grpSpPr>
          <a:xfrm>
            <a:off x="2947988" y="782638"/>
            <a:ext cx="3105150" cy="2905125"/>
            <a:chOff x="1857" y="493"/>
            <a:chExt cx="1956" cy="1830"/>
          </a:xfrm>
        </p:grpSpPr>
        <p:sp>
          <p:nvSpPr>
            <p:cNvPr id="70661" name="Oval 6"/>
            <p:cNvSpPr/>
            <p:nvPr/>
          </p:nvSpPr>
          <p:spPr>
            <a:xfrm>
              <a:off x="2200" y="523"/>
              <a:ext cx="211" cy="20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62" name="Oval 7"/>
            <p:cNvSpPr/>
            <p:nvPr/>
          </p:nvSpPr>
          <p:spPr>
            <a:xfrm>
              <a:off x="2623" y="724"/>
              <a:ext cx="211" cy="20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63" name="Oval 8"/>
            <p:cNvSpPr/>
            <p:nvPr/>
          </p:nvSpPr>
          <p:spPr>
            <a:xfrm>
              <a:off x="3364" y="523"/>
              <a:ext cx="211" cy="20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64" name="Oval 9"/>
            <p:cNvSpPr/>
            <p:nvPr/>
          </p:nvSpPr>
          <p:spPr>
            <a:xfrm>
              <a:off x="3152" y="926"/>
              <a:ext cx="212" cy="20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65" name="Oval 10"/>
            <p:cNvSpPr/>
            <p:nvPr/>
          </p:nvSpPr>
          <p:spPr>
            <a:xfrm>
              <a:off x="3575" y="926"/>
              <a:ext cx="212" cy="20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66" name="Oval 11"/>
            <p:cNvSpPr/>
            <p:nvPr/>
          </p:nvSpPr>
          <p:spPr>
            <a:xfrm>
              <a:off x="1882" y="1733"/>
              <a:ext cx="211" cy="20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67" name="Line 12"/>
            <p:cNvSpPr/>
            <p:nvPr/>
          </p:nvSpPr>
          <p:spPr>
            <a:xfrm flipH="1">
              <a:off x="3258" y="725"/>
              <a:ext cx="212" cy="201"/>
            </a:xfrm>
            <a:prstGeom prst="line">
              <a:avLst/>
            </a:prstGeom>
            <a:ln w="9525" cap="flat" cmpd="sng">
              <a:solidFill>
                <a:srgbClr val="000000"/>
              </a:solidFill>
              <a:prstDash val="solid"/>
              <a:round/>
              <a:headEnd type="triangle" w="med" len="med"/>
              <a:tailEnd type="none" w="med" len="med"/>
            </a:ln>
          </p:spPr>
        </p:sp>
        <p:sp>
          <p:nvSpPr>
            <p:cNvPr id="70668" name="Line 13"/>
            <p:cNvSpPr/>
            <p:nvPr/>
          </p:nvSpPr>
          <p:spPr>
            <a:xfrm>
              <a:off x="3470" y="725"/>
              <a:ext cx="212" cy="201"/>
            </a:xfrm>
            <a:prstGeom prst="line">
              <a:avLst/>
            </a:prstGeom>
            <a:ln w="9525" cap="flat" cmpd="sng">
              <a:solidFill>
                <a:srgbClr val="000000"/>
              </a:solidFill>
              <a:prstDash val="solid"/>
              <a:round/>
              <a:headEnd type="none" w="med" len="med"/>
              <a:tailEnd type="triangle" w="med" len="med"/>
            </a:ln>
          </p:spPr>
        </p:sp>
        <p:sp>
          <p:nvSpPr>
            <p:cNvPr id="70669" name="Line 14"/>
            <p:cNvSpPr/>
            <p:nvPr/>
          </p:nvSpPr>
          <p:spPr>
            <a:xfrm flipV="1">
              <a:off x="2622" y="1531"/>
              <a:ext cx="213" cy="303"/>
            </a:xfrm>
            <a:prstGeom prst="line">
              <a:avLst/>
            </a:prstGeom>
            <a:ln w="9525" cap="flat" cmpd="sng">
              <a:solidFill>
                <a:srgbClr val="000000"/>
              </a:solidFill>
              <a:prstDash val="solid"/>
              <a:round/>
              <a:headEnd type="none" w="med" len="med"/>
              <a:tailEnd type="triangle" w="med" len="med"/>
            </a:ln>
          </p:spPr>
        </p:sp>
        <p:sp>
          <p:nvSpPr>
            <p:cNvPr id="70670" name="Line 15"/>
            <p:cNvSpPr/>
            <p:nvPr/>
          </p:nvSpPr>
          <p:spPr>
            <a:xfrm>
              <a:off x="1988" y="1128"/>
              <a:ext cx="740" cy="302"/>
            </a:xfrm>
            <a:prstGeom prst="line">
              <a:avLst/>
            </a:prstGeom>
            <a:ln w="9525" cap="flat" cmpd="sng">
              <a:solidFill>
                <a:srgbClr val="000000"/>
              </a:solidFill>
              <a:prstDash val="solid"/>
              <a:round/>
              <a:headEnd type="none" w="med" len="med"/>
              <a:tailEnd type="triangle" w="med" len="med"/>
            </a:ln>
          </p:spPr>
        </p:sp>
        <p:sp>
          <p:nvSpPr>
            <p:cNvPr id="70671" name="Oval 16"/>
            <p:cNvSpPr/>
            <p:nvPr/>
          </p:nvSpPr>
          <p:spPr>
            <a:xfrm>
              <a:off x="2411" y="1733"/>
              <a:ext cx="212" cy="20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72" name="Oval 17"/>
            <p:cNvSpPr/>
            <p:nvPr/>
          </p:nvSpPr>
          <p:spPr>
            <a:xfrm>
              <a:off x="2728" y="1330"/>
              <a:ext cx="212" cy="20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73" name="Oval 18"/>
            <p:cNvSpPr/>
            <p:nvPr/>
          </p:nvSpPr>
          <p:spPr>
            <a:xfrm>
              <a:off x="1882" y="926"/>
              <a:ext cx="212" cy="20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74" name="Line 19"/>
            <p:cNvSpPr/>
            <p:nvPr/>
          </p:nvSpPr>
          <p:spPr>
            <a:xfrm>
              <a:off x="2092" y="1834"/>
              <a:ext cx="319" cy="1"/>
            </a:xfrm>
            <a:prstGeom prst="line">
              <a:avLst/>
            </a:prstGeom>
            <a:ln w="9525" cap="flat" cmpd="sng">
              <a:solidFill>
                <a:srgbClr val="000000"/>
              </a:solidFill>
              <a:prstDash val="solid"/>
              <a:round/>
              <a:headEnd type="none" w="med" len="med"/>
              <a:tailEnd type="triangle" w="med" len="med"/>
            </a:ln>
          </p:spPr>
        </p:sp>
        <p:sp>
          <p:nvSpPr>
            <p:cNvPr id="70675" name="Freeform 20"/>
            <p:cNvSpPr/>
            <p:nvPr/>
          </p:nvSpPr>
          <p:spPr>
            <a:xfrm>
              <a:off x="2076" y="1884"/>
              <a:ext cx="347" cy="304"/>
            </a:xfrm>
            <a:custGeom>
              <a:avLst/>
              <a:gdLst/>
              <a:ahLst/>
              <a:cxnLst>
                <a:cxn ang="0">
                  <a:pos x="0" y="0"/>
                </a:cxn>
                <a:cxn ang="0">
                  <a:pos x="204" y="197"/>
                </a:cxn>
              </a:cxnLst>
              <a:rect l="0" t="0" r="0" b="0"/>
              <a:pathLst>
                <a:path w="590" h="470">
                  <a:moveTo>
                    <a:pt x="0" y="0"/>
                  </a:moveTo>
                  <a:lnTo>
                    <a:pt x="590" y="470"/>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70676" name="Freeform 21"/>
            <p:cNvSpPr/>
            <p:nvPr/>
          </p:nvSpPr>
          <p:spPr>
            <a:xfrm>
              <a:off x="2611" y="1884"/>
              <a:ext cx="453" cy="310"/>
            </a:xfrm>
            <a:custGeom>
              <a:avLst/>
              <a:gdLst/>
              <a:ahLst/>
              <a:cxnLst>
                <a:cxn ang="0">
                  <a:pos x="0" y="200"/>
                </a:cxn>
                <a:cxn ang="0">
                  <a:pos x="267" y="0"/>
                </a:cxn>
              </a:cxnLst>
              <a:rect l="0" t="0" r="0" b="0"/>
              <a:pathLst>
                <a:path w="770" h="480">
                  <a:moveTo>
                    <a:pt x="0" y="480"/>
                  </a:moveTo>
                  <a:lnTo>
                    <a:pt x="770" y="0"/>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70677" name="Freeform 22"/>
            <p:cNvSpPr/>
            <p:nvPr/>
          </p:nvSpPr>
          <p:spPr>
            <a:xfrm>
              <a:off x="2835" y="825"/>
              <a:ext cx="352" cy="122"/>
            </a:xfrm>
            <a:custGeom>
              <a:avLst/>
              <a:gdLst/>
              <a:ahLst/>
              <a:cxnLst>
                <a:cxn ang="0">
                  <a:pos x="0" y="0"/>
                </a:cxn>
                <a:cxn ang="0">
                  <a:pos x="207" y="79"/>
                </a:cxn>
              </a:cxnLst>
              <a:rect l="0" t="0" r="0" b="0"/>
              <a:pathLst>
                <a:path w="600" h="188">
                  <a:moveTo>
                    <a:pt x="0" y="0"/>
                  </a:moveTo>
                  <a:lnTo>
                    <a:pt x="600" y="188"/>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70678" name="Freeform 23"/>
            <p:cNvSpPr/>
            <p:nvPr/>
          </p:nvSpPr>
          <p:spPr>
            <a:xfrm>
              <a:off x="3246" y="1632"/>
              <a:ext cx="329" cy="154"/>
            </a:xfrm>
            <a:custGeom>
              <a:avLst/>
              <a:gdLst/>
              <a:ahLst/>
              <a:cxnLst>
                <a:cxn ang="0">
                  <a:pos x="0" y="100"/>
                </a:cxn>
                <a:cxn ang="0">
                  <a:pos x="193" y="0"/>
                </a:cxn>
              </a:cxnLst>
              <a:rect l="0" t="0" r="0" b="0"/>
              <a:pathLst>
                <a:path w="560" h="238">
                  <a:moveTo>
                    <a:pt x="0" y="238"/>
                  </a:moveTo>
                  <a:lnTo>
                    <a:pt x="560" y="0"/>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70679" name="Oval 24"/>
            <p:cNvSpPr/>
            <p:nvPr/>
          </p:nvSpPr>
          <p:spPr>
            <a:xfrm>
              <a:off x="3575" y="1531"/>
              <a:ext cx="212" cy="20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80" name="Oval 25"/>
            <p:cNvSpPr/>
            <p:nvPr/>
          </p:nvSpPr>
          <p:spPr>
            <a:xfrm>
              <a:off x="3046" y="1733"/>
              <a:ext cx="213" cy="20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70681" name="Line 26"/>
            <p:cNvSpPr/>
            <p:nvPr/>
          </p:nvSpPr>
          <p:spPr>
            <a:xfrm>
              <a:off x="3364" y="1027"/>
              <a:ext cx="211" cy="1"/>
            </a:xfrm>
            <a:prstGeom prst="line">
              <a:avLst/>
            </a:prstGeom>
            <a:ln w="9525" cap="flat" cmpd="sng">
              <a:solidFill>
                <a:srgbClr val="000000"/>
              </a:solidFill>
              <a:prstDash val="solid"/>
              <a:round/>
              <a:headEnd type="none" w="med" len="med"/>
              <a:tailEnd type="triangle" w="med" len="med"/>
            </a:ln>
          </p:spPr>
        </p:sp>
        <p:sp>
          <p:nvSpPr>
            <p:cNvPr id="70682" name="Freeform 27"/>
            <p:cNvSpPr/>
            <p:nvPr/>
          </p:nvSpPr>
          <p:spPr>
            <a:xfrm>
              <a:off x="2082" y="863"/>
              <a:ext cx="546" cy="122"/>
            </a:xfrm>
            <a:custGeom>
              <a:avLst/>
              <a:gdLst/>
              <a:ahLst/>
              <a:cxnLst>
                <a:cxn ang="0">
                  <a:pos x="0" y="78"/>
                </a:cxn>
                <a:cxn ang="0">
                  <a:pos x="321" y="0"/>
                </a:cxn>
              </a:cxnLst>
              <a:rect l="0" t="0" r="0" b="0"/>
              <a:pathLst>
                <a:path w="930" h="190">
                  <a:moveTo>
                    <a:pt x="0" y="190"/>
                  </a:moveTo>
                  <a:lnTo>
                    <a:pt x="930" y="0"/>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70683" name="Line 28"/>
            <p:cNvSpPr/>
            <p:nvPr/>
          </p:nvSpPr>
          <p:spPr>
            <a:xfrm>
              <a:off x="2411" y="623"/>
              <a:ext cx="953" cy="1"/>
            </a:xfrm>
            <a:prstGeom prst="line">
              <a:avLst/>
            </a:prstGeom>
            <a:ln w="9525" cap="flat" cmpd="sng">
              <a:solidFill>
                <a:srgbClr val="000000"/>
              </a:solidFill>
              <a:prstDash val="solid"/>
              <a:round/>
              <a:headEnd type="none" w="med" len="med"/>
              <a:tailEnd type="triangle" w="med" len="med"/>
            </a:ln>
          </p:spPr>
        </p:sp>
        <p:sp>
          <p:nvSpPr>
            <p:cNvPr id="70684" name="Freeform 29"/>
            <p:cNvSpPr/>
            <p:nvPr/>
          </p:nvSpPr>
          <p:spPr>
            <a:xfrm flipH="1">
              <a:off x="1988" y="724"/>
              <a:ext cx="317" cy="202"/>
            </a:xfrm>
            <a:custGeom>
              <a:avLst/>
              <a:gdLst/>
              <a:ahLst/>
              <a:cxnLst>
                <a:cxn ang="0">
                  <a:pos x="0" y="0"/>
                </a:cxn>
                <a:cxn ang="0">
                  <a:pos x="670" y="43"/>
                </a:cxn>
              </a:cxnLst>
              <a:rect l="0" t="0" r="0" b="0"/>
              <a:pathLst>
                <a:path w="150" h="960">
                  <a:moveTo>
                    <a:pt x="0" y="0"/>
                  </a:moveTo>
                  <a:lnTo>
                    <a:pt x="150" y="960"/>
                  </a:lnTo>
                </a:path>
              </a:pathLst>
            </a:custGeom>
            <a:noFill/>
            <a:ln w="9525" cap="flat" cmpd="sng">
              <a:solidFill>
                <a:srgbClr val="000000"/>
              </a:solidFill>
              <a:prstDash val="solid"/>
              <a:round/>
              <a:headEnd type="triangle" w="med" len="med"/>
              <a:tailEnd type="none" w="med" len="med"/>
            </a:ln>
          </p:spPr>
          <p:txBody>
            <a:bodyPr/>
            <a:lstStyle/>
            <a:p>
              <a:endParaRPr lang="zh-CN" altLang="en-US"/>
            </a:p>
          </p:txBody>
        </p:sp>
        <p:sp>
          <p:nvSpPr>
            <p:cNvPr id="70685" name="Line 30"/>
            <p:cNvSpPr/>
            <p:nvPr/>
          </p:nvSpPr>
          <p:spPr>
            <a:xfrm flipV="1">
              <a:off x="2094" y="1027"/>
              <a:ext cx="1058" cy="1"/>
            </a:xfrm>
            <a:prstGeom prst="line">
              <a:avLst/>
            </a:prstGeom>
            <a:ln w="9525" cap="flat" cmpd="sng">
              <a:solidFill>
                <a:srgbClr val="000000"/>
              </a:solidFill>
              <a:prstDash val="solid"/>
              <a:round/>
              <a:headEnd type="none" w="med" len="med"/>
              <a:tailEnd type="triangle" w="med" len="med"/>
            </a:ln>
          </p:spPr>
        </p:sp>
        <p:sp>
          <p:nvSpPr>
            <p:cNvPr id="70686" name="Line 31"/>
            <p:cNvSpPr/>
            <p:nvPr/>
          </p:nvSpPr>
          <p:spPr>
            <a:xfrm>
              <a:off x="3258" y="1128"/>
              <a:ext cx="423" cy="403"/>
            </a:xfrm>
            <a:prstGeom prst="line">
              <a:avLst/>
            </a:prstGeom>
            <a:ln w="9525" cap="flat" cmpd="sng">
              <a:solidFill>
                <a:srgbClr val="000000"/>
              </a:solidFill>
              <a:prstDash val="solid"/>
              <a:round/>
              <a:headEnd type="none" w="med" len="med"/>
              <a:tailEnd type="triangle" w="med" len="med"/>
            </a:ln>
          </p:spPr>
        </p:sp>
        <p:sp>
          <p:nvSpPr>
            <p:cNvPr id="70687" name="Freeform 32"/>
            <p:cNvSpPr/>
            <p:nvPr/>
          </p:nvSpPr>
          <p:spPr>
            <a:xfrm>
              <a:off x="1988" y="1483"/>
              <a:ext cx="758" cy="250"/>
            </a:xfrm>
            <a:custGeom>
              <a:avLst/>
              <a:gdLst/>
              <a:ahLst/>
              <a:cxnLst>
                <a:cxn ang="0">
                  <a:pos x="0" y="162"/>
                </a:cxn>
                <a:cxn ang="0">
                  <a:pos x="445" y="0"/>
                </a:cxn>
              </a:cxnLst>
              <a:rect l="0" t="0" r="0" b="0"/>
              <a:pathLst>
                <a:path w="1290" h="386">
                  <a:moveTo>
                    <a:pt x="0" y="386"/>
                  </a:moveTo>
                  <a:lnTo>
                    <a:pt x="1290" y="0"/>
                  </a:ln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70688" name="Rectangle 33"/>
            <p:cNvSpPr/>
            <p:nvPr/>
          </p:nvSpPr>
          <p:spPr>
            <a:xfrm>
              <a:off x="2175" y="493"/>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4</a:t>
              </a:r>
              <a:endParaRPr lang="en-US" altLang="zh-CN" sz="1600" b="1" dirty="0">
                <a:latin typeface="Times New Roman" panose="02020603050405020304" pitchFamily="18" charset="0"/>
                <a:ea typeface="宋体" panose="02010600030101010101" pitchFamily="2" charset="-122"/>
              </a:endParaRPr>
            </a:p>
          </p:txBody>
        </p:sp>
        <p:sp>
          <p:nvSpPr>
            <p:cNvPr id="70689" name="Rectangle 34"/>
            <p:cNvSpPr/>
            <p:nvPr/>
          </p:nvSpPr>
          <p:spPr>
            <a:xfrm>
              <a:off x="3334" y="493"/>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5</a:t>
              </a:r>
              <a:endParaRPr lang="en-US" altLang="zh-CN" sz="1600" b="1" dirty="0">
                <a:latin typeface="Times New Roman" panose="02020603050405020304" pitchFamily="18" charset="0"/>
                <a:ea typeface="宋体" panose="02010600030101010101" pitchFamily="2" charset="-122"/>
              </a:endParaRPr>
            </a:p>
          </p:txBody>
        </p:sp>
        <p:sp>
          <p:nvSpPr>
            <p:cNvPr id="70690" name="Rectangle 35"/>
            <p:cNvSpPr/>
            <p:nvPr/>
          </p:nvSpPr>
          <p:spPr>
            <a:xfrm>
              <a:off x="1857" y="901"/>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1</a:t>
              </a:r>
              <a:endParaRPr lang="en-US" altLang="zh-CN" sz="1600" b="1" dirty="0">
                <a:latin typeface="Times New Roman" panose="02020603050405020304" pitchFamily="18" charset="0"/>
                <a:ea typeface="宋体" panose="02010600030101010101" pitchFamily="2" charset="-122"/>
              </a:endParaRPr>
            </a:p>
          </p:txBody>
        </p:sp>
        <p:sp>
          <p:nvSpPr>
            <p:cNvPr id="70691" name="Rectangle 36"/>
            <p:cNvSpPr/>
            <p:nvPr/>
          </p:nvSpPr>
          <p:spPr>
            <a:xfrm>
              <a:off x="2608" y="705"/>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2</a:t>
              </a:r>
              <a:endParaRPr lang="en-US" altLang="zh-CN" sz="1600" b="1" dirty="0">
                <a:latin typeface="Times New Roman" panose="02020603050405020304" pitchFamily="18" charset="0"/>
                <a:ea typeface="宋体" panose="02010600030101010101" pitchFamily="2" charset="-122"/>
              </a:endParaRPr>
            </a:p>
          </p:txBody>
        </p:sp>
        <p:sp>
          <p:nvSpPr>
            <p:cNvPr id="70692" name="Rectangle 37"/>
            <p:cNvSpPr/>
            <p:nvPr/>
          </p:nvSpPr>
          <p:spPr>
            <a:xfrm>
              <a:off x="3127" y="901"/>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3</a:t>
              </a:r>
              <a:endParaRPr lang="en-US" altLang="zh-CN" sz="1600" b="1" dirty="0">
                <a:latin typeface="Times New Roman" panose="02020603050405020304" pitchFamily="18" charset="0"/>
                <a:ea typeface="宋体" panose="02010600030101010101" pitchFamily="2" charset="-122"/>
              </a:endParaRPr>
            </a:p>
          </p:txBody>
        </p:sp>
        <p:sp>
          <p:nvSpPr>
            <p:cNvPr id="70693" name="Rectangle 38"/>
            <p:cNvSpPr/>
            <p:nvPr/>
          </p:nvSpPr>
          <p:spPr>
            <a:xfrm>
              <a:off x="3561" y="901"/>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7</a:t>
              </a:r>
              <a:endParaRPr lang="en-US" altLang="zh-CN" sz="1600" b="1" dirty="0">
                <a:latin typeface="Times New Roman" panose="02020603050405020304" pitchFamily="18" charset="0"/>
                <a:ea typeface="宋体" panose="02010600030101010101" pitchFamily="2" charset="-122"/>
              </a:endParaRPr>
            </a:p>
          </p:txBody>
        </p:sp>
        <p:sp>
          <p:nvSpPr>
            <p:cNvPr id="70694" name="Rectangle 39"/>
            <p:cNvSpPr/>
            <p:nvPr/>
          </p:nvSpPr>
          <p:spPr>
            <a:xfrm>
              <a:off x="2675" y="1309"/>
              <a:ext cx="296"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12</a:t>
              </a:r>
              <a:endParaRPr lang="en-US" altLang="zh-CN" sz="1600" b="1" dirty="0">
                <a:latin typeface="Times New Roman" panose="02020603050405020304" pitchFamily="18" charset="0"/>
                <a:ea typeface="宋体" panose="02010600030101010101" pitchFamily="2" charset="-122"/>
              </a:endParaRPr>
            </a:p>
          </p:txBody>
        </p:sp>
        <p:sp>
          <p:nvSpPr>
            <p:cNvPr id="70695" name="Rectangle 40"/>
            <p:cNvSpPr/>
            <p:nvPr/>
          </p:nvSpPr>
          <p:spPr>
            <a:xfrm>
              <a:off x="3561" y="1521"/>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8</a:t>
              </a:r>
              <a:endParaRPr lang="en-US" altLang="zh-CN" sz="1600" b="1" dirty="0">
                <a:latin typeface="Times New Roman" panose="02020603050405020304" pitchFamily="18" charset="0"/>
                <a:ea typeface="宋体" panose="02010600030101010101" pitchFamily="2" charset="-122"/>
              </a:endParaRPr>
            </a:p>
          </p:txBody>
        </p:sp>
        <p:sp>
          <p:nvSpPr>
            <p:cNvPr id="70696" name="Rectangle 41"/>
            <p:cNvSpPr/>
            <p:nvPr/>
          </p:nvSpPr>
          <p:spPr>
            <a:xfrm>
              <a:off x="3016" y="1703"/>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6</a:t>
              </a:r>
              <a:endParaRPr lang="en-US" altLang="zh-CN" sz="1600" b="1" dirty="0">
                <a:latin typeface="Times New Roman" panose="02020603050405020304" pitchFamily="18" charset="0"/>
                <a:ea typeface="宋体" panose="02010600030101010101" pitchFamily="2" charset="-122"/>
              </a:endParaRPr>
            </a:p>
          </p:txBody>
        </p:sp>
        <p:sp>
          <p:nvSpPr>
            <p:cNvPr id="70697" name="Rectangle 42"/>
            <p:cNvSpPr/>
            <p:nvPr/>
          </p:nvSpPr>
          <p:spPr>
            <a:xfrm>
              <a:off x="1857" y="1703"/>
              <a:ext cx="252"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9</a:t>
              </a:r>
              <a:endParaRPr lang="en-US" altLang="zh-CN" sz="1600" b="1" dirty="0">
                <a:latin typeface="Times New Roman" panose="02020603050405020304" pitchFamily="18" charset="0"/>
                <a:ea typeface="宋体" panose="02010600030101010101" pitchFamily="2" charset="-122"/>
              </a:endParaRPr>
            </a:p>
          </p:txBody>
        </p:sp>
        <p:sp>
          <p:nvSpPr>
            <p:cNvPr id="70698" name="Rectangle 43"/>
            <p:cNvSpPr/>
            <p:nvPr/>
          </p:nvSpPr>
          <p:spPr>
            <a:xfrm>
              <a:off x="2358" y="1717"/>
              <a:ext cx="296"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10</a:t>
              </a:r>
              <a:endParaRPr lang="en-US" altLang="zh-CN" sz="1600" b="1" dirty="0">
                <a:latin typeface="Times New Roman" panose="02020603050405020304" pitchFamily="18" charset="0"/>
                <a:ea typeface="宋体" panose="02010600030101010101" pitchFamily="2" charset="-122"/>
              </a:endParaRPr>
            </a:p>
          </p:txBody>
        </p:sp>
        <p:sp>
          <p:nvSpPr>
            <p:cNvPr id="70699" name="Rectangle 44"/>
            <p:cNvSpPr/>
            <p:nvPr/>
          </p:nvSpPr>
          <p:spPr>
            <a:xfrm>
              <a:off x="2358" y="2111"/>
              <a:ext cx="296" cy="212"/>
            </a:xfrm>
            <a:prstGeom prst="rect">
              <a:avLst/>
            </a:prstGeom>
            <a:noFill/>
            <a:ln w="9525">
              <a:noFill/>
            </a:ln>
          </p:spPr>
          <p:txBody>
            <a:bodyPr wrap="none" anchor="ctr">
              <a:spAutoFit/>
            </a:bodyPr>
            <a:lstStyle/>
            <a:p>
              <a:r>
                <a:rPr lang="en-US" altLang="zh-CN" sz="1600" b="1" dirty="0">
                  <a:latin typeface="Times New Roman" panose="02020603050405020304" pitchFamily="18" charset="0"/>
                  <a:ea typeface="宋体" panose="02010600030101010101" pitchFamily="2" charset="-122"/>
                </a:rPr>
                <a:t>C</a:t>
              </a:r>
              <a:r>
                <a:rPr lang="en-US" altLang="zh-CN" sz="1600" b="1" baseline="-30000" dirty="0">
                  <a:latin typeface="Times New Roman" panose="02020603050405020304" pitchFamily="18" charset="0"/>
                  <a:ea typeface="宋体" panose="02010600030101010101" pitchFamily="2" charset="-122"/>
                </a:rPr>
                <a:t>11</a:t>
              </a:r>
              <a:endParaRPr lang="en-US" altLang="zh-CN" sz="1600" b="1" dirty="0">
                <a:latin typeface="Times New Roman" panose="02020603050405020304" pitchFamily="18" charset="0"/>
                <a:ea typeface="宋体" panose="02010600030101010101" pitchFamily="2" charset="-122"/>
              </a:endParaRPr>
            </a:p>
          </p:txBody>
        </p:sp>
      </p:grpSp>
      <p:sp>
        <p:nvSpPr>
          <p:cNvPr id="163886" name="Rectangle 46"/>
          <p:cNvSpPr/>
          <p:nvPr/>
        </p:nvSpPr>
        <p:spPr>
          <a:xfrm>
            <a:off x="900113" y="4365625"/>
            <a:ext cx="7608887" cy="1187450"/>
          </a:xfrm>
          <a:prstGeom prst="rect">
            <a:avLst/>
          </a:prstGeom>
          <a:noFill/>
          <a:ln w="9525">
            <a:noFill/>
          </a:ln>
        </p:spPr>
        <p:txBody>
          <a:bodyPr wrap="none" anchor="ctr">
            <a:spAutoFit/>
          </a:bodyPr>
          <a:lstStyle/>
          <a:p>
            <a:r>
              <a:rPr lang="en-US" altLang="zh-CN" b="1" dirty="0">
                <a:latin typeface="Times New Roman" panose="02020603050405020304" pitchFamily="18" charset="0"/>
                <a:ea typeface="宋体" panose="02010600030101010101" pitchFamily="2" charset="-122"/>
              </a:rPr>
              <a:t>Topological Sort Result: </a:t>
            </a:r>
          </a:p>
          <a:p>
            <a:r>
              <a:rPr lang="en-US" altLang="zh-CN" b="1" dirty="0">
                <a:latin typeface="Times New Roman" panose="02020603050405020304" pitchFamily="18" charset="0"/>
                <a:ea typeface="宋体" panose="02010600030101010101" pitchFamily="2" charset="-122"/>
              </a:rPr>
              <a:t>	1</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(C</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3</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4</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5</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7</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9</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10</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11</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6</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12</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8</a:t>
            </a:r>
            <a:r>
              <a:rPr lang="en-US" altLang="zh-CN" b="1" dirty="0">
                <a:latin typeface="Times New Roman" panose="02020603050405020304" pitchFamily="18" charset="0"/>
                <a:ea typeface="宋体" panose="02010600030101010101" pitchFamily="2" charset="-122"/>
              </a:rPr>
              <a:t>)</a:t>
            </a:r>
          </a:p>
          <a:p>
            <a:pPr eaLnBrk="0" hangingPunct="0"/>
            <a:r>
              <a:rPr lang="en-US" altLang="zh-CN" b="1" dirty="0">
                <a:latin typeface="Times New Roman" panose="02020603050405020304" pitchFamily="18" charset="0"/>
                <a:ea typeface="宋体" panose="02010600030101010101" pitchFamily="2" charset="-122"/>
              </a:rPr>
              <a:t>	2</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(C</a:t>
            </a:r>
            <a:r>
              <a:rPr lang="en-US" altLang="zh-CN" b="1" baseline="-30000" dirty="0">
                <a:latin typeface="Times New Roman" panose="02020603050405020304" pitchFamily="18" charset="0"/>
                <a:ea typeface="宋体" panose="02010600030101010101" pitchFamily="2" charset="-122"/>
              </a:rPr>
              <a:t>9</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10</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11</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6</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12</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4</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3</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5</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7</a:t>
            </a:r>
            <a:r>
              <a:rPr lang="en-US" altLang="zh-CN" b="1" dirty="0">
                <a:latin typeface="Times New Roman" panose="02020603050405020304" pitchFamily="18" charset="0"/>
                <a:ea typeface="宋体" panose="02010600030101010101" pitchFamily="2" charset="-122"/>
              </a:rPr>
              <a:t>, C</a:t>
            </a:r>
            <a:r>
              <a:rPr lang="en-US" altLang="zh-CN" b="1" baseline="-30000" dirty="0">
                <a:latin typeface="Times New Roman" panose="02020603050405020304" pitchFamily="18" charset="0"/>
                <a:ea typeface="宋体" panose="02010600030101010101" pitchFamily="2" charset="-122"/>
              </a:rPr>
              <a:t>8</a:t>
            </a:r>
            <a:r>
              <a:rPr lang="en-US" altLang="zh-CN" b="1" dirty="0">
                <a:latin typeface="Times New Roman" panose="02020603050405020304" pitchFamily="18" charset="0"/>
                <a:ea typeface="宋体" panose="02010600030101010101" pitchFamily="2" charset="-122"/>
              </a:rPr>
              <a:t>)</a:t>
            </a:r>
          </a:p>
        </p:txBody>
      </p:sp>
      <p:sp>
        <p:nvSpPr>
          <p:cNvPr id="163887" name="Text Box 47"/>
          <p:cNvSpPr txBox="1"/>
          <p:nvPr/>
        </p:nvSpPr>
        <p:spPr>
          <a:xfrm>
            <a:off x="865188" y="6140450"/>
            <a:ext cx="334645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Who can be output first ? </a:t>
            </a:r>
          </a:p>
        </p:txBody>
      </p:sp>
      <p:sp>
        <p:nvSpPr>
          <p:cNvPr id="163888" name="Text Box 48"/>
          <p:cNvSpPr txBox="1"/>
          <p:nvPr/>
        </p:nvSpPr>
        <p:spPr>
          <a:xfrm>
            <a:off x="2268538" y="5589588"/>
            <a:ext cx="1149350" cy="457200"/>
          </a:xfrm>
          <a:prstGeom prst="rect">
            <a:avLst/>
          </a:prstGeom>
          <a:no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More</a:t>
            </a:r>
            <a:r>
              <a:rPr lang="zh-CN" altLang="en-US" dirty="0">
                <a:solidFill>
                  <a:srgbClr val="CC0000"/>
                </a:solidFill>
                <a:latin typeface="Times New Roman" panose="02020603050405020304" pitchFamily="18"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163886"/>
                                        </p:tgtEl>
                                        <p:attrNameLst>
                                          <p:attrName>style.visibility</p:attrName>
                                        </p:attrNameLst>
                                      </p:cBhvr>
                                      <p:to>
                                        <p:strVal val="visible"/>
                                      </p:to>
                                    </p:set>
                                    <p:anim calcmode="lin" valueType="num">
                                      <p:cBhvr>
                                        <p:cTn id="7" dur="500" fill="hold"/>
                                        <p:tgtEl>
                                          <p:spTgt spid="16388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388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388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3886"/>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6" grpId="0"/>
      <p:bldP spid="163887" grpId="0"/>
      <p:bldP spid="16388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46</a:t>
            </a:fld>
            <a:endParaRPr lang="en-US" altLang="zh-CN" sz="1400" dirty="0"/>
          </a:p>
        </p:txBody>
      </p:sp>
      <p:pic>
        <p:nvPicPr>
          <p:cNvPr id="71682" name="Picture 37"/>
          <p:cNvPicPr>
            <a:picLocks noChangeAspect="1"/>
          </p:cNvPicPr>
          <p:nvPr/>
        </p:nvPicPr>
        <p:blipFill>
          <a:blip r:embed="rId3">
            <a:lum bright="39999"/>
          </a:blip>
          <a:stretch>
            <a:fillRect/>
          </a:stretch>
        </p:blipFill>
        <p:spPr>
          <a:xfrm>
            <a:off x="234950" y="1484313"/>
            <a:ext cx="6281738" cy="1944687"/>
          </a:xfrm>
          <a:prstGeom prst="rect">
            <a:avLst/>
          </a:prstGeom>
          <a:noFill/>
          <a:ln w="9525">
            <a:noFill/>
          </a:ln>
        </p:spPr>
      </p:pic>
      <p:sp>
        <p:nvSpPr>
          <p:cNvPr id="15974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Topological Sort (1)</a:t>
            </a:r>
          </a:p>
        </p:txBody>
      </p:sp>
      <p:sp>
        <p:nvSpPr>
          <p:cNvPr id="71684" name="Rectangle 9"/>
          <p:cNvSpPr/>
          <p:nvPr/>
        </p:nvSpPr>
        <p:spPr>
          <a:xfrm>
            <a:off x="1763713" y="465455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85" name="Rectangle 10"/>
          <p:cNvSpPr/>
          <p:nvPr/>
        </p:nvSpPr>
        <p:spPr>
          <a:xfrm>
            <a:off x="2195513" y="465455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86" name="Rectangle 11"/>
          <p:cNvSpPr/>
          <p:nvPr/>
        </p:nvSpPr>
        <p:spPr>
          <a:xfrm>
            <a:off x="2627313" y="465455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87" name="Rectangle 12"/>
          <p:cNvSpPr/>
          <p:nvPr/>
        </p:nvSpPr>
        <p:spPr>
          <a:xfrm>
            <a:off x="3059113" y="465455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88" name="Rectangle 13"/>
          <p:cNvSpPr/>
          <p:nvPr/>
        </p:nvSpPr>
        <p:spPr>
          <a:xfrm>
            <a:off x="34925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89" name="Rectangle 14"/>
          <p:cNvSpPr/>
          <p:nvPr/>
        </p:nvSpPr>
        <p:spPr>
          <a:xfrm>
            <a:off x="39243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90" name="Rectangle 15"/>
          <p:cNvSpPr/>
          <p:nvPr/>
        </p:nvSpPr>
        <p:spPr>
          <a:xfrm>
            <a:off x="43561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91" name="Rectangle 16"/>
          <p:cNvSpPr/>
          <p:nvPr/>
        </p:nvSpPr>
        <p:spPr>
          <a:xfrm>
            <a:off x="47879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92" name="Rectangle 17"/>
          <p:cNvSpPr/>
          <p:nvPr/>
        </p:nvSpPr>
        <p:spPr>
          <a:xfrm>
            <a:off x="52197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93" name="Rectangle 18"/>
          <p:cNvSpPr/>
          <p:nvPr/>
        </p:nvSpPr>
        <p:spPr>
          <a:xfrm>
            <a:off x="56515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94" name="Rectangle 19"/>
          <p:cNvSpPr/>
          <p:nvPr/>
        </p:nvSpPr>
        <p:spPr>
          <a:xfrm>
            <a:off x="60833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71695" name="Rectangle 20"/>
          <p:cNvSpPr/>
          <p:nvPr/>
        </p:nvSpPr>
        <p:spPr>
          <a:xfrm>
            <a:off x="6515100" y="4652963"/>
            <a:ext cx="433388" cy="503237"/>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59765" name="Oval 21"/>
          <p:cNvSpPr/>
          <p:nvPr/>
        </p:nvSpPr>
        <p:spPr>
          <a:xfrm>
            <a:off x="468313" y="2205038"/>
            <a:ext cx="503237" cy="503237"/>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J1</a:t>
            </a:r>
          </a:p>
        </p:txBody>
      </p:sp>
      <p:sp>
        <p:nvSpPr>
          <p:cNvPr id="159766" name="Oval 22"/>
          <p:cNvSpPr/>
          <p:nvPr/>
        </p:nvSpPr>
        <p:spPr>
          <a:xfrm>
            <a:off x="1547813" y="2205038"/>
            <a:ext cx="503237" cy="503237"/>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J2</a:t>
            </a:r>
          </a:p>
        </p:txBody>
      </p:sp>
      <p:sp>
        <p:nvSpPr>
          <p:cNvPr id="159767" name="Oval 23"/>
          <p:cNvSpPr/>
          <p:nvPr/>
        </p:nvSpPr>
        <p:spPr>
          <a:xfrm>
            <a:off x="2555875" y="1773238"/>
            <a:ext cx="503238" cy="503237"/>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J6</a:t>
            </a:r>
          </a:p>
        </p:txBody>
      </p:sp>
      <p:sp>
        <p:nvSpPr>
          <p:cNvPr id="159768" name="Oval 24"/>
          <p:cNvSpPr/>
          <p:nvPr/>
        </p:nvSpPr>
        <p:spPr>
          <a:xfrm>
            <a:off x="2555875" y="2781300"/>
            <a:ext cx="503238" cy="503238"/>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J4</a:t>
            </a:r>
          </a:p>
        </p:txBody>
      </p:sp>
      <p:sp>
        <p:nvSpPr>
          <p:cNvPr id="159769" name="Oval 25"/>
          <p:cNvSpPr/>
          <p:nvPr/>
        </p:nvSpPr>
        <p:spPr>
          <a:xfrm>
            <a:off x="3851275" y="2205038"/>
            <a:ext cx="503238" cy="503237"/>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J5</a:t>
            </a:r>
          </a:p>
        </p:txBody>
      </p:sp>
      <p:sp>
        <p:nvSpPr>
          <p:cNvPr id="159770" name="Oval 26"/>
          <p:cNvSpPr/>
          <p:nvPr/>
        </p:nvSpPr>
        <p:spPr>
          <a:xfrm>
            <a:off x="1547813" y="2781300"/>
            <a:ext cx="503237" cy="503238"/>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J3</a:t>
            </a:r>
          </a:p>
        </p:txBody>
      </p:sp>
      <p:sp>
        <p:nvSpPr>
          <p:cNvPr id="159771" name="Oval 27"/>
          <p:cNvSpPr/>
          <p:nvPr/>
        </p:nvSpPr>
        <p:spPr>
          <a:xfrm>
            <a:off x="5724525" y="2205038"/>
            <a:ext cx="503238" cy="503237"/>
          </a:xfrm>
          <a:prstGeom prst="ellipse">
            <a:avLst/>
          </a:prstGeom>
          <a:solidFill>
            <a:schemeClr val="bg1"/>
          </a:solidFill>
          <a:ln w="28575" cap="flat" cmpd="sng">
            <a:solidFill>
              <a:srgbClr val="CC0000"/>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J7</a:t>
            </a:r>
          </a:p>
        </p:txBody>
      </p:sp>
      <p:sp>
        <p:nvSpPr>
          <p:cNvPr id="159772" name="Line 28"/>
          <p:cNvSpPr/>
          <p:nvPr/>
        </p:nvSpPr>
        <p:spPr>
          <a:xfrm>
            <a:off x="971550" y="2420938"/>
            <a:ext cx="576263" cy="0"/>
          </a:xfrm>
          <a:prstGeom prst="line">
            <a:avLst/>
          </a:prstGeom>
          <a:ln w="28575" cap="flat" cmpd="sng">
            <a:solidFill>
              <a:srgbClr val="CC0000"/>
            </a:solidFill>
            <a:prstDash val="solid"/>
            <a:round/>
            <a:headEnd type="none" w="med" len="med"/>
            <a:tailEnd type="triangle" w="med" len="med"/>
          </a:ln>
        </p:spPr>
      </p:sp>
      <p:sp>
        <p:nvSpPr>
          <p:cNvPr id="159773" name="Line 29"/>
          <p:cNvSpPr/>
          <p:nvPr/>
        </p:nvSpPr>
        <p:spPr>
          <a:xfrm flipV="1">
            <a:off x="1979613" y="2060575"/>
            <a:ext cx="576262" cy="215900"/>
          </a:xfrm>
          <a:prstGeom prst="line">
            <a:avLst/>
          </a:prstGeom>
          <a:ln w="28575" cap="flat" cmpd="sng">
            <a:solidFill>
              <a:srgbClr val="CC0000"/>
            </a:solidFill>
            <a:prstDash val="solid"/>
            <a:round/>
            <a:headEnd type="none" w="med" len="med"/>
            <a:tailEnd type="triangle" w="med" len="med"/>
          </a:ln>
        </p:spPr>
      </p:sp>
      <p:sp>
        <p:nvSpPr>
          <p:cNvPr id="159774" name="Line 30"/>
          <p:cNvSpPr/>
          <p:nvPr/>
        </p:nvSpPr>
        <p:spPr>
          <a:xfrm>
            <a:off x="971550" y="2422525"/>
            <a:ext cx="576263" cy="574675"/>
          </a:xfrm>
          <a:prstGeom prst="line">
            <a:avLst/>
          </a:prstGeom>
          <a:ln w="28575" cap="flat" cmpd="sng">
            <a:solidFill>
              <a:srgbClr val="CC0000"/>
            </a:solidFill>
            <a:prstDash val="solid"/>
            <a:round/>
            <a:headEnd type="none" w="med" len="med"/>
            <a:tailEnd type="triangle" w="med" len="med"/>
          </a:ln>
        </p:spPr>
      </p:sp>
      <p:sp>
        <p:nvSpPr>
          <p:cNvPr id="159775" name="Line 31"/>
          <p:cNvSpPr/>
          <p:nvPr/>
        </p:nvSpPr>
        <p:spPr>
          <a:xfrm>
            <a:off x="2051050" y="2492375"/>
            <a:ext cx="504825" cy="360363"/>
          </a:xfrm>
          <a:prstGeom prst="line">
            <a:avLst/>
          </a:prstGeom>
          <a:ln w="28575" cap="flat" cmpd="sng">
            <a:solidFill>
              <a:srgbClr val="CC0000"/>
            </a:solidFill>
            <a:prstDash val="solid"/>
            <a:round/>
            <a:headEnd type="none" w="med" len="med"/>
            <a:tailEnd type="triangle" w="med" len="med"/>
          </a:ln>
        </p:spPr>
      </p:sp>
      <p:sp>
        <p:nvSpPr>
          <p:cNvPr id="159776" name="Line 32"/>
          <p:cNvSpPr/>
          <p:nvPr/>
        </p:nvSpPr>
        <p:spPr>
          <a:xfrm>
            <a:off x="2051050" y="3068638"/>
            <a:ext cx="504825" cy="0"/>
          </a:xfrm>
          <a:prstGeom prst="line">
            <a:avLst/>
          </a:prstGeom>
          <a:ln w="28575" cap="flat" cmpd="sng">
            <a:solidFill>
              <a:srgbClr val="CC0000"/>
            </a:solidFill>
            <a:prstDash val="solid"/>
            <a:round/>
            <a:headEnd type="none" w="med" len="med"/>
            <a:tailEnd type="triangle" w="med" len="med"/>
          </a:ln>
        </p:spPr>
      </p:sp>
      <p:sp>
        <p:nvSpPr>
          <p:cNvPr id="159777" name="Line 33"/>
          <p:cNvSpPr/>
          <p:nvPr/>
        </p:nvSpPr>
        <p:spPr>
          <a:xfrm>
            <a:off x="2051050" y="2420938"/>
            <a:ext cx="1800225" cy="0"/>
          </a:xfrm>
          <a:prstGeom prst="line">
            <a:avLst/>
          </a:prstGeom>
          <a:ln w="28575" cap="flat" cmpd="sng">
            <a:solidFill>
              <a:srgbClr val="CC0000"/>
            </a:solidFill>
            <a:prstDash val="solid"/>
            <a:round/>
            <a:headEnd type="none" w="med" len="med"/>
            <a:tailEnd type="triangle" w="med" len="med"/>
          </a:ln>
        </p:spPr>
      </p:sp>
      <p:sp>
        <p:nvSpPr>
          <p:cNvPr id="159778" name="Line 34"/>
          <p:cNvSpPr/>
          <p:nvPr/>
        </p:nvSpPr>
        <p:spPr>
          <a:xfrm flipV="1">
            <a:off x="3059113" y="2565400"/>
            <a:ext cx="792162" cy="358775"/>
          </a:xfrm>
          <a:prstGeom prst="line">
            <a:avLst/>
          </a:prstGeom>
          <a:ln w="28575" cap="flat" cmpd="sng">
            <a:solidFill>
              <a:srgbClr val="CC0000"/>
            </a:solidFill>
            <a:prstDash val="solid"/>
            <a:round/>
            <a:headEnd type="none" w="med" len="med"/>
            <a:tailEnd type="triangle" w="med" len="med"/>
          </a:ln>
        </p:spPr>
      </p:sp>
      <p:sp>
        <p:nvSpPr>
          <p:cNvPr id="159779" name="Line 35"/>
          <p:cNvSpPr/>
          <p:nvPr/>
        </p:nvSpPr>
        <p:spPr>
          <a:xfrm>
            <a:off x="4356100" y="2420938"/>
            <a:ext cx="1368425" cy="0"/>
          </a:xfrm>
          <a:prstGeom prst="line">
            <a:avLst/>
          </a:prstGeom>
          <a:ln w="28575" cap="flat" cmpd="sng">
            <a:solidFill>
              <a:srgbClr val="CC0000"/>
            </a:solidFill>
            <a:prstDash val="solid"/>
            <a:round/>
            <a:headEnd type="none" w="med" len="med"/>
            <a:tailEnd type="triangle" w="med" len="med"/>
          </a:ln>
        </p:spPr>
      </p:sp>
      <p:sp>
        <p:nvSpPr>
          <p:cNvPr id="159780" name="Text Box 36"/>
          <p:cNvSpPr txBox="1"/>
          <p:nvPr/>
        </p:nvSpPr>
        <p:spPr>
          <a:xfrm>
            <a:off x="1763713" y="4627563"/>
            <a:ext cx="4556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J1</a:t>
            </a:r>
          </a:p>
        </p:txBody>
      </p:sp>
      <p:sp>
        <p:nvSpPr>
          <p:cNvPr id="159782" name="Text Box 38"/>
          <p:cNvSpPr txBox="1"/>
          <p:nvPr/>
        </p:nvSpPr>
        <p:spPr>
          <a:xfrm>
            <a:off x="2195513" y="4652963"/>
            <a:ext cx="4556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J2</a:t>
            </a:r>
          </a:p>
        </p:txBody>
      </p:sp>
      <p:sp>
        <p:nvSpPr>
          <p:cNvPr id="159784" name="Text Box 40"/>
          <p:cNvSpPr txBox="1"/>
          <p:nvPr/>
        </p:nvSpPr>
        <p:spPr>
          <a:xfrm>
            <a:off x="2554288" y="4652963"/>
            <a:ext cx="4556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J3</a:t>
            </a:r>
          </a:p>
        </p:txBody>
      </p:sp>
      <p:sp>
        <p:nvSpPr>
          <p:cNvPr id="159785" name="Text Box 41"/>
          <p:cNvSpPr txBox="1"/>
          <p:nvPr/>
        </p:nvSpPr>
        <p:spPr>
          <a:xfrm>
            <a:off x="2986088" y="4652963"/>
            <a:ext cx="4556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J4</a:t>
            </a:r>
          </a:p>
        </p:txBody>
      </p:sp>
      <p:sp>
        <p:nvSpPr>
          <p:cNvPr id="159786" name="Text Box 42"/>
          <p:cNvSpPr txBox="1"/>
          <p:nvPr/>
        </p:nvSpPr>
        <p:spPr>
          <a:xfrm>
            <a:off x="3419475" y="4652963"/>
            <a:ext cx="455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J6</a:t>
            </a:r>
          </a:p>
        </p:txBody>
      </p:sp>
      <p:sp>
        <p:nvSpPr>
          <p:cNvPr id="159787" name="Text Box 43"/>
          <p:cNvSpPr txBox="1"/>
          <p:nvPr/>
        </p:nvSpPr>
        <p:spPr>
          <a:xfrm>
            <a:off x="3900488" y="4652963"/>
            <a:ext cx="4556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J5</a:t>
            </a:r>
          </a:p>
        </p:txBody>
      </p:sp>
      <p:sp>
        <p:nvSpPr>
          <p:cNvPr id="159788" name="Text Box 44"/>
          <p:cNvSpPr txBox="1"/>
          <p:nvPr/>
        </p:nvSpPr>
        <p:spPr>
          <a:xfrm>
            <a:off x="4332288" y="4652963"/>
            <a:ext cx="45561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J7</a:t>
            </a:r>
          </a:p>
        </p:txBody>
      </p:sp>
      <p:sp>
        <p:nvSpPr>
          <p:cNvPr id="71718" name="Text Box 45"/>
          <p:cNvSpPr txBox="1"/>
          <p:nvPr/>
        </p:nvSpPr>
        <p:spPr>
          <a:xfrm>
            <a:off x="1908175" y="5589588"/>
            <a:ext cx="5468938" cy="82232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Output the node with 0 </a:t>
            </a:r>
            <a:r>
              <a:rPr lang="en-US" altLang="zh-CN" b="1" dirty="0">
                <a:solidFill>
                  <a:srgbClr val="CC0000"/>
                </a:solidFill>
                <a:latin typeface="Times New Roman" panose="02020603050405020304" pitchFamily="18" charset="0"/>
                <a:ea typeface="宋体" panose="02010600030101010101" pitchFamily="2" charset="-122"/>
              </a:rPr>
              <a:t>indegree</a:t>
            </a:r>
          </a:p>
          <a:p>
            <a:r>
              <a:rPr lang="en-US" altLang="zh-CN" b="1" dirty="0">
                <a:solidFill>
                  <a:srgbClr val="CC0000"/>
                </a:solidFill>
                <a:latin typeface="Times New Roman" panose="02020603050405020304" pitchFamily="18" charset="0"/>
                <a:ea typeface="宋体" panose="02010600030101010101" pitchFamily="2" charset="-122"/>
              </a:rPr>
              <a:t> (the count of edges pointing to the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976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977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97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976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977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977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977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97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5977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5977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97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5977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5976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978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5976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78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5976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5977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7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597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5" grpId="0" animBg="1"/>
      <p:bldP spid="159766" grpId="0" animBg="1"/>
      <p:bldP spid="159767" grpId="0" animBg="1"/>
      <p:bldP spid="159768" grpId="0" animBg="1"/>
      <p:bldP spid="159769" grpId="0" animBg="1"/>
      <p:bldP spid="159770" grpId="0" animBg="1"/>
      <p:bldP spid="159771" grpId="0" animBg="1"/>
      <p:bldP spid="159780" grpId="0"/>
      <p:bldP spid="159782" grpId="0"/>
      <p:bldP spid="159784" grpId="0"/>
      <p:bldP spid="159785" grpId="0"/>
      <p:bldP spid="159786" grpId="0"/>
      <p:bldP spid="159787" grpId="0"/>
      <p:bldP spid="15978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47</a:t>
            </a:fld>
            <a:endParaRPr lang="en-US" altLang="zh-CN" sz="1400" dirty="0"/>
          </a:p>
        </p:txBody>
      </p:sp>
      <p:sp>
        <p:nvSpPr>
          <p:cNvPr id="43010" name="Rectangle 2"/>
          <p:cNvSpPr>
            <a:spLocks noGrp="1" noChangeArrowheads="1"/>
          </p:cNvSpPr>
          <p:nvPr>
            <p:ph type="title"/>
          </p:nvPr>
        </p:nvSpPr>
        <p:spPr>
          <a:xfrm>
            <a:off x="457200" y="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Queue-Based Topsort</a:t>
            </a:r>
          </a:p>
        </p:txBody>
      </p:sp>
      <p:sp>
        <p:nvSpPr>
          <p:cNvPr id="73731" name="Rectangle 3"/>
          <p:cNvSpPr>
            <a:spLocks noGrp="1"/>
          </p:cNvSpPr>
          <p:nvPr>
            <p:ph idx="1"/>
          </p:nvPr>
        </p:nvSpPr>
        <p:spPr>
          <a:xfrm>
            <a:off x="228600" y="990600"/>
            <a:ext cx="8610600" cy="5181600"/>
          </a:xfrm>
        </p:spPr>
        <p:txBody>
          <a:bodyPr wrap="square" lIns="91440" tIns="45720" rIns="91440" bIns="45720" anchor="t"/>
          <a:lstStyle/>
          <a:p>
            <a:pPr eaLnBrk="1" hangingPunct="1">
              <a:lnSpc>
                <a:spcPct val="50000"/>
              </a:lnSpc>
              <a:buNone/>
            </a:pPr>
            <a:r>
              <a:rPr lang="en-US" altLang="zh-CN" sz="2400" b="1" dirty="0">
                <a:latin typeface="Courier New" panose="02070309020205020404" pitchFamily="49" charset="0"/>
              </a:rPr>
              <a:t>void topsort(Graph* G, Queue&lt;int&gt;* Q) {</a:t>
            </a:r>
          </a:p>
          <a:p>
            <a:pPr eaLnBrk="1" hangingPunct="1">
              <a:lnSpc>
                <a:spcPct val="50000"/>
              </a:lnSpc>
              <a:buNone/>
            </a:pPr>
            <a:r>
              <a:rPr lang="en-US" altLang="zh-CN" sz="2400" b="1" dirty="0">
                <a:latin typeface="Courier New" panose="02070309020205020404" pitchFamily="49" charset="0"/>
              </a:rPr>
              <a:t>  int Count[G-&gt;n()]; //indegree array</a:t>
            </a:r>
          </a:p>
          <a:p>
            <a:pPr eaLnBrk="1" hangingPunct="1">
              <a:lnSpc>
                <a:spcPct val="50000"/>
              </a:lnSpc>
              <a:buNone/>
            </a:pPr>
            <a:r>
              <a:rPr lang="en-US" altLang="zh-CN" sz="2400" b="1" dirty="0">
                <a:latin typeface="Courier New" panose="02070309020205020404" pitchFamily="49" charset="0"/>
              </a:rPr>
              <a:t>  int v, w;</a:t>
            </a:r>
          </a:p>
          <a:p>
            <a:pPr eaLnBrk="1" hangingPunct="1">
              <a:lnSpc>
                <a:spcPct val="50000"/>
              </a:lnSpc>
              <a:buNone/>
            </a:pPr>
            <a:r>
              <a:rPr lang="en-US" altLang="zh-CN" sz="2400" b="1" dirty="0">
                <a:latin typeface="Courier New" panose="02070309020205020404" pitchFamily="49" charset="0"/>
              </a:rPr>
              <a:t>  for (v=0; v&lt;G-&gt;n(); v++) Count[v] = 0;</a:t>
            </a:r>
          </a:p>
          <a:p>
            <a:pPr eaLnBrk="1" hangingPunct="1">
              <a:lnSpc>
                <a:spcPct val="50000"/>
              </a:lnSpc>
              <a:buNone/>
            </a:pPr>
            <a:r>
              <a:rPr lang="en-US" altLang="zh-CN" sz="2400" b="1" dirty="0">
                <a:latin typeface="Courier New" panose="02070309020205020404" pitchFamily="49" charset="0"/>
              </a:rPr>
              <a:t>  for (v=0; v&lt;G-&gt;n(); v++) // Process edges</a:t>
            </a:r>
          </a:p>
          <a:p>
            <a:pPr eaLnBrk="1" hangingPunct="1">
              <a:lnSpc>
                <a:spcPct val="50000"/>
              </a:lnSpc>
              <a:buNone/>
            </a:pPr>
            <a:r>
              <a:rPr lang="en-US" altLang="zh-CN" sz="2400" b="1" dirty="0">
                <a:latin typeface="Courier New" panose="02070309020205020404" pitchFamily="49" charset="0"/>
              </a:rPr>
              <a:t>    for (w=G-&gt;first(v); w&lt;G-&gt;n();</a:t>
            </a:r>
          </a:p>
          <a:p>
            <a:pPr eaLnBrk="1" hangingPunct="1">
              <a:lnSpc>
                <a:spcPct val="50000"/>
              </a:lnSpc>
              <a:buNone/>
            </a:pPr>
            <a:r>
              <a:rPr lang="en-US" altLang="zh-CN" sz="2400" b="1" dirty="0">
                <a:latin typeface="Courier New" panose="02070309020205020404" pitchFamily="49" charset="0"/>
              </a:rPr>
              <a:t>                        w = G-&gt;next(v,w))</a:t>
            </a:r>
          </a:p>
          <a:p>
            <a:pPr eaLnBrk="1" hangingPunct="1">
              <a:lnSpc>
                <a:spcPct val="50000"/>
              </a:lnSpc>
              <a:buNone/>
            </a:pPr>
            <a:r>
              <a:rPr lang="en-US" altLang="zh-CN" sz="2400" b="1" dirty="0">
                <a:latin typeface="Courier New" panose="02070309020205020404" pitchFamily="49" charset="0"/>
              </a:rPr>
              <a:t>       Count[w]++;   // Add to v2's count</a:t>
            </a:r>
          </a:p>
          <a:p>
            <a:pPr eaLnBrk="1" hangingPunct="1">
              <a:lnSpc>
                <a:spcPct val="50000"/>
              </a:lnSpc>
              <a:buNone/>
            </a:pPr>
            <a:r>
              <a:rPr lang="en-US" altLang="zh-CN" sz="2400" b="1" dirty="0">
                <a:latin typeface="Courier New" panose="02070309020205020404" pitchFamily="49" charset="0"/>
              </a:rPr>
              <a:t>  for (v=0; v&lt;G-&gt;n(); v++) // Initialize Q</a:t>
            </a:r>
          </a:p>
          <a:p>
            <a:pPr eaLnBrk="1" hangingPunct="1">
              <a:lnSpc>
                <a:spcPct val="50000"/>
              </a:lnSpc>
              <a:buNone/>
            </a:pPr>
            <a:r>
              <a:rPr lang="en-US" altLang="zh-CN" sz="2400" b="1" dirty="0">
                <a:latin typeface="Courier New" panose="02070309020205020404" pitchFamily="49" charset="0"/>
              </a:rPr>
              <a:t>    if (Count[v] == 0)     // No prerequisites</a:t>
            </a:r>
          </a:p>
          <a:p>
            <a:pPr eaLnBrk="1" hangingPunct="1">
              <a:lnSpc>
                <a:spcPct val="50000"/>
              </a:lnSpc>
              <a:buNone/>
            </a:pPr>
            <a:r>
              <a:rPr lang="en-US" altLang="zh-CN" sz="2400" b="1" dirty="0">
                <a:latin typeface="Courier New" panose="02070309020205020404" pitchFamily="49" charset="0"/>
              </a:rPr>
              <a:t>      Q-&gt;enqueue(v);</a:t>
            </a:r>
          </a:p>
          <a:p>
            <a:pPr eaLnBrk="1" hangingPunct="1">
              <a:lnSpc>
                <a:spcPct val="50000"/>
              </a:lnSpc>
              <a:buNone/>
            </a:pPr>
            <a:r>
              <a:rPr lang="en-US" altLang="zh-CN" sz="2400" b="1" dirty="0">
                <a:latin typeface="Courier New" panose="02070309020205020404" pitchFamily="49" charset="0"/>
              </a:rPr>
              <a:t>  while (Q-&gt;length() != 0) {</a:t>
            </a:r>
          </a:p>
          <a:p>
            <a:pPr eaLnBrk="1" hangingPunct="1">
              <a:lnSpc>
                <a:spcPct val="50000"/>
              </a:lnSpc>
              <a:buNone/>
            </a:pPr>
            <a:r>
              <a:rPr lang="en-US" altLang="zh-CN" sz="2400" b="1" dirty="0">
                <a:latin typeface="Courier New" panose="02070309020205020404" pitchFamily="49" charset="0"/>
              </a:rPr>
              <a:t>    Q-&gt;dequeue(v);</a:t>
            </a:r>
          </a:p>
          <a:p>
            <a:pPr eaLnBrk="1" hangingPunct="1">
              <a:lnSpc>
                <a:spcPct val="50000"/>
              </a:lnSpc>
              <a:buNone/>
            </a:pPr>
            <a:r>
              <a:rPr lang="en-US" altLang="zh-CN" sz="2400" b="1" dirty="0">
                <a:latin typeface="Courier New" panose="02070309020205020404" pitchFamily="49" charset="0"/>
              </a:rPr>
              <a:t>    printout(v);     // PreVisit for V</a:t>
            </a:r>
          </a:p>
          <a:p>
            <a:pPr eaLnBrk="1" hangingPunct="1">
              <a:lnSpc>
                <a:spcPct val="50000"/>
              </a:lnSpc>
              <a:buNone/>
            </a:pPr>
            <a:r>
              <a:rPr lang="en-US" altLang="zh-CN" sz="2400" b="1" dirty="0">
                <a:latin typeface="Courier New" panose="02070309020205020404" pitchFamily="49" charset="0"/>
              </a:rPr>
              <a:t>    for (w=G-&gt;first(v); w&lt;G-&gt;n();</a:t>
            </a:r>
          </a:p>
          <a:p>
            <a:pPr eaLnBrk="1" hangingPunct="1">
              <a:lnSpc>
                <a:spcPct val="50000"/>
              </a:lnSpc>
              <a:buNone/>
            </a:pPr>
            <a:r>
              <a:rPr lang="en-US" altLang="zh-CN" sz="2400" b="1" dirty="0">
                <a:latin typeface="Courier New" panose="02070309020205020404" pitchFamily="49" charset="0"/>
              </a:rPr>
              <a:t>                        w = G-&gt;next(v,w)) {</a:t>
            </a:r>
          </a:p>
          <a:p>
            <a:pPr eaLnBrk="1" hangingPunct="1">
              <a:lnSpc>
                <a:spcPct val="50000"/>
              </a:lnSpc>
              <a:buNone/>
            </a:pPr>
            <a:r>
              <a:rPr lang="en-US" altLang="zh-CN" sz="2400" b="1" dirty="0">
                <a:latin typeface="Courier New" panose="02070309020205020404" pitchFamily="49" charset="0"/>
              </a:rPr>
              <a:t>      Count[w]--;    // One less prereq</a:t>
            </a:r>
          </a:p>
          <a:p>
            <a:pPr eaLnBrk="1" hangingPunct="1">
              <a:lnSpc>
                <a:spcPct val="50000"/>
              </a:lnSpc>
              <a:buNone/>
            </a:pPr>
            <a:r>
              <a:rPr lang="en-US" altLang="zh-CN" sz="2400" b="1" dirty="0">
                <a:latin typeface="Courier New" panose="02070309020205020404" pitchFamily="49" charset="0"/>
              </a:rPr>
              <a:t>      if (Count[w] == 0) // Now free</a:t>
            </a:r>
          </a:p>
          <a:p>
            <a:pPr eaLnBrk="1" hangingPunct="1">
              <a:lnSpc>
                <a:spcPct val="50000"/>
              </a:lnSpc>
              <a:buNone/>
            </a:pPr>
            <a:r>
              <a:rPr lang="en-US" altLang="zh-CN" sz="2400" b="1" dirty="0">
                <a:latin typeface="Courier New" panose="02070309020205020404" pitchFamily="49" charset="0"/>
              </a:rPr>
              <a:t>        Q-&gt;enqueue(w);</a:t>
            </a:r>
          </a:p>
          <a:p>
            <a:pPr eaLnBrk="1" hangingPunct="1">
              <a:lnSpc>
                <a:spcPct val="50000"/>
              </a:lnSpc>
              <a:buNone/>
            </a:pPr>
            <a:r>
              <a:rPr lang="en-US" altLang="zh-CN" sz="2400" b="1" dirty="0">
                <a:latin typeface="Courier New" panose="02070309020205020404"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48</a:t>
            </a:fld>
            <a:endParaRPr lang="en-US" altLang="zh-CN" sz="1400" dirty="0"/>
          </a:p>
        </p:txBody>
      </p:sp>
      <p:sp>
        <p:nvSpPr>
          <p:cNvPr id="16486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75779" name="Rectangle 3"/>
          <p:cNvSpPr>
            <a:spLocks noGrp="1"/>
          </p:cNvSpPr>
          <p:nvPr>
            <p:ph idx="1"/>
          </p:nvPr>
        </p:nvSpPr>
        <p:spPr/>
        <p:txBody>
          <a:bodyPr wrap="square" lIns="91440" tIns="45720" rIns="91440" bIns="45720" anchor="t"/>
          <a:lstStyle/>
          <a:p>
            <a:pPr eaLnBrk="1" hangingPunct="1">
              <a:lnSpc>
                <a:spcPct val="90000"/>
              </a:lnSpc>
            </a:pPr>
            <a:r>
              <a:rPr lang="en-US" altLang="zh-CN" dirty="0"/>
              <a:t>Graph Definition</a:t>
            </a:r>
          </a:p>
          <a:p>
            <a:pPr eaLnBrk="1" hangingPunct="1">
              <a:lnSpc>
                <a:spcPct val="90000"/>
              </a:lnSpc>
            </a:pPr>
            <a:r>
              <a:rPr lang="en-US" altLang="zh-CN" dirty="0"/>
              <a:t>Graph Implementations </a:t>
            </a:r>
          </a:p>
          <a:p>
            <a:pPr eaLnBrk="1" hangingPunct="1">
              <a:lnSpc>
                <a:spcPct val="90000"/>
              </a:lnSpc>
            </a:pPr>
            <a:r>
              <a:rPr lang="en-US" altLang="zh-CN" dirty="0"/>
              <a:t>Graph Traversals</a:t>
            </a:r>
          </a:p>
          <a:p>
            <a:pPr lvl="1" eaLnBrk="1" hangingPunct="1">
              <a:lnSpc>
                <a:spcPct val="90000"/>
              </a:lnSpc>
            </a:pPr>
            <a:r>
              <a:rPr lang="en-US" altLang="zh-CN" dirty="0"/>
              <a:t>Depth First search</a:t>
            </a:r>
          </a:p>
          <a:p>
            <a:pPr lvl="1" eaLnBrk="1" hangingPunct="1">
              <a:lnSpc>
                <a:spcPct val="90000"/>
              </a:lnSpc>
            </a:pPr>
            <a:r>
              <a:rPr lang="en-US" altLang="zh-CN" dirty="0"/>
              <a:t>Breadth First Search</a:t>
            </a:r>
          </a:p>
          <a:p>
            <a:pPr lvl="1" eaLnBrk="1" hangingPunct="1">
              <a:lnSpc>
                <a:spcPct val="90000"/>
              </a:lnSpc>
            </a:pPr>
            <a:r>
              <a:rPr lang="en-US" altLang="zh-CN" dirty="0"/>
              <a:t>Topological Sort ( directed graph)</a:t>
            </a:r>
          </a:p>
          <a:p>
            <a:pPr eaLnBrk="1" hangingPunct="1">
              <a:lnSpc>
                <a:spcPct val="90000"/>
              </a:lnSpc>
            </a:pPr>
            <a:r>
              <a:rPr lang="en-US" altLang="zh-CN" dirty="0">
                <a:solidFill>
                  <a:srgbClr val="CC0000"/>
                </a:solidFill>
              </a:rPr>
              <a:t>Shortest-paths Problems</a:t>
            </a:r>
          </a:p>
          <a:p>
            <a:pPr eaLnBrk="1" hangingPunct="1">
              <a:lnSpc>
                <a:spcPct val="90000"/>
              </a:lnSpc>
            </a:pPr>
            <a:r>
              <a:rPr lang="en-US" altLang="zh-CN" dirty="0"/>
              <a:t>Minimum-Cost Spanning Trees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49</a:t>
            </a:fld>
            <a:endParaRPr lang="en-US" altLang="zh-CN" sz="1400" dirty="0"/>
          </a:p>
        </p:txBody>
      </p:sp>
      <p:sp>
        <p:nvSpPr>
          <p:cNvPr id="4505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Shortest Paths Problems</a:t>
            </a:r>
          </a:p>
        </p:txBody>
      </p:sp>
      <p:sp>
        <p:nvSpPr>
          <p:cNvPr id="76803" name="Rectangle 3"/>
          <p:cNvSpPr>
            <a:spLocks noGrp="1"/>
          </p:cNvSpPr>
          <p:nvPr>
            <p:ph idx="1"/>
          </p:nvPr>
        </p:nvSpPr>
        <p:spPr>
          <a:xfrm>
            <a:off x="457200" y="1600200"/>
            <a:ext cx="8534400" cy="4572000"/>
          </a:xfrm>
        </p:spPr>
        <p:txBody>
          <a:bodyPr wrap="square" lIns="91440" tIns="45720" rIns="91440" bIns="45720" anchor="t"/>
          <a:lstStyle/>
          <a:p>
            <a:pPr eaLnBrk="1" hangingPunct="1">
              <a:lnSpc>
                <a:spcPct val="80000"/>
              </a:lnSpc>
              <a:buNone/>
            </a:pPr>
            <a:r>
              <a:rPr lang="en-US" altLang="zh-CN" sz="2800" dirty="0">
                <a:latin typeface="Helvetica" pitchFamily="34" charset="0"/>
              </a:rPr>
              <a:t>Input: A graph with </a:t>
            </a:r>
            <a:r>
              <a:rPr lang="en-US" altLang="zh-CN" sz="2800" u="sng" dirty="0">
                <a:latin typeface="Helvetica" pitchFamily="34" charset="0"/>
              </a:rPr>
              <a:t>weights</a:t>
            </a:r>
            <a:r>
              <a:rPr lang="en-US" altLang="zh-CN" sz="2800" dirty="0">
                <a:latin typeface="Helvetica" pitchFamily="34" charset="0"/>
              </a:rPr>
              <a:t> or </a:t>
            </a:r>
            <a:r>
              <a:rPr lang="en-US" altLang="zh-CN" sz="2800" u="sng" dirty="0">
                <a:latin typeface="Helvetica" pitchFamily="34" charset="0"/>
              </a:rPr>
              <a:t>costs</a:t>
            </a:r>
            <a:r>
              <a:rPr lang="en-US" altLang="zh-CN" sz="2800" dirty="0">
                <a:latin typeface="Helvetica" pitchFamily="34" charset="0"/>
              </a:rPr>
              <a:t> associated with each edge.</a:t>
            </a:r>
          </a:p>
          <a:p>
            <a:pPr eaLnBrk="1" hangingPunct="1">
              <a:lnSpc>
                <a:spcPct val="0"/>
              </a:lnSpc>
              <a:buNone/>
            </a:pPr>
            <a:endParaRPr lang="en-US" altLang="zh-CN" sz="2800" dirty="0">
              <a:latin typeface="Helvetica" pitchFamily="34" charset="0"/>
            </a:endParaRPr>
          </a:p>
          <a:p>
            <a:pPr eaLnBrk="1" hangingPunct="1">
              <a:lnSpc>
                <a:spcPct val="80000"/>
              </a:lnSpc>
              <a:buNone/>
            </a:pPr>
            <a:r>
              <a:rPr lang="en-US" altLang="zh-CN" sz="2800" dirty="0">
                <a:latin typeface="Helvetica" pitchFamily="34" charset="0"/>
              </a:rPr>
              <a:t>Output: The list of edges forming the shortest path.</a:t>
            </a:r>
          </a:p>
          <a:p>
            <a:pPr eaLnBrk="1" hangingPunct="1">
              <a:lnSpc>
                <a:spcPct val="10000"/>
              </a:lnSpc>
              <a:buNone/>
            </a:pPr>
            <a:endParaRPr lang="en-US" altLang="zh-CN" sz="2800" dirty="0">
              <a:latin typeface="Helvetica" pitchFamily="34" charset="0"/>
            </a:endParaRPr>
          </a:p>
          <a:p>
            <a:pPr eaLnBrk="1" hangingPunct="1">
              <a:lnSpc>
                <a:spcPct val="80000"/>
              </a:lnSpc>
              <a:buNone/>
            </a:pPr>
            <a:r>
              <a:rPr lang="en-US" altLang="zh-CN" sz="2800" dirty="0">
                <a:latin typeface="Helvetica" pitchFamily="34" charset="0"/>
              </a:rPr>
              <a:t>Sample problems:</a:t>
            </a:r>
          </a:p>
          <a:p>
            <a:pPr lvl="1" eaLnBrk="1" hangingPunct="1">
              <a:lnSpc>
                <a:spcPct val="80000"/>
              </a:lnSpc>
            </a:pPr>
            <a:r>
              <a:rPr lang="en-US" altLang="zh-CN" dirty="0">
                <a:latin typeface="Helvetica" pitchFamily="34" charset="0"/>
              </a:rPr>
              <a:t>Find shortest path between two </a:t>
            </a:r>
            <a:r>
              <a:rPr lang="en-US" altLang="zh-CN" dirty="0">
                <a:latin typeface="Arial" panose="020B0604020202020204" pitchFamily="34" charset="0"/>
              </a:rPr>
              <a:t>specified</a:t>
            </a:r>
            <a:r>
              <a:rPr lang="en-US" altLang="zh-CN" dirty="0">
                <a:latin typeface="Helvetica" pitchFamily="34" charset="0"/>
              </a:rPr>
              <a:t> vertices</a:t>
            </a:r>
          </a:p>
          <a:p>
            <a:pPr lvl="1" eaLnBrk="1" hangingPunct="1">
              <a:lnSpc>
                <a:spcPct val="80000"/>
              </a:lnSpc>
            </a:pPr>
            <a:r>
              <a:rPr lang="en-US" altLang="zh-CN" dirty="0">
                <a:latin typeface="Helvetica" pitchFamily="34" charset="0"/>
              </a:rPr>
              <a:t>Find shortest path from </a:t>
            </a:r>
            <a:r>
              <a:rPr lang="en-US" altLang="zh-CN" i="1" dirty="0">
                <a:latin typeface="Helvetica" pitchFamily="34" charset="0"/>
              </a:rPr>
              <a:t>S</a:t>
            </a:r>
            <a:r>
              <a:rPr lang="en-US" altLang="zh-CN" dirty="0">
                <a:latin typeface="Helvetica" pitchFamily="34" charset="0"/>
              </a:rPr>
              <a:t> to all other vertices</a:t>
            </a:r>
          </a:p>
          <a:p>
            <a:pPr lvl="1" eaLnBrk="1" hangingPunct="1">
              <a:lnSpc>
                <a:spcPct val="80000"/>
              </a:lnSpc>
            </a:pPr>
            <a:r>
              <a:rPr lang="en-US" altLang="zh-CN" dirty="0">
                <a:latin typeface="Helvetica" pitchFamily="34" charset="0"/>
              </a:rPr>
              <a:t>Find shortest path between all pairs of vertices</a:t>
            </a:r>
          </a:p>
          <a:p>
            <a:pPr eaLnBrk="1" hangingPunct="1">
              <a:lnSpc>
                <a:spcPct val="20000"/>
              </a:lnSpc>
              <a:buNone/>
            </a:pPr>
            <a:endParaRPr lang="en-US" altLang="zh-CN" sz="2800" dirty="0">
              <a:latin typeface="Helvetic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a:t>
            </a:fld>
            <a:endParaRPr lang="en-US" altLang="zh-CN" sz="1400" dirty="0"/>
          </a:p>
        </p:txBody>
      </p:sp>
      <p:sp>
        <p:nvSpPr>
          <p:cNvPr id="3074"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 Applications</a:t>
            </a:r>
          </a:p>
        </p:txBody>
      </p:sp>
      <p:sp>
        <p:nvSpPr>
          <p:cNvPr id="10243"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90000"/>
              </a:lnSpc>
            </a:pPr>
            <a:r>
              <a:rPr lang="en-US" altLang="zh-CN" dirty="0">
                <a:latin typeface="Helvetica" pitchFamily="34" charset="0"/>
              </a:rPr>
              <a:t>Modeling connectivity in computer networks</a:t>
            </a:r>
          </a:p>
          <a:p>
            <a:pPr eaLnBrk="1" hangingPunct="1">
              <a:lnSpc>
                <a:spcPct val="90000"/>
              </a:lnSpc>
            </a:pPr>
            <a:r>
              <a:rPr lang="en-US" altLang="zh-CN" dirty="0">
                <a:latin typeface="Helvetica" pitchFamily="34" charset="0"/>
              </a:rPr>
              <a:t>Representing maps</a:t>
            </a:r>
          </a:p>
          <a:p>
            <a:pPr eaLnBrk="1" hangingPunct="1">
              <a:lnSpc>
                <a:spcPct val="90000"/>
              </a:lnSpc>
            </a:pPr>
            <a:r>
              <a:rPr lang="en-US" altLang="zh-CN" dirty="0">
                <a:latin typeface="Helvetica" pitchFamily="34" charset="0"/>
              </a:rPr>
              <a:t>Modeling flow capacities in transportation networks</a:t>
            </a:r>
          </a:p>
          <a:p>
            <a:pPr eaLnBrk="1" hangingPunct="1">
              <a:lnSpc>
                <a:spcPct val="90000"/>
              </a:lnSpc>
            </a:pPr>
            <a:r>
              <a:rPr lang="en-US" altLang="zh-CN" dirty="0">
                <a:latin typeface="Helvetica" pitchFamily="34" charset="0"/>
              </a:rPr>
              <a:t>Modeling transitions in algorithms</a:t>
            </a:r>
          </a:p>
          <a:p>
            <a:pPr eaLnBrk="1" hangingPunct="1">
              <a:lnSpc>
                <a:spcPct val="90000"/>
              </a:lnSpc>
            </a:pPr>
            <a:r>
              <a:rPr lang="en-US" altLang="zh-CN" dirty="0">
                <a:latin typeface="Helvetica" pitchFamily="34" charset="0"/>
              </a:rPr>
              <a:t>Ordering tasks</a:t>
            </a:r>
          </a:p>
          <a:p>
            <a:pPr eaLnBrk="1" hangingPunct="1">
              <a:lnSpc>
                <a:spcPct val="90000"/>
              </a:lnSpc>
            </a:pPr>
            <a:r>
              <a:rPr lang="en-US" altLang="zh-CN" dirty="0">
                <a:latin typeface="Helvetica" pitchFamily="34" charset="0"/>
              </a:rPr>
              <a:t>Modeling relationships (families, organizations)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50</a:t>
            </a:fld>
            <a:endParaRPr lang="en-US" altLang="zh-CN" sz="1400" dirty="0"/>
          </a:p>
        </p:txBody>
      </p:sp>
      <p:sp>
        <p:nvSpPr>
          <p:cNvPr id="47106"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Shortest Paths Definitions</a:t>
            </a:r>
          </a:p>
        </p:txBody>
      </p:sp>
      <p:sp>
        <p:nvSpPr>
          <p:cNvPr id="78851" name="Rectangle 3"/>
          <p:cNvSpPr>
            <a:spLocks noGrp="1"/>
          </p:cNvSpPr>
          <p:nvPr>
            <p:ph idx="1"/>
          </p:nvPr>
        </p:nvSpPr>
        <p:spPr>
          <a:xfrm>
            <a:off x="533400" y="1600200"/>
            <a:ext cx="8153400" cy="4572000"/>
          </a:xfrm>
        </p:spPr>
        <p:txBody>
          <a:bodyPr wrap="square" lIns="91440" tIns="45720" rIns="91440" bIns="45720" anchor="t"/>
          <a:lstStyle/>
          <a:p>
            <a:pPr eaLnBrk="1" hangingPunct="1">
              <a:buNone/>
            </a:pPr>
            <a:r>
              <a:rPr lang="en-US" altLang="zh-CN" sz="3600" dirty="0">
                <a:latin typeface="Helvetica" pitchFamily="34" charset="0"/>
              </a:rPr>
              <a:t>d(A, B) is the </a:t>
            </a:r>
            <a:r>
              <a:rPr lang="en-US" altLang="zh-CN" sz="3600" u="sng" dirty="0">
                <a:latin typeface="Helvetica" pitchFamily="34" charset="0"/>
              </a:rPr>
              <a:t>shortest distance</a:t>
            </a:r>
            <a:r>
              <a:rPr lang="en-US" altLang="zh-CN" sz="3600" dirty="0">
                <a:latin typeface="Helvetica" pitchFamily="34" charset="0"/>
              </a:rPr>
              <a:t> from vertex A to B.</a:t>
            </a:r>
          </a:p>
          <a:p>
            <a:pPr eaLnBrk="1" hangingPunct="1">
              <a:lnSpc>
                <a:spcPct val="40000"/>
              </a:lnSpc>
              <a:buNone/>
            </a:pPr>
            <a:endParaRPr lang="en-US" altLang="zh-CN" sz="3600" dirty="0">
              <a:latin typeface="Helvetica" pitchFamily="34" charset="0"/>
            </a:endParaRPr>
          </a:p>
          <a:p>
            <a:pPr eaLnBrk="1" hangingPunct="1">
              <a:buNone/>
            </a:pPr>
            <a:r>
              <a:rPr lang="en-US" altLang="zh-CN" sz="3600" dirty="0">
                <a:latin typeface="Helvetica" pitchFamily="34" charset="0"/>
              </a:rPr>
              <a:t>w(A, B) is the </a:t>
            </a:r>
            <a:r>
              <a:rPr lang="en-US" altLang="zh-CN" sz="3600" u="sng" dirty="0">
                <a:latin typeface="Helvetica" pitchFamily="34" charset="0"/>
              </a:rPr>
              <a:t>weight</a:t>
            </a:r>
            <a:r>
              <a:rPr lang="en-US" altLang="zh-CN" sz="3600" dirty="0">
                <a:latin typeface="Helvetica" pitchFamily="34" charset="0"/>
              </a:rPr>
              <a:t> of the edge connecting A to B.</a:t>
            </a:r>
          </a:p>
          <a:p>
            <a:pPr lvl="1" eaLnBrk="1" hangingPunct="1">
              <a:lnSpc>
                <a:spcPct val="80000"/>
              </a:lnSpc>
            </a:pPr>
            <a:r>
              <a:rPr lang="en-US" altLang="zh-CN" dirty="0">
                <a:latin typeface="Helvetica" pitchFamily="34" charset="0"/>
              </a:rPr>
              <a:t>If there is no such edge, then w(A, B) = </a:t>
            </a:r>
            <a:r>
              <a:rPr lang="en-US" altLang="zh-CN" dirty="0">
                <a:latin typeface="Helvetica" pitchFamily="34" charset="0"/>
                <a:sym typeface="Symbol" panose="05050102010706020507" pitchFamily="18" charset="2"/>
              </a:rPr>
              <a:t>.</a:t>
            </a:r>
            <a:endParaRPr lang="en-US" altLang="zh-CN" dirty="0">
              <a:latin typeface="Helvetic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51</a:t>
            </a:fld>
            <a:endParaRPr lang="en-US" altLang="zh-CN" sz="1400" dirty="0"/>
          </a:p>
        </p:txBody>
      </p:sp>
      <p:pic>
        <p:nvPicPr>
          <p:cNvPr id="80898" name="Picture 3"/>
          <p:cNvPicPr>
            <a:picLocks noChangeAspect="1"/>
          </p:cNvPicPr>
          <p:nvPr/>
        </p:nvPicPr>
        <p:blipFill>
          <a:blip r:embed="rId2"/>
          <a:stretch>
            <a:fillRect/>
          </a:stretch>
        </p:blipFill>
        <p:spPr>
          <a:xfrm>
            <a:off x="2362200" y="1485900"/>
            <a:ext cx="4162425" cy="3009900"/>
          </a:xfrm>
          <a:prstGeom prst="rect">
            <a:avLst/>
          </a:prstGeom>
          <a:noFill/>
          <a:ln w="9525">
            <a:noFill/>
          </a:ln>
        </p:spPr>
      </p:pic>
      <p:sp>
        <p:nvSpPr>
          <p:cNvPr id="80899" name="Rectangle 4"/>
          <p:cNvSpPr/>
          <p:nvPr/>
        </p:nvSpPr>
        <p:spPr>
          <a:xfrm>
            <a:off x="685800" y="4738688"/>
            <a:ext cx="7467600" cy="1373187"/>
          </a:xfrm>
          <a:prstGeom prst="rect">
            <a:avLst/>
          </a:prstGeom>
          <a:noFill/>
          <a:ln w="9525">
            <a:noFill/>
          </a:ln>
        </p:spPr>
        <p:txBody>
          <a:bodyPr anchor="t">
            <a:spAutoFit/>
          </a:bodyPr>
          <a:lstStyle/>
          <a:p>
            <a:r>
              <a:rPr lang="en-US" altLang="zh-CN" sz="2800" dirty="0">
                <a:latin typeface="Arial" panose="020B0604020202020204" pitchFamily="34" charset="0"/>
                <a:ea typeface="宋体" panose="02010600030101010101" pitchFamily="2" charset="-122"/>
              </a:rPr>
              <a:t>w(A, D) = 20;</a:t>
            </a:r>
          </a:p>
          <a:p>
            <a:r>
              <a:rPr lang="en-US" altLang="zh-CN" sz="2800" dirty="0">
                <a:latin typeface="Arial" panose="020B0604020202020204" pitchFamily="34" charset="0"/>
                <a:ea typeface="宋体" panose="02010600030101010101" pitchFamily="2" charset="-122"/>
              </a:rPr>
              <a:t> </a:t>
            </a:r>
          </a:p>
          <a:p>
            <a:r>
              <a:rPr lang="en-US" altLang="zh-CN" sz="2800" dirty="0">
                <a:latin typeface="Arial" panose="020B0604020202020204" pitchFamily="34" charset="0"/>
                <a:ea typeface="宋体" panose="02010600030101010101" pitchFamily="2" charset="-122"/>
              </a:rPr>
              <a:t>d(A, D) =</a:t>
            </a:r>
          </a:p>
        </p:txBody>
      </p:sp>
      <p:sp>
        <p:nvSpPr>
          <p:cNvPr id="79877" name="Rectangle 5"/>
          <p:cNvSpPr>
            <a:spLocks noChangeArrowheads="1"/>
          </p:cNvSpPr>
          <p:nvPr/>
        </p:nvSpPr>
        <p:spPr bwMode="auto">
          <a:xfrm>
            <a:off x="455613" y="365125"/>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Shortest Paths Example</a:t>
            </a:r>
          </a:p>
        </p:txBody>
      </p:sp>
      <p:sp>
        <p:nvSpPr>
          <p:cNvPr id="79878" name="Rectangle 6"/>
          <p:cNvSpPr/>
          <p:nvPr/>
        </p:nvSpPr>
        <p:spPr>
          <a:xfrm>
            <a:off x="2268538" y="5589588"/>
            <a:ext cx="3279775" cy="519112"/>
          </a:xfrm>
          <a:prstGeom prst="rect">
            <a:avLst/>
          </a:prstGeom>
          <a:noFill/>
          <a:ln w="9525">
            <a:noFill/>
          </a:ln>
        </p:spPr>
        <p:txBody>
          <a:bodyPr wrap="none" anchor="t">
            <a:spAutoFit/>
          </a:bodyPr>
          <a:lstStyle/>
          <a:p>
            <a:r>
              <a:rPr lang="en-US" altLang="zh-CN" sz="2800" b="1" dirty="0">
                <a:solidFill>
                  <a:srgbClr val="CC0000"/>
                </a:solidFill>
                <a:latin typeface="Times New Roman" panose="02020603050405020304" pitchFamily="18" charset="0"/>
                <a:ea typeface="宋体" panose="02010600030101010101" pitchFamily="2" charset="-122"/>
              </a:rPr>
              <a:t>10 (through ACBD).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52</a:t>
            </a:fld>
            <a:endParaRPr lang="en-US" altLang="zh-CN" sz="1400" dirty="0"/>
          </a:p>
        </p:txBody>
      </p:sp>
      <p:sp>
        <p:nvSpPr>
          <p:cNvPr id="2314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81923" name="Rectangle 3"/>
          <p:cNvSpPr>
            <a:spLocks noGrp="1"/>
          </p:cNvSpPr>
          <p:nvPr>
            <p:ph idx="1"/>
          </p:nvPr>
        </p:nvSpPr>
        <p:spPr/>
        <p:txBody>
          <a:bodyPr wrap="square" lIns="91440" tIns="45720" rIns="91440" bIns="45720" anchor="t"/>
          <a:lstStyle/>
          <a:p>
            <a:pPr eaLnBrk="1" hangingPunct="1">
              <a:lnSpc>
                <a:spcPct val="80000"/>
              </a:lnSpc>
            </a:pPr>
            <a:r>
              <a:rPr lang="en-US" altLang="zh-CN" sz="2800" dirty="0"/>
              <a:t>Graph Definition</a:t>
            </a:r>
          </a:p>
          <a:p>
            <a:pPr eaLnBrk="1" hangingPunct="1">
              <a:lnSpc>
                <a:spcPct val="80000"/>
              </a:lnSpc>
            </a:pPr>
            <a:r>
              <a:rPr lang="en-US" altLang="zh-CN" sz="2800" dirty="0"/>
              <a:t>Graph Implementations </a:t>
            </a:r>
          </a:p>
          <a:p>
            <a:pPr eaLnBrk="1" hangingPunct="1">
              <a:lnSpc>
                <a:spcPct val="80000"/>
              </a:lnSpc>
            </a:pPr>
            <a:r>
              <a:rPr lang="en-US" altLang="zh-CN" sz="2800" dirty="0"/>
              <a:t>Graph Traversals</a:t>
            </a:r>
          </a:p>
          <a:p>
            <a:pPr lvl="1" eaLnBrk="1" hangingPunct="1">
              <a:lnSpc>
                <a:spcPct val="80000"/>
              </a:lnSpc>
            </a:pPr>
            <a:r>
              <a:rPr lang="en-US" altLang="zh-CN" sz="2400" dirty="0"/>
              <a:t>Depth First search</a:t>
            </a:r>
          </a:p>
          <a:p>
            <a:pPr lvl="1" eaLnBrk="1" hangingPunct="1">
              <a:lnSpc>
                <a:spcPct val="80000"/>
              </a:lnSpc>
            </a:pPr>
            <a:r>
              <a:rPr lang="en-US" altLang="zh-CN" sz="2400" dirty="0"/>
              <a:t>Breadth First Search</a:t>
            </a:r>
          </a:p>
          <a:p>
            <a:pPr lvl="1" eaLnBrk="1" hangingPunct="1">
              <a:lnSpc>
                <a:spcPct val="80000"/>
              </a:lnSpc>
            </a:pPr>
            <a:r>
              <a:rPr lang="en-US" altLang="zh-CN" sz="2400" dirty="0"/>
              <a:t>Topological Sort ( directed graph)</a:t>
            </a:r>
          </a:p>
          <a:p>
            <a:pPr eaLnBrk="1" hangingPunct="1">
              <a:lnSpc>
                <a:spcPct val="80000"/>
              </a:lnSpc>
            </a:pPr>
            <a:r>
              <a:rPr lang="en-US" altLang="zh-CN" sz="2800" dirty="0">
                <a:solidFill>
                  <a:srgbClr val="CC0000"/>
                </a:solidFill>
              </a:rPr>
              <a:t>Shortest-paths Problems</a:t>
            </a:r>
          </a:p>
          <a:p>
            <a:pPr lvl="1" eaLnBrk="1" hangingPunct="1">
              <a:lnSpc>
                <a:spcPct val="80000"/>
              </a:lnSpc>
            </a:pPr>
            <a:r>
              <a:rPr lang="en-US" altLang="zh-CN" sz="2400" dirty="0">
                <a:solidFill>
                  <a:srgbClr val="CC0000"/>
                </a:solidFill>
              </a:rPr>
              <a:t>Single source shortest path</a:t>
            </a:r>
          </a:p>
          <a:p>
            <a:pPr lvl="1" eaLnBrk="1" hangingPunct="1">
              <a:lnSpc>
                <a:spcPct val="80000"/>
              </a:lnSpc>
            </a:pPr>
            <a:r>
              <a:rPr lang="en-US" altLang="zh-CN" sz="2400" dirty="0"/>
              <a:t>All pairs shortest path</a:t>
            </a:r>
          </a:p>
          <a:p>
            <a:pPr eaLnBrk="1" hangingPunct="1">
              <a:lnSpc>
                <a:spcPct val="80000"/>
              </a:lnSpc>
            </a:pPr>
            <a:r>
              <a:rPr lang="en-US" altLang="zh-CN" sz="2800" dirty="0"/>
              <a:t>Minimum-Cost Spanning Trees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53</a:t>
            </a:fld>
            <a:endParaRPr lang="en-US" altLang="zh-CN" sz="1400" dirty="0"/>
          </a:p>
        </p:txBody>
      </p:sp>
      <p:sp>
        <p:nvSpPr>
          <p:cNvPr id="189442" name="Rectangle 2"/>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Single-Source Shortest Paths</a:t>
            </a:r>
          </a:p>
        </p:txBody>
      </p:sp>
      <p:sp>
        <p:nvSpPr>
          <p:cNvPr id="82947" name="Rectangle 3"/>
          <p:cNvSpPr>
            <a:spLocks noGrp="1"/>
          </p:cNvSpPr>
          <p:nvPr>
            <p:ph type="body" sz="half" idx="1"/>
          </p:nvPr>
        </p:nvSpPr>
        <p:spPr>
          <a:xfrm>
            <a:off x="685800" y="1125538"/>
            <a:ext cx="8134350" cy="4970462"/>
          </a:xfrm>
        </p:spPr>
        <p:txBody>
          <a:bodyPr wrap="square" lIns="91440" tIns="45720" rIns="91440" bIns="45720" anchor="t"/>
          <a:lstStyle/>
          <a:p>
            <a:pPr eaLnBrk="1" hangingPunct="1">
              <a:spcBef>
                <a:spcPct val="5000"/>
              </a:spcBef>
              <a:buClrTx/>
              <a:buSzTx/>
              <a:buFontTx/>
            </a:pPr>
            <a:r>
              <a:rPr lang="en-US" altLang="zh-CN" sz="2800" dirty="0">
                <a:latin typeface="Helvetica" pitchFamily="34" charset="0"/>
              </a:rPr>
              <a:t>Given start vertex </a:t>
            </a:r>
            <a:r>
              <a:rPr lang="en-US" altLang="zh-CN" sz="2800" i="1" dirty="0">
                <a:latin typeface="Helvetica" pitchFamily="34" charset="0"/>
              </a:rPr>
              <a:t>A</a:t>
            </a:r>
            <a:r>
              <a:rPr lang="en-US" altLang="zh-CN" sz="2800" dirty="0">
                <a:latin typeface="Helvetica" pitchFamily="34" charset="0"/>
              </a:rPr>
              <a:t>, find the shortest path from </a:t>
            </a:r>
            <a:r>
              <a:rPr lang="en-US" altLang="zh-CN" sz="2800" i="1" dirty="0">
                <a:latin typeface="Helvetica" pitchFamily="34" charset="0"/>
              </a:rPr>
              <a:t>A</a:t>
            </a:r>
            <a:r>
              <a:rPr lang="en-US" altLang="zh-CN" sz="2800" dirty="0">
                <a:latin typeface="Helvetica" pitchFamily="34" charset="0"/>
              </a:rPr>
              <a:t> to all other vertices.</a:t>
            </a:r>
          </a:p>
          <a:p>
            <a:pPr lvl="1" eaLnBrk="1" hangingPunct="1">
              <a:spcBef>
                <a:spcPct val="5000"/>
              </a:spcBef>
            </a:pPr>
            <a:r>
              <a:rPr lang="en-US" altLang="zh-CN" sz="2400" dirty="0">
                <a:latin typeface="Helvetica" pitchFamily="34" charset="0"/>
              </a:rPr>
              <a:t>Compute the shortest path according to the following order:</a:t>
            </a:r>
          </a:p>
          <a:p>
            <a:pPr lvl="2" eaLnBrk="1" hangingPunct="1">
              <a:spcBef>
                <a:spcPct val="5000"/>
              </a:spcBef>
            </a:pPr>
            <a:r>
              <a:rPr lang="en-US" altLang="zh-CN" sz="2000" dirty="0">
                <a:latin typeface="Helvetica" pitchFamily="34" charset="0"/>
              </a:rPr>
              <a:t>Find the node closest to A </a:t>
            </a:r>
          </a:p>
          <a:p>
            <a:pPr lvl="2" eaLnBrk="1" hangingPunct="1">
              <a:spcBef>
                <a:spcPct val="5000"/>
              </a:spcBef>
            </a:pPr>
            <a:r>
              <a:rPr lang="en-US" altLang="zh-CN" sz="2000" dirty="0">
                <a:latin typeface="Helvetica" pitchFamily="34" charset="0"/>
              </a:rPr>
              <a:t>Find the second closest node </a:t>
            </a:r>
          </a:p>
          <a:p>
            <a:pPr lvl="2" eaLnBrk="1" hangingPunct="1">
              <a:spcBef>
                <a:spcPct val="5000"/>
              </a:spcBef>
            </a:pPr>
            <a:r>
              <a:rPr lang="en-US" altLang="zh-CN" sz="2000" dirty="0">
                <a:latin typeface="Helvetica" pitchFamily="34" charset="0"/>
              </a:rPr>
              <a:t>Find the third closest node</a:t>
            </a:r>
          </a:p>
          <a:p>
            <a:pPr lvl="2" eaLnBrk="1" hangingPunct="1">
              <a:spcBef>
                <a:spcPct val="5000"/>
              </a:spcBef>
            </a:pPr>
            <a:r>
              <a:rPr lang="en-US" altLang="zh-CN" sz="2000" dirty="0">
                <a:latin typeface="Helvetica" pitchFamily="34" charset="0"/>
              </a:rPr>
              <a:t>… … </a:t>
            </a:r>
          </a:p>
          <a:p>
            <a:pPr eaLnBrk="1" hangingPunct="1">
              <a:spcBef>
                <a:spcPct val="5000"/>
              </a:spcBef>
              <a:buClrTx/>
              <a:buSzTx/>
              <a:buFontTx/>
              <a:buNone/>
            </a:pPr>
            <a:endParaRPr lang="en-US" altLang="zh-CN" sz="2800" dirty="0">
              <a:latin typeface="Helvetica" pitchFamily="34" charset="0"/>
            </a:endParaRPr>
          </a:p>
        </p:txBody>
      </p:sp>
      <p:pic>
        <p:nvPicPr>
          <p:cNvPr id="82948" name="Picture 4"/>
          <p:cNvPicPr>
            <a:picLocks noChangeAspect="1"/>
          </p:cNvPicPr>
          <p:nvPr/>
        </p:nvPicPr>
        <p:blipFill>
          <a:blip r:embed="rId3"/>
          <a:stretch>
            <a:fillRect/>
          </a:stretch>
        </p:blipFill>
        <p:spPr>
          <a:xfrm>
            <a:off x="5076825" y="3429000"/>
            <a:ext cx="3962400" cy="2628900"/>
          </a:xfrm>
          <a:prstGeom prst="rect">
            <a:avLst/>
          </a:prstGeom>
          <a:noFill/>
          <a:ln w="9525">
            <a:noFill/>
          </a:ln>
        </p:spPr>
      </p:pic>
      <p:sp>
        <p:nvSpPr>
          <p:cNvPr id="82949" name="Text Box 5"/>
          <p:cNvSpPr txBox="1"/>
          <p:nvPr/>
        </p:nvSpPr>
        <p:spPr>
          <a:xfrm>
            <a:off x="4140200" y="6092825"/>
            <a:ext cx="3862388"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node A is the start vertex.</a:t>
            </a:r>
          </a:p>
        </p:txBody>
      </p:sp>
      <p:sp>
        <p:nvSpPr>
          <p:cNvPr id="82950" name="Text Box 31"/>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54</a:t>
            </a:fld>
            <a:endParaRPr lang="en-US" altLang="zh-CN" sz="1400" dirty="0"/>
          </a:p>
        </p:txBody>
      </p:sp>
      <p:sp>
        <p:nvSpPr>
          <p:cNvPr id="49154" name="Rectangle 2"/>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Single-Source Shortest Paths</a:t>
            </a:r>
          </a:p>
        </p:txBody>
      </p:sp>
      <p:sp>
        <p:nvSpPr>
          <p:cNvPr id="84995" name="Rectangle 3"/>
          <p:cNvSpPr>
            <a:spLocks noGrp="1"/>
          </p:cNvSpPr>
          <p:nvPr>
            <p:ph type="body" sz="half" idx="1"/>
          </p:nvPr>
        </p:nvSpPr>
        <p:spPr>
          <a:xfrm>
            <a:off x="685800" y="1125538"/>
            <a:ext cx="8134350" cy="4970462"/>
          </a:xfrm>
        </p:spPr>
        <p:txBody>
          <a:bodyPr wrap="square" lIns="91440" tIns="45720" rIns="91440" bIns="45720" anchor="t"/>
          <a:lstStyle/>
          <a:p>
            <a:pPr eaLnBrk="1" hangingPunct="1">
              <a:spcBef>
                <a:spcPct val="5000"/>
              </a:spcBef>
              <a:buClrTx/>
              <a:buSzTx/>
              <a:buFontTx/>
            </a:pPr>
            <a:r>
              <a:rPr lang="en-US" altLang="zh-CN" sz="2800" dirty="0">
                <a:latin typeface="Helvetica" pitchFamily="34" charset="0"/>
              </a:rPr>
              <a:t>Given start vertex </a:t>
            </a:r>
            <a:r>
              <a:rPr lang="en-US" altLang="zh-CN" sz="2800" i="1" dirty="0">
                <a:latin typeface="Helvetica" pitchFamily="34" charset="0"/>
              </a:rPr>
              <a:t>A</a:t>
            </a:r>
            <a:r>
              <a:rPr lang="en-US" altLang="zh-CN" sz="2800" dirty="0">
                <a:latin typeface="Helvetica" pitchFamily="34" charset="0"/>
              </a:rPr>
              <a:t>, find the shortest path from </a:t>
            </a:r>
            <a:r>
              <a:rPr lang="en-US" altLang="zh-CN" sz="2800" i="1" dirty="0">
                <a:latin typeface="Helvetica" pitchFamily="34" charset="0"/>
              </a:rPr>
              <a:t>A</a:t>
            </a:r>
            <a:r>
              <a:rPr lang="en-US" altLang="zh-CN" sz="2800" dirty="0">
                <a:latin typeface="Helvetica" pitchFamily="34" charset="0"/>
              </a:rPr>
              <a:t> to all other vertices.</a:t>
            </a:r>
          </a:p>
          <a:p>
            <a:pPr lvl="1" eaLnBrk="1" hangingPunct="1">
              <a:spcBef>
                <a:spcPct val="5000"/>
              </a:spcBef>
            </a:pPr>
            <a:r>
              <a:rPr lang="en-US" altLang="zh-CN" sz="2400" dirty="0">
                <a:latin typeface="Helvetica" pitchFamily="34" charset="0"/>
              </a:rPr>
              <a:t>(1) At the beginning, We only know the length of the shortest path from A to A is the  0.</a:t>
            </a:r>
          </a:p>
          <a:p>
            <a:pPr eaLnBrk="1" hangingPunct="1">
              <a:spcBef>
                <a:spcPct val="5000"/>
              </a:spcBef>
              <a:buClrTx/>
              <a:buSzTx/>
              <a:buFontTx/>
            </a:pPr>
            <a:endParaRPr lang="en-US" altLang="zh-CN" sz="2800" dirty="0">
              <a:latin typeface="Helvetica" pitchFamily="34" charset="0"/>
            </a:endParaRPr>
          </a:p>
          <a:p>
            <a:pPr eaLnBrk="1" hangingPunct="1">
              <a:spcBef>
                <a:spcPct val="5000"/>
              </a:spcBef>
              <a:buClrTx/>
              <a:buSzTx/>
              <a:buFontTx/>
              <a:buNone/>
            </a:pPr>
            <a:endParaRPr lang="en-US" altLang="zh-CN" sz="2800" dirty="0">
              <a:latin typeface="Helvetica" pitchFamily="34" charset="0"/>
            </a:endParaRPr>
          </a:p>
        </p:txBody>
      </p:sp>
      <p:pic>
        <p:nvPicPr>
          <p:cNvPr id="84996" name="Picture 4"/>
          <p:cNvPicPr>
            <a:picLocks noChangeAspect="1"/>
          </p:cNvPicPr>
          <p:nvPr/>
        </p:nvPicPr>
        <p:blipFill>
          <a:blip r:embed="rId3"/>
          <a:stretch>
            <a:fillRect/>
          </a:stretch>
        </p:blipFill>
        <p:spPr>
          <a:xfrm>
            <a:off x="107950" y="3213100"/>
            <a:ext cx="3962400" cy="2628900"/>
          </a:xfrm>
          <a:prstGeom prst="rect">
            <a:avLst/>
          </a:prstGeom>
          <a:noFill/>
          <a:ln w="9525">
            <a:noFill/>
          </a:ln>
        </p:spPr>
      </p:pic>
      <p:sp>
        <p:nvSpPr>
          <p:cNvPr id="84997" name="Text Box 5"/>
          <p:cNvSpPr txBox="1"/>
          <p:nvPr/>
        </p:nvSpPr>
        <p:spPr>
          <a:xfrm>
            <a:off x="468313" y="5949950"/>
            <a:ext cx="3862387"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node A is the start vertex.</a:t>
            </a:r>
          </a:p>
        </p:txBody>
      </p:sp>
      <p:graphicFrame>
        <p:nvGraphicFramePr>
          <p:cNvPr id="49200" name="Group 48"/>
          <p:cNvGraphicFramePr>
            <a:graphicFrameLocks noGrp="1"/>
          </p:cNvGraphicFramePr>
          <p:nvPr>
            <p:ph sz="half" idx="1"/>
          </p:nvPr>
        </p:nvGraphicFramePr>
        <p:xfrm>
          <a:off x="4356100" y="4365625"/>
          <a:ext cx="4206875" cy="1079751"/>
        </p:xfrm>
        <a:graphic>
          <a:graphicData uri="http://schemas.openxmlformats.org/drawingml/2006/table">
            <a:tbl>
              <a:tblPr/>
              <a:tblGrid>
                <a:gridCol w="15430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785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6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9196" name="Text Box 44"/>
          <p:cNvSpPr txBox="1"/>
          <p:nvPr/>
        </p:nvSpPr>
        <p:spPr>
          <a:xfrm>
            <a:off x="4356100" y="3068638"/>
            <a:ext cx="4411663" cy="822325"/>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The array to record the distance estimate from A</a:t>
            </a:r>
          </a:p>
        </p:txBody>
      </p:sp>
      <p:sp>
        <p:nvSpPr>
          <p:cNvPr id="49198" name="Rectangle 46"/>
          <p:cNvSpPr/>
          <p:nvPr/>
        </p:nvSpPr>
        <p:spPr>
          <a:xfrm>
            <a:off x="5867400" y="4005263"/>
            <a:ext cx="504825" cy="266382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85023" name="Text Box 47"/>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6" grpId="0"/>
      <p:bldP spid="4919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55</a:t>
            </a:fld>
            <a:endParaRPr lang="en-US" altLang="zh-CN" sz="1400" dirty="0"/>
          </a:p>
        </p:txBody>
      </p:sp>
      <p:sp>
        <p:nvSpPr>
          <p:cNvPr id="168962" name="Rectangle 2"/>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Single-Source Shortest Paths</a:t>
            </a:r>
          </a:p>
        </p:txBody>
      </p:sp>
      <p:sp>
        <p:nvSpPr>
          <p:cNvPr id="87043" name="Rectangle 3"/>
          <p:cNvSpPr>
            <a:spLocks noGrp="1"/>
          </p:cNvSpPr>
          <p:nvPr>
            <p:ph type="body" sz="half" idx="1"/>
          </p:nvPr>
        </p:nvSpPr>
        <p:spPr>
          <a:xfrm>
            <a:off x="685800" y="1125538"/>
            <a:ext cx="8134350" cy="4970462"/>
          </a:xfrm>
        </p:spPr>
        <p:txBody>
          <a:bodyPr wrap="square" lIns="91440" tIns="45720" rIns="91440" bIns="45720" anchor="t"/>
          <a:lstStyle/>
          <a:p>
            <a:pPr lvl="1" eaLnBrk="1" hangingPunct="1">
              <a:spcBef>
                <a:spcPct val="5000"/>
              </a:spcBef>
            </a:pPr>
            <a:r>
              <a:rPr lang="en-US" altLang="zh-CN" sz="2400" dirty="0">
                <a:latin typeface="Helvetica" pitchFamily="34" charset="0"/>
              </a:rPr>
              <a:t>(2)  Find the vertex closest to A.</a:t>
            </a:r>
          </a:p>
          <a:p>
            <a:pPr eaLnBrk="1" hangingPunct="1">
              <a:spcBef>
                <a:spcPct val="5000"/>
              </a:spcBef>
              <a:buClrTx/>
              <a:buSzTx/>
              <a:buFontTx/>
            </a:pPr>
            <a:endParaRPr lang="en-US" altLang="zh-CN" sz="2800" dirty="0">
              <a:latin typeface="Helvetica" pitchFamily="34" charset="0"/>
            </a:endParaRPr>
          </a:p>
          <a:p>
            <a:pPr eaLnBrk="1" hangingPunct="1">
              <a:spcBef>
                <a:spcPct val="5000"/>
              </a:spcBef>
              <a:buClrTx/>
              <a:buSzTx/>
              <a:buFontTx/>
              <a:buNone/>
            </a:pPr>
            <a:endParaRPr lang="en-US" altLang="zh-CN" sz="2800" dirty="0">
              <a:latin typeface="Helvetica" pitchFamily="34" charset="0"/>
            </a:endParaRPr>
          </a:p>
        </p:txBody>
      </p:sp>
      <p:pic>
        <p:nvPicPr>
          <p:cNvPr id="87044" name="Picture 4"/>
          <p:cNvPicPr>
            <a:picLocks noChangeAspect="1"/>
          </p:cNvPicPr>
          <p:nvPr/>
        </p:nvPicPr>
        <p:blipFill>
          <a:blip r:embed="rId3"/>
          <a:stretch>
            <a:fillRect/>
          </a:stretch>
        </p:blipFill>
        <p:spPr>
          <a:xfrm>
            <a:off x="104775" y="2854325"/>
            <a:ext cx="3962400" cy="2628900"/>
          </a:xfrm>
          <a:prstGeom prst="rect">
            <a:avLst/>
          </a:prstGeom>
          <a:noFill/>
          <a:ln w="9525">
            <a:noFill/>
          </a:ln>
        </p:spPr>
      </p:pic>
      <p:sp>
        <p:nvSpPr>
          <p:cNvPr id="87045" name="Text Box 5"/>
          <p:cNvSpPr txBox="1"/>
          <p:nvPr/>
        </p:nvSpPr>
        <p:spPr>
          <a:xfrm>
            <a:off x="468313" y="5591175"/>
            <a:ext cx="3862387"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node A is the start vertex.</a:t>
            </a:r>
          </a:p>
        </p:txBody>
      </p:sp>
      <p:graphicFrame>
        <p:nvGraphicFramePr>
          <p:cNvPr id="169011" name="Group 51"/>
          <p:cNvGraphicFramePr>
            <a:graphicFrameLocks noGrp="1"/>
          </p:cNvGraphicFramePr>
          <p:nvPr>
            <p:ph sz="half" idx="1"/>
          </p:nvPr>
        </p:nvGraphicFramePr>
        <p:xfrm>
          <a:off x="4541838" y="2419350"/>
          <a:ext cx="4422775" cy="1657512"/>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796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69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69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9012" name="Text Box 52"/>
          <p:cNvSpPr txBox="1"/>
          <p:nvPr/>
        </p:nvSpPr>
        <p:spPr>
          <a:xfrm>
            <a:off x="5364163" y="6035675"/>
            <a:ext cx="4411662" cy="822325"/>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C is closest to A </a:t>
            </a:r>
          </a:p>
          <a:p>
            <a:r>
              <a:rPr lang="en-US" altLang="zh-CN" dirty="0">
                <a:solidFill>
                  <a:srgbClr val="CC0000"/>
                </a:solidFill>
                <a:latin typeface="Times New Roman" panose="02020603050405020304" pitchFamily="18" charset="0"/>
                <a:ea typeface="宋体" panose="02010600030101010101" pitchFamily="2" charset="-122"/>
              </a:rPr>
              <a:t>d(A,  C) = 3.</a:t>
            </a:r>
          </a:p>
        </p:txBody>
      </p:sp>
      <p:sp>
        <p:nvSpPr>
          <p:cNvPr id="87077" name="Rectangle 55"/>
          <p:cNvSpPr/>
          <p:nvPr/>
        </p:nvSpPr>
        <p:spPr>
          <a:xfrm>
            <a:off x="63007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69017" name="Rectangle 57"/>
          <p:cNvSpPr/>
          <p:nvPr/>
        </p:nvSpPr>
        <p:spPr>
          <a:xfrm>
            <a:off x="73802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0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12" grpId="0"/>
      <p:bldP spid="1690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56</a:t>
            </a:fld>
            <a:endParaRPr lang="en-US" altLang="zh-CN" sz="1400" dirty="0"/>
          </a:p>
        </p:txBody>
      </p:sp>
      <p:sp>
        <p:nvSpPr>
          <p:cNvPr id="173058" name="Rectangle 2"/>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Single-Source Shortest Paths</a:t>
            </a:r>
          </a:p>
        </p:txBody>
      </p:sp>
      <p:sp>
        <p:nvSpPr>
          <p:cNvPr id="89091" name="Rectangle 3"/>
          <p:cNvSpPr>
            <a:spLocks noGrp="1"/>
          </p:cNvSpPr>
          <p:nvPr>
            <p:ph type="body" sz="half" idx="1"/>
          </p:nvPr>
        </p:nvSpPr>
        <p:spPr>
          <a:xfrm>
            <a:off x="685800" y="1125538"/>
            <a:ext cx="8134350" cy="4970462"/>
          </a:xfrm>
          <a:ln>
            <a:solidFill>
              <a:srgbClr val="CC0000"/>
            </a:solidFill>
            <a:miter/>
          </a:ln>
        </p:spPr>
        <p:txBody>
          <a:bodyPr wrap="square" lIns="91440" tIns="45720" rIns="91440" bIns="45720" anchor="t"/>
          <a:lstStyle/>
          <a:p>
            <a:pPr lvl="1" eaLnBrk="1" hangingPunct="1">
              <a:spcBef>
                <a:spcPct val="5000"/>
              </a:spcBef>
            </a:pPr>
            <a:r>
              <a:rPr lang="en-US" altLang="zh-CN" sz="2400" dirty="0">
                <a:latin typeface="Helvetica" pitchFamily="34" charset="0"/>
              </a:rPr>
              <a:t>(3)  Find the second closest  vertex. </a:t>
            </a:r>
          </a:p>
          <a:p>
            <a:pPr eaLnBrk="1" hangingPunct="1">
              <a:spcBef>
                <a:spcPct val="5000"/>
              </a:spcBef>
              <a:buClrTx/>
              <a:buSzTx/>
              <a:buFontTx/>
            </a:pPr>
            <a:endParaRPr lang="en-US" altLang="zh-CN" sz="2800" dirty="0">
              <a:latin typeface="Helvetica" pitchFamily="34" charset="0"/>
            </a:endParaRPr>
          </a:p>
          <a:p>
            <a:pPr eaLnBrk="1" hangingPunct="1">
              <a:spcBef>
                <a:spcPct val="5000"/>
              </a:spcBef>
              <a:buClrTx/>
              <a:buSzTx/>
              <a:buFontTx/>
              <a:buNone/>
            </a:pPr>
            <a:endParaRPr lang="en-US" altLang="zh-CN" sz="2800" dirty="0">
              <a:latin typeface="Helvetica" pitchFamily="34" charset="0"/>
            </a:endParaRPr>
          </a:p>
        </p:txBody>
      </p:sp>
      <p:pic>
        <p:nvPicPr>
          <p:cNvPr id="89092" name="Picture 4"/>
          <p:cNvPicPr>
            <a:picLocks noChangeAspect="1"/>
          </p:cNvPicPr>
          <p:nvPr/>
        </p:nvPicPr>
        <p:blipFill>
          <a:blip r:embed="rId3"/>
          <a:stretch>
            <a:fillRect/>
          </a:stretch>
        </p:blipFill>
        <p:spPr>
          <a:xfrm>
            <a:off x="104775" y="2854325"/>
            <a:ext cx="3962400" cy="2628900"/>
          </a:xfrm>
          <a:prstGeom prst="rect">
            <a:avLst/>
          </a:prstGeom>
          <a:noFill/>
          <a:ln w="9525">
            <a:noFill/>
          </a:ln>
        </p:spPr>
      </p:pic>
      <p:sp>
        <p:nvSpPr>
          <p:cNvPr id="89093" name="Text Box 5"/>
          <p:cNvSpPr txBox="1"/>
          <p:nvPr/>
        </p:nvSpPr>
        <p:spPr>
          <a:xfrm>
            <a:off x="468313" y="5591175"/>
            <a:ext cx="3862387"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node A is the start vertex.</a:t>
            </a:r>
          </a:p>
        </p:txBody>
      </p:sp>
      <p:graphicFrame>
        <p:nvGraphicFramePr>
          <p:cNvPr id="173125" name="Group 69"/>
          <p:cNvGraphicFramePr>
            <a:graphicFrameLocks noGrp="1"/>
          </p:cNvGraphicFramePr>
          <p:nvPr>
            <p:ph sz="half" idx="1"/>
          </p:nvPr>
        </p:nvGraphicFramePr>
        <p:xfrm>
          <a:off x="4541838" y="2419350"/>
          <a:ext cx="4422775" cy="2300404"/>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1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B</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75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7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5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5</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3093" name="Text Box 37"/>
          <p:cNvSpPr txBox="1"/>
          <p:nvPr/>
        </p:nvSpPr>
        <p:spPr>
          <a:xfrm>
            <a:off x="4732338" y="6035675"/>
            <a:ext cx="4411662" cy="822325"/>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B  is the second closest  vertex. </a:t>
            </a:r>
          </a:p>
          <a:p>
            <a:r>
              <a:rPr lang="en-US" altLang="zh-CN" dirty="0">
                <a:solidFill>
                  <a:srgbClr val="CC0000"/>
                </a:solidFill>
                <a:latin typeface="Times New Roman" panose="02020603050405020304" pitchFamily="18" charset="0"/>
                <a:ea typeface="宋体" panose="02010600030101010101" pitchFamily="2" charset="-122"/>
              </a:rPr>
              <a:t>d (A, B) = 3.</a:t>
            </a:r>
          </a:p>
        </p:txBody>
      </p:sp>
      <p:sp>
        <p:nvSpPr>
          <p:cNvPr id="89132" name="Rectangle 71"/>
          <p:cNvSpPr/>
          <p:nvPr/>
        </p:nvSpPr>
        <p:spPr>
          <a:xfrm>
            <a:off x="63007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89133" name="Rectangle 72"/>
          <p:cNvSpPr/>
          <p:nvPr/>
        </p:nvSpPr>
        <p:spPr>
          <a:xfrm>
            <a:off x="73802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73130" name="Rectangle 74"/>
          <p:cNvSpPr/>
          <p:nvPr/>
        </p:nvSpPr>
        <p:spPr>
          <a:xfrm>
            <a:off x="6875463"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93" grpId="0"/>
      <p:bldP spid="17313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57</a:t>
            </a:fld>
            <a:endParaRPr lang="en-US" altLang="zh-CN" sz="1400" dirty="0"/>
          </a:p>
        </p:txBody>
      </p:sp>
      <p:sp>
        <p:nvSpPr>
          <p:cNvPr id="175106" name="Rectangle 2"/>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Single-Source Shortest Paths</a:t>
            </a:r>
          </a:p>
        </p:txBody>
      </p:sp>
      <p:sp>
        <p:nvSpPr>
          <p:cNvPr id="91139" name="Rectangle 3"/>
          <p:cNvSpPr>
            <a:spLocks noGrp="1"/>
          </p:cNvSpPr>
          <p:nvPr>
            <p:ph type="body" sz="half" idx="1"/>
          </p:nvPr>
        </p:nvSpPr>
        <p:spPr>
          <a:xfrm>
            <a:off x="685800" y="1125538"/>
            <a:ext cx="8134350" cy="4970462"/>
          </a:xfrm>
          <a:ln>
            <a:solidFill>
              <a:srgbClr val="CC0000"/>
            </a:solidFill>
            <a:miter/>
          </a:ln>
        </p:spPr>
        <p:txBody>
          <a:bodyPr wrap="square" lIns="91440" tIns="45720" rIns="91440" bIns="45720" anchor="t"/>
          <a:lstStyle/>
          <a:p>
            <a:pPr lvl="1" eaLnBrk="1" hangingPunct="1">
              <a:spcBef>
                <a:spcPct val="5000"/>
              </a:spcBef>
            </a:pPr>
            <a:r>
              <a:rPr lang="en-US" altLang="zh-CN" sz="2400" dirty="0">
                <a:latin typeface="Helvetica" pitchFamily="34" charset="0"/>
              </a:rPr>
              <a:t>(4) Find the third closest  vertex. </a:t>
            </a:r>
          </a:p>
          <a:p>
            <a:pPr eaLnBrk="1" hangingPunct="1">
              <a:spcBef>
                <a:spcPct val="5000"/>
              </a:spcBef>
              <a:buClrTx/>
              <a:buSzTx/>
              <a:buFontTx/>
            </a:pPr>
            <a:endParaRPr lang="en-US" altLang="zh-CN" sz="2800" dirty="0">
              <a:latin typeface="Helvetica" pitchFamily="34" charset="0"/>
            </a:endParaRPr>
          </a:p>
          <a:p>
            <a:pPr eaLnBrk="1" hangingPunct="1">
              <a:spcBef>
                <a:spcPct val="5000"/>
              </a:spcBef>
              <a:buClrTx/>
              <a:buSzTx/>
              <a:buFontTx/>
              <a:buNone/>
            </a:pPr>
            <a:endParaRPr lang="en-US" altLang="zh-CN" sz="2800" dirty="0">
              <a:latin typeface="Helvetica" pitchFamily="34" charset="0"/>
            </a:endParaRPr>
          </a:p>
        </p:txBody>
      </p:sp>
      <p:pic>
        <p:nvPicPr>
          <p:cNvPr id="91140" name="Picture 4"/>
          <p:cNvPicPr>
            <a:picLocks noChangeAspect="1"/>
          </p:cNvPicPr>
          <p:nvPr/>
        </p:nvPicPr>
        <p:blipFill>
          <a:blip r:embed="rId3"/>
          <a:stretch>
            <a:fillRect/>
          </a:stretch>
        </p:blipFill>
        <p:spPr>
          <a:xfrm>
            <a:off x="104775" y="2854325"/>
            <a:ext cx="3962400" cy="2628900"/>
          </a:xfrm>
          <a:prstGeom prst="rect">
            <a:avLst/>
          </a:prstGeom>
          <a:noFill/>
          <a:ln w="9525">
            <a:noFill/>
          </a:ln>
        </p:spPr>
      </p:pic>
      <p:sp>
        <p:nvSpPr>
          <p:cNvPr id="91141" name="Text Box 5"/>
          <p:cNvSpPr txBox="1"/>
          <p:nvPr/>
        </p:nvSpPr>
        <p:spPr>
          <a:xfrm>
            <a:off x="468313" y="5591175"/>
            <a:ext cx="3862387"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node A is the start vertex.</a:t>
            </a:r>
          </a:p>
        </p:txBody>
      </p:sp>
      <p:graphicFrame>
        <p:nvGraphicFramePr>
          <p:cNvPr id="175163" name="Group 59"/>
          <p:cNvGraphicFramePr>
            <a:graphicFrameLocks noGrp="1"/>
          </p:cNvGraphicFramePr>
          <p:nvPr>
            <p:ph sz="half" idx="1"/>
          </p:nvPr>
        </p:nvGraphicFramePr>
        <p:xfrm>
          <a:off x="4541838" y="2419350"/>
          <a:ext cx="4422775" cy="2870296"/>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4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7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79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C</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7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B</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5147" name="Text Box 43"/>
          <p:cNvSpPr txBox="1"/>
          <p:nvPr/>
        </p:nvSpPr>
        <p:spPr>
          <a:xfrm>
            <a:off x="4716463" y="6035675"/>
            <a:ext cx="4411662" cy="822325"/>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D is the third closest vertex. </a:t>
            </a:r>
          </a:p>
          <a:p>
            <a:r>
              <a:rPr lang="en-US" altLang="zh-CN" dirty="0">
                <a:solidFill>
                  <a:srgbClr val="CC0000"/>
                </a:solidFill>
                <a:latin typeface="Times New Roman" panose="02020603050405020304" pitchFamily="18" charset="0"/>
                <a:ea typeface="宋体" panose="02010600030101010101" pitchFamily="2" charset="-122"/>
              </a:rPr>
              <a:t>d(A, D) = 10.</a:t>
            </a:r>
          </a:p>
        </p:txBody>
      </p:sp>
      <p:sp>
        <p:nvSpPr>
          <p:cNvPr id="91187" name="Rectangle 60"/>
          <p:cNvSpPr/>
          <p:nvPr/>
        </p:nvSpPr>
        <p:spPr>
          <a:xfrm>
            <a:off x="63007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1188" name="Rectangle 61"/>
          <p:cNvSpPr/>
          <p:nvPr/>
        </p:nvSpPr>
        <p:spPr>
          <a:xfrm>
            <a:off x="73802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1189" name="Rectangle 62"/>
          <p:cNvSpPr/>
          <p:nvPr/>
        </p:nvSpPr>
        <p:spPr>
          <a:xfrm>
            <a:off x="6875463"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75168" name="Rectangle 64"/>
          <p:cNvSpPr/>
          <p:nvPr/>
        </p:nvSpPr>
        <p:spPr>
          <a:xfrm>
            <a:off x="7885113"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47" grpId="0"/>
      <p:bldP spid="17516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58</a:t>
            </a:fld>
            <a:endParaRPr lang="en-US" altLang="zh-CN" sz="1400" dirty="0"/>
          </a:p>
        </p:txBody>
      </p:sp>
      <p:sp>
        <p:nvSpPr>
          <p:cNvPr id="177154" name="Rectangle 2"/>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Single-Source Shortest Paths</a:t>
            </a:r>
          </a:p>
        </p:txBody>
      </p:sp>
      <p:sp>
        <p:nvSpPr>
          <p:cNvPr id="93187" name="Rectangle 3"/>
          <p:cNvSpPr>
            <a:spLocks noGrp="1"/>
          </p:cNvSpPr>
          <p:nvPr>
            <p:ph type="body" sz="half" idx="1"/>
          </p:nvPr>
        </p:nvSpPr>
        <p:spPr>
          <a:xfrm>
            <a:off x="685800" y="1125538"/>
            <a:ext cx="8134350" cy="4970462"/>
          </a:xfrm>
          <a:ln>
            <a:solidFill>
              <a:srgbClr val="CC0000"/>
            </a:solidFill>
            <a:miter/>
          </a:ln>
        </p:spPr>
        <p:txBody>
          <a:bodyPr wrap="square" lIns="91440" tIns="45720" rIns="91440" bIns="45720" anchor="t"/>
          <a:lstStyle/>
          <a:p>
            <a:pPr lvl="1" eaLnBrk="1" hangingPunct="1">
              <a:spcBef>
                <a:spcPct val="5000"/>
              </a:spcBef>
            </a:pPr>
            <a:r>
              <a:rPr lang="en-US" altLang="zh-CN" sz="2400" dirty="0">
                <a:latin typeface="Helvetica" pitchFamily="34" charset="0"/>
              </a:rPr>
              <a:t>(5) Find the fourth closest  vertex. </a:t>
            </a:r>
          </a:p>
          <a:p>
            <a:pPr eaLnBrk="1" hangingPunct="1">
              <a:spcBef>
                <a:spcPct val="5000"/>
              </a:spcBef>
              <a:buClrTx/>
              <a:buSzTx/>
              <a:buFontTx/>
            </a:pPr>
            <a:endParaRPr lang="en-US" altLang="zh-CN" sz="2800" dirty="0">
              <a:latin typeface="Helvetica" pitchFamily="34" charset="0"/>
            </a:endParaRPr>
          </a:p>
          <a:p>
            <a:pPr eaLnBrk="1" hangingPunct="1">
              <a:spcBef>
                <a:spcPct val="5000"/>
              </a:spcBef>
              <a:buClrTx/>
              <a:buSzTx/>
              <a:buFontTx/>
              <a:buNone/>
            </a:pPr>
            <a:endParaRPr lang="en-US" altLang="zh-CN" sz="2800" dirty="0">
              <a:latin typeface="Helvetica" pitchFamily="34" charset="0"/>
            </a:endParaRPr>
          </a:p>
        </p:txBody>
      </p:sp>
      <p:pic>
        <p:nvPicPr>
          <p:cNvPr id="93188" name="Picture 4"/>
          <p:cNvPicPr>
            <a:picLocks noChangeAspect="1"/>
          </p:cNvPicPr>
          <p:nvPr/>
        </p:nvPicPr>
        <p:blipFill>
          <a:blip r:embed="rId3"/>
          <a:stretch>
            <a:fillRect/>
          </a:stretch>
        </p:blipFill>
        <p:spPr>
          <a:xfrm>
            <a:off x="104775" y="2854325"/>
            <a:ext cx="3962400" cy="2628900"/>
          </a:xfrm>
          <a:prstGeom prst="rect">
            <a:avLst/>
          </a:prstGeom>
          <a:noFill/>
          <a:ln w="9525">
            <a:noFill/>
          </a:ln>
        </p:spPr>
      </p:pic>
      <p:sp>
        <p:nvSpPr>
          <p:cNvPr id="93189" name="Text Box 5"/>
          <p:cNvSpPr txBox="1"/>
          <p:nvPr/>
        </p:nvSpPr>
        <p:spPr>
          <a:xfrm>
            <a:off x="468313" y="5591175"/>
            <a:ext cx="3862387"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node A is the start vertex.</a:t>
            </a:r>
          </a:p>
        </p:txBody>
      </p:sp>
      <p:graphicFrame>
        <p:nvGraphicFramePr>
          <p:cNvPr id="177219" name="Group 67"/>
          <p:cNvGraphicFramePr>
            <a:graphicFrameLocks noGrp="1"/>
          </p:cNvGraphicFramePr>
          <p:nvPr>
            <p:ph sz="half" idx="1"/>
          </p:nvPr>
        </p:nvGraphicFramePr>
        <p:xfrm>
          <a:off x="4541838" y="24193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C</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D</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18</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7202" name="Text Box 50"/>
          <p:cNvSpPr txBox="1"/>
          <p:nvPr/>
        </p:nvSpPr>
        <p:spPr>
          <a:xfrm>
            <a:off x="4732338" y="6035675"/>
            <a:ext cx="4411662" cy="822325"/>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E is the fourth closest vertex.</a:t>
            </a:r>
          </a:p>
          <a:p>
            <a:r>
              <a:rPr lang="en-US" altLang="zh-CN" dirty="0">
                <a:solidFill>
                  <a:srgbClr val="CC0000"/>
                </a:solidFill>
                <a:latin typeface="Times New Roman" panose="02020603050405020304" pitchFamily="18" charset="0"/>
                <a:ea typeface="宋体" panose="02010600030101010101" pitchFamily="2" charset="-122"/>
              </a:rPr>
              <a:t>d(A, E) = 18</a:t>
            </a:r>
          </a:p>
        </p:txBody>
      </p:sp>
      <p:sp>
        <p:nvSpPr>
          <p:cNvPr id="93242" name="Rectangle 51"/>
          <p:cNvSpPr/>
          <p:nvPr/>
        </p:nvSpPr>
        <p:spPr>
          <a:xfrm>
            <a:off x="63007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3243" name="Rectangle 52"/>
          <p:cNvSpPr/>
          <p:nvPr/>
        </p:nvSpPr>
        <p:spPr>
          <a:xfrm>
            <a:off x="73802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3244" name="Rectangle 53"/>
          <p:cNvSpPr/>
          <p:nvPr/>
        </p:nvSpPr>
        <p:spPr>
          <a:xfrm>
            <a:off x="6875463"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93245" name="Rectangle 54"/>
          <p:cNvSpPr/>
          <p:nvPr/>
        </p:nvSpPr>
        <p:spPr>
          <a:xfrm>
            <a:off x="7885113"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77220" name="Rectangle 68"/>
          <p:cNvSpPr/>
          <p:nvPr/>
        </p:nvSpPr>
        <p:spPr>
          <a:xfrm>
            <a:off x="8459788" y="22764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2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02" grpId="0"/>
      <p:bldP spid="1772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59</a:t>
            </a:fld>
            <a:endParaRPr lang="en-US" altLang="zh-CN" sz="1400" dirty="0"/>
          </a:p>
        </p:txBody>
      </p:sp>
      <p:sp>
        <p:nvSpPr>
          <p:cNvPr id="5325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(1)</a:t>
            </a:r>
          </a:p>
        </p:txBody>
      </p:sp>
      <p:sp>
        <p:nvSpPr>
          <p:cNvPr id="95235"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60000"/>
              </a:lnSpc>
              <a:buNone/>
            </a:pPr>
            <a:r>
              <a:rPr lang="en-US" altLang="zh-CN" sz="2400" b="1" dirty="0">
                <a:latin typeface="Courier New" panose="02070309020205020404" pitchFamily="49" charset="0"/>
              </a:rPr>
              <a:t>// Compute shortest path distances from s,</a:t>
            </a:r>
          </a:p>
          <a:p>
            <a:pPr eaLnBrk="1" hangingPunct="1">
              <a:lnSpc>
                <a:spcPct val="60000"/>
              </a:lnSpc>
              <a:buNone/>
            </a:pPr>
            <a:r>
              <a:rPr lang="en-US" altLang="zh-CN" sz="2400" b="1" dirty="0">
                <a:latin typeface="Courier New" panose="02070309020205020404" pitchFamily="49" charset="0"/>
              </a:rPr>
              <a:t>// return them in D</a:t>
            </a:r>
          </a:p>
          <a:p>
            <a:pPr eaLnBrk="1" hangingPunct="1">
              <a:lnSpc>
                <a:spcPct val="60000"/>
              </a:lnSpc>
              <a:buNone/>
            </a:pPr>
            <a:r>
              <a:rPr lang="en-US" altLang="zh-CN" sz="2400" b="1" dirty="0">
                <a:latin typeface="Courier New" panose="02070309020205020404" pitchFamily="49" charset="0"/>
              </a:rPr>
              <a:t>void Dijkstra(Graph* G, int* D, int s) {</a:t>
            </a:r>
          </a:p>
          <a:p>
            <a:pPr eaLnBrk="1" hangingPunct="1">
              <a:lnSpc>
                <a:spcPct val="60000"/>
              </a:lnSpc>
              <a:buNone/>
            </a:pPr>
            <a:r>
              <a:rPr lang="en-US" altLang="zh-CN" sz="2400" b="1" dirty="0">
                <a:latin typeface="Courier New" panose="02070309020205020404" pitchFamily="49" charset="0"/>
              </a:rPr>
              <a:t>}</a:t>
            </a:r>
            <a:endParaRPr lang="en-US" altLang="zh-CN" sz="2400" b="1" dirty="0">
              <a:latin typeface="Helvetica" pitchFamily="34" charset="0"/>
            </a:endParaRPr>
          </a:p>
        </p:txBody>
      </p:sp>
      <p:graphicFrame>
        <p:nvGraphicFramePr>
          <p:cNvPr id="53252" name="Group 4"/>
          <p:cNvGraphicFramePr>
            <a:graphicFrameLocks noGrp="1"/>
          </p:cNvGraphicFramePr>
          <p:nvPr/>
        </p:nvGraphicFramePr>
        <p:xfrm>
          <a:off x="4572000" y="4581525"/>
          <a:ext cx="4206875" cy="1079751"/>
        </p:xfrm>
        <a:graphic>
          <a:graphicData uri="http://schemas.openxmlformats.org/drawingml/2006/table">
            <a:tbl>
              <a:tblPr/>
              <a:tblGrid>
                <a:gridCol w="15430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785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6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75" name="Text Box 27"/>
          <p:cNvSpPr txBox="1"/>
          <p:nvPr/>
        </p:nvSpPr>
        <p:spPr>
          <a:xfrm>
            <a:off x="4572000" y="3284538"/>
            <a:ext cx="4411663" cy="822325"/>
          </a:xfrm>
          <a:prstGeom prst="rect">
            <a:avLst/>
          </a:prstGeom>
          <a:noFill/>
          <a:ln w="9525">
            <a:noFill/>
          </a:ln>
        </p:spPr>
        <p:txBody>
          <a:bodyPr anchor="t">
            <a:spAutoFit/>
          </a:bodyPr>
          <a:lstStyle/>
          <a:p>
            <a:r>
              <a:rPr lang="en-US" altLang="zh-CN" dirty="0">
                <a:solidFill>
                  <a:srgbClr val="CC0000"/>
                </a:solidFill>
                <a:latin typeface="Times New Roman" panose="02020603050405020304" pitchFamily="18" charset="0"/>
                <a:ea typeface="宋体" panose="02010600030101010101" pitchFamily="2" charset="-122"/>
              </a:rPr>
              <a:t>The array D to record the distance estimate from A</a:t>
            </a:r>
          </a:p>
        </p:txBody>
      </p:sp>
      <p:pic>
        <p:nvPicPr>
          <p:cNvPr id="95260" name="Picture 28"/>
          <p:cNvPicPr>
            <a:picLocks noChangeAspect="1"/>
          </p:cNvPicPr>
          <p:nvPr/>
        </p:nvPicPr>
        <p:blipFill>
          <a:blip r:embed="rId3"/>
          <a:stretch>
            <a:fillRect/>
          </a:stretch>
        </p:blipFill>
        <p:spPr>
          <a:xfrm>
            <a:off x="104775" y="2854325"/>
            <a:ext cx="3962400" cy="2628900"/>
          </a:xfrm>
          <a:prstGeom prst="rect">
            <a:avLst/>
          </a:prstGeom>
          <a:noFill/>
          <a:ln w="9525">
            <a:noFill/>
          </a:ln>
        </p:spPr>
      </p:pic>
      <p:sp>
        <p:nvSpPr>
          <p:cNvPr id="95261" name="Text Box 29"/>
          <p:cNvSpPr txBox="1"/>
          <p:nvPr/>
        </p:nvSpPr>
        <p:spPr>
          <a:xfrm>
            <a:off x="468313" y="5591175"/>
            <a:ext cx="94932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s -&gt;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a:t>
            </a:fld>
            <a:endParaRPr lang="en-US" altLang="zh-CN" sz="1400" dirty="0"/>
          </a:p>
        </p:txBody>
      </p:sp>
      <p:sp>
        <p:nvSpPr>
          <p:cNvPr id="1024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Paths and Cycles</a:t>
            </a:r>
          </a:p>
        </p:txBody>
      </p:sp>
      <p:sp>
        <p:nvSpPr>
          <p:cNvPr id="12291" name="Rectangle 3"/>
          <p:cNvSpPr>
            <a:spLocks noGrp="1"/>
          </p:cNvSpPr>
          <p:nvPr>
            <p:ph idx="1"/>
          </p:nvPr>
        </p:nvSpPr>
        <p:spPr>
          <a:xfrm>
            <a:off x="455613" y="1600200"/>
            <a:ext cx="8226425" cy="4572000"/>
          </a:xfrm>
        </p:spPr>
        <p:txBody>
          <a:bodyPr wrap="square" lIns="91440" tIns="45720" rIns="91440" bIns="45720" anchor="t"/>
          <a:lstStyle/>
          <a:p>
            <a:pPr eaLnBrk="1" hangingPunct="1">
              <a:buNone/>
            </a:pPr>
            <a:r>
              <a:rPr lang="en-US" altLang="zh-CN" sz="2800" u="sng" dirty="0">
                <a:latin typeface="Helvetica" pitchFamily="34" charset="0"/>
              </a:rPr>
              <a:t>Path</a:t>
            </a:r>
            <a:r>
              <a:rPr lang="en-US" altLang="zh-CN" sz="2800" dirty="0">
                <a:latin typeface="Helvetica" pitchFamily="34" charset="0"/>
              </a:rPr>
              <a:t>: A sequence of vertices </a:t>
            </a:r>
            <a:r>
              <a:rPr lang="en-US" altLang="zh-CN" sz="2800" i="1" dirty="0">
                <a:latin typeface="Helvetica" pitchFamily="34" charset="0"/>
              </a:rPr>
              <a:t>v</a:t>
            </a:r>
            <a:r>
              <a:rPr lang="en-US" altLang="zh-CN" sz="2800" baseline="-25000" dirty="0">
                <a:latin typeface="Helvetica" pitchFamily="34" charset="0"/>
              </a:rPr>
              <a:t>1</a:t>
            </a:r>
            <a:r>
              <a:rPr lang="en-US" altLang="zh-CN" sz="2800" dirty="0">
                <a:latin typeface="Helvetica" pitchFamily="34" charset="0"/>
              </a:rPr>
              <a:t>, </a:t>
            </a:r>
            <a:r>
              <a:rPr lang="en-US" altLang="zh-CN" sz="2800" i="1" dirty="0">
                <a:latin typeface="Helvetica" pitchFamily="34" charset="0"/>
              </a:rPr>
              <a:t>v</a:t>
            </a:r>
            <a:r>
              <a:rPr lang="en-US" altLang="zh-CN" sz="2800" baseline="-25000" dirty="0">
                <a:latin typeface="Helvetica" pitchFamily="34" charset="0"/>
              </a:rPr>
              <a:t>2</a:t>
            </a:r>
            <a:r>
              <a:rPr lang="en-US" altLang="zh-CN" sz="2800" dirty="0">
                <a:latin typeface="Helvetica" pitchFamily="34" charset="0"/>
              </a:rPr>
              <a:t>, …, </a:t>
            </a:r>
            <a:r>
              <a:rPr lang="en-US" altLang="zh-CN" sz="2800" i="1" dirty="0">
                <a:latin typeface="Helvetica" pitchFamily="34" charset="0"/>
              </a:rPr>
              <a:t>v</a:t>
            </a:r>
            <a:r>
              <a:rPr lang="en-US" altLang="zh-CN" sz="2800" i="1" baseline="-25000" dirty="0">
                <a:latin typeface="Helvetica" pitchFamily="34" charset="0"/>
              </a:rPr>
              <a:t>n</a:t>
            </a:r>
            <a:r>
              <a:rPr lang="en-US" altLang="zh-CN" sz="2800" dirty="0">
                <a:latin typeface="Helvetica" pitchFamily="34" charset="0"/>
              </a:rPr>
              <a:t> of length </a:t>
            </a:r>
            <a:r>
              <a:rPr lang="en-US" altLang="zh-CN" sz="2800" i="1" dirty="0">
                <a:latin typeface="Helvetica" pitchFamily="34" charset="0"/>
              </a:rPr>
              <a:t>n</a:t>
            </a:r>
            <a:r>
              <a:rPr lang="en-US" altLang="zh-CN" sz="2800" dirty="0">
                <a:latin typeface="Helvetica" pitchFamily="34" charset="0"/>
              </a:rPr>
              <a:t>-1 with an edge from </a:t>
            </a:r>
            <a:r>
              <a:rPr lang="en-US" altLang="zh-CN" sz="2800" i="1" dirty="0">
                <a:latin typeface="Helvetica" pitchFamily="34" charset="0"/>
              </a:rPr>
              <a:t>v</a:t>
            </a:r>
            <a:r>
              <a:rPr lang="en-US" altLang="zh-CN" sz="2800" i="1" baseline="-25000" dirty="0">
                <a:latin typeface="Helvetica" pitchFamily="34" charset="0"/>
              </a:rPr>
              <a:t>i</a:t>
            </a:r>
            <a:r>
              <a:rPr lang="en-US" altLang="zh-CN" sz="2800" dirty="0">
                <a:latin typeface="Helvetica" pitchFamily="34" charset="0"/>
              </a:rPr>
              <a:t> to </a:t>
            </a:r>
            <a:r>
              <a:rPr lang="en-US" altLang="zh-CN" sz="2800" i="1" dirty="0">
                <a:latin typeface="Helvetica" pitchFamily="34" charset="0"/>
              </a:rPr>
              <a:t>v</a:t>
            </a:r>
            <a:r>
              <a:rPr lang="en-US" altLang="zh-CN" sz="2800" i="1" baseline="-25000" dirty="0">
                <a:latin typeface="Helvetica" pitchFamily="34" charset="0"/>
              </a:rPr>
              <a:t>i</a:t>
            </a:r>
            <a:r>
              <a:rPr lang="en-US" altLang="zh-CN" sz="2800" baseline="-25000" dirty="0">
                <a:latin typeface="Helvetica" pitchFamily="34" charset="0"/>
              </a:rPr>
              <a:t>+1</a:t>
            </a:r>
            <a:r>
              <a:rPr lang="en-US" altLang="zh-CN" sz="2800" dirty="0">
                <a:latin typeface="Helvetica" pitchFamily="34" charset="0"/>
              </a:rPr>
              <a:t> for   1 </a:t>
            </a:r>
            <a:r>
              <a:rPr lang="en-US" altLang="zh-CN" dirty="0"/>
              <a:t>≤</a:t>
            </a:r>
            <a:r>
              <a:rPr lang="en-US" altLang="zh-CN" sz="2800" dirty="0">
                <a:latin typeface="Helvetica" pitchFamily="34" charset="0"/>
              </a:rPr>
              <a:t> </a:t>
            </a:r>
            <a:r>
              <a:rPr lang="en-US" altLang="zh-CN" sz="2800" i="1" dirty="0">
                <a:latin typeface="Helvetica" pitchFamily="34" charset="0"/>
              </a:rPr>
              <a:t>i</a:t>
            </a:r>
            <a:r>
              <a:rPr lang="en-US" altLang="zh-CN" sz="2800" dirty="0">
                <a:latin typeface="Helvetica" pitchFamily="34" charset="0"/>
              </a:rPr>
              <a:t> &lt; </a:t>
            </a:r>
            <a:r>
              <a:rPr lang="en-US" altLang="zh-CN" sz="2800" i="1" dirty="0">
                <a:latin typeface="Helvetica" pitchFamily="34" charset="0"/>
              </a:rPr>
              <a:t>n</a:t>
            </a:r>
            <a:r>
              <a:rPr lang="en-US" altLang="zh-CN" sz="2800" dirty="0">
                <a:latin typeface="Helvetica" pitchFamily="34" charset="0"/>
              </a:rPr>
              <a:t>.</a:t>
            </a:r>
          </a:p>
          <a:p>
            <a:pPr eaLnBrk="1" hangingPunct="1">
              <a:lnSpc>
                <a:spcPct val="0"/>
              </a:lnSpc>
              <a:buNone/>
            </a:pPr>
            <a:endParaRPr lang="en-US" altLang="zh-CN" sz="2800" dirty="0">
              <a:latin typeface="Helvetica" pitchFamily="34" charset="0"/>
            </a:endParaRPr>
          </a:p>
          <a:p>
            <a:pPr eaLnBrk="1" hangingPunct="1">
              <a:buNone/>
            </a:pPr>
            <a:r>
              <a:rPr lang="en-US" altLang="zh-CN" sz="2800" dirty="0">
                <a:latin typeface="Helvetica" pitchFamily="34" charset="0"/>
              </a:rPr>
              <a:t>A path is </a:t>
            </a:r>
            <a:r>
              <a:rPr lang="en-US" altLang="zh-CN" sz="2800" u="sng" dirty="0">
                <a:latin typeface="Helvetica" pitchFamily="34" charset="0"/>
              </a:rPr>
              <a:t>simple</a:t>
            </a:r>
            <a:r>
              <a:rPr lang="en-US" altLang="zh-CN" sz="2800" dirty="0">
                <a:latin typeface="Helvetica" pitchFamily="34" charset="0"/>
              </a:rPr>
              <a:t> if all vertices on the path are distinct.</a:t>
            </a:r>
          </a:p>
          <a:p>
            <a:pPr eaLnBrk="1" hangingPunct="1">
              <a:lnSpc>
                <a:spcPct val="0"/>
              </a:lnSpc>
              <a:buNone/>
            </a:pPr>
            <a:endParaRPr lang="en-US" altLang="zh-CN" sz="2800" dirty="0">
              <a:latin typeface="Helvetica" pitchFamily="34" charset="0"/>
            </a:endParaRPr>
          </a:p>
          <a:p>
            <a:pPr eaLnBrk="1" hangingPunct="1">
              <a:buNone/>
            </a:pPr>
            <a:r>
              <a:rPr lang="en-US" altLang="zh-CN" sz="2800" dirty="0">
                <a:latin typeface="Helvetica" pitchFamily="34" charset="0"/>
              </a:rPr>
              <a:t>A </a:t>
            </a:r>
            <a:r>
              <a:rPr lang="en-US" altLang="zh-CN" sz="2800" u="sng" dirty="0">
                <a:latin typeface="Helvetica" pitchFamily="34" charset="0"/>
              </a:rPr>
              <a:t>cycle</a:t>
            </a:r>
            <a:r>
              <a:rPr lang="en-US" altLang="zh-CN" sz="2800" dirty="0">
                <a:latin typeface="Helvetica" pitchFamily="34" charset="0"/>
              </a:rPr>
              <a:t> is a path of length 3 or more that connects </a:t>
            </a:r>
            <a:r>
              <a:rPr lang="en-US" altLang="zh-CN" sz="2800" i="1" dirty="0">
                <a:latin typeface="Helvetica" pitchFamily="34" charset="0"/>
              </a:rPr>
              <a:t>v</a:t>
            </a:r>
            <a:r>
              <a:rPr lang="en-US" altLang="zh-CN" sz="2800" i="1" baseline="-25000" dirty="0">
                <a:latin typeface="Helvetica" pitchFamily="34" charset="0"/>
              </a:rPr>
              <a:t>1</a:t>
            </a:r>
            <a:r>
              <a:rPr lang="en-US" altLang="zh-CN" sz="2800" dirty="0">
                <a:latin typeface="Helvetica" pitchFamily="34" charset="0"/>
              </a:rPr>
              <a:t> to itself.</a:t>
            </a:r>
          </a:p>
          <a:p>
            <a:pPr eaLnBrk="1" hangingPunct="1">
              <a:lnSpc>
                <a:spcPct val="0"/>
              </a:lnSpc>
              <a:buNone/>
            </a:pPr>
            <a:endParaRPr lang="en-US" altLang="zh-CN" sz="2800" dirty="0">
              <a:latin typeface="Helvetica" pitchFamily="34" charset="0"/>
            </a:endParaRPr>
          </a:p>
          <a:p>
            <a:pPr eaLnBrk="1" hangingPunct="1">
              <a:buNone/>
            </a:pPr>
            <a:r>
              <a:rPr lang="en-US" altLang="zh-CN" sz="2800" dirty="0">
                <a:latin typeface="Helvetica" pitchFamily="34" charset="0"/>
              </a:rPr>
              <a:t>A cycle is </a:t>
            </a:r>
            <a:r>
              <a:rPr lang="en-US" altLang="zh-CN" sz="2800" u="sng" dirty="0">
                <a:latin typeface="Helvetica" pitchFamily="34" charset="0"/>
              </a:rPr>
              <a:t>simple</a:t>
            </a:r>
            <a:r>
              <a:rPr lang="en-US" altLang="zh-CN" sz="2800" dirty="0">
                <a:latin typeface="Helvetica" pitchFamily="34" charset="0"/>
              </a:rPr>
              <a:t> if all vertices on the path are distinct except the first and last vertices.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60</a:t>
            </a:fld>
            <a:endParaRPr lang="en-US" altLang="zh-CN" sz="1400" dirty="0"/>
          </a:p>
        </p:txBody>
      </p:sp>
      <p:sp>
        <p:nvSpPr>
          <p:cNvPr id="182274" name="Rectangle 2"/>
          <p:cNvSpPr>
            <a:spLocks noGrp="1" noChangeArrowheads="1"/>
          </p:cNvSpPr>
          <p:nvPr>
            <p:ph type="title"/>
          </p:nvPr>
        </p:nvSpPr>
        <p:spPr>
          <a:xfrm>
            <a:off x="455613" y="-1492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(2)</a:t>
            </a:r>
          </a:p>
        </p:txBody>
      </p:sp>
      <p:sp>
        <p:nvSpPr>
          <p:cNvPr id="97283" name="Rectangle 3"/>
          <p:cNvSpPr>
            <a:spLocks noGrp="1"/>
          </p:cNvSpPr>
          <p:nvPr>
            <p:ph idx="1"/>
          </p:nvPr>
        </p:nvSpPr>
        <p:spPr>
          <a:xfrm>
            <a:off x="4608513" y="1766888"/>
            <a:ext cx="5292725" cy="4975225"/>
          </a:xfrm>
        </p:spPr>
        <p:txBody>
          <a:bodyPr wrap="square" lIns="91440" tIns="45720" rIns="91440" bIns="45720" anchor="t"/>
          <a:lstStyle/>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for (i=0; i&lt;G-&gt;n(); i++){</a:t>
            </a:r>
          </a:p>
          <a:p>
            <a:pPr eaLnBrk="1" hangingPunct="1">
              <a:lnSpc>
                <a:spcPct val="60000"/>
              </a:lnSpc>
              <a:buNone/>
            </a:pPr>
            <a:r>
              <a:rPr lang="en-US" altLang="zh-CN" sz="2000" b="1" dirty="0">
                <a:latin typeface="Courier New" panose="02070309020205020404" pitchFamily="49" charset="0"/>
              </a:rPr>
              <a:t>	v = minVertex(G, D); </a:t>
            </a:r>
          </a:p>
          <a:p>
            <a:pPr eaLnBrk="1" hangingPunct="1">
              <a:lnSpc>
                <a:spcPct val="60000"/>
              </a:lnSpc>
              <a:buNone/>
            </a:pPr>
            <a:r>
              <a:rPr lang="en-US" altLang="zh-CN" sz="2000" b="1" dirty="0">
                <a:latin typeface="Courier New" panose="02070309020205020404" pitchFamily="49" charset="0"/>
              </a:rPr>
              <a:t>  if (D[v] == INFINITY)             	return;</a:t>
            </a:r>
          </a:p>
          <a:p>
            <a:pPr eaLnBrk="1" hangingPunct="1">
              <a:lnSpc>
                <a:spcPct val="60000"/>
              </a:lnSpc>
              <a:buNone/>
            </a:pPr>
            <a:r>
              <a:rPr lang="en-US" altLang="zh-CN" sz="2000" b="1" dirty="0">
                <a:latin typeface="Courier New" panose="02070309020205020404" pitchFamily="49" charset="0"/>
              </a:rPr>
              <a:t>  G-&gt;setMark(v, VISITED);</a:t>
            </a:r>
          </a:p>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  for (w=G-&gt;first(v); </a:t>
            </a:r>
          </a:p>
          <a:p>
            <a:pPr eaLnBrk="1" hangingPunct="1">
              <a:lnSpc>
                <a:spcPct val="60000"/>
              </a:lnSpc>
              <a:buNone/>
            </a:pPr>
            <a:r>
              <a:rPr lang="en-US" altLang="zh-CN" sz="2000" b="1" dirty="0">
                <a:latin typeface="Courier New" panose="02070309020205020404" pitchFamily="49" charset="0"/>
              </a:rPr>
              <a:t> w&lt;G-&gt;n(); w = G-&gt;next(v,w))</a:t>
            </a:r>
          </a:p>
          <a:p>
            <a:pPr eaLnBrk="1" hangingPunct="1">
              <a:lnSpc>
                <a:spcPct val="60000"/>
              </a:lnSpc>
              <a:buNone/>
            </a:pPr>
            <a:r>
              <a:rPr lang="en-US" altLang="zh-CN" sz="2000" b="1" dirty="0">
                <a:latin typeface="Courier New" panose="02070309020205020404" pitchFamily="49" charset="0"/>
              </a:rPr>
              <a:t>  {    </a:t>
            </a:r>
          </a:p>
          <a:p>
            <a:pPr eaLnBrk="1" hangingPunct="1">
              <a:lnSpc>
                <a:spcPct val="60000"/>
              </a:lnSpc>
              <a:buNone/>
            </a:pPr>
            <a:r>
              <a:rPr lang="en-US" altLang="zh-CN" sz="2000" b="1" dirty="0">
                <a:latin typeface="Courier New" panose="02070309020205020404" pitchFamily="49" charset="0"/>
              </a:rPr>
              <a:t>    if (D[w] &gt;(D[v] +                                        		G-&gt;weight(v, w)))</a:t>
            </a:r>
          </a:p>
          <a:p>
            <a:pPr eaLnBrk="1" hangingPunct="1">
              <a:lnSpc>
                <a:spcPct val="60000"/>
              </a:lnSpc>
              <a:buNone/>
            </a:pPr>
            <a:r>
              <a:rPr lang="en-US" altLang="zh-CN" sz="2000" b="1" dirty="0">
                <a:latin typeface="Courier New" panose="02070309020205020404" pitchFamily="49" charset="0"/>
              </a:rPr>
              <a:t>      D[w] = D[v]+			       G-&gt;weight(v, w);</a:t>
            </a:r>
          </a:p>
          <a:p>
            <a:pPr eaLnBrk="1" hangingPunct="1">
              <a:lnSpc>
                <a:spcPct val="60000"/>
              </a:lnSpc>
              <a:buNone/>
            </a:pPr>
            <a:r>
              <a:rPr lang="en-US" altLang="zh-CN" sz="2000" b="1" dirty="0">
                <a:latin typeface="Courier New" panose="02070309020205020404" pitchFamily="49" charset="0"/>
              </a:rPr>
              <a:t>   }</a:t>
            </a:r>
          </a:p>
          <a:p>
            <a:pPr eaLnBrk="1" hangingPunct="1">
              <a:lnSpc>
                <a:spcPct val="60000"/>
              </a:lnSpc>
              <a:buNone/>
            </a:pPr>
            <a:r>
              <a:rPr lang="en-US" altLang="zh-CN" sz="2000" b="1" dirty="0">
                <a:latin typeface="Courier New" panose="02070309020205020404" pitchFamily="49" charset="0"/>
              </a:rPr>
              <a:t>}</a:t>
            </a:r>
          </a:p>
        </p:txBody>
      </p:sp>
      <p:pic>
        <p:nvPicPr>
          <p:cNvPr id="97284" name="Picture 4"/>
          <p:cNvPicPr>
            <a:picLocks noChangeAspect="1"/>
          </p:cNvPicPr>
          <p:nvPr/>
        </p:nvPicPr>
        <p:blipFill>
          <a:blip r:embed="rId3"/>
          <a:stretch>
            <a:fillRect/>
          </a:stretch>
        </p:blipFill>
        <p:spPr>
          <a:xfrm>
            <a:off x="0" y="549275"/>
            <a:ext cx="3492500" cy="2317750"/>
          </a:xfrm>
          <a:prstGeom prst="rect">
            <a:avLst/>
          </a:prstGeom>
          <a:noFill/>
          <a:ln w="9525">
            <a:noFill/>
          </a:ln>
        </p:spPr>
      </p:pic>
      <p:sp>
        <p:nvSpPr>
          <p:cNvPr id="182301" name="Line 29"/>
          <p:cNvSpPr/>
          <p:nvPr/>
        </p:nvSpPr>
        <p:spPr>
          <a:xfrm>
            <a:off x="4356100" y="2133600"/>
            <a:ext cx="360363" cy="0"/>
          </a:xfrm>
          <a:prstGeom prst="line">
            <a:avLst/>
          </a:prstGeom>
          <a:ln w="38100" cap="flat" cmpd="sng">
            <a:solidFill>
              <a:srgbClr val="CC0000"/>
            </a:solidFill>
            <a:prstDash val="solid"/>
            <a:round/>
            <a:headEnd type="none" w="med" len="med"/>
            <a:tailEnd type="triangle" w="med" len="med"/>
          </a:ln>
        </p:spPr>
      </p:sp>
      <p:graphicFrame>
        <p:nvGraphicFramePr>
          <p:cNvPr id="182455" name="Group 183"/>
          <p:cNvGraphicFramePr>
            <a:graphicFrameLocks noGrp="1"/>
          </p:cNvGraphicFramePr>
          <p:nvPr/>
        </p:nvGraphicFramePr>
        <p:xfrm>
          <a:off x="0" y="30670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2511" name="Text Box 239"/>
          <p:cNvSpPr txBox="1"/>
          <p:nvPr/>
        </p:nvSpPr>
        <p:spPr>
          <a:xfrm>
            <a:off x="4984750" y="5826125"/>
            <a:ext cx="982663"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v -&gt; A</a:t>
            </a:r>
          </a:p>
        </p:txBody>
      </p:sp>
      <p:sp>
        <p:nvSpPr>
          <p:cNvPr id="182512" name="Rectangle 240"/>
          <p:cNvSpPr/>
          <p:nvPr/>
        </p:nvSpPr>
        <p:spPr>
          <a:xfrm>
            <a:off x="1758950"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82513" name="Text Box 241"/>
          <p:cNvSpPr txBox="1"/>
          <p:nvPr/>
        </p:nvSpPr>
        <p:spPr>
          <a:xfrm>
            <a:off x="87313" y="4195763"/>
            <a:ext cx="43846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A      0     ∞    ∞  ∞    ∞</a:t>
            </a:r>
          </a:p>
        </p:txBody>
      </p:sp>
      <p:sp>
        <p:nvSpPr>
          <p:cNvPr id="182517" name="Text Box 245"/>
          <p:cNvSpPr txBox="1"/>
          <p:nvPr/>
        </p:nvSpPr>
        <p:spPr>
          <a:xfrm>
            <a:off x="2987675" y="4221163"/>
            <a:ext cx="336550" cy="457200"/>
          </a:xfrm>
          <a:prstGeom prst="rect">
            <a:avLst/>
          </a:prstGeom>
          <a:solidFill>
            <a:schemeClr val="bg1"/>
          </a:solid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3</a:t>
            </a:r>
          </a:p>
        </p:txBody>
      </p:sp>
      <p:sp>
        <p:nvSpPr>
          <p:cNvPr id="182518" name="Text Box 246"/>
          <p:cNvSpPr txBox="1"/>
          <p:nvPr/>
        </p:nvSpPr>
        <p:spPr>
          <a:xfrm>
            <a:off x="3348038" y="4221163"/>
            <a:ext cx="488950" cy="457200"/>
          </a:xfrm>
          <a:prstGeom prst="rect">
            <a:avLst/>
          </a:prstGeom>
          <a:solidFill>
            <a:schemeClr val="bg1"/>
          </a:solid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20</a:t>
            </a:r>
          </a:p>
        </p:txBody>
      </p:sp>
      <p:sp>
        <p:nvSpPr>
          <p:cNvPr id="182519" name="Text Box 247"/>
          <p:cNvSpPr txBox="1"/>
          <p:nvPr/>
        </p:nvSpPr>
        <p:spPr>
          <a:xfrm>
            <a:off x="6227763" y="5805488"/>
            <a:ext cx="976312"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C</a:t>
            </a:r>
          </a:p>
        </p:txBody>
      </p:sp>
      <p:sp>
        <p:nvSpPr>
          <p:cNvPr id="182521" name="Text Box 249"/>
          <p:cNvSpPr txBox="1"/>
          <p:nvPr/>
        </p:nvSpPr>
        <p:spPr>
          <a:xfrm>
            <a:off x="6300788" y="5805488"/>
            <a:ext cx="958850" cy="457200"/>
          </a:xfrm>
          <a:prstGeom prst="rect">
            <a:avLst/>
          </a:prstGeom>
          <a:solidFill>
            <a:schemeClr val="bg1"/>
          </a:solid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B</a:t>
            </a:r>
          </a:p>
        </p:txBody>
      </p:sp>
      <p:sp>
        <p:nvSpPr>
          <p:cNvPr id="182522" name="Text Box 250"/>
          <p:cNvSpPr txBox="1"/>
          <p:nvPr/>
        </p:nvSpPr>
        <p:spPr>
          <a:xfrm>
            <a:off x="2339975" y="4221163"/>
            <a:ext cx="488950" cy="457200"/>
          </a:xfrm>
          <a:prstGeom prst="rect">
            <a:avLst/>
          </a:prstGeom>
          <a:solidFill>
            <a:schemeClr val="bg1"/>
          </a:solid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10</a:t>
            </a:r>
          </a:p>
        </p:txBody>
      </p:sp>
      <p:sp>
        <p:nvSpPr>
          <p:cNvPr id="182520" name="Text Box 248"/>
          <p:cNvSpPr txBox="1"/>
          <p:nvPr/>
        </p:nvSpPr>
        <p:spPr>
          <a:xfrm>
            <a:off x="6300788" y="5805488"/>
            <a:ext cx="976312" cy="457200"/>
          </a:xfrm>
          <a:prstGeom prst="rect">
            <a:avLst/>
          </a:prstGeom>
          <a:solidFill>
            <a:schemeClr val="bg1"/>
          </a:solid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82 0.01042 L 0.00399 0.03148 " pathEditMode="relative" ptsTypes="AA">
                                      <p:cBhvr>
                                        <p:cTn id="6" dur="500" fill="hold"/>
                                        <p:tgtEl>
                                          <p:spTgt spid="18230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99 0.03148 L 0.00399 0.12593 " pathEditMode="relative" ptsTypes="AA">
                                      <p:cBhvr>
                                        <p:cTn id="14" dur="500" fill="hold"/>
                                        <p:tgtEl>
                                          <p:spTgt spid="182301"/>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5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00399 0.12593 L 0.0276 0.19931 " pathEditMode="relative" ptsTypes="AA">
                                      <p:cBhvr>
                                        <p:cTn id="22" dur="500" fill="hold"/>
                                        <p:tgtEl>
                                          <p:spTgt spid="182301"/>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25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25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25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25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25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25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2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511" grpId="0"/>
      <p:bldP spid="182512" grpId="0" animBg="1"/>
      <p:bldP spid="182513" grpId="0"/>
      <p:bldP spid="182517" grpId="0" animBg="1"/>
      <p:bldP spid="182518" grpId="0" animBg="1"/>
      <p:bldP spid="182519" grpId="0"/>
      <p:bldP spid="182521" grpId="0" animBg="1"/>
      <p:bldP spid="182522" grpId="0" animBg="1"/>
      <p:bldP spid="18252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61</a:t>
            </a:fld>
            <a:endParaRPr lang="en-US" altLang="zh-CN" sz="1400" dirty="0"/>
          </a:p>
        </p:txBody>
      </p:sp>
      <p:sp>
        <p:nvSpPr>
          <p:cNvPr id="198658" name="Rectangle 2"/>
          <p:cNvSpPr>
            <a:spLocks noGrp="1" noChangeArrowheads="1"/>
          </p:cNvSpPr>
          <p:nvPr>
            <p:ph type="title"/>
          </p:nvPr>
        </p:nvSpPr>
        <p:spPr>
          <a:xfrm>
            <a:off x="455613" y="-1492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(2)</a:t>
            </a:r>
          </a:p>
        </p:txBody>
      </p:sp>
      <p:sp>
        <p:nvSpPr>
          <p:cNvPr id="99331" name="Rectangle 3"/>
          <p:cNvSpPr>
            <a:spLocks noGrp="1"/>
          </p:cNvSpPr>
          <p:nvPr>
            <p:ph idx="1"/>
          </p:nvPr>
        </p:nvSpPr>
        <p:spPr>
          <a:xfrm>
            <a:off x="4608513" y="1766888"/>
            <a:ext cx="5292725" cy="4975225"/>
          </a:xfrm>
        </p:spPr>
        <p:txBody>
          <a:bodyPr wrap="square" lIns="91440" tIns="45720" rIns="91440" bIns="45720" anchor="t"/>
          <a:lstStyle/>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for (i=0; i&lt;G-&gt;n(); i++){</a:t>
            </a:r>
          </a:p>
          <a:p>
            <a:pPr eaLnBrk="1" hangingPunct="1">
              <a:lnSpc>
                <a:spcPct val="60000"/>
              </a:lnSpc>
              <a:buNone/>
            </a:pPr>
            <a:r>
              <a:rPr lang="en-US" altLang="zh-CN" sz="2000" b="1" dirty="0">
                <a:latin typeface="Courier New" panose="02070309020205020404" pitchFamily="49" charset="0"/>
              </a:rPr>
              <a:t>	v = minVertex(G, D); </a:t>
            </a:r>
          </a:p>
          <a:p>
            <a:pPr eaLnBrk="1" hangingPunct="1">
              <a:lnSpc>
                <a:spcPct val="60000"/>
              </a:lnSpc>
              <a:buNone/>
            </a:pPr>
            <a:r>
              <a:rPr lang="en-US" altLang="zh-CN" sz="2000" b="1" dirty="0">
                <a:latin typeface="Courier New" panose="02070309020205020404" pitchFamily="49" charset="0"/>
              </a:rPr>
              <a:t>  if (D[v] == INFINITY)             	return;</a:t>
            </a:r>
          </a:p>
          <a:p>
            <a:pPr eaLnBrk="1" hangingPunct="1">
              <a:lnSpc>
                <a:spcPct val="60000"/>
              </a:lnSpc>
              <a:buNone/>
            </a:pPr>
            <a:r>
              <a:rPr lang="en-US" altLang="zh-CN" sz="2000" b="1" dirty="0">
                <a:latin typeface="Courier New" panose="02070309020205020404" pitchFamily="49" charset="0"/>
              </a:rPr>
              <a:t>  G-&gt;setMark(v, VISITED);</a:t>
            </a:r>
          </a:p>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  for (w=G-&gt;first(v); </a:t>
            </a:r>
          </a:p>
          <a:p>
            <a:pPr eaLnBrk="1" hangingPunct="1">
              <a:lnSpc>
                <a:spcPct val="60000"/>
              </a:lnSpc>
              <a:buNone/>
            </a:pPr>
            <a:r>
              <a:rPr lang="en-US" altLang="zh-CN" sz="2000" b="1" dirty="0">
                <a:latin typeface="Courier New" panose="02070309020205020404" pitchFamily="49" charset="0"/>
              </a:rPr>
              <a:t> w&lt;G-&gt;n(); w = G-&gt;next(v,w))</a:t>
            </a:r>
          </a:p>
          <a:p>
            <a:pPr eaLnBrk="1" hangingPunct="1">
              <a:lnSpc>
                <a:spcPct val="60000"/>
              </a:lnSpc>
              <a:buNone/>
            </a:pPr>
            <a:r>
              <a:rPr lang="en-US" altLang="zh-CN" sz="2000" b="1" dirty="0">
                <a:latin typeface="Courier New" panose="02070309020205020404" pitchFamily="49" charset="0"/>
              </a:rPr>
              <a:t>  {    </a:t>
            </a:r>
          </a:p>
          <a:p>
            <a:pPr eaLnBrk="1" hangingPunct="1">
              <a:lnSpc>
                <a:spcPct val="60000"/>
              </a:lnSpc>
              <a:buNone/>
            </a:pPr>
            <a:r>
              <a:rPr lang="en-US" altLang="zh-CN" sz="2000" b="1" dirty="0">
                <a:latin typeface="Courier New" panose="02070309020205020404" pitchFamily="49" charset="0"/>
              </a:rPr>
              <a:t>    if (D[w] &gt;(D[v] +                                        		G-&gt;weight(v, w)))</a:t>
            </a:r>
          </a:p>
          <a:p>
            <a:pPr eaLnBrk="1" hangingPunct="1">
              <a:lnSpc>
                <a:spcPct val="60000"/>
              </a:lnSpc>
              <a:buNone/>
            </a:pPr>
            <a:r>
              <a:rPr lang="en-US" altLang="zh-CN" sz="2000" b="1" dirty="0">
                <a:latin typeface="Courier New" panose="02070309020205020404" pitchFamily="49" charset="0"/>
              </a:rPr>
              <a:t>      D[w] = D[v]+			       G-&gt;weight(v, w);</a:t>
            </a:r>
          </a:p>
          <a:p>
            <a:pPr eaLnBrk="1" hangingPunct="1">
              <a:lnSpc>
                <a:spcPct val="60000"/>
              </a:lnSpc>
              <a:buNone/>
            </a:pPr>
            <a:r>
              <a:rPr lang="en-US" altLang="zh-CN" sz="2000" b="1" dirty="0">
                <a:latin typeface="Courier New" panose="02070309020205020404" pitchFamily="49" charset="0"/>
              </a:rPr>
              <a:t>   }</a:t>
            </a:r>
          </a:p>
          <a:p>
            <a:pPr eaLnBrk="1" hangingPunct="1">
              <a:lnSpc>
                <a:spcPct val="60000"/>
              </a:lnSpc>
              <a:buNone/>
            </a:pPr>
            <a:r>
              <a:rPr lang="en-US" altLang="zh-CN" sz="2000" b="1" dirty="0">
                <a:latin typeface="Courier New" panose="02070309020205020404" pitchFamily="49" charset="0"/>
              </a:rPr>
              <a:t>}</a:t>
            </a:r>
          </a:p>
        </p:txBody>
      </p:sp>
      <p:pic>
        <p:nvPicPr>
          <p:cNvPr id="99332" name="Picture 4"/>
          <p:cNvPicPr>
            <a:picLocks noChangeAspect="1"/>
          </p:cNvPicPr>
          <p:nvPr/>
        </p:nvPicPr>
        <p:blipFill>
          <a:blip r:embed="rId3"/>
          <a:stretch>
            <a:fillRect/>
          </a:stretch>
        </p:blipFill>
        <p:spPr>
          <a:xfrm>
            <a:off x="0" y="549275"/>
            <a:ext cx="3492500" cy="2317750"/>
          </a:xfrm>
          <a:prstGeom prst="rect">
            <a:avLst/>
          </a:prstGeom>
          <a:noFill/>
          <a:ln w="9525">
            <a:noFill/>
          </a:ln>
        </p:spPr>
      </p:pic>
      <p:sp>
        <p:nvSpPr>
          <p:cNvPr id="198661" name="Line 5"/>
          <p:cNvSpPr/>
          <p:nvPr/>
        </p:nvSpPr>
        <p:spPr>
          <a:xfrm>
            <a:off x="4356100" y="2133600"/>
            <a:ext cx="360363" cy="0"/>
          </a:xfrm>
          <a:prstGeom prst="line">
            <a:avLst/>
          </a:prstGeom>
          <a:ln w="38100" cap="flat" cmpd="sng">
            <a:solidFill>
              <a:srgbClr val="CC0000"/>
            </a:solidFill>
            <a:prstDash val="solid"/>
            <a:round/>
            <a:headEnd type="none" w="med" len="med"/>
            <a:tailEnd type="triangle" w="med" len="med"/>
          </a:ln>
        </p:spPr>
      </p:sp>
      <p:graphicFrame>
        <p:nvGraphicFramePr>
          <p:cNvPr id="198722" name="Group 66"/>
          <p:cNvGraphicFramePr>
            <a:graphicFrameLocks noGrp="1"/>
          </p:cNvGraphicFramePr>
          <p:nvPr/>
        </p:nvGraphicFramePr>
        <p:xfrm>
          <a:off x="0" y="30670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8713" name="Text Box 57"/>
          <p:cNvSpPr txBox="1"/>
          <p:nvPr/>
        </p:nvSpPr>
        <p:spPr>
          <a:xfrm>
            <a:off x="4984750" y="5826125"/>
            <a:ext cx="982663"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v -&gt; C</a:t>
            </a:r>
          </a:p>
        </p:txBody>
      </p:sp>
      <p:sp>
        <p:nvSpPr>
          <p:cNvPr id="198714" name="Rectangle 58"/>
          <p:cNvSpPr/>
          <p:nvPr/>
        </p:nvSpPr>
        <p:spPr>
          <a:xfrm>
            <a:off x="2843213" y="2852738"/>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98715" name="Text Box 59"/>
          <p:cNvSpPr txBox="1"/>
          <p:nvPr/>
        </p:nvSpPr>
        <p:spPr>
          <a:xfrm>
            <a:off x="0" y="4868863"/>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C       0     ∞     3    20    ∞</a:t>
            </a:r>
          </a:p>
        </p:txBody>
      </p:sp>
      <p:sp>
        <p:nvSpPr>
          <p:cNvPr id="198716" name="Text Box 60"/>
          <p:cNvSpPr txBox="1"/>
          <p:nvPr/>
        </p:nvSpPr>
        <p:spPr>
          <a:xfrm>
            <a:off x="2339975" y="4868863"/>
            <a:ext cx="336550" cy="457200"/>
          </a:xfrm>
          <a:prstGeom prst="rect">
            <a:avLst/>
          </a:prstGeom>
          <a:solidFill>
            <a:schemeClr val="bg1"/>
          </a:solid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5</a:t>
            </a:r>
          </a:p>
        </p:txBody>
      </p:sp>
      <p:sp>
        <p:nvSpPr>
          <p:cNvPr id="198717" name="Text Box 61"/>
          <p:cNvSpPr txBox="1"/>
          <p:nvPr/>
        </p:nvSpPr>
        <p:spPr>
          <a:xfrm>
            <a:off x="3924300" y="4843463"/>
            <a:ext cx="488950" cy="457200"/>
          </a:xfrm>
          <a:prstGeom prst="rect">
            <a:avLst/>
          </a:prstGeom>
          <a:solidFill>
            <a:schemeClr val="bg1"/>
          </a:solid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18</a:t>
            </a:r>
          </a:p>
        </p:txBody>
      </p:sp>
      <p:sp>
        <p:nvSpPr>
          <p:cNvPr id="198718" name="Text Box 62"/>
          <p:cNvSpPr txBox="1"/>
          <p:nvPr/>
        </p:nvSpPr>
        <p:spPr>
          <a:xfrm>
            <a:off x="6372225" y="5805488"/>
            <a:ext cx="958850"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B</a:t>
            </a:r>
          </a:p>
        </p:txBody>
      </p:sp>
      <p:sp>
        <p:nvSpPr>
          <p:cNvPr id="198719" name="Text Box 63"/>
          <p:cNvSpPr txBox="1"/>
          <p:nvPr/>
        </p:nvSpPr>
        <p:spPr>
          <a:xfrm>
            <a:off x="6372225" y="5805488"/>
            <a:ext cx="958850" cy="457200"/>
          </a:xfrm>
          <a:prstGeom prst="rect">
            <a:avLst/>
          </a:prstGeom>
          <a:solidFill>
            <a:schemeClr val="bg1"/>
          </a:solid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E</a:t>
            </a:r>
          </a:p>
        </p:txBody>
      </p:sp>
      <p:sp>
        <p:nvSpPr>
          <p:cNvPr id="99392" name="Text Box 67"/>
          <p:cNvSpPr txBox="1"/>
          <p:nvPr/>
        </p:nvSpPr>
        <p:spPr>
          <a:xfrm>
            <a:off x="-36512" y="4221163"/>
            <a:ext cx="45370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A       0      10    3    20    ∞</a:t>
            </a:r>
          </a:p>
        </p:txBody>
      </p:sp>
      <p:sp>
        <p:nvSpPr>
          <p:cNvPr id="99393" name="Rectangle 68"/>
          <p:cNvSpPr/>
          <p:nvPr/>
        </p:nvSpPr>
        <p:spPr>
          <a:xfrm>
            <a:off x="17637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276 0.19931 L 0.00399 0.03148 " pathEditMode="relative" ptsTypes="AA">
                                      <p:cBhvr>
                                        <p:cTn id="8" dur="500" fill="hold"/>
                                        <p:tgtEl>
                                          <p:spTgt spid="198661"/>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87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99 0.03148 L 0.00399 0.12593 " pathEditMode="relative" ptsTypes="AA">
                                      <p:cBhvr>
                                        <p:cTn id="16" dur="500" fill="hold"/>
                                        <p:tgtEl>
                                          <p:spTgt spid="19866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87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399 0.12593 L 0.0276 0.19931 " pathEditMode="relative" ptsTypes="AA">
                                      <p:cBhvr>
                                        <p:cTn id="24" dur="500" fill="hold"/>
                                        <p:tgtEl>
                                          <p:spTgt spid="198661"/>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87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87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87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87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8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13" grpId="0"/>
      <p:bldP spid="198714" grpId="0" animBg="1"/>
      <p:bldP spid="198715" grpId="0"/>
      <p:bldP spid="198716" grpId="0" animBg="1"/>
      <p:bldP spid="198717" grpId="0" animBg="1"/>
      <p:bldP spid="198718" grpId="0"/>
      <p:bldP spid="1987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62</a:t>
            </a:fld>
            <a:endParaRPr lang="en-US" altLang="zh-CN" sz="1400" dirty="0"/>
          </a:p>
        </p:txBody>
      </p:sp>
      <p:sp>
        <p:nvSpPr>
          <p:cNvPr id="200706" name="Rectangle 2"/>
          <p:cNvSpPr>
            <a:spLocks noGrp="1" noChangeArrowheads="1"/>
          </p:cNvSpPr>
          <p:nvPr>
            <p:ph type="title"/>
          </p:nvPr>
        </p:nvSpPr>
        <p:spPr>
          <a:xfrm>
            <a:off x="455613" y="-1492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(2)</a:t>
            </a:r>
          </a:p>
        </p:txBody>
      </p:sp>
      <p:sp>
        <p:nvSpPr>
          <p:cNvPr id="101379" name="Rectangle 3"/>
          <p:cNvSpPr>
            <a:spLocks noGrp="1"/>
          </p:cNvSpPr>
          <p:nvPr>
            <p:ph idx="1"/>
          </p:nvPr>
        </p:nvSpPr>
        <p:spPr>
          <a:xfrm>
            <a:off x="4608513" y="1766888"/>
            <a:ext cx="5292725" cy="4975225"/>
          </a:xfrm>
        </p:spPr>
        <p:txBody>
          <a:bodyPr wrap="square" lIns="91440" tIns="45720" rIns="91440" bIns="45720" anchor="t"/>
          <a:lstStyle/>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for (i=0; i&lt;G-&gt;n(); i++){</a:t>
            </a:r>
          </a:p>
          <a:p>
            <a:pPr eaLnBrk="1" hangingPunct="1">
              <a:lnSpc>
                <a:spcPct val="60000"/>
              </a:lnSpc>
              <a:buNone/>
            </a:pPr>
            <a:r>
              <a:rPr lang="en-US" altLang="zh-CN" sz="2000" b="1" dirty="0">
                <a:latin typeface="Courier New" panose="02070309020205020404" pitchFamily="49" charset="0"/>
              </a:rPr>
              <a:t>	v = minVertex(G, D); </a:t>
            </a:r>
          </a:p>
          <a:p>
            <a:pPr eaLnBrk="1" hangingPunct="1">
              <a:lnSpc>
                <a:spcPct val="60000"/>
              </a:lnSpc>
              <a:buNone/>
            </a:pPr>
            <a:r>
              <a:rPr lang="en-US" altLang="zh-CN" sz="2000" b="1" dirty="0">
                <a:latin typeface="Courier New" panose="02070309020205020404" pitchFamily="49" charset="0"/>
              </a:rPr>
              <a:t>  if (D[v] == INFINITY)             	return;</a:t>
            </a:r>
          </a:p>
          <a:p>
            <a:pPr eaLnBrk="1" hangingPunct="1">
              <a:lnSpc>
                <a:spcPct val="60000"/>
              </a:lnSpc>
              <a:buNone/>
            </a:pPr>
            <a:r>
              <a:rPr lang="en-US" altLang="zh-CN" sz="2000" b="1" dirty="0">
                <a:latin typeface="Courier New" panose="02070309020205020404" pitchFamily="49" charset="0"/>
              </a:rPr>
              <a:t>  G-&gt;setMark(v, VISITED);</a:t>
            </a:r>
          </a:p>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  for (w=G-&gt;first(v); </a:t>
            </a:r>
          </a:p>
          <a:p>
            <a:pPr eaLnBrk="1" hangingPunct="1">
              <a:lnSpc>
                <a:spcPct val="60000"/>
              </a:lnSpc>
              <a:buNone/>
            </a:pPr>
            <a:r>
              <a:rPr lang="en-US" altLang="zh-CN" sz="2000" b="1" dirty="0">
                <a:latin typeface="Courier New" panose="02070309020205020404" pitchFamily="49" charset="0"/>
              </a:rPr>
              <a:t> w&lt;G-&gt;n(); w = G-&gt;next(v,w))</a:t>
            </a:r>
          </a:p>
          <a:p>
            <a:pPr eaLnBrk="1" hangingPunct="1">
              <a:lnSpc>
                <a:spcPct val="60000"/>
              </a:lnSpc>
              <a:buNone/>
            </a:pPr>
            <a:r>
              <a:rPr lang="en-US" altLang="zh-CN" sz="2000" b="1" dirty="0">
                <a:latin typeface="Courier New" panose="02070309020205020404" pitchFamily="49" charset="0"/>
              </a:rPr>
              <a:t>  {    </a:t>
            </a:r>
          </a:p>
          <a:p>
            <a:pPr eaLnBrk="1" hangingPunct="1">
              <a:lnSpc>
                <a:spcPct val="60000"/>
              </a:lnSpc>
              <a:buNone/>
            </a:pPr>
            <a:r>
              <a:rPr lang="en-US" altLang="zh-CN" sz="2000" b="1" dirty="0">
                <a:latin typeface="Courier New" panose="02070309020205020404" pitchFamily="49" charset="0"/>
              </a:rPr>
              <a:t>    if (D[w] &gt;(D[v] +                                        		G-&gt;weight(v, w)))</a:t>
            </a:r>
          </a:p>
          <a:p>
            <a:pPr eaLnBrk="1" hangingPunct="1">
              <a:lnSpc>
                <a:spcPct val="60000"/>
              </a:lnSpc>
              <a:buNone/>
            </a:pPr>
            <a:r>
              <a:rPr lang="en-US" altLang="zh-CN" sz="2000" b="1" dirty="0">
                <a:latin typeface="Courier New" panose="02070309020205020404" pitchFamily="49" charset="0"/>
              </a:rPr>
              <a:t>      D[w] = D[v]+			       G-&gt;weight(v, w);</a:t>
            </a:r>
          </a:p>
          <a:p>
            <a:pPr eaLnBrk="1" hangingPunct="1">
              <a:lnSpc>
                <a:spcPct val="60000"/>
              </a:lnSpc>
              <a:buNone/>
            </a:pPr>
            <a:r>
              <a:rPr lang="en-US" altLang="zh-CN" sz="2000" b="1" dirty="0">
                <a:latin typeface="Courier New" panose="02070309020205020404" pitchFamily="49" charset="0"/>
              </a:rPr>
              <a:t>   }</a:t>
            </a:r>
          </a:p>
          <a:p>
            <a:pPr eaLnBrk="1" hangingPunct="1">
              <a:lnSpc>
                <a:spcPct val="60000"/>
              </a:lnSpc>
              <a:buNone/>
            </a:pPr>
            <a:r>
              <a:rPr lang="en-US" altLang="zh-CN" sz="2000" b="1" dirty="0">
                <a:latin typeface="Courier New" panose="02070309020205020404" pitchFamily="49" charset="0"/>
              </a:rPr>
              <a:t>}</a:t>
            </a:r>
          </a:p>
        </p:txBody>
      </p:sp>
      <p:pic>
        <p:nvPicPr>
          <p:cNvPr id="101380" name="Picture 4"/>
          <p:cNvPicPr>
            <a:picLocks noChangeAspect="1"/>
          </p:cNvPicPr>
          <p:nvPr/>
        </p:nvPicPr>
        <p:blipFill>
          <a:blip r:embed="rId3"/>
          <a:stretch>
            <a:fillRect/>
          </a:stretch>
        </p:blipFill>
        <p:spPr>
          <a:xfrm>
            <a:off x="0" y="549275"/>
            <a:ext cx="3492500" cy="2317750"/>
          </a:xfrm>
          <a:prstGeom prst="rect">
            <a:avLst/>
          </a:prstGeom>
          <a:noFill/>
          <a:ln w="9525">
            <a:noFill/>
          </a:ln>
        </p:spPr>
      </p:pic>
      <p:sp>
        <p:nvSpPr>
          <p:cNvPr id="200709" name="Line 5"/>
          <p:cNvSpPr/>
          <p:nvPr/>
        </p:nvSpPr>
        <p:spPr>
          <a:xfrm>
            <a:off x="4356100" y="2133600"/>
            <a:ext cx="360363" cy="0"/>
          </a:xfrm>
          <a:prstGeom prst="line">
            <a:avLst/>
          </a:prstGeom>
          <a:ln w="38100" cap="flat" cmpd="sng">
            <a:solidFill>
              <a:srgbClr val="CC0000"/>
            </a:solidFill>
            <a:prstDash val="solid"/>
            <a:round/>
            <a:headEnd type="none" w="med" len="med"/>
            <a:tailEnd type="triangle" w="med" len="med"/>
          </a:ln>
        </p:spPr>
      </p:sp>
      <p:graphicFrame>
        <p:nvGraphicFramePr>
          <p:cNvPr id="200710" name="Group 6"/>
          <p:cNvGraphicFramePr>
            <a:graphicFrameLocks noGrp="1"/>
          </p:cNvGraphicFramePr>
          <p:nvPr/>
        </p:nvGraphicFramePr>
        <p:xfrm>
          <a:off x="0" y="30670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0761" name="Text Box 57"/>
          <p:cNvSpPr txBox="1"/>
          <p:nvPr/>
        </p:nvSpPr>
        <p:spPr>
          <a:xfrm>
            <a:off x="4984750" y="5826125"/>
            <a:ext cx="966788"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v -&gt; B</a:t>
            </a:r>
          </a:p>
        </p:txBody>
      </p:sp>
      <p:sp>
        <p:nvSpPr>
          <p:cNvPr id="200762" name="Rectangle 58"/>
          <p:cNvSpPr/>
          <p:nvPr/>
        </p:nvSpPr>
        <p:spPr>
          <a:xfrm>
            <a:off x="2338388"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00763" name="Text Box 59"/>
          <p:cNvSpPr txBox="1"/>
          <p:nvPr/>
        </p:nvSpPr>
        <p:spPr>
          <a:xfrm>
            <a:off x="0" y="5445125"/>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B       0       5     3    20    18</a:t>
            </a:r>
          </a:p>
        </p:txBody>
      </p:sp>
      <p:sp>
        <p:nvSpPr>
          <p:cNvPr id="200764" name="Text Box 60"/>
          <p:cNvSpPr txBox="1"/>
          <p:nvPr/>
        </p:nvSpPr>
        <p:spPr>
          <a:xfrm>
            <a:off x="3348038" y="5445125"/>
            <a:ext cx="488950" cy="457200"/>
          </a:xfrm>
          <a:prstGeom prst="rect">
            <a:avLst/>
          </a:prstGeom>
          <a:solidFill>
            <a:schemeClr val="bg1"/>
          </a:solidFill>
          <a:ln w="9525">
            <a:noFill/>
          </a:ln>
        </p:spPr>
        <p:txBody>
          <a:bodyPr wrap="none" anchor="t">
            <a:spAutoFit/>
          </a:bodyPr>
          <a:lstStyle/>
          <a:p>
            <a:r>
              <a:rPr lang="en-US" altLang="zh-CN" dirty="0">
                <a:solidFill>
                  <a:srgbClr val="CC0000"/>
                </a:solidFill>
                <a:latin typeface="Times New Roman" panose="02020603050405020304" pitchFamily="18" charset="0"/>
                <a:ea typeface="宋体" panose="02010600030101010101" pitchFamily="2" charset="-122"/>
              </a:rPr>
              <a:t>10</a:t>
            </a:r>
          </a:p>
        </p:txBody>
      </p:sp>
      <p:sp>
        <p:nvSpPr>
          <p:cNvPr id="200766" name="Text Box 62"/>
          <p:cNvSpPr txBox="1"/>
          <p:nvPr/>
        </p:nvSpPr>
        <p:spPr>
          <a:xfrm>
            <a:off x="6372225" y="5805488"/>
            <a:ext cx="976313"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D</a:t>
            </a:r>
          </a:p>
        </p:txBody>
      </p:sp>
      <p:sp>
        <p:nvSpPr>
          <p:cNvPr id="101438" name="Text Box 64"/>
          <p:cNvSpPr txBox="1"/>
          <p:nvPr/>
        </p:nvSpPr>
        <p:spPr>
          <a:xfrm>
            <a:off x="-36512" y="4221163"/>
            <a:ext cx="46132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A       0       ∞    3    20    ∞</a:t>
            </a:r>
          </a:p>
        </p:txBody>
      </p:sp>
      <p:sp>
        <p:nvSpPr>
          <p:cNvPr id="101439" name="Rectangle 65"/>
          <p:cNvSpPr/>
          <p:nvPr/>
        </p:nvSpPr>
        <p:spPr>
          <a:xfrm>
            <a:off x="17637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1440" name="Text Box 66"/>
          <p:cNvSpPr txBox="1"/>
          <p:nvPr/>
        </p:nvSpPr>
        <p:spPr>
          <a:xfrm>
            <a:off x="0" y="4868863"/>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C       0       5     3    20    18</a:t>
            </a:r>
          </a:p>
        </p:txBody>
      </p:sp>
      <p:sp>
        <p:nvSpPr>
          <p:cNvPr id="101441" name="Rectangle 67"/>
          <p:cNvSpPr/>
          <p:nvPr/>
        </p:nvSpPr>
        <p:spPr>
          <a:xfrm>
            <a:off x="28432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276 0.19931 L 0.00399 0.03148 " pathEditMode="relative" ptsTypes="AA">
                                      <p:cBhvr>
                                        <p:cTn id="8" dur="500" fill="hold"/>
                                        <p:tgtEl>
                                          <p:spTgt spid="200709"/>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07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99 0.03148 L 0.00399 0.12593 " pathEditMode="relative" ptsTypes="AA">
                                      <p:cBhvr>
                                        <p:cTn id="16" dur="500" fill="hold"/>
                                        <p:tgtEl>
                                          <p:spTgt spid="20070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07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399 0.12593 L 0.0276 0.19931 " pathEditMode="relative" ptsTypes="AA">
                                      <p:cBhvr>
                                        <p:cTn id="24" dur="500" fill="hold"/>
                                        <p:tgtEl>
                                          <p:spTgt spid="20070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0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61" grpId="0"/>
      <p:bldP spid="200762" grpId="0" animBg="1"/>
      <p:bldP spid="200763" grpId="0"/>
      <p:bldP spid="200764" grpId="0" animBg="1"/>
      <p:bldP spid="20076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63</a:t>
            </a:fld>
            <a:endParaRPr lang="en-US" altLang="zh-CN" sz="1400" dirty="0"/>
          </a:p>
        </p:txBody>
      </p:sp>
      <p:sp>
        <p:nvSpPr>
          <p:cNvPr id="202754" name="Rectangle 2"/>
          <p:cNvSpPr>
            <a:spLocks noGrp="1" noChangeArrowheads="1"/>
          </p:cNvSpPr>
          <p:nvPr>
            <p:ph type="title"/>
          </p:nvPr>
        </p:nvSpPr>
        <p:spPr>
          <a:xfrm>
            <a:off x="455613" y="-1492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(2)</a:t>
            </a:r>
          </a:p>
        </p:txBody>
      </p:sp>
      <p:sp>
        <p:nvSpPr>
          <p:cNvPr id="103427" name="Rectangle 3"/>
          <p:cNvSpPr>
            <a:spLocks noGrp="1"/>
          </p:cNvSpPr>
          <p:nvPr>
            <p:ph idx="1"/>
          </p:nvPr>
        </p:nvSpPr>
        <p:spPr>
          <a:xfrm>
            <a:off x="4608513" y="1766888"/>
            <a:ext cx="5292725" cy="4975225"/>
          </a:xfrm>
        </p:spPr>
        <p:txBody>
          <a:bodyPr wrap="square" lIns="91440" tIns="45720" rIns="91440" bIns="45720" anchor="t"/>
          <a:lstStyle/>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for (i=0; i&lt;G-&gt;n(); i++){</a:t>
            </a:r>
          </a:p>
          <a:p>
            <a:pPr eaLnBrk="1" hangingPunct="1">
              <a:lnSpc>
                <a:spcPct val="60000"/>
              </a:lnSpc>
              <a:buNone/>
            </a:pPr>
            <a:r>
              <a:rPr lang="en-US" altLang="zh-CN" sz="2000" b="1" dirty="0">
                <a:latin typeface="Courier New" panose="02070309020205020404" pitchFamily="49" charset="0"/>
              </a:rPr>
              <a:t>	v = minVertex(G, D); </a:t>
            </a:r>
          </a:p>
          <a:p>
            <a:pPr eaLnBrk="1" hangingPunct="1">
              <a:lnSpc>
                <a:spcPct val="60000"/>
              </a:lnSpc>
              <a:buNone/>
            </a:pPr>
            <a:r>
              <a:rPr lang="en-US" altLang="zh-CN" sz="2000" b="1" dirty="0">
                <a:latin typeface="Courier New" panose="02070309020205020404" pitchFamily="49" charset="0"/>
              </a:rPr>
              <a:t>  if (D[v] == INFINITY)             	return;</a:t>
            </a:r>
          </a:p>
          <a:p>
            <a:pPr eaLnBrk="1" hangingPunct="1">
              <a:lnSpc>
                <a:spcPct val="60000"/>
              </a:lnSpc>
              <a:buNone/>
            </a:pPr>
            <a:r>
              <a:rPr lang="en-US" altLang="zh-CN" sz="2000" b="1" dirty="0">
                <a:latin typeface="Courier New" panose="02070309020205020404" pitchFamily="49" charset="0"/>
              </a:rPr>
              <a:t>  G-&gt;setMark(v, VISITED);</a:t>
            </a:r>
          </a:p>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  for (w=G-&gt;first(v); </a:t>
            </a:r>
          </a:p>
          <a:p>
            <a:pPr eaLnBrk="1" hangingPunct="1">
              <a:lnSpc>
                <a:spcPct val="60000"/>
              </a:lnSpc>
              <a:buNone/>
            </a:pPr>
            <a:r>
              <a:rPr lang="en-US" altLang="zh-CN" sz="2000" b="1" dirty="0">
                <a:latin typeface="Courier New" panose="02070309020205020404" pitchFamily="49" charset="0"/>
              </a:rPr>
              <a:t> w&lt;G-&gt;n(); w = G-&gt;next(v,w))</a:t>
            </a:r>
          </a:p>
          <a:p>
            <a:pPr eaLnBrk="1" hangingPunct="1">
              <a:lnSpc>
                <a:spcPct val="60000"/>
              </a:lnSpc>
              <a:buNone/>
            </a:pPr>
            <a:r>
              <a:rPr lang="en-US" altLang="zh-CN" sz="2000" b="1" dirty="0">
                <a:latin typeface="Courier New" panose="02070309020205020404" pitchFamily="49" charset="0"/>
              </a:rPr>
              <a:t>  {    </a:t>
            </a:r>
          </a:p>
          <a:p>
            <a:pPr eaLnBrk="1" hangingPunct="1">
              <a:lnSpc>
                <a:spcPct val="60000"/>
              </a:lnSpc>
              <a:buNone/>
            </a:pPr>
            <a:r>
              <a:rPr lang="en-US" altLang="zh-CN" sz="2000" b="1" dirty="0">
                <a:latin typeface="Courier New" panose="02070309020205020404" pitchFamily="49" charset="0"/>
              </a:rPr>
              <a:t>    if (D[w] &gt;(D[v] +                                        		G-&gt;weight(v, w)))</a:t>
            </a:r>
          </a:p>
          <a:p>
            <a:pPr eaLnBrk="1" hangingPunct="1">
              <a:lnSpc>
                <a:spcPct val="60000"/>
              </a:lnSpc>
              <a:buNone/>
            </a:pPr>
            <a:r>
              <a:rPr lang="en-US" altLang="zh-CN" sz="2000" b="1" dirty="0">
                <a:latin typeface="Courier New" panose="02070309020205020404" pitchFamily="49" charset="0"/>
              </a:rPr>
              <a:t>      D[w] = D[v]+			       G-&gt;weight(v, w);</a:t>
            </a:r>
          </a:p>
          <a:p>
            <a:pPr eaLnBrk="1" hangingPunct="1">
              <a:lnSpc>
                <a:spcPct val="60000"/>
              </a:lnSpc>
              <a:buNone/>
            </a:pPr>
            <a:r>
              <a:rPr lang="en-US" altLang="zh-CN" sz="2000" b="1" dirty="0">
                <a:latin typeface="Courier New" panose="02070309020205020404" pitchFamily="49" charset="0"/>
              </a:rPr>
              <a:t>   }</a:t>
            </a:r>
          </a:p>
          <a:p>
            <a:pPr eaLnBrk="1" hangingPunct="1">
              <a:lnSpc>
                <a:spcPct val="60000"/>
              </a:lnSpc>
              <a:buNone/>
            </a:pPr>
            <a:r>
              <a:rPr lang="en-US" altLang="zh-CN" sz="2000" b="1" dirty="0">
                <a:latin typeface="Courier New" panose="02070309020205020404" pitchFamily="49" charset="0"/>
              </a:rPr>
              <a:t>}</a:t>
            </a:r>
          </a:p>
        </p:txBody>
      </p:sp>
      <p:pic>
        <p:nvPicPr>
          <p:cNvPr id="103428" name="Picture 4"/>
          <p:cNvPicPr>
            <a:picLocks noChangeAspect="1"/>
          </p:cNvPicPr>
          <p:nvPr/>
        </p:nvPicPr>
        <p:blipFill>
          <a:blip r:embed="rId3"/>
          <a:stretch>
            <a:fillRect/>
          </a:stretch>
        </p:blipFill>
        <p:spPr>
          <a:xfrm>
            <a:off x="0" y="549275"/>
            <a:ext cx="3492500" cy="2317750"/>
          </a:xfrm>
          <a:prstGeom prst="rect">
            <a:avLst/>
          </a:prstGeom>
          <a:noFill/>
          <a:ln w="9525">
            <a:noFill/>
          </a:ln>
        </p:spPr>
      </p:pic>
      <p:sp>
        <p:nvSpPr>
          <p:cNvPr id="202757" name="Line 5"/>
          <p:cNvSpPr/>
          <p:nvPr/>
        </p:nvSpPr>
        <p:spPr>
          <a:xfrm>
            <a:off x="4356100" y="2133600"/>
            <a:ext cx="360363" cy="0"/>
          </a:xfrm>
          <a:prstGeom prst="line">
            <a:avLst/>
          </a:prstGeom>
          <a:ln w="38100" cap="flat" cmpd="sng">
            <a:solidFill>
              <a:srgbClr val="CC0000"/>
            </a:solidFill>
            <a:prstDash val="solid"/>
            <a:round/>
            <a:headEnd type="none" w="med" len="med"/>
            <a:tailEnd type="triangle" w="med" len="med"/>
          </a:ln>
        </p:spPr>
      </p:sp>
      <p:graphicFrame>
        <p:nvGraphicFramePr>
          <p:cNvPr id="202758" name="Group 6"/>
          <p:cNvGraphicFramePr>
            <a:graphicFrameLocks noGrp="1"/>
          </p:cNvGraphicFramePr>
          <p:nvPr/>
        </p:nvGraphicFramePr>
        <p:xfrm>
          <a:off x="0" y="30670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2809" name="Text Box 57"/>
          <p:cNvSpPr txBox="1"/>
          <p:nvPr/>
        </p:nvSpPr>
        <p:spPr>
          <a:xfrm>
            <a:off x="4984750" y="5826125"/>
            <a:ext cx="984250"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v -&gt; D</a:t>
            </a:r>
          </a:p>
        </p:txBody>
      </p:sp>
      <p:sp>
        <p:nvSpPr>
          <p:cNvPr id="202810" name="Rectangle 58"/>
          <p:cNvSpPr/>
          <p:nvPr/>
        </p:nvSpPr>
        <p:spPr>
          <a:xfrm>
            <a:off x="3419475"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02811" name="Text Box 59"/>
          <p:cNvSpPr txBox="1"/>
          <p:nvPr/>
        </p:nvSpPr>
        <p:spPr>
          <a:xfrm>
            <a:off x="0" y="6021388"/>
            <a:ext cx="45370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D       0       5     3    10    18</a:t>
            </a:r>
          </a:p>
        </p:txBody>
      </p:sp>
      <p:sp>
        <p:nvSpPr>
          <p:cNvPr id="103484" name="Text Box 62"/>
          <p:cNvSpPr txBox="1"/>
          <p:nvPr/>
        </p:nvSpPr>
        <p:spPr>
          <a:xfrm>
            <a:off x="-36512" y="4221163"/>
            <a:ext cx="46132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A       0       ∞    3    20    ∞</a:t>
            </a:r>
          </a:p>
        </p:txBody>
      </p:sp>
      <p:sp>
        <p:nvSpPr>
          <p:cNvPr id="103485" name="Rectangle 63"/>
          <p:cNvSpPr/>
          <p:nvPr/>
        </p:nvSpPr>
        <p:spPr>
          <a:xfrm>
            <a:off x="17637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3486" name="Text Box 64"/>
          <p:cNvSpPr txBox="1"/>
          <p:nvPr/>
        </p:nvSpPr>
        <p:spPr>
          <a:xfrm>
            <a:off x="0" y="4868863"/>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C       0       5     3    20    18</a:t>
            </a:r>
          </a:p>
        </p:txBody>
      </p:sp>
      <p:sp>
        <p:nvSpPr>
          <p:cNvPr id="103487" name="Rectangle 65"/>
          <p:cNvSpPr/>
          <p:nvPr/>
        </p:nvSpPr>
        <p:spPr>
          <a:xfrm>
            <a:off x="28432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3488" name="Text Box 66"/>
          <p:cNvSpPr txBox="1"/>
          <p:nvPr/>
        </p:nvSpPr>
        <p:spPr>
          <a:xfrm>
            <a:off x="0" y="5445125"/>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B       0       5     3    10    18</a:t>
            </a:r>
          </a:p>
        </p:txBody>
      </p:sp>
      <p:sp>
        <p:nvSpPr>
          <p:cNvPr id="103489" name="Rectangle 67"/>
          <p:cNvSpPr/>
          <p:nvPr/>
        </p:nvSpPr>
        <p:spPr>
          <a:xfrm>
            <a:off x="2268538"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02820" name="Text Box 68"/>
          <p:cNvSpPr txBox="1"/>
          <p:nvPr/>
        </p:nvSpPr>
        <p:spPr>
          <a:xfrm>
            <a:off x="6372225" y="5805488"/>
            <a:ext cx="958850"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w-&gt;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7"/>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276 0.19931 L 0.00399 0.03148 " pathEditMode="relative" ptsTypes="AA">
                                      <p:cBhvr>
                                        <p:cTn id="8" dur="500" fill="hold"/>
                                        <p:tgtEl>
                                          <p:spTgt spid="202757"/>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8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99 0.03148 L 0.00399 0.12593 " pathEditMode="relative" ptsTypes="AA">
                                      <p:cBhvr>
                                        <p:cTn id="16" dur="500" fill="hold"/>
                                        <p:tgtEl>
                                          <p:spTgt spid="202757"/>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28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399 0.12593 L 0.0276 0.19931 " pathEditMode="relative" ptsTypes="AA">
                                      <p:cBhvr>
                                        <p:cTn id="24" dur="500" fill="hold"/>
                                        <p:tgtEl>
                                          <p:spTgt spid="20275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28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9" grpId="0"/>
      <p:bldP spid="202810" grpId="0" animBg="1"/>
      <p:bldP spid="202811" grpId="0"/>
      <p:bldP spid="20282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64</a:t>
            </a:fld>
            <a:endParaRPr lang="en-US" altLang="zh-CN" sz="1400" dirty="0"/>
          </a:p>
        </p:txBody>
      </p:sp>
      <p:sp>
        <p:nvSpPr>
          <p:cNvPr id="206850" name="Rectangle 2"/>
          <p:cNvSpPr>
            <a:spLocks noGrp="1" noChangeArrowheads="1"/>
          </p:cNvSpPr>
          <p:nvPr>
            <p:ph type="title"/>
          </p:nvPr>
        </p:nvSpPr>
        <p:spPr>
          <a:xfrm>
            <a:off x="455613" y="-1492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(2)</a:t>
            </a:r>
          </a:p>
        </p:txBody>
      </p:sp>
      <p:sp>
        <p:nvSpPr>
          <p:cNvPr id="105475" name="Rectangle 3"/>
          <p:cNvSpPr>
            <a:spLocks noGrp="1"/>
          </p:cNvSpPr>
          <p:nvPr>
            <p:ph idx="1"/>
          </p:nvPr>
        </p:nvSpPr>
        <p:spPr>
          <a:xfrm>
            <a:off x="4608513" y="1766888"/>
            <a:ext cx="5292725" cy="4975225"/>
          </a:xfrm>
        </p:spPr>
        <p:txBody>
          <a:bodyPr wrap="square" lIns="91440" tIns="45720" rIns="91440" bIns="45720" anchor="t"/>
          <a:lstStyle/>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for (i=0; i&lt;G-&gt;n(); i++){</a:t>
            </a:r>
          </a:p>
          <a:p>
            <a:pPr eaLnBrk="1" hangingPunct="1">
              <a:lnSpc>
                <a:spcPct val="60000"/>
              </a:lnSpc>
              <a:buNone/>
            </a:pPr>
            <a:r>
              <a:rPr lang="en-US" altLang="zh-CN" sz="2000" b="1" dirty="0">
                <a:latin typeface="Courier New" panose="02070309020205020404" pitchFamily="49" charset="0"/>
              </a:rPr>
              <a:t>	v = minVertex(G, D); </a:t>
            </a:r>
          </a:p>
          <a:p>
            <a:pPr eaLnBrk="1" hangingPunct="1">
              <a:lnSpc>
                <a:spcPct val="60000"/>
              </a:lnSpc>
              <a:buNone/>
            </a:pPr>
            <a:r>
              <a:rPr lang="en-US" altLang="zh-CN" sz="2000" b="1" dirty="0">
                <a:latin typeface="Courier New" panose="02070309020205020404" pitchFamily="49" charset="0"/>
              </a:rPr>
              <a:t>  if (D[v] == INFINITY)             	return;</a:t>
            </a:r>
          </a:p>
          <a:p>
            <a:pPr eaLnBrk="1" hangingPunct="1">
              <a:lnSpc>
                <a:spcPct val="60000"/>
              </a:lnSpc>
              <a:buNone/>
            </a:pPr>
            <a:r>
              <a:rPr lang="en-US" altLang="zh-CN" sz="2000" b="1" dirty="0">
                <a:latin typeface="Courier New" panose="02070309020205020404" pitchFamily="49" charset="0"/>
              </a:rPr>
              <a:t>  G-&gt;setMark(v, VISITED);</a:t>
            </a:r>
          </a:p>
          <a:p>
            <a:pPr eaLnBrk="1" hangingPunct="1">
              <a:lnSpc>
                <a:spcPct val="60000"/>
              </a:lnSpc>
              <a:buNone/>
            </a:pPr>
            <a:endParaRPr lang="en-US" altLang="zh-CN" sz="2000" b="1" dirty="0">
              <a:latin typeface="Courier New" panose="02070309020205020404" pitchFamily="49" charset="0"/>
            </a:endParaRPr>
          </a:p>
          <a:p>
            <a:pPr eaLnBrk="1" hangingPunct="1">
              <a:lnSpc>
                <a:spcPct val="60000"/>
              </a:lnSpc>
              <a:buNone/>
            </a:pPr>
            <a:r>
              <a:rPr lang="en-US" altLang="zh-CN" sz="2000" b="1" dirty="0">
                <a:latin typeface="Courier New" panose="02070309020205020404" pitchFamily="49" charset="0"/>
              </a:rPr>
              <a:t>  for (w=G-&gt;first(v); </a:t>
            </a:r>
          </a:p>
          <a:p>
            <a:pPr eaLnBrk="1" hangingPunct="1">
              <a:lnSpc>
                <a:spcPct val="60000"/>
              </a:lnSpc>
              <a:buNone/>
            </a:pPr>
            <a:r>
              <a:rPr lang="en-US" altLang="zh-CN" sz="2000" b="1" dirty="0">
                <a:latin typeface="Courier New" panose="02070309020205020404" pitchFamily="49" charset="0"/>
              </a:rPr>
              <a:t> w&lt;G-&gt;n(); w = G-&gt;next(v,w))</a:t>
            </a:r>
          </a:p>
          <a:p>
            <a:pPr eaLnBrk="1" hangingPunct="1">
              <a:lnSpc>
                <a:spcPct val="60000"/>
              </a:lnSpc>
              <a:buNone/>
            </a:pPr>
            <a:r>
              <a:rPr lang="en-US" altLang="zh-CN" sz="2000" b="1" dirty="0">
                <a:latin typeface="Courier New" panose="02070309020205020404" pitchFamily="49" charset="0"/>
              </a:rPr>
              <a:t>  {    </a:t>
            </a:r>
          </a:p>
          <a:p>
            <a:pPr eaLnBrk="1" hangingPunct="1">
              <a:lnSpc>
                <a:spcPct val="60000"/>
              </a:lnSpc>
              <a:buNone/>
            </a:pPr>
            <a:r>
              <a:rPr lang="en-US" altLang="zh-CN" sz="2000" b="1" dirty="0">
                <a:latin typeface="Courier New" panose="02070309020205020404" pitchFamily="49" charset="0"/>
              </a:rPr>
              <a:t>    if (D[w] &gt;(D[v] +                                        		G-&gt;weight(v, w)))</a:t>
            </a:r>
          </a:p>
          <a:p>
            <a:pPr eaLnBrk="1" hangingPunct="1">
              <a:lnSpc>
                <a:spcPct val="60000"/>
              </a:lnSpc>
              <a:buNone/>
            </a:pPr>
            <a:r>
              <a:rPr lang="en-US" altLang="zh-CN" sz="2000" b="1" dirty="0">
                <a:latin typeface="Courier New" panose="02070309020205020404" pitchFamily="49" charset="0"/>
              </a:rPr>
              <a:t>      D[w] = D[v]+			       G-&gt;weight(v, w);</a:t>
            </a:r>
          </a:p>
          <a:p>
            <a:pPr eaLnBrk="1" hangingPunct="1">
              <a:lnSpc>
                <a:spcPct val="60000"/>
              </a:lnSpc>
              <a:buNone/>
            </a:pPr>
            <a:r>
              <a:rPr lang="en-US" altLang="zh-CN" sz="2000" b="1" dirty="0">
                <a:latin typeface="Courier New" panose="02070309020205020404" pitchFamily="49" charset="0"/>
              </a:rPr>
              <a:t>   }</a:t>
            </a:r>
          </a:p>
          <a:p>
            <a:pPr eaLnBrk="1" hangingPunct="1">
              <a:lnSpc>
                <a:spcPct val="60000"/>
              </a:lnSpc>
              <a:buNone/>
            </a:pPr>
            <a:r>
              <a:rPr lang="en-US" altLang="zh-CN" sz="2000" b="1" dirty="0">
                <a:latin typeface="Courier New" panose="02070309020205020404" pitchFamily="49" charset="0"/>
              </a:rPr>
              <a:t>}</a:t>
            </a:r>
          </a:p>
        </p:txBody>
      </p:sp>
      <p:pic>
        <p:nvPicPr>
          <p:cNvPr id="105476" name="Picture 4"/>
          <p:cNvPicPr>
            <a:picLocks noChangeAspect="1"/>
          </p:cNvPicPr>
          <p:nvPr/>
        </p:nvPicPr>
        <p:blipFill>
          <a:blip r:embed="rId3"/>
          <a:stretch>
            <a:fillRect/>
          </a:stretch>
        </p:blipFill>
        <p:spPr>
          <a:xfrm>
            <a:off x="0" y="549275"/>
            <a:ext cx="3492500" cy="2317750"/>
          </a:xfrm>
          <a:prstGeom prst="rect">
            <a:avLst/>
          </a:prstGeom>
          <a:noFill/>
          <a:ln w="9525">
            <a:noFill/>
          </a:ln>
        </p:spPr>
      </p:pic>
      <p:sp>
        <p:nvSpPr>
          <p:cNvPr id="206853" name="Line 5"/>
          <p:cNvSpPr/>
          <p:nvPr/>
        </p:nvSpPr>
        <p:spPr>
          <a:xfrm>
            <a:off x="4356100" y="2133600"/>
            <a:ext cx="360363" cy="0"/>
          </a:xfrm>
          <a:prstGeom prst="line">
            <a:avLst/>
          </a:prstGeom>
          <a:ln w="38100" cap="flat" cmpd="sng">
            <a:solidFill>
              <a:srgbClr val="CC0000"/>
            </a:solidFill>
            <a:prstDash val="solid"/>
            <a:round/>
            <a:headEnd type="none" w="med" len="med"/>
            <a:tailEnd type="triangle" w="med" len="med"/>
          </a:ln>
        </p:spPr>
      </p:sp>
      <p:graphicFrame>
        <p:nvGraphicFramePr>
          <p:cNvPr id="206854" name="Group 6"/>
          <p:cNvGraphicFramePr>
            <a:graphicFrameLocks noGrp="1"/>
          </p:cNvGraphicFramePr>
          <p:nvPr/>
        </p:nvGraphicFramePr>
        <p:xfrm>
          <a:off x="0" y="30670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6905" name="Text Box 57"/>
          <p:cNvSpPr txBox="1"/>
          <p:nvPr/>
        </p:nvSpPr>
        <p:spPr>
          <a:xfrm>
            <a:off x="4984750" y="5826125"/>
            <a:ext cx="966788"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v -&gt; E</a:t>
            </a:r>
          </a:p>
        </p:txBody>
      </p:sp>
      <p:sp>
        <p:nvSpPr>
          <p:cNvPr id="206906" name="Rectangle 58"/>
          <p:cNvSpPr/>
          <p:nvPr/>
        </p:nvSpPr>
        <p:spPr>
          <a:xfrm>
            <a:off x="3924300"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5531" name="Text Box 59"/>
          <p:cNvSpPr txBox="1"/>
          <p:nvPr/>
        </p:nvSpPr>
        <p:spPr>
          <a:xfrm>
            <a:off x="0" y="6021388"/>
            <a:ext cx="45370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D       0       5     3    10    18</a:t>
            </a:r>
          </a:p>
        </p:txBody>
      </p:sp>
      <p:sp>
        <p:nvSpPr>
          <p:cNvPr id="105532" name="Text Box 60"/>
          <p:cNvSpPr txBox="1"/>
          <p:nvPr/>
        </p:nvSpPr>
        <p:spPr>
          <a:xfrm>
            <a:off x="-36512" y="4221163"/>
            <a:ext cx="46132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A       0       ∞    3    20    ∞</a:t>
            </a:r>
          </a:p>
        </p:txBody>
      </p:sp>
      <p:sp>
        <p:nvSpPr>
          <p:cNvPr id="105533" name="Rectangle 61"/>
          <p:cNvSpPr/>
          <p:nvPr/>
        </p:nvSpPr>
        <p:spPr>
          <a:xfrm>
            <a:off x="17637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5534" name="Text Box 62"/>
          <p:cNvSpPr txBox="1"/>
          <p:nvPr/>
        </p:nvSpPr>
        <p:spPr>
          <a:xfrm>
            <a:off x="0" y="4868863"/>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C       0       5     3    20    18</a:t>
            </a:r>
          </a:p>
        </p:txBody>
      </p:sp>
      <p:sp>
        <p:nvSpPr>
          <p:cNvPr id="105535" name="Rectangle 63"/>
          <p:cNvSpPr/>
          <p:nvPr/>
        </p:nvSpPr>
        <p:spPr>
          <a:xfrm>
            <a:off x="2843213"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5536" name="Text Box 64"/>
          <p:cNvSpPr txBox="1"/>
          <p:nvPr/>
        </p:nvSpPr>
        <p:spPr>
          <a:xfrm>
            <a:off x="0" y="5445125"/>
            <a:ext cx="4519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B       0       5     3    10    18</a:t>
            </a:r>
          </a:p>
        </p:txBody>
      </p:sp>
      <p:sp>
        <p:nvSpPr>
          <p:cNvPr id="105537" name="Rectangle 65"/>
          <p:cNvSpPr/>
          <p:nvPr/>
        </p:nvSpPr>
        <p:spPr>
          <a:xfrm>
            <a:off x="2268538"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05538" name="Rectangle 67"/>
          <p:cNvSpPr/>
          <p:nvPr/>
        </p:nvSpPr>
        <p:spPr>
          <a:xfrm>
            <a:off x="3348038" y="29241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276 0.19931 L 0.00399 0.03148 " pathEditMode="relative" ptsTypes="AA">
                                      <p:cBhvr>
                                        <p:cTn id="8" dur="500" fill="hold"/>
                                        <p:tgtEl>
                                          <p:spTgt spid="20685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69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99 0.03148 L 0.00399 0.12593 " pathEditMode="relative" ptsTypes="AA">
                                      <p:cBhvr>
                                        <p:cTn id="16" dur="500" fill="hold"/>
                                        <p:tgtEl>
                                          <p:spTgt spid="206853"/>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69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399 0.12593 L 0.0276 0.19931 " pathEditMode="relative" ptsTypes="AA">
                                      <p:cBhvr>
                                        <p:cTn id="24" dur="500" fill="hold"/>
                                        <p:tgtEl>
                                          <p:spTgt spid="2068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05" grpId="0"/>
      <p:bldP spid="2069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65</a:t>
            </a:fld>
            <a:endParaRPr lang="en-US" altLang="zh-CN" sz="1400" dirty="0"/>
          </a:p>
        </p:txBody>
      </p:sp>
      <p:sp>
        <p:nvSpPr>
          <p:cNvPr id="18432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Dijkstra’s Implementation (3)</a:t>
            </a:r>
          </a:p>
        </p:txBody>
      </p:sp>
      <p:sp>
        <p:nvSpPr>
          <p:cNvPr id="107523"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60000"/>
              </a:lnSpc>
              <a:buNone/>
            </a:pPr>
            <a:r>
              <a:rPr lang="en-US" altLang="zh-CN" sz="2400" b="1" dirty="0">
                <a:latin typeface="Courier New" panose="02070309020205020404" pitchFamily="49" charset="0"/>
              </a:rPr>
              <a:t>// Compute shortest path distances from s,</a:t>
            </a:r>
          </a:p>
          <a:p>
            <a:pPr eaLnBrk="1" hangingPunct="1">
              <a:lnSpc>
                <a:spcPct val="60000"/>
              </a:lnSpc>
              <a:buNone/>
            </a:pPr>
            <a:r>
              <a:rPr lang="en-US" altLang="zh-CN" sz="2400" b="1" dirty="0">
                <a:latin typeface="Courier New" panose="02070309020205020404" pitchFamily="49" charset="0"/>
              </a:rPr>
              <a:t>// return them in D</a:t>
            </a:r>
          </a:p>
          <a:p>
            <a:pPr eaLnBrk="1" hangingPunct="1">
              <a:lnSpc>
                <a:spcPct val="60000"/>
              </a:lnSpc>
              <a:buNone/>
            </a:pPr>
            <a:r>
              <a:rPr lang="en-US" altLang="zh-CN" sz="2400" b="1" dirty="0">
                <a:latin typeface="Courier New" panose="02070309020205020404" pitchFamily="49" charset="0"/>
              </a:rPr>
              <a:t>void Dijkstra(Graph* G, int* D, int s) {</a:t>
            </a:r>
          </a:p>
          <a:p>
            <a:pPr eaLnBrk="1" hangingPunct="1">
              <a:lnSpc>
                <a:spcPct val="60000"/>
              </a:lnSpc>
              <a:buNone/>
            </a:pPr>
            <a:r>
              <a:rPr lang="en-US" altLang="zh-CN" sz="2400" b="1" dirty="0">
                <a:latin typeface="Courier New" panose="02070309020205020404" pitchFamily="49" charset="0"/>
              </a:rPr>
              <a:t>  int i, v, w;</a:t>
            </a:r>
          </a:p>
          <a:p>
            <a:pPr eaLnBrk="1" hangingPunct="1">
              <a:lnSpc>
                <a:spcPct val="60000"/>
              </a:lnSpc>
              <a:buNone/>
            </a:pPr>
            <a:r>
              <a:rPr lang="en-US" altLang="zh-CN" sz="2400" b="1" dirty="0">
                <a:latin typeface="Courier New" panose="02070309020205020404" pitchFamily="49" charset="0"/>
              </a:rPr>
              <a:t>  for (i=0; i&lt;G-&gt;n(); i++) { // Do vertices</a:t>
            </a:r>
          </a:p>
          <a:p>
            <a:pPr eaLnBrk="1" hangingPunct="1">
              <a:lnSpc>
                <a:spcPct val="60000"/>
              </a:lnSpc>
              <a:buNone/>
            </a:pPr>
            <a:r>
              <a:rPr lang="en-US" altLang="zh-CN" sz="2400" b="1" dirty="0">
                <a:latin typeface="Courier New" panose="02070309020205020404" pitchFamily="49" charset="0"/>
              </a:rPr>
              <a:t>    v = </a:t>
            </a:r>
            <a:r>
              <a:rPr lang="en-US" altLang="zh-CN" sz="2400" b="1" dirty="0">
                <a:solidFill>
                  <a:srgbClr val="CC0000"/>
                </a:solidFill>
                <a:latin typeface="Courier New" panose="02070309020205020404" pitchFamily="49" charset="0"/>
              </a:rPr>
              <a:t>minVertex</a:t>
            </a:r>
            <a:r>
              <a:rPr lang="en-US" altLang="zh-CN" sz="2400" b="1" dirty="0">
                <a:latin typeface="Courier New" panose="02070309020205020404" pitchFamily="49" charset="0"/>
              </a:rPr>
              <a:t>(G, D);</a:t>
            </a:r>
          </a:p>
          <a:p>
            <a:pPr eaLnBrk="1" hangingPunct="1">
              <a:lnSpc>
                <a:spcPct val="60000"/>
              </a:lnSpc>
              <a:buNone/>
            </a:pPr>
            <a:r>
              <a:rPr lang="en-US" altLang="zh-CN" sz="2400" b="1" dirty="0">
                <a:latin typeface="Courier New" panose="02070309020205020404" pitchFamily="49" charset="0"/>
              </a:rPr>
              <a:t>    if (D[v] == INFINITY) return;</a:t>
            </a:r>
          </a:p>
          <a:p>
            <a:pPr eaLnBrk="1" hangingPunct="1">
              <a:lnSpc>
                <a:spcPct val="60000"/>
              </a:lnSpc>
              <a:buNone/>
            </a:pPr>
            <a:r>
              <a:rPr lang="en-US" altLang="zh-CN" sz="2400" b="1" dirty="0">
                <a:latin typeface="Courier New" panose="02070309020205020404" pitchFamily="49" charset="0"/>
              </a:rPr>
              <a:t>    G-&gt;setMark(v, VISITED);</a:t>
            </a:r>
          </a:p>
          <a:p>
            <a:pPr eaLnBrk="1" hangingPunct="1">
              <a:lnSpc>
                <a:spcPct val="60000"/>
              </a:lnSpc>
              <a:buNone/>
            </a:pPr>
            <a:r>
              <a:rPr lang="en-US" altLang="zh-CN" sz="2400" b="1" dirty="0">
                <a:latin typeface="Courier New" panose="02070309020205020404" pitchFamily="49" charset="0"/>
              </a:rPr>
              <a:t>    for (w=G-&gt;first(v); w&lt;G-&gt;n();</a:t>
            </a:r>
          </a:p>
          <a:p>
            <a:pPr eaLnBrk="1" hangingPunct="1">
              <a:lnSpc>
                <a:spcPct val="60000"/>
              </a:lnSpc>
              <a:buNone/>
            </a:pPr>
            <a:r>
              <a:rPr lang="en-US" altLang="zh-CN" sz="2400" b="1" dirty="0">
                <a:latin typeface="Courier New" panose="02070309020205020404" pitchFamily="49" charset="0"/>
              </a:rPr>
              <a:t>                        w = G-&gt;next(v,w))</a:t>
            </a:r>
          </a:p>
          <a:p>
            <a:pPr eaLnBrk="1" hangingPunct="1">
              <a:lnSpc>
                <a:spcPct val="60000"/>
              </a:lnSpc>
              <a:buNone/>
            </a:pPr>
            <a:r>
              <a:rPr lang="en-US" altLang="zh-CN" sz="2400" b="1" dirty="0">
                <a:latin typeface="Courier New" panose="02070309020205020404" pitchFamily="49" charset="0"/>
              </a:rPr>
              <a:t>      if (D[w] &gt; (D[v] + G-&gt;weight(v, w)))</a:t>
            </a:r>
          </a:p>
          <a:p>
            <a:pPr eaLnBrk="1" hangingPunct="1">
              <a:lnSpc>
                <a:spcPct val="60000"/>
              </a:lnSpc>
              <a:buNone/>
            </a:pPr>
            <a:r>
              <a:rPr lang="en-US" altLang="zh-CN" sz="2400" b="1" dirty="0">
                <a:latin typeface="Courier New" panose="02070309020205020404" pitchFamily="49" charset="0"/>
              </a:rPr>
              <a:t>        D[w] = D[v] + G-&gt;weight(v, w);</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a:t>
            </a:r>
            <a:endParaRPr lang="en-US" altLang="zh-CN" sz="2400" b="1" dirty="0">
              <a:latin typeface="Helvetica"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66</a:t>
            </a:fld>
            <a:endParaRPr lang="en-US" altLang="zh-CN" sz="1400" dirty="0"/>
          </a:p>
        </p:txBody>
      </p:sp>
      <p:sp>
        <p:nvSpPr>
          <p:cNvPr id="5529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Implementing</a:t>
            </a: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Helvetica" pitchFamily="34" charset="0"/>
                <a:ea typeface="+mj-ea"/>
                <a:cs typeface="+mj-cs"/>
              </a:rPr>
              <a:t> </a:t>
            </a: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Courier New" panose="02070309020205020404" pitchFamily="49" charset="0"/>
                <a:ea typeface="+mj-ea"/>
                <a:cs typeface="+mj-cs"/>
              </a:rPr>
              <a:t>minVertex</a:t>
            </a:r>
          </a:p>
        </p:txBody>
      </p:sp>
      <p:sp>
        <p:nvSpPr>
          <p:cNvPr id="55299"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0"/>
              </a:lnSpc>
              <a:buNone/>
            </a:pPr>
            <a:endParaRPr lang="en-US" altLang="zh-CN" dirty="0">
              <a:latin typeface="Helvetica" pitchFamily="34" charset="0"/>
            </a:endParaRPr>
          </a:p>
          <a:p>
            <a:pPr eaLnBrk="1" hangingPunct="1">
              <a:lnSpc>
                <a:spcPct val="0"/>
              </a:lnSpc>
              <a:buNone/>
            </a:pPr>
            <a:endParaRPr lang="en-US" altLang="zh-CN" dirty="0">
              <a:latin typeface="Helvetica" pitchFamily="34" charset="0"/>
            </a:endParaRPr>
          </a:p>
          <a:p>
            <a:pPr eaLnBrk="1" hangingPunct="1">
              <a:buNone/>
            </a:pPr>
            <a:r>
              <a:rPr lang="en-US" altLang="zh-CN" b="1" dirty="0">
                <a:latin typeface="Courier New" panose="02070309020205020404" pitchFamily="49" charset="0"/>
              </a:rPr>
              <a:t>minVertex(Graph* G, int* D)</a:t>
            </a:r>
          </a:p>
          <a:p>
            <a:pPr eaLnBrk="1" hangingPunct="1">
              <a:buNone/>
            </a:pPr>
            <a:r>
              <a:rPr lang="en-US" altLang="zh-CN" b="1" dirty="0">
                <a:latin typeface="Courier New" panose="02070309020205020404" pitchFamily="49" charset="0"/>
              </a:rPr>
              <a:t>-- Find the </a:t>
            </a:r>
            <a:r>
              <a:rPr lang="en-US" altLang="zh-CN" b="1" dirty="0">
                <a:solidFill>
                  <a:srgbClr val="CC0000"/>
                </a:solidFill>
                <a:latin typeface="Courier New" panose="02070309020205020404" pitchFamily="49" charset="0"/>
              </a:rPr>
              <a:t>unvisited</a:t>
            </a:r>
            <a:r>
              <a:rPr lang="en-US" altLang="zh-CN" b="1" dirty="0">
                <a:latin typeface="Courier New" panose="02070309020205020404" pitchFamily="49" charset="0"/>
              </a:rPr>
              <a:t> vertex i with </a:t>
            </a:r>
            <a:r>
              <a:rPr lang="en-US" altLang="zh-CN" b="1" dirty="0">
                <a:solidFill>
                  <a:srgbClr val="CC0000"/>
                </a:solidFill>
                <a:latin typeface="Courier New" panose="02070309020205020404" pitchFamily="49" charset="0"/>
              </a:rPr>
              <a:t>minimum D[i].</a:t>
            </a:r>
          </a:p>
          <a:p>
            <a:pPr eaLnBrk="1" hangingPunct="1">
              <a:buNone/>
            </a:pPr>
            <a:endParaRPr lang="en-US" altLang="zh-CN" b="1" dirty="0">
              <a:latin typeface="Courier New" panose="02070309020205020404" pitchFamily="49" charset="0"/>
            </a:endParaRPr>
          </a:p>
          <a:p>
            <a:pPr eaLnBrk="1" hangingPunct="1">
              <a:buNone/>
            </a:pPr>
            <a:r>
              <a:rPr lang="en-US" altLang="zh-CN" dirty="0">
                <a:latin typeface="Helvetica" pitchFamily="34" charset="0"/>
              </a:rPr>
              <a:t>Approach 1: Scan through the table D of current distances.</a:t>
            </a:r>
          </a:p>
          <a:p>
            <a:pPr eaLnBrk="1" hangingPunct="1">
              <a:lnSpc>
                <a:spcPct val="0"/>
              </a:lnSpc>
              <a:buNone/>
            </a:pPr>
            <a:endParaRPr lang="en-US" altLang="zh-CN"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7" dur="500"/>
                                        <p:tgtEl>
                                          <p:spTgt spid="55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2" dur="500"/>
                                        <p:tgtEl>
                                          <p:spTgt spid="552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17" dur="500"/>
                                        <p:tgtEl>
                                          <p:spTgt spid="5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67</a:t>
            </a:fld>
            <a:endParaRPr lang="en-US" altLang="zh-CN" sz="1400" dirty="0"/>
          </a:p>
        </p:txBody>
      </p:sp>
      <p:sp>
        <p:nvSpPr>
          <p:cNvPr id="57346" name="Rectangle 2"/>
          <p:cNvSpPr>
            <a:spLocks noGrp="1" noChangeArrowheads="1"/>
          </p:cNvSpPr>
          <p:nvPr>
            <p:ph type="title"/>
          </p:nvPr>
        </p:nvSpPr>
        <p:spPr>
          <a:xfrm>
            <a:off x="468313" y="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Approach 1</a:t>
            </a:r>
          </a:p>
        </p:txBody>
      </p:sp>
      <p:sp>
        <p:nvSpPr>
          <p:cNvPr id="111619" name="Rectangle 3"/>
          <p:cNvSpPr>
            <a:spLocks noGrp="1"/>
          </p:cNvSpPr>
          <p:nvPr>
            <p:ph idx="1"/>
          </p:nvPr>
        </p:nvSpPr>
        <p:spPr>
          <a:xfrm>
            <a:off x="455613" y="1196975"/>
            <a:ext cx="8226425" cy="4319588"/>
          </a:xfrm>
        </p:spPr>
        <p:txBody>
          <a:bodyPr wrap="square" lIns="91440" tIns="45720" rIns="91440" bIns="45720" anchor="t"/>
          <a:lstStyle/>
          <a:p>
            <a:pPr eaLnBrk="1" hangingPunct="1">
              <a:lnSpc>
                <a:spcPct val="60000"/>
              </a:lnSpc>
              <a:buNone/>
            </a:pPr>
            <a:r>
              <a:rPr lang="en-US" altLang="zh-CN" sz="2400" b="1" dirty="0">
                <a:latin typeface="Courier New" panose="02070309020205020404" pitchFamily="49" charset="0"/>
              </a:rPr>
              <a:t>// Find min cost vertex</a:t>
            </a:r>
          </a:p>
          <a:p>
            <a:pPr eaLnBrk="1" hangingPunct="1">
              <a:lnSpc>
                <a:spcPct val="60000"/>
              </a:lnSpc>
              <a:buNone/>
            </a:pPr>
            <a:r>
              <a:rPr lang="en-US" altLang="zh-CN" sz="2400" b="1" dirty="0">
                <a:latin typeface="Courier New" panose="02070309020205020404" pitchFamily="49" charset="0"/>
              </a:rPr>
              <a:t>int minVertex(Graph* G, int* D) {</a:t>
            </a:r>
          </a:p>
          <a:p>
            <a:pPr eaLnBrk="1" hangingPunct="1">
              <a:lnSpc>
                <a:spcPct val="60000"/>
              </a:lnSpc>
              <a:buNone/>
            </a:pPr>
            <a:r>
              <a:rPr lang="en-US" altLang="zh-CN" sz="2400" b="1" dirty="0">
                <a:latin typeface="Courier New" panose="02070309020205020404" pitchFamily="49" charset="0"/>
              </a:rPr>
              <a:t>  int i, v;</a:t>
            </a:r>
          </a:p>
          <a:p>
            <a:pPr eaLnBrk="1" hangingPunct="1">
              <a:lnSpc>
                <a:spcPct val="60000"/>
              </a:lnSpc>
              <a:buNone/>
            </a:pPr>
            <a:r>
              <a:rPr lang="en-US" altLang="zh-CN" sz="2400" b="1" dirty="0">
                <a:latin typeface="Courier New" panose="02070309020205020404" pitchFamily="49" charset="0"/>
              </a:rPr>
              <a:t>  // Set v to an unvisited vertex</a:t>
            </a:r>
          </a:p>
          <a:p>
            <a:pPr eaLnBrk="1" hangingPunct="1">
              <a:lnSpc>
                <a:spcPct val="60000"/>
              </a:lnSpc>
              <a:buNone/>
            </a:pPr>
            <a:r>
              <a:rPr lang="en-US" altLang="zh-CN" sz="2400" b="1" dirty="0">
                <a:latin typeface="Courier New" panose="02070309020205020404" pitchFamily="49" charset="0"/>
              </a:rPr>
              <a:t>  for (i=0; i&lt;G-&gt;n(); i++)</a:t>
            </a:r>
          </a:p>
          <a:p>
            <a:pPr eaLnBrk="1" hangingPunct="1">
              <a:lnSpc>
                <a:spcPct val="60000"/>
              </a:lnSpc>
              <a:buNone/>
            </a:pPr>
            <a:r>
              <a:rPr lang="en-US" altLang="zh-CN" sz="2400" b="1" dirty="0">
                <a:latin typeface="Courier New" panose="02070309020205020404" pitchFamily="49" charset="0"/>
              </a:rPr>
              <a:t>    if (G-&gt;getMark(i) == UNVISITED)</a:t>
            </a:r>
          </a:p>
          <a:p>
            <a:pPr eaLnBrk="1" hangingPunct="1">
              <a:lnSpc>
                <a:spcPct val="60000"/>
              </a:lnSpc>
              <a:buNone/>
            </a:pPr>
            <a:r>
              <a:rPr lang="en-US" altLang="zh-CN" sz="2400" b="1" dirty="0">
                <a:latin typeface="Courier New" panose="02070309020205020404" pitchFamily="49" charset="0"/>
              </a:rPr>
              <a:t>    { v = i; break; }</a:t>
            </a:r>
          </a:p>
          <a:p>
            <a:pPr eaLnBrk="1" hangingPunct="1">
              <a:lnSpc>
                <a:spcPct val="60000"/>
              </a:lnSpc>
              <a:buNone/>
            </a:pPr>
            <a:r>
              <a:rPr lang="en-US" altLang="zh-CN" sz="2400" b="1" dirty="0">
                <a:latin typeface="Courier New" panose="02070309020205020404" pitchFamily="49" charset="0"/>
              </a:rPr>
              <a:t>  // Now find smallest D value</a:t>
            </a:r>
          </a:p>
          <a:p>
            <a:pPr eaLnBrk="1" hangingPunct="1">
              <a:lnSpc>
                <a:spcPct val="60000"/>
              </a:lnSpc>
              <a:buNone/>
            </a:pPr>
            <a:r>
              <a:rPr lang="en-US" altLang="zh-CN" sz="2400" b="1" dirty="0">
                <a:latin typeface="Courier New" panose="02070309020205020404" pitchFamily="49" charset="0"/>
              </a:rPr>
              <a:t>  for (i++; i&lt;G-&gt;n(); i++)</a:t>
            </a:r>
          </a:p>
          <a:p>
            <a:pPr eaLnBrk="1" hangingPunct="1">
              <a:lnSpc>
                <a:spcPct val="60000"/>
              </a:lnSpc>
              <a:buNone/>
            </a:pPr>
            <a:r>
              <a:rPr lang="en-US" altLang="zh-CN" sz="2400" b="1" dirty="0">
                <a:latin typeface="Courier New" panose="02070309020205020404" pitchFamily="49" charset="0"/>
              </a:rPr>
              <a:t>    if ((G-&gt;getMark(i) == UNVISITED) &amp;&amp;</a:t>
            </a:r>
          </a:p>
          <a:p>
            <a:pPr eaLnBrk="1" hangingPunct="1">
              <a:lnSpc>
                <a:spcPct val="60000"/>
              </a:lnSpc>
              <a:buNone/>
            </a:pPr>
            <a:r>
              <a:rPr lang="en-US" altLang="zh-CN" sz="2400" b="1" dirty="0">
                <a:latin typeface="Courier New" panose="02070309020205020404" pitchFamily="49" charset="0"/>
              </a:rPr>
              <a:t>        (D[i] &lt; D[v]))</a:t>
            </a:r>
          </a:p>
          <a:p>
            <a:pPr eaLnBrk="1" hangingPunct="1">
              <a:lnSpc>
                <a:spcPct val="60000"/>
              </a:lnSpc>
              <a:buNone/>
            </a:pPr>
            <a:r>
              <a:rPr lang="en-US" altLang="zh-CN" sz="2400" b="1" dirty="0">
                <a:latin typeface="Courier New" panose="02070309020205020404" pitchFamily="49" charset="0"/>
              </a:rPr>
              <a:t>      v = i;</a:t>
            </a:r>
          </a:p>
          <a:p>
            <a:pPr eaLnBrk="1" hangingPunct="1">
              <a:lnSpc>
                <a:spcPct val="60000"/>
              </a:lnSpc>
              <a:buNone/>
            </a:pPr>
            <a:r>
              <a:rPr lang="en-US" altLang="zh-CN" sz="2400" b="1" dirty="0">
                <a:latin typeface="Courier New" panose="02070309020205020404" pitchFamily="49" charset="0"/>
              </a:rPr>
              <a:t>  return v;</a:t>
            </a:r>
          </a:p>
          <a:p>
            <a:pPr eaLnBrk="1" hangingPunct="1">
              <a:lnSpc>
                <a:spcPct val="60000"/>
              </a:lnSpc>
              <a:buNone/>
            </a:pPr>
            <a:r>
              <a:rPr lang="en-US" altLang="zh-CN" sz="2400" b="1" dirty="0">
                <a:latin typeface="Courier New" panose="02070309020205020404" pitchFamily="49" charset="0"/>
              </a:rPr>
              <a:t>}</a:t>
            </a:r>
          </a:p>
          <a:p>
            <a:pPr eaLnBrk="1" hangingPunct="1">
              <a:lnSpc>
                <a:spcPct val="60000"/>
              </a:lnSpc>
              <a:buNone/>
            </a:pPr>
            <a:endParaRPr lang="en-US" altLang="zh-CN" sz="2400" b="1" dirty="0">
              <a:latin typeface="Courier New" panose="02070309020205020404" pitchFamily="49" charset="0"/>
            </a:endParaRPr>
          </a:p>
        </p:txBody>
      </p:sp>
      <p:sp>
        <p:nvSpPr>
          <p:cNvPr id="57348" name="Rectangle 4"/>
          <p:cNvSpPr/>
          <p:nvPr/>
        </p:nvSpPr>
        <p:spPr>
          <a:xfrm>
            <a:off x="0" y="5445125"/>
            <a:ext cx="8532813" cy="420688"/>
          </a:xfrm>
          <a:prstGeom prst="rect">
            <a:avLst/>
          </a:prstGeom>
          <a:noFill/>
          <a:ln w="9525">
            <a:noFill/>
          </a:ln>
        </p:spPr>
        <p:txBody>
          <a:bodyPr anchor="t">
            <a:spAutoFit/>
          </a:bodyPr>
          <a:lstStyle/>
          <a:p>
            <a:pPr lvl="1" indent="0" algn="l" rtl="0" eaLnBrk="1" fontAlgn="base" hangingPunct="1">
              <a:lnSpc>
                <a:spcPct val="90000"/>
              </a:lnSpc>
              <a:spcBef>
                <a:spcPct val="20000"/>
              </a:spcBef>
              <a:spcAft>
                <a:spcPct val="0"/>
              </a:spcAft>
              <a:buNone/>
            </a:pPr>
            <a:r>
              <a:rPr lang="en-US" altLang="zh-CN" sz="2400" b="1" dirty="0">
                <a:solidFill>
                  <a:srgbClr val="CC0000"/>
                </a:solidFill>
                <a:latin typeface="Helvetica" pitchFamily="34" charset="0"/>
                <a:ea typeface="宋体" panose="02010600030101010101" pitchFamily="2" charset="-122"/>
              </a:rPr>
              <a:t> Cost of minVertex</a:t>
            </a:r>
            <a:r>
              <a:rPr lang="en-US" altLang="zh-CN" sz="2400" dirty="0">
                <a:solidFill>
                  <a:schemeClr val="accent2"/>
                </a:solidFill>
                <a:latin typeface="Helvetica" pitchFamily="34" charset="0"/>
                <a:ea typeface="宋体" panose="02010600030101010101" pitchFamily="2" charset="-122"/>
              </a:rPr>
              <a:t>: </a:t>
            </a: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dirty="0">
                <a:solidFill>
                  <a:schemeClr val="accent2"/>
                </a:solidFill>
                <a:latin typeface="Helvetica" pitchFamily="34" charset="0"/>
                <a:ea typeface="宋体" panose="02010600030101010101" pitchFamily="2" charset="-122"/>
              </a:rPr>
              <a:t>(|</a:t>
            </a:r>
            <a:r>
              <a:rPr lang="en-US" altLang="zh-CN" sz="2400" b="1" dirty="0">
                <a:solidFill>
                  <a:schemeClr val="accent2"/>
                </a:solidFill>
                <a:latin typeface="Helvetica" pitchFamily="34" charset="0"/>
                <a:ea typeface="宋体" panose="02010600030101010101" pitchFamily="2" charset="-122"/>
              </a:rPr>
              <a:t>V</a:t>
            </a:r>
            <a:r>
              <a:rPr lang="en-US" altLang="zh-CN" sz="2400" dirty="0">
                <a:solidFill>
                  <a:schemeClr val="accent2"/>
                </a:solidFill>
                <a:latin typeface="Helvetica" pitchFamily="34"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68</a:t>
            </a:fld>
            <a:endParaRPr lang="en-US" altLang="zh-CN" sz="1400" dirty="0"/>
          </a:p>
        </p:txBody>
      </p:sp>
      <p:sp>
        <p:nvSpPr>
          <p:cNvPr id="23961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Total cost </a:t>
            </a:r>
          </a:p>
        </p:txBody>
      </p:sp>
      <p:sp>
        <p:nvSpPr>
          <p:cNvPr id="113667"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60000"/>
              </a:lnSpc>
              <a:buNone/>
            </a:pPr>
            <a:r>
              <a:rPr lang="en-US" altLang="zh-CN" sz="2400" b="1" dirty="0">
                <a:latin typeface="Courier New" panose="02070309020205020404" pitchFamily="49" charset="0"/>
              </a:rPr>
              <a:t>// Compute shortest path distances from s,</a:t>
            </a:r>
          </a:p>
          <a:p>
            <a:pPr eaLnBrk="1" hangingPunct="1">
              <a:lnSpc>
                <a:spcPct val="60000"/>
              </a:lnSpc>
              <a:buNone/>
            </a:pPr>
            <a:r>
              <a:rPr lang="en-US" altLang="zh-CN" sz="2400" b="1" dirty="0">
                <a:latin typeface="Courier New" panose="02070309020205020404" pitchFamily="49" charset="0"/>
              </a:rPr>
              <a:t>// return them in D</a:t>
            </a:r>
          </a:p>
          <a:p>
            <a:pPr eaLnBrk="1" hangingPunct="1">
              <a:lnSpc>
                <a:spcPct val="60000"/>
              </a:lnSpc>
              <a:buNone/>
            </a:pPr>
            <a:r>
              <a:rPr lang="en-US" altLang="zh-CN" sz="2400" b="1" dirty="0">
                <a:latin typeface="Courier New" panose="02070309020205020404" pitchFamily="49" charset="0"/>
              </a:rPr>
              <a:t>void Dijkstra(Graph* G, int* D, int s) {</a:t>
            </a:r>
          </a:p>
          <a:p>
            <a:pPr eaLnBrk="1" hangingPunct="1">
              <a:lnSpc>
                <a:spcPct val="60000"/>
              </a:lnSpc>
              <a:buNone/>
            </a:pPr>
            <a:r>
              <a:rPr lang="en-US" altLang="zh-CN" sz="2400" b="1" dirty="0">
                <a:latin typeface="Courier New" panose="02070309020205020404" pitchFamily="49" charset="0"/>
              </a:rPr>
              <a:t>  int i, v, w;</a:t>
            </a:r>
          </a:p>
          <a:p>
            <a:pPr eaLnBrk="1" hangingPunct="1">
              <a:lnSpc>
                <a:spcPct val="60000"/>
              </a:lnSpc>
              <a:buNone/>
            </a:pPr>
            <a:r>
              <a:rPr lang="en-US" altLang="zh-CN" sz="2400" b="1" dirty="0">
                <a:latin typeface="Courier New" panose="02070309020205020404" pitchFamily="49" charset="0"/>
              </a:rPr>
              <a:t>  for (i=0; i&lt;G-&gt;n(); i++) { // Do vertices</a:t>
            </a:r>
          </a:p>
          <a:p>
            <a:pPr eaLnBrk="1" hangingPunct="1">
              <a:lnSpc>
                <a:spcPct val="60000"/>
              </a:lnSpc>
              <a:buNone/>
            </a:pPr>
            <a:r>
              <a:rPr lang="en-US" altLang="zh-CN" sz="2400" b="1" dirty="0">
                <a:latin typeface="Courier New" panose="02070309020205020404" pitchFamily="49" charset="0"/>
              </a:rPr>
              <a:t>    v = </a:t>
            </a:r>
            <a:r>
              <a:rPr lang="en-US" altLang="zh-CN" sz="2400" b="1" dirty="0">
                <a:solidFill>
                  <a:srgbClr val="CC0000"/>
                </a:solidFill>
                <a:latin typeface="Courier New" panose="02070309020205020404" pitchFamily="49" charset="0"/>
              </a:rPr>
              <a:t>minVertex</a:t>
            </a:r>
            <a:r>
              <a:rPr lang="en-US" altLang="zh-CN" sz="2400" b="1" dirty="0">
                <a:latin typeface="Courier New" panose="02070309020205020404" pitchFamily="49" charset="0"/>
              </a:rPr>
              <a:t>(G, D);</a:t>
            </a:r>
          </a:p>
          <a:p>
            <a:pPr eaLnBrk="1" hangingPunct="1">
              <a:lnSpc>
                <a:spcPct val="60000"/>
              </a:lnSpc>
              <a:buNone/>
            </a:pPr>
            <a:r>
              <a:rPr lang="en-US" altLang="zh-CN" sz="2400" b="1" dirty="0">
                <a:latin typeface="Courier New" panose="02070309020205020404" pitchFamily="49" charset="0"/>
              </a:rPr>
              <a:t>    if (D[v] == INFINITY) return;</a:t>
            </a:r>
          </a:p>
          <a:p>
            <a:pPr eaLnBrk="1" hangingPunct="1">
              <a:lnSpc>
                <a:spcPct val="60000"/>
              </a:lnSpc>
              <a:buNone/>
            </a:pPr>
            <a:r>
              <a:rPr lang="en-US" altLang="zh-CN" sz="2400" b="1" dirty="0">
                <a:latin typeface="Courier New" panose="02070309020205020404" pitchFamily="49" charset="0"/>
              </a:rPr>
              <a:t>    G-&gt;setMark(v, VISITED);</a:t>
            </a:r>
          </a:p>
          <a:p>
            <a:pPr eaLnBrk="1" hangingPunct="1">
              <a:lnSpc>
                <a:spcPct val="60000"/>
              </a:lnSpc>
              <a:buNone/>
            </a:pPr>
            <a:r>
              <a:rPr lang="en-US" altLang="zh-CN" sz="2400" b="1" dirty="0">
                <a:solidFill>
                  <a:srgbClr val="CC0000"/>
                </a:solidFill>
                <a:latin typeface="Courier New" panose="02070309020205020404" pitchFamily="49" charset="0"/>
              </a:rPr>
              <a:t>    for (w=G-&gt;first(v); w&lt;G-&gt;n();</a:t>
            </a:r>
          </a:p>
          <a:p>
            <a:pPr eaLnBrk="1" hangingPunct="1">
              <a:lnSpc>
                <a:spcPct val="60000"/>
              </a:lnSpc>
              <a:buNone/>
            </a:pPr>
            <a:r>
              <a:rPr lang="en-US" altLang="zh-CN" sz="2400" b="1" dirty="0">
                <a:solidFill>
                  <a:srgbClr val="CC0000"/>
                </a:solidFill>
                <a:latin typeface="Courier New" panose="02070309020205020404" pitchFamily="49" charset="0"/>
              </a:rPr>
              <a:t>                        w = G-&gt;next(v,w))</a:t>
            </a:r>
          </a:p>
          <a:p>
            <a:pPr eaLnBrk="1" hangingPunct="1">
              <a:lnSpc>
                <a:spcPct val="60000"/>
              </a:lnSpc>
              <a:buNone/>
            </a:pPr>
            <a:r>
              <a:rPr lang="en-US" altLang="zh-CN" sz="2400" b="1" dirty="0">
                <a:solidFill>
                  <a:srgbClr val="CC0000"/>
                </a:solidFill>
                <a:latin typeface="Courier New" panose="02070309020205020404" pitchFamily="49" charset="0"/>
              </a:rPr>
              <a:t>      if (D[w] &gt; (D[v] + G-&gt;weight(v, w)))</a:t>
            </a:r>
          </a:p>
          <a:p>
            <a:pPr eaLnBrk="1" hangingPunct="1">
              <a:lnSpc>
                <a:spcPct val="60000"/>
              </a:lnSpc>
              <a:buNone/>
            </a:pPr>
            <a:r>
              <a:rPr lang="en-US" altLang="zh-CN" sz="2400" b="1" dirty="0">
                <a:solidFill>
                  <a:srgbClr val="CC0000"/>
                </a:solidFill>
                <a:latin typeface="Courier New" panose="02070309020205020404" pitchFamily="49" charset="0"/>
              </a:rPr>
              <a:t>        D[w] = D[v] + G-&gt;weight(v, w);</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a:t>
            </a:r>
            <a:endParaRPr lang="en-US" altLang="zh-CN" sz="2400" b="1" dirty="0">
              <a:latin typeface="Helvetica" pitchFamily="34" charset="0"/>
            </a:endParaRPr>
          </a:p>
        </p:txBody>
      </p:sp>
      <p:sp>
        <p:nvSpPr>
          <p:cNvPr id="239620" name="Rectangle 4"/>
          <p:cNvSpPr/>
          <p:nvPr/>
        </p:nvSpPr>
        <p:spPr>
          <a:xfrm>
            <a:off x="0" y="5734050"/>
            <a:ext cx="8532813" cy="822325"/>
          </a:xfrm>
          <a:prstGeom prst="rect">
            <a:avLst/>
          </a:prstGeom>
          <a:noFill/>
          <a:ln w="9525">
            <a:noFill/>
          </a:ln>
        </p:spPr>
        <p:txBody>
          <a:bodyPr anchor="t">
            <a:spAutoFit/>
          </a:bodyPr>
          <a:lstStyle/>
          <a:p>
            <a:pPr lvl="1" indent="0" algn="l" rtl="0" eaLnBrk="1" fontAlgn="base" hangingPunct="1">
              <a:lnSpc>
                <a:spcPct val="90000"/>
              </a:lnSpc>
              <a:spcBef>
                <a:spcPct val="20000"/>
              </a:spcBef>
              <a:spcAft>
                <a:spcPct val="0"/>
              </a:spcAft>
              <a:buNone/>
            </a:pPr>
            <a:r>
              <a:rPr lang="en-US" altLang="zh-CN" sz="2400" b="1" dirty="0">
                <a:solidFill>
                  <a:srgbClr val="CC0000"/>
                </a:solidFill>
                <a:latin typeface="Helvetica" pitchFamily="34" charset="0"/>
                <a:ea typeface="宋体" panose="02010600030101010101" pitchFamily="2" charset="-122"/>
              </a:rPr>
              <a:t> Cost of minVertex</a:t>
            </a:r>
            <a:r>
              <a:rPr lang="en-US" altLang="zh-CN" sz="2400" dirty="0">
                <a:solidFill>
                  <a:schemeClr val="accent2"/>
                </a:solidFill>
                <a:latin typeface="Helvetica" pitchFamily="34" charset="0"/>
                <a:ea typeface="宋体" panose="02010600030101010101" pitchFamily="2" charset="-122"/>
              </a:rPr>
              <a:t>: </a:t>
            </a: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dirty="0">
                <a:solidFill>
                  <a:schemeClr val="accent2"/>
                </a:solidFill>
                <a:latin typeface="Helvetica" pitchFamily="34" charset="0"/>
                <a:ea typeface="宋体" panose="02010600030101010101" pitchFamily="2" charset="-122"/>
              </a:rPr>
              <a:t>(|</a:t>
            </a:r>
            <a:r>
              <a:rPr lang="en-US" altLang="zh-CN" sz="2400" b="1" dirty="0">
                <a:solidFill>
                  <a:schemeClr val="accent2"/>
                </a:solidFill>
                <a:latin typeface="Helvetica" pitchFamily="34" charset="0"/>
                <a:ea typeface="宋体" panose="02010600030101010101" pitchFamily="2" charset="-122"/>
              </a:rPr>
              <a:t>V</a:t>
            </a:r>
            <a:r>
              <a:rPr lang="en-US" altLang="zh-CN" sz="2400" dirty="0">
                <a:solidFill>
                  <a:schemeClr val="accent2"/>
                </a:solidFill>
                <a:latin typeface="Helvetica" pitchFamily="34" charset="0"/>
                <a:ea typeface="宋体" panose="02010600030101010101" pitchFamily="2" charset="-122"/>
              </a:rPr>
              <a:t>|).</a:t>
            </a:r>
          </a:p>
          <a:p>
            <a:pPr lvl="1" indent="0" algn="l" rtl="0" eaLnBrk="1" fontAlgn="base" hangingPunct="1">
              <a:lnSpc>
                <a:spcPct val="90000"/>
              </a:lnSpc>
              <a:spcBef>
                <a:spcPct val="20000"/>
              </a:spcBef>
              <a:spcAft>
                <a:spcPct val="0"/>
              </a:spcAft>
              <a:buNone/>
            </a:pPr>
            <a:r>
              <a:rPr lang="en-US" altLang="zh-CN" sz="2400" b="1" dirty="0">
                <a:solidFill>
                  <a:schemeClr val="accent2"/>
                </a:solidFill>
                <a:latin typeface="Helvetica" pitchFamily="34" charset="0"/>
                <a:ea typeface="宋体" panose="02010600030101010101" pitchFamily="2" charset="-122"/>
              </a:rPr>
              <a:t> </a:t>
            </a:r>
            <a:r>
              <a:rPr lang="en-US" altLang="zh-CN" sz="2400" b="1" dirty="0">
                <a:solidFill>
                  <a:srgbClr val="CC0000"/>
                </a:solidFill>
                <a:latin typeface="Helvetica" pitchFamily="34" charset="0"/>
                <a:ea typeface="宋体" panose="02010600030101010101" pitchFamily="2" charset="-122"/>
              </a:rPr>
              <a:t>Total cost of Dijkstra algorithm:</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b="1" dirty="0">
                <a:solidFill>
                  <a:schemeClr val="accent2"/>
                </a:solidFill>
                <a:latin typeface="Helvetica" pitchFamily="34" charset="0"/>
                <a:ea typeface="宋体" panose="02010600030101010101" pitchFamily="2" charset="-122"/>
              </a:rPr>
              <a:t>(|V|</a:t>
            </a:r>
            <a:r>
              <a:rPr lang="en-US" altLang="zh-CN" sz="2400" b="1" baseline="30000" dirty="0">
                <a:solidFill>
                  <a:schemeClr val="accent2"/>
                </a:solidFill>
                <a:latin typeface="Helvetica" pitchFamily="34" charset="0"/>
                <a:ea typeface="宋体" panose="02010600030101010101" pitchFamily="2" charset="-122"/>
              </a:rPr>
              <a:t>2</a:t>
            </a:r>
            <a:r>
              <a:rPr lang="en-US" altLang="zh-CN" sz="2400" b="1" dirty="0">
                <a:solidFill>
                  <a:schemeClr val="accent2"/>
                </a:solidFill>
                <a:latin typeface="Helvetica" pitchFamily="34" charset="0"/>
                <a:ea typeface="宋体" panose="02010600030101010101" pitchFamily="2" charset="-122"/>
              </a:rPr>
              <a:t> + |E|) = </a:t>
            </a: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b="1" dirty="0">
                <a:solidFill>
                  <a:schemeClr val="accent2"/>
                </a:solidFill>
                <a:latin typeface="Helvetica" pitchFamily="34" charset="0"/>
                <a:ea typeface="宋体" panose="02010600030101010101" pitchFamily="2" charset="-122"/>
              </a:rPr>
              <a:t>(|V|</a:t>
            </a:r>
            <a:r>
              <a:rPr lang="en-US" altLang="zh-CN" sz="2400" b="1" baseline="30000" dirty="0">
                <a:solidFill>
                  <a:schemeClr val="accent2"/>
                </a:solidFill>
                <a:latin typeface="Helvetica" pitchFamily="34" charset="0"/>
                <a:ea typeface="宋体" panose="02010600030101010101" pitchFamily="2" charset="-122"/>
              </a:rPr>
              <a:t>2</a:t>
            </a:r>
            <a:r>
              <a:rPr lang="en-US" altLang="zh-CN" sz="2400" b="1" dirty="0">
                <a:solidFill>
                  <a:schemeClr val="accent2"/>
                </a:solidFill>
                <a:latin typeface="Helvetica" pitchFamily="34" charset="0"/>
                <a:ea typeface="宋体" panose="02010600030101010101" pitchFamily="2" charset="-122"/>
              </a:rPr>
              <a:t>).</a:t>
            </a:r>
          </a:p>
        </p:txBody>
      </p:sp>
      <p:sp>
        <p:nvSpPr>
          <p:cNvPr id="113669" name="Rectangle 5"/>
          <p:cNvSpPr/>
          <p:nvPr/>
        </p:nvSpPr>
        <p:spPr>
          <a:xfrm>
            <a:off x="8118475" y="4502150"/>
            <a:ext cx="949325" cy="457200"/>
          </a:xfrm>
          <a:prstGeom prst="rect">
            <a:avLst/>
          </a:prstGeom>
          <a:noFill/>
          <a:ln w="9525">
            <a:noFill/>
          </a:ln>
        </p:spPr>
        <p:txBody>
          <a:bodyPr wrap="none" anchor="t">
            <a:spAutoFit/>
          </a:bodyPr>
          <a:lstStyle/>
          <a:p>
            <a:r>
              <a:rPr lang="en-US" altLang="zh-CN" b="1" dirty="0">
                <a:solidFill>
                  <a:schemeClr val="accent2"/>
                </a:solidFill>
                <a:latin typeface="Symbol" panose="05050102010706020507" pitchFamily="18" charset="2"/>
                <a:ea typeface="宋体" panose="02010600030101010101" pitchFamily="2" charset="-122"/>
              </a:rPr>
              <a:t>Q</a:t>
            </a:r>
            <a:r>
              <a:rPr lang="en-US" altLang="zh-CN" b="1" dirty="0">
                <a:solidFill>
                  <a:schemeClr val="accent2"/>
                </a:solidFill>
                <a:latin typeface="Times New Roman" panose="02020603050405020304" pitchFamily="18" charset="0"/>
                <a:ea typeface="宋体" panose="02010600030101010101" pitchFamily="2" charset="-122"/>
              </a:rPr>
              <a:t>(|E|)</a:t>
            </a:r>
          </a:p>
        </p:txBody>
      </p:sp>
      <p:sp>
        <p:nvSpPr>
          <p:cNvPr id="113670" name="Rectangle 6"/>
          <p:cNvSpPr/>
          <p:nvPr/>
        </p:nvSpPr>
        <p:spPr>
          <a:xfrm>
            <a:off x="6156325" y="2924175"/>
            <a:ext cx="1144588" cy="457200"/>
          </a:xfrm>
          <a:prstGeom prst="rect">
            <a:avLst/>
          </a:prstGeom>
          <a:noFill/>
          <a:ln w="9525">
            <a:noFill/>
          </a:ln>
        </p:spPr>
        <p:txBody>
          <a:bodyPr wrap="none" anchor="t">
            <a:spAutoFit/>
          </a:bodyPr>
          <a:lstStyle/>
          <a:p>
            <a:r>
              <a:rPr lang="en-US" altLang="zh-CN" b="1" dirty="0">
                <a:solidFill>
                  <a:schemeClr val="accent2"/>
                </a:solidFill>
                <a:latin typeface="Symbol" panose="05050102010706020507" pitchFamily="18" charset="2"/>
                <a:ea typeface="宋体" panose="02010600030101010101" pitchFamily="2" charset="-122"/>
              </a:rPr>
              <a:t>Q</a:t>
            </a:r>
            <a:r>
              <a:rPr lang="en-US" altLang="zh-CN" b="1" dirty="0">
                <a:solidFill>
                  <a:schemeClr val="accent2"/>
                </a:solidFill>
                <a:latin typeface="Times New Roman" panose="02020603050405020304" pitchFamily="18" charset="0"/>
                <a:ea typeface="宋体" panose="02010600030101010101" pitchFamily="2" charset="-122"/>
              </a:rPr>
              <a:t>(|V|</a:t>
            </a:r>
            <a:r>
              <a:rPr lang="en-US" altLang="zh-CN" b="1" baseline="30000" dirty="0">
                <a:solidFill>
                  <a:schemeClr val="accent2"/>
                </a:solidFill>
                <a:latin typeface="Times New Roman" panose="02020603050405020304" pitchFamily="18" charset="0"/>
                <a:ea typeface="宋体" panose="02010600030101010101" pitchFamily="2" charset="-122"/>
              </a:rPr>
              <a:t>2</a:t>
            </a:r>
            <a:r>
              <a:rPr lang="en-US" altLang="zh-CN" b="1" dirty="0">
                <a:solidFill>
                  <a:schemeClr val="accent2"/>
                </a:solidFill>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20"/>
                                        </p:tgtEl>
                                        <p:attrNameLst>
                                          <p:attrName>style.visibility</p:attrName>
                                        </p:attrNameLst>
                                      </p:cBhvr>
                                      <p:to>
                                        <p:strVal val="visible"/>
                                      </p:to>
                                    </p:set>
                                    <p:animEffect transition="in" filter="blinds(horizontal)">
                                      <p:cBhvr>
                                        <p:cTn id="7" dur="500"/>
                                        <p:tgtEl>
                                          <p:spTgt spid="239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69</a:t>
            </a:fld>
            <a:endParaRPr lang="en-US" altLang="zh-CN" sz="1400" dirty="0"/>
          </a:p>
        </p:txBody>
      </p:sp>
      <p:sp>
        <p:nvSpPr>
          <p:cNvPr id="20889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Approach</a:t>
            </a: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Courier New" panose="02070309020205020404" pitchFamily="49" charset="0"/>
                <a:ea typeface="+mj-ea"/>
                <a:cs typeface="+mj-cs"/>
              </a:rPr>
              <a:t> </a:t>
            </a: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2</a:t>
            </a:r>
          </a:p>
        </p:txBody>
      </p:sp>
      <p:sp>
        <p:nvSpPr>
          <p:cNvPr id="208899"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0"/>
              </a:lnSpc>
              <a:buNone/>
            </a:pPr>
            <a:endParaRPr lang="en-US" altLang="zh-CN" dirty="0">
              <a:latin typeface="Helvetica" pitchFamily="34" charset="0"/>
            </a:endParaRPr>
          </a:p>
          <a:p>
            <a:pPr eaLnBrk="1" hangingPunct="1">
              <a:lnSpc>
                <a:spcPct val="0"/>
              </a:lnSpc>
              <a:buNone/>
            </a:pPr>
            <a:endParaRPr lang="en-US" altLang="zh-CN" dirty="0">
              <a:latin typeface="Helvetica" pitchFamily="34" charset="0"/>
            </a:endParaRPr>
          </a:p>
          <a:p>
            <a:pPr eaLnBrk="1" hangingPunct="1">
              <a:buNone/>
            </a:pPr>
            <a:r>
              <a:rPr lang="en-US" altLang="zh-CN" b="1" dirty="0">
                <a:latin typeface="Courier New" panose="02070309020205020404" pitchFamily="49" charset="0"/>
              </a:rPr>
              <a:t>minVertex(Graph* G, int* D)</a:t>
            </a:r>
          </a:p>
          <a:p>
            <a:pPr eaLnBrk="1" hangingPunct="1">
              <a:buNone/>
            </a:pPr>
            <a:r>
              <a:rPr lang="en-US" altLang="zh-CN" b="1" dirty="0">
                <a:latin typeface="Courier New" panose="02070309020205020404" pitchFamily="49" charset="0"/>
              </a:rPr>
              <a:t>-- Find the </a:t>
            </a:r>
            <a:r>
              <a:rPr lang="en-US" altLang="zh-CN" b="1" dirty="0">
                <a:solidFill>
                  <a:srgbClr val="CC0000"/>
                </a:solidFill>
                <a:latin typeface="Courier New" panose="02070309020205020404" pitchFamily="49" charset="0"/>
              </a:rPr>
              <a:t>unvisited</a:t>
            </a:r>
            <a:r>
              <a:rPr lang="en-US" altLang="zh-CN" b="1" dirty="0">
                <a:latin typeface="Courier New" panose="02070309020205020404" pitchFamily="49" charset="0"/>
              </a:rPr>
              <a:t> vertex i with </a:t>
            </a:r>
            <a:r>
              <a:rPr lang="en-US" altLang="zh-CN" b="1" dirty="0">
                <a:solidFill>
                  <a:srgbClr val="CC0000"/>
                </a:solidFill>
                <a:latin typeface="Courier New" panose="02070309020205020404" pitchFamily="49" charset="0"/>
              </a:rPr>
              <a:t>minimum D[i].</a:t>
            </a:r>
          </a:p>
          <a:p>
            <a:pPr eaLnBrk="1" hangingPunct="1">
              <a:buNone/>
            </a:pPr>
            <a:endParaRPr lang="en-US" altLang="zh-CN" b="1" dirty="0">
              <a:latin typeface="Courier New" panose="02070309020205020404" pitchFamily="49" charset="0"/>
            </a:endParaRPr>
          </a:p>
          <a:p>
            <a:pPr eaLnBrk="1" hangingPunct="1">
              <a:lnSpc>
                <a:spcPct val="0"/>
              </a:lnSpc>
              <a:buNone/>
            </a:pPr>
            <a:endParaRPr lang="en-US" altLang="zh-CN" dirty="0">
              <a:latin typeface="Helvetica" pitchFamily="34" charset="0"/>
            </a:endParaRPr>
          </a:p>
          <a:p>
            <a:pPr eaLnBrk="1" hangingPunct="1">
              <a:buNone/>
            </a:pPr>
            <a:r>
              <a:rPr lang="en-US" altLang="zh-CN" dirty="0">
                <a:latin typeface="Helvetica" pitchFamily="34" charset="0"/>
              </a:rPr>
              <a:t>Approach 2: Store unprocessed vertices </a:t>
            </a:r>
            <a:r>
              <a:rPr lang="en-US" altLang="zh-CN" dirty="0">
                <a:solidFill>
                  <a:srgbClr val="CC0000"/>
                </a:solidFill>
                <a:latin typeface="Helvetica" pitchFamily="34" charset="0"/>
              </a:rPr>
              <a:t>using a min-heap</a:t>
            </a:r>
            <a:r>
              <a:rPr lang="en-US" altLang="zh-CN" dirty="0">
                <a:latin typeface="Helvetica" pitchFamily="34" charset="0"/>
              </a:rPr>
              <a:t> to implement a priority queue ordered by D value.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7" dur="500"/>
                                        <p:tgtEl>
                                          <p:spTgt spid="2088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12" dur="500"/>
                                        <p:tgtEl>
                                          <p:spTgt spid="2088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6" end="6"/>
                                            </p:txEl>
                                          </p:spTgt>
                                        </p:tgtEl>
                                        <p:attrNameLst>
                                          <p:attrName>style.visibility</p:attrName>
                                        </p:attrNameLst>
                                      </p:cBhvr>
                                      <p:to>
                                        <p:strVal val="visible"/>
                                      </p:to>
                                    </p:set>
                                    <p:animEffect transition="in" filter="blinds(horizontal)">
                                      <p:cBhvr>
                                        <p:cTn id="17" dur="500"/>
                                        <p:tgtEl>
                                          <p:spTgt spid="208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FF0000"/>
                </a:solidFill>
              </a:rPr>
              <a:t>Exercises</a:t>
            </a:r>
          </a:p>
        </p:txBody>
      </p:sp>
      <p:sp>
        <p:nvSpPr>
          <p:cNvPr id="16" name="椭圆 16"/>
          <p:cNvSpPr/>
          <p:nvPr/>
        </p:nvSpPr>
        <p:spPr>
          <a:xfrm flipH="1">
            <a:off x="548005" y="2456815"/>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A</a:t>
            </a:r>
          </a:p>
        </p:txBody>
      </p:sp>
      <p:sp>
        <p:nvSpPr>
          <p:cNvPr id="8" name="直接连接符 8"/>
          <p:cNvSpPr/>
          <p:nvPr/>
        </p:nvSpPr>
        <p:spPr>
          <a:xfrm flipH="1">
            <a:off x="957580" y="2680335"/>
            <a:ext cx="1633855" cy="1270"/>
          </a:xfrm>
          <a:prstGeom prst="line">
            <a:avLst/>
          </a:prstGeom>
          <a:ln w="19050" cap="flat" cmpd="sng">
            <a:solidFill>
              <a:srgbClr val="000000"/>
            </a:solidFill>
            <a:prstDash val="solid"/>
            <a:bevel/>
            <a:headEnd type="triangle" w="lg" len="lg"/>
            <a:tailEnd type="none" w="med" len="med"/>
          </a:ln>
        </p:spPr>
      </p:sp>
      <p:sp>
        <p:nvSpPr>
          <p:cNvPr id="17" name="直接连接符 17"/>
          <p:cNvSpPr/>
          <p:nvPr/>
        </p:nvSpPr>
        <p:spPr>
          <a:xfrm flipH="1" flipV="1">
            <a:off x="748030" y="2919730"/>
            <a:ext cx="2540" cy="1375410"/>
          </a:xfrm>
          <a:prstGeom prst="line">
            <a:avLst/>
          </a:prstGeom>
          <a:ln w="19050" cap="flat" cmpd="sng">
            <a:solidFill>
              <a:srgbClr val="000000"/>
            </a:solidFill>
            <a:prstDash val="solid"/>
            <a:bevel/>
            <a:headEnd type="none" w="med" len="med"/>
            <a:tailEnd type="triangle" w="lg" len="lg"/>
          </a:ln>
        </p:spPr>
      </p:sp>
      <p:sp>
        <p:nvSpPr>
          <p:cNvPr id="19" name="直接连接符 19"/>
          <p:cNvSpPr/>
          <p:nvPr/>
        </p:nvSpPr>
        <p:spPr>
          <a:xfrm rot="10800000">
            <a:off x="957580" y="4524375"/>
            <a:ext cx="1633855" cy="1270"/>
          </a:xfrm>
          <a:prstGeom prst="line">
            <a:avLst/>
          </a:prstGeom>
          <a:ln w="19050" cap="flat" cmpd="sng">
            <a:solidFill>
              <a:srgbClr val="000000"/>
            </a:solidFill>
            <a:prstDash val="solid"/>
            <a:bevel/>
            <a:headEnd type="none" w="med" len="med"/>
            <a:tailEnd type="triangle" w="lg" len="lg"/>
          </a:ln>
        </p:spPr>
      </p:sp>
      <p:sp>
        <p:nvSpPr>
          <p:cNvPr id="12" name="直接连接符 12"/>
          <p:cNvSpPr/>
          <p:nvPr/>
        </p:nvSpPr>
        <p:spPr>
          <a:xfrm flipH="1">
            <a:off x="2788285" y="2919730"/>
            <a:ext cx="2540" cy="1375410"/>
          </a:xfrm>
          <a:prstGeom prst="line">
            <a:avLst/>
          </a:prstGeom>
          <a:ln w="19050" cap="flat" cmpd="sng">
            <a:solidFill>
              <a:srgbClr val="000000"/>
            </a:solidFill>
            <a:prstDash val="solid"/>
            <a:bevel/>
            <a:headEnd type="none" w="med" len="med"/>
            <a:tailEnd type="triangle" w="lg" len="lg"/>
          </a:ln>
        </p:spPr>
      </p:sp>
      <p:sp>
        <p:nvSpPr>
          <p:cNvPr id="18" name="直接连接符 18"/>
          <p:cNvSpPr/>
          <p:nvPr/>
        </p:nvSpPr>
        <p:spPr>
          <a:xfrm flipH="1">
            <a:off x="2999105" y="3836670"/>
            <a:ext cx="817245" cy="687705"/>
          </a:xfrm>
          <a:prstGeom prst="line">
            <a:avLst/>
          </a:prstGeom>
          <a:ln w="19050" cap="flat" cmpd="sng">
            <a:solidFill>
              <a:srgbClr val="000000"/>
            </a:solidFill>
            <a:prstDash val="solid"/>
            <a:bevel/>
            <a:headEnd type="none" w="med" len="med"/>
            <a:tailEnd type="triangle" w="lg" len="lg"/>
          </a:ln>
        </p:spPr>
      </p:sp>
      <p:sp>
        <p:nvSpPr>
          <p:cNvPr id="7" name="椭圆 7"/>
          <p:cNvSpPr/>
          <p:nvPr/>
        </p:nvSpPr>
        <p:spPr>
          <a:xfrm flipH="1">
            <a:off x="2586990" y="2413000"/>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C</a:t>
            </a:r>
          </a:p>
        </p:txBody>
      </p:sp>
      <p:sp>
        <p:nvSpPr>
          <p:cNvPr id="3" name="椭圆 1"/>
          <p:cNvSpPr/>
          <p:nvPr/>
        </p:nvSpPr>
        <p:spPr>
          <a:xfrm flipH="1">
            <a:off x="3591560" y="3387725"/>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E</a:t>
            </a:r>
          </a:p>
        </p:txBody>
      </p:sp>
      <p:sp>
        <p:nvSpPr>
          <p:cNvPr id="13" name="椭圆 13"/>
          <p:cNvSpPr/>
          <p:nvPr/>
        </p:nvSpPr>
        <p:spPr>
          <a:xfrm flipH="1">
            <a:off x="548005" y="4295140"/>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2000" kern="100">
                <a:latin typeface="Times New Roman" panose="02020603050405020304"/>
                <a:ea typeface="宋体" panose="02010600030101010101" pitchFamily="2" charset="-122"/>
                <a:cs typeface="Times New Roman" panose="02020603050405020304"/>
                <a:sym typeface="Times New Roman" panose="02020603050405020304"/>
              </a:rPr>
              <a:t>B</a:t>
            </a:r>
          </a:p>
        </p:txBody>
      </p:sp>
      <p:sp>
        <p:nvSpPr>
          <p:cNvPr id="9" name="椭圆 9"/>
          <p:cNvSpPr/>
          <p:nvPr/>
        </p:nvSpPr>
        <p:spPr>
          <a:xfrm flipH="1">
            <a:off x="2591435" y="4295140"/>
            <a:ext cx="409575" cy="448945"/>
          </a:xfrm>
          <a:prstGeom prst="ellipse">
            <a:avLst/>
          </a:prstGeom>
          <a:noFill/>
          <a:ln w="19050" cap="flat" cmpd="sng">
            <a:solidFill>
              <a:srgbClr val="000000"/>
            </a:solidFill>
            <a:prstDash val="solid"/>
            <a:bevel/>
            <a:headEnd type="none" w="med" len="med"/>
            <a:tailEnd type="none" w="med" len="med"/>
          </a:ln>
        </p:spPr>
        <p:txBody>
          <a:bodyPr lIns="0" tIns="0" rIns="0" bIns="0" upright="1"/>
          <a:lstStyle/>
          <a:p>
            <a:pPr algn="ctr"/>
            <a:r>
              <a:rPr lang="en-US" altLang="zh-CN" sz="1800" kern="100">
                <a:latin typeface="Times New Roman" panose="02020603050405020304"/>
                <a:ea typeface="宋体" panose="02010600030101010101" pitchFamily="2" charset="-122"/>
                <a:cs typeface="Times New Roman" panose="02020603050405020304"/>
                <a:sym typeface="Times New Roman" panose="02020603050405020304"/>
              </a:rPr>
              <a:t>D</a:t>
            </a:r>
          </a:p>
        </p:txBody>
      </p:sp>
      <p:cxnSp>
        <p:nvCxnSpPr>
          <p:cNvPr id="5" name="直接箭头连接符 5"/>
          <p:cNvCxnSpPr/>
          <p:nvPr/>
        </p:nvCxnSpPr>
        <p:spPr>
          <a:xfrm>
            <a:off x="3001645" y="2861945"/>
            <a:ext cx="590550" cy="525780"/>
          </a:xfrm>
          <a:prstGeom prst="straightConnector1">
            <a:avLst/>
          </a:prstGeom>
          <a:ln w="19050" cap="flat" cmpd="sng">
            <a:solidFill>
              <a:srgbClr val="000000"/>
            </a:solidFill>
            <a:prstDash val="solid"/>
            <a:bevel/>
            <a:headEnd type="none" w="med" len="med"/>
            <a:tailEnd type="triangle" w="lg" len="lg"/>
          </a:ln>
        </p:spPr>
      </p:cxnSp>
      <p:cxnSp>
        <p:nvCxnSpPr>
          <p:cNvPr id="4" name="直接箭头连接符 4"/>
          <p:cNvCxnSpPr/>
          <p:nvPr/>
        </p:nvCxnSpPr>
        <p:spPr>
          <a:xfrm flipV="1">
            <a:off x="957580" y="2861945"/>
            <a:ext cx="1633855" cy="1433195"/>
          </a:xfrm>
          <a:prstGeom prst="straightConnector1">
            <a:avLst/>
          </a:prstGeom>
          <a:ln w="19050" cap="flat" cmpd="sng">
            <a:solidFill>
              <a:srgbClr val="000000"/>
            </a:solidFill>
            <a:prstDash val="solid"/>
            <a:bevel/>
            <a:headEnd type="none" w="med" len="med"/>
            <a:tailEnd type="triangle" w="lg" len="lg"/>
          </a:ln>
        </p:spPr>
      </p:cxnSp>
      <p:sp>
        <p:nvSpPr>
          <p:cNvPr id="6" name="文本框 5"/>
          <p:cNvSpPr txBox="1"/>
          <p:nvPr/>
        </p:nvSpPr>
        <p:spPr>
          <a:xfrm>
            <a:off x="4364673" y="1575117"/>
            <a:ext cx="4185920" cy="4523105"/>
          </a:xfrm>
          <a:prstGeom prst="rect">
            <a:avLst/>
          </a:prstGeom>
          <a:noFill/>
        </p:spPr>
        <p:txBody>
          <a:bodyPr wrap="square" rtlCol="0">
            <a:spAutoFit/>
          </a:bodyPr>
          <a:lstStyle/>
          <a:p>
            <a:pPr marL="457200" indent="-457200">
              <a:buFont typeface="+mj-lt"/>
              <a:buAutoNum type="arabicPeriod"/>
            </a:pPr>
            <a:r>
              <a:rPr lang="en-US" altLang="zh-CN" dirty="0"/>
              <a:t>Write down some paths. Are they simple paths?</a:t>
            </a:r>
          </a:p>
          <a:p>
            <a:pPr marL="457200" indent="-457200">
              <a:buFont typeface="+mj-lt"/>
              <a:buAutoNum type="arabicPeriod"/>
            </a:pPr>
            <a:endParaRPr lang="en-US" altLang="zh-CN" dirty="0"/>
          </a:p>
          <a:p>
            <a:pPr marL="457200" indent="-457200">
              <a:buFont typeface="+mj-lt"/>
              <a:buAutoNum type="arabicPeriod"/>
            </a:pPr>
            <a:r>
              <a:rPr lang="en-US" altLang="zh-CN" dirty="0"/>
              <a:t>Are there any circles in the directed graph? Are they simple circles?</a:t>
            </a:r>
          </a:p>
          <a:p>
            <a:pPr marL="457200" indent="-457200">
              <a:buFont typeface="+mj-lt"/>
              <a:buAutoNum type="arabicPeriod"/>
            </a:pPr>
            <a:endParaRPr lang="en-US" altLang="zh-CN" dirty="0"/>
          </a:p>
          <a:p>
            <a:pPr>
              <a:buFont typeface="+mj-lt"/>
            </a:pPr>
            <a:r>
              <a:rPr lang="en-US" altLang="zh-CN" dirty="0">
                <a:solidFill>
                  <a:srgbClr val="FF0000"/>
                </a:solidFill>
              </a:rPr>
              <a:t>Examples:</a:t>
            </a:r>
          </a:p>
          <a:p>
            <a:pPr>
              <a:buFont typeface="+mj-lt"/>
            </a:pPr>
            <a:endParaRPr lang="en-US" altLang="zh-CN" dirty="0">
              <a:solidFill>
                <a:srgbClr val="FF0000"/>
              </a:solidFill>
            </a:endParaRPr>
          </a:p>
          <a:p>
            <a:pPr>
              <a:buFont typeface="+mj-lt"/>
            </a:pPr>
            <a:r>
              <a:rPr lang="en-US" altLang="zh-CN" dirty="0">
                <a:solidFill>
                  <a:srgbClr val="FF0000"/>
                </a:solidFill>
              </a:rPr>
              <a:t>ACEDB</a:t>
            </a:r>
          </a:p>
          <a:p>
            <a:pPr>
              <a:buFont typeface="+mj-lt"/>
            </a:pPr>
            <a:r>
              <a:rPr lang="en-US" altLang="zh-CN" dirty="0">
                <a:solidFill>
                  <a:srgbClr val="FF0000"/>
                </a:solidFill>
              </a:rPr>
              <a:t>ACDBA</a:t>
            </a:r>
          </a:p>
          <a:p>
            <a:pPr>
              <a:buFont typeface="+mj-lt"/>
            </a:pPr>
            <a:r>
              <a:rPr lang="en-US" altLang="zh-CN" dirty="0">
                <a:solidFill>
                  <a:srgbClr val="FF0000"/>
                </a:solidFill>
              </a:rPr>
              <a:t>CDBACD</a:t>
            </a:r>
          </a:p>
        </p:txBody>
      </p:sp>
      <p:sp>
        <p:nvSpPr>
          <p:cNvPr id="10" name="灯片编号占位符 9"/>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7</a:t>
            </a:fld>
            <a:endParaRPr lang="en-US" altLang="zh-CN" strike="noStrike" noProof="1">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70</a:t>
            </a:fld>
            <a:endParaRPr lang="en-US" altLang="zh-CN" sz="1400" dirty="0"/>
          </a:p>
        </p:txBody>
      </p:sp>
      <p:pic>
        <p:nvPicPr>
          <p:cNvPr id="117762" name="Picture 4"/>
          <p:cNvPicPr>
            <a:picLocks noChangeAspect="1"/>
          </p:cNvPicPr>
          <p:nvPr/>
        </p:nvPicPr>
        <p:blipFill>
          <a:blip r:embed="rId3"/>
          <a:stretch>
            <a:fillRect/>
          </a:stretch>
        </p:blipFill>
        <p:spPr>
          <a:xfrm>
            <a:off x="0" y="0"/>
            <a:ext cx="3962400" cy="2628900"/>
          </a:xfrm>
          <a:prstGeom prst="rect">
            <a:avLst/>
          </a:prstGeom>
          <a:noFill/>
          <a:ln w="9525">
            <a:noFill/>
          </a:ln>
        </p:spPr>
      </p:pic>
      <p:graphicFrame>
        <p:nvGraphicFramePr>
          <p:cNvPr id="212002" name="Group 34"/>
          <p:cNvGraphicFramePr>
            <a:graphicFrameLocks noGrp="1"/>
          </p:cNvGraphicFramePr>
          <p:nvPr>
            <p:ph sz="half" idx="1"/>
          </p:nvPr>
        </p:nvGraphicFramePr>
        <p:xfrm>
          <a:off x="42863" y="2854325"/>
          <a:ext cx="4457700" cy="1079751"/>
        </p:xfrm>
        <a:graphic>
          <a:graphicData uri="http://schemas.openxmlformats.org/drawingml/2006/table">
            <a:tbl>
              <a:tblPr/>
              <a:tblGrid>
                <a:gridCol w="1635125">
                  <a:extLst>
                    <a:ext uri="{9D8B030D-6E8A-4147-A177-3AD203B41FA5}">
                      <a16:colId xmlns:a16="http://schemas.microsoft.com/office/drawing/2014/main" val="20000"/>
                    </a:ext>
                  </a:extLst>
                </a:gridCol>
                <a:gridCol w="574675">
                  <a:extLst>
                    <a:ext uri="{9D8B030D-6E8A-4147-A177-3AD203B41FA5}">
                      <a16:colId xmlns:a16="http://schemas.microsoft.com/office/drawing/2014/main" val="20001"/>
                    </a:ext>
                  </a:extLst>
                </a:gridCol>
                <a:gridCol w="568325">
                  <a:extLst>
                    <a:ext uri="{9D8B030D-6E8A-4147-A177-3AD203B41FA5}">
                      <a16:colId xmlns:a16="http://schemas.microsoft.com/office/drawing/2014/main" val="20002"/>
                    </a:ext>
                  </a:extLst>
                </a:gridCol>
                <a:gridCol w="53498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51785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6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1998" name="Rectangle 30"/>
          <p:cNvSpPr/>
          <p:nvPr/>
        </p:nvSpPr>
        <p:spPr>
          <a:xfrm>
            <a:off x="1762125" y="2636838"/>
            <a:ext cx="504825" cy="266382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17787" name="Text Box 31"/>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grpSp>
        <p:nvGrpSpPr>
          <p:cNvPr id="212008" name="Group 40"/>
          <p:cNvGrpSpPr/>
          <p:nvPr/>
        </p:nvGrpSpPr>
        <p:grpSpPr>
          <a:xfrm>
            <a:off x="6372225" y="3213100"/>
            <a:ext cx="576263" cy="641350"/>
            <a:chOff x="4014" y="2024"/>
            <a:chExt cx="363" cy="404"/>
          </a:xfrm>
        </p:grpSpPr>
        <p:sp>
          <p:nvSpPr>
            <p:cNvPr id="117789" name="Oval 38"/>
            <p:cNvSpPr/>
            <p:nvPr/>
          </p:nvSpPr>
          <p:spPr>
            <a:xfrm>
              <a:off x="4014" y="2024"/>
              <a:ext cx="363" cy="363"/>
            </a:xfrm>
            <a:prstGeom prst="ellipse">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17790" name="Text Box 39"/>
            <p:cNvSpPr txBox="1"/>
            <p:nvPr/>
          </p:nvSpPr>
          <p:spPr>
            <a:xfrm>
              <a:off x="4105" y="2024"/>
              <a:ext cx="220" cy="404"/>
            </a:xfrm>
            <a:prstGeom prst="rect">
              <a:avLst/>
            </a:prstGeom>
            <a:noFill/>
            <a:ln w="9525">
              <a:noFill/>
            </a:ln>
          </p:spPr>
          <p:txBody>
            <a:bodyPr wrap="none" anchor="t">
              <a:spAutoFit/>
            </a:bodyPr>
            <a:lstStyle/>
            <a:p>
              <a:r>
                <a:rPr lang="en-US" altLang="zh-CN" sz="1800" dirty="0">
                  <a:latin typeface="Times New Roman" panose="02020603050405020304" pitchFamily="18" charset="0"/>
                  <a:ea typeface="宋体" panose="02010600030101010101" pitchFamily="2" charset="-122"/>
                </a:rPr>
                <a:t>0</a:t>
              </a:r>
            </a:p>
            <a:p>
              <a:r>
                <a:rPr lang="en-US" altLang="zh-CN" sz="1800" dirty="0">
                  <a:latin typeface="Times New Roman" panose="02020603050405020304" pitchFamily="18" charset="0"/>
                  <a:ea typeface="宋体" panose="02010600030101010101" pitchFamily="2"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2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0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9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120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9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71</a:t>
            </a:fld>
            <a:endParaRPr lang="en-US" altLang="zh-CN" sz="1400" dirty="0"/>
          </a:p>
        </p:txBody>
      </p:sp>
      <p:pic>
        <p:nvPicPr>
          <p:cNvPr id="119810" name="Picture 2"/>
          <p:cNvPicPr>
            <a:picLocks noChangeAspect="1"/>
          </p:cNvPicPr>
          <p:nvPr/>
        </p:nvPicPr>
        <p:blipFill>
          <a:blip r:embed="rId3"/>
          <a:stretch>
            <a:fillRect/>
          </a:stretch>
        </p:blipFill>
        <p:spPr>
          <a:xfrm>
            <a:off x="0" y="0"/>
            <a:ext cx="3962400" cy="2628900"/>
          </a:xfrm>
          <a:prstGeom prst="rect">
            <a:avLst/>
          </a:prstGeom>
          <a:noFill/>
          <a:ln w="9525">
            <a:noFill/>
          </a:ln>
        </p:spPr>
      </p:pic>
      <p:sp>
        <p:nvSpPr>
          <p:cNvPr id="119811" name="Text Box 27"/>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graphicFrame>
        <p:nvGraphicFramePr>
          <p:cNvPr id="222237" name="Group 29"/>
          <p:cNvGraphicFramePr>
            <a:graphicFrameLocks noGrp="1"/>
          </p:cNvGraphicFramePr>
          <p:nvPr>
            <p:ph sz="half" idx="1"/>
          </p:nvPr>
        </p:nvGraphicFramePr>
        <p:xfrm>
          <a:off x="77788" y="2851150"/>
          <a:ext cx="4422775" cy="1657512"/>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796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69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69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20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9842" name="Rectangle 59"/>
          <p:cNvSpPr/>
          <p:nvPr/>
        </p:nvSpPr>
        <p:spPr>
          <a:xfrm>
            <a:off x="1836738"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22268" name="Rectangle 60"/>
          <p:cNvSpPr/>
          <p:nvPr/>
        </p:nvSpPr>
        <p:spPr>
          <a:xfrm>
            <a:off x="2916238"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grpSp>
        <p:nvGrpSpPr>
          <p:cNvPr id="222278" name="Group 70"/>
          <p:cNvGrpSpPr/>
          <p:nvPr/>
        </p:nvGrpSpPr>
        <p:grpSpPr>
          <a:xfrm>
            <a:off x="5003800" y="2781300"/>
            <a:ext cx="3486150" cy="1285875"/>
            <a:chOff x="3152" y="1752"/>
            <a:chExt cx="2196" cy="810"/>
          </a:xfrm>
        </p:grpSpPr>
        <p:pic>
          <p:nvPicPr>
            <p:cNvPr id="119845" name="Picture 67"/>
            <p:cNvPicPr>
              <a:picLocks noChangeAspect="1"/>
            </p:cNvPicPr>
            <p:nvPr/>
          </p:nvPicPr>
          <p:blipFill>
            <a:blip r:embed="rId4"/>
            <a:stretch>
              <a:fillRect/>
            </a:stretch>
          </p:blipFill>
          <p:spPr>
            <a:xfrm>
              <a:off x="3152" y="1752"/>
              <a:ext cx="2196" cy="810"/>
            </a:xfrm>
            <a:prstGeom prst="rect">
              <a:avLst/>
            </a:prstGeom>
            <a:noFill/>
            <a:ln w="9525">
              <a:noFill/>
            </a:ln>
          </p:spPr>
        </p:pic>
        <p:sp>
          <p:nvSpPr>
            <p:cNvPr id="119846" name="Line 68"/>
            <p:cNvSpPr/>
            <p:nvPr/>
          </p:nvSpPr>
          <p:spPr>
            <a:xfrm>
              <a:off x="3560" y="2115"/>
              <a:ext cx="182" cy="0"/>
            </a:xfrm>
            <a:prstGeom prst="line">
              <a:avLst/>
            </a:prstGeom>
            <a:ln w="9525" cap="flat" cmpd="sng">
              <a:solidFill>
                <a:srgbClr val="CC0000"/>
              </a:solidFill>
              <a:prstDash val="solid"/>
              <a:round/>
              <a:headEnd type="none" w="med" len="med"/>
              <a:tailEnd type="triangle" w="med" len="med"/>
            </a:ln>
          </p:spPr>
        </p:sp>
        <p:sp>
          <p:nvSpPr>
            <p:cNvPr id="119847" name="Line 69"/>
            <p:cNvSpPr/>
            <p:nvPr/>
          </p:nvSpPr>
          <p:spPr>
            <a:xfrm>
              <a:off x="4286" y="2115"/>
              <a:ext cx="182" cy="0"/>
            </a:xfrm>
            <a:prstGeom prst="line">
              <a:avLst/>
            </a:prstGeom>
            <a:ln w="9525" cap="flat" cmpd="sng">
              <a:solidFill>
                <a:srgbClr val="CC0000"/>
              </a:solidFill>
              <a:prstDash val="solid"/>
              <a:round/>
              <a:headEnd type="none" w="med" len="med"/>
              <a:tailEnd type="triangle" w="med" len="med"/>
            </a:ln>
          </p:spPr>
        </p:sp>
      </p:grpSp>
      <p:sp>
        <p:nvSpPr>
          <p:cNvPr id="222279" name="Oval 71"/>
          <p:cNvSpPr/>
          <p:nvPr/>
        </p:nvSpPr>
        <p:spPr>
          <a:xfrm>
            <a:off x="7524750" y="2781300"/>
            <a:ext cx="647700" cy="647700"/>
          </a:xfrm>
          <a:prstGeom prst="ellipse">
            <a:avLst/>
          </a:prstGeom>
          <a:noFill/>
          <a:ln w="28575" cap="flat" cmpd="sng">
            <a:solidFill>
              <a:srgbClr val="FF0000"/>
            </a:solidFill>
            <a:prstDash val="dash"/>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222280" name="Picture 72"/>
          <p:cNvPicPr>
            <a:picLocks noChangeAspect="1"/>
          </p:cNvPicPr>
          <p:nvPr/>
        </p:nvPicPr>
        <p:blipFill>
          <a:blip r:embed="rId5"/>
          <a:stretch>
            <a:fillRect/>
          </a:stretch>
        </p:blipFill>
        <p:spPr>
          <a:xfrm>
            <a:off x="7092950" y="4581525"/>
            <a:ext cx="1057275" cy="1209675"/>
          </a:xfrm>
          <a:prstGeom prst="rect">
            <a:avLst/>
          </a:prstGeom>
          <a:noFill/>
          <a:ln w="9525">
            <a:noFill/>
          </a:ln>
        </p:spPr>
      </p:pic>
      <p:sp>
        <p:nvSpPr>
          <p:cNvPr id="222281" name="Line 73"/>
          <p:cNvSpPr/>
          <p:nvPr/>
        </p:nvSpPr>
        <p:spPr>
          <a:xfrm>
            <a:off x="7740650" y="4149725"/>
            <a:ext cx="0" cy="358775"/>
          </a:xfrm>
          <a:prstGeom prst="line">
            <a:avLst/>
          </a:prstGeom>
          <a:ln w="9525" cap="flat" cmpd="sng">
            <a:solidFill>
              <a:srgbClr val="CC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2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2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68" grpId="0" animBg="1"/>
      <p:bldP spid="22227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72</a:t>
            </a:fld>
            <a:endParaRPr lang="en-US" altLang="zh-CN" sz="1400" dirty="0"/>
          </a:p>
        </p:txBody>
      </p:sp>
      <p:pic>
        <p:nvPicPr>
          <p:cNvPr id="121858" name="Picture 2"/>
          <p:cNvPicPr>
            <a:picLocks noChangeAspect="1"/>
          </p:cNvPicPr>
          <p:nvPr/>
        </p:nvPicPr>
        <p:blipFill>
          <a:blip r:embed="rId3"/>
          <a:stretch>
            <a:fillRect/>
          </a:stretch>
        </p:blipFill>
        <p:spPr>
          <a:xfrm>
            <a:off x="0" y="0"/>
            <a:ext cx="3962400" cy="2628900"/>
          </a:xfrm>
          <a:prstGeom prst="rect">
            <a:avLst/>
          </a:prstGeom>
          <a:noFill/>
          <a:ln w="9525">
            <a:noFill/>
          </a:ln>
        </p:spPr>
      </p:pic>
      <p:sp>
        <p:nvSpPr>
          <p:cNvPr id="121859" name="Text Box 3"/>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graphicFrame>
        <p:nvGraphicFramePr>
          <p:cNvPr id="224293" name="Group 37"/>
          <p:cNvGraphicFramePr>
            <a:graphicFrameLocks noGrp="1"/>
          </p:cNvGraphicFramePr>
          <p:nvPr>
            <p:ph sz="half" idx="1"/>
          </p:nvPr>
        </p:nvGraphicFramePr>
        <p:xfrm>
          <a:off x="77788" y="2852738"/>
          <a:ext cx="4422775" cy="2300404"/>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1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B</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75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7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5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5</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18</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1897" name="Rectangle 74"/>
          <p:cNvSpPr/>
          <p:nvPr/>
        </p:nvSpPr>
        <p:spPr>
          <a:xfrm>
            <a:off x="1836738" y="2709863"/>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1898" name="Rectangle 75"/>
          <p:cNvSpPr/>
          <p:nvPr/>
        </p:nvSpPr>
        <p:spPr>
          <a:xfrm>
            <a:off x="2916238"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24332" name="Rectangle 76"/>
          <p:cNvSpPr/>
          <p:nvPr/>
        </p:nvSpPr>
        <p:spPr>
          <a:xfrm>
            <a:off x="2411413" y="2709863"/>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121900" name="Picture 77"/>
          <p:cNvPicPr>
            <a:picLocks noChangeAspect="1"/>
          </p:cNvPicPr>
          <p:nvPr/>
        </p:nvPicPr>
        <p:blipFill>
          <a:blip r:embed="rId4"/>
          <a:stretch>
            <a:fillRect/>
          </a:stretch>
        </p:blipFill>
        <p:spPr>
          <a:xfrm>
            <a:off x="5219700" y="2924175"/>
            <a:ext cx="1057275" cy="1209675"/>
          </a:xfrm>
          <a:prstGeom prst="rect">
            <a:avLst/>
          </a:prstGeom>
          <a:noFill/>
          <a:ln w="9525">
            <a:noFill/>
          </a:ln>
        </p:spPr>
      </p:pic>
      <p:pic>
        <p:nvPicPr>
          <p:cNvPr id="224334" name="Picture 78"/>
          <p:cNvPicPr>
            <a:picLocks noChangeAspect="1"/>
          </p:cNvPicPr>
          <p:nvPr/>
        </p:nvPicPr>
        <p:blipFill>
          <a:blip r:embed="rId5"/>
          <a:stretch>
            <a:fillRect/>
          </a:stretch>
        </p:blipFill>
        <p:spPr>
          <a:xfrm>
            <a:off x="6804025" y="2924175"/>
            <a:ext cx="1514475" cy="1257300"/>
          </a:xfrm>
          <a:prstGeom prst="rect">
            <a:avLst/>
          </a:prstGeom>
          <a:noFill/>
          <a:ln w="9525">
            <a:noFill/>
          </a:ln>
        </p:spPr>
      </p:pic>
      <p:sp>
        <p:nvSpPr>
          <p:cNvPr id="224335" name="Line 79"/>
          <p:cNvSpPr/>
          <p:nvPr/>
        </p:nvSpPr>
        <p:spPr>
          <a:xfrm>
            <a:off x="6372225" y="3500438"/>
            <a:ext cx="504825" cy="0"/>
          </a:xfrm>
          <a:prstGeom prst="line">
            <a:avLst/>
          </a:prstGeom>
          <a:ln w="9525" cap="flat" cmpd="sng">
            <a:solidFill>
              <a:srgbClr val="CC0000"/>
            </a:solidFill>
            <a:prstDash val="solid"/>
            <a:round/>
            <a:headEnd type="none" w="med" len="med"/>
            <a:tailEnd type="triangle" w="med" len="med"/>
          </a:ln>
        </p:spPr>
      </p:sp>
      <p:pic>
        <p:nvPicPr>
          <p:cNvPr id="224336" name="Picture 80"/>
          <p:cNvPicPr>
            <a:picLocks noChangeAspect="1"/>
          </p:cNvPicPr>
          <p:nvPr/>
        </p:nvPicPr>
        <p:blipFill>
          <a:blip r:embed="rId6"/>
          <a:stretch>
            <a:fillRect/>
          </a:stretch>
        </p:blipFill>
        <p:spPr>
          <a:xfrm>
            <a:off x="6659563" y="4797425"/>
            <a:ext cx="1876425" cy="1724025"/>
          </a:xfrm>
          <a:prstGeom prst="rect">
            <a:avLst/>
          </a:prstGeom>
          <a:noFill/>
          <a:ln w="9525">
            <a:noFill/>
          </a:ln>
        </p:spPr>
      </p:pic>
      <p:sp>
        <p:nvSpPr>
          <p:cNvPr id="224337" name="Line 81"/>
          <p:cNvSpPr/>
          <p:nvPr/>
        </p:nvSpPr>
        <p:spPr>
          <a:xfrm>
            <a:off x="7740650" y="4149725"/>
            <a:ext cx="0" cy="431800"/>
          </a:xfrm>
          <a:prstGeom prst="line">
            <a:avLst/>
          </a:prstGeom>
          <a:ln w="9525" cap="flat" cmpd="sng">
            <a:solidFill>
              <a:srgbClr val="CC0000"/>
            </a:solidFill>
            <a:prstDash val="solid"/>
            <a:round/>
            <a:headEnd type="none" w="med" len="med"/>
            <a:tailEnd type="triangle" w="med" len="med"/>
          </a:ln>
        </p:spPr>
      </p:sp>
      <p:sp>
        <p:nvSpPr>
          <p:cNvPr id="224338" name="Oval 82"/>
          <p:cNvSpPr/>
          <p:nvPr/>
        </p:nvSpPr>
        <p:spPr>
          <a:xfrm>
            <a:off x="7524750" y="4725988"/>
            <a:ext cx="647700" cy="647700"/>
          </a:xfrm>
          <a:prstGeom prst="ellipse">
            <a:avLst/>
          </a:prstGeom>
          <a:noFill/>
          <a:ln w="28575" cap="flat" cmpd="sng">
            <a:solidFill>
              <a:srgbClr val="FF0000"/>
            </a:solidFill>
            <a:prstDash val="dash"/>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224339" name="Picture 83"/>
          <p:cNvPicPr>
            <a:picLocks noChangeAspect="1"/>
          </p:cNvPicPr>
          <p:nvPr/>
        </p:nvPicPr>
        <p:blipFill>
          <a:blip r:embed="rId7"/>
          <a:stretch>
            <a:fillRect/>
          </a:stretch>
        </p:blipFill>
        <p:spPr>
          <a:xfrm>
            <a:off x="4716463" y="5157788"/>
            <a:ext cx="1476375" cy="1419225"/>
          </a:xfrm>
          <a:prstGeom prst="rect">
            <a:avLst/>
          </a:prstGeom>
          <a:noFill/>
          <a:ln w="9525">
            <a:noFill/>
          </a:ln>
        </p:spPr>
      </p:pic>
      <p:sp>
        <p:nvSpPr>
          <p:cNvPr id="224340" name="Line 84"/>
          <p:cNvSpPr/>
          <p:nvPr/>
        </p:nvSpPr>
        <p:spPr>
          <a:xfrm flipH="1">
            <a:off x="6516688" y="5661025"/>
            <a:ext cx="503237" cy="0"/>
          </a:xfrm>
          <a:prstGeom prst="line">
            <a:avLst/>
          </a:prstGeom>
          <a:ln w="9525" cap="flat" cmpd="sng">
            <a:solidFill>
              <a:srgbClr val="CC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3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3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43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4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43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3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32" grpId="0" animBg="1"/>
      <p:bldP spid="22433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73</a:t>
            </a:fld>
            <a:endParaRPr lang="en-US" altLang="zh-CN" sz="1400" dirty="0"/>
          </a:p>
        </p:txBody>
      </p:sp>
      <p:pic>
        <p:nvPicPr>
          <p:cNvPr id="123906" name="Picture 2"/>
          <p:cNvPicPr>
            <a:picLocks noChangeAspect="1"/>
          </p:cNvPicPr>
          <p:nvPr/>
        </p:nvPicPr>
        <p:blipFill>
          <a:blip r:embed="rId3"/>
          <a:stretch>
            <a:fillRect/>
          </a:stretch>
        </p:blipFill>
        <p:spPr>
          <a:xfrm>
            <a:off x="0" y="0"/>
            <a:ext cx="3962400" cy="2628900"/>
          </a:xfrm>
          <a:prstGeom prst="rect">
            <a:avLst/>
          </a:prstGeom>
          <a:noFill/>
          <a:ln w="9525">
            <a:noFill/>
          </a:ln>
        </p:spPr>
      </p:pic>
      <p:sp>
        <p:nvSpPr>
          <p:cNvPr id="123907" name="Text Box 3"/>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graphicFrame>
        <p:nvGraphicFramePr>
          <p:cNvPr id="226397" name="Group 93"/>
          <p:cNvGraphicFramePr>
            <a:graphicFrameLocks noGrp="1"/>
          </p:cNvGraphicFramePr>
          <p:nvPr>
            <p:ph sz="half" idx="1"/>
          </p:nvPr>
        </p:nvGraphicFramePr>
        <p:xfrm>
          <a:off x="77788" y="2852738"/>
          <a:ext cx="4422775" cy="2870296"/>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4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C</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7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79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7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C</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7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B</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宋体" panose="02010600030101010101" pitchFamily="2" charset="-122"/>
                          <a:ea typeface="宋体" panose="02010600030101010101" pitchFamily="2" charset="-122"/>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952" name="Rectangle 137"/>
          <p:cNvSpPr/>
          <p:nvPr/>
        </p:nvSpPr>
        <p:spPr>
          <a:xfrm>
            <a:off x="1836738" y="2709863"/>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3953" name="Rectangle 138"/>
          <p:cNvSpPr/>
          <p:nvPr/>
        </p:nvSpPr>
        <p:spPr>
          <a:xfrm>
            <a:off x="2916238"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3954" name="Rectangle 139"/>
          <p:cNvSpPr/>
          <p:nvPr/>
        </p:nvSpPr>
        <p:spPr>
          <a:xfrm>
            <a:off x="2411413" y="2709863"/>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26444" name="Rectangle 140"/>
          <p:cNvSpPr/>
          <p:nvPr/>
        </p:nvSpPr>
        <p:spPr>
          <a:xfrm>
            <a:off x="3421063" y="2709863"/>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123956" name="Picture 142"/>
          <p:cNvPicPr>
            <a:picLocks noChangeAspect="1"/>
          </p:cNvPicPr>
          <p:nvPr/>
        </p:nvPicPr>
        <p:blipFill>
          <a:blip r:embed="rId4"/>
          <a:stretch>
            <a:fillRect/>
          </a:stretch>
        </p:blipFill>
        <p:spPr>
          <a:xfrm>
            <a:off x="5076825" y="3141663"/>
            <a:ext cx="1476375" cy="1419225"/>
          </a:xfrm>
          <a:prstGeom prst="rect">
            <a:avLst/>
          </a:prstGeom>
          <a:noFill/>
          <a:ln w="9525">
            <a:noFill/>
          </a:ln>
        </p:spPr>
      </p:pic>
      <p:pic>
        <p:nvPicPr>
          <p:cNvPr id="226447" name="Picture 143"/>
          <p:cNvPicPr>
            <a:picLocks noChangeAspect="1"/>
          </p:cNvPicPr>
          <p:nvPr/>
        </p:nvPicPr>
        <p:blipFill>
          <a:blip r:embed="rId5"/>
          <a:stretch>
            <a:fillRect/>
          </a:stretch>
        </p:blipFill>
        <p:spPr>
          <a:xfrm>
            <a:off x="6877050" y="2565400"/>
            <a:ext cx="1943100" cy="1828800"/>
          </a:xfrm>
          <a:prstGeom prst="rect">
            <a:avLst/>
          </a:prstGeom>
          <a:noFill/>
          <a:ln w="9525">
            <a:noFill/>
          </a:ln>
        </p:spPr>
      </p:pic>
      <p:sp>
        <p:nvSpPr>
          <p:cNvPr id="226448" name="Line 144"/>
          <p:cNvSpPr/>
          <p:nvPr/>
        </p:nvSpPr>
        <p:spPr>
          <a:xfrm>
            <a:off x="6516688" y="3644900"/>
            <a:ext cx="431800" cy="0"/>
          </a:xfrm>
          <a:prstGeom prst="line">
            <a:avLst/>
          </a:prstGeom>
          <a:ln w="9525" cap="flat" cmpd="sng">
            <a:solidFill>
              <a:srgbClr val="CC0000"/>
            </a:solidFill>
            <a:prstDash val="solid"/>
            <a:round/>
            <a:headEnd type="none" w="med" len="med"/>
            <a:tailEnd type="triangle" w="med" len="med"/>
          </a:ln>
        </p:spPr>
      </p:sp>
      <p:sp>
        <p:nvSpPr>
          <p:cNvPr id="226449" name="Line 145"/>
          <p:cNvSpPr/>
          <p:nvPr/>
        </p:nvSpPr>
        <p:spPr>
          <a:xfrm>
            <a:off x="8101013" y="4437063"/>
            <a:ext cx="0" cy="360362"/>
          </a:xfrm>
          <a:prstGeom prst="line">
            <a:avLst/>
          </a:prstGeom>
          <a:ln w="9525" cap="flat" cmpd="sng">
            <a:solidFill>
              <a:srgbClr val="CC0000"/>
            </a:solidFill>
            <a:prstDash val="solid"/>
            <a:round/>
            <a:headEnd type="none" w="med" len="med"/>
            <a:tailEnd type="triangle" w="med" len="med"/>
          </a:ln>
        </p:spPr>
      </p:sp>
      <p:pic>
        <p:nvPicPr>
          <p:cNvPr id="226450" name="Picture 146"/>
          <p:cNvPicPr>
            <a:picLocks noChangeAspect="1"/>
          </p:cNvPicPr>
          <p:nvPr/>
        </p:nvPicPr>
        <p:blipFill>
          <a:blip r:embed="rId6"/>
          <a:stretch>
            <a:fillRect/>
          </a:stretch>
        </p:blipFill>
        <p:spPr>
          <a:xfrm>
            <a:off x="7451725" y="4868863"/>
            <a:ext cx="1343025" cy="1285875"/>
          </a:xfrm>
          <a:prstGeom prst="rect">
            <a:avLst/>
          </a:prstGeom>
          <a:noFill/>
          <a:ln w="9525">
            <a:noFill/>
          </a:ln>
        </p:spPr>
      </p:pic>
      <p:sp>
        <p:nvSpPr>
          <p:cNvPr id="226451" name="Oval 147"/>
          <p:cNvSpPr/>
          <p:nvPr/>
        </p:nvSpPr>
        <p:spPr>
          <a:xfrm>
            <a:off x="7812088" y="4797425"/>
            <a:ext cx="647700" cy="647700"/>
          </a:xfrm>
          <a:prstGeom prst="ellipse">
            <a:avLst/>
          </a:prstGeom>
          <a:noFill/>
          <a:ln w="28575" cap="flat" cmpd="sng">
            <a:solidFill>
              <a:srgbClr val="FF0000"/>
            </a:solidFill>
            <a:prstDash val="dash"/>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226452" name="Picture 148"/>
          <p:cNvPicPr>
            <a:picLocks noChangeAspect="1"/>
          </p:cNvPicPr>
          <p:nvPr/>
        </p:nvPicPr>
        <p:blipFill>
          <a:blip r:embed="rId7"/>
          <a:stretch>
            <a:fillRect/>
          </a:stretch>
        </p:blipFill>
        <p:spPr>
          <a:xfrm>
            <a:off x="5003800" y="4781550"/>
            <a:ext cx="1295400" cy="1095375"/>
          </a:xfrm>
          <a:prstGeom prst="rect">
            <a:avLst/>
          </a:prstGeom>
          <a:noFill/>
          <a:ln w="9525">
            <a:noFill/>
          </a:ln>
        </p:spPr>
      </p:pic>
      <p:sp>
        <p:nvSpPr>
          <p:cNvPr id="226453" name="Line 149"/>
          <p:cNvSpPr/>
          <p:nvPr/>
        </p:nvSpPr>
        <p:spPr>
          <a:xfrm flipH="1">
            <a:off x="6732588" y="5445125"/>
            <a:ext cx="576262" cy="0"/>
          </a:xfrm>
          <a:prstGeom prst="line">
            <a:avLst/>
          </a:prstGeom>
          <a:ln w="9525" cap="flat" cmpd="sng">
            <a:solidFill>
              <a:srgbClr val="CC0000"/>
            </a:solidFill>
            <a:prstDash val="solid"/>
            <a:round/>
            <a:headEnd type="none" w="med" len="med"/>
            <a:tailEnd type="triangle" w="med" len="med"/>
          </a:ln>
        </p:spPr>
      </p:sp>
      <p:sp>
        <p:nvSpPr>
          <p:cNvPr id="226454" name="Oval 150"/>
          <p:cNvSpPr/>
          <p:nvPr/>
        </p:nvSpPr>
        <p:spPr>
          <a:xfrm>
            <a:off x="7812088" y="2565400"/>
            <a:ext cx="647700" cy="647700"/>
          </a:xfrm>
          <a:prstGeom prst="ellipse">
            <a:avLst/>
          </a:prstGeom>
          <a:noFill/>
          <a:ln w="28575" cap="flat" cmpd="sng">
            <a:solidFill>
              <a:srgbClr val="FF0000"/>
            </a:solidFill>
            <a:prstDash val="dash"/>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4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4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64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64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4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4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64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64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6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44" grpId="0" animBg="1"/>
      <p:bldP spid="226451" grpId="0" animBg="1"/>
      <p:bldP spid="22645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6"/>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74</a:t>
            </a:fld>
            <a:endParaRPr lang="en-US" altLang="zh-CN" sz="1400" dirty="0"/>
          </a:p>
        </p:txBody>
      </p:sp>
      <p:pic>
        <p:nvPicPr>
          <p:cNvPr id="125954" name="Picture 2"/>
          <p:cNvPicPr>
            <a:picLocks noChangeAspect="1"/>
          </p:cNvPicPr>
          <p:nvPr/>
        </p:nvPicPr>
        <p:blipFill>
          <a:blip r:embed="rId3"/>
          <a:stretch>
            <a:fillRect/>
          </a:stretch>
        </p:blipFill>
        <p:spPr>
          <a:xfrm>
            <a:off x="0" y="0"/>
            <a:ext cx="3962400" cy="2628900"/>
          </a:xfrm>
          <a:prstGeom prst="rect">
            <a:avLst/>
          </a:prstGeom>
          <a:noFill/>
          <a:ln w="9525">
            <a:noFill/>
          </a:ln>
        </p:spPr>
      </p:pic>
      <p:sp>
        <p:nvSpPr>
          <p:cNvPr id="125955" name="Text Box 3"/>
          <p:cNvSpPr txBox="1"/>
          <p:nvPr/>
        </p:nvSpPr>
        <p:spPr>
          <a:xfrm>
            <a:off x="6496050" y="6092825"/>
            <a:ext cx="184150" cy="457200"/>
          </a:xfrm>
          <a:prstGeom prst="rect">
            <a:avLst/>
          </a:prstGeom>
          <a:noFill/>
          <a:ln w="9525">
            <a:noFill/>
          </a:ln>
        </p:spPr>
        <p:txBody>
          <a:bodyPr wrap="none" anchor="t">
            <a:spAutoFit/>
          </a:bodyPr>
          <a:lstStyle/>
          <a:p>
            <a:endParaRPr lang="zh-CN" altLang="zh-CN" dirty="0">
              <a:latin typeface="Times New Roman" panose="02020603050405020304" pitchFamily="18" charset="0"/>
              <a:ea typeface="宋体" panose="02010600030101010101" pitchFamily="2" charset="-122"/>
            </a:endParaRPr>
          </a:p>
        </p:txBody>
      </p:sp>
      <p:graphicFrame>
        <p:nvGraphicFramePr>
          <p:cNvPr id="228405" name="Group 53"/>
          <p:cNvGraphicFramePr>
            <a:graphicFrameLocks noGrp="1"/>
          </p:cNvGraphicFramePr>
          <p:nvPr>
            <p:ph sz="half" idx="1"/>
          </p:nvPr>
        </p:nvGraphicFramePr>
        <p:xfrm>
          <a:off x="71438" y="2851150"/>
          <a:ext cx="4422775" cy="3440191"/>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tblGrid>
              <a:tr h="51806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E</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81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A</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C</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20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0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Process D</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rPr>
                        <a:t>18</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6007" name="Rectangle 104"/>
          <p:cNvSpPr/>
          <p:nvPr/>
        </p:nvSpPr>
        <p:spPr>
          <a:xfrm>
            <a:off x="1830388"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6008" name="Rectangle 105"/>
          <p:cNvSpPr/>
          <p:nvPr/>
        </p:nvSpPr>
        <p:spPr>
          <a:xfrm>
            <a:off x="2914650"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6009" name="Rectangle 106"/>
          <p:cNvSpPr/>
          <p:nvPr/>
        </p:nvSpPr>
        <p:spPr>
          <a:xfrm>
            <a:off x="2405063"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6010" name="Rectangle 107"/>
          <p:cNvSpPr/>
          <p:nvPr/>
        </p:nvSpPr>
        <p:spPr>
          <a:xfrm>
            <a:off x="3414713"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28460" name="Rectangle 108"/>
          <p:cNvSpPr/>
          <p:nvPr/>
        </p:nvSpPr>
        <p:spPr>
          <a:xfrm>
            <a:off x="3995738" y="2708275"/>
            <a:ext cx="504825" cy="3600450"/>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pic>
        <p:nvPicPr>
          <p:cNvPr id="126012" name="Picture 109"/>
          <p:cNvPicPr>
            <a:picLocks noChangeAspect="1"/>
          </p:cNvPicPr>
          <p:nvPr/>
        </p:nvPicPr>
        <p:blipFill>
          <a:blip r:embed="rId4"/>
          <a:stretch>
            <a:fillRect/>
          </a:stretch>
        </p:blipFill>
        <p:spPr>
          <a:xfrm>
            <a:off x="4932363" y="3068638"/>
            <a:ext cx="1295400" cy="1095375"/>
          </a:xfrm>
          <a:prstGeom prst="rect">
            <a:avLst/>
          </a:prstGeom>
          <a:noFill/>
          <a:ln w="9525">
            <a:noFill/>
          </a:ln>
        </p:spPr>
      </p:pic>
      <p:pic>
        <p:nvPicPr>
          <p:cNvPr id="228462" name="Picture 110"/>
          <p:cNvPicPr>
            <a:picLocks noChangeAspect="1"/>
          </p:cNvPicPr>
          <p:nvPr/>
        </p:nvPicPr>
        <p:blipFill>
          <a:blip r:embed="rId5"/>
          <a:stretch>
            <a:fillRect/>
          </a:stretch>
        </p:blipFill>
        <p:spPr>
          <a:xfrm>
            <a:off x="7019925" y="3333750"/>
            <a:ext cx="561975" cy="600075"/>
          </a:xfrm>
          <a:prstGeom prst="rect">
            <a:avLst/>
          </a:prstGeom>
          <a:noFill/>
          <a:ln w="9525">
            <a:noFill/>
          </a:ln>
        </p:spPr>
      </p:pic>
      <p:sp>
        <p:nvSpPr>
          <p:cNvPr id="228463" name="Oval 111"/>
          <p:cNvSpPr/>
          <p:nvPr/>
        </p:nvSpPr>
        <p:spPr>
          <a:xfrm>
            <a:off x="5508625" y="2997200"/>
            <a:ext cx="647700" cy="647700"/>
          </a:xfrm>
          <a:prstGeom prst="ellipse">
            <a:avLst/>
          </a:prstGeom>
          <a:noFill/>
          <a:ln w="28575" cap="flat" cmpd="sng">
            <a:solidFill>
              <a:srgbClr val="FF0000"/>
            </a:solidFill>
            <a:prstDash val="dash"/>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28464" name="Line 112"/>
          <p:cNvSpPr/>
          <p:nvPr/>
        </p:nvSpPr>
        <p:spPr>
          <a:xfrm>
            <a:off x="6300788" y="3644900"/>
            <a:ext cx="431800" cy="0"/>
          </a:xfrm>
          <a:prstGeom prst="line">
            <a:avLst/>
          </a:prstGeom>
          <a:ln w="9525" cap="flat" cmpd="sng">
            <a:solidFill>
              <a:srgbClr val="CC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4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60" grpId="0" animBg="1"/>
      <p:bldP spid="22846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75</a:t>
            </a:fld>
            <a:endParaRPr lang="en-US" altLang="zh-CN" sz="1400" dirty="0"/>
          </a:p>
        </p:txBody>
      </p:sp>
      <p:sp>
        <p:nvSpPr>
          <p:cNvPr id="106498" name="Rectangle 2"/>
          <p:cNvSpPr>
            <a:spLocks noGrp="1" noChangeArrowheads="1"/>
          </p:cNvSpPr>
          <p:nvPr>
            <p:ph type="title"/>
          </p:nvPr>
        </p:nvSpPr>
        <p:spPr>
          <a:xfrm>
            <a:off x="539750" y="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Heap node definition</a:t>
            </a:r>
          </a:p>
        </p:txBody>
      </p:sp>
      <p:sp>
        <p:nvSpPr>
          <p:cNvPr id="128003" name="Rectangle 3"/>
          <p:cNvSpPr>
            <a:spLocks noGrp="1"/>
          </p:cNvSpPr>
          <p:nvPr>
            <p:ph idx="1"/>
          </p:nvPr>
        </p:nvSpPr>
        <p:spPr>
          <a:xfrm>
            <a:off x="179388" y="1341438"/>
            <a:ext cx="8640762" cy="4114800"/>
          </a:xfrm>
        </p:spPr>
        <p:txBody>
          <a:bodyPr wrap="square" lIns="91440" tIns="45720" rIns="91440" bIns="45720" anchor="t"/>
          <a:lstStyle/>
          <a:p>
            <a:pPr eaLnBrk="1" hangingPunct="1">
              <a:buNone/>
            </a:pPr>
            <a:r>
              <a:rPr lang="en-US" altLang="zh-CN" dirty="0"/>
              <a:t>class DijkElem {</a:t>
            </a:r>
          </a:p>
          <a:p>
            <a:pPr eaLnBrk="1" hangingPunct="1">
              <a:buNone/>
            </a:pPr>
            <a:r>
              <a:rPr lang="en-US" altLang="zh-CN" dirty="0"/>
              <a:t>public:</a:t>
            </a:r>
          </a:p>
          <a:p>
            <a:pPr eaLnBrk="1" hangingPunct="1">
              <a:buNone/>
            </a:pPr>
            <a:r>
              <a:rPr lang="en-US" altLang="zh-CN" dirty="0"/>
              <a:t>  int vertex, distance;</a:t>
            </a:r>
          </a:p>
          <a:p>
            <a:pPr eaLnBrk="1" hangingPunct="1">
              <a:buNone/>
            </a:pPr>
            <a:r>
              <a:rPr lang="en-US" altLang="zh-CN" dirty="0"/>
              <a:t>  DijkElem() { vertex = -1; distance = -1; }</a:t>
            </a:r>
          </a:p>
          <a:p>
            <a:pPr eaLnBrk="1" hangingPunct="1">
              <a:buNone/>
            </a:pPr>
            <a:r>
              <a:rPr lang="en-US" altLang="zh-CN" dirty="0"/>
              <a:t>  DijkElem(int v, int d) { vertex = v; distance = d; }</a:t>
            </a:r>
          </a:p>
          <a:p>
            <a:pPr eaLnBrk="1" hangingPunct="1">
              <a:buNone/>
            </a:pPr>
            <a:r>
              <a:rPr lang="en-US" altLang="zh-CN" dirty="0"/>
              <a:t>};</a:t>
            </a:r>
          </a:p>
          <a:p>
            <a:pPr eaLnBrk="1" hangingPunct="1">
              <a:buNone/>
            </a:pPr>
            <a:endParaRPr lang="en-US" altLang="zh-CN" dirty="0"/>
          </a:p>
        </p:txBody>
      </p:sp>
      <p:grpSp>
        <p:nvGrpSpPr>
          <p:cNvPr id="128004" name="Group 4"/>
          <p:cNvGrpSpPr/>
          <p:nvPr/>
        </p:nvGrpSpPr>
        <p:grpSpPr>
          <a:xfrm>
            <a:off x="4067175" y="4652963"/>
            <a:ext cx="576263" cy="641350"/>
            <a:chOff x="4014" y="2024"/>
            <a:chExt cx="363" cy="404"/>
          </a:xfrm>
        </p:grpSpPr>
        <p:sp>
          <p:nvSpPr>
            <p:cNvPr id="128005" name="Oval 5"/>
            <p:cNvSpPr/>
            <p:nvPr/>
          </p:nvSpPr>
          <p:spPr>
            <a:xfrm>
              <a:off x="4014" y="2024"/>
              <a:ext cx="363" cy="363"/>
            </a:xfrm>
            <a:prstGeom prst="ellipse">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128006" name="Text Box 6"/>
            <p:cNvSpPr txBox="1"/>
            <p:nvPr/>
          </p:nvSpPr>
          <p:spPr>
            <a:xfrm>
              <a:off x="4105" y="2024"/>
              <a:ext cx="220" cy="404"/>
            </a:xfrm>
            <a:prstGeom prst="rect">
              <a:avLst/>
            </a:prstGeom>
            <a:noFill/>
            <a:ln w="9525">
              <a:noFill/>
            </a:ln>
          </p:spPr>
          <p:txBody>
            <a:bodyPr wrap="none" anchor="t">
              <a:spAutoFit/>
            </a:bodyPr>
            <a:lstStyle/>
            <a:p>
              <a:r>
                <a:rPr lang="en-US" altLang="zh-CN" sz="1800" dirty="0">
                  <a:latin typeface="Times New Roman" panose="02020603050405020304" pitchFamily="18" charset="0"/>
                  <a:ea typeface="宋体" panose="02010600030101010101" pitchFamily="2" charset="-122"/>
                </a:rPr>
                <a:t>0</a:t>
              </a:r>
            </a:p>
            <a:p>
              <a:r>
                <a:rPr lang="en-US" altLang="zh-CN" sz="1800" dirty="0">
                  <a:latin typeface="Times New Roman" panose="02020603050405020304" pitchFamily="18" charset="0"/>
                  <a:ea typeface="宋体" panose="02010600030101010101" pitchFamily="2" charset="-122"/>
                </a:rPr>
                <a:t>A</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76</a:t>
            </a:fld>
            <a:endParaRPr lang="en-US" altLang="zh-CN" sz="1400" dirty="0"/>
          </a:p>
        </p:txBody>
      </p:sp>
      <p:sp>
        <p:nvSpPr>
          <p:cNvPr id="59394" name="Rectangle 2"/>
          <p:cNvSpPr>
            <a:spLocks noGrp="1" noChangeArrowheads="1"/>
          </p:cNvSpPr>
          <p:nvPr>
            <p:ph type="title"/>
          </p:nvPr>
        </p:nvSpPr>
        <p:spPr>
          <a:xfrm>
            <a:off x="468313" y="0"/>
            <a:ext cx="8226425" cy="6921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Approach 2</a:t>
            </a:r>
          </a:p>
        </p:txBody>
      </p:sp>
      <p:sp>
        <p:nvSpPr>
          <p:cNvPr id="129027" name="Rectangle 3"/>
          <p:cNvSpPr>
            <a:spLocks noGrp="1"/>
          </p:cNvSpPr>
          <p:nvPr>
            <p:ph idx="1"/>
          </p:nvPr>
        </p:nvSpPr>
        <p:spPr>
          <a:xfrm>
            <a:off x="228600" y="836613"/>
            <a:ext cx="8915400" cy="4953000"/>
          </a:xfrm>
        </p:spPr>
        <p:txBody>
          <a:bodyPr wrap="square" lIns="91440" tIns="45720" rIns="91440" bIns="45720" anchor="t"/>
          <a:lstStyle/>
          <a:p>
            <a:pPr eaLnBrk="1" hangingPunct="1">
              <a:lnSpc>
                <a:spcPct val="50000"/>
              </a:lnSpc>
              <a:buNone/>
            </a:pPr>
            <a:r>
              <a:rPr lang="en-US" altLang="zh-CN" sz="2400" b="1" dirty="0">
                <a:latin typeface="Courier New" panose="02070309020205020404" pitchFamily="49" charset="0"/>
              </a:rPr>
              <a:t>void Dijkstra(Graph* G, int* D, int s) {</a:t>
            </a:r>
          </a:p>
          <a:p>
            <a:pPr eaLnBrk="1" hangingPunct="1">
              <a:lnSpc>
                <a:spcPct val="50000"/>
              </a:lnSpc>
              <a:buNone/>
            </a:pPr>
            <a:r>
              <a:rPr lang="en-US" altLang="zh-CN" sz="2400" b="1" dirty="0">
                <a:latin typeface="Courier New" panose="02070309020205020404" pitchFamily="49" charset="0"/>
              </a:rPr>
              <a:t>  int i, v, w;       // v is current vertex</a:t>
            </a:r>
          </a:p>
          <a:p>
            <a:pPr eaLnBrk="1" hangingPunct="1">
              <a:lnSpc>
                <a:spcPct val="50000"/>
              </a:lnSpc>
              <a:buNone/>
            </a:pPr>
            <a:r>
              <a:rPr lang="en-US" altLang="zh-CN" sz="2400" b="1" dirty="0">
                <a:latin typeface="Courier New" panose="02070309020205020404" pitchFamily="49" charset="0"/>
              </a:rPr>
              <a:t>  DijkElem temp;</a:t>
            </a:r>
          </a:p>
          <a:p>
            <a:pPr eaLnBrk="1" hangingPunct="1">
              <a:lnSpc>
                <a:spcPct val="50000"/>
              </a:lnSpc>
              <a:buNone/>
            </a:pPr>
            <a:r>
              <a:rPr lang="en-US" altLang="zh-CN" sz="2400" b="1" dirty="0">
                <a:latin typeface="Courier New" panose="02070309020205020404" pitchFamily="49" charset="0"/>
              </a:rPr>
              <a:t>  DijkElem E[G-&gt;e()]; // Heap array  </a:t>
            </a:r>
          </a:p>
          <a:p>
            <a:pPr eaLnBrk="1" hangingPunct="1">
              <a:lnSpc>
                <a:spcPct val="50000"/>
              </a:lnSpc>
              <a:buNone/>
            </a:pPr>
            <a:r>
              <a:rPr lang="en-US" altLang="zh-CN" sz="2400" b="1" dirty="0">
                <a:latin typeface="Courier New" panose="02070309020205020404" pitchFamily="49" charset="0"/>
              </a:rPr>
              <a:t>  temp.distance = 0; temp.vertex = s;</a:t>
            </a:r>
          </a:p>
          <a:p>
            <a:pPr eaLnBrk="1" hangingPunct="1">
              <a:lnSpc>
                <a:spcPct val="50000"/>
              </a:lnSpc>
              <a:buNone/>
            </a:pPr>
            <a:r>
              <a:rPr lang="en-US" altLang="zh-CN" sz="2400" b="1" dirty="0">
                <a:latin typeface="Courier New" panose="02070309020205020404" pitchFamily="49" charset="0"/>
              </a:rPr>
              <a:t>  E[0] = temp;     // Initialize heap array</a:t>
            </a:r>
          </a:p>
          <a:p>
            <a:pPr eaLnBrk="1" hangingPunct="1">
              <a:lnSpc>
                <a:spcPct val="50000"/>
              </a:lnSpc>
              <a:buNone/>
            </a:pPr>
            <a:r>
              <a:rPr lang="en-US" altLang="zh-CN" sz="2400" b="1" dirty="0">
                <a:latin typeface="Courier New" panose="02070309020205020404" pitchFamily="49" charset="0"/>
              </a:rPr>
              <a:t>  minheap&lt;DijkElem, DDComp&gt; H(E, 1, G-&gt;e()); </a:t>
            </a:r>
          </a:p>
          <a:p>
            <a:pPr eaLnBrk="1" hangingPunct="1">
              <a:lnSpc>
                <a:spcPct val="50000"/>
              </a:lnSpc>
              <a:buNone/>
            </a:pPr>
            <a:r>
              <a:rPr lang="en-US" altLang="zh-CN" sz="2400" b="1" dirty="0">
                <a:latin typeface="Courier New" panose="02070309020205020404" pitchFamily="49" charset="0"/>
              </a:rPr>
              <a:t>  for (i=0; i&lt;G-&gt;n(); i++) {// Get distances</a:t>
            </a:r>
          </a:p>
          <a:p>
            <a:pPr eaLnBrk="1" hangingPunct="1">
              <a:lnSpc>
                <a:spcPct val="50000"/>
              </a:lnSpc>
              <a:buNone/>
            </a:pPr>
            <a:r>
              <a:rPr lang="en-US" altLang="zh-CN" sz="2400" b="1" dirty="0">
                <a:solidFill>
                  <a:srgbClr val="CC0000"/>
                </a:solidFill>
                <a:latin typeface="Courier New" panose="02070309020205020404" pitchFamily="49" charset="0"/>
              </a:rPr>
              <a:t>   do { if(!H.removemin(temp)) return;</a:t>
            </a:r>
          </a:p>
          <a:p>
            <a:pPr eaLnBrk="1" hangingPunct="1">
              <a:lnSpc>
                <a:spcPct val="50000"/>
              </a:lnSpc>
              <a:buNone/>
            </a:pPr>
            <a:r>
              <a:rPr lang="en-US" altLang="zh-CN" sz="2400" b="1" dirty="0">
                <a:solidFill>
                  <a:srgbClr val="CC0000"/>
                </a:solidFill>
                <a:latin typeface="Courier New" panose="02070309020205020404" pitchFamily="49" charset="0"/>
              </a:rPr>
              <a:t>        v = temp.vertex;</a:t>
            </a:r>
          </a:p>
          <a:p>
            <a:pPr eaLnBrk="1" hangingPunct="1">
              <a:lnSpc>
                <a:spcPct val="50000"/>
              </a:lnSpc>
              <a:buNone/>
            </a:pPr>
            <a:r>
              <a:rPr lang="en-US" altLang="zh-CN" sz="2400" b="1" dirty="0">
                <a:solidFill>
                  <a:srgbClr val="CC0000"/>
                </a:solidFill>
                <a:latin typeface="Courier New" panose="02070309020205020404" pitchFamily="49" charset="0"/>
              </a:rPr>
              <a:t>      } while (G-&gt;getMark(v) == VISITED);</a:t>
            </a:r>
          </a:p>
          <a:p>
            <a:pPr eaLnBrk="1" hangingPunct="1">
              <a:lnSpc>
                <a:spcPct val="50000"/>
              </a:lnSpc>
              <a:buNone/>
            </a:pPr>
            <a:r>
              <a:rPr lang="en-US" altLang="zh-CN" sz="2400" b="1" dirty="0">
                <a:latin typeface="Courier New" panose="02070309020205020404" pitchFamily="49" charset="0"/>
              </a:rPr>
              <a:t>   G-&gt;setMark(v, VISITED);</a:t>
            </a:r>
          </a:p>
          <a:p>
            <a:pPr eaLnBrk="1" hangingPunct="1">
              <a:lnSpc>
                <a:spcPct val="50000"/>
              </a:lnSpc>
              <a:buNone/>
            </a:pPr>
            <a:r>
              <a:rPr lang="en-US" altLang="zh-CN" sz="2400" b="1" dirty="0">
                <a:latin typeface="Courier New" panose="02070309020205020404" pitchFamily="49" charset="0"/>
              </a:rPr>
              <a:t>   if (D[v] == INFINITY) return;</a:t>
            </a:r>
          </a:p>
          <a:p>
            <a:pPr eaLnBrk="1" hangingPunct="1">
              <a:lnSpc>
                <a:spcPct val="50000"/>
              </a:lnSpc>
              <a:buNone/>
            </a:pPr>
            <a:r>
              <a:rPr lang="en-US" altLang="zh-CN" sz="2400" b="1" dirty="0">
                <a:latin typeface="Courier New" panose="02070309020205020404" pitchFamily="49" charset="0"/>
              </a:rPr>
              <a:t>   for(w=G-&gt;first(v); w&lt;G-&gt;n(); w=G-&gt;next(v,w))</a:t>
            </a:r>
          </a:p>
          <a:p>
            <a:pPr eaLnBrk="1" hangingPunct="1">
              <a:lnSpc>
                <a:spcPct val="50000"/>
              </a:lnSpc>
              <a:buNone/>
            </a:pPr>
            <a:r>
              <a:rPr lang="en-US" altLang="zh-CN" sz="2400" b="1" dirty="0">
                <a:latin typeface="Courier New" panose="02070309020205020404" pitchFamily="49" charset="0"/>
              </a:rPr>
              <a:t>     if (D[w] &gt; (D[v] + G-&gt;weight(v, w))) {</a:t>
            </a:r>
          </a:p>
          <a:p>
            <a:pPr eaLnBrk="1" hangingPunct="1">
              <a:lnSpc>
                <a:spcPct val="50000"/>
              </a:lnSpc>
              <a:buNone/>
            </a:pPr>
            <a:r>
              <a:rPr lang="en-US" altLang="zh-CN" sz="2400" b="1" dirty="0">
                <a:latin typeface="Courier New" panose="02070309020205020404" pitchFamily="49" charset="0"/>
              </a:rPr>
              <a:t>       D[w] = D[v] + G-&gt;weight(v, w);</a:t>
            </a:r>
          </a:p>
          <a:p>
            <a:pPr eaLnBrk="1" hangingPunct="1">
              <a:lnSpc>
                <a:spcPct val="50000"/>
              </a:lnSpc>
              <a:buNone/>
            </a:pPr>
            <a:r>
              <a:rPr lang="en-US" altLang="zh-CN" sz="2400" b="1" dirty="0">
                <a:latin typeface="Courier New" panose="02070309020205020404" pitchFamily="49" charset="0"/>
              </a:rPr>
              <a:t>       </a:t>
            </a:r>
            <a:r>
              <a:rPr lang="en-US" altLang="zh-CN" sz="2400" b="1" dirty="0">
                <a:solidFill>
                  <a:srgbClr val="CC0000"/>
                </a:solidFill>
                <a:latin typeface="Courier New" panose="02070309020205020404" pitchFamily="49" charset="0"/>
              </a:rPr>
              <a:t>temp.distance = D[w]; temp.vertex = w;</a:t>
            </a:r>
          </a:p>
          <a:p>
            <a:pPr eaLnBrk="1" hangingPunct="1">
              <a:lnSpc>
                <a:spcPct val="50000"/>
              </a:lnSpc>
              <a:buNone/>
            </a:pPr>
            <a:r>
              <a:rPr lang="en-US" altLang="zh-CN" sz="2400" b="1" dirty="0">
                <a:solidFill>
                  <a:srgbClr val="CC0000"/>
                </a:solidFill>
                <a:latin typeface="Courier New" panose="02070309020205020404" pitchFamily="49" charset="0"/>
              </a:rPr>
              <a:t>       H.insert(temp); // Insert in heap</a:t>
            </a:r>
          </a:p>
          <a:p>
            <a:pPr eaLnBrk="1" hangingPunct="1">
              <a:lnSpc>
                <a:spcPct val="50000"/>
              </a:lnSpc>
              <a:buNone/>
            </a:pPr>
            <a:r>
              <a:rPr lang="en-US" altLang="zh-CN" sz="2400" b="1" dirty="0">
                <a:latin typeface="Courier New" panose="02070309020205020404" pitchFamily="49" charset="0"/>
              </a:rPr>
              <a:t>     }}}</a:t>
            </a:r>
          </a:p>
        </p:txBody>
      </p:sp>
      <p:sp>
        <p:nvSpPr>
          <p:cNvPr id="59396" name="Rectangle 4"/>
          <p:cNvSpPr/>
          <p:nvPr/>
        </p:nvSpPr>
        <p:spPr>
          <a:xfrm>
            <a:off x="-36512" y="5949950"/>
            <a:ext cx="7993062" cy="457200"/>
          </a:xfrm>
          <a:prstGeom prst="rect">
            <a:avLst/>
          </a:prstGeom>
          <a:noFill/>
          <a:ln w="9525">
            <a:noFill/>
          </a:ln>
        </p:spPr>
        <p:txBody>
          <a:bodyPr anchor="t">
            <a:spAutoFit/>
          </a:bodyPr>
          <a:lstStyle/>
          <a:p>
            <a:pPr lvl="1" indent="0" algn="l" rtl="0" eaLnBrk="1" fontAlgn="base" hangingPunct="1">
              <a:spcBef>
                <a:spcPct val="20000"/>
              </a:spcBef>
              <a:spcAft>
                <a:spcPct val="0"/>
              </a:spcAft>
              <a:buNone/>
            </a:pPr>
            <a:r>
              <a:rPr lang="en-US" altLang="zh-CN" sz="2400" dirty="0">
                <a:solidFill>
                  <a:schemeClr val="accent2"/>
                </a:solidFill>
                <a:latin typeface="Helvetica" pitchFamily="34" charset="0"/>
                <a:ea typeface="宋体" panose="02010600030101010101" pitchFamily="2" charset="-122"/>
              </a:rPr>
              <a:t>Total Cost: </a:t>
            </a: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dirty="0">
                <a:solidFill>
                  <a:schemeClr val="accent2"/>
                </a:solidFill>
                <a:latin typeface="Helvetica" pitchFamily="34" charset="0"/>
                <a:ea typeface="宋体" panose="02010600030101010101" pitchFamily="2" charset="-122"/>
              </a:rPr>
              <a:t>((|</a:t>
            </a:r>
            <a:r>
              <a:rPr lang="en-US" altLang="zh-CN" sz="2400" b="1" dirty="0">
                <a:solidFill>
                  <a:schemeClr val="accent2"/>
                </a:solidFill>
                <a:latin typeface="Helvetica" pitchFamily="34" charset="0"/>
                <a:ea typeface="宋体" panose="02010600030101010101" pitchFamily="2" charset="-122"/>
              </a:rPr>
              <a:t>V</a:t>
            </a:r>
            <a:r>
              <a:rPr lang="en-US" altLang="zh-CN" sz="2400" dirty="0">
                <a:solidFill>
                  <a:schemeClr val="accent2"/>
                </a:solidFill>
                <a:latin typeface="Helvetica" pitchFamily="34" charset="0"/>
                <a:ea typeface="宋体" panose="02010600030101010101" pitchFamily="2" charset="-122"/>
              </a:rPr>
              <a:t>| + |</a:t>
            </a:r>
            <a:r>
              <a:rPr lang="en-US" altLang="zh-CN" sz="2400" b="1" dirty="0">
                <a:solidFill>
                  <a:schemeClr val="accent2"/>
                </a:solidFill>
                <a:latin typeface="Helvetica" pitchFamily="34" charset="0"/>
                <a:ea typeface="宋体" panose="02010600030101010101" pitchFamily="2" charset="-122"/>
              </a:rPr>
              <a:t>E</a:t>
            </a:r>
            <a:r>
              <a:rPr lang="en-US" altLang="zh-CN" sz="2400" dirty="0">
                <a:solidFill>
                  <a:schemeClr val="accent2"/>
                </a:solidFill>
                <a:latin typeface="Helvetica" pitchFamily="34" charset="0"/>
                <a:ea typeface="宋体" panose="02010600030101010101" pitchFamily="2" charset="-122"/>
              </a:rPr>
              <a:t>|)log|</a:t>
            </a:r>
            <a:r>
              <a:rPr lang="en-US" altLang="zh-CN" sz="2400" b="1" dirty="0">
                <a:solidFill>
                  <a:schemeClr val="accent2"/>
                </a:solidFill>
                <a:latin typeface="Helvetica" pitchFamily="34" charset="0"/>
                <a:ea typeface="宋体" panose="02010600030101010101" pitchFamily="2" charset="-122"/>
              </a:rPr>
              <a:t>E</a:t>
            </a:r>
            <a:r>
              <a:rPr lang="en-US" altLang="zh-CN" sz="2400" dirty="0">
                <a:solidFill>
                  <a:schemeClr val="accent2"/>
                </a:solidFill>
                <a:latin typeface="Helvetica" pitchFamily="34" charset="0"/>
                <a:ea typeface="宋体" panose="02010600030101010101" pitchFamily="2" charset="-122"/>
              </a:rPr>
              <a:t>|)   (When |E| &gt;= |V|)</a:t>
            </a:r>
          </a:p>
        </p:txBody>
      </p:sp>
      <p:sp>
        <p:nvSpPr>
          <p:cNvPr id="59398" name="Rectangle 6"/>
          <p:cNvSpPr/>
          <p:nvPr/>
        </p:nvSpPr>
        <p:spPr>
          <a:xfrm>
            <a:off x="7310438" y="2755900"/>
            <a:ext cx="1833562" cy="457200"/>
          </a:xfrm>
          <a:prstGeom prst="rect">
            <a:avLst/>
          </a:prstGeom>
          <a:noFill/>
          <a:ln w="9525">
            <a:noFill/>
          </a:ln>
        </p:spPr>
        <p:txBody>
          <a:bodyPr wrap="none" anchor="t">
            <a:spAutoFit/>
          </a:bodyPr>
          <a:lstStyle/>
          <a:p>
            <a:pPr lvl="1" indent="0" algn="l" rtl="0" eaLnBrk="1" fontAlgn="base" hangingPunct="1">
              <a:spcBef>
                <a:spcPct val="20000"/>
              </a:spcBef>
              <a:spcAft>
                <a:spcPct val="0"/>
              </a:spcAft>
              <a:buNone/>
            </a:pP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dirty="0">
                <a:solidFill>
                  <a:schemeClr val="accent2"/>
                </a:solidFill>
                <a:latin typeface="Helvetica" pitchFamily="34" charset="0"/>
                <a:ea typeface="宋体" panose="02010600030101010101" pitchFamily="2" charset="-122"/>
              </a:rPr>
              <a:t>log|</a:t>
            </a:r>
            <a:r>
              <a:rPr lang="en-US" altLang="zh-CN" sz="2400" b="1" dirty="0">
                <a:solidFill>
                  <a:schemeClr val="accent2"/>
                </a:solidFill>
                <a:latin typeface="Helvetica" pitchFamily="34" charset="0"/>
                <a:ea typeface="宋体" panose="02010600030101010101" pitchFamily="2" charset="-122"/>
              </a:rPr>
              <a:t>E</a:t>
            </a:r>
            <a:r>
              <a:rPr lang="en-US" altLang="zh-CN" sz="2400" dirty="0">
                <a:solidFill>
                  <a:schemeClr val="accent2"/>
                </a:solidFill>
                <a:latin typeface="Helvetica" pitchFamily="34" charset="0"/>
                <a:ea typeface="宋体" panose="02010600030101010101" pitchFamily="2" charset="-122"/>
              </a:rPr>
              <a:t>|)</a:t>
            </a:r>
          </a:p>
        </p:txBody>
      </p:sp>
      <p:sp>
        <p:nvSpPr>
          <p:cNvPr id="59399" name="Rectangle 7"/>
          <p:cNvSpPr/>
          <p:nvPr/>
        </p:nvSpPr>
        <p:spPr>
          <a:xfrm>
            <a:off x="7202488" y="5203825"/>
            <a:ext cx="1833562" cy="457200"/>
          </a:xfrm>
          <a:prstGeom prst="rect">
            <a:avLst/>
          </a:prstGeom>
          <a:noFill/>
          <a:ln w="9525">
            <a:noFill/>
          </a:ln>
        </p:spPr>
        <p:txBody>
          <a:bodyPr wrap="none" anchor="t">
            <a:spAutoFit/>
          </a:bodyPr>
          <a:lstStyle/>
          <a:p>
            <a:pPr lvl="1" indent="0" algn="l" rtl="0" eaLnBrk="1" fontAlgn="base" hangingPunct="1">
              <a:spcBef>
                <a:spcPct val="20000"/>
              </a:spcBef>
              <a:spcAft>
                <a:spcPct val="0"/>
              </a:spcAft>
              <a:buNone/>
            </a:pPr>
            <a:r>
              <a:rPr lang="en-US" altLang="zh-CN" sz="2400" dirty="0">
                <a:solidFill>
                  <a:schemeClr val="accent2"/>
                </a:solidFill>
                <a:latin typeface="Symbol" panose="05050102010706020507" pitchFamily="18" charset="2"/>
                <a:ea typeface="宋体" panose="02010600030101010101" pitchFamily="2" charset="-122"/>
              </a:rPr>
              <a:t>Q(</a:t>
            </a:r>
            <a:r>
              <a:rPr lang="en-US" altLang="zh-CN" sz="2400" dirty="0">
                <a:solidFill>
                  <a:schemeClr val="accent2"/>
                </a:solidFill>
                <a:latin typeface="Helvetica" pitchFamily="34" charset="0"/>
                <a:ea typeface="宋体" panose="02010600030101010101" pitchFamily="2" charset="-122"/>
              </a:rPr>
              <a:t>log|</a:t>
            </a:r>
            <a:r>
              <a:rPr lang="en-US" altLang="zh-CN" sz="2400" b="1" dirty="0">
                <a:solidFill>
                  <a:schemeClr val="accent2"/>
                </a:solidFill>
                <a:latin typeface="Helvetica" pitchFamily="34" charset="0"/>
                <a:ea typeface="宋体" panose="02010600030101010101" pitchFamily="2" charset="-122"/>
              </a:rPr>
              <a:t>E</a:t>
            </a:r>
            <a:r>
              <a:rPr lang="en-US" altLang="zh-CN" sz="2400" dirty="0">
                <a:solidFill>
                  <a:schemeClr val="accent2"/>
                </a:solidFill>
                <a:latin typeface="Helvetica" pitchFamily="34"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blinds(horizontal)">
                                      <p:cBhvr>
                                        <p:cTn id="12" dur="500"/>
                                        <p:tgtEl>
                                          <p:spTgt spid="593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blinds(horizontal)">
                                      <p:cBhvr>
                                        <p:cTn id="1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8" grpId="0"/>
      <p:bldP spid="5939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77</a:t>
            </a:fld>
            <a:endParaRPr lang="en-US" altLang="zh-CN" sz="1400" dirty="0"/>
          </a:p>
        </p:txBody>
      </p:sp>
      <p:sp>
        <p:nvSpPr>
          <p:cNvPr id="233474" name="Rectangle 2"/>
          <p:cNvSpPr>
            <a:spLocks noGrp="1" noChangeArrowheads="1"/>
          </p:cNvSpPr>
          <p:nvPr>
            <p:ph type="title"/>
          </p:nvPr>
        </p:nvSpPr>
        <p:spPr>
          <a:xfrm>
            <a:off x="684213" y="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Comparison of Implementations</a:t>
            </a:r>
          </a:p>
        </p:txBody>
      </p:sp>
      <p:sp>
        <p:nvSpPr>
          <p:cNvPr id="131075" name="Text Box 3"/>
          <p:cNvSpPr txBox="1"/>
          <p:nvPr/>
        </p:nvSpPr>
        <p:spPr>
          <a:xfrm>
            <a:off x="611188" y="981075"/>
            <a:ext cx="7921625" cy="457200"/>
          </a:xfrm>
          <a:prstGeom prst="rect">
            <a:avLst/>
          </a:prstGeom>
          <a:noFill/>
          <a:ln w="9525">
            <a:noFill/>
          </a:ln>
        </p:spPr>
        <p:txBody>
          <a:bodyPr anchor="t">
            <a:spAutoFit/>
          </a:bodyPr>
          <a:lstStyle/>
          <a:p>
            <a:pPr>
              <a:spcBef>
                <a:spcPct val="50000"/>
              </a:spcBef>
            </a:pPr>
            <a:endParaRPr lang="zh-CN" altLang="zh-CN" dirty="0">
              <a:latin typeface="Times New Roman" panose="02020603050405020304" pitchFamily="18" charset="0"/>
              <a:ea typeface="宋体" panose="02010600030101010101" pitchFamily="2" charset="-122"/>
            </a:endParaRPr>
          </a:p>
        </p:txBody>
      </p:sp>
      <p:sp>
        <p:nvSpPr>
          <p:cNvPr id="131076" name="Text Box 4"/>
          <p:cNvSpPr txBox="1"/>
          <p:nvPr/>
        </p:nvSpPr>
        <p:spPr>
          <a:xfrm>
            <a:off x="539750" y="1341438"/>
            <a:ext cx="7920038" cy="4848225"/>
          </a:xfrm>
          <a:prstGeom prst="rect">
            <a:avLst/>
          </a:prstGeom>
          <a:noFill/>
          <a:ln w="9525">
            <a:noFill/>
          </a:ln>
        </p:spPr>
        <p:txBody>
          <a:bodyPr anchor="t">
            <a:spAutoFit/>
          </a:bodyPr>
          <a:lstStyle/>
          <a:p>
            <a:r>
              <a:rPr lang="en-US" altLang="zh-CN" sz="3200" dirty="0">
                <a:latin typeface="Helvetica" pitchFamily="34" charset="0"/>
                <a:ea typeface="宋体" panose="02010600030101010101" pitchFamily="2" charset="-122"/>
              </a:rPr>
              <a:t>Approach 1</a:t>
            </a:r>
          </a:p>
          <a:p>
            <a:pPr lvl="1" indent="0" algn="l" rtl="0" eaLnBrk="1" fontAlgn="base" hangingPunct="1">
              <a:spcBef>
                <a:spcPct val="0"/>
              </a:spcBef>
              <a:spcAft>
                <a:spcPct val="0"/>
              </a:spcAft>
              <a:buFont typeface="Helvetica" pitchFamily="34" charset="0"/>
              <a:buChar char="•"/>
            </a:pPr>
            <a:r>
              <a:rPr lang="en-US" altLang="zh-CN" sz="2800" dirty="0">
                <a:solidFill>
                  <a:srgbClr val="CC0000"/>
                </a:solidFill>
                <a:latin typeface="Helvetica" pitchFamily="34" charset="0"/>
                <a:ea typeface="宋体" panose="02010600030101010101" pitchFamily="2" charset="-122"/>
              </a:rPr>
              <a:t>Total Cost: </a:t>
            </a:r>
            <a:r>
              <a:rPr lang="en-US" altLang="zh-CN" sz="2800" dirty="0">
                <a:solidFill>
                  <a:srgbClr val="CC0000"/>
                </a:solidFill>
                <a:latin typeface="Symbol" panose="05050102010706020507" pitchFamily="18" charset="2"/>
                <a:ea typeface="宋体" panose="02010600030101010101" pitchFamily="2" charset="-122"/>
              </a:rPr>
              <a:t>Q</a:t>
            </a:r>
            <a:r>
              <a:rPr lang="en-US" altLang="zh-CN" sz="2800" dirty="0">
                <a:solidFill>
                  <a:srgbClr val="CC0000"/>
                </a:solidFill>
                <a:latin typeface="Helvetica" pitchFamily="34" charset="0"/>
                <a:ea typeface="宋体" panose="02010600030101010101" pitchFamily="2" charset="-122"/>
              </a:rPr>
              <a:t>(|</a:t>
            </a:r>
            <a:r>
              <a:rPr lang="en-US" altLang="zh-CN" sz="2800" b="1" dirty="0">
                <a:solidFill>
                  <a:srgbClr val="CC0000"/>
                </a:solidFill>
                <a:latin typeface="Helvetica" pitchFamily="34" charset="0"/>
                <a:ea typeface="宋体" panose="02010600030101010101" pitchFamily="2" charset="-122"/>
              </a:rPr>
              <a:t>V</a:t>
            </a:r>
            <a:r>
              <a:rPr lang="en-US" altLang="zh-CN" sz="2800" dirty="0">
                <a:solidFill>
                  <a:srgbClr val="CC0000"/>
                </a:solidFill>
                <a:latin typeface="Helvetica" pitchFamily="34" charset="0"/>
                <a:ea typeface="宋体" panose="02010600030101010101" pitchFamily="2" charset="-122"/>
              </a:rPr>
              <a:t>|</a:t>
            </a:r>
            <a:r>
              <a:rPr lang="en-US" altLang="zh-CN" sz="2800" baseline="30000" dirty="0">
                <a:solidFill>
                  <a:srgbClr val="CC0000"/>
                </a:solidFill>
                <a:latin typeface="Helvetica" pitchFamily="34" charset="0"/>
                <a:ea typeface="宋体" panose="02010600030101010101" pitchFamily="2" charset="-122"/>
              </a:rPr>
              <a:t>2</a:t>
            </a:r>
            <a:r>
              <a:rPr lang="en-US" altLang="zh-CN" sz="2800" dirty="0">
                <a:solidFill>
                  <a:srgbClr val="CC0000"/>
                </a:solidFill>
                <a:latin typeface="Helvetica" pitchFamily="34" charset="0"/>
                <a:ea typeface="宋体" panose="02010600030101010101" pitchFamily="2" charset="-122"/>
              </a:rPr>
              <a:t>).</a:t>
            </a:r>
          </a:p>
          <a:p>
            <a:pPr lvl="1" indent="0" algn="l" rtl="0" eaLnBrk="1" fontAlgn="base" hangingPunct="1">
              <a:spcBef>
                <a:spcPct val="0"/>
              </a:spcBef>
              <a:spcAft>
                <a:spcPct val="0"/>
              </a:spcAft>
              <a:buFont typeface="Wingdings" panose="05000000000000000000" pitchFamily="2" charset="2"/>
              <a:buChar char="ü"/>
            </a:pPr>
            <a:r>
              <a:rPr lang="en-US" altLang="zh-CN" sz="2800" dirty="0">
                <a:solidFill>
                  <a:schemeClr val="tx1"/>
                </a:solidFill>
                <a:latin typeface="Helvetica" pitchFamily="34" charset="0"/>
                <a:ea typeface="宋体" panose="02010600030101010101" pitchFamily="2" charset="-122"/>
              </a:rPr>
              <a:t>Dense graph     ( |</a:t>
            </a:r>
            <a:r>
              <a:rPr lang="en-US" altLang="zh-CN" sz="2800" b="1" dirty="0">
                <a:solidFill>
                  <a:schemeClr val="tx1"/>
                </a:solidFill>
                <a:latin typeface="Helvetica" pitchFamily="34" charset="0"/>
                <a:ea typeface="宋体" panose="02010600030101010101" pitchFamily="2" charset="-122"/>
              </a:rPr>
              <a:t>E</a:t>
            </a:r>
            <a:r>
              <a:rPr lang="en-US" altLang="zh-CN" sz="2800" dirty="0">
                <a:solidFill>
                  <a:schemeClr val="tx1"/>
                </a:solidFill>
                <a:latin typeface="Helvetica" pitchFamily="34" charset="0"/>
                <a:ea typeface="宋体" panose="02010600030101010101" pitchFamily="2" charset="-122"/>
              </a:rPr>
              <a:t>| approaches |</a:t>
            </a:r>
            <a:r>
              <a:rPr lang="en-US" altLang="zh-CN" sz="2800" b="1" dirty="0">
                <a:solidFill>
                  <a:schemeClr val="tx1"/>
                </a:solidFill>
                <a:latin typeface="Helvetica" pitchFamily="34" charset="0"/>
                <a:ea typeface="宋体" panose="02010600030101010101" pitchFamily="2" charset="-122"/>
              </a:rPr>
              <a:t>V</a:t>
            </a:r>
            <a:r>
              <a:rPr lang="en-US" altLang="zh-CN" sz="2800" dirty="0">
                <a:solidFill>
                  <a:schemeClr val="tx1"/>
                </a:solidFill>
                <a:latin typeface="Helvetica" pitchFamily="34" charset="0"/>
                <a:ea typeface="宋体" panose="02010600030101010101" pitchFamily="2" charset="-122"/>
              </a:rPr>
              <a:t>|</a:t>
            </a:r>
            <a:r>
              <a:rPr lang="en-US" altLang="zh-CN" sz="2800" baseline="30000" dirty="0">
                <a:solidFill>
                  <a:schemeClr val="tx1"/>
                </a:solidFill>
                <a:latin typeface="Helvetica" pitchFamily="34" charset="0"/>
                <a:ea typeface="宋体" panose="02010600030101010101" pitchFamily="2" charset="-122"/>
              </a:rPr>
              <a:t>2 </a:t>
            </a:r>
            <a:r>
              <a:rPr lang="en-US" altLang="zh-CN" sz="2800" dirty="0">
                <a:solidFill>
                  <a:schemeClr val="tx1"/>
                </a:solidFill>
                <a:latin typeface="Helvetica" pitchFamily="34" charset="0"/>
                <a:ea typeface="宋体" panose="02010600030101010101" pitchFamily="2" charset="-122"/>
              </a:rPr>
              <a:t>)</a:t>
            </a:r>
          </a:p>
          <a:p>
            <a:endParaRPr lang="en-US" altLang="zh-CN" sz="2800" dirty="0">
              <a:latin typeface="Helvetica" pitchFamily="34" charset="0"/>
              <a:ea typeface="宋体" panose="02010600030101010101" pitchFamily="2" charset="-122"/>
            </a:endParaRPr>
          </a:p>
          <a:p>
            <a:endParaRPr lang="en-US" altLang="zh-CN" dirty="0">
              <a:latin typeface="Helvetica" pitchFamily="34" charset="0"/>
              <a:ea typeface="宋体" panose="02010600030101010101" pitchFamily="2" charset="-122"/>
            </a:endParaRPr>
          </a:p>
          <a:p>
            <a:r>
              <a:rPr lang="en-US" altLang="zh-CN" sz="3200" dirty="0">
                <a:latin typeface="Helvetica" pitchFamily="34" charset="0"/>
                <a:ea typeface="宋体" panose="02010600030101010101" pitchFamily="2" charset="-122"/>
              </a:rPr>
              <a:t>Approach 2</a:t>
            </a:r>
          </a:p>
          <a:p>
            <a:pPr lvl="1" indent="0" algn="l" rtl="0" eaLnBrk="1" fontAlgn="base" hangingPunct="1">
              <a:spcBef>
                <a:spcPct val="0"/>
              </a:spcBef>
              <a:spcAft>
                <a:spcPct val="0"/>
              </a:spcAft>
              <a:buFont typeface="Helvetica" pitchFamily="34" charset="0"/>
              <a:buChar char="•"/>
            </a:pPr>
            <a:r>
              <a:rPr lang="en-US" altLang="zh-CN" sz="2800" dirty="0">
                <a:solidFill>
                  <a:srgbClr val="CC0000"/>
                </a:solidFill>
                <a:latin typeface="Helvetica" pitchFamily="34" charset="0"/>
                <a:ea typeface="宋体" panose="02010600030101010101" pitchFamily="2" charset="-122"/>
              </a:rPr>
              <a:t>Total Cost: </a:t>
            </a:r>
            <a:r>
              <a:rPr lang="en-US" altLang="zh-CN" sz="2800" dirty="0">
                <a:solidFill>
                  <a:srgbClr val="CC0000"/>
                </a:solidFill>
                <a:latin typeface="Symbol" panose="05050102010706020507" pitchFamily="18" charset="2"/>
                <a:ea typeface="宋体" panose="02010600030101010101" pitchFamily="2" charset="-122"/>
              </a:rPr>
              <a:t>Q</a:t>
            </a:r>
            <a:r>
              <a:rPr lang="en-US" altLang="zh-CN" sz="2800" dirty="0">
                <a:solidFill>
                  <a:srgbClr val="CC0000"/>
                </a:solidFill>
                <a:latin typeface="Helvetica" pitchFamily="34" charset="0"/>
                <a:ea typeface="宋体" panose="02010600030101010101" pitchFamily="2" charset="-122"/>
              </a:rPr>
              <a:t>((|</a:t>
            </a:r>
            <a:r>
              <a:rPr lang="en-US" altLang="zh-CN" sz="2800" b="1" dirty="0">
                <a:solidFill>
                  <a:srgbClr val="CC0000"/>
                </a:solidFill>
                <a:latin typeface="Helvetica" pitchFamily="34" charset="0"/>
                <a:ea typeface="宋体" panose="02010600030101010101" pitchFamily="2" charset="-122"/>
              </a:rPr>
              <a:t>V</a:t>
            </a:r>
            <a:r>
              <a:rPr lang="en-US" altLang="zh-CN" sz="2800" dirty="0">
                <a:solidFill>
                  <a:srgbClr val="CC0000"/>
                </a:solidFill>
                <a:latin typeface="Helvetica" pitchFamily="34" charset="0"/>
                <a:ea typeface="宋体" panose="02010600030101010101" pitchFamily="2" charset="-122"/>
              </a:rPr>
              <a:t>| + |</a:t>
            </a:r>
            <a:r>
              <a:rPr lang="en-US" altLang="zh-CN" sz="2800" b="1" dirty="0">
                <a:solidFill>
                  <a:srgbClr val="CC0000"/>
                </a:solidFill>
                <a:latin typeface="Helvetica" pitchFamily="34" charset="0"/>
                <a:ea typeface="宋体" panose="02010600030101010101" pitchFamily="2" charset="-122"/>
              </a:rPr>
              <a:t>E</a:t>
            </a:r>
            <a:r>
              <a:rPr lang="en-US" altLang="zh-CN" sz="2800" dirty="0">
                <a:solidFill>
                  <a:srgbClr val="CC0000"/>
                </a:solidFill>
                <a:latin typeface="Helvetica" pitchFamily="34" charset="0"/>
                <a:ea typeface="宋体" panose="02010600030101010101" pitchFamily="2" charset="-122"/>
              </a:rPr>
              <a:t>|)log|</a:t>
            </a:r>
            <a:r>
              <a:rPr lang="en-US" altLang="zh-CN" sz="2800" b="1" dirty="0">
                <a:solidFill>
                  <a:srgbClr val="CC0000"/>
                </a:solidFill>
                <a:latin typeface="Helvetica" pitchFamily="34" charset="0"/>
                <a:ea typeface="宋体" panose="02010600030101010101" pitchFamily="2" charset="-122"/>
              </a:rPr>
              <a:t>E</a:t>
            </a:r>
            <a:r>
              <a:rPr lang="en-US" altLang="zh-CN" sz="2800" dirty="0">
                <a:solidFill>
                  <a:srgbClr val="CC0000"/>
                </a:solidFill>
                <a:latin typeface="Helvetica" pitchFamily="34" charset="0"/>
                <a:ea typeface="宋体" panose="02010600030101010101" pitchFamily="2" charset="-122"/>
              </a:rPr>
              <a:t>|)</a:t>
            </a:r>
          </a:p>
          <a:p>
            <a:pPr lvl="1" indent="0" algn="l" rtl="0" eaLnBrk="1" fontAlgn="base" hangingPunct="1">
              <a:spcBef>
                <a:spcPct val="0"/>
              </a:spcBef>
              <a:spcAft>
                <a:spcPct val="0"/>
              </a:spcAft>
              <a:buFont typeface="Helvetica" pitchFamily="34" charset="0"/>
              <a:buChar char="•"/>
            </a:pPr>
            <a:r>
              <a:rPr lang="en-US" altLang="zh-CN" sz="2800" dirty="0">
                <a:solidFill>
                  <a:schemeClr val="tx1"/>
                </a:solidFill>
                <a:latin typeface="Helvetica" pitchFamily="34" charset="0"/>
                <a:ea typeface="宋体" panose="02010600030101010101" pitchFamily="2" charset="-122"/>
              </a:rPr>
              <a:t>Dense graph     ( |</a:t>
            </a:r>
            <a:r>
              <a:rPr lang="en-US" altLang="zh-CN" sz="2800" b="1" dirty="0">
                <a:solidFill>
                  <a:schemeClr val="tx1"/>
                </a:solidFill>
                <a:latin typeface="Helvetica" pitchFamily="34" charset="0"/>
                <a:ea typeface="宋体" panose="02010600030101010101" pitchFamily="2" charset="-122"/>
              </a:rPr>
              <a:t>E</a:t>
            </a:r>
            <a:r>
              <a:rPr lang="en-US" altLang="zh-CN" sz="2800" dirty="0">
                <a:solidFill>
                  <a:schemeClr val="tx1"/>
                </a:solidFill>
                <a:latin typeface="Helvetica" pitchFamily="34" charset="0"/>
                <a:ea typeface="宋体" panose="02010600030101010101" pitchFamily="2" charset="-122"/>
              </a:rPr>
              <a:t>| approaches |</a:t>
            </a:r>
            <a:r>
              <a:rPr lang="en-US" altLang="zh-CN" sz="2800" b="1" dirty="0">
                <a:solidFill>
                  <a:schemeClr val="tx1"/>
                </a:solidFill>
                <a:latin typeface="Helvetica" pitchFamily="34" charset="0"/>
                <a:ea typeface="宋体" panose="02010600030101010101" pitchFamily="2" charset="-122"/>
              </a:rPr>
              <a:t>V</a:t>
            </a:r>
            <a:r>
              <a:rPr lang="en-US" altLang="zh-CN" sz="2800" dirty="0">
                <a:solidFill>
                  <a:schemeClr val="tx1"/>
                </a:solidFill>
                <a:latin typeface="Helvetica" pitchFamily="34" charset="0"/>
                <a:ea typeface="宋体" panose="02010600030101010101" pitchFamily="2" charset="-122"/>
              </a:rPr>
              <a:t>|</a:t>
            </a:r>
            <a:r>
              <a:rPr lang="en-US" altLang="zh-CN" sz="2800" baseline="30000" dirty="0">
                <a:solidFill>
                  <a:schemeClr val="tx1"/>
                </a:solidFill>
                <a:latin typeface="Helvetica" pitchFamily="34" charset="0"/>
                <a:ea typeface="宋体" panose="02010600030101010101" pitchFamily="2" charset="-122"/>
              </a:rPr>
              <a:t>2</a:t>
            </a:r>
            <a:r>
              <a:rPr lang="en-US" altLang="zh-CN" sz="2800" dirty="0">
                <a:solidFill>
                  <a:schemeClr val="tx1"/>
                </a:solidFill>
                <a:latin typeface="Helvetica" pitchFamily="34" charset="0"/>
                <a:ea typeface="宋体" panose="02010600030101010101" pitchFamily="2" charset="-122"/>
              </a:rPr>
              <a:t> )</a:t>
            </a:r>
          </a:p>
          <a:p>
            <a:pPr lvl="1" indent="0" algn="l" rtl="0" eaLnBrk="1" fontAlgn="base" hangingPunct="1">
              <a:spcBef>
                <a:spcPct val="0"/>
              </a:spcBef>
              <a:spcAft>
                <a:spcPct val="0"/>
              </a:spcAft>
              <a:buFont typeface="Helvetica" pitchFamily="34" charset="0"/>
              <a:buNone/>
            </a:pPr>
            <a:r>
              <a:rPr lang="en-US" altLang="zh-CN" sz="2800" dirty="0">
                <a:solidFill>
                  <a:schemeClr val="tx1"/>
                </a:solidFill>
                <a:latin typeface="Helvetica" pitchFamily="34" charset="0"/>
                <a:ea typeface="宋体" panose="02010600030101010101" pitchFamily="2" charset="-122"/>
              </a:rPr>
              <a:t>		</a:t>
            </a:r>
            <a:r>
              <a:rPr lang="en-US" altLang="zh-CN" sz="2400" dirty="0">
                <a:solidFill>
                  <a:schemeClr val="tx1"/>
                </a:solidFill>
                <a:latin typeface="Symbol" panose="05050102010706020507" pitchFamily="18" charset="2"/>
                <a:ea typeface="宋体" panose="02010600030101010101" pitchFamily="2" charset="-122"/>
              </a:rPr>
              <a:t>Q</a:t>
            </a:r>
            <a:r>
              <a:rPr lang="en-US" altLang="zh-CN" sz="2400" dirty="0">
                <a:solidFill>
                  <a:schemeClr val="tx1"/>
                </a:solidFill>
                <a:latin typeface="Helvetica" pitchFamily="34" charset="0"/>
                <a:ea typeface="宋体" panose="02010600030101010101" pitchFamily="2" charset="-122"/>
              </a:rPr>
              <a:t>( |</a:t>
            </a:r>
            <a:r>
              <a:rPr lang="en-US" altLang="zh-CN" sz="2400" b="1" dirty="0">
                <a:solidFill>
                  <a:schemeClr val="tx1"/>
                </a:solidFill>
                <a:latin typeface="Helvetica" pitchFamily="34" charset="0"/>
                <a:ea typeface="宋体" panose="02010600030101010101" pitchFamily="2" charset="-122"/>
              </a:rPr>
              <a:t>V</a:t>
            </a:r>
            <a:r>
              <a:rPr lang="en-US" altLang="zh-CN" sz="2400" dirty="0">
                <a:solidFill>
                  <a:schemeClr val="tx1"/>
                </a:solidFill>
                <a:latin typeface="Helvetica" pitchFamily="34" charset="0"/>
                <a:ea typeface="宋体" panose="02010600030101010101" pitchFamily="2" charset="-122"/>
              </a:rPr>
              <a:t>|</a:t>
            </a:r>
            <a:r>
              <a:rPr lang="en-US" altLang="zh-CN" sz="2400" baseline="30000" dirty="0">
                <a:solidFill>
                  <a:schemeClr val="tx1"/>
                </a:solidFill>
                <a:latin typeface="Helvetica" pitchFamily="34" charset="0"/>
                <a:ea typeface="宋体" panose="02010600030101010101" pitchFamily="2" charset="-122"/>
              </a:rPr>
              <a:t>2</a:t>
            </a:r>
            <a:r>
              <a:rPr lang="en-US" altLang="zh-CN" sz="2400" dirty="0">
                <a:solidFill>
                  <a:schemeClr val="tx1"/>
                </a:solidFill>
                <a:latin typeface="Helvetica" pitchFamily="34" charset="0"/>
                <a:ea typeface="宋体" panose="02010600030101010101" pitchFamily="2" charset="-122"/>
              </a:rPr>
              <a:t> log|</a:t>
            </a:r>
            <a:r>
              <a:rPr lang="en-US" altLang="zh-CN" sz="2400" b="1" dirty="0">
                <a:solidFill>
                  <a:schemeClr val="tx1"/>
                </a:solidFill>
                <a:latin typeface="Helvetica" pitchFamily="34" charset="0"/>
                <a:ea typeface="宋体" panose="02010600030101010101" pitchFamily="2" charset="-122"/>
              </a:rPr>
              <a:t>V</a:t>
            </a:r>
            <a:r>
              <a:rPr lang="en-US" altLang="zh-CN" sz="2400" dirty="0">
                <a:solidFill>
                  <a:schemeClr val="tx1"/>
                </a:solidFill>
                <a:latin typeface="Helvetica" pitchFamily="34" charset="0"/>
                <a:ea typeface="宋体" panose="02010600030101010101" pitchFamily="2" charset="-122"/>
              </a:rPr>
              <a:t>| ) </a:t>
            </a:r>
          </a:p>
          <a:p>
            <a:pPr lvl="1" indent="0" algn="l" rtl="0" eaLnBrk="1" fontAlgn="base" hangingPunct="1">
              <a:spcBef>
                <a:spcPct val="0"/>
              </a:spcBef>
              <a:spcAft>
                <a:spcPct val="0"/>
              </a:spcAft>
              <a:buFont typeface="Wingdings" panose="05000000000000000000" pitchFamily="2" charset="2"/>
              <a:buChar char="ü"/>
            </a:pPr>
            <a:r>
              <a:rPr lang="en-US" altLang="zh-CN" sz="2800" dirty="0">
                <a:solidFill>
                  <a:schemeClr val="tx1"/>
                </a:solidFill>
                <a:latin typeface="Helvetica" pitchFamily="34" charset="0"/>
                <a:ea typeface="宋体" panose="02010600030101010101" pitchFamily="2" charset="-122"/>
              </a:rPr>
              <a:t>Sparse graph     ( |</a:t>
            </a:r>
            <a:r>
              <a:rPr lang="en-US" altLang="zh-CN" sz="2800" b="1" dirty="0">
                <a:solidFill>
                  <a:schemeClr val="tx1"/>
                </a:solidFill>
                <a:latin typeface="Helvetica" pitchFamily="34" charset="0"/>
                <a:ea typeface="宋体" panose="02010600030101010101" pitchFamily="2" charset="-122"/>
              </a:rPr>
              <a:t>E</a:t>
            </a:r>
            <a:r>
              <a:rPr lang="en-US" altLang="zh-CN" sz="2800" dirty="0">
                <a:solidFill>
                  <a:schemeClr val="tx1"/>
                </a:solidFill>
                <a:latin typeface="Helvetica" pitchFamily="34" charset="0"/>
                <a:ea typeface="宋体" panose="02010600030101010101" pitchFamily="2" charset="-122"/>
              </a:rPr>
              <a:t>| approaches |</a:t>
            </a:r>
            <a:r>
              <a:rPr lang="en-US" altLang="zh-CN" sz="2800" b="1" dirty="0">
                <a:solidFill>
                  <a:schemeClr val="tx1"/>
                </a:solidFill>
                <a:latin typeface="Helvetica" pitchFamily="34" charset="0"/>
                <a:ea typeface="宋体" panose="02010600030101010101" pitchFamily="2" charset="-122"/>
              </a:rPr>
              <a:t>V</a:t>
            </a:r>
            <a:r>
              <a:rPr lang="en-US" altLang="zh-CN" sz="2800" dirty="0">
                <a:solidFill>
                  <a:schemeClr val="tx1"/>
                </a:solidFill>
                <a:latin typeface="Helvetica" pitchFamily="34" charset="0"/>
                <a:ea typeface="宋体" panose="02010600030101010101" pitchFamily="2" charset="-122"/>
              </a:rPr>
              <a:t>| )</a:t>
            </a:r>
          </a:p>
          <a:p>
            <a:pPr lvl="1" indent="0" algn="l" rtl="0" eaLnBrk="1" fontAlgn="base" hangingPunct="1">
              <a:spcBef>
                <a:spcPct val="0"/>
              </a:spcBef>
              <a:spcAft>
                <a:spcPct val="0"/>
              </a:spcAft>
              <a:buFont typeface="Helvetica" pitchFamily="34" charset="0"/>
              <a:buNone/>
            </a:pPr>
            <a:r>
              <a:rPr lang="en-US" altLang="zh-CN" sz="2800" dirty="0">
                <a:solidFill>
                  <a:schemeClr val="tx1"/>
                </a:solidFill>
                <a:latin typeface="Helvetica" pitchFamily="34" charset="0"/>
                <a:ea typeface="宋体" panose="02010600030101010101" pitchFamily="2" charset="-122"/>
              </a:rPr>
              <a:t>		</a:t>
            </a:r>
            <a:r>
              <a:rPr lang="en-US" altLang="zh-CN" sz="2400" dirty="0">
                <a:solidFill>
                  <a:schemeClr val="tx1"/>
                </a:solidFill>
                <a:latin typeface="Symbol" panose="05050102010706020507" pitchFamily="18" charset="2"/>
                <a:ea typeface="宋体" panose="02010600030101010101" pitchFamily="2" charset="-122"/>
              </a:rPr>
              <a:t>Q</a:t>
            </a:r>
            <a:r>
              <a:rPr lang="en-US" altLang="zh-CN" sz="2400" dirty="0">
                <a:solidFill>
                  <a:schemeClr val="tx1"/>
                </a:solidFill>
                <a:latin typeface="Helvetica" pitchFamily="34" charset="0"/>
                <a:ea typeface="宋体" panose="02010600030101010101" pitchFamily="2" charset="-122"/>
              </a:rPr>
              <a:t>( |</a:t>
            </a:r>
            <a:r>
              <a:rPr lang="en-US" altLang="zh-CN" sz="2400" b="1" dirty="0">
                <a:solidFill>
                  <a:schemeClr val="tx1"/>
                </a:solidFill>
                <a:latin typeface="Helvetica" pitchFamily="34" charset="0"/>
                <a:ea typeface="宋体" panose="02010600030101010101" pitchFamily="2" charset="-122"/>
              </a:rPr>
              <a:t>V</a:t>
            </a:r>
            <a:r>
              <a:rPr lang="en-US" altLang="zh-CN" sz="2400" dirty="0">
                <a:solidFill>
                  <a:schemeClr val="tx1"/>
                </a:solidFill>
                <a:latin typeface="Helvetica" pitchFamily="34" charset="0"/>
                <a:ea typeface="宋体" panose="02010600030101010101" pitchFamily="2" charset="-122"/>
              </a:rPr>
              <a:t>| log|</a:t>
            </a:r>
            <a:r>
              <a:rPr lang="en-US" altLang="zh-CN" sz="2400" b="1" dirty="0">
                <a:solidFill>
                  <a:schemeClr val="tx1"/>
                </a:solidFill>
                <a:latin typeface="Helvetica" pitchFamily="34" charset="0"/>
                <a:ea typeface="宋体" panose="02010600030101010101" pitchFamily="2" charset="-122"/>
              </a:rPr>
              <a:t>V</a:t>
            </a:r>
            <a:r>
              <a:rPr lang="en-US" altLang="zh-CN" sz="2400" dirty="0">
                <a:solidFill>
                  <a:schemeClr val="tx1"/>
                </a:solidFill>
                <a:latin typeface="Helvetica" pitchFamily="34" charset="0"/>
                <a:ea typeface="宋体" panose="02010600030101010101" pitchFamily="2" charset="-122"/>
              </a:rPr>
              <a:t>| ) </a:t>
            </a:r>
          </a:p>
        </p:txBody>
      </p:sp>
      <p:sp>
        <p:nvSpPr>
          <p:cNvPr id="131077" name="Rectangle 5"/>
          <p:cNvSpPr/>
          <p:nvPr/>
        </p:nvSpPr>
        <p:spPr>
          <a:xfrm>
            <a:off x="6156325" y="3933825"/>
            <a:ext cx="2889250" cy="457200"/>
          </a:xfrm>
          <a:prstGeom prst="rect">
            <a:avLst/>
          </a:prstGeom>
          <a:noFill/>
          <a:ln w="9525">
            <a:noFill/>
          </a:ln>
        </p:spPr>
        <p:txBody>
          <a:bodyPr wrap="none" anchor="t">
            <a:spAutoFit/>
          </a:bodyPr>
          <a:lstStyle/>
          <a:p>
            <a:pPr lvl="1" indent="0" algn="l" rtl="0" eaLnBrk="1" fontAlgn="base" hangingPunct="1">
              <a:spcBef>
                <a:spcPct val="20000"/>
              </a:spcBef>
              <a:spcAft>
                <a:spcPct val="0"/>
              </a:spcAft>
              <a:buNone/>
            </a:pPr>
            <a:r>
              <a:rPr lang="en-US" altLang="zh-CN" sz="2400" b="1" dirty="0">
                <a:solidFill>
                  <a:schemeClr val="accent2"/>
                </a:solidFill>
                <a:latin typeface="Times New Roman" panose="02020603050405020304" pitchFamily="18" charset="0"/>
                <a:ea typeface="宋体" panose="02010600030101010101" pitchFamily="2" charset="-122"/>
              </a:rPr>
              <a:t>(When |E| &gt;= |V|)</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78</a:t>
            </a:fld>
            <a:endParaRPr lang="en-US" altLang="zh-CN" sz="1400" dirty="0"/>
          </a:p>
        </p:txBody>
      </p:sp>
      <p:sp>
        <p:nvSpPr>
          <p:cNvPr id="2324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132099" name="Rectangle 3"/>
          <p:cNvSpPr>
            <a:spLocks noGrp="1"/>
          </p:cNvSpPr>
          <p:nvPr>
            <p:ph idx="1"/>
          </p:nvPr>
        </p:nvSpPr>
        <p:spPr/>
        <p:txBody>
          <a:bodyPr wrap="square" lIns="91440" tIns="45720" rIns="91440" bIns="45720" anchor="t"/>
          <a:lstStyle/>
          <a:p>
            <a:pPr eaLnBrk="1" hangingPunct="1">
              <a:lnSpc>
                <a:spcPct val="80000"/>
              </a:lnSpc>
            </a:pPr>
            <a:r>
              <a:rPr lang="en-US" altLang="zh-CN" sz="2800" dirty="0"/>
              <a:t>Graph Definition</a:t>
            </a:r>
          </a:p>
          <a:p>
            <a:pPr eaLnBrk="1" hangingPunct="1">
              <a:lnSpc>
                <a:spcPct val="80000"/>
              </a:lnSpc>
            </a:pPr>
            <a:r>
              <a:rPr lang="en-US" altLang="zh-CN" sz="2800" dirty="0"/>
              <a:t>Graph Implementations </a:t>
            </a:r>
          </a:p>
          <a:p>
            <a:pPr eaLnBrk="1" hangingPunct="1">
              <a:lnSpc>
                <a:spcPct val="80000"/>
              </a:lnSpc>
            </a:pPr>
            <a:r>
              <a:rPr lang="en-US" altLang="zh-CN" sz="2800" dirty="0"/>
              <a:t>Graph Traversals</a:t>
            </a:r>
          </a:p>
          <a:p>
            <a:pPr lvl="1" eaLnBrk="1" hangingPunct="1">
              <a:lnSpc>
                <a:spcPct val="80000"/>
              </a:lnSpc>
            </a:pPr>
            <a:r>
              <a:rPr lang="en-US" altLang="zh-CN" sz="2400" dirty="0"/>
              <a:t>Depth First search</a:t>
            </a:r>
          </a:p>
          <a:p>
            <a:pPr lvl="1" eaLnBrk="1" hangingPunct="1">
              <a:lnSpc>
                <a:spcPct val="80000"/>
              </a:lnSpc>
            </a:pPr>
            <a:r>
              <a:rPr lang="en-US" altLang="zh-CN" sz="2400" dirty="0"/>
              <a:t>Breadth First Search</a:t>
            </a:r>
          </a:p>
          <a:p>
            <a:pPr lvl="1" eaLnBrk="1" hangingPunct="1">
              <a:lnSpc>
                <a:spcPct val="80000"/>
              </a:lnSpc>
            </a:pPr>
            <a:r>
              <a:rPr lang="en-US" altLang="zh-CN" sz="2400" dirty="0"/>
              <a:t>Topological Sort ( directed graph)</a:t>
            </a:r>
          </a:p>
          <a:p>
            <a:pPr eaLnBrk="1" hangingPunct="1">
              <a:lnSpc>
                <a:spcPct val="80000"/>
              </a:lnSpc>
            </a:pPr>
            <a:r>
              <a:rPr lang="en-US" altLang="zh-CN" sz="2800" dirty="0">
                <a:solidFill>
                  <a:srgbClr val="CC0000"/>
                </a:solidFill>
              </a:rPr>
              <a:t>Shortest-paths Problems</a:t>
            </a:r>
          </a:p>
          <a:p>
            <a:pPr lvl="1" eaLnBrk="1" hangingPunct="1">
              <a:lnSpc>
                <a:spcPct val="80000"/>
              </a:lnSpc>
            </a:pPr>
            <a:r>
              <a:rPr lang="en-US" altLang="zh-CN" sz="2400" dirty="0"/>
              <a:t>Single source shortest path</a:t>
            </a:r>
          </a:p>
          <a:p>
            <a:pPr lvl="1" eaLnBrk="1" hangingPunct="1">
              <a:lnSpc>
                <a:spcPct val="80000"/>
              </a:lnSpc>
            </a:pPr>
            <a:r>
              <a:rPr lang="en-US" altLang="zh-CN" sz="2400" dirty="0">
                <a:solidFill>
                  <a:srgbClr val="CC0000"/>
                </a:solidFill>
              </a:rPr>
              <a:t>All pairs shortest path</a:t>
            </a:r>
          </a:p>
          <a:p>
            <a:pPr eaLnBrk="1" hangingPunct="1">
              <a:lnSpc>
                <a:spcPct val="80000"/>
              </a:lnSpc>
            </a:pPr>
            <a:r>
              <a:rPr lang="en-US" altLang="zh-CN" sz="2800" dirty="0"/>
              <a:t>Minimum-Cost Spanning Trees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79</a:t>
            </a:fld>
            <a:endParaRPr lang="en-US" altLang="zh-CN" sz="1400" dirty="0"/>
          </a:p>
        </p:txBody>
      </p:sp>
      <p:sp>
        <p:nvSpPr>
          <p:cNvPr id="61442" name="Rectangle 2"/>
          <p:cNvSpPr>
            <a:spLocks noGrp="1" noChangeArrowheads="1"/>
          </p:cNvSpPr>
          <p:nvPr>
            <p:ph type="title"/>
          </p:nvPr>
        </p:nvSpPr>
        <p:spPr>
          <a:xfrm>
            <a:off x="468313" y="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All-Pairs Shortest Paths (1)</a:t>
            </a:r>
          </a:p>
        </p:txBody>
      </p:sp>
      <p:sp>
        <p:nvSpPr>
          <p:cNvPr id="133123" name="Rectangle 3"/>
          <p:cNvSpPr>
            <a:spLocks noGrp="1"/>
          </p:cNvSpPr>
          <p:nvPr>
            <p:ph idx="1"/>
          </p:nvPr>
        </p:nvSpPr>
        <p:spPr>
          <a:xfrm>
            <a:off x="455613" y="981075"/>
            <a:ext cx="8226425" cy="5191125"/>
          </a:xfrm>
        </p:spPr>
        <p:txBody>
          <a:bodyPr wrap="square" lIns="91440" tIns="45720" rIns="91440" bIns="45720" anchor="t"/>
          <a:lstStyle/>
          <a:p>
            <a:pPr marL="0" indent="0" eaLnBrk="1" hangingPunct="1">
              <a:buNone/>
            </a:pPr>
            <a:r>
              <a:rPr lang="en-US" altLang="zh-CN" dirty="0">
                <a:latin typeface="Helvetica" pitchFamily="34" charset="0"/>
              </a:rPr>
              <a:t>For every vertex </a:t>
            </a:r>
            <a:r>
              <a:rPr lang="en-US" altLang="zh-CN" i="1" dirty="0">
                <a:latin typeface="Helvetica" pitchFamily="34" charset="0"/>
              </a:rPr>
              <a:t>u</a:t>
            </a:r>
            <a:r>
              <a:rPr lang="en-US" altLang="zh-CN" dirty="0">
                <a:latin typeface="Helvetica" pitchFamily="34" charset="0"/>
              </a:rPr>
              <a:t>, </a:t>
            </a:r>
            <a:r>
              <a:rPr lang="en-US" altLang="zh-CN" i="1" dirty="0">
                <a:latin typeface="Helvetica" pitchFamily="34" charset="0"/>
              </a:rPr>
              <a:t>v</a:t>
            </a:r>
            <a:r>
              <a:rPr lang="en-US" altLang="zh-CN" dirty="0">
                <a:latin typeface="Helvetica" pitchFamily="34" charset="0"/>
              </a:rPr>
              <a:t> </a:t>
            </a:r>
            <a:r>
              <a:rPr lang="en-US" altLang="zh-CN" dirty="0">
                <a:latin typeface="Helvetica" pitchFamily="34" charset="0"/>
                <a:sym typeface="Symbol" panose="05050102010706020507" pitchFamily="18" charset="2"/>
              </a:rPr>
              <a:t> </a:t>
            </a:r>
            <a:r>
              <a:rPr lang="en-US" altLang="zh-CN" b="1" dirty="0">
                <a:latin typeface="Helvetica" pitchFamily="34" charset="0"/>
                <a:sym typeface="Symbol" panose="05050102010706020507" pitchFamily="18" charset="2"/>
              </a:rPr>
              <a:t>V</a:t>
            </a:r>
            <a:r>
              <a:rPr lang="en-US" altLang="zh-CN" dirty="0">
                <a:latin typeface="Helvetica" pitchFamily="34" charset="0"/>
                <a:sym typeface="Symbol" panose="05050102010706020507" pitchFamily="18" charset="2"/>
              </a:rPr>
              <a:t>, calculate d(</a:t>
            </a:r>
            <a:r>
              <a:rPr lang="en-US" altLang="zh-CN" i="1" dirty="0">
                <a:latin typeface="Helvetica" pitchFamily="34" charset="0"/>
                <a:sym typeface="Symbol" panose="05050102010706020507" pitchFamily="18" charset="2"/>
              </a:rPr>
              <a:t>u</a:t>
            </a:r>
            <a:r>
              <a:rPr lang="en-US" altLang="zh-CN" dirty="0">
                <a:latin typeface="Helvetica" pitchFamily="34" charset="0"/>
                <a:sym typeface="Symbol" panose="05050102010706020507" pitchFamily="18" charset="2"/>
              </a:rPr>
              <a:t>, </a:t>
            </a:r>
            <a:r>
              <a:rPr lang="en-US" altLang="zh-CN" i="1" dirty="0">
                <a:latin typeface="Helvetica" pitchFamily="34" charset="0"/>
                <a:sym typeface="Symbol" panose="05050102010706020507" pitchFamily="18" charset="2"/>
              </a:rPr>
              <a:t>v</a:t>
            </a:r>
            <a:r>
              <a:rPr lang="en-US" altLang="zh-CN" dirty="0">
                <a:latin typeface="Helvetica" pitchFamily="34" charset="0"/>
                <a:sym typeface="Symbol" panose="05050102010706020507" pitchFamily="18" charset="2"/>
              </a:rPr>
              <a:t>).</a:t>
            </a:r>
          </a:p>
          <a:p>
            <a:pPr marL="0" indent="0" eaLnBrk="1" hangingPunct="1">
              <a:lnSpc>
                <a:spcPct val="0"/>
              </a:lnSpc>
              <a:buNone/>
            </a:pPr>
            <a:endParaRPr lang="en-US" altLang="zh-CN" dirty="0">
              <a:latin typeface="Helvetica" pitchFamily="34" charset="0"/>
              <a:sym typeface="Symbol" panose="05050102010706020507" pitchFamily="18" charset="2"/>
            </a:endParaRPr>
          </a:p>
          <a:p>
            <a:pPr marL="0" indent="0" eaLnBrk="1" hangingPunct="1">
              <a:buNone/>
            </a:pPr>
            <a:r>
              <a:rPr lang="en-US" altLang="zh-CN" dirty="0">
                <a:solidFill>
                  <a:srgbClr val="CC0000"/>
                </a:solidFill>
                <a:latin typeface="Helvetica" pitchFamily="34" charset="0"/>
                <a:sym typeface="Symbol" panose="05050102010706020507" pitchFamily="18" charset="2"/>
              </a:rPr>
              <a:t>Solution</a:t>
            </a:r>
            <a:r>
              <a:rPr lang="en-US" altLang="zh-CN" dirty="0">
                <a:latin typeface="Helvetica" pitchFamily="34" charset="0"/>
                <a:sym typeface="Symbol" panose="05050102010706020507" pitchFamily="18" charset="2"/>
              </a:rPr>
              <a:t>: Run Dijkstra’s Algorithm |</a:t>
            </a:r>
            <a:r>
              <a:rPr lang="en-US" altLang="zh-CN" b="1" dirty="0">
                <a:latin typeface="Helvetica" pitchFamily="34" charset="0"/>
                <a:sym typeface="Symbol" panose="05050102010706020507" pitchFamily="18" charset="2"/>
              </a:rPr>
              <a:t>V</a:t>
            </a:r>
            <a:r>
              <a:rPr lang="en-US" altLang="zh-CN" dirty="0">
                <a:latin typeface="Helvetica" pitchFamily="34" charset="0"/>
                <a:sym typeface="Symbol" panose="05050102010706020507" pitchFamily="18" charset="2"/>
              </a:rPr>
              <a:t>| times.</a:t>
            </a:r>
          </a:p>
          <a:p>
            <a:pPr marL="808355" lvl="1" eaLnBrk="1" hangingPunct="1"/>
            <a:r>
              <a:rPr lang="en-US" altLang="zh-CN" dirty="0">
                <a:latin typeface="Helvetica" pitchFamily="34" charset="0"/>
              </a:rPr>
              <a:t>Approach 1</a:t>
            </a:r>
          </a:p>
          <a:p>
            <a:pPr marL="1216025" lvl="2" eaLnBrk="1" hangingPunct="1"/>
            <a:r>
              <a:rPr lang="en-US" altLang="zh-CN" dirty="0">
                <a:latin typeface="Helvetica" pitchFamily="34" charset="0"/>
              </a:rPr>
              <a:t>Total Cost: </a:t>
            </a:r>
            <a:r>
              <a:rPr lang="en-US" altLang="zh-CN" dirty="0">
                <a:latin typeface="Symbol" panose="05050102010706020507" pitchFamily="18" charset="2"/>
              </a:rPr>
              <a:t>Q</a:t>
            </a:r>
            <a:r>
              <a:rPr lang="en-US" altLang="zh-CN" dirty="0">
                <a:latin typeface="Helvetica" pitchFamily="34" charset="0"/>
              </a:rPr>
              <a:t>((|</a:t>
            </a:r>
            <a:r>
              <a:rPr lang="en-US" altLang="zh-CN" b="1" dirty="0">
                <a:latin typeface="Helvetica" pitchFamily="34" charset="0"/>
              </a:rPr>
              <a:t>V</a:t>
            </a:r>
            <a:r>
              <a:rPr lang="en-US" altLang="zh-CN" dirty="0">
                <a:latin typeface="Helvetica" pitchFamily="34" charset="0"/>
              </a:rPr>
              <a:t>|</a:t>
            </a:r>
            <a:r>
              <a:rPr lang="en-US" altLang="zh-CN" baseline="30000" dirty="0">
                <a:latin typeface="Helvetica" pitchFamily="34" charset="0"/>
              </a:rPr>
              <a:t>2</a:t>
            </a:r>
            <a:r>
              <a:rPr lang="en-US" altLang="zh-CN" dirty="0">
                <a:latin typeface="Helvetica" pitchFamily="34" charset="0"/>
              </a:rPr>
              <a:t> + |</a:t>
            </a:r>
            <a:r>
              <a:rPr lang="en-US" altLang="zh-CN" b="1" dirty="0">
                <a:latin typeface="Helvetica" pitchFamily="34" charset="0"/>
              </a:rPr>
              <a:t>E</a:t>
            </a:r>
            <a:r>
              <a:rPr lang="en-US" altLang="zh-CN" dirty="0">
                <a:latin typeface="Helvetica" pitchFamily="34" charset="0"/>
              </a:rPr>
              <a:t>|)|</a:t>
            </a:r>
            <a:r>
              <a:rPr lang="en-US" altLang="zh-CN" b="1" dirty="0">
                <a:latin typeface="Helvetica" pitchFamily="34" charset="0"/>
              </a:rPr>
              <a:t>V</a:t>
            </a:r>
            <a:r>
              <a:rPr lang="en-US" altLang="zh-CN" dirty="0">
                <a:latin typeface="Helvetica" pitchFamily="34" charset="0"/>
              </a:rPr>
              <a:t>| ) = </a:t>
            </a:r>
            <a:r>
              <a:rPr lang="en-US" altLang="zh-CN" dirty="0">
                <a:latin typeface="Symbol" panose="05050102010706020507" pitchFamily="18" charset="2"/>
              </a:rPr>
              <a:t>Q</a:t>
            </a:r>
            <a:r>
              <a:rPr lang="en-US" altLang="zh-CN" dirty="0">
                <a:latin typeface="Helvetica" pitchFamily="34" charset="0"/>
              </a:rPr>
              <a:t>(|</a:t>
            </a:r>
            <a:r>
              <a:rPr lang="en-US" altLang="zh-CN" b="1" dirty="0">
                <a:latin typeface="Helvetica" pitchFamily="34" charset="0"/>
              </a:rPr>
              <a:t>V</a:t>
            </a:r>
            <a:r>
              <a:rPr lang="en-US" altLang="zh-CN" dirty="0">
                <a:latin typeface="Helvetica" pitchFamily="34" charset="0"/>
              </a:rPr>
              <a:t>|</a:t>
            </a:r>
            <a:r>
              <a:rPr lang="en-US" altLang="zh-CN" baseline="30000" dirty="0">
                <a:latin typeface="Helvetica" pitchFamily="34" charset="0"/>
              </a:rPr>
              <a:t>3</a:t>
            </a:r>
            <a:r>
              <a:rPr lang="en-US" altLang="zh-CN" dirty="0">
                <a:latin typeface="Helvetica" pitchFamily="34" charset="0"/>
              </a:rPr>
              <a:t>).</a:t>
            </a:r>
          </a:p>
          <a:p>
            <a:pPr marL="808355" lvl="1" eaLnBrk="1" hangingPunct="1"/>
            <a:r>
              <a:rPr lang="en-US" altLang="zh-CN" dirty="0">
                <a:latin typeface="Helvetica" pitchFamily="34" charset="0"/>
              </a:rPr>
              <a:t>Approach 2</a:t>
            </a:r>
          </a:p>
          <a:p>
            <a:pPr marL="1216025" lvl="2" eaLnBrk="1" hangingPunct="1"/>
            <a:r>
              <a:rPr lang="en-US" altLang="zh-CN" dirty="0">
                <a:latin typeface="Helvetica" pitchFamily="34" charset="0"/>
              </a:rPr>
              <a:t>Total Cost: </a:t>
            </a:r>
            <a:r>
              <a:rPr lang="en-US" altLang="zh-CN" dirty="0">
                <a:latin typeface="Symbol" panose="05050102010706020507" pitchFamily="18" charset="2"/>
              </a:rPr>
              <a:t>Q</a:t>
            </a:r>
            <a:r>
              <a:rPr lang="en-US" altLang="zh-CN" dirty="0">
                <a:latin typeface="Helvetica" pitchFamily="34" charset="0"/>
              </a:rPr>
              <a:t>(((|</a:t>
            </a:r>
            <a:r>
              <a:rPr lang="en-US" altLang="zh-CN" b="1" dirty="0">
                <a:latin typeface="Helvetica" pitchFamily="34" charset="0"/>
              </a:rPr>
              <a:t>V</a:t>
            </a:r>
            <a:r>
              <a:rPr lang="en-US" altLang="zh-CN" dirty="0">
                <a:latin typeface="Helvetica" pitchFamily="34" charset="0"/>
              </a:rPr>
              <a:t>| + |</a:t>
            </a:r>
            <a:r>
              <a:rPr lang="en-US" altLang="zh-CN" b="1" dirty="0">
                <a:latin typeface="Helvetica" pitchFamily="34" charset="0"/>
              </a:rPr>
              <a:t>E</a:t>
            </a:r>
            <a:r>
              <a:rPr lang="en-US" altLang="zh-CN" dirty="0">
                <a:latin typeface="Helvetica" pitchFamily="34" charset="0"/>
              </a:rPr>
              <a:t>|)log|</a:t>
            </a:r>
            <a:r>
              <a:rPr lang="en-US" altLang="zh-CN" b="1" dirty="0">
                <a:latin typeface="Helvetica" pitchFamily="34" charset="0"/>
              </a:rPr>
              <a:t>E</a:t>
            </a:r>
            <a:r>
              <a:rPr lang="en-US" altLang="zh-CN" dirty="0">
                <a:latin typeface="Helvetica" pitchFamily="34" charset="0"/>
              </a:rPr>
              <a:t>|) |</a:t>
            </a:r>
            <a:r>
              <a:rPr lang="en-US" altLang="zh-CN" b="1" dirty="0">
                <a:latin typeface="Helvetica" pitchFamily="34" charset="0"/>
              </a:rPr>
              <a:t>V</a:t>
            </a:r>
            <a:r>
              <a:rPr lang="en-US" altLang="zh-CN" dirty="0">
                <a:latin typeface="Helvetica" pitchFamily="34" charset="0"/>
              </a:rPr>
              <a:t>| )</a:t>
            </a:r>
          </a:p>
          <a:p>
            <a:pPr marL="1216025" lvl="2" eaLnBrk="1" hangingPunct="1"/>
            <a:r>
              <a:rPr lang="en-US" altLang="zh-CN" dirty="0">
                <a:latin typeface="Helvetica" pitchFamily="34" charset="0"/>
              </a:rPr>
              <a:t>Sparse graph    </a:t>
            </a:r>
            <a:r>
              <a:rPr lang="en-US" altLang="zh-CN" dirty="0">
                <a:latin typeface="Symbol" panose="05050102010706020507" pitchFamily="18" charset="2"/>
              </a:rPr>
              <a:t>Q</a:t>
            </a:r>
            <a:r>
              <a:rPr lang="en-US" altLang="zh-CN" dirty="0">
                <a:latin typeface="Helvetica" pitchFamily="34" charset="0"/>
              </a:rPr>
              <a:t>( |</a:t>
            </a:r>
            <a:r>
              <a:rPr lang="en-US" altLang="zh-CN" b="1" dirty="0">
                <a:latin typeface="Helvetica" pitchFamily="34" charset="0"/>
              </a:rPr>
              <a:t>V</a:t>
            </a:r>
            <a:r>
              <a:rPr lang="en-US" altLang="zh-CN" dirty="0">
                <a:latin typeface="Helvetica" pitchFamily="34" charset="0"/>
              </a:rPr>
              <a:t>|</a:t>
            </a:r>
            <a:r>
              <a:rPr lang="en-US" altLang="zh-CN" baseline="30000" dirty="0">
                <a:latin typeface="Helvetica" pitchFamily="34" charset="0"/>
              </a:rPr>
              <a:t>2</a:t>
            </a:r>
            <a:r>
              <a:rPr lang="en-US" altLang="zh-CN" dirty="0">
                <a:latin typeface="Helvetica" pitchFamily="34" charset="0"/>
              </a:rPr>
              <a:t> log|</a:t>
            </a:r>
            <a:r>
              <a:rPr lang="en-US" altLang="zh-CN" b="1" dirty="0">
                <a:latin typeface="Helvetica" pitchFamily="34" charset="0"/>
              </a:rPr>
              <a:t>V</a:t>
            </a:r>
            <a:r>
              <a:rPr lang="en-US" altLang="zh-CN" dirty="0">
                <a:latin typeface="Helvetica" pitchFamily="34" charset="0"/>
              </a:rPr>
              <a:t>| )</a:t>
            </a:r>
          </a:p>
          <a:p>
            <a:pPr marL="1216025" lvl="2" eaLnBrk="1" hangingPunct="1"/>
            <a:r>
              <a:rPr lang="en-US" altLang="zh-CN" dirty="0">
                <a:latin typeface="Helvetica" pitchFamily="34" charset="0"/>
              </a:rPr>
              <a:t>Dense graph     </a:t>
            </a:r>
            <a:r>
              <a:rPr lang="en-US" altLang="zh-CN" dirty="0">
                <a:latin typeface="Symbol" panose="05050102010706020507" pitchFamily="18" charset="2"/>
              </a:rPr>
              <a:t>Q</a:t>
            </a:r>
            <a:r>
              <a:rPr lang="en-US" altLang="zh-CN" dirty="0">
                <a:latin typeface="Helvetica" pitchFamily="34" charset="0"/>
              </a:rPr>
              <a:t>( |</a:t>
            </a:r>
            <a:r>
              <a:rPr lang="en-US" altLang="zh-CN" b="1" dirty="0">
                <a:latin typeface="Helvetica" pitchFamily="34" charset="0"/>
              </a:rPr>
              <a:t>V</a:t>
            </a:r>
            <a:r>
              <a:rPr lang="en-US" altLang="zh-CN" dirty="0">
                <a:latin typeface="Helvetica" pitchFamily="34" charset="0"/>
              </a:rPr>
              <a:t>|</a:t>
            </a:r>
            <a:r>
              <a:rPr lang="en-US" altLang="zh-CN" baseline="30000" dirty="0">
                <a:latin typeface="Helvetica" pitchFamily="34" charset="0"/>
              </a:rPr>
              <a:t>3</a:t>
            </a:r>
            <a:r>
              <a:rPr lang="en-US" altLang="zh-CN" dirty="0">
                <a:latin typeface="Helvetica" pitchFamily="34" charset="0"/>
              </a:rPr>
              <a:t> log|</a:t>
            </a:r>
            <a:r>
              <a:rPr lang="en-US" altLang="zh-CN" b="1" dirty="0">
                <a:latin typeface="Helvetica" pitchFamily="34" charset="0"/>
              </a:rPr>
              <a:t>V</a:t>
            </a:r>
            <a:r>
              <a:rPr lang="en-US" altLang="zh-CN" dirty="0">
                <a:latin typeface="Helvetica" pitchFamily="34" charset="0"/>
              </a:rPr>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8</a:t>
            </a:fld>
            <a:endParaRPr lang="en-US" altLang="zh-CN" sz="1400" dirty="0"/>
          </a:p>
        </p:txBody>
      </p:sp>
      <p:sp>
        <p:nvSpPr>
          <p:cNvPr id="12800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16387" name="Rectangle 3"/>
          <p:cNvSpPr>
            <a:spLocks noGrp="1"/>
          </p:cNvSpPr>
          <p:nvPr>
            <p:ph idx="1"/>
          </p:nvPr>
        </p:nvSpPr>
        <p:spPr/>
        <p:txBody>
          <a:bodyPr wrap="square" lIns="91440" tIns="45720" rIns="91440" bIns="45720" anchor="t"/>
          <a:lstStyle/>
          <a:p>
            <a:pPr eaLnBrk="1" hangingPunct="1"/>
            <a:r>
              <a:rPr lang="en-US" altLang="zh-CN" dirty="0"/>
              <a:t>Graph Definition</a:t>
            </a:r>
          </a:p>
          <a:p>
            <a:pPr eaLnBrk="1" hangingPunct="1"/>
            <a:r>
              <a:rPr lang="en-US" altLang="zh-CN" dirty="0">
                <a:solidFill>
                  <a:srgbClr val="CC0000"/>
                </a:solidFill>
              </a:rPr>
              <a:t>Graph Implementations </a:t>
            </a:r>
          </a:p>
          <a:p>
            <a:pPr eaLnBrk="1" hangingPunct="1"/>
            <a:r>
              <a:rPr lang="en-US" altLang="zh-CN" dirty="0"/>
              <a:t>Graph Traversals</a:t>
            </a:r>
          </a:p>
          <a:p>
            <a:pPr eaLnBrk="1" hangingPunct="1"/>
            <a:r>
              <a:rPr lang="en-US" altLang="zh-CN" dirty="0"/>
              <a:t>Shortest-paths Problems</a:t>
            </a:r>
          </a:p>
          <a:p>
            <a:pPr eaLnBrk="1" hangingPunct="1"/>
            <a:r>
              <a:rPr lang="en-US" altLang="zh-CN" dirty="0"/>
              <a:t>Minimum-Cost Spanning Trees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80</a:t>
            </a:fld>
            <a:endParaRPr lang="en-US" altLang="zh-CN" sz="1400" dirty="0"/>
          </a:p>
        </p:txBody>
      </p:sp>
      <p:sp>
        <p:nvSpPr>
          <p:cNvPr id="241666" name="Rectangle 2"/>
          <p:cNvSpPr>
            <a:spLocks noGrp="1" noChangeArrowheads="1"/>
          </p:cNvSpPr>
          <p:nvPr>
            <p:ph type="title"/>
          </p:nvPr>
        </p:nvSpPr>
        <p:spPr>
          <a:xfrm>
            <a:off x="468313" y="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All-Pairs Shortest Paths (2)</a:t>
            </a:r>
          </a:p>
        </p:txBody>
      </p:sp>
      <p:sp>
        <p:nvSpPr>
          <p:cNvPr id="135171" name="Rectangle 3"/>
          <p:cNvSpPr>
            <a:spLocks noGrp="1"/>
          </p:cNvSpPr>
          <p:nvPr>
            <p:ph idx="1"/>
          </p:nvPr>
        </p:nvSpPr>
        <p:spPr>
          <a:xfrm>
            <a:off x="455613" y="981075"/>
            <a:ext cx="8226425" cy="5191125"/>
          </a:xfrm>
        </p:spPr>
        <p:txBody>
          <a:bodyPr wrap="square" lIns="91440" tIns="45720" rIns="91440" bIns="45720" anchor="t"/>
          <a:lstStyle/>
          <a:p>
            <a:pPr marL="0" indent="0" eaLnBrk="1" hangingPunct="1">
              <a:buNone/>
            </a:pPr>
            <a:r>
              <a:rPr lang="en-US" altLang="zh-CN" dirty="0">
                <a:solidFill>
                  <a:srgbClr val="CC0000"/>
                </a:solidFill>
                <a:latin typeface="Helvetica" pitchFamily="34" charset="0"/>
              </a:rPr>
              <a:t>Another simpler solution</a:t>
            </a:r>
            <a:r>
              <a:rPr lang="en-US" altLang="zh-CN" dirty="0">
                <a:latin typeface="Helvetica" pitchFamily="34" charset="0"/>
              </a:rPr>
              <a:t>:</a:t>
            </a:r>
            <a:r>
              <a:rPr lang="en-US" altLang="zh-CN" dirty="0">
                <a:latin typeface="Helvetica" pitchFamily="34" charset="0"/>
                <a:sym typeface="Symbol" panose="05050102010706020507" pitchFamily="18" charset="2"/>
              </a:rPr>
              <a:t> Floyd’s Algorithm.</a:t>
            </a:r>
          </a:p>
          <a:p>
            <a:pPr marL="0" indent="0" eaLnBrk="1" hangingPunct="1">
              <a:lnSpc>
                <a:spcPct val="0"/>
              </a:lnSpc>
              <a:buNone/>
            </a:pPr>
            <a:endParaRPr lang="en-US" altLang="zh-CN" dirty="0">
              <a:latin typeface="Helvetica" pitchFamily="34" charset="0"/>
              <a:sym typeface="Symbol" panose="05050102010706020507" pitchFamily="18" charset="2"/>
            </a:endParaRPr>
          </a:p>
          <a:p>
            <a:pPr marL="0" indent="0" eaLnBrk="1" hangingPunct="1">
              <a:buNone/>
            </a:pPr>
            <a:endParaRPr lang="en-US" altLang="zh-CN" dirty="0">
              <a:latin typeface="Helvetica" pitchFamily="34" charset="0"/>
              <a:sym typeface="Symbol" panose="05050102010706020507" pitchFamily="18" charset="2"/>
            </a:endParaRPr>
          </a:p>
          <a:p>
            <a:pPr marL="0" indent="0" eaLnBrk="1" hangingPunct="1"/>
            <a:r>
              <a:rPr lang="en-US" altLang="zh-CN" dirty="0">
                <a:latin typeface="Helvetica" pitchFamily="34" charset="0"/>
                <a:sym typeface="Symbol" panose="05050102010706020507" pitchFamily="18" charset="2"/>
              </a:rPr>
              <a:t> Define a </a:t>
            </a:r>
            <a:r>
              <a:rPr lang="en-US" altLang="zh-CN" i="1" dirty="0">
                <a:solidFill>
                  <a:schemeClr val="accent2"/>
                </a:solidFill>
                <a:latin typeface="Helvetica" pitchFamily="34" charset="0"/>
                <a:sym typeface="Symbol" panose="05050102010706020507" pitchFamily="18" charset="2"/>
              </a:rPr>
              <a:t>k</a:t>
            </a:r>
            <a:r>
              <a:rPr lang="en-US" altLang="zh-CN" dirty="0">
                <a:solidFill>
                  <a:schemeClr val="accent2"/>
                </a:solidFill>
                <a:latin typeface="Helvetica" pitchFamily="34" charset="0"/>
                <a:sym typeface="Symbol" panose="05050102010706020507" pitchFamily="18" charset="2"/>
              </a:rPr>
              <a:t>-path</a:t>
            </a:r>
            <a:r>
              <a:rPr lang="en-US" altLang="zh-CN" dirty="0">
                <a:latin typeface="Helvetica" pitchFamily="34" charset="0"/>
                <a:sym typeface="Symbol" panose="05050102010706020507" pitchFamily="18" charset="2"/>
              </a:rPr>
              <a:t> from </a:t>
            </a:r>
            <a:r>
              <a:rPr lang="en-US" altLang="zh-CN" i="1" dirty="0">
                <a:latin typeface="Helvetica" pitchFamily="34" charset="0"/>
                <a:sym typeface="Symbol" panose="05050102010706020507" pitchFamily="18" charset="2"/>
              </a:rPr>
              <a:t>u</a:t>
            </a:r>
            <a:r>
              <a:rPr lang="en-US" altLang="zh-CN" dirty="0">
                <a:latin typeface="Helvetica" pitchFamily="34" charset="0"/>
                <a:sym typeface="Symbol" panose="05050102010706020507" pitchFamily="18" charset="2"/>
              </a:rPr>
              <a:t> to </a:t>
            </a:r>
            <a:r>
              <a:rPr lang="en-US" altLang="zh-CN" i="1" dirty="0">
                <a:latin typeface="Helvetica" pitchFamily="34" charset="0"/>
                <a:sym typeface="Symbol" panose="05050102010706020507" pitchFamily="18" charset="2"/>
              </a:rPr>
              <a:t>v</a:t>
            </a:r>
            <a:r>
              <a:rPr lang="en-US" altLang="zh-CN" dirty="0">
                <a:latin typeface="Helvetica" pitchFamily="34" charset="0"/>
                <a:sym typeface="Symbol" panose="05050102010706020507" pitchFamily="18" charset="2"/>
              </a:rPr>
              <a:t> to be any path whose intermediate vertices all have indices less than </a:t>
            </a:r>
            <a:r>
              <a:rPr lang="en-US" altLang="zh-CN" i="1" dirty="0">
                <a:latin typeface="Helvetica" pitchFamily="34" charset="0"/>
                <a:sym typeface="Symbol" panose="05050102010706020507" pitchFamily="18" charset="2"/>
              </a:rPr>
              <a:t>k</a:t>
            </a:r>
            <a:r>
              <a:rPr lang="en-US" altLang="zh-CN" dirty="0">
                <a:latin typeface="Helvetica" pitchFamily="34" charset="0"/>
                <a:sym typeface="Symbol" panose="05050102010706020507" pitchFamily="18" charset="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81</a:t>
            </a:fld>
            <a:endParaRPr lang="en-US" altLang="zh-CN" sz="1400" dirty="0"/>
          </a:p>
        </p:txBody>
      </p:sp>
      <p:sp>
        <p:nvSpPr>
          <p:cNvPr id="81922" name="Rectangle 2"/>
          <p:cNvSpPr>
            <a:spLocks noGrp="1" noChangeArrowheads="1"/>
          </p:cNvSpPr>
          <p:nvPr>
            <p:ph type="ctrTitle"/>
          </p:nvPr>
        </p:nvSpPr>
        <p:spPr>
          <a:xfrm>
            <a:off x="685800" y="228600"/>
            <a:ext cx="7772400" cy="762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K-path</a:t>
            </a:r>
          </a:p>
        </p:txBody>
      </p:sp>
      <p:sp>
        <p:nvSpPr>
          <p:cNvPr id="137219" name="Rectangle 3"/>
          <p:cNvSpPr>
            <a:spLocks noGrp="1"/>
          </p:cNvSpPr>
          <p:nvPr>
            <p:ph type="subTitle" idx="1"/>
          </p:nvPr>
        </p:nvSpPr>
        <p:spPr>
          <a:xfrm>
            <a:off x="457200" y="3657600"/>
            <a:ext cx="8002588" cy="3011488"/>
          </a:xfrm>
        </p:spPr>
        <p:txBody>
          <a:bodyPr wrap="square" lIns="91440" tIns="45720" rIns="91440" bIns="45720" anchor="t"/>
          <a:lstStyle/>
          <a:p>
            <a:pPr algn="l" eaLnBrk="1" hangingPunct="1">
              <a:lnSpc>
                <a:spcPct val="120000"/>
              </a:lnSpc>
              <a:buClrTx/>
              <a:buSzTx/>
              <a:buFontTx/>
            </a:pPr>
            <a:r>
              <a:rPr kumimoji="1" lang="en-US" altLang="zh-CN" sz="1800" dirty="0">
                <a:latin typeface="Arial" panose="020B0604020202020204" pitchFamily="34" charset="0"/>
                <a:ea typeface="+mn-ea"/>
                <a:cs typeface="+mn-cs"/>
              </a:rPr>
              <a:t>0,3 is a 0-path. </a:t>
            </a:r>
          </a:p>
          <a:p>
            <a:pPr algn="l" eaLnBrk="1" hangingPunct="1">
              <a:lnSpc>
                <a:spcPct val="120000"/>
              </a:lnSpc>
              <a:buClrTx/>
              <a:buSzTx/>
              <a:buFontTx/>
            </a:pPr>
            <a:r>
              <a:rPr kumimoji="1" lang="en-US" altLang="zh-CN" sz="1800" dirty="0">
                <a:latin typeface="Arial" panose="020B0604020202020204" pitchFamily="34" charset="0"/>
                <a:ea typeface="+mn-ea"/>
                <a:cs typeface="+mn-cs"/>
              </a:rPr>
              <a:t>2,0,3 is a 1-path. </a:t>
            </a:r>
          </a:p>
          <a:p>
            <a:pPr algn="l" eaLnBrk="1" hangingPunct="1">
              <a:lnSpc>
                <a:spcPct val="120000"/>
              </a:lnSpc>
              <a:buClrTx/>
              <a:buSzTx/>
              <a:buFontTx/>
            </a:pPr>
            <a:r>
              <a:rPr kumimoji="1" lang="en-US" altLang="zh-CN" sz="1800" dirty="0">
                <a:latin typeface="Arial" panose="020B0604020202020204" pitchFamily="34" charset="0"/>
                <a:ea typeface="+mn-ea"/>
                <a:cs typeface="+mn-cs"/>
              </a:rPr>
              <a:t>0,2,3 is a 3-path, but not a 2 or 1 path. Every path is a 4-path.</a:t>
            </a:r>
          </a:p>
          <a:p>
            <a:pPr algn="l" eaLnBrk="1" hangingPunct="1">
              <a:lnSpc>
                <a:spcPct val="120000"/>
              </a:lnSpc>
              <a:buClrTx/>
              <a:buSzTx/>
              <a:buFontTx/>
            </a:pPr>
            <a:endParaRPr kumimoji="1" lang="en-US" altLang="zh-CN" sz="1800" dirty="0">
              <a:latin typeface="Arial" panose="020B0604020202020204" pitchFamily="34" charset="0"/>
              <a:ea typeface="+mn-ea"/>
              <a:cs typeface="+mn-cs"/>
            </a:endParaRPr>
          </a:p>
          <a:p>
            <a:pPr algn="l" eaLnBrk="1" hangingPunct="1">
              <a:lnSpc>
                <a:spcPct val="120000"/>
              </a:lnSpc>
              <a:buClrTx/>
              <a:buSzTx/>
              <a:buFontTx/>
              <a:buChar char="•"/>
            </a:pPr>
            <a:r>
              <a:rPr kumimoji="1" lang="en-US" altLang="zh-CN" sz="2000" b="1" dirty="0">
                <a:latin typeface="Arial" panose="020B0604020202020204" pitchFamily="34" charset="0"/>
                <a:ea typeface="+mn-ea"/>
                <a:cs typeface="+mn-cs"/>
              </a:rPr>
              <a:t> Define </a:t>
            </a:r>
            <a:r>
              <a:rPr kumimoji="1" lang="en-US" altLang="zh-CN" sz="2000" b="1" dirty="0">
                <a:solidFill>
                  <a:srgbClr val="CC0000"/>
                </a:solidFill>
                <a:latin typeface="Arial" panose="020B0604020202020204" pitchFamily="34" charset="0"/>
                <a:ea typeface="+mn-ea"/>
                <a:cs typeface="+mn-cs"/>
              </a:rPr>
              <a:t>D</a:t>
            </a:r>
            <a:r>
              <a:rPr kumimoji="1" lang="en-US" altLang="zh-CN" sz="2000" b="1" baseline="-25000" dirty="0">
                <a:solidFill>
                  <a:srgbClr val="CC0000"/>
                </a:solidFill>
                <a:latin typeface="Arial" panose="020B0604020202020204" pitchFamily="34" charset="0"/>
                <a:ea typeface="+mn-ea"/>
                <a:cs typeface="+mn-cs"/>
              </a:rPr>
              <a:t>K</a:t>
            </a:r>
            <a:r>
              <a:rPr kumimoji="1" lang="en-US" altLang="zh-CN" sz="2000" b="1" dirty="0">
                <a:solidFill>
                  <a:srgbClr val="CC0000"/>
                </a:solidFill>
                <a:latin typeface="Arial" panose="020B0604020202020204" pitchFamily="34" charset="0"/>
                <a:ea typeface="+mn-ea"/>
                <a:cs typeface="+mn-cs"/>
              </a:rPr>
              <a:t>(v, u)</a:t>
            </a:r>
            <a:r>
              <a:rPr kumimoji="1" lang="en-US" altLang="zh-CN" sz="2000" b="1" dirty="0">
                <a:latin typeface="Arial" panose="020B0604020202020204" pitchFamily="34" charset="0"/>
                <a:ea typeface="+mn-ea"/>
                <a:cs typeface="+mn-cs"/>
              </a:rPr>
              <a:t> : the length of the shortest k-path from v to u.</a:t>
            </a:r>
          </a:p>
          <a:p>
            <a:pPr algn="l" eaLnBrk="1" hangingPunct="1">
              <a:lnSpc>
                <a:spcPct val="120000"/>
              </a:lnSpc>
              <a:buClrTx/>
              <a:buSzTx/>
              <a:buFontTx/>
              <a:buChar char="•"/>
            </a:pPr>
            <a:r>
              <a:rPr kumimoji="1" lang="en-US" altLang="zh-CN" sz="2000" b="1" dirty="0">
                <a:solidFill>
                  <a:srgbClr val="CC0000"/>
                </a:solidFill>
                <a:latin typeface="Arial" panose="020B0604020202020204" pitchFamily="34" charset="0"/>
                <a:ea typeface="+mn-ea"/>
                <a:cs typeface="+mn-cs"/>
              </a:rPr>
              <a:t> D</a:t>
            </a:r>
            <a:r>
              <a:rPr kumimoji="1" lang="en-US" altLang="zh-CN" sz="2000" b="1" baseline="-25000" dirty="0">
                <a:solidFill>
                  <a:srgbClr val="CC0000"/>
                </a:solidFill>
                <a:latin typeface="Arial" panose="020B0604020202020204" pitchFamily="34" charset="0"/>
                <a:ea typeface="+mn-ea"/>
                <a:cs typeface="+mn-cs"/>
              </a:rPr>
              <a:t>0</a:t>
            </a:r>
            <a:r>
              <a:rPr kumimoji="1" lang="en-US" altLang="zh-CN" sz="2000" b="1" dirty="0">
                <a:solidFill>
                  <a:srgbClr val="CC0000"/>
                </a:solidFill>
                <a:latin typeface="Arial" panose="020B0604020202020204" pitchFamily="34" charset="0"/>
                <a:ea typeface="+mn-ea"/>
                <a:cs typeface="+mn-cs"/>
              </a:rPr>
              <a:t>(v, u) &gt;= D</a:t>
            </a:r>
            <a:r>
              <a:rPr kumimoji="1" lang="en-US" altLang="zh-CN" sz="2000" b="1" baseline="-25000" dirty="0">
                <a:solidFill>
                  <a:srgbClr val="CC0000"/>
                </a:solidFill>
                <a:latin typeface="Arial" panose="020B0604020202020204" pitchFamily="34" charset="0"/>
                <a:ea typeface="+mn-ea"/>
                <a:cs typeface="+mn-cs"/>
              </a:rPr>
              <a:t>1</a:t>
            </a:r>
            <a:r>
              <a:rPr kumimoji="1" lang="en-US" altLang="zh-CN" sz="2000" b="1" dirty="0">
                <a:solidFill>
                  <a:srgbClr val="CC0000"/>
                </a:solidFill>
                <a:latin typeface="Arial" panose="020B0604020202020204" pitchFamily="34" charset="0"/>
                <a:ea typeface="+mn-ea"/>
                <a:cs typeface="+mn-cs"/>
              </a:rPr>
              <a:t>(v, u) &gt;= D</a:t>
            </a:r>
            <a:r>
              <a:rPr kumimoji="1" lang="en-US" altLang="zh-CN" sz="2000" b="1" baseline="-25000" dirty="0">
                <a:solidFill>
                  <a:srgbClr val="CC0000"/>
                </a:solidFill>
                <a:latin typeface="Arial" panose="020B0604020202020204" pitchFamily="34" charset="0"/>
                <a:ea typeface="+mn-ea"/>
                <a:cs typeface="+mn-cs"/>
              </a:rPr>
              <a:t>2</a:t>
            </a:r>
            <a:r>
              <a:rPr kumimoji="1" lang="en-US" altLang="zh-CN" sz="2000" b="1" dirty="0">
                <a:solidFill>
                  <a:srgbClr val="CC0000"/>
                </a:solidFill>
                <a:latin typeface="Arial" panose="020B0604020202020204" pitchFamily="34" charset="0"/>
                <a:ea typeface="+mn-ea"/>
                <a:cs typeface="+mn-cs"/>
              </a:rPr>
              <a:t>(v, u) &gt;= … &gt;= D</a:t>
            </a:r>
            <a:r>
              <a:rPr kumimoji="1" lang="en-US" altLang="zh-CN" sz="2000" b="1" baseline="-25000" dirty="0">
                <a:solidFill>
                  <a:srgbClr val="CC0000"/>
                </a:solidFill>
                <a:latin typeface="Arial" panose="020B0604020202020204" pitchFamily="34" charset="0"/>
                <a:ea typeface="+mn-ea"/>
                <a:cs typeface="+mn-cs"/>
              </a:rPr>
              <a:t>n</a:t>
            </a:r>
            <a:r>
              <a:rPr kumimoji="1" lang="en-US" altLang="zh-CN" sz="2000" b="1" dirty="0">
                <a:solidFill>
                  <a:srgbClr val="CC0000"/>
                </a:solidFill>
                <a:latin typeface="Arial" panose="020B0604020202020204" pitchFamily="34" charset="0"/>
                <a:ea typeface="+mn-ea"/>
                <a:cs typeface="+mn-cs"/>
              </a:rPr>
              <a:t>(v, u) </a:t>
            </a:r>
            <a:r>
              <a:rPr kumimoji="1" lang="en-US" altLang="zh-CN" sz="2000" b="1" dirty="0">
                <a:solidFill>
                  <a:schemeClr val="accent2"/>
                </a:solidFill>
                <a:latin typeface="Arial" panose="020B0604020202020204" pitchFamily="34" charset="0"/>
                <a:ea typeface="+mn-ea"/>
                <a:cs typeface="+mn-cs"/>
              </a:rPr>
              <a:t>= d(v, u)</a:t>
            </a:r>
            <a:endParaRPr kumimoji="1" lang="en-US" altLang="zh-CN" sz="2000" b="1" baseline="-25000" dirty="0">
              <a:solidFill>
                <a:schemeClr val="accent2"/>
              </a:solidFill>
              <a:latin typeface="Arial" panose="020B0604020202020204" pitchFamily="34" charset="0"/>
              <a:ea typeface="+mn-ea"/>
              <a:cs typeface="+mn-cs"/>
            </a:endParaRPr>
          </a:p>
          <a:p>
            <a:pPr algn="l" eaLnBrk="1" hangingPunct="1">
              <a:lnSpc>
                <a:spcPct val="120000"/>
              </a:lnSpc>
              <a:buClrTx/>
              <a:buSzTx/>
              <a:buFontTx/>
            </a:pPr>
            <a:endParaRPr kumimoji="1" lang="en-US" altLang="zh-CN" sz="2000" b="1" dirty="0">
              <a:solidFill>
                <a:schemeClr val="accent2"/>
              </a:solidFill>
              <a:latin typeface="+mn-lt"/>
              <a:ea typeface="+mn-ea"/>
              <a:cs typeface="+mn-cs"/>
            </a:endParaRPr>
          </a:p>
        </p:txBody>
      </p:sp>
      <p:pic>
        <p:nvPicPr>
          <p:cNvPr id="137220" name="Picture 4" descr="Floyd"/>
          <p:cNvPicPr>
            <a:picLocks noChangeAspect="1"/>
          </p:cNvPicPr>
          <p:nvPr/>
        </p:nvPicPr>
        <p:blipFill>
          <a:blip r:embed="rId2"/>
          <a:srcRect l="2867" t="3339" r="3824" b="3339"/>
          <a:stretch>
            <a:fillRect/>
          </a:stretch>
        </p:blipFill>
        <p:spPr>
          <a:xfrm>
            <a:off x="2843213" y="1000125"/>
            <a:ext cx="2743200" cy="2357438"/>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82</a:t>
            </a:fld>
            <a:endParaRPr lang="en-US" altLang="zh-CN" sz="1400" dirty="0"/>
          </a:p>
        </p:txBody>
      </p:sp>
      <p:sp>
        <p:nvSpPr>
          <p:cNvPr id="245762"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Floyd’s Algorithm (1)</a:t>
            </a:r>
          </a:p>
        </p:txBody>
      </p:sp>
      <p:sp>
        <p:nvSpPr>
          <p:cNvPr id="138243" name="Rectangle 3"/>
          <p:cNvSpPr/>
          <p:nvPr/>
        </p:nvSpPr>
        <p:spPr>
          <a:xfrm>
            <a:off x="323850" y="5676900"/>
            <a:ext cx="9144000" cy="2362200"/>
          </a:xfrm>
          <a:prstGeom prst="rect">
            <a:avLst/>
          </a:prstGeom>
          <a:noFill/>
          <a:ln w="9525">
            <a:noFill/>
          </a:ln>
        </p:spPr>
        <p:txBody>
          <a:bodyPr anchor="t"/>
          <a:lstStyle/>
          <a:p>
            <a:pPr marL="609600" indent="-609600">
              <a:spcBef>
                <a:spcPct val="20000"/>
              </a:spcBef>
              <a:buAutoNum type="arabicParenBoth"/>
            </a:pPr>
            <a:r>
              <a:rPr lang="en-US" altLang="zh-CN" b="1" dirty="0">
                <a:solidFill>
                  <a:srgbClr val="CC0000"/>
                </a:solidFill>
                <a:latin typeface="Arial" panose="020B0604020202020204" pitchFamily="34" charset="0"/>
                <a:ea typeface="宋体" panose="02010600030101010101" pitchFamily="2" charset="-122"/>
              </a:rPr>
              <a:t>D</a:t>
            </a:r>
            <a:r>
              <a:rPr lang="en-US" altLang="zh-CN" b="1" baseline="-25000" dirty="0">
                <a:solidFill>
                  <a:srgbClr val="CC0000"/>
                </a:solidFill>
                <a:latin typeface="Arial" panose="020B0604020202020204" pitchFamily="34" charset="0"/>
                <a:ea typeface="宋体" panose="02010600030101010101" pitchFamily="2" charset="-122"/>
              </a:rPr>
              <a:t>0</a:t>
            </a:r>
            <a:r>
              <a:rPr lang="en-US" altLang="zh-CN" b="1" dirty="0">
                <a:solidFill>
                  <a:srgbClr val="CC0000"/>
                </a:solidFill>
                <a:latin typeface="Arial" panose="020B0604020202020204" pitchFamily="34" charset="0"/>
                <a:ea typeface="宋体" panose="02010600030101010101" pitchFamily="2" charset="-122"/>
              </a:rPr>
              <a:t>(v, u)</a:t>
            </a:r>
            <a:r>
              <a:rPr lang="en-US" altLang="zh-CN" dirty="0">
                <a:latin typeface="Times New Roman" panose="02020603050405020304" pitchFamily="18" charset="0"/>
                <a:ea typeface="宋体" panose="02010600030101010101" pitchFamily="2" charset="-122"/>
              </a:rPr>
              <a:t> is corresponding to the direct connection.</a:t>
            </a:r>
          </a:p>
          <a:p>
            <a:pPr marL="609600" indent="-609600">
              <a:spcBef>
                <a:spcPct val="20000"/>
              </a:spcBef>
              <a:buAutoNum type="arabicParenBoth"/>
            </a:pP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Arial" panose="020B0604020202020204" pitchFamily="34" charset="0"/>
                <a:ea typeface="宋体" panose="02010600030101010101" pitchFamily="2" charset="-122"/>
              </a:rPr>
              <a:t>D</a:t>
            </a:r>
            <a:r>
              <a:rPr lang="en-US" altLang="zh-CN" b="1" baseline="-25000" dirty="0">
                <a:solidFill>
                  <a:srgbClr val="CC0000"/>
                </a:solidFill>
                <a:latin typeface="Arial" panose="020B0604020202020204" pitchFamily="34" charset="0"/>
                <a:ea typeface="宋体" panose="02010600030101010101" pitchFamily="2" charset="-122"/>
              </a:rPr>
              <a:t>1</a:t>
            </a:r>
            <a:r>
              <a:rPr lang="en-US" altLang="zh-CN" b="1" dirty="0">
                <a:solidFill>
                  <a:srgbClr val="CC0000"/>
                </a:solidFill>
                <a:latin typeface="Arial" panose="020B0604020202020204" pitchFamily="34" charset="0"/>
                <a:ea typeface="宋体" panose="02010600030101010101" pitchFamily="2" charset="-122"/>
              </a:rPr>
              <a:t>(v, u) ?    D</a:t>
            </a:r>
            <a:r>
              <a:rPr lang="en-US" altLang="zh-CN" b="1" baseline="-25000" dirty="0">
                <a:solidFill>
                  <a:srgbClr val="CC0000"/>
                </a:solidFill>
                <a:latin typeface="Arial" panose="020B0604020202020204" pitchFamily="34" charset="0"/>
                <a:ea typeface="宋体" panose="02010600030101010101" pitchFamily="2" charset="-122"/>
              </a:rPr>
              <a:t>2</a:t>
            </a:r>
            <a:r>
              <a:rPr lang="en-US" altLang="zh-CN" b="1" dirty="0">
                <a:solidFill>
                  <a:srgbClr val="CC0000"/>
                </a:solidFill>
                <a:latin typeface="Arial" panose="020B0604020202020204" pitchFamily="34" charset="0"/>
                <a:ea typeface="宋体" panose="02010600030101010101" pitchFamily="2" charset="-122"/>
              </a:rPr>
              <a:t>(v, u)? … </a:t>
            </a:r>
          </a:p>
        </p:txBody>
      </p:sp>
      <p:graphicFrame>
        <p:nvGraphicFramePr>
          <p:cNvPr id="245834" name="Group 74"/>
          <p:cNvGraphicFramePr>
            <a:graphicFrameLocks noGrp="1"/>
          </p:cNvGraphicFramePr>
          <p:nvPr/>
        </p:nvGraphicFramePr>
        <p:xfrm>
          <a:off x="5508625" y="2349500"/>
          <a:ext cx="3429000" cy="3278188"/>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8310" name="Text Box 70"/>
          <p:cNvSpPr txBox="1"/>
          <p:nvPr/>
        </p:nvSpPr>
        <p:spPr>
          <a:xfrm>
            <a:off x="5580063" y="11969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0</a:t>
            </a:r>
            <a:r>
              <a:rPr lang="en-US" altLang="zh-CN" b="1" dirty="0">
                <a:solidFill>
                  <a:srgbClr val="CC0000"/>
                </a:solidFill>
                <a:latin typeface="Times New Roman" panose="02020603050405020304" pitchFamily="18" charset="0"/>
                <a:ea typeface="宋体" panose="02010600030101010101" pitchFamily="2" charset="-122"/>
              </a:rPr>
              <a:t>(v, u)</a:t>
            </a:r>
          </a:p>
        </p:txBody>
      </p:sp>
      <p:graphicFrame>
        <p:nvGraphicFramePr>
          <p:cNvPr id="138311" name="Object 71"/>
          <p:cNvGraphicFramePr>
            <a:graphicFrameLocks noChangeAspect="1"/>
          </p:cNvGraphicFramePr>
          <p:nvPr/>
        </p:nvGraphicFramePr>
        <p:xfrm>
          <a:off x="34925" y="1414463"/>
          <a:ext cx="4608513" cy="3167062"/>
        </p:xfrm>
        <a:graphic>
          <a:graphicData uri="http://schemas.openxmlformats.org/presentationml/2006/ole">
            <mc:AlternateContent xmlns:mc="http://schemas.openxmlformats.org/markup-compatibility/2006">
              <mc:Choice xmlns:v="urn:schemas-microsoft-com:vml" Requires="v">
                <p:oleObj r:id="rId3" imgW="6084570" imgH="4357370" progId="Visio.Drawing.11">
                  <p:embed/>
                </p:oleObj>
              </mc:Choice>
              <mc:Fallback>
                <p:oleObj r:id="rId3" imgW="6084570" imgH="4357370" progId="Visio.Drawing.11">
                  <p:embed/>
                  <p:pic>
                    <p:nvPicPr>
                      <p:cNvPr id="0" name="图片 3075"/>
                      <p:cNvPicPr/>
                      <p:nvPr/>
                    </p:nvPicPr>
                    <p:blipFill>
                      <a:blip r:embed="rId4"/>
                      <a:stretch>
                        <a:fillRect/>
                      </a:stretch>
                    </p:blipFill>
                    <p:spPr>
                      <a:xfrm>
                        <a:off x="34925" y="1414463"/>
                        <a:ext cx="4608513" cy="3167062"/>
                      </a:xfrm>
                      <a:prstGeom prst="rect">
                        <a:avLst/>
                      </a:prstGeom>
                      <a:noFill/>
                      <a:ln w="38100">
                        <a:noFill/>
                        <a:miter/>
                      </a:ln>
                    </p:spPr>
                  </p:pic>
                </p:oleObj>
              </mc:Fallback>
            </mc:AlternateContent>
          </a:graphicData>
        </a:graphic>
      </p:graphicFrame>
      <p:sp>
        <p:nvSpPr>
          <p:cNvPr id="138312" name="Text Box 72"/>
          <p:cNvSpPr txBox="1"/>
          <p:nvPr/>
        </p:nvSpPr>
        <p:spPr>
          <a:xfrm>
            <a:off x="6011863" y="17732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38313" name="Text Box 73"/>
          <p:cNvSpPr txBox="1"/>
          <p:nvPr/>
        </p:nvSpPr>
        <p:spPr>
          <a:xfrm>
            <a:off x="4932363" y="2778125"/>
            <a:ext cx="850900" cy="2835275"/>
          </a:xfrm>
          <a:prstGeom prst="rect">
            <a:avLst/>
          </a:prstGeom>
          <a:noFill/>
          <a:ln w="9525">
            <a:noFill/>
          </a:ln>
        </p:spPr>
        <p:txBody>
          <a:bodyPr wrap="none" anchor="t">
            <a:spAutoFit/>
          </a:bodyPr>
          <a:lstStyle/>
          <a:p>
            <a:r>
              <a:rPr lang="en-US" altLang="zh-CN" sz="3000" dirty="0">
                <a:latin typeface="Times New Roman" panose="02020603050405020304" pitchFamily="18" charset="0"/>
                <a:ea typeface="宋体" panose="02010600030101010101" pitchFamily="2" charset="-122"/>
              </a:rPr>
              <a:t>0</a:t>
            </a:r>
          </a:p>
          <a:p>
            <a:r>
              <a:rPr lang="en-US" altLang="zh-CN" sz="3000" dirty="0">
                <a:latin typeface="Times New Roman" panose="02020603050405020304" pitchFamily="18" charset="0"/>
                <a:ea typeface="宋体" panose="02010600030101010101" pitchFamily="2" charset="-122"/>
              </a:rPr>
              <a:t>1    </a:t>
            </a:r>
          </a:p>
          <a:p>
            <a:r>
              <a:rPr lang="en-US" altLang="zh-CN" sz="3000" dirty="0">
                <a:latin typeface="Times New Roman" panose="02020603050405020304" pitchFamily="18" charset="0"/>
                <a:ea typeface="宋体" panose="02010600030101010101" pitchFamily="2" charset="-122"/>
              </a:rPr>
              <a:t>2    </a:t>
            </a:r>
          </a:p>
          <a:p>
            <a:r>
              <a:rPr lang="en-US" altLang="zh-CN" sz="3000" dirty="0">
                <a:latin typeface="Times New Roman" panose="02020603050405020304" pitchFamily="18" charset="0"/>
                <a:ea typeface="宋体" panose="02010600030101010101" pitchFamily="2" charset="-122"/>
              </a:rPr>
              <a:t>3    </a:t>
            </a:r>
          </a:p>
          <a:p>
            <a:r>
              <a:rPr lang="en-US" altLang="zh-CN" sz="3000" dirty="0">
                <a:latin typeface="Times New Roman" panose="02020603050405020304" pitchFamily="18" charset="0"/>
                <a:ea typeface="宋体" panose="02010600030101010101" pitchFamily="2" charset="-122"/>
              </a:rPr>
              <a:t>4     </a:t>
            </a:r>
          </a:p>
          <a:p>
            <a:r>
              <a:rPr lang="en-US" altLang="zh-CN" sz="3000" dirty="0">
                <a:latin typeface="Times New Roman" panose="02020603050405020304" pitchFamily="18" charset="0"/>
                <a:ea typeface="宋体" panose="02010600030101010101" pitchFamily="2" charset="-122"/>
              </a:rPr>
              <a:t>5</a:t>
            </a:r>
            <a:r>
              <a:rPr lang="en-US" altLang="zh-CN" dirty="0">
                <a:latin typeface="Times New Roman" panose="02020603050405020304" pitchFamily="18" charset="0"/>
                <a:ea typeface="宋体" panose="02010600030101010101" pitchFamily="2" charset="-122"/>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83</a:t>
            </a:fld>
            <a:endParaRPr lang="en-US" altLang="zh-CN" sz="1400" dirty="0"/>
          </a:p>
        </p:txBody>
      </p:sp>
      <p:sp>
        <p:nvSpPr>
          <p:cNvPr id="243714"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Floyd’s Algorithm (2)</a:t>
            </a:r>
          </a:p>
        </p:txBody>
      </p:sp>
      <p:sp>
        <p:nvSpPr>
          <p:cNvPr id="140291" name="Rectangle 5"/>
          <p:cNvSpPr/>
          <p:nvPr/>
        </p:nvSpPr>
        <p:spPr>
          <a:xfrm>
            <a:off x="0" y="1412875"/>
            <a:ext cx="9144000" cy="2362200"/>
          </a:xfrm>
          <a:prstGeom prst="rect">
            <a:avLst/>
          </a:prstGeom>
          <a:noFill/>
          <a:ln w="9525">
            <a:noFill/>
          </a:ln>
        </p:spPr>
        <p:txBody>
          <a:bodyPr anchor="t"/>
          <a:lstStyle/>
          <a:p>
            <a:pPr marL="342900" indent="-342900">
              <a:spcBef>
                <a:spcPct val="20000"/>
              </a:spcBef>
              <a:buChar char="•"/>
            </a:pPr>
            <a:r>
              <a:rPr lang="en-US" altLang="zh-CN" dirty="0">
                <a:solidFill>
                  <a:srgbClr val="CC0000"/>
                </a:solidFill>
                <a:latin typeface="Times New Roman" panose="02020603050405020304" pitchFamily="18" charset="0"/>
                <a:ea typeface="宋体" panose="02010600030101010101" pitchFamily="2" charset="-122"/>
              </a:rPr>
              <a:t>Given D</a:t>
            </a:r>
            <a:r>
              <a:rPr lang="en-US" altLang="zh-CN" baseline="-25000" dirty="0">
                <a:solidFill>
                  <a:srgbClr val="CC0000"/>
                </a:solidFill>
                <a:latin typeface="Times New Roman" panose="02020603050405020304" pitchFamily="18" charset="0"/>
                <a:ea typeface="宋体" panose="02010600030101010101" pitchFamily="2" charset="-122"/>
              </a:rPr>
              <a:t>k</a:t>
            </a:r>
            <a:r>
              <a:rPr lang="en-US" altLang="zh-CN" dirty="0">
                <a:solidFill>
                  <a:srgbClr val="CC0000"/>
                </a:solidFill>
                <a:latin typeface="Times New Roman" panose="02020603050405020304" pitchFamily="18" charset="0"/>
                <a:ea typeface="宋体" panose="02010600030101010101" pitchFamily="2" charset="-122"/>
              </a:rPr>
              <a:t>(v,u), how to get D</a:t>
            </a:r>
            <a:r>
              <a:rPr lang="en-US" altLang="zh-CN" baseline="-25000" dirty="0">
                <a:solidFill>
                  <a:srgbClr val="CC0000"/>
                </a:solidFill>
                <a:latin typeface="Times New Roman" panose="02020603050405020304" pitchFamily="18" charset="0"/>
                <a:ea typeface="宋体" panose="02010600030101010101" pitchFamily="2" charset="-122"/>
              </a:rPr>
              <a:t>k+1</a:t>
            </a:r>
            <a:r>
              <a:rPr lang="en-US" altLang="zh-CN" dirty="0">
                <a:solidFill>
                  <a:srgbClr val="CC0000"/>
                </a:solidFill>
                <a:latin typeface="Times New Roman" panose="02020603050405020304" pitchFamily="18" charset="0"/>
                <a:ea typeface="宋体" panose="02010600030101010101" pitchFamily="2" charset="-122"/>
              </a:rPr>
              <a:t>(v,u)</a:t>
            </a:r>
          </a:p>
          <a:p>
            <a:pPr marL="342900" indent="-342900">
              <a:spcBef>
                <a:spcPct val="20000"/>
              </a:spcBef>
              <a:buChar char="•"/>
            </a:pPr>
            <a:r>
              <a:rPr lang="en-US" altLang="zh-CN" dirty="0">
                <a:latin typeface="Times New Roman" panose="02020603050405020304" pitchFamily="18" charset="0"/>
                <a:ea typeface="宋体" panose="02010600030101010101" pitchFamily="2" charset="-122"/>
              </a:rPr>
              <a:t>Assume v, ….,u is a k+1-path.</a:t>
            </a:r>
          </a:p>
          <a:p>
            <a:pPr marL="742950" lvl="1" indent="-285750" algn="l" rtl="0" eaLnBrk="1" fontAlgn="base" hangingPunct="1">
              <a:spcBef>
                <a:spcPct val="20000"/>
              </a:spcBef>
              <a:spcAft>
                <a:spcPct val="0"/>
              </a:spcAft>
              <a:buChar char="–"/>
            </a:pPr>
            <a:r>
              <a:rPr lang="en-US" altLang="zh-CN" sz="2400" dirty="0">
                <a:solidFill>
                  <a:schemeClr val="tx1"/>
                </a:solidFill>
                <a:latin typeface="Times New Roman" panose="02020603050405020304" pitchFamily="18" charset="0"/>
                <a:ea typeface="宋体" panose="02010600030101010101" pitchFamily="2" charset="-122"/>
              </a:rPr>
              <a:t>If the vertex k is not in the path, the path is also a k-path and the shortest length is </a:t>
            </a:r>
            <a:r>
              <a:rPr lang="en-US" altLang="zh-CN" sz="2400" b="1" dirty="0">
                <a:solidFill>
                  <a:srgbClr val="CC0000"/>
                </a:solidFill>
                <a:latin typeface="Times New Roman" panose="02020603050405020304" pitchFamily="18" charset="0"/>
                <a:ea typeface="宋体" panose="02010600030101010101" pitchFamily="2" charset="-122"/>
              </a:rPr>
              <a:t>D</a:t>
            </a:r>
            <a:r>
              <a:rPr lang="en-US" altLang="zh-CN" sz="2400" b="1" baseline="-25000" dirty="0">
                <a:solidFill>
                  <a:srgbClr val="CC0000"/>
                </a:solidFill>
                <a:latin typeface="Times New Roman" panose="02020603050405020304" pitchFamily="18" charset="0"/>
                <a:ea typeface="宋体" panose="02010600030101010101" pitchFamily="2" charset="-122"/>
              </a:rPr>
              <a:t>k</a:t>
            </a:r>
            <a:r>
              <a:rPr lang="en-US" altLang="zh-CN" sz="2400" b="1" dirty="0">
                <a:solidFill>
                  <a:srgbClr val="CC0000"/>
                </a:solidFill>
                <a:latin typeface="Times New Roman" panose="02020603050405020304" pitchFamily="18" charset="0"/>
                <a:ea typeface="宋体" panose="02010600030101010101" pitchFamily="2" charset="-122"/>
              </a:rPr>
              <a:t>(v, u)</a:t>
            </a:r>
            <a:r>
              <a:rPr lang="en-US" altLang="zh-CN" sz="2400" dirty="0">
                <a:solidFill>
                  <a:schemeClr val="tx1"/>
                </a:solidFill>
                <a:latin typeface="Times New Roman" panose="02020603050405020304" pitchFamily="18" charset="0"/>
                <a:ea typeface="宋体" panose="02010600030101010101" pitchFamily="2" charset="-122"/>
              </a:rPr>
              <a:t> in this case.</a:t>
            </a:r>
          </a:p>
          <a:p>
            <a:pPr marL="742950" lvl="1" indent="-285750" algn="l" rtl="0" eaLnBrk="1" fontAlgn="base" hangingPunct="1">
              <a:spcBef>
                <a:spcPct val="20000"/>
              </a:spcBef>
              <a:spcAft>
                <a:spcPct val="0"/>
              </a:spcAft>
              <a:buChar char="–"/>
            </a:pPr>
            <a:r>
              <a:rPr lang="en-US" altLang="zh-CN" sz="2400" dirty="0">
                <a:solidFill>
                  <a:schemeClr val="tx1"/>
                </a:solidFill>
                <a:latin typeface="Times New Roman" panose="02020603050405020304" pitchFamily="18" charset="0"/>
                <a:ea typeface="宋体" panose="02010600030101010101" pitchFamily="2" charset="-122"/>
              </a:rPr>
              <a:t>If the vertex k is in the path. The path can be separate into 2 paths: v,…..,k and k,…,u. Both of them are k-path. Thus the shortest length is </a:t>
            </a:r>
            <a:r>
              <a:rPr lang="en-US" altLang="zh-CN" sz="2400" b="1" dirty="0">
                <a:solidFill>
                  <a:srgbClr val="CC0000"/>
                </a:solidFill>
                <a:latin typeface="Times New Roman" panose="02020603050405020304" pitchFamily="18" charset="0"/>
                <a:ea typeface="宋体" panose="02010600030101010101" pitchFamily="2" charset="-122"/>
              </a:rPr>
              <a:t>D</a:t>
            </a:r>
            <a:r>
              <a:rPr lang="en-US" altLang="zh-CN" sz="2400" b="1" baseline="-25000" dirty="0">
                <a:solidFill>
                  <a:srgbClr val="CC0000"/>
                </a:solidFill>
                <a:latin typeface="Times New Roman" panose="02020603050405020304" pitchFamily="18" charset="0"/>
                <a:ea typeface="宋体" panose="02010600030101010101" pitchFamily="2" charset="-122"/>
              </a:rPr>
              <a:t>k</a:t>
            </a:r>
            <a:r>
              <a:rPr lang="en-US" altLang="zh-CN" sz="2400" b="1" dirty="0">
                <a:solidFill>
                  <a:srgbClr val="CC0000"/>
                </a:solidFill>
                <a:latin typeface="Times New Roman" panose="02020603050405020304" pitchFamily="18" charset="0"/>
                <a:ea typeface="宋体" panose="02010600030101010101" pitchFamily="2" charset="-122"/>
              </a:rPr>
              <a:t>(v, k) + D</a:t>
            </a:r>
            <a:r>
              <a:rPr lang="en-US" altLang="zh-CN" sz="2400" b="1" baseline="-25000" dirty="0">
                <a:solidFill>
                  <a:srgbClr val="CC0000"/>
                </a:solidFill>
                <a:latin typeface="Times New Roman" panose="02020603050405020304" pitchFamily="18" charset="0"/>
                <a:ea typeface="宋体" panose="02010600030101010101" pitchFamily="2" charset="-122"/>
              </a:rPr>
              <a:t>k</a:t>
            </a:r>
            <a:r>
              <a:rPr lang="en-US" altLang="zh-CN" sz="2400" b="1" dirty="0">
                <a:solidFill>
                  <a:srgbClr val="CC0000"/>
                </a:solidFill>
                <a:latin typeface="Times New Roman" panose="02020603050405020304" pitchFamily="18" charset="0"/>
                <a:ea typeface="宋体" panose="02010600030101010101" pitchFamily="2" charset="-122"/>
              </a:rPr>
              <a:t>(k, u).</a:t>
            </a:r>
          </a:p>
          <a:p>
            <a:pPr marL="742950" lvl="1" indent="-285750" algn="l" rtl="0" eaLnBrk="1" fontAlgn="base" hangingPunct="1">
              <a:spcBef>
                <a:spcPct val="20000"/>
              </a:spcBef>
              <a:spcAft>
                <a:spcPct val="0"/>
              </a:spcAft>
              <a:buChar char="–"/>
            </a:pPr>
            <a:r>
              <a:rPr lang="en-US" altLang="zh-CN" sz="2400" b="1" dirty="0">
                <a:solidFill>
                  <a:schemeClr val="tx1"/>
                </a:solidFill>
                <a:latin typeface="Times New Roman" panose="02020603050405020304" pitchFamily="18" charset="0"/>
                <a:ea typeface="宋体" panose="02010600030101010101" pitchFamily="2" charset="-122"/>
              </a:rPr>
              <a:t>Consider the 2 cases above, the shortest length of the k+1-path is:</a:t>
            </a:r>
          </a:p>
          <a:p>
            <a:pPr marL="1143000" lvl="2" indent="-228600" algn="l" rtl="0" eaLnBrk="1" fontAlgn="base" hangingPunct="1">
              <a:spcBef>
                <a:spcPct val="20000"/>
              </a:spcBef>
              <a:spcAft>
                <a:spcPct val="0"/>
              </a:spcAft>
              <a:buChar char="•"/>
            </a:pPr>
            <a:r>
              <a:rPr lang="en-US" altLang="zh-CN" sz="2400" b="1" dirty="0">
                <a:solidFill>
                  <a:srgbClr val="CC0000"/>
                </a:solidFill>
                <a:latin typeface="Times New Roman" panose="02020603050405020304" pitchFamily="18" charset="0"/>
                <a:ea typeface="宋体" panose="02010600030101010101" pitchFamily="2" charset="-122"/>
              </a:rPr>
              <a:t>D</a:t>
            </a:r>
            <a:r>
              <a:rPr lang="en-US" altLang="zh-CN" sz="2400" b="1" baseline="-25000" dirty="0">
                <a:solidFill>
                  <a:srgbClr val="CC0000"/>
                </a:solidFill>
                <a:latin typeface="Times New Roman" panose="02020603050405020304" pitchFamily="18" charset="0"/>
                <a:ea typeface="宋体" panose="02010600030101010101" pitchFamily="2" charset="-122"/>
              </a:rPr>
              <a:t>k+1</a:t>
            </a:r>
            <a:r>
              <a:rPr lang="en-US" altLang="zh-CN" sz="2400" b="1" dirty="0">
                <a:solidFill>
                  <a:srgbClr val="CC0000"/>
                </a:solidFill>
                <a:latin typeface="Times New Roman" panose="02020603050405020304" pitchFamily="18" charset="0"/>
                <a:ea typeface="宋体" panose="02010600030101010101" pitchFamily="2" charset="-122"/>
              </a:rPr>
              <a:t>(v, u) = min{D</a:t>
            </a:r>
            <a:r>
              <a:rPr lang="en-US" altLang="zh-CN" sz="2400" b="1" baseline="-25000" dirty="0">
                <a:solidFill>
                  <a:srgbClr val="CC0000"/>
                </a:solidFill>
                <a:latin typeface="Times New Roman" panose="02020603050405020304" pitchFamily="18" charset="0"/>
                <a:ea typeface="宋体" panose="02010600030101010101" pitchFamily="2" charset="-122"/>
              </a:rPr>
              <a:t>k</a:t>
            </a:r>
            <a:r>
              <a:rPr lang="en-US" altLang="zh-CN" sz="2400" b="1" dirty="0">
                <a:solidFill>
                  <a:srgbClr val="CC0000"/>
                </a:solidFill>
                <a:latin typeface="Times New Roman" panose="02020603050405020304" pitchFamily="18" charset="0"/>
                <a:ea typeface="宋体" panose="02010600030101010101" pitchFamily="2" charset="-122"/>
              </a:rPr>
              <a:t>(v, u)</a:t>
            </a:r>
            <a:r>
              <a:rPr lang="en-US" altLang="zh-CN" sz="2400" dirty="0">
                <a:solidFill>
                  <a:srgbClr val="CC0000"/>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1" dirty="0">
                <a:solidFill>
                  <a:srgbClr val="CC0000"/>
                </a:solidFill>
                <a:latin typeface="Times New Roman" panose="02020603050405020304" pitchFamily="18" charset="0"/>
                <a:ea typeface="宋体" panose="02010600030101010101" pitchFamily="2" charset="-122"/>
              </a:rPr>
              <a:t>D</a:t>
            </a:r>
            <a:r>
              <a:rPr lang="en-US" altLang="zh-CN" sz="2400" b="1" baseline="-25000" dirty="0">
                <a:solidFill>
                  <a:srgbClr val="CC0000"/>
                </a:solidFill>
                <a:latin typeface="Times New Roman" panose="02020603050405020304" pitchFamily="18" charset="0"/>
                <a:ea typeface="宋体" panose="02010600030101010101" pitchFamily="2" charset="-122"/>
              </a:rPr>
              <a:t>k</a:t>
            </a:r>
            <a:r>
              <a:rPr lang="en-US" altLang="zh-CN" sz="2400" b="1" dirty="0">
                <a:solidFill>
                  <a:srgbClr val="CC0000"/>
                </a:solidFill>
                <a:latin typeface="Times New Roman" panose="02020603050405020304" pitchFamily="18" charset="0"/>
                <a:ea typeface="宋体" panose="02010600030101010101" pitchFamily="2" charset="-122"/>
              </a:rPr>
              <a:t>(v, k) + D</a:t>
            </a:r>
            <a:r>
              <a:rPr lang="en-US" altLang="zh-CN" sz="2400" b="1" baseline="-25000" dirty="0">
                <a:solidFill>
                  <a:srgbClr val="CC0000"/>
                </a:solidFill>
                <a:latin typeface="Times New Roman" panose="02020603050405020304" pitchFamily="18" charset="0"/>
                <a:ea typeface="宋体" panose="02010600030101010101" pitchFamily="2" charset="-122"/>
              </a:rPr>
              <a:t>k</a:t>
            </a:r>
            <a:r>
              <a:rPr lang="en-US" altLang="zh-CN" sz="2400" b="1" dirty="0">
                <a:solidFill>
                  <a:srgbClr val="CC0000"/>
                </a:solidFill>
                <a:latin typeface="Times New Roman" panose="02020603050405020304" pitchFamily="18" charset="0"/>
                <a:ea typeface="宋体" panose="02010600030101010101" pitchFamily="2" charset="-122"/>
              </a:rPr>
              <a:t>(k, u)}</a:t>
            </a:r>
          </a:p>
        </p:txBody>
      </p:sp>
      <p:sp>
        <p:nvSpPr>
          <p:cNvPr id="140292" name="Rectangle 80"/>
          <p:cNvSpPr/>
          <p:nvPr/>
        </p:nvSpPr>
        <p:spPr>
          <a:xfrm>
            <a:off x="395288" y="4495800"/>
            <a:ext cx="9144000" cy="2362200"/>
          </a:xfrm>
          <a:prstGeom prst="rect">
            <a:avLst/>
          </a:prstGeom>
          <a:noFill/>
          <a:ln w="9525">
            <a:noFill/>
          </a:ln>
        </p:spPr>
        <p:txBody>
          <a:bodyPr anchor="t"/>
          <a:lstStyle/>
          <a:p>
            <a:pPr marL="609600" indent="-609600">
              <a:spcBef>
                <a:spcPct val="20000"/>
              </a:spcBef>
              <a:buAutoNum type="arabicParenBoth"/>
            </a:pPr>
            <a:endParaRPr lang="zh-CN"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220" name="Group 412"/>
          <p:cNvGraphicFramePr>
            <a:graphicFrameLocks noGrp="1"/>
          </p:cNvGraphicFramePr>
          <p:nvPr/>
        </p:nvGraphicFramePr>
        <p:xfrm>
          <a:off x="611188" y="1773238"/>
          <a:ext cx="3429000" cy="2973388"/>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2403" name="Text Box 341"/>
          <p:cNvSpPr txBox="1"/>
          <p:nvPr/>
        </p:nvSpPr>
        <p:spPr>
          <a:xfrm>
            <a:off x="900113" y="620713"/>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0</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2404" name="Text Box 342"/>
          <p:cNvSpPr txBox="1"/>
          <p:nvPr/>
        </p:nvSpPr>
        <p:spPr>
          <a:xfrm>
            <a:off x="1116013" y="13160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2405" name="Text Box 343"/>
          <p:cNvSpPr txBox="1"/>
          <p:nvPr/>
        </p:nvSpPr>
        <p:spPr>
          <a:xfrm>
            <a:off x="252413"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2406" name="Line 344"/>
          <p:cNvSpPr/>
          <p:nvPr/>
        </p:nvSpPr>
        <p:spPr>
          <a:xfrm>
            <a:off x="4211638" y="3357563"/>
            <a:ext cx="649287" cy="0"/>
          </a:xfrm>
          <a:prstGeom prst="line">
            <a:avLst/>
          </a:prstGeom>
          <a:ln w="76200" cap="flat" cmpd="sng">
            <a:solidFill>
              <a:srgbClr val="CC0000"/>
            </a:solidFill>
            <a:prstDash val="solid"/>
            <a:round/>
            <a:headEnd type="none" w="med" len="med"/>
            <a:tailEnd type="triangle" w="med" len="med"/>
          </a:ln>
        </p:spPr>
      </p:sp>
      <p:sp>
        <p:nvSpPr>
          <p:cNvPr id="142407" name="Text Box 413"/>
          <p:cNvSpPr txBox="1"/>
          <p:nvPr/>
        </p:nvSpPr>
        <p:spPr>
          <a:xfrm>
            <a:off x="5600700" y="1412875"/>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2408" name="Text Box 414"/>
          <p:cNvSpPr txBox="1"/>
          <p:nvPr/>
        </p:nvSpPr>
        <p:spPr>
          <a:xfrm>
            <a:off x="4889500"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2409" name="Text Box 415"/>
          <p:cNvSpPr txBox="1"/>
          <p:nvPr/>
        </p:nvSpPr>
        <p:spPr>
          <a:xfrm>
            <a:off x="5219700" y="7651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1</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2410" name="Rectangle 416"/>
          <p:cNvSpPr/>
          <p:nvPr/>
        </p:nvSpPr>
        <p:spPr>
          <a:xfrm>
            <a:off x="1476375" y="5445125"/>
            <a:ext cx="6092825"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(v, u)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u)</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u)}</a:t>
            </a:r>
          </a:p>
        </p:txBody>
      </p:sp>
      <p:graphicFrame>
        <p:nvGraphicFramePr>
          <p:cNvPr id="248225" name="Group 417"/>
          <p:cNvGraphicFramePr>
            <a:graphicFrameLocks noGrp="1"/>
          </p:cNvGraphicFramePr>
          <p:nvPr/>
        </p:nvGraphicFramePr>
        <p:xfrm>
          <a:off x="5219700" y="1844675"/>
          <a:ext cx="3240088" cy="2881315"/>
        </p:xfrm>
        <a:graphic>
          <a:graphicData uri="http://schemas.openxmlformats.org/drawingml/2006/table">
            <a:tbl>
              <a:tblPr/>
              <a:tblGrid>
                <a:gridCol w="461963">
                  <a:extLst>
                    <a:ext uri="{9D8B030D-6E8A-4147-A177-3AD203B41FA5}">
                      <a16:colId xmlns:a16="http://schemas.microsoft.com/office/drawing/2014/main" val="20000"/>
                    </a:ext>
                  </a:extLst>
                </a:gridCol>
                <a:gridCol w="465137">
                  <a:extLst>
                    <a:ext uri="{9D8B030D-6E8A-4147-A177-3AD203B41FA5}">
                      <a16:colId xmlns:a16="http://schemas.microsoft.com/office/drawing/2014/main" val="20001"/>
                    </a:ext>
                  </a:extLst>
                </a:gridCol>
                <a:gridCol w="461963">
                  <a:extLst>
                    <a:ext uri="{9D8B030D-6E8A-4147-A177-3AD203B41FA5}">
                      <a16:colId xmlns:a16="http://schemas.microsoft.com/office/drawing/2014/main" val="20002"/>
                    </a:ext>
                  </a:extLst>
                </a:gridCol>
                <a:gridCol w="461962">
                  <a:extLst>
                    <a:ext uri="{9D8B030D-6E8A-4147-A177-3AD203B41FA5}">
                      <a16:colId xmlns:a16="http://schemas.microsoft.com/office/drawing/2014/main" val="20003"/>
                    </a:ext>
                  </a:extLst>
                </a:gridCol>
                <a:gridCol w="452438">
                  <a:extLst>
                    <a:ext uri="{9D8B030D-6E8A-4147-A177-3AD203B41FA5}">
                      <a16:colId xmlns:a16="http://schemas.microsoft.com/office/drawing/2014/main" val="20004"/>
                    </a:ext>
                  </a:extLst>
                </a:gridCol>
                <a:gridCol w="474662">
                  <a:extLst>
                    <a:ext uri="{9D8B030D-6E8A-4147-A177-3AD203B41FA5}">
                      <a16:colId xmlns:a16="http://schemas.microsoft.com/office/drawing/2014/main" val="20005"/>
                    </a:ext>
                  </a:extLst>
                </a:gridCol>
                <a:gridCol w="461963">
                  <a:extLst>
                    <a:ext uri="{9D8B030D-6E8A-4147-A177-3AD203B41FA5}">
                      <a16:colId xmlns:a16="http://schemas.microsoft.com/office/drawing/2014/main" val="20006"/>
                    </a:ext>
                  </a:extLst>
                </a:gridCol>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灯片编号占位符 1"/>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84</a:t>
            </a:fld>
            <a:endParaRPr lang="en-US" altLang="zh-CN" strike="noStrike" noProof="1">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Box 68"/>
          <p:cNvSpPr txBox="1"/>
          <p:nvPr/>
        </p:nvSpPr>
        <p:spPr>
          <a:xfrm>
            <a:off x="900113" y="620713"/>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1</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3362" name="Text Box 69"/>
          <p:cNvSpPr txBox="1"/>
          <p:nvPr/>
        </p:nvSpPr>
        <p:spPr>
          <a:xfrm>
            <a:off x="1116013" y="13160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3363" name="Text Box 70"/>
          <p:cNvSpPr txBox="1"/>
          <p:nvPr/>
        </p:nvSpPr>
        <p:spPr>
          <a:xfrm>
            <a:off x="252413"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3364" name="Line 71"/>
          <p:cNvSpPr/>
          <p:nvPr/>
        </p:nvSpPr>
        <p:spPr>
          <a:xfrm>
            <a:off x="4211638" y="3357563"/>
            <a:ext cx="649287" cy="0"/>
          </a:xfrm>
          <a:prstGeom prst="line">
            <a:avLst/>
          </a:prstGeom>
          <a:ln w="76200" cap="flat" cmpd="sng">
            <a:solidFill>
              <a:srgbClr val="CC0000"/>
            </a:solidFill>
            <a:prstDash val="solid"/>
            <a:round/>
            <a:headEnd type="none" w="med" len="med"/>
            <a:tailEnd type="triangle" w="med" len="med"/>
          </a:ln>
        </p:spPr>
      </p:sp>
      <p:sp>
        <p:nvSpPr>
          <p:cNvPr id="143365" name="Text Box 72"/>
          <p:cNvSpPr txBox="1"/>
          <p:nvPr/>
        </p:nvSpPr>
        <p:spPr>
          <a:xfrm>
            <a:off x="5600700" y="1412875"/>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3366" name="Text Box 73"/>
          <p:cNvSpPr txBox="1"/>
          <p:nvPr/>
        </p:nvSpPr>
        <p:spPr>
          <a:xfrm>
            <a:off x="4889500"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3367" name="Text Box 74"/>
          <p:cNvSpPr txBox="1"/>
          <p:nvPr/>
        </p:nvSpPr>
        <p:spPr>
          <a:xfrm>
            <a:off x="5219700" y="7651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2</a:t>
            </a:r>
            <a:r>
              <a:rPr lang="en-US" altLang="zh-CN" b="1" dirty="0">
                <a:solidFill>
                  <a:srgbClr val="CC0000"/>
                </a:solidFill>
                <a:latin typeface="Times New Roman" panose="02020603050405020304" pitchFamily="18" charset="0"/>
                <a:ea typeface="宋体" panose="02010600030101010101" pitchFamily="2" charset="-122"/>
              </a:rPr>
              <a:t>(v, u)</a:t>
            </a:r>
          </a:p>
        </p:txBody>
      </p:sp>
      <p:graphicFrame>
        <p:nvGraphicFramePr>
          <p:cNvPr id="251022" name="Group 142"/>
          <p:cNvGraphicFramePr>
            <a:graphicFrameLocks noGrp="1"/>
          </p:cNvGraphicFramePr>
          <p:nvPr/>
        </p:nvGraphicFramePr>
        <p:xfrm>
          <a:off x="684213" y="1844675"/>
          <a:ext cx="3240087" cy="2879727"/>
        </p:xfrm>
        <a:graphic>
          <a:graphicData uri="http://schemas.openxmlformats.org/drawingml/2006/table">
            <a:tbl>
              <a:tblPr/>
              <a:tblGrid>
                <a:gridCol w="461962">
                  <a:extLst>
                    <a:ext uri="{9D8B030D-6E8A-4147-A177-3AD203B41FA5}">
                      <a16:colId xmlns:a16="http://schemas.microsoft.com/office/drawing/2014/main" val="20000"/>
                    </a:ext>
                  </a:extLst>
                </a:gridCol>
                <a:gridCol w="465138">
                  <a:extLst>
                    <a:ext uri="{9D8B030D-6E8A-4147-A177-3AD203B41FA5}">
                      <a16:colId xmlns:a16="http://schemas.microsoft.com/office/drawing/2014/main" val="20001"/>
                    </a:ext>
                  </a:extLst>
                </a:gridCol>
                <a:gridCol w="461962">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52437">
                  <a:extLst>
                    <a:ext uri="{9D8B030D-6E8A-4147-A177-3AD203B41FA5}">
                      <a16:colId xmlns:a16="http://schemas.microsoft.com/office/drawing/2014/main" val="20004"/>
                    </a:ext>
                  </a:extLst>
                </a:gridCol>
                <a:gridCol w="474663">
                  <a:extLst>
                    <a:ext uri="{9D8B030D-6E8A-4147-A177-3AD203B41FA5}">
                      <a16:colId xmlns:a16="http://schemas.microsoft.com/office/drawing/2014/main" val="20005"/>
                    </a:ext>
                  </a:extLst>
                </a:gridCol>
                <a:gridCol w="461962">
                  <a:extLst>
                    <a:ext uri="{9D8B030D-6E8A-4147-A177-3AD203B41FA5}">
                      <a16:colId xmlns:a16="http://schemas.microsoft.com/office/drawing/2014/main" val="20006"/>
                    </a:ext>
                  </a:extLst>
                </a:gridCol>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1023" name="Group 143"/>
          <p:cNvGraphicFramePr>
            <a:graphicFrameLocks noGrp="1"/>
          </p:cNvGraphicFramePr>
          <p:nvPr/>
        </p:nvGraphicFramePr>
        <p:xfrm>
          <a:off x="5175250" y="1844675"/>
          <a:ext cx="3357563" cy="2863851"/>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7837">
                  <a:extLst>
                    <a:ext uri="{9D8B030D-6E8A-4147-A177-3AD203B41FA5}">
                      <a16:colId xmlns:a16="http://schemas.microsoft.com/office/drawing/2014/main" val="20003"/>
                    </a:ext>
                  </a:extLst>
                </a:gridCol>
                <a:gridCol w="479425">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79425">
                  <a:extLst>
                    <a:ext uri="{9D8B030D-6E8A-4147-A177-3AD203B41FA5}">
                      <a16:colId xmlns:a16="http://schemas.microsoft.com/office/drawing/2014/main" val="20006"/>
                    </a:ext>
                  </a:extLst>
                </a:gridCol>
              </a:tblGrid>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88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500" name="Rectangle 210"/>
          <p:cNvSpPr/>
          <p:nvPr/>
        </p:nvSpPr>
        <p:spPr>
          <a:xfrm>
            <a:off x="1476375" y="5445125"/>
            <a:ext cx="6092825"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(v, u)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u)</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u)}</a:t>
            </a:r>
          </a:p>
        </p:txBody>
      </p:sp>
      <p:sp>
        <p:nvSpPr>
          <p:cNvPr id="2" name="灯片编号占位符 1"/>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85</a:t>
            </a:fld>
            <a:endParaRPr lang="en-US" altLang="zh-CN" strike="noStrike" noProof="1">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ext Box 2"/>
          <p:cNvSpPr txBox="1"/>
          <p:nvPr/>
        </p:nvSpPr>
        <p:spPr>
          <a:xfrm>
            <a:off x="900113" y="620713"/>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2</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4386" name="Text Box 3"/>
          <p:cNvSpPr txBox="1"/>
          <p:nvPr/>
        </p:nvSpPr>
        <p:spPr>
          <a:xfrm>
            <a:off x="1116013" y="13160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4387" name="Text Box 4"/>
          <p:cNvSpPr txBox="1"/>
          <p:nvPr/>
        </p:nvSpPr>
        <p:spPr>
          <a:xfrm>
            <a:off x="252413"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4388" name="Line 5"/>
          <p:cNvSpPr/>
          <p:nvPr/>
        </p:nvSpPr>
        <p:spPr>
          <a:xfrm>
            <a:off x="4211638" y="3357563"/>
            <a:ext cx="649287" cy="0"/>
          </a:xfrm>
          <a:prstGeom prst="line">
            <a:avLst/>
          </a:prstGeom>
          <a:ln w="76200" cap="flat" cmpd="sng">
            <a:solidFill>
              <a:srgbClr val="CC0000"/>
            </a:solidFill>
            <a:prstDash val="solid"/>
            <a:round/>
            <a:headEnd type="none" w="med" len="med"/>
            <a:tailEnd type="triangle" w="med" len="med"/>
          </a:ln>
        </p:spPr>
      </p:sp>
      <p:sp>
        <p:nvSpPr>
          <p:cNvPr id="144389" name="Text Box 6"/>
          <p:cNvSpPr txBox="1"/>
          <p:nvPr/>
        </p:nvSpPr>
        <p:spPr>
          <a:xfrm>
            <a:off x="5600700" y="1412875"/>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4390" name="Text Box 7"/>
          <p:cNvSpPr txBox="1"/>
          <p:nvPr/>
        </p:nvSpPr>
        <p:spPr>
          <a:xfrm>
            <a:off x="4889500"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4391" name="Text Box 8"/>
          <p:cNvSpPr txBox="1"/>
          <p:nvPr/>
        </p:nvSpPr>
        <p:spPr>
          <a:xfrm>
            <a:off x="5219700" y="7651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3</a:t>
            </a:r>
            <a:r>
              <a:rPr lang="en-US" altLang="zh-CN" b="1" dirty="0">
                <a:solidFill>
                  <a:srgbClr val="CC0000"/>
                </a:solidFill>
                <a:latin typeface="Times New Roman" panose="02020603050405020304" pitchFamily="18" charset="0"/>
                <a:ea typeface="宋体" panose="02010600030101010101" pitchFamily="2" charset="-122"/>
              </a:rPr>
              <a:t>(v, u)</a:t>
            </a:r>
          </a:p>
        </p:txBody>
      </p:sp>
      <p:graphicFrame>
        <p:nvGraphicFramePr>
          <p:cNvPr id="252046" name="Group 142"/>
          <p:cNvGraphicFramePr>
            <a:graphicFrameLocks noGrp="1"/>
          </p:cNvGraphicFramePr>
          <p:nvPr/>
        </p:nvGraphicFramePr>
        <p:xfrm>
          <a:off x="684213" y="1916113"/>
          <a:ext cx="3357562" cy="2863851"/>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7838">
                  <a:extLst>
                    <a:ext uri="{9D8B030D-6E8A-4147-A177-3AD203B41FA5}">
                      <a16:colId xmlns:a16="http://schemas.microsoft.com/office/drawing/2014/main" val="20003"/>
                    </a:ext>
                  </a:extLst>
                </a:gridCol>
                <a:gridCol w="479425">
                  <a:extLst>
                    <a:ext uri="{9D8B030D-6E8A-4147-A177-3AD203B41FA5}">
                      <a16:colId xmlns:a16="http://schemas.microsoft.com/office/drawing/2014/main" val="20004"/>
                    </a:ext>
                  </a:extLst>
                </a:gridCol>
                <a:gridCol w="481012">
                  <a:extLst>
                    <a:ext uri="{9D8B030D-6E8A-4147-A177-3AD203B41FA5}">
                      <a16:colId xmlns:a16="http://schemas.microsoft.com/office/drawing/2014/main" val="20005"/>
                    </a:ext>
                  </a:extLst>
                </a:gridCol>
                <a:gridCol w="479425">
                  <a:extLst>
                    <a:ext uri="{9D8B030D-6E8A-4147-A177-3AD203B41FA5}">
                      <a16:colId xmlns:a16="http://schemas.microsoft.com/office/drawing/2014/main" val="20006"/>
                    </a:ext>
                  </a:extLst>
                </a:gridCol>
              </a:tblGrid>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88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2112" name="Group 208"/>
          <p:cNvGraphicFramePr>
            <a:graphicFrameLocks noGrp="1"/>
          </p:cNvGraphicFramePr>
          <p:nvPr/>
        </p:nvGraphicFramePr>
        <p:xfrm>
          <a:off x="5175250" y="1916113"/>
          <a:ext cx="3429000" cy="2890837"/>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24" name="Rectangle 274"/>
          <p:cNvSpPr/>
          <p:nvPr/>
        </p:nvSpPr>
        <p:spPr>
          <a:xfrm>
            <a:off x="1476375" y="5445125"/>
            <a:ext cx="6092825"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(v, u)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u)</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u)}</a:t>
            </a:r>
          </a:p>
        </p:txBody>
      </p:sp>
      <p:sp>
        <p:nvSpPr>
          <p:cNvPr id="2" name="灯片编号占位符 1"/>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86</a:t>
            </a:fld>
            <a:endParaRPr lang="en-US" altLang="zh-CN" strike="noStrike" noProof="1">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ext Box 2"/>
          <p:cNvSpPr txBox="1"/>
          <p:nvPr/>
        </p:nvSpPr>
        <p:spPr>
          <a:xfrm>
            <a:off x="900113" y="620713"/>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3</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5410" name="Text Box 3"/>
          <p:cNvSpPr txBox="1"/>
          <p:nvPr/>
        </p:nvSpPr>
        <p:spPr>
          <a:xfrm>
            <a:off x="1116013" y="13160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5411" name="Text Box 4"/>
          <p:cNvSpPr txBox="1"/>
          <p:nvPr/>
        </p:nvSpPr>
        <p:spPr>
          <a:xfrm>
            <a:off x="252413"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5412" name="Line 5"/>
          <p:cNvSpPr/>
          <p:nvPr/>
        </p:nvSpPr>
        <p:spPr>
          <a:xfrm>
            <a:off x="4211638" y="3357563"/>
            <a:ext cx="649287" cy="0"/>
          </a:xfrm>
          <a:prstGeom prst="line">
            <a:avLst/>
          </a:prstGeom>
          <a:ln w="76200" cap="flat" cmpd="sng">
            <a:solidFill>
              <a:srgbClr val="CC0000"/>
            </a:solidFill>
            <a:prstDash val="solid"/>
            <a:round/>
            <a:headEnd type="none" w="med" len="med"/>
            <a:tailEnd type="triangle" w="med" len="med"/>
          </a:ln>
        </p:spPr>
      </p:sp>
      <p:sp>
        <p:nvSpPr>
          <p:cNvPr id="145413" name="Text Box 6"/>
          <p:cNvSpPr txBox="1"/>
          <p:nvPr/>
        </p:nvSpPr>
        <p:spPr>
          <a:xfrm>
            <a:off x="5600700" y="1412875"/>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5414" name="Text Box 7"/>
          <p:cNvSpPr txBox="1"/>
          <p:nvPr/>
        </p:nvSpPr>
        <p:spPr>
          <a:xfrm>
            <a:off x="4889500"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5415" name="Text Box 8"/>
          <p:cNvSpPr txBox="1"/>
          <p:nvPr/>
        </p:nvSpPr>
        <p:spPr>
          <a:xfrm>
            <a:off x="5219700" y="7651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4</a:t>
            </a:r>
            <a:r>
              <a:rPr lang="en-US" altLang="zh-CN" b="1" dirty="0">
                <a:solidFill>
                  <a:srgbClr val="CC0000"/>
                </a:solidFill>
                <a:latin typeface="Times New Roman" panose="02020603050405020304" pitchFamily="18" charset="0"/>
                <a:ea typeface="宋体" panose="02010600030101010101" pitchFamily="2" charset="-122"/>
              </a:rPr>
              <a:t>(v, u)</a:t>
            </a:r>
          </a:p>
        </p:txBody>
      </p:sp>
      <p:graphicFrame>
        <p:nvGraphicFramePr>
          <p:cNvPr id="253004" name="Group 76"/>
          <p:cNvGraphicFramePr>
            <a:graphicFrameLocks noGrp="1"/>
          </p:cNvGraphicFramePr>
          <p:nvPr/>
        </p:nvGraphicFramePr>
        <p:xfrm>
          <a:off x="684213" y="1773238"/>
          <a:ext cx="3429000" cy="2890837"/>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3071" name="Group 143"/>
          <p:cNvGraphicFramePr>
            <a:graphicFrameLocks noGrp="1"/>
          </p:cNvGraphicFramePr>
          <p:nvPr/>
        </p:nvGraphicFramePr>
        <p:xfrm>
          <a:off x="5148263" y="1773238"/>
          <a:ext cx="3455987" cy="2890837"/>
        </p:xfrm>
        <a:graphic>
          <a:graphicData uri="http://schemas.openxmlformats.org/drawingml/2006/table">
            <a:tbl>
              <a:tblPr/>
              <a:tblGrid>
                <a:gridCol w="515937">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5548" name="Rectangle 209"/>
          <p:cNvSpPr/>
          <p:nvPr/>
        </p:nvSpPr>
        <p:spPr>
          <a:xfrm>
            <a:off x="1476375" y="5445125"/>
            <a:ext cx="6092825"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(v, u)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u)</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u)}</a:t>
            </a:r>
          </a:p>
        </p:txBody>
      </p:sp>
      <p:sp>
        <p:nvSpPr>
          <p:cNvPr id="2" name="灯片编号占位符 1"/>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87</a:t>
            </a:fld>
            <a:endParaRPr lang="en-US" altLang="zh-CN" strike="noStrike" noProof="1">
              <a:latin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ext Box 2"/>
          <p:cNvSpPr txBox="1"/>
          <p:nvPr/>
        </p:nvSpPr>
        <p:spPr>
          <a:xfrm>
            <a:off x="900113" y="620713"/>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4</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6434" name="Text Box 3"/>
          <p:cNvSpPr txBox="1"/>
          <p:nvPr/>
        </p:nvSpPr>
        <p:spPr>
          <a:xfrm>
            <a:off x="1116013" y="13160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6435" name="Text Box 4"/>
          <p:cNvSpPr txBox="1"/>
          <p:nvPr/>
        </p:nvSpPr>
        <p:spPr>
          <a:xfrm>
            <a:off x="252413"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6436" name="Line 5"/>
          <p:cNvSpPr/>
          <p:nvPr/>
        </p:nvSpPr>
        <p:spPr>
          <a:xfrm>
            <a:off x="4211638" y="3357563"/>
            <a:ext cx="649287" cy="0"/>
          </a:xfrm>
          <a:prstGeom prst="line">
            <a:avLst/>
          </a:prstGeom>
          <a:ln w="76200" cap="flat" cmpd="sng">
            <a:solidFill>
              <a:srgbClr val="CC0000"/>
            </a:solidFill>
            <a:prstDash val="solid"/>
            <a:round/>
            <a:headEnd type="none" w="med" len="med"/>
            <a:tailEnd type="triangle" w="med" len="med"/>
          </a:ln>
        </p:spPr>
      </p:sp>
      <p:sp>
        <p:nvSpPr>
          <p:cNvPr id="146437" name="Text Box 6"/>
          <p:cNvSpPr txBox="1"/>
          <p:nvPr/>
        </p:nvSpPr>
        <p:spPr>
          <a:xfrm>
            <a:off x="5600700" y="1412875"/>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6438" name="Text Box 7"/>
          <p:cNvSpPr txBox="1"/>
          <p:nvPr/>
        </p:nvSpPr>
        <p:spPr>
          <a:xfrm>
            <a:off x="4889500"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6439" name="Text Box 8"/>
          <p:cNvSpPr txBox="1"/>
          <p:nvPr/>
        </p:nvSpPr>
        <p:spPr>
          <a:xfrm>
            <a:off x="5219700" y="7651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5</a:t>
            </a:r>
            <a:r>
              <a:rPr lang="en-US" altLang="zh-CN" b="1" dirty="0">
                <a:solidFill>
                  <a:srgbClr val="CC0000"/>
                </a:solidFill>
                <a:latin typeface="Times New Roman" panose="02020603050405020304" pitchFamily="18" charset="0"/>
                <a:ea typeface="宋体" panose="02010600030101010101" pitchFamily="2" charset="-122"/>
              </a:rPr>
              <a:t>(v, u)</a:t>
            </a:r>
          </a:p>
        </p:txBody>
      </p:sp>
      <p:graphicFrame>
        <p:nvGraphicFramePr>
          <p:cNvPr id="254095" name="Group 143"/>
          <p:cNvGraphicFramePr>
            <a:graphicFrameLocks noGrp="1"/>
          </p:cNvGraphicFramePr>
          <p:nvPr/>
        </p:nvGraphicFramePr>
        <p:xfrm>
          <a:off x="684213" y="1844675"/>
          <a:ext cx="3455987" cy="2890838"/>
        </p:xfrm>
        <a:graphic>
          <a:graphicData uri="http://schemas.openxmlformats.org/drawingml/2006/table">
            <a:tbl>
              <a:tblPr/>
              <a:tblGrid>
                <a:gridCol w="515937">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4161" name="Group 209"/>
          <p:cNvGraphicFramePr>
            <a:graphicFrameLocks noGrp="1"/>
          </p:cNvGraphicFramePr>
          <p:nvPr/>
        </p:nvGraphicFramePr>
        <p:xfrm>
          <a:off x="5175250" y="1839913"/>
          <a:ext cx="3429000" cy="2890837"/>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6572" name="Rectangle 275"/>
          <p:cNvSpPr/>
          <p:nvPr/>
        </p:nvSpPr>
        <p:spPr>
          <a:xfrm>
            <a:off x="1476375" y="5445125"/>
            <a:ext cx="6092825"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(v, u)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u)</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u)}</a:t>
            </a:r>
          </a:p>
        </p:txBody>
      </p:sp>
      <p:sp>
        <p:nvSpPr>
          <p:cNvPr id="2" name="灯片编号占位符 1"/>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88</a:t>
            </a:fld>
            <a:endParaRPr lang="en-US" altLang="zh-CN" strike="noStrike" noProof="1">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ext Box 2"/>
          <p:cNvSpPr txBox="1"/>
          <p:nvPr/>
        </p:nvSpPr>
        <p:spPr>
          <a:xfrm>
            <a:off x="900113" y="620713"/>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5</a:t>
            </a:r>
            <a:r>
              <a:rPr lang="en-US" altLang="zh-CN" b="1" dirty="0">
                <a:solidFill>
                  <a:srgbClr val="CC0000"/>
                </a:solidFill>
                <a:latin typeface="Times New Roman" panose="02020603050405020304" pitchFamily="18" charset="0"/>
                <a:ea typeface="宋体" panose="02010600030101010101" pitchFamily="2" charset="-122"/>
              </a:rPr>
              <a:t>(v, u)</a:t>
            </a:r>
          </a:p>
        </p:txBody>
      </p:sp>
      <p:sp>
        <p:nvSpPr>
          <p:cNvPr id="147458" name="Text Box 3"/>
          <p:cNvSpPr txBox="1"/>
          <p:nvPr/>
        </p:nvSpPr>
        <p:spPr>
          <a:xfrm>
            <a:off x="1116013" y="1316038"/>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7459" name="Text Box 4"/>
          <p:cNvSpPr txBox="1"/>
          <p:nvPr/>
        </p:nvSpPr>
        <p:spPr>
          <a:xfrm>
            <a:off x="252413"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7460" name="Line 5"/>
          <p:cNvSpPr/>
          <p:nvPr/>
        </p:nvSpPr>
        <p:spPr>
          <a:xfrm>
            <a:off x="4211638" y="3357563"/>
            <a:ext cx="649287" cy="0"/>
          </a:xfrm>
          <a:prstGeom prst="line">
            <a:avLst/>
          </a:prstGeom>
          <a:ln w="76200" cap="flat" cmpd="sng">
            <a:solidFill>
              <a:srgbClr val="CC0000"/>
            </a:solidFill>
            <a:prstDash val="solid"/>
            <a:round/>
            <a:headEnd type="none" w="med" len="med"/>
            <a:tailEnd type="triangle" w="med" len="med"/>
          </a:ln>
        </p:spPr>
      </p:sp>
      <p:sp>
        <p:nvSpPr>
          <p:cNvPr id="147461" name="Text Box 6"/>
          <p:cNvSpPr txBox="1"/>
          <p:nvPr/>
        </p:nvSpPr>
        <p:spPr>
          <a:xfrm>
            <a:off x="5600700" y="1412875"/>
            <a:ext cx="3003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 0     1    2    3    4     5  </a:t>
            </a:r>
          </a:p>
        </p:txBody>
      </p:sp>
      <p:sp>
        <p:nvSpPr>
          <p:cNvPr id="147462" name="Text Box 7"/>
          <p:cNvSpPr txBox="1"/>
          <p:nvPr/>
        </p:nvSpPr>
        <p:spPr>
          <a:xfrm>
            <a:off x="4889500" y="2251075"/>
            <a:ext cx="762000" cy="2473325"/>
          </a:xfrm>
          <a:prstGeom prst="rect">
            <a:avLst/>
          </a:prstGeom>
          <a:noFill/>
          <a:ln w="9525">
            <a:noFill/>
          </a:ln>
        </p:spPr>
        <p:txBody>
          <a:bodyPr wrap="none" anchor="t">
            <a:spAutoFit/>
          </a:bodyPr>
          <a:lstStyle/>
          <a:p>
            <a:r>
              <a:rPr lang="en-US" altLang="zh-CN" sz="2600" dirty="0">
                <a:latin typeface="Times New Roman" panose="02020603050405020304" pitchFamily="18" charset="0"/>
                <a:ea typeface="宋体" panose="02010600030101010101" pitchFamily="2" charset="-122"/>
              </a:rPr>
              <a:t>0</a:t>
            </a:r>
          </a:p>
          <a:p>
            <a:r>
              <a:rPr lang="en-US" altLang="zh-CN" sz="2600" dirty="0">
                <a:latin typeface="Times New Roman" panose="02020603050405020304" pitchFamily="18" charset="0"/>
                <a:ea typeface="宋体" panose="02010600030101010101" pitchFamily="2" charset="-122"/>
              </a:rPr>
              <a:t>1    </a:t>
            </a:r>
          </a:p>
          <a:p>
            <a:r>
              <a:rPr lang="en-US" altLang="zh-CN" sz="2600" dirty="0">
                <a:latin typeface="Times New Roman" panose="02020603050405020304" pitchFamily="18" charset="0"/>
                <a:ea typeface="宋体" panose="02010600030101010101" pitchFamily="2" charset="-122"/>
              </a:rPr>
              <a:t>2    </a:t>
            </a:r>
          </a:p>
          <a:p>
            <a:r>
              <a:rPr lang="en-US" altLang="zh-CN" sz="2600" dirty="0">
                <a:latin typeface="Times New Roman" panose="02020603050405020304" pitchFamily="18" charset="0"/>
                <a:ea typeface="宋体" panose="02010600030101010101" pitchFamily="2" charset="-122"/>
              </a:rPr>
              <a:t>3    </a:t>
            </a:r>
          </a:p>
          <a:p>
            <a:r>
              <a:rPr lang="en-US" altLang="zh-CN" sz="2600" dirty="0">
                <a:latin typeface="Times New Roman" panose="02020603050405020304" pitchFamily="18" charset="0"/>
                <a:ea typeface="宋体" panose="02010600030101010101" pitchFamily="2" charset="-122"/>
              </a:rPr>
              <a:t>4     </a:t>
            </a:r>
          </a:p>
          <a:p>
            <a:r>
              <a:rPr lang="en-US" altLang="zh-CN" sz="2600" dirty="0">
                <a:latin typeface="Times New Roman" panose="02020603050405020304" pitchFamily="18" charset="0"/>
                <a:ea typeface="宋体" panose="02010600030101010101" pitchFamily="2" charset="-122"/>
              </a:rPr>
              <a:t>5  </a:t>
            </a:r>
          </a:p>
        </p:txBody>
      </p:sp>
      <p:sp>
        <p:nvSpPr>
          <p:cNvPr id="147463" name="Text Box 8"/>
          <p:cNvSpPr txBox="1"/>
          <p:nvPr/>
        </p:nvSpPr>
        <p:spPr>
          <a:xfrm>
            <a:off x="5219700" y="765175"/>
            <a:ext cx="3505200" cy="457200"/>
          </a:xfrm>
          <a:prstGeom prst="rect">
            <a:avLst/>
          </a:prstGeom>
          <a:noFill/>
          <a:ln w="9525">
            <a:noFill/>
          </a:ln>
        </p:spPr>
        <p:txBody>
          <a:bodyPr anchor="t">
            <a:spAutoFit/>
          </a:bodyPr>
          <a:lstStyle/>
          <a:p>
            <a:pPr>
              <a:spcBef>
                <a:spcPct val="50000"/>
              </a:spcBef>
            </a:pP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6</a:t>
            </a:r>
            <a:r>
              <a:rPr lang="en-US" altLang="zh-CN" b="1" dirty="0">
                <a:solidFill>
                  <a:srgbClr val="CC0000"/>
                </a:solidFill>
                <a:latin typeface="Times New Roman" panose="02020603050405020304" pitchFamily="18" charset="0"/>
                <a:ea typeface="宋体" panose="02010600030101010101" pitchFamily="2" charset="-122"/>
              </a:rPr>
              <a:t>(v, u)</a:t>
            </a:r>
          </a:p>
        </p:txBody>
      </p:sp>
      <p:graphicFrame>
        <p:nvGraphicFramePr>
          <p:cNvPr id="256076" name="Group 76"/>
          <p:cNvGraphicFramePr>
            <a:graphicFrameLocks noGrp="1"/>
          </p:cNvGraphicFramePr>
          <p:nvPr/>
        </p:nvGraphicFramePr>
        <p:xfrm>
          <a:off x="684213" y="1839913"/>
          <a:ext cx="3429000" cy="2890837"/>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6142" name="Group 142"/>
          <p:cNvGraphicFramePr>
            <a:graphicFrameLocks noGrp="1"/>
          </p:cNvGraphicFramePr>
          <p:nvPr/>
        </p:nvGraphicFramePr>
        <p:xfrm>
          <a:off x="5175250" y="1844675"/>
          <a:ext cx="3429000" cy="2890838"/>
        </p:xfrm>
        <a:graphic>
          <a:graphicData uri="http://schemas.openxmlformats.org/drawingml/2006/table">
            <a:tbl>
              <a:tblPr/>
              <a:tblGrid>
                <a:gridCol w="488950">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48895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88950">
                  <a:extLst>
                    <a:ext uri="{9D8B030D-6E8A-4147-A177-3AD203B41FA5}">
                      <a16:colId xmlns:a16="http://schemas.microsoft.com/office/drawing/2014/main" val="20006"/>
                    </a:ext>
                  </a:extLst>
                </a:gridCol>
              </a:tblGrid>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87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7596" name="Rectangle 209"/>
          <p:cNvSpPr/>
          <p:nvPr/>
        </p:nvSpPr>
        <p:spPr>
          <a:xfrm>
            <a:off x="1476375" y="5445125"/>
            <a:ext cx="6092825"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(v, u)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u)</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(v,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u)}</a:t>
            </a:r>
          </a:p>
        </p:txBody>
      </p:sp>
      <p:sp>
        <p:nvSpPr>
          <p:cNvPr id="2" name="灯片编号占位符 1"/>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89</a:t>
            </a:fld>
            <a:endParaRPr lang="en-US" altLang="zh-CN" strike="noStrike" noProof="1">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a:t>
            </a:fld>
            <a:endParaRPr lang="en-US" altLang="zh-CN" sz="1400" dirty="0"/>
          </a:p>
        </p:txBody>
      </p:sp>
      <p:sp>
        <p:nvSpPr>
          <p:cNvPr id="17411" name="Rectangle 2"/>
          <p:cNvSpPr>
            <a:spLocks noGrp="1"/>
          </p:cNvSpPr>
          <p:nvPr>
            <p:ph type="title"/>
          </p:nvPr>
        </p:nvSpPr>
        <p:spPr/>
        <p:txBody>
          <a:bodyPr wrap="square" lIns="91440" tIns="45720" rIns="91440" bIns="45720" anchor="ctr"/>
          <a:lstStyle/>
          <a:p>
            <a:pPr eaLnBrk="1" hangingPunct="1"/>
            <a:r>
              <a:rPr lang="en-US" altLang="zh-CN" dirty="0">
                <a:solidFill>
                  <a:srgbClr val="CC0000"/>
                </a:solidFill>
              </a:rPr>
              <a:t>Subgraph </a:t>
            </a:r>
          </a:p>
        </p:txBody>
      </p:sp>
      <p:sp>
        <p:nvSpPr>
          <p:cNvPr id="17412" name="Rectangle 3"/>
          <p:cNvSpPr>
            <a:spLocks noGrp="1"/>
          </p:cNvSpPr>
          <p:nvPr>
            <p:ph idx="1"/>
          </p:nvPr>
        </p:nvSpPr>
        <p:spPr/>
        <p:txBody>
          <a:bodyPr wrap="square" lIns="91440" tIns="45720" rIns="91440" bIns="45720" anchor="t"/>
          <a:lstStyle/>
          <a:p>
            <a:pPr eaLnBrk="1" hangingPunct="1"/>
            <a:r>
              <a:rPr lang="en-US" altLang="zh-CN" dirty="0"/>
              <a:t>A subgraph </a:t>
            </a:r>
            <a:r>
              <a:rPr lang="en-US" altLang="zh-CN" b="1" dirty="0"/>
              <a:t>S</a:t>
            </a:r>
            <a:r>
              <a:rPr lang="en-US" altLang="zh-CN" dirty="0"/>
              <a:t> is formed from graph </a:t>
            </a:r>
            <a:r>
              <a:rPr lang="en-US" altLang="zh-CN" b="1" dirty="0"/>
              <a:t>G</a:t>
            </a:r>
            <a:r>
              <a:rPr lang="en-US" altLang="zh-CN" dirty="0"/>
              <a:t> by selecting a subset </a:t>
            </a:r>
            <a:r>
              <a:rPr lang="en-US" altLang="zh-CN" b="1" dirty="0"/>
              <a:t>V</a:t>
            </a:r>
            <a:r>
              <a:rPr lang="en-US" altLang="zh-CN" b="1" baseline="-25000" dirty="0"/>
              <a:t>s</a:t>
            </a:r>
            <a:r>
              <a:rPr lang="en-US" altLang="zh-CN" dirty="0"/>
              <a:t> of </a:t>
            </a:r>
            <a:r>
              <a:rPr lang="en-US" altLang="zh-CN" b="1" dirty="0"/>
              <a:t>G</a:t>
            </a:r>
            <a:r>
              <a:rPr lang="en-US" altLang="zh-CN" dirty="0"/>
              <a:t>’s vertices and a subset </a:t>
            </a:r>
            <a:r>
              <a:rPr lang="en-US" altLang="zh-CN" b="1" dirty="0"/>
              <a:t>E</a:t>
            </a:r>
            <a:r>
              <a:rPr lang="en-US" altLang="zh-CN" b="1" baseline="-25000" dirty="0"/>
              <a:t>s</a:t>
            </a:r>
            <a:r>
              <a:rPr lang="en-US" altLang="zh-CN" dirty="0"/>
              <a:t> of G’s edges such that for every </a:t>
            </a:r>
            <a:r>
              <a:rPr lang="en-US" altLang="zh-CN" b="1" dirty="0"/>
              <a:t>E</a:t>
            </a:r>
            <a:r>
              <a:rPr lang="en-US" altLang="zh-CN" dirty="0"/>
              <a:t> in </a:t>
            </a:r>
            <a:r>
              <a:rPr lang="en-US" altLang="zh-CN" b="1" dirty="0"/>
              <a:t>E</a:t>
            </a:r>
            <a:r>
              <a:rPr lang="en-US" altLang="zh-CN" b="1" baseline="-25000" dirty="0"/>
              <a:t>s</a:t>
            </a:r>
            <a:r>
              <a:rPr lang="en-US" altLang="zh-CN" dirty="0"/>
              <a:t>, both of whose vertices are in </a:t>
            </a:r>
            <a:r>
              <a:rPr lang="en-US" altLang="zh-CN" b="1" dirty="0"/>
              <a:t>V</a:t>
            </a:r>
            <a:r>
              <a:rPr lang="en-US" altLang="zh-CN" b="1" baseline="-25000" dirty="0"/>
              <a:t>s</a:t>
            </a:r>
            <a:r>
              <a:rPr lang="en-US" altLang="zh-CN" baseline="-25000" dirty="0"/>
              <a:t>.</a:t>
            </a:r>
          </a:p>
          <a:p>
            <a:pPr eaLnBrk="1" hangingPunct="1"/>
            <a:r>
              <a:rPr lang="en-US" altLang="zh-CN" dirty="0"/>
              <a:t>G=(V,E)</a:t>
            </a:r>
          </a:p>
          <a:p>
            <a:pPr eaLnBrk="1" hangingPunct="1"/>
            <a:r>
              <a:rPr lang="en-US" altLang="zh-CN" dirty="0"/>
              <a:t>G'=(Vs,Es) </a:t>
            </a:r>
          </a:p>
          <a:p>
            <a:pPr eaLnBrk="1" hangingPunct="1"/>
            <a:r>
              <a:rPr lang="en-US" altLang="zh-CN" dirty="0">
                <a:solidFill>
                  <a:srgbClr val="FF0000"/>
                </a:solidFill>
              </a:rPr>
              <a:t>Vs ⸦ V</a:t>
            </a:r>
          </a:p>
          <a:p>
            <a:pPr eaLnBrk="1" hangingPunct="1"/>
            <a:r>
              <a:rPr lang="en-US" altLang="zh-CN" dirty="0">
                <a:solidFill>
                  <a:srgbClr val="FF0000"/>
                </a:solidFill>
              </a:rPr>
              <a:t>Es ⸦ 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90</a:t>
            </a:fld>
            <a:endParaRPr lang="en-US" altLang="zh-CN" sz="1400" dirty="0"/>
          </a:p>
        </p:txBody>
      </p:sp>
      <p:sp>
        <p:nvSpPr>
          <p:cNvPr id="6349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Floyd’s Algorithm</a:t>
            </a:r>
          </a:p>
        </p:txBody>
      </p:sp>
      <p:sp>
        <p:nvSpPr>
          <p:cNvPr id="148483"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60000"/>
              </a:lnSpc>
              <a:buNone/>
            </a:pPr>
            <a:r>
              <a:rPr lang="en-US" altLang="zh-CN" sz="2400" b="1" dirty="0">
                <a:latin typeface="Courier New" panose="02070309020205020404" pitchFamily="49" charset="0"/>
              </a:rPr>
              <a:t>//Floyd's all-pairs shortest paths algorithm</a:t>
            </a:r>
          </a:p>
          <a:p>
            <a:pPr eaLnBrk="1" hangingPunct="1">
              <a:lnSpc>
                <a:spcPct val="60000"/>
              </a:lnSpc>
              <a:buNone/>
            </a:pPr>
            <a:r>
              <a:rPr lang="en-US" altLang="zh-CN" sz="2400" b="1" dirty="0">
                <a:latin typeface="Courier New" panose="02070309020205020404" pitchFamily="49" charset="0"/>
              </a:rPr>
              <a:t>void Floyd(Graph* G) {</a:t>
            </a:r>
          </a:p>
          <a:p>
            <a:pPr eaLnBrk="1" hangingPunct="1">
              <a:lnSpc>
                <a:spcPct val="60000"/>
              </a:lnSpc>
              <a:buNone/>
            </a:pPr>
            <a:r>
              <a:rPr lang="en-US" altLang="zh-CN" sz="2400" b="1" dirty="0">
                <a:latin typeface="Courier New" panose="02070309020205020404" pitchFamily="49" charset="0"/>
              </a:rPr>
              <a:t>  int D[G-&gt;n()][G-&gt;n()];  // Store distances</a:t>
            </a:r>
          </a:p>
          <a:p>
            <a:pPr eaLnBrk="1" hangingPunct="1">
              <a:lnSpc>
                <a:spcPct val="60000"/>
              </a:lnSpc>
              <a:buNone/>
            </a:pPr>
            <a:r>
              <a:rPr lang="en-US" altLang="zh-CN" sz="2400" b="1" dirty="0">
                <a:latin typeface="Courier New" panose="02070309020205020404" pitchFamily="49" charset="0"/>
              </a:rPr>
              <a:t>  for (int i=0; i&lt;G-&gt;n(); i++) // Initialize</a:t>
            </a:r>
          </a:p>
          <a:p>
            <a:pPr eaLnBrk="1" hangingPunct="1">
              <a:lnSpc>
                <a:spcPct val="60000"/>
              </a:lnSpc>
              <a:buNone/>
            </a:pPr>
            <a:r>
              <a:rPr lang="en-US" altLang="zh-CN" sz="2400" b="1" dirty="0">
                <a:latin typeface="Courier New" panose="02070309020205020404" pitchFamily="49" charset="0"/>
              </a:rPr>
              <a:t>    for (int j=0; j&lt;G-&gt;n(); j++)</a:t>
            </a:r>
          </a:p>
          <a:p>
            <a:pPr eaLnBrk="1" hangingPunct="1">
              <a:lnSpc>
                <a:spcPct val="60000"/>
              </a:lnSpc>
              <a:buNone/>
            </a:pPr>
            <a:r>
              <a:rPr lang="en-US" altLang="zh-CN" sz="2400" b="1" dirty="0">
                <a:latin typeface="Courier New" panose="02070309020205020404" pitchFamily="49" charset="0"/>
              </a:rPr>
              <a:t>      D[i][j] = G-&gt;weight(i, j);</a:t>
            </a:r>
          </a:p>
          <a:p>
            <a:pPr eaLnBrk="1" hangingPunct="1">
              <a:lnSpc>
                <a:spcPct val="60000"/>
              </a:lnSpc>
              <a:buNone/>
            </a:pPr>
            <a:r>
              <a:rPr lang="en-US" altLang="zh-CN" sz="2400" b="1" dirty="0">
                <a:latin typeface="Courier New" panose="02070309020205020404" pitchFamily="49" charset="0"/>
              </a:rPr>
              <a:t>  // Compute all k paths</a:t>
            </a:r>
          </a:p>
          <a:p>
            <a:pPr eaLnBrk="1" hangingPunct="1">
              <a:lnSpc>
                <a:spcPct val="60000"/>
              </a:lnSpc>
              <a:buNone/>
            </a:pPr>
            <a:r>
              <a:rPr lang="en-US" altLang="zh-CN" sz="2400" b="1" dirty="0">
                <a:latin typeface="Courier New" panose="02070309020205020404" pitchFamily="49" charset="0"/>
              </a:rPr>
              <a:t>  for (int k=0; k&lt;G-&gt;n(); k++)</a:t>
            </a:r>
          </a:p>
          <a:p>
            <a:pPr eaLnBrk="1" hangingPunct="1">
              <a:lnSpc>
                <a:spcPct val="60000"/>
              </a:lnSpc>
              <a:buNone/>
            </a:pPr>
            <a:r>
              <a:rPr lang="en-US" altLang="zh-CN" sz="2400" b="1" dirty="0">
                <a:latin typeface="Courier New" panose="02070309020205020404" pitchFamily="49" charset="0"/>
              </a:rPr>
              <a:t>    for (int i=0; i&lt;G-&gt;n(); i++)</a:t>
            </a:r>
          </a:p>
          <a:p>
            <a:pPr eaLnBrk="1" hangingPunct="1">
              <a:lnSpc>
                <a:spcPct val="60000"/>
              </a:lnSpc>
              <a:buNone/>
            </a:pPr>
            <a:r>
              <a:rPr lang="en-US" altLang="zh-CN" sz="2400" b="1" dirty="0">
                <a:latin typeface="Courier New" panose="02070309020205020404" pitchFamily="49" charset="0"/>
              </a:rPr>
              <a:t>      for (int j=0; j&lt;G-&gt;n(); j++)</a:t>
            </a:r>
          </a:p>
          <a:p>
            <a:pPr eaLnBrk="1" hangingPunct="1">
              <a:lnSpc>
                <a:spcPct val="60000"/>
              </a:lnSpc>
              <a:buNone/>
            </a:pPr>
            <a:r>
              <a:rPr lang="en-US" altLang="zh-CN" sz="2400" b="1" dirty="0">
                <a:latin typeface="Courier New" panose="02070309020205020404" pitchFamily="49" charset="0"/>
              </a:rPr>
              <a:t>        if (D[i][j] &gt; (D[i][k] + D[k][j]))</a:t>
            </a:r>
          </a:p>
          <a:p>
            <a:pPr eaLnBrk="1" hangingPunct="1">
              <a:lnSpc>
                <a:spcPct val="60000"/>
              </a:lnSpc>
              <a:buNone/>
            </a:pPr>
            <a:r>
              <a:rPr lang="en-US" altLang="zh-CN" sz="2400" b="1" dirty="0">
                <a:latin typeface="Courier New" panose="02070309020205020404" pitchFamily="49" charset="0"/>
              </a:rPr>
              <a:t>          D[i][j] = D[i][k] + D[k][j];</a:t>
            </a:r>
          </a:p>
          <a:p>
            <a:pPr eaLnBrk="1" hangingPunct="1">
              <a:lnSpc>
                <a:spcPct val="60000"/>
              </a:lnSpc>
              <a:buNone/>
            </a:pPr>
            <a:r>
              <a:rPr lang="en-US" altLang="zh-CN" sz="2400" b="1" dirty="0">
                <a:latin typeface="Courier New" panose="02070309020205020404" pitchFamily="49" charset="0"/>
              </a:rPr>
              <a:t>}</a:t>
            </a:r>
          </a:p>
        </p:txBody>
      </p:sp>
      <p:sp>
        <p:nvSpPr>
          <p:cNvPr id="148484" name="Rectangle 4"/>
          <p:cNvSpPr/>
          <p:nvPr/>
        </p:nvSpPr>
        <p:spPr>
          <a:xfrm>
            <a:off x="1476375" y="5635625"/>
            <a:ext cx="5683250"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(i, j) = min{D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(i, j)</a:t>
            </a:r>
            <a:r>
              <a:rPr lang="en-US" altLang="zh-CN" dirty="0">
                <a:solidFill>
                  <a:srgbClr val="CC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(i, k) + 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(k, j)}</a:t>
            </a:r>
          </a:p>
        </p:txBody>
      </p:sp>
      <p:sp>
        <p:nvSpPr>
          <p:cNvPr id="148485" name="Rectangle 5"/>
          <p:cNvSpPr/>
          <p:nvPr/>
        </p:nvSpPr>
        <p:spPr>
          <a:xfrm>
            <a:off x="6732588" y="2997200"/>
            <a:ext cx="1047750"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0</a:t>
            </a:r>
            <a:r>
              <a:rPr lang="en-US" altLang="zh-CN" b="1" dirty="0">
                <a:solidFill>
                  <a:srgbClr val="CC0000"/>
                </a:solidFill>
                <a:latin typeface="Times New Roman" panose="02020603050405020304" pitchFamily="18" charset="0"/>
                <a:ea typeface="宋体" panose="02010600030101010101" pitchFamily="2" charset="-122"/>
              </a:rPr>
              <a:t>(i, j)</a:t>
            </a:r>
          </a:p>
        </p:txBody>
      </p:sp>
      <p:sp>
        <p:nvSpPr>
          <p:cNvPr id="148486" name="Rectangle 6"/>
          <p:cNvSpPr/>
          <p:nvPr/>
        </p:nvSpPr>
        <p:spPr>
          <a:xfrm>
            <a:off x="6443663" y="3716338"/>
            <a:ext cx="2425700"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D</a:t>
            </a:r>
            <a:r>
              <a:rPr lang="en-US" altLang="zh-CN" b="1" baseline="-25000" dirty="0">
                <a:solidFill>
                  <a:srgbClr val="CC0000"/>
                </a:solidFill>
                <a:latin typeface="Times New Roman" panose="02020603050405020304" pitchFamily="18" charset="0"/>
                <a:ea typeface="宋体" panose="02010600030101010101" pitchFamily="2" charset="-122"/>
              </a:rPr>
              <a:t>k</a:t>
            </a:r>
            <a:r>
              <a:rPr lang="en-US" altLang="zh-CN" b="1" dirty="0">
                <a:solidFill>
                  <a:srgbClr val="CC0000"/>
                </a:solidFill>
                <a:latin typeface="Times New Roman" panose="02020603050405020304" pitchFamily="18" charset="0"/>
                <a:ea typeface="宋体" panose="02010600030101010101" pitchFamily="2" charset="-122"/>
              </a:rPr>
              <a:t>(i, j)-&gt;D</a:t>
            </a:r>
            <a:r>
              <a:rPr lang="en-US" altLang="zh-CN" b="1" baseline="-25000" dirty="0">
                <a:solidFill>
                  <a:srgbClr val="CC0000"/>
                </a:solidFill>
                <a:latin typeface="Times New Roman" panose="02020603050405020304" pitchFamily="18" charset="0"/>
                <a:ea typeface="宋体" panose="02010600030101010101" pitchFamily="2" charset="-122"/>
              </a:rPr>
              <a:t>k+1</a:t>
            </a:r>
            <a:r>
              <a:rPr lang="en-US" altLang="zh-CN" b="1" dirty="0">
                <a:solidFill>
                  <a:srgbClr val="CC0000"/>
                </a:solidFill>
                <a:latin typeface="Times New Roman" panose="02020603050405020304" pitchFamily="18" charset="0"/>
                <a:ea typeface="宋体" panose="02010600030101010101" pitchFamily="2" charset="-122"/>
              </a:rPr>
              <a:t>(i, j)</a:t>
            </a:r>
          </a:p>
        </p:txBody>
      </p:sp>
      <p:sp>
        <p:nvSpPr>
          <p:cNvPr id="148487" name="Rectangle 7"/>
          <p:cNvSpPr/>
          <p:nvPr/>
        </p:nvSpPr>
        <p:spPr>
          <a:xfrm>
            <a:off x="7164388" y="974725"/>
            <a:ext cx="1144587" cy="457200"/>
          </a:xfrm>
          <a:prstGeom prst="rect">
            <a:avLst/>
          </a:prstGeom>
          <a:noFill/>
          <a:ln w="9525">
            <a:noFill/>
          </a:ln>
        </p:spPr>
        <p:txBody>
          <a:bodyPr wrap="none" anchor="t">
            <a:spAutoFit/>
          </a:bodyPr>
          <a:lstStyle/>
          <a:p>
            <a:r>
              <a:rPr lang="en-US" altLang="zh-CN" b="1" dirty="0">
                <a:solidFill>
                  <a:schemeClr val="accent2"/>
                </a:solidFill>
                <a:latin typeface="Symbol" panose="05050102010706020507" pitchFamily="18" charset="2"/>
                <a:ea typeface="宋体" panose="02010600030101010101" pitchFamily="2" charset="-122"/>
              </a:rPr>
              <a:t>Q</a:t>
            </a:r>
            <a:r>
              <a:rPr lang="en-US" altLang="zh-CN" b="1" dirty="0">
                <a:solidFill>
                  <a:schemeClr val="accent2"/>
                </a:solidFill>
                <a:latin typeface="Times New Roman" panose="02020603050405020304" pitchFamily="18" charset="0"/>
                <a:ea typeface="宋体" panose="02010600030101010101" pitchFamily="2" charset="-122"/>
              </a:rPr>
              <a:t>(|V|</a:t>
            </a:r>
            <a:r>
              <a:rPr lang="en-US" altLang="zh-CN" b="1" baseline="30000" dirty="0">
                <a:solidFill>
                  <a:schemeClr val="accent2"/>
                </a:solidFill>
                <a:latin typeface="Times New Roman" panose="02020603050405020304" pitchFamily="18" charset="0"/>
                <a:ea typeface="宋体" panose="02010600030101010101" pitchFamily="2" charset="-122"/>
              </a:rPr>
              <a:t>3</a:t>
            </a:r>
            <a:r>
              <a:rPr lang="en-US" altLang="zh-CN" b="1" dirty="0">
                <a:solidFill>
                  <a:schemeClr val="accent2"/>
                </a:solidFill>
                <a:latin typeface="Times New Roman" panose="02020603050405020304" pitchFamily="18" charset="0"/>
                <a:ea typeface="宋体" panose="02010600030101010101" pitchFamily="2" charset="-122"/>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91</a:t>
            </a:fld>
            <a:endParaRPr lang="en-US" altLang="zh-CN" sz="1400" dirty="0"/>
          </a:p>
        </p:txBody>
      </p:sp>
      <p:sp>
        <p:nvSpPr>
          <p:cNvPr id="2570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Graphs</a:t>
            </a:r>
          </a:p>
        </p:txBody>
      </p:sp>
      <p:sp>
        <p:nvSpPr>
          <p:cNvPr id="150531" name="Rectangle 3"/>
          <p:cNvSpPr>
            <a:spLocks noGrp="1"/>
          </p:cNvSpPr>
          <p:nvPr>
            <p:ph idx="1"/>
          </p:nvPr>
        </p:nvSpPr>
        <p:spPr/>
        <p:txBody>
          <a:bodyPr wrap="square" lIns="91440" tIns="45720" rIns="91440" bIns="45720" anchor="t"/>
          <a:lstStyle/>
          <a:p>
            <a:pPr eaLnBrk="1" hangingPunct="1">
              <a:lnSpc>
                <a:spcPct val="90000"/>
              </a:lnSpc>
            </a:pPr>
            <a:r>
              <a:rPr lang="en-US" altLang="zh-CN" dirty="0"/>
              <a:t>Graph Definition</a:t>
            </a:r>
          </a:p>
          <a:p>
            <a:pPr eaLnBrk="1" hangingPunct="1">
              <a:lnSpc>
                <a:spcPct val="90000"/>
              </a:lnSpc>
            </a:pPr>
            <a:r>
              <a:rPr lang="en-US" altLang="zh-CN" dirty="0"/>
              <a:t>Graph Implementations </a:t>
            </a:r>
          </a:p>
          <a:p>
            <a:pPr eaLnBrk="1" hangingPunct="1">
              <a:lnSpc>
                <a:spcPct val="90000"/>
              </a:lnSpc>
            </a:pPr>
            <a:r>
              <a:rPr lang="en-US" altLang="zh-CN" dirty="0"/>
              <a:t>Graph Traversals</a:t>
            </a:r>
          </a:p>
          <a:p>
            <a:pPr lvl="1" eaLnBrk="1" hangingPunct="1">
              <a:lnSpc>
                <a:spcPct val="90000"/>
              </a:lnSpc>
            </a:pPr>
            <a:r>
              <a:rPr lang="en-US" altLang="zh-CN" dirty="0"/>
              <a:t>Depth First search</a:t>
            </a:r>
          </a:p>
          <a:p>
            <a:pPr lvl="1" eaLnBrk="1" hangingPunct="1">
              <a:lnSpc>
                <a:spcPct val="90000"/>
              </a:lnSpc>
            </a:pPr>
            <a:r>
              <a:rPr lang="en-US" altLang="zh-CN" dirty="0"/>
              <a:t>Breadth First Search</a:t>
            </a:r>
          </a:p>
          <a:p>
            <a:pPr lvl="1" eaLnBrk="1" hangingPunct="1">
              <a:lnSpc>
                <a:spcPct val="90000"/>
              </a:lnSpc>
            </a:pPr>
            <a:r>
              <a:rPr lang="en-US" altLang="zh-CN" dirty="0"/>
              <a:t>Topological Sort ( directed graph)</a:t>
            </a:r>
          </a:p>
          <a:p>
            <a:pPr eaLnBrk="1" hangingPunct="1">
              <a:lnSpc>
                <a:spcPct val="90000"/>
              </a:lnSpc>
            </a:pPr>
            <a:r>
              <a:rPr lang="en-US" altLang="zh-CN" dirty="0"/>
              <a:t>Shortest-paths Problems</a:t>
            </a:r>
          </a:p>
          <a:p>
            <a:pPr eaLnBrk="1" hangingPunct="1">
              <a:lnSpc>
                <a:spcPct val="90000"/>
              </a:lnSpc>
            </a:pPr>
            <a:r>
              <a:rPr lang="en-US" altLang="zh-CN" dirty="0">
                <a:solidFill>
                  <a:srgbClr val="CC0000"/>
                </a:solidFill>
              </a:rPr>
              <a:t>Minimum-Cost Spanning Trees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92</a:t>
            </a:fld>
            <a:endParaRPr lang="en-US" altLang="zh-CN" sz="1400" dirty="0"/>
          </a:p>
        </p:txBody>
      </p:sp>
      <p:sp>
        <p:nvSpPr>
          <p:cNvPr id="65538"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Minimal Cost Spanning Trees (1)</a:t>
            </a:r>
          </a:p>
        </p:txBody>
      </p:sp>
      <p:sp>
        <p:nvSpPr>
          <p:cNvPr id="151555" name="Rectangle 3"/>
          <p:cNvSpPr>
            <a:spLocks noGrp="1"/>
          </p:cNvSpPr>
          <p:nvPr>
            <p:ph idx="1"/>
          </p:nvPr>
        </p:nvSpPr>
        <p:spPr>
          <a:xfrm>
            <a:off x="455613" y="1600200"/>
            <a:ext cx="8226425" cy="4572000"/>
          </a:xfrm>
        </p:spPr>
        <p:txBody>
          <a:bodyPr wrap="square" lIns="91440" tIns="45720" rIns="91440" bIns="45720" anchor="t"/>
          <a:lstStyle/>
          <a:p>
            <a:pPr eaLnBrk="1" hangingPunct="1">
              <a:lnSpc>
                <a:spcPct val="80000"/>
              </a:lnSpc>
              <a:buNone/>
            </a:pPr>
            <a:r>
              <a:rPr lang="en-US" altLang="zh-CN" dirty="0">
                <a:latin typeface="Helvetica" pitchFamily="34" charset="0"/>
              </a:rPr>
              <a:t>Minimal Cost Spanning Tree (MST) Problem:</a:t>
            </a:r>
          </a:p>
          <a:p>
            <a:pPr eaLnBrk="1" hangingPunct="1">
              <a:lnSpc>
                <a:spcPct val="10000"/>
              </a:lnSpc>
              <a:buNone/>
            </a:pPr>
            <a:endParaRPr lang="en-US" altLang="zh-CN" dirty="0">
              <a:latin typeface="Helvetica" pitchFamily="34" charset="0"/>
            </a:endParaRPr>
          </a:p>
          <a:p>
            <a:pPr lvl="1" eaLnBrk="1" hangingPunct="1">
              <a:lnSpc>
                <a:spcPct val="120000"/>
              </a:lnSpc>
              <a:spcAft>
                <a:spcPct val="50000"/>
              </a:spcAft>
              <a:buNone/>
            </a:pPr>
            <a:r>
              <a:rPr lang="en-US" altLang="zh-CN" dirty="0">
                <a:latin typeface="Helvetica" pitchFamily="34" charset="0"/>
              </a:rPr>
              <a:t>Input: An undirected, connected graph G.</a:t>
            </a:r>
          </a:p>
          <a:p>
            <a:pPr lvl="1" eaLnBrk="1" hangingPunct="1">
              <a:lnSpc>
                <a:spcPct val="80000"/>
              </a:lnSpc>
              <a:buNone/>
            </a:pPr>
            <a:r>
              <a:rPr lang="en-US" altLang="zh-CN" dirty="0">
                <a:latin typeface="Helvetica" pitchFamily="34" charset="0"/>
              </a:rPr>
              <a:t>Output: The subgraph of G that</a:t>
            </a:r>
          </a:p>
          <a:p>
            <a:pPr lvl="1" eaLnBrk="1" hangingPunct="1">
              <a:lnSpc>
                <a:spcPct val="80000"/>
              </a:lnSpc>
              <a:buNone/>
            </a:pPr>
            <a:r>
              <a:rPr lang="en-US" altLang="zh-CN" dirty="0">
                <a:latin typeface="Helvetica" pitchFamily="34" charset="0"/>
              </a:rPr>
              <a:t>  1) has minimum total cost as measured by summing the values of all the edges in the subset</a:t>
            </a:r>
          </a:p>
          <a:p>
            <a:pPr lvl="1" eaLnBrk="1" hangingPunct="1">
              <a:lnSpc>
                <a:spcPct val="80000"/>
              </a:lnSpc>
              <a:buNone/>
            </a:pPr>
            <a:r>
              <a:rPr lang="en-US" altLang="zh-CN" dirty="0">
                <a:latin typeface="Helvetica" pitchFamily="34" charset="0"/>
              </a:rPr>
              <a:t>  2) keeps the vertices connected.</a:t>
            </a:r>
          </a:p>
        </p:txBody>
      </p:sp>
      <p:sp>
        <p:nvSpPr>
          <p:cNvPr id="65540" name="Text Box 4"/>
          <p:cNvSpPr txBox="1"/>
          <p:nvPr/>
        </p:nvSpPr>
        <p:spPr>
          <a:xfrm>
            <a:off x="1187450" y="5373688"/>
            <a:ext cx="4560888" cy="466725"/>
          </a:xfrm>
          <a:prstGeom prst="rect">
            <a:avLst/>
          </a:prstGeom>
          <a:noFill/>
          <a:ln w="9525" cap="flat" cmpd="sng">
            <a:solidFill>
              <a:srgbClr val="CC0000"/>
            </a:solidFill>
            <a:prstDash val="solid"/>
            <a:miter/>
            <a:headEnd type="none" w="med" len="med"/>
            <a:tailEnd type="none" w="med" len="med"/>
          </a:ln>
        </p:spPr>
        <p:txBody>
          <a:bodyPr wrap="none" anchor="t">
            <a:spAutoFit/>
          </a:bodyPr>
          <a:lstStyle/>
          <a:p>
            <a:r>
              <a:rPr lang="en-US" altLang="zh-CN" dirty="0">
                <a:latin typeface="Times New Roman" panose="02020603050405020304" pitchFamily="18" charset="0"/>
                <a:ea typeface="宋体" panose="02010600030101010101" pitchFamily="2" charset="-122"/>
              </a:rPr>
              <a:t>The subgraph above is a MST of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93</a:t>
            </a:fld>
            <a:endParaRPr lang="en-US" altLang="zh-CN" sz="1400" dirty="0"/>
          </a:p>
        </p:txBody>
      </p:sp>
      <p:sp>
        <p:nvSpPr>
          <p:cNvPr id="67586" name="Rectangle 2"/>
          <p:cNvSpPr>
            <a:spLocks noGrp="1" noChangeArrowheads="1"/>
          </p:cNvSpPr>
          <p:nvPr>
            <p:ph type="title"/>
          </p:nvPr>
        </p:nvSpPr>
        <p:spPr>
          <a:xfrm>
            <a:off x="685800" y="188913"/>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Minimal Cost Spanning Trees (2)</a:t>
            </a:r>
          </a:p>
        </p:txBody>
      </p:sp>
      <p:pic>
        <p:nvPicPr>
          <p:cNvPr id="153603" name="Picture 4" descr="MST"/>
          <p:cNvPicPr>
            <a:picLocks noChangeAspect="1"/>
          </p:cNvPicPr>
          <p:nvPr/>
        </p:nvPicPr>
        <p:blipFill>
          <a:blip r:embed="rId3"/>
          <a:srcRect l="3192" t="3195" r="3192" b="3195"/>
          <a:stretch>
            <a:fillRect/>
          </a:stretch>
        </p:blipFill>
        <p:spPr>
          <a:xfrm>
            <a:off x="2987675" y="1484313"/>
            <a:ext cx="3095625" cy="3092450"/>
          </a:xfrm>
          <a:prstGeom prst="rect">
            <a:avLst/>
          </a:prstGeom>
          <a:noFill/>
          <a:ln w="9525">
            <a:noFill/>
          </a:ln>
        </p:spPr>
      </p:pic>
      <p:sp>
        <p:nvSpPr>
          <p:cNvPr id="67592" name="Rectangle 8"/>
          <p:cNvSpPr>
            <a:spLocks noChangeArrowheads="1"/>
          </p:cNvSpPr>
          <p:nvPr/>
        </p:nvSpPr>
        <p:spPr bwMode="auto">
          <a:xfrm>
            <a:off x="684213" y="5059363"/>
            <a:ext cx="4841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3200" b="0"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Prim’s MST Algorithm</a:t>
            </a:r>
          </a:p>
          <a:p>
            <a:pPr marL="0" marR="0" lvl="0" indent="0" algn="l" defTabSz="914400" rtl="0" eaLnBrk="1" fontAlgn="base" latinLnBrk="0" hangingPunct="1">
              <a:lnSpc>
                <a:spcPct val="100000"/>
              </a:lnSpc>
              <a:spcBef>
                <a:spcPct val="0"/>
              </a:spcBef>
              <a:spcAft>
                <a:spcPct val="0"/>
              </a:spcAft>
              <a:buClrTx/>
              <a:buSzTx/>
              <a:buFontTx/>
              <a:buChar char="•"/>
              <a:defRPr/>
            </a:pPr>
            <a:r>
              <a:rPr kumimoji="1" lang="en-US" altLang="zh-CN" sz="3200" b="0"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Kruskal’s MST Algorithm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94</a:t>
            </a:fld>
            <a:endParaRPr lang="en-US" altLang="zh-CN" sz="1400" dirty="0"/>
          </a:p>
        </p:txBody>
      </p:sp>
      <p:sp>
        <p:nvSpPr>
          <p:cNvPr id="25805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Prim’s MST Algorithm (1)</a:t>
            </a:r>
          </a:p>
        </p:txBody>
      </p:sp>
      <p:sp>
        <p:nvSpPr>
          <p:cNvPr id="155651" name="Oval 5"/>
          <p:cNvSpPr/>
          <p:nvPr/>
        </p:nvSpPr>
        <p:spPr>
          <a:xfrm>
            <a:off x="3657600" y="2324100"/>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A</a:t>
            </a:r>
          </a:p>
        </p:txBody>
      </p:sp>
      <p:sp>
        <p:nvSpPr>
          <p:cNvPr id="155652" name="Oval 6"/>
          <p:cNvSpPr/>
          <p:nvPr/>
        </p:nvSpPr>
        <p:spPr>
          <a:xfrm>
            <a:off x="4162425" y="2900363"/>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C</a:t>
            </a:r>
          </a:p>
        </p:txBody>
      </p:sp>
      <p:sp>
        <p:nvSpPr>
          <p:cNvPr id="155653" name="Oval 7"/>
          <p:cNvSpPr/>
          <p:nvPr/>
        </p:nvSpPr>
        <p:spPr>
          <a:xfrm>
            <a:off x="4954588" y="2324100"/>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B</a:t>
            </a:r>
          </a:p>
        </p:txBody>
      </p:sp>
      <p:sp>
        <p:nvSpPr>
          <p:cNvPr id="155654" name="Oval 8"/>
          <p:cNvSpPr/>
          <p:nvPr/>
        </p:nvSpPr>
        <p:spPr>
          <a:xfrm>
            <a:off x="4162425" y="3765550"/>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D</a:t>
            </a:r>
          </a:p>
        </p:txBody>
      </p:sp>
      <p:sp>
        <p:nvSpPr>
          <p:cNvPr id="155655" name="Oval 9"/>
          <p:cNvSpPr/>
          <p:nvPr/>
        </p:nvSpPr>
        <p:spPr>
          <a:xfrm>
            <a:off x="5026025" y="4124325"/>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F</a:t>
            </a:r>
          </a:p>
        </p:txBody>
      </p:sp>
      <p:sp>
        <p:nvSpPr>
          <p:cNvPr id="155656" name="Oval 10"/>
          <p:cNvSpPr/>
          <p:nvPr/>
        </p:nvSpPr>
        <p:spPr>
          <a:xfrm>
            <a:off x="3298825" y="4268788"/>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E</a:t>
            </a:r>
          </a:p>
        </p:txBody>
      </p:sp>
      <p:sp>
        <p:nvSpPr>
          <p:cNvPr id="155657" name="Line 11"/>
          <p:cNvSpPr/>
          <p:nvPr/>
        </p:nvSpPr>
        <p:spPr>
          <a:xfrm flipH="1">
            <a:off x="3441700" y="2757488"/>
            <a:ext cx="431800" cy="1511300"/>
          </a:xfrm>
          <a:prstGeom prst="line">
            <a:avLst/>
          </a:prstGeom>
          <a:ln w="9525" cap="flat" cmpd="sng">
            <a:solidFill>
              <a:schemeClr val="tx1"/>
            </a:solidFill>
            <a:prstDash val="solid"/>
            <a:round/>
            <a:headEnd type="none" w="med" len="med"/>
            <a:tailEnd type="none" w="med" len="med"/>
          </a:ln>
        </p:spPr>
      </p:sp>
      <p:sp>
        <p:nvSpPr>
          <p:cNvPr id="155658" name="Line 12"/>
          <p:cNvSpPr/>
          <p:nvPr/>
        </p:nvSpPr>
        <p:spPr>
          <a:xfrm>
            <a:off x="3946525" y="2757488"/>
            <a:ext cx="287338" cy="215900"/>
          </a:xfrm>
          <a:prstGeom prst="line">
            <a:avLst/>
          </a:prstGeom>
          <a:ln w="9525" cap="flat" cmpd="sng">
            <a:solidFill>
              <a:schemeClr val="tx1"/>
            </a:solidFill>
            <a:prstDash val="solid"/>
            <a:round/>
            <a:headEnd type="none" w="med" len="med"/>
            <a:tailEnd type="none" w="med" len="med"/>
          </a:ln>
        </p:spPr>
      </p:sp>
      <p:sp>
        <p:nvSpPr>
          <p:cNvPr id="155659" name="Line 13"/>
          <p:cNvSpPr/>
          <p:nvPr/>
        </p:nvSpPr>
        <p:spPr>
          <a:xfrm flipV="1">
            <a:off x="4522788" y="2684463"/>
            <a:ext cx="503237" cy="288925"/>
          </a:xfrm>
          <a:prstGeom prst="line">
            <a:avLst/>
          </a:prstGeom>
          <a:ln w="9525" cap="flat" cmpd="sng">
            <a:solidFill>
              <a:schemeClr val="tx1"/>
            </a:solidFill>
            <a:prstDash val="solid"/>
            <a:round/>
            <a:headEnd type="none" w="med" len="med"/>
            <a:tailEnd type="none" w="med" len="med"/>
          </a:ln>
        </p:spPr>
      </p:sp>
      <p:sp>
        <p:nvSpPr>
          <p:cNvPr id="155660" name="Line 14"/>
          <p:cNvSpPr/>
          <p:nvPr/>
        </p:nvSpPr>
        <p:spPr>
          <a:xfrm flipH="1">
            <a:off x="4378325" y="3332163"/>
            <a:ext cx="71438" cy="433387"/>
          </a:xfrm>
          <a:prstGeom prst="line">
            <a:avLst/>
          </a:prstGeom>
          <a:ln w="9525" cap="flat" cmpd="sng">
            <a:solidFill>
              <a:schemeClr val="tx1"/>
            </a:solidFill>
            <a:prstDash val="solid"/>
            <a:round/>
            <a:headEnd type="none" w="med" len="med"/>
            <a:tailEnd type="none" w="med" len="med"/>
          </a:ln>
        </p:spPr>
      </p:sp>
      <p:sp>
        <p:nvSpPr>
          <p:cNvPr id="155661" name="Line 15"/>
          <p:cNvSpPr/>
          <p:nvPr/>
        </p:nvSpPr>
        <p:spPr>
          <a:xfrm>
            <a:off x="4522788" y="3332163"/>
            <a:ext cx="576262" cy="792162"/>
          </a:xfrm>
          <a:prstGeom prst="line">
            <a:avLst/>
          </a:prstGeom>
          <a:ln w="9525" cap="flat" cmpd="sng">
            <a:solidFill>
              <a:schemeClr val="tx1"/>
            </a:solidFill>
            <a:prstDash val="solid"/>
            <a:round/>
            <a:headEnd type="none" w="med" len="med"/>
            <a:tailEnd type="none" w="med" len="med"/>
          </a:ln>
        </p:spPr>
      </p:sp>
      <p:sp>
        <p:nvSpPr>
          <p:cNvPr id="155662" name="Line 16"/>
          <p:cNvSpPr/>
          <p:nvPr/>
        </p:nvSpPr>
        <p:spPr>
          <a:xfrm flipV="1">
            <a:off x="3730625" y="4413250"/>
            <a:ext cx="1295400" cy="144463"/>
          </a:xfrm>
          <a:prstGeom prst="line">
            <a:avLst/>
          </a:prstGeom>
          <a:ln w="9525" cap="flat" cmpd="sng">
            <a:solidFill>
              <a:schemeClr val="tx1"/>
            </a:solidFill>
            <a:prstDash val="solid"/>
            <a:round/>
            <a:headEnd type="none" w="med" len="med"/>
            <a:tailEnd type="none" w="med" len="med"/>
          </a:ln>
        </p:spPr>
      </p:sp>
      <p:sp>
        <p:nvSpPr>
          <p:cNvPr id="155663" name="Line 17"/>
          <p:cNvSpPr/>
          <p:nvPr/>
        </p:nvSpPr>
        <p:spPr>
          <a:xfrm>
            <a:off x="4594225" y="4124325"/>
            <a:ext cx="431800" cy="217488"/>
          </a:xfrm>
          <a:prstGeom prst="line">
            <a:avLst/>
          </a:prstGeom>
          <a:ln w="9525" cap="flat" cmpd="sng">
            <a:solidFill>
              <a:schemeClr val="tx1"/>
            </a:solidFill>
            <a:prstDash val="solid"/>
            <a:round/>
            <a:headEnd type="none" w="med" len="med"/>
            <a:tailEnd type="none" w="med" len="med"/>
          </a:ln>
        </p:spPr>
      </p:sp>
      <p:sp>
        <p:nvSpPr>
          <p:cNvPr id="155664" name="Line 18"/>
          <p:cNvSpPr/>
          <p:nvPr/>
        </p:nvSpPr>
        <p:spPr>
          <a:xfrm>
            <a:off x="5241925" y="2757488"/>
            <a:ext cx="0" cy="1366837"/>
          </a:xfrm>
          <a:prstGeom prst="line">
            <a:avLst/>
          </a:prstGeom>
          <a:ln w="9525" cap="flat" cmpd="sng">
            <a:solidFill>
              <a:schemeClr val="tx1"/>
            </a:solidFill>
            <a:prstDash val="solid"/>
            <a:round/>
            <a:headEnd type="none" w="med" len="med"/>
            <a:tailEnd type="none" w="med" len="med"/>
          </a:ln>
        </p:spPr>
      </p:sp>
      <p:sp>
        <p:nvSpPr>
          <p:cNvPr id="155665" name="Text Box 19"/>
          <p:cNvSpPr txBox="1"/>
          <p:nvPr/>
        </p:nvSpPr>
        <p:spPr>
          <a:xfrm>
            <a:off x="3349625" y="3136900"/>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9</a:t>
            </a:r>
          </a:p>
        </p:txBody>
      </p:sp>
      <p:sp>
        <p:nvSpPr>
          <p:cNvPr id="155666" name="Text Box 20"/>
          <p:cNvSpPr txBox="1"/>
          <p:nvPr/>
        </p:nvSpPr>
        <p:spPr>
          <a:xfrm>
            <a:off x="4017963" y="254158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7</a:t>
            </a:r>
          </a:p>
        </p:txBody>
      </p:sp>
      <p:sp>
        <p:nvSpPr>
          <p:cNvPr id="155667" name="Text Box 21"/>
          <p:cNvSpPr txBox="1"/>
          <p:nvPr/>
        </p:nvSpPr>
        <p:spPr>
          <a:xfrm>
            <a:off x="4522788" y="2468563"/>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5</a:t>
            </a:r>
          </a:p>
        </p:txBody>
      </p:sp>
      <p:sp>
        <p:nvSpPr>
          <p:cNvPr id="155668" name="Text Box 22"/>
          <p:cNvSpPr txBox="1"/>
          <p:nvPr/>
        </p:nvSpPr>
        <p:spPr>
          <a:xfrm>
            <a:off x="5314950" y="3260725"/>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6</a:t>
            </a:r>
          </a:p>
        </p:txBody>
      </p:sp>
      <p:sp>
        <p:nvSpPr>
          <p:cNvPr id="155669" name="Text Box 23"/>
          <p:cNvSpPr txBox="1"/>
          <p:nvPr/>
        </p:nvSpPr>
        <p:spPr>
          <a:xfrm>
            <a:off x="4665663" y="3260725"/>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2</a:t>
            </a:r>
          </a:p>
        </p:txBody>
      </p:sp>
      <p:sp>
        <p:nvSpPr>
          <p:cNvPr id="155670" name="Text Box 24"/>
          <p:cNvSpPr txBox="1"/>
          <p:nvPr/>
        </p:nvSpPr>
        <p:spPr>
          <a:xfrm>
            <a:off x="4017963" y="3260725"/>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1</a:t>
            </a:r>
          </a:p>
        </p:txBody>
      </p:sp>
      <p:sp>
        <p:nvSpPr>
          <p:cNvPr id="155671" name="Text Box 25"/>
          <p:cNvSpPr txBox="1"/>
          <p:nvPr/>
        </p:nvSpPr>
        <p:spPr>
          <a:xfrm>
            <a:off x="4594225" y="3765550"/>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2</a:t>
            </a:r>
          </a:p>
        </p:txBody>
      </p:sp>
      <p:sp>
        <p:nvSpPr>
          <p:cNvPr id="155672" name="Text Box 26"/>
          <p:cNvSpPr txBox="1"/>
          <p:nvPr/>
        </p:nvSpPr>
        <p:spPr>
          <a:xfrm>
            <a:off x="4089400" y="448468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1</a:t>
            </a:r>
          </a:p>
        </p:txBody>
      </p:sp>
      <p:sp>
        <p:nvSpPr>
          <p:cNvPr id="258076" name="Oval 28"/>
          <p:cNvSpPr/>
          <p:nvPr/>
        </p:nvSpPr>
        <p:spPr>
          <a:xfrm>
            <a:off x="4162425" y="2900363"/>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58077" name="Line 29"/>
          <p:cNvSpPr/>
          <p:nvPr/>
        </p:nvSpPr>
        <p:spPr>
          <a:xfrm flipH="1">
            <a:off x="4378325" y="3332163"/>
            <a:ext cx="73025" cy="431800"/>
          </a:xfrm>
          <a:prstGeom prst="line">
            <a:avLst/>
          </a:prstGeom>
          <a:ln w="57150" cap="flat" cmpd="sng">
            <a:solidFill>
              <a:srgbClr val="FF0000"/>
            </a:solidFill>
            <a:prstDash val="solid"/>
            <a:round/>
            <a:headEnd type="none" w="med" len="med"/>
            <a:tailEnd type="none" w="med" len="med"/>
          </a:ln>
        </p:spPr>
      </p:sp>
      <p:sp>
        <p:nvSpPr>
          <p:cNvPr id="258078" name="Oval 30"/>
          <p:cNvSpPr/>
          <p:nvPr/>
        </p:nvSpPr>
        <p:spPr>
          <a:xfrm>
            <a:off x="4162425" y="3763963"/>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58079" name="Line 31"/>
          <p:cNvSpPr/>
          <p:nvPr/>
        </p:nvSpPr>
        <p:spPr>
          <a:xfrm>
            <a:off x="4522788" y="3332163"/>
            <a:ext cx="576262" cy="792162"/>
          </a:xfrm>
          <a:prstGeom prst="line">
            <a:avLst/>
          </a:prstGeom>
          <a:ln w="57150" cap="flat" cmpd="sng">
            <a:solidFill>
              <a:srgbClr val="FF0000"/>
            </a:solidFill>
            <a:prstDash val="solid"/>
            <a:round/>
            <a:headEnd type="none" w="med" len="med"/>
            <a:tailEnd type="none" w="med" len="med"/>
          </a:ln>
        </p:spPr>
      </p:sp>
      <p:sp>
        <p:nvSpPr>
          <p:cNvPr id="258080" name="Oval 32"/>
          <p:cNvSpPr/>
          <p:nvPr/>
        </p:nvSpPr>
        <p:spPr>
          <a:xfrm>
            <a:off x="5026025" y="4122738"/>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58081" name="Line 33"/>
          <p:cNvSpPr/>
          <p:nvPr/>
        </p:nvSpPr>
        <p:spPr>
          <a:xfrm flipV="1">
            <a:off x="3730625" y="4411663"/>
            <a:ext cx="1295400" cy="144462"/>
          </a:xfrm>
          <a:prstGeom prst="line">
            <a:avLst/>
          </a:prstGeom>
          <a:ln w="57150" cap="flat" cmpd="sng">
            <a:solidFill>
              <a:srgbClr val="FF0000"/>
            </a:solidFill>
            <a:prstDash val="solid"/>
            <a:round/>
            <a:headEnd type="none" w="med" len="med"/>
            <a:tailEnd type="none" w="med" len="med"/>
          </a:ln>
        </p:spPr>
      </p:sp>
      <p:sp>
        <p:nvSpPr>
          <p:cNvPr id="258082" name="Oval 34"/>
          <p:cNvSpPr/>
          <p:nvPr/>
        </p:nvSpPr>
        <p:spPr>
          <a:xfrm>
            <a:off x="3298825" y="4268788"/>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58083" name="Line 35"/>
          <p:cNvSpPr/>
          <p:nvPr/>
        </p:nvSpPr>
        <p:spPr>
          <a:xfrm flipV="1">
            <a:off x="4522788" y="2684463"/>
            <a:ext cx="503237" cy="288925"/>
          </a:xfrm>
          <a:prstGeom prst="line">
            <a:avLst/>
          </a:prstGeom>
          <a:ln w="57150" cap="flat" cmpd="sng">
            <a:solidFill>
              <a:srgbClr val="FF0000"/>
            </a:solidFill>
            <a:prstDash val="solid"/>
            <a:round/>
            <a:headEnd type="none" w="med" len="med"/>
            <a:tailEnd type="none" w="med" len="med"/>
          </a:ln>
        </p:spPr>
      </p:sp>
      <p:sp>
        <p:nvSpPr>
          <p:cNvPr id="258084" name="Oval 36"/>
          <p:cNvSpPr/>
          <p:nvPr/>
        </p:nvSpPr>
        <p:spPr>
          <a:xfrm>
            <a:off x="4954588" y="2324100"/>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58085" name="Line 37"/>
          <p:cNvSpPr/>
          <p:nvPr/>
        </p:nvSpPr>
        <p:spPr>
          <a:xfrm flipH="1" flipV="1">
            <a:off x="3946525" y="2755900"/>
            <a:ext cx="287338" cy="217488"/>
          </a:xfrm>
          <a:prstGeom prst="line">
            <a:avLst/>
          </a:prstGeom>
          <a:ln w="57150" cap="flat" cmpd="sng">
            <a:solidFill>
              <a:srgbClr val="FF0000"/>
            </a:solidFill>
            <a:prstDash val="solid"/>
            <a:round/>
            <a:headEnd type="none" w="med" len="med"/>
            <a:tailEnd type="none" w="med" len="med"/>
          </a:ln>
        </p:spPr>
      </p:sp>
      <p:sp>
        <p:nvSpPr>
          <p:cNvPr id="258086" name="Oval 38"/>
          <p:cNvSpPr/>
          <p:nvPr/>
        </p:nvSpPr>
        <p:spPr>
          <a:xfrm>
            <a:off x="3657600" y="2324100"/>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155684" name="Text Box 39"/>
          <p:cNvSpPr txBox="1"/>
          <p:nvPr/>
        </p:nvSpPr>
        <p:spPr>
          <a:xfrm>
            <a:off x="1763713" y="5516563"/>
            <a:ext cx="5002212" cy="82232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Keep the sub-graph connected.</a:t>
            </a:r>
          </a:p>
          <a:p>
            <a:r>
              <a:rPr lang="en-US" altLang="zh-CN" dirty="0">
                <a:latin typeface="Times New Roman" panose="02020603050405020304" pitchFamily="18" charset="0"/>
                <a:ea typeface="宋体" panose="02010600030101010101" pitchFamily="2" charset="-122"/>
              </a:rPr>
              <a:t>Select the edges with minimum weight.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80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80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0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0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0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80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80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80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8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6" grpId="0" animBg="1"/>
      <p:bldP spid="258078" grpId="0" animBg="1"/>
      <p:bldP spid="258080" grpId="0" animBg="1"/>
      <p:bldP spid="258082" grpId="0" animBg="1"/>
      <p:bldP spid="258084" grpId="0" animBg="1"/>
      <p:bldP spid="25808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95</a:t>
            </a:fld>
            <a:endParaRPr lang="en-US" altLang="zh-CN" sz="1400" dirty="0"/>
          </a:p>
        </p:txBody>
      </p:sp>
      <p:sp>
        <p:nvSpPr>
          <p:cNvPr id="157698" name="Oval 3"/>
          <p:cNvSpPr/>
          <p:nvPr/>
        </p:nvSpPr>
        <p:spPr>
          <a:xfrm>
            <a:off x="1185863" y="1268413"/>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A</a:t>
            </a:r>
          </a:p>
        </p:txBody>
      </p:sp>
      <p:sp>
        <p:nvSpPr>
          <p:cNvPr id="157699" name="Oval 4"/>
          <p:cNvSpPr/>
          <p:nvPr/>
        </p:nvSpPr>
        <p:spPr>
          <a:xfrm>
            <a:off x="1690688" y="1844675"/>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C</a:t>
            </a:r>
          </a:p>
        </p:txBody>
      </p:sp>
      <p:sp>
        <p:nvSpPr>
          <p:cNvPr id="157700" name="Oval 5"/>
          <p:cNvSpPr/>
          <p:nvPr/>
        </p:nvSpPr>
        <p:spPr>
          <a:xfrm>
            <a:off x="2482850" y="1268413"/>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B</a:t>
            </a:r>
          </a:p>
        </p:txBody>
      </p:sp>
      <p:sp>
        <p:nvSpPr>
          <p:cNvPr id="157701" name="Oval 6"/>
          <p:cNvSpPr/>
          <p:nvPr/>
        </p:nvSpPr>
        <p:spPr>
          <a:xfrm>
            <a:off x="1690688" y="2709863"/>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D</a:t>
            </a:r>
          </a:p>
        </p:txBody>
      </p:sp>
      <p:sp>
        <p:nvSpPr>
          <p:cNvPr id="157702" name="Oval 7"/>
          <p:cNvSpPr/>
          <p:nvPr/>
        </p:nvSpPr>
        <p:spPr>
          <a:xfrm>
            <a:off x="2554288" y="3068638"/>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F</a:t>
            </a:r>
          </a:p>
        </p:txBody>
      </p:sp>
      <p:sp>
        <p:nvSpPr>
          <p:cNvPr id="157703" name="Oval 8"/>
          <p:cNvSpPr/>
          <p:nvPr/>
        </p:nvSpPr>
        <p:spPr>
          <a:xfrm>
            <a:off x="827088" y="3213100"/>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E</a:t>
            </a:r>
          </a:p>
        </p:txBody>
      </p:sp>
      <p:sp>
        <p:nvSpPr>
          <p:cNvPr id="157704" name="Line 9"/>
          <p:cNvSpPr/>
          <p:nvPr/>
        </p:nvSpPr>
        <p:spPr>
          <a:xfrm flipH="1">
            <a:off x="969963" y="1701800"/>
            <a:ext cx="431800" cy="1511300"/>
          </a:xfrm>
          <a:prstGeom prst="line">
            <a:avLst/>
          </a:prstGeom>
          <a:ln w="9525" cap="flat" cmpd="sng">
            <a:solidFill>
              <a:schemeClr val="tx1"/>
            </a:solidFill>
            <a:prstDash val="solid"/>
            <a:round/>
            <a:headEnd type="none" w="med" len="med"/>
            <a:tailEnd type="none" w="med" len="med"/>
          </a:ln>
        </p:spPr>
      </p:sp>
      <p:sp>
        <p:nvSpPr>
          <p:cNvPr id="157705" name="Line 10"/>
          <p:cNvSpPr/>
          <p:nvPr/>
        </p:nvSpPr>
        <p:spPr>
          <a:xfrm>
            <a:off x="1474788" y="1701800"/>
            <a:ext cx="287337" cy="215900"/>
          </a:xfrm>
          <a:prstGeom prst="line">
            <a:avLst/>
          </a:prstGeom>
          <a:ln w="9525" cap="flat" cmpd="sng">
            <a:solidFill>
              <a:schemeClr val="tx1"/>
            </a:solidFill>
            <a:prstDash val="solid"/>
            <a:round/>
            <a:headEnd type="none" w="med" len="med"/>
            <a:tailEnd type="none" w="med" len="med"/>
          </a:ln>
        </p:spPr>
      </p:sp>
      <p:sp>
        <p:nvSpPr>
          <p:cNvPr id="157706" name="Line 11"/>
          <p:cNvSpPr/>
          <p:nvPr/>
        </p:nvSpPr>
        <p:spPr>
          <a:xfrm flipV="1">
            <a:off x="2051050" y="1628775"/>
            <a:ext cx="503238" cy="288925"/>
          </a:xfrm>
          <a:prstGeom prst="line">
            <a:avLst/>
          </a:prstGeom>
          <a:ln w="9525" cap="flat" cmpd="sng">
            <a:solidFill>
              <a:schemeClr val="tx1"/>
            </a:solidFill>
            <a:prstDash val="solid"/>
            <a:round/>
            <a:headEnd type="none" w="med" len="med"/>
            <a:tailEnd type="none" w="med" len="med"/>
          </a:ln>
        </p:spPr>
      </p:sp>
      <p:sp>
        <p:nvSpPr>
          <p:cNvPr id="157707" name="Line 12"/>
          <p:cNvSpPr/>
          <p:nvPr/>
        </p:nvSpPr>
        <p:spPr>
          <a:xfrm flipH="1">
            <a:off x="1906588" y="2276475"/>
            <a:ext cx="71437" cy="433388"/>
          </a:xfrm>
          <a:prstGeom prst="line">
            <a:avLst/>
          </a:prstGeom>
          <a:ln w="9525" cap="flat" cmpd="sng">
            <a:solidFill>
              <a:schemeClr val="tx1"/>
            </a:solidFill>
            <a:prstDash val="solid"/>
            <a:round/>
            <a:headEnd type="none" w="med" len="med"/>
            <a:tailEnd type="none" w="med" len="med"/>
          </a:ln>
        </p:spPr>
      </p:sp>
      <p:sp>
        <p:nvSpPr>
          <p:cNvPr id="157708" name="Line 13"/>
          <p:cNvSpPr/>
          <p:nvPr/>
        </p:nvSpPr>
        <p:spPr>
          <a:xfrm>
            <a:off x="2051050" y="2276475"/>
            <a:ext cx="576263" cy="792163"/>
          </a:xfrm>
          <a:prstGeom prst="line">
            <a:avLst/>
          </a:prstGeom>
          <a:ln w="9525" cap="flat" cmpd="sng">
            <a:solidFill>
              <a:schemeClr val="tx1"/>
            </a:solidFill>
            <a:prstDash val="solid"/>
            <a:round/>
            <a:headEnd type="none" w="med" len="med"/>
            <a:tailEnd type="none" w="med" len="med"/>
          </a:ln>
        </p:spPr>
      </p:sp>
      <p:sp>
        <p:nvSpPr>
          <p:cNvPr id="157709" name="Line 14"/>
          <p:cNvSpPr/>
          <p:nvPr/>
        </p:nvSpPr>
        <p:spPr>
          <a:xfrm flipV="1">
            <a:off x="1258888" y="3357563"/>
            <a:ext cx="1295400" cy="144462"/>
          </a:xfrm>
          <a:prstGeom prst="line">
            <a:avLst/>
          </a:prstGeom>
          <a:ln w="9525" cap="flat" cmpd="sng">
            <a:solidFill>
              <a:schemeClr val="tx1"/>
            </a:solidFill>
            <a:prstDash val="solid"/>
            <a:round/>
            <a:headEnd type="none" w="med" len="med"/>
            <a:tailEnd type="none" w="med" len="med"/>
          </a:ln>
        </p:spPr>
      </p:sp>
      <p:sp>
        <p:nvSpPr>
          <p:cNvPr id="157710" name="Line 15"/>
          <p:cNvSpPr/>
          <p:nvPr/>
        </p:nvSpPr>
        <p:spPr>
          <a:xfrm>
            <a:off x="2122488" y="3068638"/>
            <a:ext cx="431800" cy="217487"/>
          </a:xfrm>
          <a:prstGeom prst="line">
            <a:avLst/>
          </a:prstGeom>
          <a:ln w="9525" cap="flat" cmpd="sng">
            <a:solidFill>
              <a:schemeClr val="tx1"/>
            </a:solidFill>
            <a:prstDash val="solid"/>
            <a:round/>
            <a:headEnd type="none" w="med" len="med"/>
            <a:tailEnd type="none" w="med" len="med"/>
          </a:ln>
        </p:spPr>
      </p:sp>
      <p:sp>
        <p:nvSpPr>
          <p:cNvPr id="157711" name="Line 16"/>
          <p:cNvSpPr/>
          <p:nvPr/>
        </p:nvSpPr>
        <p:spPr>
          <a:xfrm>
            <a:off x="2770188" y="1701800"/>
            <a:ext cx="0" cy="1366838"/>
          </a:xfrm>
          <a:prstGeom prst="line">
            <a:avLst/>
          </a:prstGeom>
          <a:ln w="9525" cap="flat" cmpd="sng">
            <a:solidFill>
              <a:schemeClr val="tx1"/>
            </a:solidFill>
            <a:prstDash val="solid"/>
            <a:round/>
            <a:headEnd type="none" w="med" len="med"/>
            <a:tailEnd type="none" w="med" len="med"/>
          </a:ln>
        </p:spPr>
      </p:sp>
      <p:sp>
        <p:nvSpPr>
          <p:cNvPr id="157712" name="Text Box 17"/>
          <p:cNvSpPr txBox="1"/>
          <p:nvPr/>
        </p:nvSpPr>
        <p:spPr>
          <a:xfrm>
            <a:off x="877888" y="2081213"/>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9</a:t>
            </a:r>
          </a:p>
        </p:txBody>
      </p:sp>
      <p:sp>
        <p:nvSpPr>
          <p:cNvPr id="157713" name="Text Box 18"/>
          <p:cNvSpPr txBox="1"/>
          <p:nvPr/>
        </p:nvSpPr>
        <p:spPr>
          <a:xfrm>
            <a:off x="1546225" y="1485900"/>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7</a:t>
            </a:r>
          </a:p>
        </p:txBody>
      </p:sp>
      <p:sp>
        <p:nvSpPr>
          <p:cNvPr id="157714" name="Text Box 19"/>
          <p:cNvSpPr txBox="1"/>
          <p:nvPr/>
        </p:nvSpPr>
        <p:spPr>
          <a:xfrm>
            <a:off x="2051050" y="1412875"/>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5</a:t>
            </a:r>
          </a:p>
        </p:txBody>
      </p:sp>
      <p:sp>
        <p:nvSpPr>
          <p:cNvPr id="157715" name="Text Box 20"/>
          <p:cNvSpPr txBox="1"/>
          <p:nvPr/>
        </p:nvSpPr>
        <p:spPr>
          <a:xfrm>
            <a:off x="2843213" y="220503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6</a:t>
            </a:r>
          </a:p>
        </p:txBody>
      </p:sp>
      <p:sp>
        <p:nvSpPr>
          <p:cNvPr id="157716" name="Text Box 21"/>
          <p:cNvSpPr txBox="1"/>
          <p:nvPr/>
        </p:nvSpPr>
        <p:spPr>
          <a:xfrm>
            <a:off x="2193925" y="220503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2</a:t>
            </a:r>
          </a:p>
        </p:txBody>
      </p:sp>
      <p:sp>
        <p:nvSpPr>
          <p:cNvPr id="157717" name="Text Box 22"/>
          <p:cNvSpPr txBox="1"/>
          <p:nvPr/>
        </p:nvSpPr>
        <p:spPr>
          <a:xfrm>
            <a:off x="1546225" y="220503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1</a:t>
            </a:r>
          </a:p>
        </p:txBody>
      </p:sp>
      <p:sp>
        <p:nvSpPr>
          <p:cNvPr id="157718" name="Text Box 23"/>
          <p:cNvSpPr txBox="1"/>
          <p:nvPr/>
        </p:nvSpPr>
        <p:spPr>
          <a:xfrm>
            <a:off x="2122488" y="2709863"/>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2</a:t>
            </a:r>
          </a:p>
        </p:txBody>
      </p:sp>
      <p:sp>
        <p:nvSpPr>
          <p:cNvPr id="157719" name="Text Box 24"/>
          <p:cNvSpPr txBox="1"/>
          <p:nvPr/>
        </p:nvSpPr>
        <p:spPr>
          <a:xfrm>
            <a:off x="1617663" y="3429000"/>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1</a:t>
            </a:r>
          </a:p>
        </p:txBody>
      </p:sp>
      <p:sp>
        <p:nvSpPr>
          <p:cNvPr id="260121" name="Oval 25"/>
          <p:cNvSpPr/>
          <p:nvPr/>
        </p:nvSpPr>
        <p:spPr>
          <a:xfrm>
            <a:off x="1690688" y="1844675"/>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60122" name="Line 26"/>
          <p:cNvSpPr/>
          <p:nvPr/>
        </p:nvSpPr>
        <p:spPr>
          <a:xfrm flipH="1">
            <a:off x="1906588" y="2276475"/>
            <a:ext cx="73025" cy="431800"/>
          </a:xfrm>
          <a:prstGeom prst="line">
            <a:avLst/>
          </a:prstGeom>
          <a:ln w="57150" cap="flat" cmpd="sng">
            <a:solidFill>
              <a:srgbClr val="FF0000"/>
            </a:solidFill>
            <a:prstDash val="solid"/>
            <a:round/>
            <a:headEnd type="none" w="med" len="med"/>
            <a:tailEnd type="none" w="med" len="med"/>
          </a:ln>
        </p:spPr>
      </p:sp>
      <p:sp>
        <p:nvSpPr>
          <p:cNvPr id="260123" name="Oval 27"/>
          <p:cNvSpPr/>
          <p:nvPr/>
        </p:nvSpPr>
        <p:spPr>
          <a:xfrm>
            <a:off x="1690688" y="2708275"/>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60124" name="Line 28"/>
          <p:cNvSpPr/>
          <p:nvPr/>
        </p:nvSpPr>
        <p:spPr>
          <a:xfrm>
            <a:off x="2051050" y="2276475"/>
            <a:ext cx="576263" cy="792163"/>
          </a:xfrm>
          <a:prstGeom prst="line">
            <a:avLst/>
          </a:prstGeom>
          <a:ln w="57150" cap="flat" cmpd="sng">
            <a:solidFill>
              <a:srgbClr val="FF0000"/>
            </a:solidFill>
            <a:prstDash val="solid"/>
            <a:round/>
            <a:headEnd type="none" w="med" len="med"/>
            <a:tailEnd type="none" w="med" len="med"/>
          </a:ln>
        </p:spPr>
      </p:sp>
      <p:sp>
        <p:nvSpPr>
          <p:cNvPr id="260125" name="Oval 29"/>
          <p:cNvSpPr/>
          <p:nvPr/>
        </p:nvSpPr>
        <p:spPr>
          <a:xfrm>
            <a:off x="2554288" y="3067050"/>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60126" name="Line 30"/>
          <p:cNvSpPr/>
          <p:nvPr/>
        </p:nvSpPr>
        <p:spPr>
          <a:xfrm flipV="1">
            <a:off x="1258888" y="3355975"/>
            <a:ext cx="1295400" cy="144463"/>
          </a:xfrm>
          <a:prstGeom prst="line">
            <a:avLst/>
          </a:prstGeom>
          <a:ln w="57150" cap="flat" cmpd="sng">
            <a:solidFill>
              <a:srgbClr val="FF0000"/>
            </a:solidFill>
            <a:prstDash val="solid"/>
            <a:round/>
            <a:headEnd type="none" w="med" len="med"/>
            <a:tailEnd type="none" w="med" len="med"/>
          </a:ln>
        </p:spPr>
      </p:sp>
      <p:sp>
        <p:nvSpPr>
          <p:cNvPr id="260127" name="Oval 31"/>
          <p:cNvSpPr/>
          <p:nvPr/>
        </p:nvSpPr>
        <p:spPr>
          <a:xfrm>
            <a:off x="827088" y="3213100"/>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60128" name="Line 32"/>
          <p:cNvSpPr/>
          <p:nvPr/>
        </p:nvSpPr>
        <p:spPr>
          <a:xfrm flipV="1">
            <a:off x="2051050" y="1628775"/>
            <a:ext cx="503238" cy="288925"/>
          </a:xfrm>
          <a:prstGeom prst="line">
            <a:avLst/>
          </a:prstGeom>
          <a:ln w="57150" cap="flat" cmpd="sng">
            <a:solidFill>
              <a:srgbClr val="FF0000"/>
            </a:solidFill>
            <a:prstDash val="solid"/>
            <a:round/>
            <a:headEnd type="none" w="med" len="med"/>
            <a:tailEnd type="none" w="med" len="med"/>
          </a:ln>
        </p:spPr>
      </p:sp>
      <p:sp>
        <p:nvSpPr>
          <p:cNvPr id="260129" name="Oval 33"/>
          <p:cNvSpPr/>
          <p:nvPr/>
        </p:nvSpPr>
        <p:spPr>
          <a:xfrm>
            <a:off x="2482850" y="1268413"/>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260130" name="Line 34"/>
          <p:cNvSpPr/>
          <p:nvPr/>
        </p:nvSpPr>
        <p:spPr>
          <a:xfrm flipH="1" flipV="1">
            <a:off x="1474788" y="1700213"/>
            <a:ext cx="287337" cy="217487"/>
          </a:xfrm>
          <a:prstGeom prst="line">
            <a:avLst/>
          </a:prstGeom>
          <a:ln w="57150" cap="flat" cmpd="sng">
            <a:solidFill>
              <a:srgbClr val="FF0000"/>
            </a:solidFill>
            <a:prstDash val="solid"/>
            <a:round/>
            <a:headEnd type="none" w="med" len="med"/>
            <a:tailEnd type="none" w="med" len="med"/>
          </a:ln>
        </p:spPr>
      </p:sp>
      <p:sp>
        <p:nvSpPr>
          <p:cNvPr id="260131" name="Oval 35"/>
          <p:cNvSpPr/>
          <p:nvPr/>
        </p:nvSpPr>
        <p:spPr>
          <a:xfrm>
            <a:off x="1185863" y="1268413"/>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graphicFrame>
        <p:nvGraphicFramePr>
          <p:cNvPr id="260279" name="Group 183"/>
          <p:cNvGraphicFramePr>
            <a:graphicFrameLocks noGrp="1"/>
          </p:cNvGraphicFramePr>
          <p:nvPr/>
        </p:nvGraphicFramePr>
        <p:xfrm>
          <a:off x="3462338" y="836613"/>
          <a:ext cx="4927600" cy="4584762"/>
        </p:xfrm>
        <a:graphic>
          <a:graphicData uri="http://schemas.openxmlformats.org/drawingml/2006/table">
            <a:tbl>
              <a:tblPr/>
              <a:tblGrid>
                <a:gridCol w="1758950">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tblGrid>
              <a:tr h="51808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83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Initial</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26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18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83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83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983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9834">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57805" name="Text Box 131"/>
          <p:cNvSpPr txBox="1"/>
          <p:nvPr/>
        </p:nvSpPr>
        <p:spPr>
          <a:xfrm>
            <a:off x="3276600" y="0"/>
            <a:ext cx="5813425" cy="82232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D[i] – the minimum distance from the vertex i</a:t>
            </a:r>
          </a:p>
          <a:p>
            <a:r>
              <a:rPr lang="en-US" altLang="zh-CN" dirty="0">
                <a:latin typeface="Times New Roman" panose="02020603050405020304" pitchFamily="18" charset="0"/>
                <a:ea typeface="宋体" panose="02010600030101010101" pitchFamily="2" charset="-122"/>
              </a:rPr>
              <a:t> to the vertexes in the MST.</a:t>
            </a:r>
          </a:p>
        </p:txBody>
      </p:sp>
      <p:sp>
        <p:nvSpPr>
          <p:cNvPr id="260228" name="Text Box 132"/>
          <p:cNvSpPr txBox="1"/>
          <p:nvPr/>
        </p:nvSpPr>
        <p:spPr>
          <a:xfrm>
            <a:off x="3419475" y="1989138"/>
            <a:ext cx="4900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C        </a:t>
            </a:r>
            <a:r>
              <a:rPr lang="en-US" altLang="zh-CN" dirty="0">
                <a:solidFill>
                  <a:schemeClr val="accent2"/>
                </a:solidFill>
                <a:latin typeface="Times New Roman" panose="02020603050405020304" pitchFamily="18" charset="0"/>
                <a:ea typeface="宋体" panose="02010600030101010101" pitchFamily="2" charset="-122"/>
              </a:rPr>
              <a:t>7     5</a:t>
            </a:r>
            <a:r>
              <a:rPr lang="en-US" altLang="zh-CN" dirty="0">
                <a:latin typeface="Times New Roman" panose="02020603050405020304" pitchFamily="18" charset="0"/>
                <a:ea typeface="宋体" panose="02010600030101010101" pitchFamily="2" charset="-122"/>
              </a:rPr>
              <a:t>     0     </a:t>
            </a:r>
            <a:r>
              <a:rPr lang="en-US" altLang="zh-CN" dirty="0">
                <a:solidFill>
                  <a:schemeClr val="accent2"/>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    </a:t>
            </a:r>
            <a:r>
              <a:rPr lang="en-US" altLang="zh-CN" dirty="0">
                <a:solidFill>
                  <a:schemeClr val="accent2"/>
                </a:solidFill>
                <a:latin typeface="Times New Roman" panose="02020603050405020304" pitchFamily="18" charset="0"/>
                <a:ea typeface="宋体" panose="02010600030101010101" pitchFamily="2" charset="-122"/>
              </a:rPr>
              <a:t>2</a:t>
            </a:r>
          </a:p>
        </p:txBody>
      </p:sp>
      <p:sp>
        <p:nvSpPr>
          <p:cNvPr id="260231" name="Rectangle 135"/>
          <p:cNvSpPr/>
          <p:nvPr/>
        </p:nvSpPr>
        <p:spPr>
          <a:xfrm>
            <a:off x="6300788" y="765175"/>
            <a:ext cx="504825" cy="472757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0232" name="Rectangle 136"/>
          <p:cNvSpPr/>
          <p:nvPr/>
        </p:nvSpPr>
        <p:spPr>
          <a:xfrm>
            <a:off x="6804025" y="765175"/>
            <a:ext cx="504825" cy="472757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0233" name="Text Box 137"/>
          <p:cNvSpPr txBox="1"/>
          <p:nvPr/>
        </p:nvSpPr>
        <p:spPr>
          <a:xfrm>
            <a:off x="3492500" y="2611438"/>
            <a:ext cx="48418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D        7     5     0    1     ∞    2</a:t>
            </a:r>
          </a:p>
        </p:txBody>
      </p:sp>
      <p:sp>
        <p:nvSpPr>
          <p:cNvPr id="260281" name="Rectangle 185"/>
          <p:cNvSpPr/>
          <p:nvPr/>
        </p:nvSpPr>
        <p:spPr>
          <a:xfrm>
            <a:off x="7885113" y="765175"/>
            <a:ext cx="504825" cy="472757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0282" name="Text Box 186"/>
          <p:cNvSpPr txBox="1"/>
          <p:nvPr/>
        </p:nvSpPr>
        <p:spPr>
          <a:xfrm>
            <a:off x="3492500" y="3116263"/>
            <a:ext cx="48672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F        7     5     0     1     </a:t>
            </a:r>
            <a:r>
              <a:rPr lang="en-US" altLang="zh-CN" dirty="0">
                <a:solidFill>
                  <a:schemeClr val="accent2"/>
                </a:solidFill>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2</a:t>
            </a:r>
          </a:p>
        </p:txBody>
      </p:sp>
      <p:sp>
        <p:nvSpPr>
          <p:cNvPr id="260283" name="Rectangle 187"/>
          <p:cNvSpPr/>
          <p:nvPr/>
        </p:nvSpPr>
        <p:spPr>
          <a:xfrm>
            <a:off x="7380288" y="788988"/>
            <a:ext cx="504825" cy="472757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0284" name="Text Box 188"/>
          <p:cNvSpPr txBox="1"/>
          <p:nvPr/>
        </p:nvSpPr>
        <p:spPr>
          <a:xfrm>
            <a:off x="3521075" y="3763963"/>
            <a:ext cx="48831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E        7     5     0     1     1      2</a:t>
            </a:r>
          </a:p>
        </p:txBody>
      </p:sp>
      <p:sp>
        <p:nvSpPr>
          <p:cNvPr id="260285" name="Rectangle 189"/>
          <p:cNvSpPr/>
          <p:nvPr/>
        </p:nvSpPr>
        <p:spPr>
          <a:xfrm>
            <a:off x="5795963" y="812800"/>
            <a:ext cx="504825" cy="472757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0286" name="Text Box 190"/>
          <p:cNvSpPr txBox="1"/>
          <p:nvPr/>
        </p:nvSpPr>
        <p:spPr>
          <a:xfrm>
            <a:off x="3492500" y="4268788"/>
            <a:ext cx="49006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B        7     5     0     1     1      2</a:t>
            </a:r>
          </a:p>
        </p:txBody>
      </p:sp>
      <p:sp>
        <p:nvSpPr>
          <p:cNvPr id="260287" name="Rectangle 191"/>
          <p:cNvSpPr/>
          <p:nvPr/>
        </p:nvSpPr>
        <p:spPr>
          <a:xfrm>
            <a:off x="5219700" y="812800"/>
            <a:ext cx="504825" cy="4727575"/>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260288" name="Text Box 192"/>
          <p:cNvSpPr txBox="1"/>
          <p:nvPr/>
        </p:nvSpPr>
        <p:spPr>
          <a:xfrm>
            <a:off x="3419475" y="4916488"/>
            <a:ext cx="4918075"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Process A        7     5     0     1     1      2</a:t>
            </a:r>
          </a:p>
        </p:txBody>
      </p:sp>
      <p:graphicFrame>
        <p:nvGraphicFramePr>
          <p:cNvPr id="260328" name="Group 232"/>
          <p:cNvGraphicFramePr>
            <a:graphicFrameLocks noGrp="1"/>
          </p:cNvGraphicFramePr>
          <p:nvPr/>
        </p:nvGraphicFramePr>
        <p:xfrm>
          <a:off x="539750" y="5661025"/>
          <a:ext cx="3387725" cy="1081338"/>
        </p:xfrm>
        <a:graphic>
          <a:graphicData uri="http://schemas.openxmlformats.org/drawingml/2006/table">
            <a:tbl>
              <a:tblPr/>
              <a:tblGrid>
                <a:gridCol w="574675">
                  <a:extLst>
                    <a:ext uri="{9D8B030D-6E8A-4147-A177-3AD203B41FA5}">
                      <a16:colId xmlns:a16="http://schemas.microsoft.com/office/drawing/2014/main" val="20000"/>
                    </a:ext>
                  </a:extLst>
                </a:gridCol>
                <a:gridCol w="568325">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51785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232">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7841" name="Text Box 222"/>
          <p:cNvSpPr txBox="1"/>
          <p:nvPr/>
        </p:nvSpPr>
        <p:spPr>
          <a:xfrm>
            <a:off x="1765300" y="6237288"/>
            <a:ext cx="3873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C</a:t>
            </a:r>
          </a:p>
        </p:txBody>
      </p:sp>
      <p:grpSp>
        <p:nvGrpSpPr>
          <p:cNvPr id="260323" name="Group 227"/>
          <p:cNvGrpSpPr/>
          <p:nvPr/>
        </p:nvGrpSpPr>
        <p:grpSpPr>
          <a:xfrm>
            <a:off x="684213" y="6164263"/>
            <a:ext cx="3195637" cy="530225"/>
            <a:chOff x="1791" y="3702"/>
            <a:chExt cx="2013" cy="334"/>
          </a:xfrm>
        </p:grpSpPr>
        <p:sp>
          <p:nvSpPr>
            <p:cNvPr id="157843" name="Text Box 223"/>
            <p:cNvSpPr txBox="1"/>
            <p:nvPr/>
          </p:nvSpPr>
          <p:spPr>
            <a:xfrm>
              <a:off x="1791" y="3732"/>
              <a:ext cx="244" cy="288"/>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C</a:t>
              </a:r>
            </a:p>
          </p:txBody>
        </p:sp>
        <p:sp>
          <p:nvSpPr>
            <p:cNvPr id="157844" name="Text Box 224"/>
            <p:cNvSpPr txBox="1"/>
            <p:nvPr/>
          </p:nvSpPr>
          <p:spPr>
            <a:xfrm>
              <a:off x="2109" y="3732"/>
              <a:ext cx="244" cy="288"/>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C</a:t>
              </a:r>
            </a:p>
          </p:txBody>
        </p:sp>
        <p:sp>
          <p:nvSpPr>
            <p:cNvPr id="157845" name="Text Box 225"/>
            <p:cNvSpPr txBox="1"/>
            <p:nvPr/>
          </p:nvSpPr>
          <p:spPr>
            <a:xfrm>
              <a:off x="2835" y="3748"/>
              <a:ext cx="244" cy="288"/>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C</a:t>
              </a:r>
            </a:p>
          </p:txBody>
        </p:sp>
        <p:sp>
          <p:nvSpPr>
            <p:cNvPr id="157846" name="Text Box 226"/>
            <p:cNvSpPr txBox="1"/>
            <p:nvPr/>
          </p:nvSpPr>
          <p:spPr>
            <a:xfrm>
              <a:off x="3560" y="3702"/>
              <a:ext cx="244" cy="288"/>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C</a:t>
              </a:r>
            </a:p>
          </p:txBody>
        </p:sp>
      </p:grpSp>
      <p:sp>
        <p:nvSpPr>
          <p:cNvPr id="260325" name="Text Box 229"/>
          <p:cNvSpPr txBox="1"/>
          <p:nvPr/>
        </p:nvSpPr>
        <p:spPr>
          <a:xfrm>
            <a:off x="2917825" y="6237288"/>
            <a:ext cx="354013"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F</a:t>
            </a:r>
          </a:p>
        </p:txBody>
      </p:sp>
      <p:sp>
        <p:nvSpPr>
          <p:cNvPr id="157848" name="Text Box 230"/>
          <p:cNvSpPr txBox="1"/>
          <p:nvPr/>
        </p:nvSpPr>
        <p:spPr>
          <a:xfrm>
            <a:off x="4211638" y="5780088"/>
            <a:ext cx="4943475" cy="118745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V[i] – The vetex closest to the vertex i </a:t>
            </a:r>
          </a:p>
          <a:p>
            <a:r>
              <a:rPr lang="en-US" altLang="zh-CN" dirty="0">
                <a:latin typeface="Times New Roman" panose="02020603050405020304" pitchFamily="18" charset="0"/>
                <a:ea typeface="宋体" panose="02010600030101010101" pitchFamily="2" charset="-122"/>
              </a:rPr>
              <a:t>            in the MST.</a:t>
            </a:r>
          </a:p>
          <a:p>
            <a:r>
              <a:rPr lang="en-US" altLang="zh-CN" dirty="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3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02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1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02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02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0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01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02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03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02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0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01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02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028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01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01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028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028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601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601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60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1" grpId="0" animBg="1"/>
      <p:bldP spid="260123" grpId="0" animBg="1"/>
      <p:bldP spid="260125" grpId="0" animBg="1"/>
      <p:bldP spid="260127" grpId="0" animBg="1"/>
      <p:bldP spid="260129" grpId="0" animBg="1"/>
      <p:bldP spid="260131" grpId="0" animBg="1"/>
      <p:bldP spid="260228" grpId="0"/>
      <p:bldP spid="260231" grpId="0" animBg="1"/>
      <p:bldP spid="260232" grpId="0" animBg="1"/>
      <p:bldP spid="260233" grpId="0"/>
      <p:bldP spid="260281" grpId="0" animBg="1"/>
      <p:bldP spid="260282" grpId="0"/>
      <p:bldP spid="260283" grpId="0" animBg="1"/>
      <p:bldP spid="260284" grpId="0"/>
      <p:bldP spid="260285" grpId="0" animBg="1"/>
      <p:bldP spid="260286" grpId="0"/>
      <p:bldP spid="260287" grpId="0" animBg="1"/>
      <p:bldP spid="260288" grpId="0"/>
      <p:bldP spid="26032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96</a:t>
            </a:fld>
            <a:endParaRPr lang="en-US" altLang="zh-CN" sz="1400" dirty="0"/>
          </a:p>
        </p:txBody>
      </p:sp>
      <p:sp>
        <p:nvSpPr>
          <p:cNvPr id="89090" name="Rectangle 2"/>
          <p:cNvSpPr>
            <a:spLocks noGrp="1" noChangeArrowheads="1"/>
          </p:cNvSpPr>
          <p:nvPr>
            <p:ph type="title"/>
          </p:nvPr>
        </p:nvSpPr>
        <p:spPr>
          <a:xfrm>
            <a:off x="455613" y="-100012"/>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Prim’s MST Algorithm</a:t>
            </a:r>
          </a:p>
        </p:txBody>
      </p:sp>
      <p:sp>
        <p:nvSpPr>
          <p:cNvPr id="159747" name="Rectangle 3"/>
          <p:cNvSpPr>
            <a:spLocks noGrp="1"/>
          </p:cNvSpPr>
          <p:nvPr>
            <p:ph idx="1"/>
          </p:nvPr>
        </p:nvSpPr>
        <p:spPr>
          <a:xfrm>
            <a:off x="250825" y="765175"/>
            <a:ext cx="8226425" cy="4967288"/>
          </a:xfrm>
        </p:spPr>
        <p:txBody>
          <a:bodyPr wrap="square" lIns="91440" tIns="45720" rIns="91440" bIns="45720" anchor="t"/>
          <a:lstStyle/>
          <a:p>
            <a:pPr eaLnBrk="1" hangingPunct="1">
              <a:buNone/>
            </a:pPr>
            <a:r>
              <a:rPr lang="en-US" altLang="zh-CN" sz="2400" b="1" dirty="0">
                <a:latin typeface="Courier New" panose="02070309020205020404" pitchFamily="49" charset="0"/>
              </a:rPr>
              <a:t>void Prim(Graph* G, int* D, int s) {</a:t>
            </a:r>
          </a:p>
          <a:p>
            <a:pPr eaLnBrk="1" hangingPunct="1">
              <a:lnSpc>
                <a:spcPct val="80000"/>
              </a:lnSpc>
              <a:buNone/>
            </a:pPr>
            <a:r>
              <a:rPr lang="en-US" altLang="zh-CN" sz="2400" b="1" dirty="0">
                <a:latin typeface="Courier New" panose="02070309020205020404" pitchFamily="49" charset="0"/>
              </a:rPr>
              <a:t>  int V[G-&gt;n()];  // Who's closest</a:t>
            </a:r>
          </a:p>
          <a:p>
            <a:pPr eaLnBrk="1" hangingPunct="1">
              <a:lnSpc>
                <a:spcPct val="80000"/>
              </a:lnSpc>
              <a:buNone/>
            </a:pPr>
            <a:r>
              <a:rPr lang="en-US" altLang="zh-CN" sz="2400" b="1" dirty="0">
                <a:latin typeface="Courier New" panose="02070309020205020404" pitchFamily="49" charset="0"/>
              </a:rPr>
              <a:t>  int i, w;</a:t>
            </a:r>
          </a:p>
          <a:p>
            <a:pPr eaLnBrk="1" hangingPunct="1">
              <a:lnSpc>
                <a:spcPct val="80000"/>
              </a:lnSpc>
              <a:buNone/>
            </a:pPr>
            <a:r>
              <a:rPr lang="en-US" altLang="zh-CN" sz="2400" b="1" dirty="0">
                <a:latin typeface="Courier New" panose="02070309020205020404" pitchFamily="49" charset="0"/>
              </a:rPr>
              <a:t>  for (i=0; i&lt;G-&gt;n(); i++) {// Do vertices</a:t>
            </a:r>
          </a:p>
          <a:p>
            <a:pPr eaLnBrk="1" hangingPunct="1">
              <a:lnSpc>
                <a:spcPct val="80000"/>
              </a:lnSpc>
              <a:buNone/>
            </a:pPr>
            <a:r>
              <a:rPr lang="en-US" altLang="zh-CN" sz="2400" b="1" dirty="0">
                <a:latin typeface="Courier New" panose="02070309020205020404" pitchFamily="49" charset="0"/>
              </a:rPr>
              <a:t>    int v = minVertex(G, D);</a:t>
            </a:r>
          </a:p>
          <a:p>
            <a:pPr eaLnBrk="1" hangingPunct="1">
              <a:lnSpc>
                <a:spcPct val="80000"/>
              </a:lnSpc>
              <a:buNone/>
            </a:pPr>
            <a:r>
              <a:rPr lang="en-US" altLang="zh-CN" sz="2400" b="1" dirty="0">
                <a:latin typeface="Courier New" panose="02070309020205020404" pitchFamily="49" charset="0"/>
              </a:rPr>
              <a:t>    if (D[v] == INFINITY) return;</a:t>
            </a:r>
          </a:p>
          <a:p>
            <a:pPr eaLnBrk="1" hangingPunct="1">
              <a:lnSpc>
                <a:spcPct val="80000"/>
              </a:lnSpc>
              <a:buNone/>
            </a:pPr>
            <a:r>
              <a:rPr lang="en-US" altLang="zh-CN" sz="2400" b="1" dirty="0">
                <a:latin typeface="Courier New" panose="02070309020205020404" pitchFamily="49" charset="0"/>
              </a:rPr>
              <a:t>    G-&gt;setMark(v, VISITED);</a:t>
            </a:r>
          </a:p>
          <a:p>
            <a:pPr eaLnBrk="1" hangingPunct="1">
              <a:lnSpc>
                <a:spcPct val="80000"/>
              </a:lnSpc>
              <a:buNone/>
            </a:pPr>
            <a:r>
              <a:rPr lang="en-US" altLang="zh-CN" sz="2400" b="1" dirty="0">
                <a:latin typeface="Courier New" panose="02070309020205020404" pitchFamily="49" charset="0"/>
              </a:rPr>
              <a:t>    if (v != s) AddEdgetoMST(V[v], v);</a:t>
            </a:r>
          </a:p>
          <a:p>
            <a:pPr eaLnBrk="1" hangingPunct="1">
              <a:lnSpc>
                <a:spcPct val="80000"/>
              </a:lnSpc>
              <a:buNone/>
            </a:pPr>
            <a:r>
              <a:rPr lang="en-US" altLang="zh-CN" sz="2400" b="1" dirty="0">
                <a:latin typeface="Courier New" panose="02070309020205020404" pitchFamily="49" charset="0"/>
              </a:rPr>
              <a:t>    for (w=G-&gt;first(v); w&lt;G-&gt;n();</a:t>
            </a:r>
          </a:p>
          <a:p>
            <a:pPr eaLnBrk="1" hangingPunct="1">
              <a:lnSpc>
                <a:spcPct val="80000"/>
              </a:lnSpc>
              <a:buNone/>
            </a:pPr>
            <a:r>
              <a:rPr lang="en-US" altLang="zh-CN" sz="2400" b="1" dirty="0">
                <a:latin typeface="Courier New" panose="02070309020205020404" pitchFamily="49" charset="0"/>
              </a:rPr>
              <a:t>                        w = G-&gt;next(v,w))</a:t>
            </a:r>
          </a:p>
          <a:p>
            <a:pPr eaLnBrk="1" hangingPunct="1">
              <a:lnSpc>
                <a:spcPct val="80000"/>
              </a:lnSpc>
              <a:buNone/>
            </a:pPr>
            <a:r>
              <a:rPr lang="en-US" altLang="zh-CN" sz="2400" b="1" dirty="0">
                <a:latin typeface="Courier New" panose="02070309020205020404" pitchFamily="49" charset="0"/>
              </a:rPr>
              <a:t>      if (D[w] &gt; G-&gt;weight(v,w)) {</a:t>
            </a:r>
          </a:p>
          <a:p>
            <a:pPr eaLnBrk="1" hangingPunct="1">
              <a:lnSpc>
                <a:spcPct val="80000"/>
              </a:lnSpc>
              <a:buNone/>
            </a:pPr>
            <a:r>
              <a:rPr lang="en-US" altLang="zh-CN" sz="2400" b="1" dirty="0">
                <a:latin typeface="Courier New" panose="02070309020205020404" pitchFamily="49" charset="0"/>
              </a:rPr>
              <a:t>        D[w] = G-&gt;weight(v,w);// Update dist</a:t>
            </a:r>
          </a:p>
          <a:p>
            <a:pPr eaLnBrk="1" hangingPunct="1">
              <a:lnSpc>
                <a:spcPct val="80000"/>
              </a:lnSpc>
              <a:buNone/>
            </a:pPr>
            <a:r>
              <a:rPr lang="en-US" altLang="zh-CN" sz="2400" b="1" dirty="0">
                <a:latin typeface="Courier New" panose="02070309020205020404" pitchFamily="49" charset="0"/>
              </a:rPr>
              <a:t>        V[w] = v; // Update who it came from</a:t>
            </a:r>
          </a:p>
          <a:p>
            <a:pPr eaLnBrk="1" hangingPunct="1">
              <a:lnSpc>
                <a:spcPct val="80000"/>
              </a:lnSpc>
              <a:buNone/>
            </a:pPr>
            <a:r>
              <a:rPr lang="en-US" altLang="zh-CN" sz="2400" b="1" dirty="0">
                <a:latin typeface="Courier New" panose="02070309020205020404" pitchFamily="49" charset="0"/>
              </a:rPr>
              <a:t>      }</a:t>
            </a:r>
          </a:p>
          <a:p>
            <a:pPr eaLnBrk="1" hangingPunct="1">
              <a:lnSpc>
                <a:spcPct val="80000"/>
              </a:lnSpc>
              <a:buNone/>
            </a:pPr>
            <a:r>
              <a:rPr lang="en-US" altLang="zh-CN" sz="2400" b="1" dirty="0">
                <a:latin typeface="Courier New" panose="02070309020205020404" pitchFamily="49" charset="0"/>
              </a:rPr>
              <a:t>  }</a:t>
            </a:r>
          </a:p>
          <a:p>
            <a:pPr eaLnBrk="1" hangingPunct="1">
              <a:lnSpc>
                <a:spcPct val="80000"/>
              </a:lnSpc>
              <a:buNone/>
            </a:pPr>
            <a:r>
              <a:rPr lang="en-US" altLang="zh-CN" sz="2400" b="1" dirty="0">
                <a:latin typeface="Courier New" panose="02070309020205020404" pitchFamily="49" charset="0"/>
              </a:rPr>
              <a:t>}</a:t>
            </a:r>
          </a:p>
        </p:txBody>
      </p:sp>
      <p:sp>
        <p:nvSpPr>
          <p:cNvPr id="159748" name="Text Box 4"/>
          <p:cNvSpPr txBox="1"/>
          <p:nvPr/>
        </p:nvSpPr>
        <p:spPr>
          <a:xfrm>
            <a:off x="827088" y="6381750"/>
            <a:ext cx="7497762"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The cost is similar with the Dijstra’s shortest path algorithm</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97</a:t>
            </a:fld>
            <a:endParaRPr lang="en-US" altLang="zh-CN" sz="1400" dirty="0"/>
          </a:p>
        </p:txBody>
      </p:sp>
      <p:sp>
        <p:nvSpPr>
          <p:cNvPr id="73730" name="Rectangle 2"/>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Kruskal’s MST Algorithm (1)</a:t>
            </a:r>
          </a:p>
        </p:txBody>
      </p:sp>
      <p:sp>
        <p:nvSpPr>
          <p:cNvPr id="161795" name="Rectangle 3"/>
          <p:cNvSpPr>
            <a:spLocks noGrp="1"/>
          </p:cNvSpPr>
          <p:nvPr>
            <p:ph idx="1"/>
          </p:nvPr>
        </p:nvSpPr>
        <p:spPr>
          <a:xfrm>
            <a:off x="455613" y="1600200"/>
            <a:ext cx="8226425" cy="4572000"/>
          </a:xfrm>
        </p:spPr>
        <p:txBody>
          <a:bodyPr wrap="square" lIns="91440" tIns="45720" rIns="91440" bIns="45720" anchor="t"/>
          <a:lstStyle/>
          <a:p>
            <a:pPr eaLnBrk="1" hangingPunct="1">
              <a:buNone/>
            </a:pPr>
            <a:r>
              <a:rPr lang="en-US" altLang="zh-CN" dirty="0">
                <a:latin typeface="Helvetica" pitchFamily="34" charset="0"/>
              </a:rPr>
              <a:t>(1) Initially, each vertex is in its own MST.</a:t>
            </a:r>
          </a:p>
          <a:p>
            <a:pPr eaLnBrk="1" hangingPunct="1">
              <a:lnSpc>
                <a:spcPct val="30000"/>
              </a:lnSpc>
              <a:buNone/>
            </a:pPr>
            <a:endParaRPr lang="en-US" altLang="zh-CN" dirty="0">
              <a:latin typeface="Helvetica" pitchFamily="34" charset="0"/>
            </a:endParaRPr>
          </a:p>
          <a:p>
            <a:pPr eaLnBrk="1" hangingPunct="1">
              <a:buNone/>
            </a:pPr>
            <a:r>
              <a:rPr lang="en-US" altLang="zh-CN" dirty="0">
                <a:latin typeface="Helvetica" pitchFamily="34" charset="0"/>
              </a:rPr>
              <a:t>(2) Merge two MST’s that have the shortest edge between them.</a:t>
            </a:r>
          </a:p>
        </p:txBody>
      </p:sp>
      <p:sp>
        <p:nvSpPr>
          <p:cNvPr id="161796" name="Oval 4"/>
          <p:cNvSpPr/>
          <p:nvPr/>
        </p:nvSpPr>
        <p:spPr>
          <a:xfrm>
            <a:off x="2986088" y="3932238"/>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A</a:t>
            </a:r>
          </a:p>
        </p:txBody>
      </p:sp>
      <p:sp>
        <p:nvSpPr>
          <p:cNvPr id="161797" name="Oval 5"/>
          <p:cNvSpPr/>
          <p:nvPr/>
        </p:nvSpPr>
        <p:spPr>
          <a:xfrm>
            <a:off x="3490913" y="4508500"/>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C</a:t>
            </a:r>
          </a:p>
        </p:txBody>
      </p:sp>
      <p:sp>
        <p:nvSpPr>
          <p:cNvPr id="161798" name="Oval 6"/>
          <p:cNvSpPr/>
          <p:nvPr/>
        </p:nvSpPr>
        <p:spPr>
          <a:xfrm>
            <a:off x="4283075" y="3932238"/>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B</a:t>
            </a:r>
          </a:p>
        </p:txBody>
      </p:sp>
      <p:sp>
        <p:nvSpPr>
          <p:cNvPr id="161799" name="Oval 7"/>
          <p:cNvSpPr/>
          <p:nvPr/>
        </p:nvSpPr>
        <p:spPr>
          <a:xfrm>
            <a:off x="3490913" y="5373688"/>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D</a:t>
            </a:r>
          </a:p>
        </p:txBody>
      </p:sp>
      <p:sp>
        <p:nvSpPr>
          <p:cNvPr id="161800" name="Oval 8"/>
          <p:cNvSpPr/>
          <p:nvPr/>
        </p:nvSpPr>
        <p:spPr>
          <a:xfrm>
            <a:off x="4354513" y="5732463"/>
            <a:ext cx="431800" cy="433387"/>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F</a:t>
            </a:r>
          </a:p>
        </p:txBody>
      </p:sp>
      <p:sp>
        <p:nvSpPr>
          <p:cNvPr id="161801" name="Oval 9"/>
          <p:cNvSpPr/>
          <p:nvPr/>
        </p:nvSpPr>
        <p:spPr>
          <a:xfrm>
            <a:off x="2627313" y="5876925"/>
            <a:ext cx="431800" cy="43338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dirty="0">
                <a:latin typeface="Times New Roman" panose="02020603050405020304" pitchFamily="18" charset="0"/>
                <a:ea typeface="宋体" panose="02010600030101010101" pitchFamily="2" charset="-122"/>
              </a:rPr>
              <a:t>E</a:t>
            </a:r>
          </a:p>
        </p:txBody>
      </p:sp>
      <p:sp>
        <p:nvSpPr>
          <p:cNvPr id="161802" name="Line 10"/>
          <p:cNvSpPr/>
          <p:nvPr/>
        </p:nvSpPr>
        <p:spPr>
          <a:xfrm flipH="1">
            <a:off x="2770188" y="4365625"/>
            <a:ext cx="431800" cy="1511300"/>
          </a:xfrm>
          <a:prstGeom prst="line">
            <a:avLst/>
          </a:prstGeom>
          <a:ln w="9525" cap="flat" cmpd="sng">
            <a:solidFill>
              <a:schemeClr val="tx1"/>
            </a:solidFill>
            <a:prstDash val="solid"/>
            <a:round/>
            <a:headEnd type="none" w="med" len="med"/>
            <a:tailEnd type="none" w="med" len="med"/>
          </a:ln>
        </p:spPr>
      </p:sp>
      <p:sp>
        <p:nvSpPr>
          <p:cNvPr id="161803" name="Line 11"/>
          <p:cNvSpPr/>
          <p:nvPr/>
        </p:nvSpPr>
        <p:spPr>
          <a:xfrm>
            <a:off x="3275013" y="4365625"/>
            <a:ext cx="287337" cy="215900"/>
          </a:xfrm>
          <a:prstGeom prst="line">
            <a:avLst/>
          </a:prstGeom>
          <a:ln w="9525" cap="flat" cmpd="sng">
            <a:solidFill>
              <a:schemeClr val="tx1"/>
            </a:solidFill>
            <a:prstDash val="solid"/>
            <a:round/>
            <a:headEnd type="none" w="med" len="med"/>
            <a:tailEnd type="none" w="med" len="med"/>
          </a:ln>
        </p:spPr>
      </p:sp>
      <p:sp>
        <p:nvSpPr>
          <p:cNvPr id="161804" name="Line 12"/>
          <p:cNvSpPr/>
          <p:nvPr/>
        </p:nvSpPr>
        <p:spPr>
          <a:xfrm flipV="1">
            <a:off x="3851275" y="4292600"/>
            <a:ext cx="503238" cy="288925"/>
          </a:xfrm>
          <a:prstGeom prst="line">
            <a:avLst/>
          </a:prstGeom>
          <a:ln w="9525" cap="flat" cmpd="sng">
            <a:solidFill>
              <a:schemeClr val="tx1"/>
            </a:solidFill>
            <a:prstDash val="solid"/>
            <a:round/>
            <a:headEnd type="none" w="med" len="med"/>
            <a:tailEnd type="none" w="med" len="med"/>
          </a:ln>
        </p:spPr>
      </p:sp>
      <p:sp>
        <p:nvSpPr>
          <p:cNvPr id="161805" name="Line 13"/>
          <p:cNvSpPr/>
          <p:nvPr/>
        </p:nvSpPr>
        <p:spPr>
          <a:xfrm flipH="1">
            <a:off x="3706813" y="4940300"/>
            <a:ext cx="71437" cy="433388"/>
          </a:xfrm>
          <a:prstGeom prst="line">
            <a:avLst/>
          </a:prstGeom>
          <a:ln w="9525" cap="flat" cmpd="sng">
            <a:solidFill>
              <a:schemeClr val="tx1"/>
            </a:solidFill>
            <a:prstDash val="solid"/>
            <a:round/>
            <a:headEnd type="none" w="med" len="med"/>
            <a:tailEnd type="none" w="med" len="med"/>
          </a:ln>
        </p:spPr>
      </p:sp>
      <p:sp>
        <p:nvSpPr>
          <p:cNvPr id="161806" name="Line 14"/>
          <p:cNvSpPr/>
          <p:nvPr/>
        </p:nvSpPr>
        <p:spPr>
          <a:xfrm>
            <a:off x="3851275" y="4940300"/>
            <a:ext cx="576263" cy="792163"/>
          </a:xfrm>
          <a:prstGeom prst="line">
            <a:avLst/>
          </a:prstGeom>
          <a:ln w="9525" cap="flat" cmpd="sng">
            <a:solidFill>
              <a:schemeClr val="tx1"/>
            </a:solidFill>
            <a:prstDash val="solid"/>
            <a:round/>
            <a:headEnd type="none" w="med" len="med"/>
            <a:tailEnd type="none" w="med" len="med"/>
          </a:ln>
        </p:spPr>
      </p:sp>
      <p:sp>
        <p:nvSpPr>
          <p:cNvPr id="161807" name="Line 15"/>
          <p:cNvSpPr/>
          <p:nvPr/>
        </p:nvSpPr>
        <p:spPr>
          <a:xfrm flipV="1">
            <a:off x="3059113" y="6021388"/>
            <a:ext cx="1295400" cy="144462"/>
          </a:xfrm>
          <a:prstGeom prst="line">
            <a:avLst/>
          </a:prstGeom>
          <a:ln w="9525" cap="flat" cmpd="sng">
            <a:solidFill>
              <a:schemeClr val="tx1"/>
            </a:solidFill>
            <a:prstDash val="solid"/>
            <a:round/>
            <a:headEnd type="none" w="med" len="med"/>
            <a:tailEnd type="none" w="med" len="med"/>
          </a:ln>
        </p:spPr>
      </p:sp>
      <p:sp>
        <p:nvSpPr>
          <p:cNvPr id="161808" name="Line 16"/>
          <p:cNvSpPr/>
          <p:nvPr/>
        </p:nvSpPr>
        <p:spPr>
          <a:xfrm>
            <a:off x="3922713" y="5732463"/>
            <a:ext cx="431800" cy="217487"/>
          </a:xfrm>
          <a:prstGeom prst="line">
            <a:avLst/>
          </a:prstGeom>
          <a:ln w="9525" cap="flat" cmpd="sng">
            <a:solidFill>
              <a:schemeClr val="tx1"/>
            </a:solidFill>
            <a:prstDash val="solid"/>
            <a:round/>
            <a:headEnd type="none" w="med" len="med"/>
            <a:tailEnd type="none" w="med" len="med"/>
          </a:ln>
        </p:spPr>
      </p:sp>
      <p:sp>
        <p:nvSpPr>
          <p:cNvPr id="161809" name="Line 17"/>
          <p:cNvSpPr/>
          <p:nvPr/>
        </p:nvSpPr>
        <p:spPr>
          <a:xfrm>
            <a:off x="4570413" y="4365625"/>
            <a:ext cx="0" cy="1366838"/>
          </a:xfrm>
          <a:prstGeom prst="line">
            <a:avLst/>
          </a:prstGeom>
          <a:ln w="9525" cap="flat" cmpd="sng">
            <a:solidFill>
              <a:schemeClr val="tx1"/>
            </a:solidFill>
            <a:prstDash val="solid"/>
            <a:round/>
            <a:headEnd type="none" w="med" len="med"/>
            <a:tailEnd type="none" w="med" len="med"/>
          </a:ln>
        </p:spPr>
      </p:sp>
      <p:sp>
        <p:nvSpPr>
          <p:cNvPr id="161810" name="Text Box 18"/>
          <p:cNvSpPr txBox="1"/>
          <p:nvPr/>
        </p:nvSpPr>
        <p:spPr>
          <a:xfrm>
            <a:off x="2678113" y="474503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9</a:t>
            </a:r>
          </a:p>
        </p:txBody>
      </p:sp>
      <p:sp>
        <p:nvSpPr>
          <p:cNvPr id="161811" name="Text Box 19"/>
          <p:cNvSpPr txBox="1"/>
          <p:nvPr/>
        </p:nvSpPr>
        <p:spPr>
          <a:xfrm>
            <a:off x="3346450" y="4149725"/>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7</a:t>
            </a:r>
          </a:p>
        </p:txBody>
      </p:sp>
      <p:sp>
        <p:nvSpPr>
          <p:cNvPr id="161812" name="Text Box 20"/>
          <p:cNvSpPr txBox="1"/>
          <p:nvPr/>
        </p:nvSpPr>
        <p:spPr>
          <a:xfrm>
            <a:off x="3851275" y="4076700"/>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5</a:t>
            </a:r>
          </a:p>
        </p:txBody>
      </p:sp>
      <p:sp>
        <p:nvSpPr>
          <p:cNvPr id="161813" name="Text Box 21"/>
          <p:cNvSpPr txBox="1"/>
          <p:nvPr/>
        </p:nvSpPr>
        <p:spPr>
          <a:xfrm>
            <a:off x="4643438" y="4868863"/>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6</a:t>
            </a:r>
          </a:p>
        </p:txBody>
      </p:sp>
      <p:sp>
        <p:nvSpPr>
          <p:cNvPr id="161814" name="Text Box 22"/>
          <p:cNvSpPr txBox="1"/>
          <p:nvPr/>
        </p:nvSpPr>
        <p:spPr>
          <a:xfrm>
            <a:off x="3994150" y="4868863"/>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2</a:t>
            </a:r>
          </a:p>
        </p:txBody>
      </p:sp>
      <p:sp>
        <p:nvSpPr>
          <p:cNvPr id="161815" name="Text Box 23"/>
          <p:cNvSpPr txBox="1"/>
          <p:nvPr/>
        </p:nvSpPr>
        <p:spPr>
          <a:xfrm>
            <a:off x="3346450" y="4868863"/>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1</a:t>
            </a:r>
          </a:p>
        </p:txBody>
      </p:sp>
      <p:sp>
        <p:nvSpPr>
          <p:cNvPr id="161816" name="Text Box 24"/>
          <p:cNvSpPr txBox="1"/>
          <p:nvPr/>
        </p:nvSpPr>
        <p:spPr>
          <a:xfrm>
            <a:off x="3922713" y="5373688"/>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2</a:t>
            </a:r>
          </a:p>
        </p:txBody>
      </p:sp>
      <p:sp>
        <p:nvSpPr>
          <p:cNvPr id="161817" name="Text Box 25"/>
          <p:cNvSpPr txBox="1"/>
          <p:nvPr/>
        </p:nvSpPr>
        <p:spPr>
          <a:xfrm>
            <a:off x="3417888" y="6092825"/>
            <a:ext cx="336550" cy="457200"/>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1</a:t>
            </a:r>
          </a:p>
        </p:txBody>
      </p:sp>
      <p:sp>
        <p:nvSpPr>
          <p:cNvPr id="161818" name="Oval 26"/>
          <p:cNvSpPr/>
          <p:nvPr/>
        </p:nvSpPr>
        <p:spPr>
          <a:xfrm>
            <a:off x="3490913" y="4508500"/>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73755" name="Line 27"/>
          <p:cNvSpPr/>
          <p:nvPr/>
        </p:nvSpPr>
        <p:spPr>
          <a:xfrm flipH="1">
            <a:off x="3706813" y="4940300"/>
            <a:ext cx="73025" cy="431800"/>
          </a:xfrm>
          <a:prstGeom prst="line">
            <a:avLst/>
          </a:prstGeom>
          <a:ln w="57150" cap="flat" cmpd="sng">
            <a:solidFill>
              <a:srgbClr val="FF0000"/>
            </a:solidFill>
            <a:prstDash val="solid"/>
            <a:round/>
            <a:headEnd type="none" w="med" len="med"/>
            <a:tailEnd type="none" w="med" len="med"/>
          </a:ln>
        </p:spPr>
      </p:sp>
      <p:sp>
        <p:nvSpPr>
          <p:cNvPr id="161820" name="Oval 28"/>
          <p:cNvSpPr/>
          <p:nvPr/>
        </p:nvSpPr>
        <p:spPr>
          <a:xfrm>
            <a:off x="3490913" y="5372100"/>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73757" name="Line 29"/>
          <p:cNvSpPr/>
          <p:nvPr/>
        </p:nvSpPr>
        <p:spPr>
          <a:xfrm>
            <a:off x="3851275" y="4940300"/>
            <a:ext cx="576263" cy="792163"/>
          </a:xfrm>
          <a:prstGeom prst="line">
            <a:avLst/>
          </a:prstGeom>
          <a:ln w="57150" cap="flat" cmpd="sng">
            <a:solidFill>
              <a:srgbClr val="FF0000"/>
            </a:solidFill>
            <a:prstDash val="solid"/>
            <a:round/>
            <a:headEnd type="none" w="med" len="med"/>
            <a:tailEnd type="none" w="med" len="med"/>
          </a:ln>
        </p:spPr>
      </p:sp>
      <p:sp>
        <p:nvSpPr>
          <p:cNvPr id="161822" name="Oval 30"/>
          <p:cNvSpPr/>
          <p:nvPr/>
        </p:nvSpPr>
        <p:spPr>
          <a:xfrm>
            <a:off x="4354513" y="5730875"/>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73759" name="Line 31"/>
          <p:cNvSpPr/>
          <p:nvPr/>
        </p:nvSpPr>
        <p:spPr>
          <a:xfrm flipV="1">
            <a:off x="3059113" y="6019800"/>
            <a:ext cx="1295400" cy="144463"/>
          </a:xfrm>
          <a:prstGeom prst="line">
            <a:avLst/>
          </a:prstGeom>
          <a:ln w="57150" cap="flat" cmpd="sng">
            <a:solidFill>
              <a:srgbClr val="FF0000"/>
            </a:solidFill>
            <a:prstDash val="solid"/>
            <a:round/>
            <a:headEnd type="none" w="med" len="med"/>
            <a:tailEnd type="none" w="med" len="med"/>
          </a:ln>
        </p:spPr>
      </p:sp>
      <p:sp>
        <p:nvSpPr>
          <p:cNvPr id="161824" name="Oval 32"/>
          <p:cNvSpPr/>
          <p:nvPr/>
        </p:nvSpPr>
        <p:spPr>
          <a:xfrm>
            <a:off x="2627313" y="5876925"/>
            <a:ext cx="431800" cy="433388"/>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73761" name="Line 33"/>
          <p:cNvSpPr/>
          <p:nvPr/>
        </p:nvSpPr>
        <p:spPr>
          <a:xfrm flipV="1">
            <a:off x="3851275" y="4292600"/>
            <a:ext cx="503238" cy="288925"/>
          </a:xfrm>
          <a:prstGeom prst="line">
            <a:avLst/>
          </a:prstGeom>
          <a:ln w="57150" cap="flat" cmpd="sng">
            <a:solidFill>
              <a:srgbClr val="FF0000"/>
            </a:solidFill>
            <a:prstDash val="solid"/>
            <a:round/>
            <a:headEnd type="none" w="med" len="med"/>
            <a:tailEnd type="none" w="med" len="med"/>
          </a:ln>
        </p:spPr>
      </p:sp>
      <p:sp>
        <p:nvSpPr>
          <p:cNvPr id="161826" name="Oval 34"/>
          <p:cNvSpPr/>
          <p:nvPr/>
        </p:nvSpPr>
        <p:spPr>
          <a:xfrm>
            <a:off x="4283075" y="3932238"/>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
        <p:nvSpPr>
          <p:cNvPr id="73763" name="Line 35"/>
          <p:cNvSpPr/>
          <p:nvPr/>
        </p:nvSpPr>
        <p:spPr>
          <a:xfrm flipH="1" flipV="1">
            <a:off x="3275013" y="4364038"/>
            <a:ext cx="287337" cy="217487"/>
          </a:xfrm>
          <a:prstGeom prst="line">
            <a:avLst/>
          </a:prstGeom>
          <a:ln w="57150" cap="flat" cmpd="sng">
            <a:solidFill>
              <a:srgbClr val="FF0000"/>
            </a:solidFill>
            <a:prstDash val="solid"/>
            <a:round/>
            <a:headEnd type="none" w="med" len="med"/>
            <a:tailEnd type="none" w="med" len="med"/>
          </a:ln>
        </p:spPr>
      </p:sp>
      <p:sp>
        <p:nvSpPr>
          <p:cNvPr id="161828" name="Oval 36"/>
          <p:cNvSpPr/>
          <p:nvPr/>
        </p:nvSpPr>
        <p:spPr>
          <a:xfrm>
            <a:off x="2986088" y="3932238"/>
            <a:ext cx="431800" cy="433387"/>
          </a:xfrm>
          <a:prstGeom prst="ellipse">
            <a:avLst/>
          </a:prstGeom>
          <a:noFill/>
          <a:ln w="28575" cap="flat" cmpd="sng">
            <a:solidFill>
              <a:srgbClr val="FF0000"/>
            </a:solidFill>
            <a:prstDash val="solid"/>
            <a:round/>
            <a:headEnd type="none" w="med" len="med"/>
            <a:tailEnd type="none" w="med" len="med"/>
          </a:ln>
        </p:spPr>
        <p:txBody>
          <a:bodyPr wrap="none" anchor="ctr"/>
          <a:lstStyle/>
          <a:p>
            <a:pPr algn="ctr"/>
            <a:endParaRPr lang="zh-CN"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98</a:t>
            </a:fld>
            <a:endParaRPr lang="en-US" altLang="zh-CN" sz="1400" dirty="0"/>
          </a:p>
        </p:txBody>
      </p:sp>
      <p:sp>
        <p:nvSpPr>
          <p:cNvPr id="163842" name="Rectangle 3"/>
          <p:cNvSpPr>
            <a:spLocks noGrp="1"/>
          </p:cNvSpPr>
          <p:nvPr>
            <p:ph idx="1"/>
          </p:nvPr>
        </p:nvSpPr>
        <p:spPr/>
        <p:txBody>
          <a:bodyPr wrap="square" lIns="91440" tIns="45720" rIns="91440" bIns="45720" anchor="t"/>
          <a:lstStyle/>
          <a:p>
            <a:pPr eaLnBrk="1" hangingPunct="1"/>
            <a:r>
              <a:rPr lang="en-US" altLang="zh-CN" dirty="0">
                <a:latin typeface="Helvetica" pitchFamily="34" charset="0"/>
              </a:rPr>
              <a:t>How to sort the edges?</a:t>
            </a:r>
          </a:p>
          <a:p>
            <a:pPr lvl="1" eaLnBrk="1" hangingPunct="1"/>
            <a:r>
              <a:rPr lang="en-US" altLang="zh-CN" dirty="0">
                <a:latin typeface="Helvetica" pitchFamily="34" charset="0"/>
              </a:rPr>
              <a:t>Use a priority queue to order the unprocessed edges.   </a:t>
            </a:r>
          </a:p>
          <a:p>
            <a:pPr eaLnBrk="1" hangingPunct="1">
              <a:lnSpc>
                <a:spcPct val="40000"/>
              </a:lnSpc>
              <a:buNone/>
            </a:pPr>
            <a:endParaRPr lang="en-US" altLang="zh-CN" sz="2800" dirty="0">
              <a:latin typeface="Helvetica" pitchFamily="34" charset="0"/>
            </a:endParaRPr>
          </a:p>
          <a:p>
            <a:pPr eaLnBrk="1" hangingPunct="1"/>
            <a:r>
              <a:rPr lang="en-US" altLang="zh-CN" dirty="0">
                <a:latin typeface="Helvetica" pitchFamily="34" charset="0"/>
              </a:rPr>
              <a:t>How to tell if an edge connects two vertices already in the same MST?</a:t>
            </a:r>
          </a:p>
          <a:p>
            <a:pPr lvl="1" eaLnBrk="1" hangingPunct="1"/>
            <a:r>
              <a:rPr lang="en-US" altLang="zh-CN" dirty="0">
                <a:latin typeface="Helvetica" pitchFamily="34" charset="0"/>
              </a:rPr>
              <a:t>Use the UNION/FIND algorithm with parent-pointer representation.</a:t>
            </a:r>
          </a:p>
          <a:p>
            <a:pPr eaLnBrk="1" hangingPunct="1"/>
            <a:endParaRPr lang="en-US" altLang="zh-CN" dirty="0"/>
          </a:p>
        </p:txBody>
      </p:sp>
      <p:sp>
        <p:nvSpPr>
          <p:cNvPr id="263172" name="Rectangle 4"/>
          <p:cNvSpPr>
            <a:spLocks noGrp="1" noChangeArrowheads="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Kruskal’s MST Algorithm (2)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灯片编号占位符 5"/>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en-US" altLang="zh-CN" sz="1400" dirty="0"/>
              <a:t>99</a:t>
            </a:fld>
            <a:endParaRPr lang="en-US" altLang="zh-CN" sz="1400" dirty="0"/>
          </a:p>
        </p:txBody>
      </p:sp>
      <p:sp>
        <p:nvSpPr>
          <p:cNvPr id="164866" name="Rectangle 3"/>
          <p:cNvSpPr>
            <a:spLocks noGrp="1"/>
          </p:cNvSpPr>
          <p:nvPr>
            <p:ph idx="1"/>
          </p:nvPr>
        </p:nvSpPr>
        <p:spPr>
          <a:xfrm>
            <a:off x="395288" y="1219200"/>
            <a:ext cx="7993062" cy="4876800"/>
          </a:xfrm>
        </p:spPr>
        <p:txBody>
          <a:bodyPr wrap="square" lIns="91440" tIns="45720" rIns="91440" bIns="45720" anchor="t"/>
          <a:lstStyle/>
          <a:p>
            <a:pPr eaLnBrk="1" hangingPunct="1">
              <a:lnSpc>
                <a:spcPct val="90000"/>
              </a:lnSpc>
              <a:buNone/>
            </a:pPr>
            <a:r>
              <a:rPr lang="en-US" altLang="zh-CN" sz="2400" b="1" dirty="0"/>
              <a:t>Class KruskElem {</a:t>
            </a:r>
          </a:p>
          <a:p>
            <a:pPr eaLnBrk="1" hangingPunct="1">
              <a:lnSpc>
                <a:spcPct val="90000"/>
              </a:lnSpc>
              <a:buNone/>
            </a:pPr>
            <a:r>
              <a:rPr lang="en-US" altLang="zh-CN" sz="2400" b="1" dirty="0"/>
              <a:t>public:</a:t>
            </a:r>
          </a:p>
          <a:p>
            <a:pPr eaLnBrk="1" hangingPunct="1">
              <a:lnSpc>
                <a:spcPct val="90000"/>
              </a:lnSpc>
              <a:buNone/>
            </a:pPr>
            <a:r>
              <a:rPr lang="en-US" altLang="zh-CN" sz="2400" b="1" dirty="0"/>
              <a:t>     int  from, to, distance;</a:t>
            </a:r>
          </a:p>
          <a:p>
            <a:pPr eaLnBrk="1" hangingPunct="1">
              <a:lnSpc>
                <a:spcPct val="90000"/>
              </a:lnSpc>
              <a:buNone/>
            </a:pPr>
            <a:r>
              <a:rPr lang="en-US" altLang="zh-CN" sz="2400" b="1" dirty="0"/>
              <a:t>     KruskElem( ) { from=-1; to=-1; distance=-1; }</a:t>
            </a:r>
          </a:p>
          <a:p>
            <a:pPr eaLnBrk="1" hangingPunct="1">
              <a:lnSpc>
                <a:spcPct val="90000"/>
              </a:lnSpc>
              <a:buNone/>
            </a:pPr>
            <a:r>
              <a:rPr lang="en-US" altLang="zh-CN" sz="2400" b="1" dirty="0"/>
              <a:t>     KruskElem(int f, int t, int d) </a:t>
            </a:r>
          </a:p>
          <a:p>
            <a:pPr eaLnBrk="1" hangingPunct="1">
              <a:lnSpc>
                <a:spcPct val="90000"/>
              </a:lnSpc>
              <a:buNone/>
            </a:pPr>
            <a:r>
              <a:rPr lang="en-US" altLang="zh-CN" sz="2400" b="1" dirty="0"/>
              <a:t>     { from=f; to=t; distance=d; }</a:t>
            </a:r>
          </a:p>
          <a:p>
            <a:pPr eaLnBrk="1" hangingPunct="1">
              <a:lnSpc>
                <a:spcPct val="90000"/>
              </a:lnSpc>
              <a:buNone/>
            </a:pPr>
            <a:r>
              <a:rPr lang="en-US" altLang="zh-CN" sz="2400" b="1" dirty="0"/>
              <a:t> };</a:t>
            </a:r>
          </a:p>
          <a:p>
            <a:pPr eaLnBrk="1" hangingPunct="1">
              <a:lnSpc>
                <a:spcPct val="90000"/>
              </a:lnSpc>
              <a:buNone/>
            </a:pPr>
            <a:r>
              <a:rPr lang="en-US" altLang="zh-CN" sz="2400" b="1" dirty="0"/>
              <a:t>Kruskal(Graph&amp; G) {    // Kruskal's MST algorithm</a:t>
            </a:r>
          </a:p>
          <a:p>
            <a:pPr eaLnBrk="1" hangingPunct="1">
              <a:lnSpc>
                <a:spcPct val="90000"/>
              </a:lnSpc>
              <a:buNone/>
            </a:pPr>
            <a:r>
              <a:rPr lang="en-US" altLang="zh-CN" sz="2400" b="1" dirty="0"/>
              <a:t>  ParPtrTree A(G-&gt;n( ));      // Equivalence class array</a:t>
            </a:r>
          </a:p>
          <a:p>
            <a:pPr eaLnBrk="1" hangingPunct="1">
              <a:lnSpc>
                <a:spcPct val="90000"/>
              </a:lnSpc>
              <a:buNone/>
            </a:pPr>
            <a:r>
              <a:rPr lang="en-US" altLang="zh-CN" sz="2400" b="1" dirty="0"/>
              <a:t>  KruskElem E[G-&gt;e( )]; // Array of edges for min-heap</a:t>
            </a:r>
          </a:p>
          <a:p>
            <a:pPr eaLnBrk="1" hangingPunct="1">
              <a:lnSpc>
                <a:spcPct val="90000"/>
              </a:lnSpc>
              <a:buNone/>
            </a:pPr>
            <a:r>
              <a:rPr lang="en-US" altLang="zh-CN" sz="2400" b="1" dirty="0"/>
              <a:t>  int edgecnt = 0;</a:t>
            </a:r>
          </a:p>
        </p:txBody>
      </p:sp>
      <p:sp>
        <p:nvSpPr>
          <p:cNvPr id="96260" name="Rectangle 4"/>
          <p:cNvSpPr>
            <a:spLocks noGrp="1" noChangeArrowheads="1"/>
          </p:cNvSpPr>
          <p:nvPr>
            <p:ph type="title"/>
          </p:nvPr>
        </p:nvSpPr>
        <p:spPr>
          <a:xfrm>
            <a:off x="685800" y="76200"/>
            <a:ext cx="7772400" cy="8318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0" i="0" u="none" strike="noStrike" kern="0" cap="none" spc="0" normalizeH="0" baseline="0" noProof="0">
                <a:ln>
                  <a:noFill/>
                </a:ln>
                <a:solidFill>
                  <a:srgbClr val="CC0000"/>
                </a:solidFill>
                <a:effectLst>
                  <a:outerShdw blurRad="38100" dist="38100" dir="2700000" algn="tl">
                    <a:srgbClr val="C0C0C0"/>
                  </a:outerShdw>
                </a:effectLst>
                <a:uLnTx/>
                <a:uFillTx/>
                <a:latin typeface="+mj-lt"/>
                <a:ea typeface="+mj-ea"/>
                <a:cs typeface="+mj-cs"/>
              </a:rPr>
              <a:t>Kruskal’s MST Algorithm (3)</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8830</Words>
  <Application>Microsoft Office PowerPoint</Application>
  <PresentationFormat>全屏显示(4:3)</PresentationFormat>
  <Paragraphs>2194</Paragraphs>
  <Slides>101</Slides>
  <Notes>67</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101</vt:i4>
      </vt:variant>
    </vt:vector>
  </HeadingPairs>
  <TitlesOfParts>
    <vt:vector size="113" baseType="lpstr">
      <vt:lpstr>宋体</vt:lpstr>
      <vt:lpstr>Arial</vt:lpstr>
      <vt:lpstr>Arial Black</vt:lpstr>
      <vt:lpstr>Courier New</vt:lpstr>
      <vt:lpstr>Helvetica</vt:lpstr>
      <vt:lpstr>Symbol</vt:lpstr>
      <vt:lpstr>Times New Roman</vt:lpstr>
      <vt:lpstr>Wingdings</vt:lpstr>
      <vt:lpstr>默认设计模板</vt:lpstr>
      <vt:lpstr>1_默认设计模板</vt:lpstr>
      <vt:lpstr>2_默认设计模板</vt:lpstr>
      <vt:lpstr>Visio.Drawing.11</vt:lpstr>
      <vt:lpstr>Chapter 11. Graphs</vt:lpstr>
      <vt:lpstr>Example  of Graph</vt:lpstr>
      <vt:lpstr>Graphs (1)</vt:lpstr>
      <vt:lpstr>Graphs (2)</vt:lpstr>
      <vt:lpstr>Graph Applications</vt:lpstr>
      <vt:lpstr>Paths and Cycles</vt:lpstr>
      <vt:lpstr>Exercises</vt:lpstr>
      <vt:lpstr>Graphs</vt:lpstr>
      <vt:lpstr>Subgraph </vt:lpstr>
      <vt:lpstr>DAG</vt:lpstr>
      <vt:lpstr>Connected Components</vt:lpstr>
      <vt:lpstr>Connected Components</vt:lpstr>
      <vt:lpstr>Directed Representation</vt:lpstr>
      <vt:lpstr>Directed Representation</vt:lpstr>
      <vt:lpstr>Directed Representation</vt:lpstr>
      <vt:lpstr>Undirected Representation</vt:lpstr>
      <vt:lpstr>Representation Costs</vt:lpstr>
      <vt:lpstr>Graph ADT</vt:lpstr>
      <vt:lpstr>Adjacency Matrix Implementation (1)</vt:lpstr>
      <vt:lpstr>Adjacency Matrix Implementation (2)</vt:lpstr>
      <vt:lpstr>Adjacency List Implementation (1)</vt:lpstr>
      <vt:lpstr>Adjacency List Implementation (2)</vt:lpstr>
      <vt:lpstr>Adjacency List Implementation (3)</vt:lpstr>
      <vt:lpstr>Graphs</vt:lpstr>
      <vt:lpstr>Graph Traversals (1)</vt:lpstr>
      <vt:lpstr>Graph Traversals (2)</vt:lpstr>
      <vt:lpstr>Graphs</vt:lpstr>
      <vt:lpstr>Depth First Search  (DFS) </vt:lpstr>
      <vt:lpstr>Depth First Search Tree (DFS Tree)</vt:lpstr>
      <vt:lpstr>Depth First Search (DFS) (2)</vt:lpstr>
      <vt:lpstr>Graphs</vt:lpstr>
      <vt:lpstr>Breadth First Search (BFS) (1)</vt:lpstr>
      <vt:lpstr>Breadth First Search (BFS) (2)</vt:lpstr>
      <vt:lpstr>Breadth First Search (BFS) (2)</vt:lpstr>
      <vt:lpstr>Breadth First Search (BFS) (2)</vt:lpstr>
      <vt:lpstr>Breadth First Search (BFS) (2)</vt:lpstr>
      <vt:lpstr>Breadth First Search (BFS) (2)</vt:lpstr>
      <vt:lpstr>Breadth First Search (BFS) (2)</vt:lpstr>
      <vt:lpstr>Breadth First Search (BFS) (3)</vt:lpstr>
      <vt:lpstr>Breadth First Search Tree (BFS Tree) </vt:lpstr>
      <vt:lpstr>DFS和BFS的应用 </vt:lpstr>
      <vt:lpstr>Graphs</vt:lpstr>
      <vt:lpstr>Topological Sort (1)</vt:lpstr>
      <vt:lpstr>PowerPoint 演示文稿</vt:lpstr>
      <vt:lpstr>PowerPoint 演示文稿</vt:lpstr>
      <vt:lpstr>Topological Sort (1)</vt:lpstr>
      <vt:lpstr>Queue-Based Topsort</vt:lpstr>
      <vt:lpstr>Graphs</vt:lpstr>
      <vt:lpstr>Shortest Paths Problems</vt:lpstr>
      <vt:lpstr>Shortest Paths Definitions</vt:lpstr>
      <vt:lpstr>PowerPoint 演示文稿</vt:lpstr>
      <vt:lpstr>Graphs</vt:lpstr>
      <vt:lpstr>Single-Source Shortest Paths</vt:lpstr>
      <vt:lpstr>Single-Source Shortest Paths</vt:lpstr>
      <vt:lpstr>Single-Source Shortest Paths</vt:lpstr>
      <vt:lpstr>Single-Source Shortest Paths</vt:lpstr>
      <vt:lpstr>Single-Source Shortest Paths</vt:lpstr>
      <vt:lpstr>Single-Source Shortest Paths</vt:lpstr>
      <vt:lpstr>Dijkstra’s Implementation (1)</vt:lpstr>
      <vt:lpstr>Dijkstra’s Implementation (2)</vt:lpstr>
      <vt:lpstr>Dijkstra’s Implementation (2)</vt:lpstr>
      <vt:lpstr>Dijkstra’s Implementation (2)</vt:lpstr>
      <vt:lpstr>Dijkstra’s Implementation (2)</vt:lpstr>
      <vt:lpstr>Dijkstra’s Implementation (2)</vt:lpstr>
      <vt:lpstr>Dijkstra’s Implementation (3)</vt:lpstr>
      <vt:lpstr>Implementing minVertex</vt:lpstr>
      <vt:lpstr>Approach 1</vt:lpstr>
      <vt:lpstr>Total cost </vt:lpstr>
      <vt:lpstr>Approach 2</vt:lpstr>
      <vt:lpstr>PowerPoint 演示文稿</vt:lpstr>
      <vt:lpstr>PowerPoint 演示文稿</vt:lpstr>
      <vt:lpstr>PowerPoint 演示文稿</vt:lpstr>
      <vt:lpstr>PowerPoint 演示文稿</vt:lpstr>
      <vt:lpstr>PowerPoint 演示文稿</vt:lpstr>
      <vt:lpstr>Heap node definition</vt:lpstr>
      <vt:lpstr>Approach 2</vt:lpstr>
      <vt:lpstr>Comparison of Implementations</vt:lpstr>
      <vt:lpstr>Graphs</vt:lpstr>
      <vt:lpstr>All-Pairs Shortest Paths (1)</vt:lpstr>
      <vt:lpstr>All-Pairs Shortest Paths (2)</vt:lpstr>
      <vt:lpstr>K-path</vt:lpstr>
      <vt:lpstr>Floyd’s Algorithm (1)</vt:lpstr>
      <vt:lpstr>Floyd’s Algorithm (2)</vt:lpstr>
      <vt:lpstr>PowerPoint 演示文稿</vt:lpstr>
      <vt:lpstr>PowerPoint 演示文稿</vt:lpstr>
      <vt:lpstr>PowerPoint 演示文稿</vt:lpstr>
      <vt:lpstr>PowerPoint 演示文稿</vt:lpstr>
      <vt:lpstr>PowerPoint 演示文稿</vt:lpstr>
      <vt:lpstr>PowerPoint 演示文稿</vt:lpstr>
      <vt:lpstr>Floyd’s Algorithm</vt:lpstr>
      <vt:lpstr>Graphs</vt:lpstr>
      <vt:lpstr>Minimal Cost Spanning Trees (1)</vt:lpstr>
      <vt:lpstr>Minimal Cost Spanning Trees (2)</vt:lpstr>
      <vt:lpstr>Prim’s MST Algorithm (1)</vt:lpstr>
      <vt:lpstr>PowerPoint 演示文稿</vt:lpstr>
      <vt:lpstr>Prim’s MST Algorithm</vt:lpstr>
      <vt:lpstr>Kruskal’s MST Algorithm (1)</vt:lpstr>
      <vt:lpstr>Kruskal’s MST Algorithm (2)</vt:lpstr>
      <vt:lpstr>Kruskal’s MST Algorithm (3)</vt:lpstr>
      <vt:lpstr>Kruskal’s MST Algorithm (4)</vt:lpstr>
      <vt:lpstr>Kruskal’s MST Algorithm (5)</vt:lpstr>
    </vt:vector>
  </TitlesOfParts>
  <Company>gdcc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Applications</dc:title>
  <dc:creator>zcp</dc:creator>
  <cp:lastModifiedBy>1367180490@qq.com</cp:lastModifiedBy>
  <cp:revision>170</cp:revision>
  <dcterms:created xsi:type="dcterms:W3CDTF">2003-05-26T00:19:00Z</dcterms:created>
  <dcterms:modified xsi:type="dcterms:W3CDTF">2023-02-21T12:43:28Z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394F349AC5964495B706DD8E99775EFE</vt:lpwstr>
  </property>
</Properties>
</file>