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handoutMasterIdLst>
    <p:handoutMasterId r:id="rId98"/>
  </p:handoutMasterIdLst>
  <p:sldIdLst>
    <p:sldId id="303" r:id="rId2"/>
    <p:sldId id="338" r:id="rId3"/>
    <p:sldId id="341" r:id="rId4"/>
    <p:sldId id="304" r:id="rId5"/>
    <p:sldId id="305" r:id="rId6"/>
    <p:sldId id="339" r:id="rId7"/>
    <p:sldId id="257" r:id="rId8"/>
    <p:sldId id="306" r:id="rId9"/>
    <p:sldId id="259" r:id="rId10"/>
    <p:sldId id="342" r:id="rId11"/>
    <p:sldId id="343" r:id="rId12"/>
    <p:sldId id="260" r:id="rId13"/>
    <p:sldId id="340" r:id="rId14"/>
    <p:sldId id="307" r:id="rId15"/>
    <p:sldId id="344" r:id="rId16"/>
    <p:sldId id="262" r:id="rId17"/>
    <p:sldId id="345" r:id="rId18"/>
    <p:sldId id="263" r:id="rId19"/>
    <p:sldId id="264" r:id="rId20"/>
    <p:sldId id="261" r:id="rId21"/>
    <p:sldId id="265" r:id="rId22"/>
    <p:sldId id="266" r:id="rId23"/>
    <p:sldId id="267" r:id="rId24"/>
    <p:sldId id="440" r:id="rId25"/>
    <p:sldId id="346" r:id="rId26"/>
    <p:sldId id="268" r:id="rId27"/>
    <p:sldId id="347" r:id="rId28"/>
    <p:sldId id="271" r:id="rId29"/>
    <p:sldId id="491" r:id="rId30"/>
    <p:sldId id="272" r:id="rId31"/>
    <p:sldId id="273" r:id="rId32"/>
    <p:sldId id="274" r:id="rId33"/>
    <p:sldId id="275" r:id="rId34"/>
    <p:sldId id="349" r:id="rId35"/>
    <p:sldId id="348" r:id="rId36"/>
    <p:sldId id="276" r:id="rId37"/>
    <p:sldId id="277" r:id="rId38"/>
    <p:sldId id="350" r:id="rId39"/>
    <p:sldId id="278" r:id="rId40"/>
    <p:sldId id="279" r:id="rId41"/>
    <p:sldId id="473" r:id="rId42"/>
    <p:sldId id="351" r:id="rId43"/>
    <p:sldId id="280" r:id="rId44"/>
    <p:sldId id="281" r:id="rId45"/>
    <p:sldId id="352" r:id="rId46"/>
    <p:sldId id="282" r:id="rId47"/>
    <p:sldId id="355" r:id="rId48"/>
    <p:sldId id="308" r:id="rId49"/>
    <p:sldId id="283" r:id="rId50"/>
    <p:sldId id="353" r:id="rId51"/>
    <p:sldId id="354" r:id="rId52"/>
    <p:sldId id="285" r:id="rId53"/>
    <p:sldId id="284" r:id="rId54"/>
    <p:sldId id="286" r:id="rId55"/>
    <p:sldId id="287" r:id="rId56"/>
    <p:sldId id="288" r:id="rId57"/>
    <p:sldId id="289" r:id="rId58"/>
    <p:sldId id="296" r:id="rId59"/>
    <p:sldId id="297" r:id="rId60"/>
    <p:sldId id="359" r:id="rId61"/>
    <p:sldId id="298" r:id="rId62"/>
    <p:sldId id="310" r:id="rId63"/>
    <p:sldId id="311" r:id="rId64"/>
    <p:sldId id="360" r:id="rId65"/>
    <p:sldId id="361" r:id="rId66"/>
    <p:sldId id="362" r:id="rId67"/>
    <p:sldId id="299" r:id="rId68"/>
    <p:sldId id="364" r:id="rId69"/>
    <p:sldId id="368" r:id="rId70"/>
    <p:sldId id="365" r:id="rId71"/>
    <p:sldId id="366" r:id="rId72"/>
    <p:sldId id="367" r:id="rId73"/>
    <p:sldId id="369" r:id="rId74"/>
    <p:sldId id="312" r:id="rId75"/>
    <p:sldId id="373" r:id="rId76"/>
    <p:sldId id="314" r:id="rId77"/>
    <p:sldId id="323" r:id="rId78"/>
    <p:sldId id="371" r:id="rId79"/>
    <p:sldId id="300" r:id="rId80"/>
    <p:sldId id="370" r:id="rId81"/>
    <p:sldId id="301" r:id="rId82"/>
    <p:sldId id="302" r:id="rId83"/>
    <p:sldId id="328" r:id="rId84"/>
    <p:sldId id="315" r:id="rId85"/>
    <p:sldId id="316" r:id="rId86"/>
    <p:sldId id="318" r:id="rId87"/>
    <p:sldId id="400" r:id="rId88"/>
    <p:sldId id="377" r:id="rId89"/>
    <p:sldId id="319" r:id="rId90"/>
    <p:sldId id="320" r:id="rId91"/>
    <p:sldId id="378" r:id="rId92"/>
    <p:sldId id="379" r:id="rId93"/>
    <p:sldId id="380" r:id="rId94"/>
    <p:sldId id="333" r:id="rId95"/>
    <p:sldId id="334" r:id="rId96"/>
  </p:sldIdLst>
  <p:sldSz cx="9144000" cy="6858000" type="screen4x3"/>
  <p:notesSz cx="6858000" cy="9144000"/>
  <p:custDataLst>
    <p:tags r:id="rId99"/>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CC66"/>
    <a:srgbClr val="3333CC"/>
    <a:srgbClr val="FF3300"/>
    <a:srgbClr val="CC3300"/>
    <a:srgbClr val="0099FF"/>
    <a:srgbClr val="008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5026" autoAdjust="0"/>
  </p:normalViewPr>
  <p:slideViewPr>
    <p:cSldViewPr showGuides="1">
      <p:cViewPr varScale="1">
        <p:scale>
          <a:sx n="82" d="100"/>
          <a:sy n="82" d="100"/>
        </p:scale>
        <p:origin x="1435" y="72"/>
      </p:cViewPr>
      <p:guideLst>
        <p:guide orient="horz" pos="2160"/>
        <p:guide pos="2838"/>
      </p:guideLst>
    </p:cSldViewPr>
  </p:slideViewPr>
  <p:outlineViewPr>
    <p:cViewPr>
      <p:scale>
        <a:sx n="33" d="100"/>
        <a:sy n="33" d="100"/>
      </p:scale>
      <p:origin x="0" y="0"/>
    </p:cViewPr>
  </p:outlineViewPr>
  <p:notesTextViewPr>
    <p:cViewPr>
      <p:scale>
        <a:sx n="150" d="100"/>
        <a:sy n="150" d="100"/>
      </p:scale>
      <p:origin x="0" y="0"/>
    </p:cViewPr>
  </p:notesTextViewPr>
  <p:sorterViewPr showFormatting="0">
    <p:cViewPr>
      <p:scale>
        <a:sx n="66" d="100"/>
        <a:sy n="66" d="100"/>
      </p:scale>
      <p:origin x="0" y="17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2023-01-27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页眉占位符 4097"/>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476" name="幻灯片图像占位符 4099"/>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文本占位符 4100"/>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第二级</a:t>
            </a:r>
          </a:p>
          <a:p>
            <a:pPr marL="914400" marR="0" lvl="2"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第三级</a:t>
            </a:r>
          </a:p>
          <a:p>
            <a:pPr marL="1371600" marR="0" lvl="3"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第四级</a:t>
            </a:r>
          </a:p>
          <a:p>
            <a:pPr marL="1828800" marR="0" lvl="4"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第五级</a:t>
            </a:r>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1pPr>
    <a:lvl2pPr marL="457200" lvl="1" algn="l" rtl="0" fontAlgn="base">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2pPr>
    <a:lvl3pPr marL="914400" lvl="2" algn="l" rtl="0" fontAlgn="base">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3pPr>
    <a:lvl4pPr marL="1371600" lvl="3" algn="l" rtl="0" fontAlgn="base">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4pPr>
    <a:lvl5pPr marL="1828800" lvl="4" algn="l" rtl="0" fontAlgn="base">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05473"/>
          <p:cNvSpPr>
            <a:spLocks noGrp="1" noRot="1" noChangeAspect="1" noTextEdit="1"/>
          </p:cNvSpPr>
          <p:nvPr>
            <p:ph type="sldImg"/>
          </p:nvPr>
        </p:nvSpPr>
        <p:spPr/>
      </p:sp>
      <p:sp>
        <p:nvSpPr>
          <p:cNvPr id="106499" name="文本占位符 105474"/>
          <p:cNvSpPr>
            <a:spLocks noGrp="1"/>
          </p:cNvSpPr>
          <p:nvPr>
            <p:ph type="body"/>
          </p:nvPr>
        </p:nvSpPr>
        <p:spPr/>
        <p:txBody>
          <a:bodyPr wrap="square" lIns="91440" tIns="45720" rIns="91440" bIns="45720" anchor="t"/>
          <a:lstStyle/>
          <a:p>
            <a:pPr lvl="0" eaLnBrk="1" hangingPunct="1"/>
            <a:endParaRPr lang="zh-CN" altLang="zh-CN" dirty="0"/>
          </a:p>
        </p:txBody>
      </p:sp>
      <p:sp>
        <p:nvSpPr>
          <p:cNvPr id="10650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7409"/>
          <p:cNvSpPr>
            <a:spLocks noGrp="1" noRot="1" noChangeAspect="1" noTextEdit="1"/>
          </p:cNvSpPr>
          <p:nvPr>
            <p:ph type="sldImg"/>
          </p:nvPr>
        </p:nvSpPr>
        <p:spPr>
          <a:solidFill>
            <a:srgbClr val="FFFFFF">
              <a:alpha val="100000"/>
            </a:srgbClr>
          </a:solidFill>
        </p:spPr>
      </p:sp>
      <p:sp>
        <p:nvSpPr>
          <p:cNvPr id="115715" name="文本占位符 17410"/>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1571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18</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9457"/>
          <p:cNvSpPr>
            <a:spLocks noGrp="1" noRot="1" noChangeAspect="1" noTextEdit="1"/>
          </p:cNvSpPr>
          <p:nvPr>
            <p:ph type="sldImg"/>
          </p:nvPr>
        </p:nvSpPr>
        <p:spPr>
          <a:solidFill>
            <a:srgbClr val="FFFFFF">
              <a:alpha val="100000"/>
            </a:srgbClr>
          </a:solidFill>
        </p:spPr>
      </p:sp>
      <p:sp>
        <p:nvSpPr>
          <p:cNvPr id="116739" name="文本占位符 1945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1674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19</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3313"/>
          <p:cNvSpPr>
            <a:spLocks noGrp="1" noRot="1" noChangeAspect="1" noTextEdit="1"/>
          </p:cNvSpPr>
          <p:nvPr>
            <p:ph type="sldImg"/>
          </p:nvPr>
        </p:nvSpPr>
        <p:spPr>
          <a:solidFill>
            <a:srgbClr val="FFFFFF">
              <a:alpha val="100000"/>
            </a:srgbClr>
          </a:solidFill>
        </p:spPr>
      </p:sp>
      <p:sp>
        <p:nvSpPr>
          <p:cNvPr id="117763" name="文本占位符 1331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en-US" altLang="zh-CN" dirty="0"/>
              <a:t>Push items up/down.  Cost: </a:t>
            </a:r>
            <a:r>
              <a:rPr lang="en-US" altLang="zh-CN" dirty="0">
                <a:sym typeface="Symbol" panose="05050102010706020507" pitchFamily="18" charset="2"/>
              </a:rPr>
              <a:t></a:t>
            </a:r>
            <a:r>
              <a:rPr lang="en-US" altLang="zh-CN" dirty="0"/>
              <a:t>(</a:t>
            </a:r>
            <a:r>
              <a:rPr lang="en-US" altLang="zh-CN" i="1" dirty="0"/>
              <a:t>n</a:t>
            </a:r>
            <a:r>
              <a:rPr lang="en-US" altLang="zh-CN" dirty="0"/>
              <a:t>).</a:t>
            </a:r>
          </a:p>
        </p:txBody>
      </p:sp>
      <p:sp>
        <p:nvSpPr>
          <p:cNvPr id="11776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20</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21505"/>
          <p:cNvSpPr>
            <a:spLocks noGrp="1" noRot="1" noChangeAspect="1" noTextEdit="1"/>
          </p:cNvSpPr>
          <p:nvPr>
            <p:ph type="sldImg"/>
          </p:nvPr>
        </p:nvSpPr>
        <p:spPr>
          <a:solidFill>
            <a:srgbClr val="FFFFFF">
              <a:alpha val="100000"/>
            </a:srgbClr>
          </a:solidFill>
        </p:spPr>
      </p:sp>
      <p:sp>
        <p:nvSpPr>
          <p:cNvPr id="118787" name="文本占位符 21506"/>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1878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21</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23553"/>
          <p:cNvSpPr>
            <a:spLocks noGrp="1" noRot="1" noChangeAspect="1" noTextEdit="1"/>
          </p:cNvSpPr>
          <p:nvPr>
            <p:ph type="sldImg"/>
          </p:nvPr>
        </p:nvSpPr>
        <p:spPr>
          <a:solidFill>
            <a:srgbClr val="FFFFFF">
              <a:alpha val="100000"/>
            </a:srgbClr>
          </a:solidFill>
        </p:spPr>
      </p:sp>
      <p:sp>
        <p:nvSpPr>
          <p:cNvPr id="119811" name="文本占位符 2355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1981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22</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25601"/>
          <p:cNvSpPr>
            <a:spLocks noGrp="1" noRot="1" noChangeAspect="1" noTextEdit="1"/>
          </p:cNvSpPr>
          <p:nvPr>
            <p:ph type="sldImg"/>
          </p:nvPr>
        </p:nvSpPr>
        <p:spPr>
          <a:solidFill>
            <a:srgbClr val="FFFFFF">
              <a:alpha val="100000"/>
            </a:srgbClr>
          </a:solidFill>
        </p:spPr>
      </p:sp>
      <p:sp>
        <p:nvSpPr>
          <p:cNvPr id="120835" name="文本占位符 2560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083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23</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25601"/>
          <p:cNvSpPr>
            <a:spLocks noGrp="1" noRot="1" noChangeAspect="1" noTextEdit="1"/>
          </p:cNvSpPr>
          <p:nvPr>
            <p:ph type="sldImg"/>
          </p:nvPr>
        </p:nvSpPr>
        <p:spPr>
          <a:solidFill>
            <a:srgbClr val="FFFFFF">
              <a:alpha val="100000"/>
            </a:srgbClr>
          </a:solidFill>
        </p:spPr>
      </p:sp>
      <p:sp>
        <p:nvSpPr>
          <p:cNvPr id="120835" name="文本占位符 2560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083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24</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27649"/>
          <p:cNvSpPr>
            <a:spLocks noGrp="1" noRot="1" noChangeAspect="1" noTextEdit="1"/>
          </p:cNvSpPr>
          <p:nvPr>
            <p:ph type="sldImg"/>
          </p:nvPr>
        </p:nvSpPr>
        <p:spPr>
          <a:solidFill>
            <a:srgbClr val="FFFFFF">
              <a:alpha val="100000"/>
            </a:srgbClr>
          </a:solidFill>
        </p:spPr>
      </p:sp>
      <p:sp>
        <p:nvSpPr>
          <p:cNvPr id="121859" name="文本占位符 27650"/>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186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26</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68961"/>
          <p:cNvSpPr>
            <a:spLocks noGrp="1" noRot="1" noChangeAspect="1" noTextEdit="1"/>
          </p:cNvSpPr>
          <p:nvPr>
            <p:ph type="sldImg"/>
          </p:nvPr>
        </p:nvSpPr>
        <p:spPr/>
      </p:sp>
      <p:sp>
        <p:nvSpPr>
          <p:cNvPr id="122883" name="文本占位符 168962"/>
          <p:cNvSpPr>
            <a:spLocks noGrp="1"/>
          </p:cNvSpPr>
          <p:nvPr>
            <p:ph type="body"/>
          </p:nvPr>
        </p:nvSpPr>
        <p:spPr/>
        <p:txBody>
          <a:bodyPr wrap="square" lIns="91440" tIns="45720" rIns="91440" bIns="45720" anchor="t"/>
          <a:lstStyle/>
          <a:p>
            <a:pPr lvl="0" eaLnBrk="1" hangingPunct="1"/>
            <a:endParaRPr lang="zh-CN" altLang="zh-CN" dirty="0"/>
          </a:p>
        </p:txBody>
      </p:sp>
      <p:sp>
        <p:nvSpPr>
          <p:cNvPr id="12288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27</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33793"/>
          <p:cNvSpPr>
            <a:spLocks noGrp="1" noRot="1" noChangeAspect="1" noTextEdit="1"/>
          </p:cNvSpPr>
          <p:nvPr>
            <p:ph type="sldImg"/>
          </p:nvPr>
        </p:nvSpPr>
        <p:spPr>
          <a:solidFill>
            <a:srgbClr val="FFFFFF">
              <a:alpha val="100000"/>
            </a:srgbClr>
          </a:solidFill>
        </p:spPr>
      </p:sp>
      <p:sp>
        <p:nvSpPr>
          <p:cNvPr id="123907" name="文本占位符 3379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390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28</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5121"/>
          <p:cNvSpPr>
            <a:spLocks noGrp="1" noRot="1" noChangeAspect="1" noTextEdit="1"/>
          </p:cNvSpPr>
          <p:nvPr>
            <p:ph type="sldImg"/>
          </p:nvPr>
        </p:nvSpPr>
        <p:spPr>
          <a:solidFill>
            <a:srgbClr val="FFFFFF">
              <a:alpha val="100000"/>
            </a:srgbClr>
          </a:solidFill>
        </p:spPr>
      </p:sp>
      <p:sp>
        <p:nvSpPr>
          <p:cNvPr id="107523" name="文本占位符 512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en-US" altLang="zh-CN" dirty="0"/>
              <a:t>How to get the total length by invoking the functions in the ADT</a:t>
            </a:r>
          </a:p>
        </p:txBody>
      </p:sp>
      <p:sp>
        <p:nvSpPr>
          <p:cNvPr id="10752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7</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33793"/>
          <p:cNvSpPr>
            <a:spLocks noGrp="1" noRot="1" noChangeAspect="1" noTextEdit="1"/>
          </p:cNvSpPr>
          <p:nvPr>
            <p:ph type="sldImg"/>
          </p:nvPr>
        </p:nvSpPr>
        <p:spPr>
          <a:solidFill>
            <a:srgbClr val="FFFFFF">
              <a:alpha val="100000"/>
            </a:srgbClr>
          </a:solidFill>
        </p:spPr>
      </p:sp>
      <p:sp>
        <p:nvSpPr>
          <p:cNvPr id="123907" name="文本占位符 3379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390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29</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35841"/>
          <p:cNvSpPr>
            <a:spLocks noGrp="1" noRot="1" noChangeAspect="1" noTextEdit="1"/>
          </p:cNvSpPr>
          <p:nvPr>
            <p:ph type="sldImg"/>
          </p:nvPr>
        </p:nvSpPr>
        <p:spPr>
          <a:solidFill>
            <a:srgbClr val="FFFFFF">
              <a:alpha val="100000"/>
            </a:srgbClr>
          </a:solidFill>
        </p:spPr>
      </p:sp>
      <p:sp>
        <p:nvSpPr>
          <p:cNvPr id="124931" name="文本占位符 3584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493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30</a:t>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37889"/>
          <p:cNvSpPr>
            <a:spLocks noGrp="1" noRot="1" noChangeAspect="1" noTextEdit="1"/>
          </p:cNvSpPr>
          <p:nvPr>
            <p:ph type="sldImg"/>
          </p:nvPr>
        </p:nvSpPr>
        <p:spPr>
          <a:solidFill>
            <a:srgbClr val="FFFFFF">
              <a:alpha val="100000"/>
            </a:srgbClr>
          </a:solidFill>
        </p:spPr>
      </p:sp>
      <p:sp>
        <p:nvSpPr>
          <p:cNvPr id="125955" name="文本占位符 37890"/>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595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31</a:t>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39937"/>
          <p:cNvSpPr>
            <a:spLocks noGrp="1" noRot="1" noChangeAspect="1" noTextEdit="1"/>
          </p:cNvSpPr>
          <p:nvPr>
            <p:ph type="sldImg"/>
          </p:nvPr>
        </p:nvSpPr>
        <p:spPr>
          <a:solidFill>
            <a:srgbClr val="FFFFFF">
              <a:alpha val="100000"/>
            </a:srgbClr>
          </a:solidFill>
        </p:spPr>
      </p:sp>
      <p:sp>
        <p:nvSpPr>
          <p:cNvPr id="126979" name="文本占位符 3993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698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32</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41985"/>
          <p:cNvSpPr>
            <a:spLocks noGrp="1" noRot="1" noChangeAspect="1" noTextEdit="1"/>
          </p:cNvSpPr>
          <p:nvPr>
            <p:ph type="sldImg"/>
          </p:nvPr>
        </p:nvSpPr>
        <p:spPr>
          <a:solidFill>
            <a:srgbClr val="FFFFFF">
              <a:alpha val="100000"/>
            </a:srgbClr>
          </a:solidFill>
        </p:spPr>
      </p:sp>
      <p:sp>
        <p:nvSpPr>
          <p:cNvPr id="128003" name="文本占位符 41986"/>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2800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33</a:t>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73057"/>
          <p:cNvSpPr>
            <a:spLocks noGrp="1" noRot="1" noChangeAspect="1" noTextEdit="1"/>
          </p:cNvSpPr>
          <p:nvPr>
            <p:ph type="sldImg"/>
          </p:nvPr>
        </p:nvSpPr>
        <p:spPr/>
      </p:sp>
      <p:sp>
        <p:nvSpPr>
          <p:cNvPr id="129027" name="文本占位符 173058"/>
          <p:cNvSpPr>
            <a:spLocks noGrp="1"/>
          </p:cNvSpPr>
          <p:nvPr>
            <p:ph type="body"/>
          </p:nvPr>
        </p:nvSpPr>
        <p:spPr/>
        <p:txBody>
          <a:bodyPr wrap="square" lIns="91440" tIns="45720" rIns="91440" bIns="45720" anchor="t"/>
          <a:lstStyle/>
          <a:p>
            <a:pPr lvl="0" eaLnBrk="1" hangingPunct="1"/>
            <a:endParaRPr lang="zh-CN" altLang="zh-CN" dirty="0"/>
          </a:p>
        </p:txBody>
      </p:sp>
      <p:sp>
        <p:nvSpPr>
          <p:cNvPr id="12902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34</a:t>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71009"/>
          <p:cNvSpPr>
            <a:spLocks noGrp="1" noRot="1" noChangeAspect="1" noTextEdit="1"/>
          </p:cNvSpPr>
          <p:nvPr>
            <p:ph type="sldImg"/>
          </p:nvPr>
        </p:nvSpPr>
        <p:spPr/>
      </p:sp>
      <p:sp>
        <p:nvSpPr>
          <p:cNvPr id="130051" name="文本占位符 171010"/>
          <p:cNvSpPr>
            <a:spLocks noGrp="1"/>
          </p:cNvSpPr>
          <p:nvPr>
            <p:ph type="body"/>
          </p:nvPr>
        </p:nvSpPr>
        <p:spPr/>
        <p:txBody>
          <a:bodyPr wrap="square" lIns="91440" tIns="45720" rIns="91440" bIns="45720" anchor="t"/>
          <a:lstStyle/>
          <a:p>
            <a:pPr lvl="0" eaLnBrk="1" hangingPunct="1"/>
            <a:endParaRPr lang="zh-CN" altLang="zh-CN" dirty="0"/>
          </a:p>
        </p:txBody>
      </p:sp>
      <p:sp>
        <p:nvSpPr>
          <p:cNvPr id="13005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35</a:t>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44033"/>
          <p:cNvSpPr>
            <a:spLocks noGrp="1" noRot="1" noChangeAspect="1" noTextEdit="1"/>
          </p:cNvSpPr>
          <p:nvPr>
            <p:ph type="sldImg"/>
          </p:nvPr>
        </p:nvSpPr>
        <p:spPr>
          <a:solidFill>
            <a:srgbClr val="FFFFFF">
              <a:alpha val="100000"/>
            </a:srgbClr>
          </a:solidFill>
        </p:spPr>
      </p:sp>
      <p:sp>
        <p:nvSpPr>
          <p:cNvPr id="131075" name="文本占位符 4403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3107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36</a:t>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46081"/>
          <p:cNvSpPr>
            <a:spLocks noGrp="1" noRot="1" noChangeAspect="1" noTextEdit="1"/>
          </p:cNvSpPr>
          <p:nvPr>
            <p:ph type="sldImg"/>
          </p:nvPr>
        </p:nvSpPr>
        <p:spPr>
          <a:solidFill>
            <a:srgbClr val="FFFFFF">
              <a:alpha val="100000"/>
            </a:srgbClr>
          </a:solidFill>
        </p:spPr>
      </p:sp>
      <p:sp>
        <p:nvSpPr>
          <p:cNvPr id="132099" name="文本占位符 4608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3210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37</a:t>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75105"/>
          <p:cNvSpPr>
            <a:spLocks noGrp="1" noRot="1" noChangeAspect="1" noTextEdit="1"/>
          </p:cNvSpPr>
          <p:nvPr>
            <p:ph type="sldImg"/>
          </p:nvPr>
        </p:nvSpPr>
        <p:spPr/>
      </p:sp>
      <p:sp>
        <p:nvSpPr>
          <p:cNvPr id="133123" name="文本占位符 175106"/>
          <p:cNvSpPr>
            <a:spLocks noGrp="1"/>
          </p:cNvSpPr>
          <p:nvPr>
            <p:ph type="body"/>
          </p:nvPr>
        </p:nvSpPr>
        <p:spPr/>
        <p:txBody>
          <a:bodyPr wrap="square" lIns="91440" tIns="45720" rIns="91440" bIns="45720" anchor="t"/>
          <a:lstStyle/>
          <a:p>
            <a:pPr lvl="0" eaLnBrk="1" hangingPunct="1"/>
            <a:endParaRPr lang="zh-CN" altLang="zh-CN" dirty="0"/>
          </a:p>
        </p:txBody>
      </p:sp>
      <p:sp>
        <p:nvSpPr>
          <p:cNvPr id="13312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38</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9217"/>
          <p:cNvSpPr>
            <a:spLocks noGrp="1" noRot="1" noChangeAspect="1" noTextEdit="1"/>
          </p:cNvSpPr>
          <p:nvPr>
            <p:ph type="sldImg"/>
          </p:nvPr>
        </p:nvSpPr>
        <p:spPr>
          <a:solidFill>
            <a:srgbClr val="FFFFFF">
              <a:alpha val="100000"/>
            </a:srgbClr>
          </a:solidFill>
        </p:spPr>
      </p:sp>
      <p:sp>
        <p:nvSpPr>
          <p:cNvPr id="108547" name="文本占位符 921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0854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9</a:t>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48129"/>
          <p:cNvSpPr>
            <a:spLocks noGrp="1" noRot="1" noChangeAspect="1" noTextEdit="1"/>
          </p:cNvSpPr>
          <p:nvPr>
            <p:ph type="sldImg"/>
          </p:nvPr>
        </p:nvSpPr>
        <p:spPr>
          <a:solidFill>
            <a:srgbClr val="FFFFFF">
              <a:alpha val="100000"/>
            </a:srgbClr>
          </a:solidFill>
        </p:spPr>
      </p:sp>
      <p:sp>
        <p:nvSpPr>
          <p:cNvPr id="134147" name="文本占位符 48130"/>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3414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39</a:t>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50177"/>
          <p:cNvSpPr>
            <a:spLocks noGrp="1" noRot="1" noChangeAspect="1" noTextEdit="1"/>
          </p:cNvSpPr>
          <p:nvPr>
            <p:ph type="sldImg"/>
          </p:nvPr>
        </p:nvSpPr>
        <p:spPr>
          <a:solidFill>
            <a:srgbClr val="FFFFFF">
              <a:alpha val="100000"/>
            </a:srgbClr>
          </a:solidFill>
        </p:spPr>
      </p:sp>
      <p:sp>
        <p:nvSpPr>
          <p:cNvPr id="135171" name="文本占位符 5017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3517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40</a:t>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50177"/>
          <p:cNvSpPr>
            <a:spLocks noGrp="1" noRot="1" noChangeAspect="1" noTextEdit="1"/>
          </p:cNvSpPr>
          <p:nvPr>
            <p:ph type="sldImg"/>
          </p:nvPr>
        </p:nvSpPr>
        <p:spPr>
          <a:solidFill>
            <a:srgbClr val="FFFFFF">
              <a:alpha val="100000"/>
            </a:srgbClr>
          </a:solidFill>
        </p:spPr>
      </p:sp>
      <p:sp>
        <p:nvSpPr>
          <p:cNvPr id="135171" name="文本占位符 5017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3517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41</a:t>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52225"/>
          <p:cNvSpPr>
            <a:spLocks noGrp="1" noRot="1" noChangeAspect="1" noTextEdit="1"/>
          </p:cNvSpPr>
          <p:nvPr>
            <p:ph type="sldImg"/>
          </p:nvPr>
        </p:nvSpPr>
        <p:spPr>
          <a:solidFill>
            <a:srgbClr val="FFFFFF">
              <a:alpha val="100000"/>
            </a:srgbClr>
          </a:solidFill>
        </p:spPr>
      </p:sp>
      <p:sp>
        <p:nvSpPr>
          <p:cNvPr id="136195" name="文本占位符 52226"/>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en-US" altLang="zh-CN" dirty="0"/>
              <a:t>Applies to both average and worst cases.</a:t>
            </a:r>
          </a:p>
        </p:txBody>
      </p:sp>
      <p:sp>
        <p:nvSpPr>
          <p:cNvPr id="13619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43</a:t>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54273"/>
          <p:cNvSpPr>
            <a:spLocks noGrp="1" noRot="1" noChangeAspect="1" noTextEdit="1"/>
          </p:cNvSpPr>
          <p:nvPr>
            <p:ph type="sldImg"/>
          </p:nvPr>
        </p:nvSpPr>
        <p:spPr>
          <a:solidFill>
            <a:srgbClr val="FFFFFF">
              <a:alpha val="100000"/>
            </a:srgbClr>
          </a:solidFill>
        </p:spPr>
      </p:sp>
      <p:sp>
        <p:nvSpPr>
          <p:cNvPr id="137219" name="文本占位符 5427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3722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44</a:t>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56321"/>
          <p:cNvSpPr>
            <a:spLocks noGrp="1" noRot="1" noChangeAspect="1" noTextEdit="1"/>
          </p:cNvSpPr>
          <p:nvPr>
            <p:ph type="sldImg"/>
          </p:nvPr>
        </p:nvSpPr>
        <p:spPr>
          <a:solidFill>
            <a:srgbClr val="FFFFFF">
              <a:alpha val="100000"/>
            </a:srgbClr>
          </a:solidFill>
        </p:spPr>
      </p:sp>
      <p:sp>
        <p:nvSpPr>
          <p:cNvPr id="138243" name="文本占位符 5632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3824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46</a:t>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85345"/>
          <p:cNvSpPr>
            <a:spLocks noGrp="1" noRot="1" noChangeAspect="1" noTextEdit="1"/>
          </p:cNvSpPr>
          <p:nvPr>
            <p:ph type="sldImg"/>
          </p:nvPr>
        </p:nvSpPr>
        <p:spPr/>
      </p:sp>
      <p:sp>
        <p:nvSpPr>
          <p:cNvPr id="139267" name="文本占位符 185346"/>
          <p:cNvSpPr>
            <a:spLocks noGrp="1"/>
          </p:cNvSpPr>
          <p:nvPr>
            <p:ph type="body"/>
          </p:nvPr>
        </p:nvSpPr>
        <p:spPr/>
        <p:txBody>
          <a:bodyPr wrap="square" lIns="91440" tIns="45720" rIns="91440" bIns="45720" anchor="t"/>
          <a:lstStyle/>
          <a:p>
            <a:pPr lvl="0" eaLnBrk="1" hangingPunct="1"/>
            <a:endParaRPr lang="zh-CN" altLang="zh-CN" dirty="0"/>
          </a:p>
        </p:txBody>
      </p:sp>
      <p:sp>
        <p:nvSpPr>
          <p:cNvPr id="13926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47</a:t>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58369"/>
          <p:cNvSpPr>
            <a:spLocks noGrp="1" noRot="1" noChangeAspect="1" noTextEdit="1"/>
          </p:cNvSpPr>
          <p:nvPr>
            <p:ph type="sldImg"/>
          </p:nvPr>
        </p:nvSpPr>
        <p:spPr>
          <a:solidFill>
            <a:srgbClr val="FFFFFF">
              <a:alpha val="100000"/>
            </a:srgbClr>
          </a:solidFill>
        </p:spPr>
      </p:sp>
      <p:sp>
        <p:nvSpPr>
          <p:cNvPr id="140291" name="文本占位符 58370"/>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029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49</a:t>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80225"/>
          <p:cNvSpPr>
            <a:spLocks noGrp="1" noRot="1" noChangeAspect="1" noTextEdit="1"/>
          </p:cNvSpPr>
          <p:nvPr>
            <p:ph type="sldImg"/>
          </p:nvPr>
        </p:nvSpPr>
        <p:spPr/>
      </p:sp>
      <p:sp>
        <p:nvSpPr>
          <p:cNvPr id="141315" name="文本占位符 180226"/>
          <p:cNvSpPr>
            <a:spLocks noGrp="1"/>
          </p:cNvSpPr>
          <p:nvPr>
            <p:ph type="body"/>
          </p:nvPr>
        </p:nvSpPr>
        <p:spPr/>
        <p:txBody>
          <a:bodyPr wrap="square" lIns="91440" tIns="45720" rIns="91440" bIns="45720" anchor="t"/>
          <a:lstStyle/>
          <a:p>
            <a:pPr lvl="0" eaLnBrk="1" hangingPunct="1"/>
            <a:endParaRPr lang="zh-CN" altLang="zh-CN" dirty="0"/>
          </a:p>
        </p:txBody>
      </p:sp>
      <p:sp>
        <p:nvSpPr>
          <p:cNvPr id="14131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50</a:t>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62465"/>
          <p:cNvSpPr>
            <a:spLocks noGrp="1" noRot="1" noChangeAspect="1" noTextEdit="1"/>
          </p:cNvSpPr>
          <p:nvPr>
            <p:ph type="sldImg"/>
          </p:nvPr>
        </p:nvSpPr>
        <p:spPr>
          <a:solidFill>
            <a:srgbClr val="FFFFFF">
              <a:alpha val="100000"/>
            </a:srgbClr>
          </a:solidFill>
        </p:spPr>
      </p:sp>
      <p:sp>
        <p:nvSpPr>
          <p:cNvPr id="142339" name="文本占位符 62466"/>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234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52</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58721"/>
          <p:cNvSpPr>
            <a:spLocks noGrp="1" noRot="1" noChangeAspect="1" noTextEdit="1"/>
          </p:cNvSpPr>
          <p:nvPr>
            <p:ph type="sldImg"/>
          </p:nvPr>
        </p:nvSpPr>
        <p:spPr/>
      </p:sp>
      <p:sp>
        <p:nvSpPr>
          <p:cNvPr id="109571" name="文本占位符 158722"/>
          <p:cNvSpPr>
            <a:spLocks noGrp="1"/>
          </p:cNvSpPr>
          <p:nvPr>
            <p:ph type="body"/>
          </p:nvPr>
        </p:nvSpPr>
        <p:spPr/>
        <p:txBody>
          <a:bodyPr wrap="square" lIns="91440" tIns="45720" rIns="91440" bIns="45720" anchor="t"/>
          <a:lstStyle/>
          <a:p>
            <a:pPr lvl="0" eaLnBrk="1" hangingPunct="1"/>
            <a:endParaRPr lang="zh-CN" altLang="zh-CN" dirty="0"/>
          </a:p>
        </p:txBody>
      </p:sp>
      <p:sp>
        <p:nvSpPr>
          <p:cNvPr id="10957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10</a:t>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60417"/>
          <p:cNvSpPr>
            <a:spLocks noGrp="1" noRot="1" noChangeAspect="1" noTextEdit="1"/>
          </p:cNvSpPr>
          <p:nvPr>
            <p:ph type="sldImg"/>
          </p:nvPr>
        </p:nvSpPr>
        <p:spPr>
          <a:solidFill>
            <a:srgbClr val="FFFFFF">
              <a:alpha val="100000"/>
            </a:srgbClr>
          </a:solidFill>
        </p:spPr>
      </p:sp>
      <p:sp>
        <p:nvSpPr>
          <p:cNvPr id="143363" name="文本占位符 6041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336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53</a:t>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64513"/>
          <p:cNvSpPr>
            <a:spLocks noGrp="1" noRot="1" noChangeAspect="1" noTextEdit="1"/>
          </p:cNvSpPr>
          <p:nvPr>
            <p:ph type="sldImg"/>
          </p:nvPr>
        </p:nvSpPr>
        <p:spPr>
          <a:solidFill>
            <a:srgbClr val="FFFFFF">
              <a:alpha val="100000"/>
            </a:srgbClr>
          </a:solidFill>
        </p:spPr>
      </p:sp>
      <p:sp>
        <p:nvSpPr>
          <p:cNvPr id="144387" name="文本占位符 6451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438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54</a:t>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66561"/>
          <p:cNvSpPr>
            <a:spLocks noGrp="1" noRot="1" noChangeAspect="1" noTextEdit="1"/>
          </p:cNvSpPr>
          <p:nvPr>
            <p:ph type="sldImg"/>
          </p:nvPr>
        </p:nvSpPr>
        <p:spPr>
          <a:solidFill>
            <a:srgbClr val="FFFFFF">
              <a:alpha val="100000"/>
            </a:srgbClr>
          </a:solidFill>
        </p:spPr>
      </p:sp>
      <p:sp>
        <p:nvSpPr>
          <p:cNvPr id="145411" name="文本占位符 6656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541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55</a:t>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68609"/>
          <p:cNvSpPr>
            <a:spLocks noGrp="1" noRot="1" noChangeAspect="1" noTextEdit="1"/>
          </p:cNvSpPr>
          <p:nvPr>
            <p:ph type="sldImg"/>
          </p:nvPr>
        </p:nvSpPr>
        <p:spPr>
          <a:solidFill>
            <a:srgbClr val="FFFFFF">
              <a:alpha val="100000"/>
            </a:srgbClr>
          </a:solidFill>
        </p:spPr>
      </p:sp>
      <p:sp>
        <p:nvSpPr>
          <p:cNvPr id="146435" name="文本占位符 68610"/>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643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56</a:t>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70657"/>
          <p:cNvSpPr>
            <a:spLocks noGrp="1" noRot="1" noChangeAspect="1" noTextEdit="1"/>
          </p:cNvSpPr>
          <p:nvPr>
            <p:ph type="sldImg"/>
          </p:nvPr>
        </p:nvSpPr>
        <p:spPr>
          <a:solidFill>
            <a:srgbClr val="FFFFFF">
              <a:alpha val="100000"/>
            </a:srgbClr>
          </a:solidFill>
        </p:spPr>
      </p:sp>
      <p:sp>
        <p:nvSpPr>
          <p:cNvPr id="147459" name="文本占位符 7065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746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57</a:t>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84993"/>
          <p:cNvSpPr>
            <a:spLocks noGrp="1" noRot="1" noChangeAspect="1" noTextEdit="1"/>
          </p:cNvSpPr>
          <p:nvPr>
            <p:ph type="sldImg"/>
          </p:nvPr>
        </p:nvSpPr>
        <p:spPr>
          <a:solidFill>
            <a:srgbClr val="FFFFFF">
              <a:alpha val="100000"/>
            </a:srgbClr>
          </a:solidFill>
        </p:spPr>
      </p:sp>
      <p:sp>
        <p:nvSpPr>
          <p:cNvPr id="149507" name="文本占位符 8499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4950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58</a:t>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87041"/>
          <p:cNvSpPr>
            <a:spLocks noGrp="1" noRot="1" noChangeAspect="1" noTextEdit="1"/>
          </p:cNvSpPr>
          <p:nvPr>
            <p:ph type="sldImg"/>
          </p:nvPr>
        </p:nvSpPr>
        <p:spPr>
          <a:solidFill>
            <a:srgbClr val="FFFFFF">
              <a:alpha val="100000"/>
            </a:srgbClr>
          </a:solidFill>
        </p:spPr>
      </p:sp>
      <p:sp>
        <p:nvSpPr>
          <p:cNvPr id="150531" name="文本占位符 8704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5053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59</a:t>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89089"/>
          <p:cNvSpPr>
            <a:spLocks noGrp="1" noRot="1" noChangeAspect="1" noTextEdit="1"/>
          </p:cNvSpPr>
          <p:nvPr>
            <p:ph type="sldImg"/>
          </p:nvPr>
        </p:nvSpPr>
        <p:spPr>
          <a:solidFill>
            <a:srgbClr val="FFFFFF">
              <a:alpha val="100000"/>
            </a:srgbClr>
          </a:solidFill>
        </p:spPr>
      </p:sp>
      <p:sp>
        <p:nvSpPr>
          <p:cNvPr id="151555" name="文本占位符 89090"/>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5155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61</a:t>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91137"/>
          <p:cNvSpPr>
            <a:spLocks noGrp="1" noRot="1" noChangeAspect="1" noTextEdit="1"/>
          </p:cNvSpPr>
          <p:nvPr>
            <p:ph type="sldImg"/>
          </p:nvPr>
        </p:nvSpPr>
        <p:spPr>
          <a:solidFill>
            <a:srgbClr val="FFFFFF">
              <a:alpha val="100000"/>
            </a:srgbClr>
          </a:solidFill>
        </p:spPr>
      </p:sp>
      <p:sp>
        <p:nvSpPr>
          <p:cNvPr id="152579" name="文本占位符 91138"/>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5258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67</a:t>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208897"/>
          <p:cNvSpPr>
            <a:spLocks noGrp="1" noRot="1" noChangeAspect="1" noTextEdit="1"/>
          </p:cNvSpPr>
          <p:nvPr>
            <p:ph type="sldImg"/>
          </p:nvPr>
        </p:nvSpPr>
        <p:spPr/>
      </p:sp>
      <p:sp>
        <p:nvSpPr>
          <p:cNvPr id="153603" name="文本占位符 208898"/>
          <p:cNvSpPr>
            <a:spLocks noGrp="1"/>
          </p:cNvSpPr>
          <p:nvPr>
            <p:ph type="body"/>
          </p:nvPr>
        </p:nvSpPr>
        <p:spPr/>
        <p:txBody>
          <a:bodyPr wrap="square" lIns="91440" tIns="45720" rIns="91440" bIns="45720" anchor="t"/>
          <a:lstStyle/>
          <a:p>
            <a:pPr lvl="0" eaLnBrk="1" hangingPunct="1"/>
            <a:endParaRPr lang="zh-CN" altLang="zh-CN" dirty="0"/>
          </a:p>
        </p:txBody>
      </p:sp>
      <p:sp>
        <p:nvSpPr>
          <p:cNvPr id="15360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77</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60769"/>
          <p:cNvSpPr>
            <a:spLocks noGrp="1" noRot="1" noChangeAspect="1" noTextEdit="1"/>
          </p:cNvSpPr>
          <p:nvPr>
            <p:ph type="sldImg"/>
          </p:nvPr>
        </p:nvSpPr>
        <p:spPr/>
      </p:sp>
      <p:sp>
        <p:nvSpPr>
          <p:cNvPr id="110595" name="文本占位符 160770"/>
          <p:cNvSpPr>
            <a:spLocks noGrp="1"/>
          </p:cNvSpPr>
          <p:nvPr>
            <p:ph type="body"/>
          </p:nvPr>
        </p:nvSpPr>
        <p:spPr/>
        <p:txBody>
          <a:bodyPr wrap="square" lIns="91440" tIns="45720" rIns="91440" bIns="45720" anchor="t"/>
          <a:lstStyle/>
          <a:p>
            <a:pPr lvl="0" eaLnBrk="1" hangingPunct="1"/>
            <a:endParaRPr lang="zh-CN" altLang="zh-CN" dirty="0"/>
          </a:p>
        </p:txBody>
      </p:sp>
      <p:sp>
        <p:nvSpPr>
          <p:cNvPr id="11059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11</a:t>
            </a:fld>
            <a:endParaRPr lang="zh-CN" alt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93185"/>
          <p:cNvSpPr>
            <a:spLocks noGrp="1" noRot="1" noChangeAspect="1" noTextEdit="1"/>
          </p:cNvSpPr>
          <p:nvPr>
            <p:ph type="sldImg"/>
          </p:nvPr>
        </p:nvSpPr>
        <p:spPr>
          <a:solidFill>
            <a:srgbClr val="FFFFFF">
              <a:alpha val="100000"/>
            </a:srgbClr>
          </a:solidFill>
        </p:spPr>
      </p:sp>
      <p:sp>
        <p:nvSpPr>
          <p:cNvPr id="155651" name="文本占位符 93186"/>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5565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79</a:t>
            </a:fld>
            <a:endParaRPr lang="zh-CN" altLang="en-US"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95233"/>
          <p:cNvSpPr>
            <a:spLocks noGrp="1" noRot="1" noChangeAspect="1" noTextEdit="1"/>
          </p:cNvSpPr>
          <p:nvPr>
            <p:ph type="sldImg"/>
          </p:nvPr>
        </p:nvSpPr>
        <p:spPr>
          <a:solidFill>
            <a:srgbClr val="FFFFFF">
              <a:alpha val="100000"/>
            </a:srgbClr>
          </a:solidFill>
        </p:spPr>
      </p:sp>
      <p:sp>
        <p:nvSpPr>
          <p:cNvPr id="156675" name="文本占位符 95234"/>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en-US" altLang="zh-CN" dirty="0"/>
              <a:t>If we stick to the requirement that the queue elements be at the beginning </a:t>
            </a:r>
            <a:r>
              <a:rPr lang="en-US" altLang="zh-CN" i="1" dirty="0"/>
              <a:t>n</a:t>
            </a:r>
            <a:r>
              <a:rPr lang="en-US" altLang="zh-CN" dirty="0"/>
              <a:t> elements of the array, then either enqueue or dequeue must be </a:t>
            </a:r>
            <a:r>
              <a:rPr lang="en-US" altLang="zh-CN" dirty="0">
                <a:sym typeface="Symbol" panose="05050102010706020507" pitchFamily="18" charset="2"/>
              </a:rPr>
              <a:t></a:t>
            </a:r>
            <a:r>
              <a:rPr lang="en-US" altLang="zh-CN" dirty="0"/>
              <a:t>(</a:t>
            </a:r>
            <a:r>
              <a:rPr lang="en-US" altLang="zh-CN" i="1" dirty="0"/>
              <a:t>n</a:t>
            </a:r>
            <a:r>
              <a:rPr lang="en-US" altLang="zh-CN" dirty="0"/>
              <a:t>).</a:t>
            </a:r>
          </a:p>
          <a:p>
            <a:pPr lvl="0" eaLnBrk="1" hangingPunct="1"/>
            <a:endParaRPr lang="en-US" altLang="zh-CN" dirty="0"/>
          </a:p>
          <a:p>
            <a:pPr lvl="0" eaLnBrk="1" hangingPunct="1"/>
            <a:r>
              <a:rPr lang="en-US" altLang="zh-CN" dirty="0"/>
              <a:t>Better is to let  the elements “drift” within the array.</a:t>
            </a:r>
          </a:p>
          <a:p>
            <a:pPr lvl="0" eaLnBrk="1" hangingPunct="1"/>
            <a:endParaRPr lang="en-US" altLang="zh-CN" dirty="0"/>
          </a:p>
          <a:p>
            <a:pPr lvl="0" eaLnBrk="1" hangingPunct="1"/>
            <a:r>
              <a:rPr lang="en-US" altLang="zh-CN" dirty="0"/>
              <a:t>Unfortunately, as items are added and removed, the queue “drifts” toward the end.  Eventually, there will be no space to the right of the queue, even though there is space in the array.</a:t>
            </a:r>
          </a:p>
        </p:txBody>
      </p:sp>
      <p:sp>
        <p:nvSpPr>
          <p:cNvPr id="156676"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81</a:t>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97281"/>
          <p:cNvSpPr>
            <a:spLocks noGrp="1" noRot="1" noChangeAspect="1" noTextEdit="1"/>
          </p:cNvSpPr>
          <p:nvPr>
            <p:ph type="sldImg"/>
          </p:nvPr>
        </p:nvSpPr>
        <p:spPr>
          <a:solidFill>
            <a:srgbClr val="FFFFFF">
              <a:alpha val="100000"/>
            </a:srgbClr>
          </a:solidFill>
        </p:spPr>
      </p:sp>
      <p:sp>
        <p:nvSpPr>
          <p:cNvPr id="157699" name="文本占位符 9728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r>
              <a:rPr lang="en-US" altLang="zh-CN" dirty="0"/>
              <a:t>By using the mod function, we can easily achieve the effect of a “circular” queue.</a:t>
            </a:r>
          </a:p>
          <a:p>
            <a:pPr lvl="0" eaLnBrk="1" hangingPunct="1"/>
            <a:endParaRPr lang="en-US" altLang="zh-CN" dirty="0"/>
          </a:p>
          <a:p>
            <a:pPr lvl="0" eaLnBrk="1" hangingPunct="1"/>
            <a:r>
              <a:rPr lang="en-US" altLang="zh-CN" dirty="0"/>
              <a:t>This leaves one more issue.  Where do the front and rear pointers go (point to the item?  Or to the space before/after the item)?  And, how do we distinguish a full from an empty queue?</a:t>
            </a:r>
          </a:p>
          <a:p>
            <a:pPr lvl="0" eaLnBrk="1" hangingPunct="1"/>
            <a:endParaRPr lang="en-US" altLang="zh-CN" dirty="0"/>
          </a:p>
          <a:p>
            <a:pPr lvl="0" eaLnBrk="1" hangingPunct="1"/>
            <a:r>
              <a:rPr lang="en-US" altLang="zh-CN" dirty="0"/>
              <a:t>Given a fixed position for the front element (and its pointer), there are </a:t>
            </a:r>
            <a:r>
              <a:rPr lang="en-US" altLang="zh-CN" i="1" dirty="0"/>
              <a:t>n</a:t>
            </a:r>
            <a:r>
              <a:rPr lang="en-US" altLang="zh-CN" dirty="0"/>
              <a:t>-1 possible states for the queue (0 through </a:t>
            </a:r>
            <a:r>
              <a:rPr lang="en-US" altLang="zh-CN" i="1" dirty="0"/>
              <a:t>n</a:t>
            </a:r>
            <a:r>
              <a:rPr lang="en-US" altLang="zh-CN" dirty="0"/>
              <a:t> elements in the queue for an array of size </a:t>
            </a:r>
            <a:r>
              <a:rPr lang="en-US" altLang="zh-CN" i="1" dirty="0"/>
              <a:t>n</a:t>
            </a:r>
            <a:r>
              <a:rPr lang="en-US" altLang="zh-CN" dirty="0"/>
              <a:t>), but only </a:t>
            </a:r>
            <a:r>
              <a:rPr lang="en-US" altLang="zh-CN" i="1" dirty="0"/>
              <a:t>n</a:t>
            </a:r>
            <a:r>
              <a:rPr lang="en-US" altLang="zh-CN" dirty="0"/>
              <a:t> possible positions for rear.  To solve this dilemma, we must either leave an empty slot in the queue, or use and external variable to determine if the queue is empty or not.</a:t>
            </a:r>
          </a:p>
        </p:txBody>
      </p:sp>
      <p:sp>
        <p:nvSpPr>
          <p:cNvPr id="15770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82</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1265"/>
          <p:cNvSpPr>
            <a:spLocks noGrp="1" noRot="1" noChangeAspect="1" noTextEdit="1"/>
          </p:cNvSpPr>
          <p:nvPr>
            <p:ph type="sldImg"/>
          </p:nvPr>
        </p:nvSpPr>
        <p:spPr>
          <a:solidFill>
            <a:srgbClr val="FFFFFF">
              <a:alpha val="100000"/>
            </a:srgbClr>
          </a:solidFill>
        </p:spPr>
      </p:sp>
      <p:sp>
        <p:nvSpPr>
          <p:cNvPr id="111619" name="文本占位符 11266"/>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11620"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12</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08545"/>
          <p:cNvSpPr>
            <a:spLocks noGrp="1" noRot="1" noChangeAspect="1" noTextEdit="1"/>
          </p:cNvSpPr>
          <p:nvPr>
            <p:ph type="sldImg"/>
          </p:nvPr>
        </p:nvSpPr>
        <p:spPr/>
      </p:sp>
      <p:sp>
        <p:nvSpPr>
          <p:cNvPr id="112643" name="文本占位符 108546"/>
          <p:cNvSpPr>
            <a:spLocks noGrp="1"/>
          </p:cNvSpPr>
          <p:nvPr>
            <p:ph type="body"/>
          </p:nvPr>
        </p:nvSpPr>
        <p:spPr/>
        <p:txBody>
          <a:bodyPr wrap="square" lIns="91440" tIns="45720" rIns="91440" bIns="45720" anchor="t"/>
          <a:lstStyle/>
          <a:p>
            <a:pPr lvl="0" eaLnBrk="1" hangingPunct="1"/>
            <a:endParaRPr lang="zh-CN" altLang="zh-CN" dirty="0"/>
          </a:p>
        </p:txBody>
      </p:sp>
      <p:sp>
        <p:nvSpPr>
          <p:cNvPr id="112644"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14</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5361"/>
          <p:cNvSpPr>
            <a:spLocks noGrp="1" noRot="1" noChangeAspect="1" noTextEdit="1"/>
          </p:cNvSpPr>
          <p:nvPr>
            <p:ph type="sldImg"/>
          </p:nvPr>
        </p:nvSpPr>
        <p:spPr>
          <a:solidFill>
            <a:srgbClr val="FFFFFF">
              <a:alpha val="100000"/>
            </a:srgbClr>
          </a:solidFill>
        </p:spPr>
      </p:sp>
      <p:sp>
        <p:nvSpPr>
          <p:cNvPr id="113667" name="文本占位符 15362"/>
          <p:cNvSpPr>
            <a:spLocks noGrp="1"/>
          </p:cNvSpPr>
          <p:nvPr>
            <p:ph type="body"/>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
        <p:nvSpPr>
          <p:cNvPr id="113668"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16</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63841"/>
          <p:cNvSpPr>
            <a:spLocks noGrp="1" noRot="1" noChangeAspect="1" noTextEdit="1"/>
          </p:cNvSpPr>
          <p:nvPr>
            <p:ph type="sldImg"/>
          </p:nvPr>
        </p:nvSpPr>
        <p:spPr/>
      </p:sp>
      <p:sp>
        <p:nvSpPr>
          <p:cNvPr id="114691" name="文本占位符 163842"/>
          <p:cNvSpPr>
            <a:spLocks noGrp="1"/>
          </p:cNvSpPr>
          <p:nvPr>
            <p:ph type="body"/>
          </p:nvPr>
        </p:nvSpPr>
        <p:spPr/>
        <p:txBody>
          <a:bodyPr wrap="square" lIns="91440" tIns="45720" rIns="91440" bIns="45720" anchor="t"/>
          <a:lstStyle/>
          <a:p>
            <a:pPr lvl="0" eaLnBrk="1" hangingPunct="1"/>
            <a:endParaRPr lang="zh-CN" altLang="zh-CN" dirty="0"/>
          </a:p>
        </p:txBody>
      </p:sp>
      <p:sp>
        <p:nvSpPr>
          <p:cNvPr id="114692" name="灯片编号占位符 1"/>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17</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noProof="1"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fontAlgn="base">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4.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18" Type="http://schemas.openxmlformats.org/officeDocument/2006/relationships/oleObject" Target="../embeddings/oleObject17.bin"/><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13.bin"/><Relationship Id="rId17" Type="http://schemas.openxmlformats.org/officeDocument/2006/relationships/image" Target="../media/image15.wmf"/><Relationship Id="rId2" Type="http://schemas.openxmlformats.org/officeDocument/2006/relationships/oleObject" Target="../embeddings/oleObject6.bin"/><Relationship Id="rId16" Type="http://schemas.openxmlformats.org/officeDocument/2006/relationships/oleObject" Target="../embeddings/oleObject16.bin"/><Relationship Id="rId1" Type="http://schemas.openxmlformats.org/officeDocument/2006/relationships/slideLayout" Target="../slideLayouts/slideLayout13.xml"/><Relationship Id="rId6" Type="http://schemas.openxmlformats.org/officeDocument/2006/relationships/oleObject" Target="../embeddings/oleObject8.bin"/><Relationship Id="rId11" Type="http://schemas.openxmlformats.org/officeDocument/2006/relationships/oleObject" Target="../embeddings/oleObject12.bin"/><Relationship Id="rId5" Type="http://schemas.openxmlformats.org/officeDocument/2006/relationships/image" Target="../media/image12.wmf"/><Relationship Id="rId15" Type="http://schemas.openxmlformats.org/officeDocument/2006/relationships/image" Target="../media/image16.wmf"/><Relationship Id="rId10" Type="http://schemas.openxmlformats.org/officeDocument/2006/relationships/oleObject" Target="../embeddings/oleObject11.bin"/><Relationship Id="rId19" Type="http://schemas.openxmlformats.org/officeDocument/2006/relationships/image" Target="../media/image17.wmf"/><Relationship Id="rId4" Type="http://schemas.openxmlformats.org/officeDocument/2006/relationships/oleObject" Target="../embeddings/oleObject7.bin"/><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6.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4.w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14.wmf"/></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0.bin"/><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39.bin"/><Relationship Id="rId2" Type="http://schemas.openxmlformats.org/officeDocument/2006/relationships/oleObject" Target="../embeddings/oleObject33.bin"/><Relationship Id="rId16"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oleObject" Target="../embeddings/oleObject35.bin"/><Relationship Id="rId11" Type="http://schemas.openxmlformats.org/officeDocument/2006/relationships/oleObject" Target="../embeddings/oleObject38.bin"/><Relationship Id="rId5" Type="http://schemas.openxmlformats.org/officeDocument/2006/relationships/image" Target="../media/image12.wmf"/><Relationship Id="rId15" Type="http://schemas.openxmlformats.org/officeDocument/2006/relationships/oleObject" Target="../embeddings/oleObject41.bin"/><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18.wmf"/><Relationship Id="rId14" Type="http://schemas.openxmlformats.org/officeDocument/2006/relationships/image" Target="../media/image16.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49.bin"/><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image" Target="../media/image16.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oleObject" Target="../embeddings/oleObject48.bin"/><Relationship Id="rId5" Type="http://schemas.openxmlformats.org/officeDocument/2006/relationships/image" Target="../media/image12.wmf"/><Relationship Id="rId10" Type="http://schemas.openxmlformats.org/officeDocument/2006/relationships/oleObject" Target="../embeddings/oleObject47.bin"/><Relationship Id="rId4" Type="http://schemas.openxmlformats.org/officeDocument/2006/relationships/oleObject" Target="../embeddings/oleObject43.bin"/><Relationship Id="rId9" Type="http://schemas.openxmlformats.org/officeDocument/2006/relationships/oleObject" Target="../embeddings/oleObject46.bin"/><Relationship Id="rId14" Type="http://schemas.openxmlformats.org/officeDocument/2006/relationships/image" Target="../media/image1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12.wmf"/><Relationship Id="rId4" Type="http://schemas.openxmlformats.org/officeDocument/2006/relationships/oleObject" Target="../embeddings/oleObject51.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53.bin"/><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00353"/>
          <p:cNvSpPr>
            <a:spLocks noGrp="1"/>
          </p:cNvSpPr>
          <p:nvPr>
            <p:ph type="ctrTitle"/>
          </p:nvPr>
        </p:nvSpPr>
        <p:spPr>
          <a:xfrm>
            <a:off x="609600" y="838200"/>
            <a:ext cx="80772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defRPr/>
            </a:pPr>
            <a:r>
              <a:rPr kumimoji="0" lang="en-US" altLang="zh-CN" sz="40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Chapter4    Lists, Stacks, and Queues</a:t>
            </a:r>
          </a:p>
        </p:txBody>
      </p:sp>
      <p:sp>
        <p:nvSpPr>
          <p:cNvPr id="2051" name="副标题 100354"/>
          <p:cNvSpPr>
            <a:spLocks noGrp="1"/>
          </p:cNvSpPr>
          <p:nvPr>
            <p:ph type="subTitle" idx="1"/>
          </p:nvPr>
        </p:nvSpPr>
        <p:spPr>
          <a:xfrm>
            <a:off x="1371600" y="2362200"/>
            <a:ext cx="6400800" cy="3276600"/>
          </a:xfrm>
        </p:spPr>
        <p:txBody>
          <a:bodyPr vert="horz" wrap="square" lIns="91440" tIns="45720" rIns="91440" bIns="45720" anchor="t"/>
          <a:lstStyle/>
          <a:p>
            <a:pPr algn="l" eaLnBrk="1" hangingPunct="1">
              <a:buClrTx/>
              <a:buSzTx/>
            </a:pPr>
            <a:r>
              <a:rPr lang="en-US" altLang="zh-CN" sz="3600" kern="1200" dirty="0">
                <a:solidFill>
                  <a:srgbClr val="CC0000"/>
                </a:solidFill>
                <a:latin typeface="+mn-lt"/>
                <a:ea typeface="+mn-ea"/>
                <a:cs typeface="+mn-cs"/>
              </a:rPr>
              <a:t>1.    Lists </a:t>
            </a:r>
          </a:p>
          <a:p>
            <a:pPr algn="l" eaLnBrk="1" hangingPunct="1">
              <a:buClrTx/>
              <a:buSzTx/>
            </a:pPr>
            <a:r>
              <a:rPr lang="en-US" altLang="zh-CN" sz="3600" kern="1200" dirty="0">
                <a:solidFill>
                  <a:srgbClr val="008000"/>
                </a:solidFill>
                <a:latin typeface="+mn-lt"/>
                <a:ea typeface="+mn-ea"/>
                <a:cs typeface="+mn-cs"/>
              </a:rPr>
              <a:t>2.    Stacks</a:t>
            </a:r>
          </a:p>
          <a:p>
            <a:pPr algn="l" eaLnBrk="1" hangingPunct="1">
              <a:buClrTx/>
              <a:buSzTx/>
            </a:pPr>
            <a:r>
              <a:rPr lang="en-US" altLang="zh-CN" sz="3600" kern="1200" dirty="0">
                <a:solidFill>
                  <a:srgbClr val="008000"/>
                </a:solidFill>
                <a:latin typeface="+mn-lt"/>
                <a:ea typeface="+mn-ea"/>
                <a:cs typeface="+mn-cs"/>
              </a:rPr>
              <a:t>3.    Queues</a:t>
            </a:r>
            <a:endParaRPr lang="en-US" altLang="zh-CN" sz="3200" kern="1200" dirty="0">
              <a:latin typeface="+mn-lt"/>
              <a:ea typeface="+mn-ea"/>
              <a:cs typeface="+mn-cs"/>
            </a:endParaRPr>
          </a:p>
        </p:txBody>
      </p:sp>
      <p:sp>
        <p:nvSpPr>
          <p:cNvPr id="205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a:t>
            </a:fld>
            <a:endParaRPr lang="zh-CN" altLang="en-US" sz="1400" dirty="0"/>
          </a:p>
        </p:txBody>
      </p:sp>
      <p:sp>
        <p:nvSpPr>
          <p:cNvPr id="2" name="文本框 1">
            <a:extLst>
              <a:ext uri="{FF2B5EF4-FFF2-40B4-BE49-F238E27FC236}">
                <a16:creationId xmlns:a16="http://schemas.microsoft.com/office/drawing/2014/main" id="{9D266B77-416B-736A-380B-C4925886060E}"/>
              </a:ext>
            </a:extLst>
          </p:cNvPr>
          <p:cNvSpPr txBox="1"/>
          <p:nvPr/>
        </p:nvSpPr>
        <p:spPr>
          <a:xfrm>
            <a:off x="4283968" y="2924944"/>
            <a:ext cx="4536504" cy="954107"/>
          </a:xfrm>
          <a:prstGeom prst="rect">
            <a:avLst/>
          </a:prstGeom>
          <a:noFill/>
        </p:spPr>
        <p:txBody>
          <a:bodyPr wrap="square" rtlCol="0">
            <a:spAutoFit/>
          </a:bodyPr>
          <a:lstStyle/>
          <a:p>
            <a:r>
              <a:rPr lang="zh-CN" altLang="en-US" sz="2800" dirty="0">
                <a:solidFill>
                  <a:srgbClr val="FF0000"/>
                </a:solidFill>
              </a:rPr>
              <a:t>再次复习：</a:t>
            </a:r>
            <a:r>
              <a:rPr lang="en-US" altLang="zh-CN" sz="2800" dirty="0">
                <a:solidFill>
                  <a:srgbClr val="FF0000"/>
                </a:solidFill>
              </a:rPr>
              <a:t>21,23,29,34,37,48-50,55,57</a:t>
            </a:r>
            <a:endParaRPr lang="zh-CN" altLang="en-US" sz="2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57697"/>
          <p:cNvSpPr>
            <a:spLocks noGrp="1"/>
          </p:cNvSpPr>
          <p:nvPr>
            <p:ph type="title"/>
          </p:nvPr>
        </p:nvSpPr>
        <p:spPr>
          <a:xfrm>
            <a:off x="468313" y="34925"/>
            <a:ext cx="8226425" cy="9461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List ADT Examples </a:t>
            </a:r>
            <a:r>
              <a:rPr kumimoji="0" lang="zh-CN" altLang="en-US"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t>
            </a: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2</a:t>
            </a:r>
            <a:r>
              <a:rPr kumimoji="0" lang="zh-CN" altLang="en-US"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t>
            </a:r>
          </a:p>
        </p:txBody>
      </p:sp>
      <p:sp>
        <p:nvSpPr>
          <p:cNvPr id="11267" name="文本占位符 157698"/>
          <p:cNvSpPr>
            <a:spLocks noGrp="1"/>
          </p:cNvSpPr>
          <p:nvPr>
            <p:ph idx="1"/>
          </p:nvPr>
        </p:nvSpPr>
        <p:spPr>
          <a:xfrm>
            <a:off x="217488" y="1196975"/>
            <a:ext cx="8675687" cy="4572000"/>
          </a:xfrm>
        </p:spPr>
        <p:txBody>
          <a:bodyPr vert="horz" wrap="square" lIns="91440" tIns="45720" rIns="91440" bIns="45720" anchor="t"/>
          <a:lstStyle/>
          <a:p>
            <a:pPr eaLnBrk="1" hangingPunct="1">
              <a:lnSpc>
                <a:spcPct val="80000"/>
              </a:lnSpc>
              <a:buNone/>
            </a:pPr>
            <a:r>
              <a:rPr lang="en-US" altLang="zh-CN" sz="2800" b="1" dirty="0">
                <a:latin typeface="Helvetica" pitchFamily="34" charset="0"/>
              </a:rPr>
              <a:t>moveToStart / moveToEnd/next / prev</a:t>
            </a:r>
          </a:p>
          <a:p>
            <a:pPr eaLnBrk="1" hangingPunct="1">
              <a:lnSpc>
                <a:spcPct val="80000"/>
              </a:lnSpc>
            </a:pPr>
            <a:r>
              <a:rPr lang="en-US" altLang="zh-CN" sz="2800" dirty="0">
                <a:latin typeface="Helvetica" pitchFamily="34" charset="0"/>
              </a:rPr>
              <a:t>MyList: &lt;12 | 32, 15&gt;</a:t>
            </a:r>
          </a:p>
          <a:p>
            <a:pPr eaLnBrk="1" hangingPunct="1">
              <a:lnSpc>
                <a:spcPct val="30000"/>
              </a:lnSpc>
              <a:buNone/>
            </a:pPr>
            <a:endParaRPr lang="en-US" altLang="zh-CN" sz="2800" dirty="0">
              <a:latin typeface="Helvetica" pitchFamily="34" charset="0"/>
            </a:endParaRPr>
          </a:p>
          <a:p>
            <a:pPr eaLnBrk="1" hangingPunct="1">
              <a:lnSpc>
                <a:spcPct val="80000"/>
              </a:lnSpc>
              <a:buNone/>
            </a:pPr>
            <a:r>
              <a:rPr lang="en-US" altLang="zh-CN" sz="2800" b="1" dirty="0">
                <a:latin typeface="Courier New" panose="02070309020205020404" pitchFamily="49" charset="0"/>
              </a:rPr>
              <a:t>  MyList.</a:t>
            </a:r>
            <a:r>
              <a:rPr lang="en-US" altLang="zh-CN" sz="2800" b="1" dirty="0">
                <a:latin typeface="Courier New" panose="02070309020205020404" pitchFamily="49" charset="0"/>
                <a:sym typeface="+mn-ea"/>
              </a:rPr>
              <a:t>moveToStart</a:t>
            </a:r>
            <a:r>
              <a:rPr lang="en-US" altLang="zh-CN" sz="2800" b="1" dirty="0">
                <a:latin typeface="Courier New" panose="02070309020205020404" pitchFamily="49" charset="0"/>
              </a:rPr>
              <a:t>();</a:t>
            </a:r>
          </a:p>
          <a:p>
            <a:pPr eaLnBrk="1" hangingPunct="1">
              <a:lnSpc>
                <a:spcPct val="40000"/>
              </a:lnSpc>
              <a:buNone/>
            </a:pPr>
            <a:endParaRPr lang="en-US" altLang="zh-CN" sz="2800" dirty="0">
              <a:latin typeface="Courier New" panose="02070309020205020404" pitchFamily="49" charset="0"/>
            </a:endParaRPr>
          </a:p>
          <a:p>
            <a:pPr eaLnBrk="1" hangingPunct="1">
              <a:lnSpc>
                <a:spcPct val="80000"/>
              </a:lnSpc>
              <a:buNone/>
            </a:pPr>
            <a:r>
              <a:rPr lang="en-US" altLang="zh-CN" sz="2800" dirty="0">
                <a:latin typeface="Helvetica" pitchFamily="34" charset="0"/>
              </a:rPr>
              <a:t>    Result: &lt; | 12, 32, 15&gt;</a:t>
            </a:r>
          </a:p>
          <a:p>
            <a:pPr eaLnBrk="1" hangingPunct="1">
              <a:lnSpc>
                <a:spcPct val="80000"/>
              </a:lnSpc>
            </a:pPr>
            <a:r>
              <a:rPr lang="en-US" altLang="zh-CN" sz="2800" b="1" dirty="0">
                <a:latin typeface="Courier New" panose="02070309020205020404" pitchFamily="49" charset="0"/>
              </a:rPr>
              <a:t>MyList.</a:t>
            </a:r>
            <a:r>
              <a:rPr lang="en-US" altLang="zh-CN" sz="2800" b="1" dirty="0">
                <a:latin typeface="Courier New" panose="02070309020205020404" pitchFamily="49" charset="0"/>
                <a:sym typeface="+mn-ea"/>
              </a:rPr>
              <a:t>moveTo</a:t>
            </a:r>
            <a:r>
              <a:rPr lang="en-US" altLang="zh-CN" sz="2800" b="1" dirty="0">
                <a:latin typeface="Courier New" panose="02070309020205020404" pitchFamily="49" charset="0"/>
              </a:rPr>
              <a:t>End();</a:t>
            </a:r>
          </a:p>
          <a:p>
            <a:pPr eaLnBrk="1" hangingPunct="1">
              <a:lnSpc>
                <a:spcPct val="80000"/>
              </a:lnSpc>
              <a:buNone/>
            </a:pPr>
            <a:r>
              <a:rPr lang="en-US" altLang="zh-CN" sz="2800" dirty="0">
                <a:latin typeface="Helvetica" pitchFamily="34" charset="0"/>
              </a:rPr>
              <a:t>   Result: &lt; 12, 32, 15 | &gt;</a:t>
            </a:r>
          </a:p>
          <a:p>
            <a:pPr eaLnBrk="1" hangingPunct="1">
              <a:lnSpc>
                <a:spcPct val="80000"/>
              </a:lnSpc>
            </a:pPr>
            <a:r>
              <a:rPr lang="en-US" altLang="zh-CN" sz="2800" b="1" dirty="0">
                <a:latin typeface="Courier New" panose="02070309020205020404" pitchFamily="49" charset="0"/>
              </a:rPr>
              <a:t>MyList.prev();</a:t>
            </a:r>
          </a:p>
          <a:p>
            <a:pPr eaLnBrk="1" hangingPunct="1">
              <a:lnSpc>
                <a:spcPct val="80000"/>
              </a:lnSpc>
              <a:buNone/>
            </a:pPr>
            <a:r>
              <a:rPr lang="en-US" altLang="zh-CN" sz="2800" dirty="0">
                <a:latin typeface="Helvetica" pitchFamily="34" charset="0"/>
              </a:rPr>
              <a:t>   Result: &lt; 12, 32 | 15 &gt;</a:t>
            </a:r>
          </a:p>
          <a:p>
            <a:pPr eaLnBrk="1" hangingPunct="1">
              <a:lnSpc>
                <a:spcPct val="80000"/>
              </a:lnSpc>
            </a:pPr>
            <a:r>
              <a:rPr lang="en-US" altLang="zh-CN" sz="2800" b="1" dirty="0">
                <a:latin typeface="Courier New" panose="02070309020205020404" pitchFamily="49" charset="0"/>
              </a:rPr>
              <a:t>MyList.next();</a:t>
            </a:r>
          </a:p>
          <a:p>
            <a:pPr eaLnBrk="1" hangingPunct="1">
              <a:lnSpc>
                <a:spcPct val="80000"/>
              </a:lnSpc>
              <a:buNone/>
            </a:pPr>
            <a:r>
              <a:rPr lang="en-US" altLang="zh-CN" sz="2800" dirty="0">
                <a:latin typeface="Helvetica" pitchFamily="34" charset="0"/>
              </a:rPr>
              <a:t>   Result: &lt; 12, 32 ,15 | &gt;</a:t>
            </a:r>
          </a:p>
        </p:txBody>
      </p:sp>
      <p:sp>
        <p:nvSpPr>
          <p:cNvPr id="1126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10</a:t>
            </a:fld>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59745"/>
          <p:cNvSpPr>
            <a:spLocks noGrp="1"/>
          </p:cNvSpPr>
          <p:nvPr>
            <p:ph type="title"/>
          </p:nvPr>
        </p:nvSpPr>
        <p:spPr>
          <a:xfrm>
            <a:off x="468313" y="34925"/>
            <a:ext cx="8226425" cy="9461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List ADT Examples </a:t>
            </a:r>
            <a:r>
              <a:rPr kumimoji="0" lang="zh-CN" altLang="en-US"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t>
            </a: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3</a:t>
            </a:r>
            <a:r>
              <a:rPr kumimoji="0" lang="zh-CN" altLang="en-US"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t>
            </a:r>
          </a:p>
        </p:txBody>
      </p:sp>
      <p:sp>
        <p:nvSpPr>
          <p:cNvPr id="12291" name="文本占位符 159746"/>
          <p:cNvSpPr>
            <a:spLocks noGrp="1"/>
          </p:cNvSpPr>
          <p:nvPr>
            <p:ph idx="1"/>
          </p:nvPr>
        </p:nvSpPr>
        <p:spPr>
          <a:xfrm>
            <a:off x="-36512" y="1268413"/>
            <a:ext cx="9323387" cy="4572000"/>
          </a:xfrm>
        </p:spPr>
        <p:txBody>
          <a:bodyPr vert="horz" wrap="square" lIns="91440" tIns="45720" rIns="91440" bIns="45720" anchor="t"/>
          <a:lstStyle/>
          <a:p>
            <a:pPr eaLnBrk="1" hangingPunct="1">
              <a:lnSpc>
                <a:spcPct val="40000"/>
              </a:lnSpc>
              <a:buNone/>
            </a:pPr>
            <a:endParaRPr lang="en-US" altLang="zh-CN" sz="3600" dirty="0">
              <a:latin typeface="Helvetica" pitchFamily="34" charset="0"/>
            </a:endParaRPr>
          </a:p>
          <a:p>
            <a:pPr eaLnBrk="1" hangingPunct="1"/>
            <a:r>
              <a:rPr lang="en-US" altLang="zh-CN" sz="3600" dirty="0">
                <a:latin typeface="Helvetica" pitchFamily="34" charset="0"/>
              </a:rPr>
              <a:t>Iterate through the whole list:</a:t>
            </a:r>
          </a:p>
          <a:p>
            <a:pPr eaLnBrk="1" hangingPunct="1">
              <a:lnSpc>
                <a:spcPct val="30000"/>
              </a:lnSpc>
              <a:buNone/>
            </a:pPr>
            <a:endParaRPr lang="en-US" altLang="zh-CN" sz="2400" dirty="0">
              <a:latin typeface="Helvetica" pitchFamily="34" charset="0"/>
            </a:endParaRPr>
          </a:p>
          <a:p>
            <a:pPr eaLnBrk="1" hangingPunct="1">
              <a:buNone/>
            </a:pPr>
            <a:r>
              <a:rPr lang="en-US" altLang="zh-CN" sz="2400" b="1" dirty="0">
                <a:latin typeface="Courier New" panose="02070309020205020404" pitchFamily="49" charset="0"/>
              </a:rPr>
              <a:t>for (L.moveToStart(); L.currPos()&lt;L.length(); L.next()) {</a:t>
            </a:r>
          </a:p>
          <a:p>
            <a:pPr eaLnBrk="1" hangingPunct="1">
              <a:buNone/>
            </a:pPr>
            <a:r>
              <a:rPr lang="en-US" altLang="zh-CN" sz="2400" b="1" dirty="0">
                <a:latin typeface="Courier New" panose="02070309020205020404" pitchFamily="49" charset="0"/>
              </a:rPr>
              <a:t>     it = L.getValue();</a:t>
            </a:r>
          </a:p>
          <a:p>
            <a:pPr eaLnBrk="1" hangingPunct="1">
              <a:buNone/>
            </a:pPr>
            <a:r>
              <a:rPr lang="en-US" altLang="zh-CN" sz="2400" b="1" dirty="0">
                <a:latin typeface="Courier New" panose="02070309020205020404" pitchFamily="49" charset="0"/>
              </a:rPr>
              <a:t>     doSomething(it);</a:t>
            </a:r>
          </a:p>
          <a:p>
            <a:pPr eaLnBrk="1" hangingPunct="1">
              <a:buNone/>
            </a:pPr>
            <a:r>
              <a:rPr lang="en-US" altLang="zh-CN" sz="2400" b="1" dirty="0">
                <a:latin typeface="Courier New" panose="02070309020205020404" pitchFamily="49" charset="0"/>
              </a:rPr>
              <a:t>}</a:t>
            </a:r>
          </a:p>
        </p:txBody>
      </p:sp>
      <p:sp>
        <p:nvSpPr>
          <p:cNvPr id="159748" name="矩形 159747"/>
          <p:cNvSpPr/>
          <p:nvPr/>
        </p:nvSpPr>
        <p:spPr>
          <a:xfrm>
            <a:off x="1835150" y="4340225"/>
            <a:ext cx="1968500"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&lt; | 12, 32, 15&gt;</a:t>
            </a:r>
          </a:p>
        </p:txBody>
      </p:sp>
      <p:sp>
        <p:nvSpPr>
          <p:cNvPr id="159749" name="矩形 159748"/>
          <p:cNvSpPr/>
          <p:nvPr/>
        </p:nvSpPr>
        <p:spPr>
          <a:xfrm>
            <a:off x="4356100" y="4340225"/>
            <a:ext cx="923925"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it =12</a:t>
            </a:r>
          </a:p>
        </p:txBody>
      </p:sp>
      <p:sp>
        <p:nvSpPr>
          <p:cNvPr id="159750" name="矩形 159749"/>
          <p:cNvSpPr/>
          <p:nvPr/>
        </p:nvSpPr>
        <p:spPr>
          <a:xfrm>
            <a:off x="1835150" y="4941888"/>
            <a:ext cx="1892300"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&lt; 12 | 32, 15&gt;</a:t>
            </a:r>
          </a:p>
        </p:txBody>
      </p:sp>
      <p:sp>
        <p:nvSpPr>
          <p:cNvPr id="159751" name="矩形 159750"/>
          <p:cNvSpPr/>
          <p:nvPr/>
        </p:nvSpPr>
        <p:spPr>
          <a:xfrm>
            <a:off x="4356100" y="4941888"/>
            <a:ext cx="923925"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it =32</a:t>
            </a:r>
          </a:p>
        </p:txBody>
      </p:sp>
      <p:sp>
        <p:nvSpPr>
          <p:cNvPr id="159752" name="矩形 159751"/>
          <p:cNvSpPr/>
          <p:nvPr/>
        </p:nvSpPr>
        <p:spPr>
          <a:xfrm>
            <a:off x="1835150" y="5445125"/>
            <a:ext cx="1892300"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&lt; 12, 32 | 15&gt;</a:t>
            </a:r>
          </a:p>
        </p:txBody>
      </p:sp>
      <p:sp>
        <p:nvSpPr>
          <p:cNvPr id="159753" name="矩形 159752"/>
          <p:cNvSpPr/>
          <p:nvPr/>
        </p:nvSpPr>
        <p:spPr>
          <a:xfrm>
            <a:off x="4356100" y="5445125"/>
            <a:ext cx="923925"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it =15</a:t>
            </a:r>
          </a:p>
        </p:txBody>
      </p:sp>
      <p:sp>
        <p:nvSpPr>
          <p:cNvPr id="159754" name="矩形 159753"/>
          <p:cNvSpPr/>
          <p:nvPr/>
        </p:nvSpPr>
        <p:spPr>
          <a:xfrm>
            <a:off x="1835150" y="5949950"/>
            <a:ext cx="2044700"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&lt; 12, 32, 15 | &gt;</a:t>
            </a:r>
          </a:p>
        </p:txBody>
      </p:sp>
      <p:sp>
        <p:nvSpPr>
          <p:cNvPr id="159758" name="矩形 159757"/>
          <p:cNvSpPr/>
          <p:nvPr/>
        </p:nvSpPr>
        <p:spPr>
          <a:xfrm>
            <a:off x="4351338" y="5949950"/>
            <a:ext cx="758825" cy="384175"/>
          </a:xfrm>
          <a:prstGeom prst="rect">
            <a:avLst/>
          </a:prstGeom>
          <a:noFill/>
          <a:ln w="9525">
            <a:noFill/>
          </a:ln>
        </p:spPr>
        <p:txBody>
          <a:bodyPr wrap="none">
            <a:spAutoFit/>
          </a:bodyPr>
          <a:lstStyle/>
          <a:p>
            <a:pPr>
              <a:lnSpc>
                <a:spcPct val="80000"/>
              </a:lnSpc>
              <a:spcBef>
                <a:spcPct val="20000"/>
              </a:spcBef>
            </a:pPr>
            <a:r>
              <a:rPr lang="en-US" altLang="zh-CN" b="1" dirty="0">
                <a:solidFill>
                  <a:srgbClr val="CC0000"/>
                </a:solidFill>
                <a:latin typeface="Times New Roman" panose="02020603050405020304" pitchFamily="18" charset="0"/>
              </a:rPr>
              <a:t>over</a:t>
            </a:r>
          </a:p>
        </p:txBody>
      </p:sp>
      <p:sp>
        <p:nvSpPr>
          <p:cNvPr id="1230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7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97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9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p:bldP spid="159749" grpId="0"/>
      <p:bldP spid="159750" grpId="0"/>
      <p:bldP spid="159751" grpId="0"/>
      <p:bldP spid="159752" grpId="0"/>
      <p:bldP spid="159753" grpId="0"/>
      <p:bldP spid="159754" grpId="0"/>
      <p:bldP spid="1597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10242"/>
          <p:cNvSpPr>
            <a:spLocks noGrp="1"/>
          </p:cNvSpPr>
          <p:nvPr>
            <p:ph idx="1"/>
          </p:nvPr>
        </p:nvSpPr>
        <p:spPr>
          <a:xfrm>
            <a:off x="459105" y="1279525"/>
            <a:ext cx="8427085" cy="4254500"/>
          </a:xfrm>
        </p:spPr>
        <p:txBody>
          <a:bodyPr vert="horz" wrap="square" lIns="91440" tIns="45720" rIns="91440" bIns="45720" anchor="t"/>
          <a:lstStyle/>
          <a:p>
            <a:pPr eaLnBrk="1" hangingPunct="1">
              <a:lnSpc>
                <a:spcPct val="90000"/>
              </a:lnSpc>
            </a:pPr>
            <a:r>
              <a:rPr lang="en-US" altLang="zh-CN" b="1" dirty="0">
                <a:latin typeface="Helvetica" pitchFamily="34" charset="0"/>
              </a:rPr>
              <a:t> Find an element</a:t>
            </a:r>
          </a:p>
          <a:p>
            <a:pPr eaLnBrk="1" hangingPunct="1">
              <a:lnSpc>
                <a:spcPct val="90000"/>
              </a:lnSpc>
              <a:buNone/>
            </a:pPr>
            <a:r>
              <a:rPr lang="en-US" altLang="zh-CN" sz="2400" b="1" dirty="0">
                <a:latin typeface="Courier New" panose="02070309020205020404" pitchFamily="49" charset="0"/>
              </a:rPr>
              <a:t>// Return true iff K is in list</a:t>
            </a:r>
          </a:p>
          <a:p>
            <a:pPr eaLnBrk="1" hangingPunct="1">
              <a:lnSpc>
                <a:spcPct val="90000"/>
              </a:lnSpc>
              <a:buNone/>
            </a:pPr>
            <a:r>
              <a:rPr lang="en-US" altLang="zh-CN" sz="2400" b="1" dirty="0">
                <a:latin typeface="Courier New" panose="02070309020205020404" pitchFamily="49" charset="0"/>
              </a:rPr>
              <a:t>bool find(List&lt;int&gt;&amp; L, int K) {</a:t>
            </a:r>
          </a:p>
          <a:p>
            <a:pPr eaLnBrk="1" hangingPunct="1">
              <a:lnSpc>
                <a:spcPct val="90000"/>
              </a:lnSpc>
              <a:buNone/>
            </a:pPr>
            <a:r>
              <a:rPr lang="en-US" altLang="zh-CN" sz="2400" b="1" dirty="0">
                <a:latin typeface="Courier New" panose="02070309020205020404" pitchFamily="49" charset="0"/>
              </a:rPr>
              <a:t>  int it;</a:t>
            </a:r>
          </a:p>
          <a:p>
            <a:pPr eaLnBrk="1" hangingPunct="1">
              <a:lnSpc>
                <a:spcPct val="90000"/>
              </a:lnSpc>
              <a:buNone/>
            </a:pPr>
            <a:r>
              <a:rPr lang="en-US" altLang="zh-CN" sz="2400" b="1" dirty="0">
                <a:latin typeface="Courier New" panose="02070309020205020404" pitchFamily="49" charset="0"/>
              </a:rPr>
              <a:t>for (L.moveToStart(); L</a:t>
            </a:r>
            <a:r>
              <a:rPr lang="en-US" altLang="zh-CN" sz="2400" b="1" dirty="0">
                <a:latin typeface="Courier New" panose="02070309020205020404" pitchFamily="49" charset="0"/>
                <a:sym typeface="+mn-ea"/>
              </a:rPr>
              <a:t>.currPos()&lt;L.length();</a:t>
            </a:r>
            <a:r>
              <a:rPr lang="en-US" altLang="zh-CN" sz="2400" b="1" dirty="0">
                <a:latin typeface="Courier New" panose="02070309020205020404" pitchFamily="49" charset="0"/>
              </a:rPr>
              <a:t> </a:t>
            </a:r>
          </a:p>
          <a:p>
            <a:pPr eaLnBrk="1" hangingPunct="1">
              <a:lnSpc>
                <a:spcPct val="90000"/>
              </a:lnSpc>
              <a:buNone/>
            </a:pPr>
            <a:r>
              <a:rPr lang="en-US" altLang="zh-CN" sz="2400" b="1" dirty="0">
                <a:latin typeface="Courier New" panose="02070309020205020404" pitchFamily="49" charset="0"/>
              </a:rPr>
              <a:t>			L.next())</a:t>
            </a:r>
          </a:p>
          <a:p>
            <a:pPr eaLnBrk="1" hangingPunct="1">
              <a:lnSpc>
                <a:spcPct val="90000"/>
              </a:lnSpc>
              <a:buNone/>
            </a:pPr>
            <a:r>
              <a:rPr lang="en-US" altLang="zh-CN" sz="2400" b="1" dirty="0">
                <a:latin typeface="Courier New" panose="02070309020205020404" pitchFamily="49" charset="0"/>
              </a:rPr>
              <a:t>    if (K == it) return true;  // Found it</a:t>
            </a:r>
          </a:p>
          <a:p>
            <a:pPr eaLnBrk="1" hangingPunct="1">
              <a:lnSpc>
                <a:spcPct val="90000"/>
              </a:lnSpc>
              <a:buNone/>
            </a:pPr>
            <a:r>
              <a:rPr lang="en-US" altLang="zh-CN" sz="2400" b="1" dirty="0">
                <a:latin typeface="Courier New" panose="02070309020205020404" pitchFamily="49" charset="0"/>
              </a:rPr>
              <a:t>  return false;                // Not found</a:t>
            </a:r>
          </a:p>
          <a:p>
            <a:pPr eaLnBrk="1" hangingPunct="1">
              <a:lnSpc>
                <a:spcPct val="90000"/>
              </a:lnSpc>
              <a:buNone/>
            </a:pPr>
            <a:r>
              <a:rPr lang="en-US" altLang="zh-CN" sz="2400" b="1" dirty="0">
                <a:latin typeface="Courier New" panose="02070309020205020404" pitchFamily="49" charset="0"/>
              </a:rPr>
              <a:t>}</a:t>
            </a:r>
          </a:p>
          <a:p>
            <a:pPr eaLnBrk="1" hangingPunct="1">
              <a:lnSpc>
                <a:spcPct val="90000"/>
              </a:lnSpc>
              <a:buNone/>
            </a:pPr>
            <a:endParaRPr lang="en-US" altLang="zh-CN" sz="2400" b="1" dirty="0">
              <a:latin typeface="Courier New" panose="02070309020205020404" pitchFamily="49" charset="0"/>
            </a:endParaRPr>
          </a:p>
          <a:p>
            <a:pPr eaLnBrk="1" hangingPunct="1">
              <a:lnSpc>
                <a:spcPct val="90000"/>
              </a:lnSpc>
              <a:buNone/>
            </a:pPr>
            <a:endParaRPr lang="en-US" altLang="zh-CN" sz="2400" b="1" dirty="0">
              <a:latin typeface="Courier New" panose="02070309020205020404" pitchFamily="49" charset="0"/>
            </a:endParaRPr>
          </a:p>
        </p:txBody>
      </p:sp>
      <p:sp>
        <p:nvSpPr>
          <p:cNvPr id="10246" name="标题 10245"/>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List ADT Examples (4)</a:t>
            </a:r>
          </a:p>
        </p:txBody>
      </p:sp>
      <p:sp>
        <p:nvSpPr>
          <p:cNvPr id="1331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12</a:t>
            </a:fld>
            <a:endParaRPr lang="zh-CN" altLang="en-US" sz="1400" dirty="0"/>
          </a:p>
        </p:txBody>
      </p:sp>
      <p:sp>
        <p:nvSpPr>
          <p:cNvPr id="2" name="文本占位符 10242"/>
          <p:cNvSpPr>
            <a:spLocks noGrp="1"/>
          </p:cNvSpPr>
          <p:nvPr/>
        </p:nvSpPr>
        <p:spPr>
          <a:xfrm>
            <a:off x="543560" y="4723765"/>
            <a:ext cx="8226425" cy="1981835"/>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eaLnBrk="1" hangingPunct="1">
              <a:lnSpc>
                <a:spcPct val="90000"/>
              </a:lnSpc>
            </a:pPr>
            <a:r>
              <a:rPr lang="en-US" altLang="zh-CN" b="1" dirty="0">
                <a:solidFill>
                  <a:srgbClr val="FF0000"/>
                </a:solidFill>
                <a:latin typeface="Helvetica" pitchFamily="34" charset="0"/>
              </a:rPr>
              <a:t>Questions:</a:t>
            </a:r>
          </a:p>
          <a:p>
            <a:pPr lvl="1" eaLnBrk="1" hangingPunct="1">
              <a:lnSpc>
                <a:spcPct val="90000"/>
              </a:lnSpc>
            </a:pPr>
            <a:r>
              <a:rPr lang="en-US" altLang="zh-CN" b="1" dirty="0">
                <a:latin typeface="Helvetica" pitchFamily="34" charset="0"/>
              </a:rPr>
              <a:t>How to reverse the all elements?</a:t>
            </a:r>
          </a:p>
          <a:p>
            <a:pPr lvl="1" eaLnBrk="1" hangingPunct="1">
              <a:lnSpc>
                <a:spcPct val="90000"/>
              </a:lnSpc>
            </a:pPr>
            <a:r>
              <a:rPr lang="en-US" altLang="zh-CN" b="1" dirty="0">
                <a:latin typeface="Helvetica" pitchFamily="34" charset="0"/>
              </a:rPr>
              <a:t>How to get the top n largest elements?</a:t>
            </a:r>
          </a:p>
          <a:p>
            <a:pPr lvl="1" eaLnBrk="1" hangingPunct="1">
              <a:lnSpc>
                <a:spcPct val="90000"/>
              </a:lnSpc>
            </a:pPr>
            <a:r>
              <a:rPr lang="en-US" altLang="zh-CN" b="1" dirty="0">
                <a:latin typeface="Helvetica" pitchFamily="34" charset="0"/>
              </a:rPr>
              <a:t>How to sort the elements?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53601"/>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14339" name="文本占位符 153602"/>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1.1 Definition of lists</a:t>
            </a:r>
          </a:p>
          <a:p>
            <a:pPr eaLnBrk="1" hangingPunct="1"/>
            <a:r>
              <a:rPr lang="en-US" altLang="zh-CN" sz="3600" dirty="0">
                <a:solidFill>
                  <a:srgbClr val="008000"/>
                </a:solidFill>
              </a:rPr>
              <a:t>1.2 ADT of lists</a:t>
            </a:r>
          </a:p>
          <a:p>
            <a:pPr eaLnBrk="1" hangingPunct="1"/>
            <a:r>
              <a:rPr lang="en-US" altLang="zh-CN" sz="3600" dirty="0">
                <a:solidFill>
                  <a:srgbClr val="CC0000"/>
                </a:solidFill>
              </a:rPr>
              <a:t>1.3 Basic Implementation of Lists</a:t>
            </a:r>
          </a:p>
          <a:p>
            <a:pPr lvl="1" eaLnBrk="1" hangingPunct="1"/>
            <a:r>
              <a:rPr lang="en-US" altLang="zh-CN" sz="3200" dirty="0">
                <a:solidFill>
                  <a:srgbClr val="008000"/>
                </a:solidFill>
              </a:rPr>
              <a:t>1.3.1 Array-based List</a:t>
            </a:r>
          </a:p>
          <a:p>
            <a:pPr lvl="1" eaLnBrk="1" hangingPunct="1"/>
            <a:r>
              <a:rPr lang="en-US" altLang="zh-CN" sz="3200" dirty="0">
                <a:solidFill>
                  <a:srgbClr val="008000"/>
                </a:solidFill>
              </a:rPr>
              <a:t>1.3.2 Linked List</a:t>
            </a:r>
          </a:p>
          <a:p>
            <a:pPr lvl="1" eaLnBrk="1" hangingPunct="1"/>
            <a:r>
              <a:rPr lang="en-US" altLang="zh-CN" sz="3200" dirty="0">
                <a:solidFill>
                  <a:srgbClr val="008000"/>
                </a:solidFill>
              </a:rPr>
              <a:t>1.3.3 Comparison</a:t>
            </a:r>
          </a:p>
          <a:p>
            <a:pPr eaLnBrk="1" hangingPunct="1"/>
            <a:r>
              <a:rPr lang="en-US" altLang="zh-CN" sz="3600" dirty="0">
                <a:solidFill>
                  <a:srgbClr val="008000"/>
                </a:solidFill>
              </a:rPr>
              <a:t>1.4 Free list</a:t>
            </a:r>
          </a:p>
          <a:p>
            <a:pPr eaLnBrk="1" hangingPunct="1"/>
            <a:r>
              <a:rPr lang="en-US" altLang="zh-CN" sz="3600" dirty="0">
                <a:solidFill>
                  <a:srgbClr val="008000"/>
                </a:solidFill>
              </a:rPr>
              <a:t>1.5 Double Linked List</a:t>
            </a:r>
          </a:p>
        </p:txBody>
      </p:sp>
      <p:sp>
        <p:nvSpPr>
          <p:cNvPr id="1434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13</a:t>
            </a:fld>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07521"/>
          <p:cNvSpPr>
            <a:spLocks noGrp="1"/>
          </p:cNvSpPr>
          <p:nvPr>
            <p:ph idx="1"/>
          </p:nvPr>
        </p:nvSpPr>
        <p:spPr>
          <a:xfrm>
            <a:off x="455930" y="1600200"/>
            <a:ext cx="8226425" cy="3220085"/>
          </a:xfrm>
        </p:spPr>
        <p:txBody>
          <a:bodyPr vert="horz" wrap="square" lIns="91440" tIns="45720" rIns="91440" bIns="45720" anchor="t"/>
          <a:lstStyle/>
          <a:p>
            <a:pPr eaLnBrk="1" hangingPunct="1">
              <a:lnSpc>
                <a:spcPct val="90000"/>
              </a:lnSpc>
            </a:pPr>
            <a:r>
              <a:rPr lang="en-US" altLang="zh-CN" dirty="0">
                <a:latin typeface="Helvetica" pitchFamily="34" charset="0"/>
              </a:rPr>
              <a:t>Array Based List</a:t>
            </a:r>
          </a:p>
          <a:p>
            <a:pPr eaLnBrk="1" hangingPunct="1">
              <a:lnSpc>
                <a:spcPct val="90000"/>
              </a:lnSpc>
              <a:buNone/>
            </a:pPr>
            <a:endParaRPr lang="en-US" altLang="zh-CN" dirty="0">
              <a:latin typeface="Helvetica" pitchFamily="34" charset="0"/>
            </a:endParaRPr>
          </a:p>
          <a:p>
            <a:pPr eaLnBrk="1" hangingPunct="1">
              <a:lnSpc>
                <a:spcPct val="90000"/>
              </a:lnSpc>
              <a:buNone/>
            </a:pPr>
            <a:endParaRPr lang="en-US" altLang="zh-CN" dirty="0">
              <a:latin typeface="Helvetica" pitchFamily="34" charset="0"/>
            </a:endParaRPr>
          </a:p>
          <a:p>
            <a:pPr eaLnBrk="1" hangingPunct="1">
              <a:lnSpc>
                <a:spcPct val="90000"/>
              </a:lnSpc>
            </a:pPr>
            <a:r>
              <a:rPr lang="en-US" altLang="zh-CN" dirty="0">
                <a:latin typeface="Helvetica" pitchFamily="34" charset="0"/>
              </a:rPr>
              <a:t>Linked List</a:t>
            </a:r>
          </a:p>
        </p:txBody>
      </p:sp>
      <p:sp>
        <p:nvSpPr>
          <p:cNvPr id="107523" name="标题 107522"/>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Implementation of the Lists</a:t>
            </a:r>
          </a:p>
        </p:txBody>
      </p:sp>
      <p:sp>
        <p:nvSpPr>
          <p:cNvPr id="15364" name="矩形 107523"/>
          <p:cNvSpPr/>
          <p:nvPr/>
        </p:nvSpPr>
        <p:spPr>
          <a:xfrm>
            <a:off x="1187450" y="22860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5" name="矩形 107524"/>
          <p:cNvSpPr/>
          <p:nvPr/>
        </p:nvSpPr>
        <p:spPr>
          <a:xfrm>
            <a:off x="1979613" y="22860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6" name="矩形 107525"/>
          <p:cNvSpPr/>
          <p:nvPr/>
        </p:nvSpPr>
        <p:spPr>
          <a:xfrm>
            <a:off x="2843213" y="229679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7" name="矩形 107526"/>
          <p:cNvSpPr/>
          <p:nvPr/>
        </p:nvSpPr>
        <p:spPr>
          <a:xfrm>
            <a:off x="3708400" y="22860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8" name="矩形 107527"/>
          <p:cNvSpPr/>
          <p:nvPr/>
        </p:nvSpPr>
        <p:spPr>
          <a:xfrm>
            <a:off x="4572000" y="229679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9" name="矩形 107528"/>
          <p:cNvSpPr/>
          <p:nvPr/>
        </p:nvSpPr>
        <p:spPr>
          <a:xfrm>
            <a:off x="1187450" y="411861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70" name="矩形 107529"/>
          <p:cNvSpPr/>
          <p:nvPr/>
        </p:nvSpPr>
        <p:spPr>
          <a:xfrm>
            <a:off x="2700338" y="413956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71" name="矩形 107530"/>
          <p:cNvSpPr/>
          <p:nvPr/>
        </p:nvSpPr>
        <p:spPr>
          <a:xfrm>
            <a:off x="4211638" y="41497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72" name="直接连接符 107531"/>
          <p:cNvSpPr/>
          <p:nvPr/>
        </p:nvSpPr>
        <p:spPr>
          <a:xfrm>
            <a:off x="1835150" y="4345305"/>
            <a:ext cx="792163" cy="0"/>
          </a:xfrm>
          <a:prstGeom prst="line">
            <a:avLst/>
          </a:prstGeom>
          <a:ln w="9525" cap="flat" cmpd="sng">
            <a:solidFill>
              <a:schemeClr val="tx1"/>
            </a:solidFill>
            <a:prstDash val="solid"/>
            <a:headEnd type="none" w="med" len="med"/>
            <a:tailEnd type="triangle" w="med" len="med"/>
          </a:ln>
        </p:spPr>
      </p:sp>
      <p:sp>
        <p:nvSpPr>
          <p:cNvPr id="15373" name="直接连接符 107532"/>
          <p:cNvSpPr/>
          <p:nvPr/>
        </p:nvSpPr>
        <p:spPr>
          <a:xfrm>
            <a:off x="3348038" y="4355465"/>
            <a:ext cx="792162" cy="0"/>
          </a:xfrm>
          <a:prstGeom prst="line">
            <a:avLst/>
          </a:prstGeom>
          <a:ln w="9525" cap="flat" cmpd="sng">
            <a:solidFill>
              <a:schemeClr val="tx1"/>
            </a:solidFill>
            <a:prstDash val="solid"/>
            <a:headEnd type="none" w="med" len="med"/>
            <a:tailEnd type="triangle" w="med" len="med"/>
          </a:ln>
        </p:spPr>
      </p:sp>
      <p:sp>
        <p:nvSpPr>
          <p:cNvPr id="15374" name="直接连接符 107533"/>
          <p:cNvSpPr/>
          <p:nvPr/>
        </p:nvSpPr>
        <p:spPr>
          <a:xfrm>
            <a:off x="1692275" y="4129405"/>
            <a:ext cx="0" cy="503238"/>
          </a:xfrm>
          <a:prstGeom prst="line">
            <a:avLst/>
          </a:prstGeom>
          <a:ln w="38100" cap="flat" cmpd="sng">
            <a:solidFill>
              <a:schemeClr val="tx1"/>
            </a:solidFill>
            <a:prstDash val="solid"/>
            <a:headEnd type="none" w="med" len="med"/>
            <a:tailEnd type="none" w="med" len="med"/>
          </a:ln>
        </p:spPr>
      </p:sp>
      <p:sp>
        <p:nvSpPr>
          <p:cNvPr id="15375" name="直接连接符 107534"/>
          <p:cNvSpPr/>
          <p:nvPr/>
        </p:nvSpPr>
        <p:spPr>
          <a:xfrm>
            <a:off x="3203575" y="4129405"/>
            <a:ext cx="0" cy="503238"/>
          </a:xfrm>
          <a:prstGeom prst="line">
            <a:avLst/>
          </a:prstGeom>
          <a:ln w="38100" cap="flat" cmpd="sng">
            <a:solidFill>
              <a:schemeClr val="tx1"/>
            </a:solidFill>
            <a:prstDash val="solid"/>
            <a:headEnd type="none" w="med" len="med"/>
            <a:tailEnd type="none" w="med" len="med"/>
          </a:ln>
        </p:spPr>
      </p:sp>
      <p:sp>
        <p:nvSpPr>
          <p:cNvPr id="15376" name="直接连接符 107535"/>
          <p:cNvSpPr/>
          <p:nvPr/>
        </p:nvSpPr>
        <p:spPr>
          <a:xfrm>
            <a:off x="4716463" y="4149725"/>
            <a:ext cx="0" cy="503238"/>
          </a:xfrm>
          <a:prstGeom prst="line">
            <a:avLst/>
          </a:prstGeom>
          <a:ln w="38100" cap="flat" cmpd="sng">
            <a:solidFill>
              <a:schemeClr val="tx1"/>
            </a:solidFill>
            <a:prstDash val="solid"/>
            <a:headEnd type="none" w="med" len="med"/>
            <a:tailEnd type="none" w="med" len="med"/>
          </a:ln>
        </p:spPr>
      </p:sp>
      <p:sp>
        <p:nvSpPr>
          <p:cNvPr id="15377"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14</a:t>
            </a:fld>
            <a:endParaRPr lang="zh-CN" altLang="en-US" sz="1400" dirty="0"/>
          </a:p>
        </p:txBody>
      </p:sp>
      <p:sp>
        <p:nvSpPr>
          <p:cNvPr id="2" name="文本占位符 107521"/>
          <p:cNvSpPr>
            <a:spLocks noGrp="1"/>
          </p:cNvSpPr>
          <p:nvPr/>
        </p:nvSpPr>
        <p:spPr>
          <a:xfrm>
            <a:off x="459105" y="4820285"/>
            <a:ext cx="8226425" cy="1155065"/>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eaLnBrk="1" hangingPunct="1">
              <a:lnSpc>
                <a:spcPct val="90000"/>
              </a:lnSpc>
            </a:pPr>
            <a:r>
              <a:rPr lang="en-US" altLang="zh-CN" dirty="0">
                <a:solidFill>
                  <a:srgbClr val="FF0000"/>
                </a:solidFill>
                <a:latin typeface="Helvetica" pitchFamily="34" charset="0"/>
              </a:rPr>
              <a:t>The advantages and disadvantages of these two storage structures?</a:t>
            </a:r>
          </a:p>
          <a:p>
            <a:pPr eaLnBrk="1" hangingPunct="1">
              <a:lnSpc>
                <a:spcPct val="90000"/>
              </a:lnSpc>
            </a:pPr>
            <a:r>
              <a:rPr lang="en-US" altLang="zh-CN" dirty="0">
                <a:solidFill>
                  <a:srgbClr val="FF0000"/>
                </a:solidFill>
                <a:latin typeface="Helvetica" pitchFamily="34" charset="0"/>
              </a:rPr>
              <a:t>How to choice them?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1793"/>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16387" name="文本占位符 161794"/>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1.1 Definition of lists</a:t>
            </a:r>
          </a:p>
          <a:p>
            <a:pPr eaLnBrk="1" hangingPunct="1"/>
            <a:r>
              <a:rPr lang="en-US" altLang="zh-CN" sz="3600" dirty="0">
                <a:solidFill>
                  <a:srgbClr val="008000"/>
                </a:solidFill>
              </a:rPr>
              <a:t>1.2 ADT of lists</a:t>
            </a:r>
          </a:p>
          <a:p>
            <a:pPr eaLnBrk="1" hangingPunct="1"/>
            <a:r>
              <a:rPr lang="en-US" altLang="zh-CN" sz="3600" dirty="0">
                <a:solidFill>
                  <a:srgbClr val="CC0000"/>
                </a:solidFill>
              </a:rPr>
              <a:t>1.3 Basic Implementation of Lists</a:t>
            </a:r>
          </a:p>
          <a:p>
            <a:pPr lvl="1" eaLnBrk="1" hangingPunct="1"/>
            <a:r>
              <a:rPr lang="en-US" altLang="zh-CN" sz="3200" dirty="0">
                <a:solidFill>
                  <a:srgbClr val="CC0000"/>
                </a:solidFill>
              </a:rPr>
              <a:t>1.3.1 Array-based List</a:t>
            </a:r>
          </a:p>
          <a:p>
            <a:pPr lvl="1" eaLnBrk="1" hangingPunct="1"/>
            <a:r>
              <a:rPr lang="en-US" altLang="zh-CN" sz="3200" dirty="0">
                <a:solidFill>
                  <a:srgbClr val="008000"/>
                </a:solidFill>
              </a:rPr>
              <a:t>1.3.2 Linked List</a:t>
            </a:r>
          </a:p>
          <a:p>
            <a:pPr lvl="1" eaLnBrk="1" hangingPunct="1"/>
            <a:r>
              <a:rPr lang="en-US" altLang="zh-CN" sz="3200" dirty="0">
                <a:solidFill>
                  <a:srgbClr val="008000"/>
                </a:solidFill>
              </a:rPr>
              <a:t>1.3.3 Comparison</a:t>
            </a:r>
          </a:p>
          <a:p>
            <a:pPr eaLnBrk="1" hangingPunct="1"/>
            <a:r>
              <a:rPr lang="en-US" altLang="zh-CN" sz="3600" dirty="0">
                <a:solidFill>
                  <a:srgbClr val="008000"/>
                </a:solidFill>
              </a:rPr>
              <a:t>1.4 Free list</a:t>
            </a:r>
          </a:p>
          <a:p>
            <a:pPr eaLnBrk="1" hangingPunct="1"/>
            <a:r>
              <a:rPr lang="en-US" altLang="zh-CN" sz="3600" dirty="0">
                <a:solidFill>
                  <a:srgbClr val="008000"/>
                </a:solidFill>
              </a:rPr>
              <a:t>1.5 Double Linked List</a:t>
            </a:r>
          </a:p>
        </p:txBody>
      </p:sp>
      <p:sp>
        <p:nvSpPr>
          <p:cNvPr id="1638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15</a:t>
            </a:fld>
            <a:endParaRPr lang="zh-CN"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(1)</a:t>
            </a:r>
          </a:p>
        </p:txBody>
      </p:sp>
      <p:sp>
        <p:nvSpPr>
          <p:cNvPr id="17411" name="文本占位符 14338"/>
          <p:cNvSpPr>
            <a:spLocks noGrp="1"/>
          </p:cNvSpPr>
          <p:nvPr>
            <p:ph idx="1"/>
          </p:nvPr>
        </p:nvSpPr>
        <p:spPr>
          <a:xfrm>
            <a:off x="455930" y="1628775"/>
            <a:ext cx="8064500" cy="2727325"/>
          </a:xfrm>
        </p:spPr>
        <p:txBody>
          <a:bodyPr vert="horz" wrap="square" lIns="91440" tIns="45720" rIns="91440" bIns="45720" anchor="t"/>
          <a:lstStyle/>
          <a:p>
            <a:pPr eaLnBrk="1" hangingPunct="1">
              <a:lnSpc>
                <a:spcPct val="70000"/>
              </a:lnSpc>
              <a:buNone/>
            </a:pPr>
            <a:r>
              <a:rPr lang="en-US" altLang="zh-CN" sz="2400" b="1" dirty="0">
                <a:solidFill>
                  <a:srgbClr val="FF0000"/>
                </a:solidFill>
                <a:latin typeface="Courier New" panose="02070309020205020404" pitchFamily="49" charset="0"/>
              </a:rPr>
              <a:t>template &lt;class E&gt; </a:t>
            </a:r>
            <a:r>
              <a:rPr lang="en-US" altLang="zh-CN" sz="2400" b="1" dirty="0">
                <a:latin typeface="Courier New" panose="02070309020205020404" pitchFamily="49" charset="0"/>
              </a:rPr>
              <a:t>// Array-based list</a:t>
            </a:r>
          </a:p>
          <a:p>
            <a:pPr eaLnBrk="1" hangingPunct="1">
              <a:lnSpc>
                <a:spcPct val="70000"/>
              </a:lnSpc>
              <a:buNone/>
            </a:pPr>
            <a:r>
              <a:rPr lang="en-US" altLang="zh-CN" sz="2400" b="1" dirty="0">
                <a:latin typeface="Courier New" panose="02070309020205020404" pitchFamily="49" charset="0"/>
              </a:rPr>
              <a:t>class AList : public List&lt;E&gt; {</a:t>
            </a:r>
          </a:p>
          <a:p>
            <a:pPr eaLnBrk="1" hangingPunct="1">
              <a:lnSpc>
                <a:spcPct val="70000"/>
              </a:lnSpc>
              <a:buNone/>
            </a:pPr>
            <a:r>
              <a:rPr lang="en-US" altLang="zh-CN" sz="2400" b="1" dirty="0">
                <a:latin typeface="Courier New" panose="02070309020205020404" pitchFamily="49" charset="0"/>
              </a:rPr>
              <a:t>private:</a:t>
            </a:r>
          </a:p>
          <a:p>
            <a:pPr eaLnBrk="1" hangingPunct="1">
              <a:lnSpc>
                <a:spcPct val="70000"/>
              </a:lnSpc>
              <a:buNone/>
            </a:pPr>
            <a:r>
              <a:rPr lang="en-US" altLang="zh-CN" sz="2400" b="1" dirty="0">
                <a:latin typeface="Courier New" panose="02070309020205020404" pitchFamily="49" charset="0"/>
              </a:rPr>
              <a:t>  int maxSize;     // Maximum size of list</a:t>
            </a:r>
          </a:p>
          <a:p>
            <a:pPr eaLnBrk="1" hangingPunct="1">
              <a:lnSpc>
                <a:spcPct val="70000"/>
              </a:lnSpc>
              <a:buNone/>
            </a:pPr>
            <a:r>
              <a:rPr lang="en-US" altLang="zh-CN" sz="2400" b="1" dirty="0">
                <a:latin typeface="Courier New" panose="02070309020205020404" pitchFamily="49" charset="0"/>
              </a:rPr>
              <a:t>  int listSize;    // Actual elem count</a:t>
            </a:r>
          </a:p>
          <a:p>
            <a:pPr eaLnBrk="1" hangingPunct="1">
              <a:lnSpc>
                <a:spcPct val="70000"/>
              </a:lnSpc>
              <a:buNone/>
            </a:pPr>
            <a:r>
              <a:rPr lang="en-US" altLang="zh-CN" sz="2400" b="1" dirty="0">
                <a:latin typeface="Courier New" panose="02070309020205020404" pitchFamily="49" charset="0"/>
              </a:rPr>
              <a:t>  int curr;       // Position of current                           </a:t>
            </a:r>
          </a:p>
          <a:p>
            <a:pPr eaLnBrk="1" hangingPunct="1">
              <a:lnSpc>
                <a:spcPct val="70000"/>
              </a:lnSpc>
              <a:buNone/>
            </a:pPr>
            <a:r>
              <a:rPr lang="en-US" altLang="zh-CN" sz="2400" b="1" dirty="0">
                <a:latin typeface="Courier New" panose="02070309020205020404" pitchFamily="49" charset="0"/>
              </a:rPr>
              <a:t>                     element</a:t>
            </a:r>
          </a:p>
          <a:p>
            <a:pPr eaLnBrk="1" hangingPunct="1">
              <a:lnSpc>
                <a:spcPct val="70000"/>
              </a:lnSpc>
              <a:buNone/>
            </a:pPr>
            <a:r>
              <a:rPr lang="en-US" altLang="zh-CN" sz="2400" b="1" dirty="0">
                <a:latin typeface="Courier New" panose="02070309020205020404" pitchFamily="49" charset="0"/>
              </a:rPr>
              <a:t>  E* listArray; // Array holding list </a:t>
            </a:r>
          </a:p>
        </p:txBody>
      </p:sp>
      <p:sp>
        <p:nvSpPr>
          <p:cNvPr id="17412" name="矩形 14339"/>
          <p:cNvSpPr/>
          <p:nvPr/>
        </p:nvSpPr>
        <p:spPr>
          <a:xfrm>
            <a:off x="1619250"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7413" name="矩形 14340"/>
          <p:cNvSpPr/>
          <p:nvPr/>
        </p:nvSpPr>
        <p:spPr>
          <a:xfrm>
            <a:off x="2411413"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7414" name="矩形 14341"/>
          <p:cNvSpPr/>
          <p:nvPr/>
        </p:nvSpPr>
        <p:spPr>
          <a:xfrm>
            <a:off x="3275013"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7415" name="矩形 14342"/>
          <p:cNvSpPr/>
          <p:nvPr/>
        </p:nvSpPr>
        <p:spPr>
          <a:xfrm>
            <a:off x="4140200"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7416" name="矩形 14343"/>
          <p:cNvSpPr/>
          <p:nvPr/>
        </p:nvSpPr>
        <p:spPr>
          <a:xfrm>
            <a:off x="5003800"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7417" name="直接连接符 14344"/>
          <p:cNvSpPr/>
          <p:nvPr/>
        </p:nvSpPr>
        <p:spPr>
          <a:xfrm>
            <a:off x="3279775" y="4292600"/>
            <a:ext cx="0" cy="1655763"/>
          </a:xfrm>
          <a:prstGeom prst="line">
            <a:avLst/>
          </a:prstGeom>
          <a:ln w="38100" cap="flat" cmpd="sng">
            <a:solidFill>
              <a:srgbClr val="FF0000"/>
            </a:solidFill>
            <a:prstDash val="solid"/>
            <a:headEnd type="none" w="med" len="med"/>
            <a:tailEnd type="none" w="med" len="med"/>
          </a:ln>
        </p:spPr>
      </p:sp>
      <p:sp>
        <p:nvSpPr>
          <p:cNvPr id="17418" name="文本框 14345"/>
          <p:cNvSpPr txBox="1"/>
          <p:nvPr/>
        </p:nvSpPr>
        <p:spPr>
          <a:xfrm>
            <a:off x="3276600" y="5635625"/>
            <a:ext cx="758190" cy="460375"/>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curr</a:t>
            </a:r>
          </a:p>
        </p:txBody>
      </p:sp>
      <p:sp>
        <p:nvSpPr>
          <p:cNvPr id="17419" name="直接连接符 14346"/>
          <p:cNvSpPr/>
          <p:nvPr/>
        </p:nvSpPr>
        <p:spPr>
          <a:xfrm flipV="1">
            <a:off x="3492500" y="5300663"/>
            <a:ext cx="71438" cy="360362"/>
          </a:xfrm>
          <a:prstGeom prst="line">
            <a:avLst/>
          </a:prstGeom>
          <a:ln w="9525" cap="flat" cmpd="sng">
            <a:solidFill>
              <a:srgbClr val="FF0000"/>
            </a:solidFill>
            <a:prstDash val="solid"/>
            <a:headEnd type="none" w="med" len="med"/>
            <a:tailEnd type="triangle" w="med" len="med"/>
          </a:ln>
        </p:spPr>
      </p:sp>
      <p:sp>
        <p:nvSpPr>
          <p:cNvPr id="17420" name="矩形 14347"/>
          <p:cNvSpPr/>
          <p:nvPr/>
        </p:nvSpPr>
        <p:spPr>
          <a:xfrm>
            <a:off x="5867400" y="47244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7421" name="矩形 14348"/>
          <p:cNvSpPr/>
          <p:nvPr/>
        </p:nvSpPr>
        <p:spPr>
          <a:xfrm>
            <a:off x="6732588" y="47244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7422" name="直接连接符 14349"/>
          <p:cNvSpPr/>
          <p:nvPr/>
        </p:nvSpPr>
        <p:spPr>
          <a:xfrm flipV="1">
            <a:off x="1331913" y="5013325"/>
            <a:ext cx="215900" cy="287338"/>
          </a:xfrm>
          <a:prstGeom prst="line">
            <a:avLst/>
          </a:prstGeom>
          <a:ln w="9525" cap="flat" cmpd="sng">
            <a:solidFill>
              <a:srgbClr val="FF0000"/>
            </a:solidFill>
            <a:prstDash val="solid"/>
            <a:headEnd type="none" w="med" len="med"/>
            <a:tailEnd type="triangle" w="med" len="med"/>
          </a:ln>
        </p:spPr>
      </p:sp>
      <p:sp>
        <p:nvSpPr>
          <p:cNvPr id="17423" name="文本框 14350"/>
          <p:cNvSpPr txBox="1"/>
          <p:nvPr/>
        </p:nvSpPr>
        <p:spPr>
          <a:xfrm>
            <a:off x="539750" y="5300663"/>
            <a:ext cx="13684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listArray</a:t>
            </a:r>
          </a:p>
        </p:txBody>
      </p:sp>
      <p:sp>
        <p:nvSpPr>
          <p:cNvPr id="17424" name="文本框 14351"/>
          <p:cNvSpPr txBox="1"/>
          <p:nvPr/>
        </p:nvSpPr>
        <p:spPr>
          <a:xfrm>
            <a:off x="5795963" y="5661025"/>
            <a:ext cx="1046162"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listsize</a:t>
            </a:r>
          </a:p>
        </p:txBody>
      </p:sp>
      <p:sp>
        <p:nvSpPr>
          <p:cNvPr id="17425" name="直接连接符 14352"/>
          <p:cNvSpPr/>
          <p:nvPr/>
        </p:nvSpPr>
        <p:spPr>
          <a:xfrm flipV="1">
            <a:off x="6084888" y="5300663"/>
            <a:ext cx="71437" cy="360362"/>
          </a:xfrm>
          <a:prstGeom prst="line">
            <a:avLst/>
          </a:prstGeom>
          <a:ln w="9525" cap="flat" cmpd="sng">
            <a:solidFill>
              <a:srgbClr val="FF0000"/>
            </a:solidFill>
            <a:prstDash val="solid"/>
            <a:headEnd type="none" w="med" len="med"/>
            <a:tailEnd type="triangle" w="med" len="med"/>
          </a:ln>
        </p:spPr>
      </p:sp>
      <p:sp>
        <p:nvSpPr>
          <p:cNvPr id="17426" name="文本框 14353"/>
          <p:cNvSpPr txBox="1"/>
          <p:nvPr/>
        </p:nvSpPr>
        <p:spPr>
          <a:xfrm>
            <a:off x="7380288" y="5589588"/>
            <a:ext cx="12160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maxsize</a:t>
            </a:r>
          </a:p>
        </p:txBody>
      </p:sp>
      <p:sp>
        <p:nvSpPr>
          <p:cNvPr id="17427" name="直接连接符 14354"/>
          <p:cNvSpPr/>
          <p:nvPr/>
        </p:nvSpPr>
        <p:spPr>
          <a:xfrm flipV="1">
            <a:off x="7667625" y="5300663"/>
            <a:ext cx="71438" cy="360362"/>
          </a:xfrm>
          <a:prstGeom prst="line">
            <a:avLst/>
          </a:prstGeom>
          <a:ln w="9525" cap="flat" cmpd="sng">
            <a:solidFill>
              <a:srgbClr val="FF0000"/>
            </a:solidFill>
            <a:prstDash val="solid"/>
            <a:headEnd type="none" w="med" len="med"/>
            <a:tailEnd type="triangle" w="med" len="med"/>
          </a:ln>
        </p:spPr>
      </p:sp>
      <p:sp>
        <p:nvSpPr>
          <p:cNvPr id="1742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16</a:t>
            </a:fld>
            <a:endParaRPr lang="zh-CN"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62817"/>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(2)</a:t>
            </a:r>
          </a:p>
        </p:txBody>
      </p:sp>
      <p:sp>
        <p:nvSpPr>
          <p:cNvPr id="18435" name="文本占位符 162818"/>
          <p:cNvSpPr>
            <a:spLocks noGrp="1"/>
          </p:cNvSpPr>
          <p:nvPr>
            <p:ph idx="1"/>
          </p:nvPr>
        </p:nvSpPr>
        <p:spPr>
          <a:xfrm>
            <a:off x="468313" y="1628775"/>
            <a:ext cx="8424862" cy="5040313"/>
          </a:xfrm>
        </p:spPr>
        <p:txBody>
          <a:bodyPr vert="horz" wrap="square" lIns="91440" tIns="45720" rIns="91440" bIns="45720" anchor="t"/>
          <a:lstStyle/>
          <a:p>
            <a:pPr eaLnBrk="1" hangingPunct="1">
              <a:lnSpc>
                <a:spcPct val="70000"/>
              </a:lnSpc>
              <a:buNone/>
            </a:pPr>
            <a:endParaRPr lang="en-US" altLang="zh-CN" sz="2400" b="1" dirty="0">
              <a:latin typeface="Courier New" panose="02070309020205020404" pitchFamily="49" charset="0"/>
            </a:endParaRPr>
          </a:p>
          <a:p>
            <a:pPr eaLnBrk="1" hangingPunct="1">
              <a:lnSpc>
                <a:spcPct val="80000"/>
              </a:lnSpc>
              <a:buNone/>
            </a:pPr>
            <a:r>
              <a:rPr lang="en-US" altLang="zh-CN" sz="2400" b="1" dirty="0">
                <a:latin typeface="Courier New" panose="02070309020205020404" pitchFamily="49" charset="0"/>
              </a:rPr>
              <a:t>public:</a:t>
            </a:r>
          </a:p>
          <a:p>
            <a:pPr eaLnBrk="1" hangingPunct="1">
              <a:lnSpc>
                <a:spcPct val="80000"/>
              </a:lnSpc>
              <a:buNone/>
            </a:pPr>
            <a:r>
              <a:rPr lang="en-US" altLang="zh-CN" sz="2400" b="1" dirty="0">
                <a:latin typeface="Courier New" panose="02070309020205020404" pitchFamily="49" charset="0"/>
              </a:rPr>
              <a:t>  AList(int size=DefaultListSize) {</a:t>
            </a:r>
          </a:p>
          <a:p>
            <a:pPr eaLnBrk="1" hangingPunct="1">
              <a:lnSpc>
                <a:spcPct val="80000"/>
              </a:lnSpc>
              <a:buNone/>
            </a:pPr>
            <a:r>
              <a:rPr lang="en-US" altLang="zh-CN" sz="2400" b="1" dirty="0">
                <a:latin typeface="Courier New" panose="02070309020205020404" pitchFamily="49" charset="0"/>
              </a:rPr>
              <a:t>    maxSize = size;</a:t>
            </a:r>
          </a:p>
          <a:p>
            <a:pPr eaLnBrk="1" hangingPunct="1">
              <a:lnSpc>
                <a:spcPct val="80000"/>
              </a:lnSpc>
              <a:buNone/>
            </a:pPr>
            <a:r>
              <a:rPr lang="en-US" altLang="zh-CN" sz="2400" b="1" dirty="0">
                <a:latin typeface="Courier New" panose="02070309020205020404" pitchFamily="49" charset="0"/>
              </a:rPr>
              <a:t>    listSize = </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 0;</a:t>
            </a:r>
          </a:p>
          <a:p>
            <a:pPr eaLnBrk="1" hangingPunct="1">
              <a:lnSpc>
                <a:spcPct val="80000"/>
              </a:lnSpc>
              <a:buNone/>
            </a:pPr>
            <a:r>
              <a:rPr lang="en-US" altLang="zh-CN" sz="2400" b="1" dirty="0">
                <a:latin typeface="Courier New" panose="02070309020205020404" pitchFamily="49" charset="0"/>
              </a:rPr>
              <a:t>    listArray = new E[maxSize];</a:t>
            </a:r>
          </a:p>
          <a:p>
            <a:pPr eaLnBrk="1" hangingPunct="1">
              <a:lnSpc>
                <a:spcPct val="80000"/>
              </a:lnSpc>
              <a:buNone/>
            </a:pPr>
            <a:r>
              <a:rPr lang="en-US" altLang="zh-CN" sz="2400" b="1" dirty="0">
                <a:latin typeface="Courier New" panose="02070309020205020404" pitchFamily="49" charset="0"/>
              </a:rPr>
              <a:t>  }</a:t>
            </a:r>
          </a:p>
          <a:p>
            <a:pPr eaLnBrk="1" hangingPunct="1">
              <a:lnSpc>
                <a:spcPct val="70000"/>
              </a:lnSpc>
              <a:buNone/>
            </a:pPr>
            <a:r>
              <a:rPr lang="en-US" altLang="zh-CN" sz="2400" b="1" dirty="0">
                <a:latin typeface="Courier New" panose="02070309020205020404" pitchFamily="49" charset="0"/>
              </a:rPr>
              <a:t>~AList() { delete [] listArray; }</a:t>
            </a:r>
          </a:p>
          <a:p>
            <a:pPr eaLnBrk="1" hangingPunct="1">
              <a:lnSpc>
                <a:spcPct val="70000"/>
              </a:lnSpc>
              <a:buNone/>
            </a:pP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void clear() {</a:t>
            </a:r>
          </a:p>
          <a:p>
            <a:pPr eaLnBrk="1" hangingPunct="1">
              <a:lnSpc>
                <a:spcPct val="70000"/>
              </a:lnSpc>
              <a:buNone/>
            </a:pPr>
            <a:r>
              <a:rPr lang="en-US" altLang="zh-CN" sz="2400" b="1" dirty="0">
                <a:latin typeface="Courier New" panose="02070309020205020404" pitchFamily="49" charset="0"/>
              </a:rPr>
              <a:t>  delete [] listArray;</a:t>
            </a:r>
          </a:p>
          <a:p>
            <a:pPr eaLnBrk="1" hangingPunct="1">
              <a:lnSpc>
                <a:spcPct val="70000"/>
              </a:lnSpc>
              <a:buNone/>
            </a:pPr>
            <a:r>
              <a:rPr lang="en-US" altLang="zh-CN" sz="2400" b="1" dirty="0">
                <a:latin typeface="Courier New" panose="02070309020205020404" pitchFamily="49" charset="0"/>
              </a:rPr>
              <a:t>  listSize = </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 0;</a:t>
            </a:r>
          </a:p>
          <a:p>
            <a:pPr eaLnBrk="1" hangingPunct="1">
              <a:lnSpc>
                <a:spcPct val="70000"/>
              </a:lnSpc>
              <a:buNone/>
            </a:pPr>
            <a:r>
              <a:rPr lang="en-US" altLang="zh-CN" sz="2400" b="1" dirty="0">
                <a:latin typeface="Courier New" panose="02070309020205020404" pitchFamily="49" charset="0"/>
              </a:rPr>
              <a:t>  listArray = new E[maxSize];</a:t>
            </a:r>
          </a:p>
          <a:p>
            <a:pPr eaLnBrk="1" hangingPunct="1">
              <a:lnSpc>
                <a:spcPct val="70000"/>
              </a:lnSpc>
              <a:buNone/>
            </a:pPr>
            <a:r>
              <a:rPr lang="en-US" altLang="zh-CN" sz="2400" b="1" dirty="0">
                <a:latin typeface="Courier New" panose="02070309020205020404" pitchFamily="49" charset="0"/>
              </a:rPr>
              <a:t>}</a:t>
            </a:r>
            <a:endParaRPr lang="en-US" altLang="zh-CN" sz="2000" b="1" dirty="0">
              <a:latin typeface="Courier New" panose="02070309020205020404" pitchFamily="49" charset="0"/>
            </a:endParaRPr>
          </a:p>
        </p:txBody>
      </p:sp>
      <p:sp>
        <p:nvSpPr>
          <p:cNvPr id="18436" name="矩形 162819"/>
          <p:cNvSpPr/>
          <p:nvPr/>
        </p:nvSpPr>
        <p:spPr>
          <a:xfrm>
            <a:off x="2411413" y="162877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8437" name="矩形 162820"/>
          <p:cNvSpPr/>
          <p:nvPr/>
        </p:nvSpPr>
        <p:spPr>
          <a:xfrm>
            <a:off x="3275013" y="162877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8438" name="矩形 162821"/>
          <p:cNvSpPr/>
          <p:nvPr/>
        </p:nvSpPr>
        <p:spPr>
          <a:xfrm>
            <a:off x="4138613" y="162877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8439" name="矩形 162822"/>
          <p:cNvSpPr/>
          <p:nvPr/>
        </p:nvSpPr>
        <p:spPr>
          <a:xfrm>
            <a:off x="5003800" y="162877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8440" name="矩形 162823"/>
          <p:cNvSpPr/>
          <p:nvPr/>
        </p:nvSpPr>
        <p:spPr>
          <a:xfrm>
            <a:off x="5867400" y="162877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8441" name="矩形 162824"/>
          <p:cNvSpPr/>
          <p:nvPr/>
        </p:nvSpPr>
        <p:spPr>
          <a:xfrm>
            <a:off x="6731000" y="162877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8442" name="矩形 162825"/>
          <p:cNvSpPr/>
          <p:nvPr/>
        </p:nvSpPr>
        <p:spPr>
          <a:xfrm>
            <a:off x="7596188" y="162877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8443" name="直接连接符 162826"/>
          <p:cNvSpPr/>
          <p:nvPr/>
        </p:nvSpPr>
        <p:spPr>
          <a:xfrm>
            <a:off x="2411413" y="1268413"/>
            <a:ext cx="3175" cy="1104900"/>
          </a:xfrm>
          <a:prstGeom prst="line">
            <a:avLst/>
          </a:prstGeom>
          <a:ln w="38100" cap="flat" cmpd="sng">
            <a:solidFill>
              <a:srgbClr val="FF0000"/>
            </a:solidFill>
            <a:prstDash val="solid"/>
            <a:headEnd type="none" w="med" len="med"/>
            <a:tailEnd type="none" w="med" len="med"/>
          </a:ln>
        </p:spPr>
      </p:sp>
      <p:sp>
        <p:nvSpPr>
          <p:cNvPr id="18444" name="文本框 162827"/>
          <p:cNvSpPr txBox="1"/>
          <p:nvPr/>
        </p:nvSpPr>
        <p:spPr>
          <a:xfrm>
            <a:off x="2411413" y="908050"/>
            <a:ext cx="758190" cy="460375"/>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curr</a:t>
            </a:r>
          </a:p>
        </p:txBody>
      </p:sp>
      <p:sp>
        <p:nvSpPr>
          <p:cNvPr id="18445" name="直接连接符 162828"/>
          <p:cNvSpPr/>
          <p:nvPr/>
        </p:nvSpPr>
        <p:spPr>
          <a:xfrm>
            <a:off x="2700338" y="1341438"/>
            <a:ext cx="71437" cy="215900"/>
          </a:xfrm>
          <a:prstGeom prst="line">
            <a:avLst/>
          </a:prstGeom>
          <a:ln w="9525" cap="flat" cmpd="sng">
            <a:solidFill>
              <a:srgbClr val="FF0000"/>
            </a:solidFill>
            <a:prstDash val="solid"/>
            <a:headEnd type="none" w="med" len="med"/>
            <a:tailEnd type="triangle" w="med" len="med"/>
          </a:ln>
        </p:spPr>
      </p:sp>
      <p:sp>
        <p:nvSpPr>
          <p:cNvPr id="18446" name="直接连接符 162829"/>
          <p:cNvSpPr/>
          <p:nvPr/>
        </p:nvSpPr>
        <p:spPr>
          <a:xfrm>
            <a:off x="1331913" y="1484313"/>
            <a:ext cx="1008062" cy="360362"/>
          </a:xfrm>
          <a:prstGeom prst="line">
            <a:avLst/>
          </a:prstGeom>
          <a:ln w="9525" cap="flat" cmpd="sng">
            <a:solidFill>
              <a:srgbClr val="FF0000"/>
            </a:solidFill>
            <a:prstDash val="solid"/>
            <a:headEnd type="none" w="med" len="med"/>
            <a:tailEnd type="triangle" w="med" len="med"/>
          </a:ln>
        </p:spPr>
      </p:sp>
      <p:sp>
        <p:nvSpPr>
          <p:cNvPr id="18447" name="文本框 162830"/>
          <p:cNvSpPr txBox="1"/>
          <p:nvPr/>
        </p:nvSpPr>
        <p:spPr>
          <a:xfrm>
            <a:off x="755650" y="979488"/>
            <a:ext cx="13684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listArray</a:t>
            </a:r>
          </a:p>
        </p:txBody>
      </p:sp>
      <p:sp>
        <p:nvSpPr>
          <p:cNvPr id="18448" name="文本框 162831"/>
          <p:cNvSpPr txBox="1"/>
          <p:nvPr/>
        </p:nvSpPr>
        <p:spPr>
          <a:xfrm>
            <a:off x="7459663" y="2493963"/>
            <a:ext cx="12160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maxsize</a:t>
            </a:r>
          </a:p>
        </p:txBody>
      </p:sp>
      <p:sp>
        <p:nvSpPr>
          <p:cNvPr id="18449" name="直接连接符 162832"/>
          <p:cNvSpPr/>
          <p:nvPr/>
        </p:nvSpPr>
        <p:spPr>
          <a:xfrm flipV="1">
            <a:off x="8459788" y="2205038"/>
            <a:ext cx="71437" cy="360362"/>
          </a:xfrm>
          <a:prstGeom prst="line">
            <a:avLst/>
          </a:prstGeom>
          <a:ln w="9525" cap="flat" cmpd="sng">
            <a:solidFill>
              <a:srgbClr val="FF0000"/>
            </a:solidFill>
            <a:prstDash val="solid"/>
            <a:headEnd type="none" w="med" len="med"/>
            <a:tailEnd type="triangle" w="med" len="med"/>
          </a:ln>
        </p:spPr>
      </p:sp>
      <p:sp>
        <p:nvSpPr>
          <p:cNvPr id="18450" name="文本框 162833"/>
          <p:cNvSpPr txBox="1"/>
          <p:nvPr/>
        </p:nvSpPr>
        <p:spPr>
          <a:xfrm>
            <a:off x="3276600" y="955675"/>
            <a:ext cx="1096963"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listSize</a:t>
            </a:r>
          </a:p>
        </p:txBody>
      </p:sp>
      <p:sp>
        <p:nvSpPr>
          <p:cNvPr id="18451" name="直接连接符 162835"/>
          <p:cNvSpPr/>
          <p:nvPr/>
        </p:nvSpPr>
        <p:spPr>
          <a:xfrm flipH="1">
            <a:off x="2987675" y="1341438"/>
            <a:ext cx="647700" cy="215900"/>
          </a:xfrm>
          <a:prstGeom prst="line">
            <a:avLst/>
          </a:prstGeom>
          <a:ln w="9525" cap="flat" cmpd="sng">
            <a:solidFill>
              <a:srgbClr val="FF0000"/>
            </a:solidFill>
            <a:prstDash val="solid"/>
            <a:headEnd type="none" w="med" len="med"/>
            <a:tailEnd type="triangle" w="med" len="med"/>
          </a:ln>
        </p:spPr>
      </p:sp>
      <p:sp>
        <p:nvSpPr>
          <p:cNvPr id="1845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17</a:t>
            </a:fld>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(3)</a:t>
            </a:r>
          </a:p>
        </p:txBody>
      </p:sp>
      <p:sp>
        <p:nvSpPr>
          <p:cNvPr id="19459" name="文本占位符 16386"/>
          <p:cNvSpPr>
            <a:spLocks noGrp="1"/>
          </p:cNvSpPr>
          <p:nvPr>
            <p:ph idx="1"/>
          </p:nvPr>
        </p:nvSpPr>
        <p:spPr>
          <a:xfrm>
            <a:off x="455613" y="1350963"/>
            <a:ext cx="8226425" cy="4572000"/>
          </a:xfrm>
        </p:spPr>
        <p:txBody>
          <a:bodyPr vert="horz" wrap="square" lIns="91440" tIns="45720" rIns="91440" bIns="45720" anchor="t"/>
          <a:lstStyle/>
          <a:p>
            <a:pPr eaLnBrk="1" hangingPunct="1">
              <a:lnSpc>
                <a:spcPct val="70000"/>
              </a:lnSpc>
              <a:buNone/>
            </a:pPr>
            <a:r>
              <a:rPr lang="en-US" altLang="zh-CN" sz="2400" b="1" dirty="0">
                <a:latin typeface="Courier New" panose="02070309020205020404" pitchFamily="49" charset="0"/>
              </a:rPr>
              <a:t>void moveToStart() { curr = 0; }</a:t>
            </a:r>
          </a:p>
          <a:p>
            <a:pPr eaLnBrk="1" hangingPunct="1">
              <a:lnSpc>
                <a:spcPct val="70000"/>
              </a:lnSpc>
              <a:buNone/>
            </a:pPr>
            <a:r>
              <a:rPr lang="en-US" altLang="zh-CN" sz="2400" b="1" dirty="0">
                <a:latin typeface="Courier New" panose="02070309020205020404" pitchFamily="49" charset="0"/>
              </a:rPr>
              <a:t>void moveToEnd() { curr = </a:t>
            </a:r>
            <a:r>
              <a:rPr lang="en-US" altLang="zh-CN" sz="2400" b="1" dirty="0">
                <a:solidFill>
                  <a:schemeClr val="accent2"/>
                </a:solidFill>
                <a:latin typeface="Courier New" panose="02070309020205020404" pitchFamily="49" charset="0"/>
              </a:rPr>
              <a:t>listSize</a:t>
            </a:r>
            <a:r>
              <a:rPr lang="en-US" altLang="zh-CN" sz="2400" b="1" dirty="0">
                <a:latin typeface="Courier New" panose="02070309020205020404" pitchFamily="49" charset="0"/>
              </a:rPr>
              <a:t>; }</a:t>
            </a:r>
          </a:p>
          <a:p>
            <a:pPr eaLnBrk="1" hangingPunct="1">
              <a:lnSpc>
                <a:spcPct val="70000"/>
              </a:lnSpc>
              <a:buNone/>
            </a:pPr>
            <a:r>
              <a:rPr lang="en-US" altLang="zh-CN" sz="2400" b="1" dirty="0">
                <a:latin typeface="Courier New" panose="02070309020205020404" pitchFamily="49" charset="0"/>
              </a:rPr>
              <a:t>void prev()   { if (</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 0) </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a:t>
            </a:r>
          </a:p>
          <a:p>
            <a:pPr eaLnBrk="1" hangingPunct="1">
              <a:lnSpc>
                <a:spcPct val="70000"/>
              </a:lnSpc>
              <a:buNone/>
            </a:pPr>
            <a:r>
              <a:rPr lang="en-US" altLang="zh-CN" sz="2400" b="1" dirty="0">
                <a:latin typeface="Courier New" panose="02070309020205020404" pitchFamily="49" charset="0"/>
              </a:rPr>
              <a:t>void next()   { if (</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&lt;= </a:t>
            </a:r>
            <a:r>
              <a:rPr lang="en-US" altLang="zh-CN" sz="2400" b="1" dirty="0">
                <a:solidFill>
                  <a:srgbClr val="CC0000"/>
                </a:solidFill>
                <a:latin typeface="Courier New" panose="02070309020205020404" pitchFamily="49" charset="0"/>
              </a:rPr>
              <a:t>listSize-1</a:t>
            </a:r>
            <a:r>
              <a:rPr lang="en-US" altLang="zh-CN" sz="2400" b="1" dirty="0">
                <a:latin typeface="Courier New" panose="02070309020205020404" pitchFamily="49" charset="0"/>
              </a:rPr>
              <a:t>)</a:t>
            </a:r>
          </a:p>
          <a:p>
            <a:pPr eaLnBrk="1" hangingPunct="1">
              <a:lnSpc>
                <a:spcPct val="70000"/>
              </a:lnSpc>
              <a:buNone/>
            </a:pPr>
            <a:r>
              <a:rPr lang="en-US" altLang="zh-CN" sz="2400" b="1" dirty="0">
                <a:latin typeface="Courier New" panose="02070309020205020404" pitchFamily="49" charset="0"/>
              </a:rPr>
              <a:t>                </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a:t>
            </a:r>
          </a:p>
          <a:p>
            <a:pPr eaLnBrk="1" hangingPunct="1">
              <a:lnSpc>
                <a:spcPct val="70000"/>
              </a:lnSpc>
              <a:buNone/>
            </a:pPr>
            <a:r>
              <a:rPr lang="en-US" altLang="zh-CN" sz="2400" b="1" dirty="0">
                <a:latin typeface="Courier New" panose="02070309020205020404" pitchFamily="49" charset="0"/>
              </a:rPr>
              <a:t>int Length() const  { return </a:t>
            </a:r>
            <a:r>
              <a:rPr lang="en-US" altLang="zh-CN" sz="2400" b="1" dirty="0">
                <a:latin typeface="Courier New" panose="02070309020205020404" pitchFamily="49" charset="0"/>
                <a:sym typeface="+mn-ea"/>
              </a:rPr>
              <a:t>listSize</a:t>
            </a:r>
            <a:r>
              <a:rPr lang="en-US" altLang="zh-CN" sz="2400" b="1" dirty="0">
                <a:latin typeface="Courier New" panose="02070309020205020404" pitchFamily="49" charset="0"/>
              </a:rPr>
              <a:t>; }</a:t>
            </a:r>
          </a:p>
          <a:p>
            <a:pPr eaLnBrk="1" hangingPunct="1">
              <a:lnSpc>
                <a:spcPct val="70000"/>
              </a:lnSpc>
              <a:buNone/>
            </a:pPr>
            <a:r>
              <a:rPr lang="en-US" altLang="zh-CN" sz="2400" b="1" dirty="0">
                <a:latin typeface="Courier New" panose="02070309020205020404" pitchFamily="49" charset="0"/>
              </a:rPr>
              <a:t>int currPos()const {return curr;}</a:t>
            </a:r>
          </a:p>
          <a:p>
            <a:pPr eaLnBrk="1" hangingPunct="1">
              <a:lnSpc>
                <a:spcPct val="70000"/>
              </a:lnSpc>
              <a:buNone/>
            </a:pPr>
            <a:endParaRPr lang="en-US" altLang="zh-CN" sz="2400" b="1" dirty="0">
              <a:latin typeface="Courier New" panose="02070309020205020404" pitchFamily="49" charset="0"/>
            </a:endParaRPr>
          </a:p>
        </p:txBody>
      </p:sp>
      <p:sp>
        <p:nvSpPr>
          <p:cNvPr id="19460" name="矩形 16388"/>
          <p:cNvSpPr/>
          <p:nvPr/>
        </p:nvSpPr>
        <p:spPr>
          <a:xfrm>
            <a:off x="1619250"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461" name="矩形 16389"/>
          <p:cNvSpPr/>
          <p:nvPr/>
        </p:nvSpPr>
        <p:spPr>
          <a:xfrm>
            <a:off x="2411413"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462" name="矩形 16390"/>
          <p:cNvSpPr/>
          <p:nvPr/>
        </p:nvSpPr>
        <p:spPr>
          <a:xfrm>
            <a:off x="3275013"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463" name="矩形 16391"/>
          <p:cNvSpPr/>
          <p:nvPr/>
        </p:nvSpPr>
        <p:spPr>
          <a:xfrm>
            <a:off x="4140200"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464" name="矩形 16392"/>
          <p:cNvSpPr/>
          <p:nvPr/>
        </p:nvSpPr>
        <p:spPr>
          <a:xfrm>
            <a:off x="5003800" y="4724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465" name="直接连接符 16393"/>
          <p:cNvSpPr/>
          <p:nvPr/>
        </p:nvSpPr>
        <p:spPr>
          <a:xfrm>
            <a:off x="3279775" y="4292600"/>
            <a:ext cx="0" cy="1655763"/>
          </a:xfrm>
          <a:prstGeom prst="line">
            <a:avLst/>
          </a:prstGeom>
          <a:ln w="38100" cap="flat" cmpd="sng">
            <a:solidFill>
              <a:srgbClr val="FF0000"/>
            </a:solidFill>
            <a:prstDash val="solid"/>
            <a:headEnd type="none" w="med" len="med"/>
            <a:tailEnd type="none" w="med" len="med"/>
          </a:ln>
        </p:spPr>
      </p:sp>
      <p:sp>
        <p:nvSpPr>
          <p:cNvPr id="19466" name="文本框 16394"/>
          <p:cNvSpPr txBox="1"/>
          <p:nvPr/>
        </p:nvSpPr>
        <p:spPr>
          <a:xfrm>
            <a:off x="3276600" y="5635625"/>
            <a:ext cx="758190" cy="460375"/>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curr</a:t>
            </a:r>
          </a:p>
        </p:txBody>
      </p:sp>
      <p:sp>
        <p:nvSpPr>
          <p:cNvPr id="19467" name="直接连接符 16395"/>
          <p:cNvSpPr/>
          <p:nvPr/>
        </p:nvSpPr>
        <p:spPr>
          <a:xfrm flipV="1">
            <a:off x="3492500" y="5300663"/>
            <a:ext cx="71438" cy="360362"/>
          </a:xfrm>
          <a:prstGeom prst="line">
            <a:avLst/>
          </a:prstGeom>
          <a:ln w="9525" cap="flat" cmpd="sng">
            <a:solidFill>
              <a:srgbClr val="FF0000"/>
            </a:solidFill>
            <a:prstDash val="solid"/>
            <a:headEnd type="none" w="med" len="med"/>
            <a:tailEnd type="triangle" w="med" len="med"/>
          </a:ln>
        </p:spPr>
      </p:sp>
      <p:sp>
        <p:nvSpPr>
          <p:cNvPr id="19468" name="矩形 16396"/>
          <p:cNvSpPr/>
          <p:nvPr/>
        </p:nvSpPr>
        <p:spPr>
          <a:xfrm>
            <a:off x="5867400" y="47244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469" name="矩形 16397"/>
          <p:cNvSpPr/>
          <p:nvPr/>
        </p:nvSpPr>
        <p:spPr>
          <a:xfrm>
            <a:off x="6732588" y="47244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470" name="直接连接符 16398"/>
          <p:cNvSpPr/>
          <p:nvPr/>
        </p:nvSpPr>
        <p:spPr>
          <a:xfrm flipV="1">
            <a:off x="1331913" y="5013325"/>
            <a:ext cx="215900" cy="287338"/>
          </a:xfrm>
          <a:prstGeom prst="line">
            <a:avLst/>
          </a:prstGeom>
          <a:ln w="9525" cap="flat" cmpd="sng">
            <a:solidFill>
              <a:srgbClr val="FF0000"/>
            </a:solidFill>
            <a:prstDash val="solid"/>
            <a:headEnd type="none" w="med" len="med"/>
            <a:tailEnd type="triangle" w="med" len="med"/>
          </a:ln>
        </p:spPr>
      </p:sp>
      <p:sp>
        <p:nvSpPr>
          <p:cNvPr id="19471" name="文本框 16399"/>
          <p:cNvSpPr txBox="1"/>
          <p:nvPr/>
        </p:nvSpPr>
        <p:spPr>
          <a:xfrm>
            <a:off x="539750" y="5300663"/>
            <a:ext cx="13684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listArray</a:t>
            </a:r>
          </a:p>
        </p:txBody>
      </p:sp>
      <p:sp>
        <p:nvSpPr>
          <p:cNvPr id="19472" name="文本框 16400"/>
          <p:cNvSpPr txBox="1"/>
          <p:nvPr/>
        </p:nvSpPr>
        <p:spPr>
          <a:xfrm>
            <a:off x="5795963" y="5661025"/>
            <a:ext cx="1046162"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listsize</a:t>
            </a:r>
          </a:p>
        </p:txBody>
      </p:sp>
      <p:sp>
        <p:nvSpPr>
          <p:cNvPr id="19473" name="直接连接符 16401"/>
          <p:cNvSpPr/>
          <p:nvPr/>
        </p:nvSpPr>
        <p:spPr>
          <a:xfrm flipV="1">
            <a:off x="6084888" y="5300663"/>
            <a:ext cx="71437" cy="360362"/>
          </a:xfrm>
          <a:prstGeom prst="line">
            <a:avLst/>
          </a:prstGeom>
          <a:ln w="9525" cap="flat" cmpd="sng">
            <a:solidFill>
              <a:srgbClr val="FF0000"/>
            </a:solidFill>
            <a:prstDash val="solid"/>
            <a:headEnd type="none" w="med" len="med"/>
            <a:tailEnd type="triangle" w="med" len="med"/>
          </a:ln>
        </p:spPr>
      </p:sp>
      <p:sp>
        <p:nvSpPr>
          <p:cNvPr id="16403" name="矩形 16402"/>
          <p:cNvSpPr/>
          <p:nvPr/>
        </p:nvSpPr>
        <p:spPr>
          <a:xfrm>
            <a:off x="8172450" y="1916113"/>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(1)</a:t>
            </a:r>
          </a:p>
        </p:txBody>
      </p:sp>
      <p:sp>
        <p:nvSpPr>
          <p:cNvPr id="1947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03">
                                            <p:txEl>
                                              <p:pRg st="0" end="0"/>
                                            </p:txEl>
                                          </p:spTgt>
                                        </p:tgtEl>
                                        <p:attrNameLst>
                                          <p:attrName>style.visibility</p:attrName>
                                        </p:attrNameLst>
                                      </p:cBhvr>
                                      <p:to>
                                        <p:strVal val="visible"/>
                                      </p:to>
                                    </p:set>
                                    <p:animEffect transition="in" filter="blinds(horizontal)">
                                      <p:cBhvr>
                                        <p:cTn id="7" dur="500"/>
                                        <p:tgtEl>
                                          <p:spTgt spid="16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a:xfrm>
            <a:off x="455613" y="698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(4)</a:t>
            </a:r>
          </a:p>
        </p:txBody>
      </p:sp>
      <p:sp>
        <p:nvSpPr>
          <p:cNvPr id="20483" name="文本占位符 18434"/>
          <p:cNvSpPr>
            <a:spLocks noGrp="1"/>
          </p:cNvSpPr>
          <p:nvPr>
            <p:ph idx="1"/>
          </p:nvPr>
        </p:nvSpPr>
        <p:spPr>
          <a:xfrm>
            <a:off x="453708" y="980440"/>
            <a:ext cx="8004175" cy="3492500"/>
          </a:xfrm>
        </p:spPr>
        <p:txBody>
          <a:bodyPr vert="horz" wrap="square" lIns="91440" tIns="45720" rIns="91440" bIns="45720" anchor="t"/>
          <a:lstStyle/>
          <a:p>
            <a:pPr eaLnBrk="1" hangingPunct="1">
              <a:lnSpc>
                <a:spcPct val="70000"/>
              </a:lnSpc>
              <a:buNone/>
            </a:pPr>
            <a:r>
              <a:rPr lang="en-US" altLang="zh-CN" sz="2200" b="1" dirty="0">
                <a:latin typeface="Courier New" panose="02070309020205020404" pitchFamily="49" charset="0"/>
              </a:rPr>
              <a:t>//set the position of the curr</a:t>
            </a:r>
          </a:p>
          <a:p>
            <a:pPr eaLnBrk="1" hangingPunct="1">
              <a:lnSpc>
                <a:spcPct val="70000"/>
              </a:lnSpc>
              <a:buNone/>
            </a:pPr>
            <a:r>
              <a:rPr lang="en-US" altLang="zh-CN" sz="2200" b="1" dirty="0">
                <a:latin typeface="Courier New" panose="02070309020205020404" pitchFamily="49" charset="0"/>
              </a:rPr>
              <a:t>void moveToPos(int pos) {</a:t>
            </a:r>
          </a:p>
          <a:p>
            <a:pPr eaLnBrk="1" hangingPunct="1">
              <a:lnSpc>
                <a:spcPct val="70000"/>
              </a:lnSpc>
              <a:buNone/>
            </a:pPr>
            <a:r>
              <a:rPr lang="en-US" altLang="zh-CN" sz="2200" b="1" dirty="0">
                <a:latin typeface="Courier New" panose="02070309020205020404" pitchFamily="49" charset="0"/>
              </a:rPr>
              <a:t>  </a:t>
            </a:r>
            <a:r>
              <a:rPr lang="en-US" altLang="zh-CN" sz="2200" b="1" dirty="0">
                <a:solidFill>
                  <a:srgbClr val="FF0000"/>
                </a:solidFill>
                <a:latin typeface="Courier New" panose="02070309020205020404" pitchFamily="49" charset="0"/>
              </a:rPr>
              <a:t>Assert ((pos &gt;= 0) &amp;&amp; (pos &lt;= listSize),</a:t>
            </a:r>
          </a:p>
          <a:p>
            <a:pPr eaLnBrk="1" hangingPunct="1">
              <a:lnSpc>
                <a:spcPct val="70000"/>
              </a:lnSpc>
              <a:buNone/>
            </a:pPr>
            <a:r>
              <a:rPr lang="en-US" altLang="zh-CN" sz="2200" b="1" dirty="0">
                <a:solidFill>
                  <a:srgbClr val="FF0000"/>
                </a:solidFill>
                <a:latin typeface="Courier New" panose="02070309020205020404" pitchFamily="49" charset="0"/>
              </a:rPr>
              <a:t>         “Pos out of range”);</a:t>
            </a:r>
            <a:endParaRPr lang="en-US" altLang="zh-CN" sz="2200" b="1" dirty="0">
              <a:latin typeface="Courier New" panose="02070309020205020404" pitchFamily="49" charset="0"/>
            </a:endParaRPr>
          </a:p>
          <a:p>
            <a:pPr eaLnBrk="1" hangingPunct="1">
              <a:lnSpc>
                <a:spcPct val="70000"/>
              </a:lnSpc>
              <a:buNone/>
            </a:pPr>
            <a:r>
              <a:rPr lang="en-US" altLang="zh-CN" sz="2200" b="1" dirty="0">
                <a:latin typeface="Courier New" panose="02070309020205020404" pitchFamily="49" charset="0"/>
              </a:rPr>
              <a:t>    </a:t>
            </a:r>
            <a:r>
              <a:rPr lang="en-US" altLang="zh-CN" sz="2200" b="1" dirty="0">
                <a:latin typeface="Courier New" panose="02070309020205020404" pitchFamily="49" charset="0"/>
                <a:sym typeface="+mn-ea"/>
              </a:rPr>
              <a:t>curr</a:t>
            </a:r>
            <a:r>
              <a:rPr lang="en-US" altLang="zh-CN" sz="2200" b="1" dirty="0">
                <a:latin typeface="Courier New" panose="02070309020205020404" pitchFamily="49" charset="0"/>
              </a:rPr>
              <a:t> = pos;</a:t>
            </a:r>
          </a:p>
          <a:p>
            <a:pPr eaLnBrk="1" hangingPunct="1">
              <a:lnSpc>
                <a:spcPct val="70000"/>
              </a:lnSpc>
              <a:buNone/>
            </a:pPr>
            <a:r>
              <a:rPr lang="en-US" altLang="zh-CN" sz="2200" b="1" dirty="0">
                <a:latin typeface="Courier New" panose="02070309020205020404" pitchFamily="49" charset="0"/>
              </a:rPr>
              <a:t>}</a:t>
            </a:r>
          </a:p>
          <a:p>
            <a:pPr eaLnBrk="1" hangingPunct="1">
              <a:lnSpc>
                <a:spcPct val="70000"/>
              </a:lnSpc>
              <a:buNone/>
            </a:pPr>
            <a:endParaRPr lang="en-US" altLang="zh-CN" sz="2200" b="1" dirty="0">
              <a:latin typeface="Courier New" panose="02070309020205020404" pitchFamily="49" charset="0"/>
            </a:endParaRPr>
          </a:p>
          <a:p>
            <a:pPr eaLnBrk="1" hangingPunct="1">
              <a:lnSpc>
                <a:spcPct val="70000"/>
              </a:lnSpc>
              <a:buNone/>
            </a:pPr>
            <a:r>
              <a:rPr lang="en-US" altLang="zh-CN" sz="2200" b="1" dirty="0">
                <a:latin typeface="Courier New" panose="02070309020205020404" pitchFamily="49" charset="0"/>
              </a:rPr>
              <a:t>const E&amp; getValue() const {</a:t>
            </a:r>
          </a:p>
          <a:p>
            <a:pPr eaLnBrk="1" hangingPunct="1">
              <a:lnSpc>
                <a:spcPct val="70000"/>
              </a:lnSpc>
              <a:buNone/>
            </a:pPr>
            <a:r>
              <a:rPr lang="en-US" altLang="zh-CN" sz="2200" b="1" dirty="0">
                <a:latin typeface="Courier New" panose="02070309020205020404" pitchFamily="49" charset="0"/>
              </a:rPr>
              <a:t>  Assert (</a:t>
            </a:r>
            <a:r>
              <a:rPr lang="en-US" altLang="zh-CN" sz="2200" b="1" dirty="0">
                <a:solidFill>
                  <a:srgbClr val="FF0000"/>
                </a:solidFill>
                <a:latin typeface="Courier New" panose="02070309020205020404" pitchFamily="49" charset="0"/>
              </a:rPr>
              <a:t>((curr&gt;=0)&amp;&amp;(curr&lt;listSize),</a:t>
            </a:r>
          </a:p>
          <a:p>
            <a:pPr eaLnBrk="1" hangingPunct="1">
              <a:lnSpc>
                <a:spcPct val="70000"/>
              </a:lnSpc>
              <a:buNone/>
            </a:pPr>
            <a:r>
              <a:rPr lang="en-US" altLang="zh-CN" sz="2200" b="1" dirty="0">
                <a:solidFill>
                  <a:srgbClr val="FF0000"/>
                </a:solidFill>
                <a:latin typeface="Courier New" panose="02070309020205020404" pitchFamily="49" charset="0"/>
              </a:rPr>
              <a:t>           ”No current element”);</a:t>
            </a:r>
          </a:p>
          <a:p>
            <a:pPr eaLnBrk="1" hangingPunct="1">
              <a:lnSpc>
                <a:spcPct val="70000"/>
              </a:lnSpc>
              <a:buNone/>
            </a:pPr>
            <a:r>
              <a:rPr lang="en-US" altLang="zh-CN" sz="2200" b="1" dirty="0">
                <a:latin typeface="Courier New" panose="02070309020205020404" pitchFamily="49" charset="0"/>
              </a:rPr>
              <a:t>  </a:t>
            </a:r>
            <a:r>
              <a:rPr lang="en-US" altLang="zh-CN" sz="2200" b="1" dirty="0">
                <a:latin typeface="Courier New" panose="02070309020205020404" pitchFamily="49" charset="0"/>
                <a:sym typeface="+mn-ea"/>
              </a:rPr>
              <a:t>return</a:t>
            </a:r>
            <a:r>
              <a:rPr lang="en-US" altLang="zh-CN" sz="2200" b="1" dirty="0">
                <a:latin typeface="Courier New" panose="02070309020205020404" pitchFamily="49" charset="0"/>
              </a:rPr>
              <a:t> listArray[curr];</a:t>
            </a:r>
          </a:p>
          <a:p>
            <a:pPr eaLnBrk="1" hangingPunct="1">
              <a:lnSpc>
                <a:spcPct val="70000"/>
              </a:lnSpc>
              <a:buNone/>
            </a:pPr>
            <a:r>
              <a:rPr lang="en-US" altLang="zh-CN" sz="2200" b="1" dirty="0">
                <a:latin typeface="Courier New" panose="02070309020205020404" pitchFamily="49" charset="0"/>
              </a:rPr>
              <a:t>}</a:t>
            </a:r>
          </a:p>
        </p:txBody>
      </p:sp>
      <p:sp>
        <p:nvSpPr>
          <p:cNvPr id="20484" name="矩形 18435"/>
          <p:cNvSpPr/>
          <p:nvPr/>
        </p:nvSpPr>
        <p:spPr>
          <a:xfrm>
            <a:off x="1690688" y="52038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85" name="矩形 18436"/>
          <p:cNvSpPr/>
          <p:nvPr/>
        </p:nvSpPr>
        <p:spPr>
          <a:xfrm>
            <a:off x="2482850" y="52038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86" name="矩形 18437"/>
          <p:cNvSpPr/>
          <p:nvPr/>
        </p:nvSpPr>
        <p:spPr>
          <a:xfrm>
            <a:off x="3346450" y="52038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87" name="矩形 18438"/>
          <p:cNvSpPr/>
          <p:nvPr/>
        </p:nvSpPr>
        <p:spPr>
          <a:xfrm>
            <a:off x="4211638" y="52038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88" name="矩形 18439"/>
          <p:cNvSpPr/>
          <p:nvPr/>
        </p:nvSpPr>
        <p:spPr>
          <a:xfrm>
            <a:off x="5075238" y="52038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89" name="直接连接符 18440"/>
          <p:cNvSpPr/>
          <p:nvPr/>
        </p:nvSpPr>
        <p:spPr>
          <a:xfrm>
            <a:off x="3351213" y="4772025"/>
            <a:ext cx="0" cy="1655763"/>
          </a:xfrm>
          <a:prstGeom prst="line">
            <a:avLst/>
          </a:prstGeom>
          <a:ln w="38100" cap="flat" cmpd="sng">
            <a:solidFill>
              <a:srgbClr val="FF0000"/>
            </a:solidFill>
            <a:prstDash val="solid"/>
            <a:headEnd type="none" w="med" len="med"/>
            <a:tailEnd type="none" w="med" len="med"/>
          </a:ln>
        </p:spPr>
      </p:sp>
      <p:sp>
        <p:nvSpPr>
          <p:cNvPr id="20490" name="文本框 18441"/>
          <p:cNvSpPr txBox="1"/>
          <p:nvPr/>
        </p:nvSpPr>
        <p:spPr>
          <a:xfrm>
            <a:off x="3348038" y="6115050"/>
            <a:ext cx="758190" cy="460375"/>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curr</a:t>
            </a:r>
          </a:p>
        </p:txBody>
      </p:sp>
      <p:sp>
        <p:nvSpPr>
          <p:cNvPr id="20491" name="直接连接符 18442"/>
          <p:cNvSpPr/>
          <p:nvPr/>
        </p:nvSpPr>
        <p:spPr>
          <a:xfrm flipV="1">
            <a:off x="3563938" y="5780088"/>
            <a:ext cx="71437" cy="360362"/>
          </a:xfrm>
          <a:prstGeom prst="line">
            <a:avLst/>
          </a:prstGeom>
          <a:ln w="9525" cap="flat" cmpd="sng">
            <a:solidFill>
              <a:srgbClr val="FF0000"/>
            </a:solidFill>
            <a:prstDash val="solid"/>
            <a:headEnd type="none" w="med" len="med"/>
            <a:tailEnd type="triangle" w="med" len="med"/>
          </a:ln>
        </p:spPr>
      </p:sp>
      <p:sp>
        <p:nvSpPr>
          <p:cNvPr id="20492" name="矩形 18443"/>
          <p:cNvSpPr/>
          <p:nvPr/>
        </p:nvSpPr>
        <p:spPr>
          <a:xfrm>
            <a:off x="5938838" y="52038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93" name="矩形 18444"/>
          <p:cNvSpPr/>
          <p:nvPr/>
        </p:nvSpPr>
        <p:spPr>
          <a:xfrm>
            <a:off x="6804025" y="52038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0494" name="直接连接符 18445"/>
          <p:cNvSpPr/>
          <p:nvPr/>
        </p:nvSpPr>
        <p:spPr>
          <a:xfrm flipV="1">
            <a:off x="1403350" y="5492750"/>
            <a:ext cx="215900" cy="287338"/>
          </a:xfrm>
          <a:prstGeom prst="line">
            <a:avLst/>
          </a:prstGeom>
          <a:ln w="9525" cap="flat" cmpd="sng">
            <a:solidFill>
              <a:srgbClr val="FF0000"/>
            </a:solidFill>
            <a:prstDash val="solid"/>
            <a:headEnd type="none" w="med" len="med"/>
            <a:tailEnd type="triangle" w="med" len="med"/>
          </a:ln>
        </p:spPr>
      </p:sp>
      <p:sp>
        <p:nvSpPr>
          <p:cNvPr id="20495" name="文本框 18446"/>
          <p:cNvSpPr txBox="1"/>
          <p:nvPr/>
        </p:nvSpPr>
        <p:spPr>
          <a:xfrm>
            <a:off x="611188" y="5780088"/>
            <a:ext cx="13684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listArray</a:t>
            </a:r>
          </a:p>
        </p:txBody>
      </p:sp>
      <p:sp>
        <p:nvSpPr>
          <p:cNvPr id="20496" name="文本框 18447"/>
          <p:cNvSpPr txBox="1"/>
          <p:nvPr/>
        </p:nvSpPr>
        <p:spPr>
          <a:xfrm>
            <a:off x="5867400" y="6140450"/>
            <a:ext cx="1046163"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listsize</a:t>
            </a:r>
          </a:p>
        </p:txBody>
      </p:sp>
      <p:sp>
        <p:nvSpPr>
          <p:cNvPr id="20497" name="直接连接符 18448"/>
          <p:cNvSpPr/>
          <p:nvPr/>
        </p:nvSpPr>
        <p:spPr>
          <a:xfrm flipV="1">
            <a:off x="6156325" y="5780088"/>
            <a:ext cx="71438" cy="360362"/>
          </a:xfrm>
          <a:prstGeom prst="line">
            <a:avLst/>
          </a:prstGeom>
          <a:ln w="9525" cap="flat" cmpd="sng">
            <a:solidFill>
              <a:srgbClr val="FF0000"/>
            </a:solidFill>
            <a:prstDash val="solid"/>
            <a:headEnd type="none" w="med" len="med"/>
            <a:tailEnd type="triangle" w="med" len="med"/>
          </a:ln>
        </p:spPr>
      </p:sp>
      <p:sp>
        <p:nvSpPr>
          <p:cNvPr id="18452" name="矩形 18451"/>
          <p:cNvSpPr/>
          <p:nvPr/>
        </p:nvSpPr>
        <p:spPr>
          <a:xfrm>
            <a:off x="7740650" y="4005263"/>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(1)</a:t>
            </a:r>
          </a:p>
        </p:txBody>
      </p:sp>
      <p:sp>
        <p:nvSpPr>
          <p:cNvPr id="2049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19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52">
                                            <p:txEl>
                                              <p:pRg st="0" end="0"/>
                                            </p:txEl>
                                          </p:spTgt>
                                        </p:tgtEl>
                                        <p:attrNameLst>
                                          <p:attrName>style.visibility</p:attrName>
                                        </p:attrNameLst>
                                      </p:cBhvr>
                                      <p:to>
                                        <p:strVal val="visible"/>
                                      </p:to>
                                    </p:set>
                                    <p:animEffect transition="in" filter="blinds(horizontal)">
                                      <p:cBhvr>
                                        <p:cTn id="7" dur="500"/>
                                        <p:tgtEl>
                                          <p:spTgt spid="184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51553"/>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3075" name="文本占位符 151554"/>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CC0000"/>
                </a:solidFill>
              </a:rPr>
              <a:t>1.1 Definition of lists</a:t>
            </a:r>
          </a:p>
          <a:p>
            <a:pPr eaLnBrk="1" hangingPunct="1"/>
            <a:r>
              <a:rPr lang="en-US" altLang="zh-CN" sz="3600" dirty="0">
                <a:solidFill>
                  <a:srgbClr val="008000"/>
                </a:solidFill>
              </a:rPr>
              <a:t>1.2 ADT of lists</a:t>
            </a:r>
          </a:p>
          <a:p>
            <a:pPr eaLnBrk="1" hangingPunct="1"/>
            <a:r>
              <a:rPr lang="en-US" altLang="zh-CN" sz="3600" dirty="0">
                <a:solidFill>
                  <a:srgbClr val="008000"/>
                </a:solidFill>
              </a:rPr>
              <a:t>1.3 Basic Implementation of Lists</a:t>
            </a:r>
          </a:p>
          <a:p>
            <a:pPr lvl="1" eaLnBrk="1" hangingPunct="1"/>
            <a:r>
              <a:rPr lang="en-US" altLang="zh-CN" sz="3200" dirty="0">
                <a:solidFill>
                  <a:srgbClr val="008000"/>
                </a:solidFill>
              </a:rPr>
              <a:t>1.3.1 Array-based List</a:t>
            </a:r>
          </a:p>
          <a:p>
            <a:pPr lvl="1" eaLnBrk="1" hangingPunct="1"/>
            <a:r>
              <a:rPr lang="en-US" altLang="zh-CN" sz="3200" dirty="0">
                <a:solidFill>
                  <a:srgbClr val="008000"/>
                </a:solidFill>
              </a:rPr>
              <a:t>1.3.2 Linked List</a:t>
            </a:r>
          </a:p>
          <a:p>
            <a:pPr lvl="1" eaLnBrk="1" hangingPunct="1"/>
            <a:r>
              <a:rPr lang="en-US" altLang="zh-CN" sz="3200" dirty="0">
                <a:solidFill>
                  <a:srgbClr val="008000"/>
                </a:solidFill>
              </a:rPr>
              <a:t>1.3.3 Comparison</a:t>
            </a:r>
          </a:p>
          <a:p>
            <a:pPr eaLnBrk="1" hangingPunct="1"/>
            <a:r>
              <a:rPr lang="en-US" altLang="zh-CN" sz="3600" dirty="0">
                <a:solidFill>
                  <a:srgbClr val="008000"/>
                </a:solidFill>
              </a:rPr>
              <a:t>1.4 Free list</a:t>
            </a:r>
          </a:p>
          <a:p>
            <a:pPr eaLnBrk="1" hangingPunct="1"/>
            <a:r>
              <a:rPr lang="en-US" altLang="zh-CN" sz="3600" dirty="0">
                <a:solidFill>
                  <a:srgbClr val="008000"/>
                </a:solidFill>
              </a:rPr>
              <a:t>1.5 Double Linked List</a:t>
            </a:r>
          </a:p>
        </p:txBody>
      </p:sp>
      <p:sp>
        <p:nvSpPr>
          <p:cNvPr id="307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a:t>
            </a:fld>
            <a:endParaRPr lang="zh-CN"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2289"/>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(5)  - Insert </a:t>
            </a:r>
          </a:p>
        </p:txBody>
      </p:sp>
      <p:pic>
        <p:nvPicPr>
          <p:cNvPr id="21508" name="图片 12291" descr="ShiftLis"/>
          <p:cNvPicPr>
            <a:picLocks noChangeAspect="1"/>
          </p:cNvPicPr>
          <p:nvPr/>
        </p:nvPicPr>
        <p:blipFill>
          <a:blip r:embed="rId3"/>
          <a:srcRect l="1610" t="2377" r="4292" b="2377"/>
          <a:stretch>
            <a:fillRect/>
          </a:stretch>
        </p:blipFill>
        <p:spPr>
          <a:xfrm>
            <a:off x="339725" y="1043305"/>
            <a:ext cx="8458200" cy="3863975"/>
          </a:xfrm>
          <a:prstGeom prst="rect">
            <a:avLst/>
          </a:prstGeom>
          <a:noFill/>
          <a:ln w="9525">
            <a:noFill/>
          </a:ln>
        </p:spPr>
      </p:pic>
      <p:sp>
        <p:nvSpPr>
          <p:cNvPr id="2150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20</a:t>
            </a:fld>
            <a:endParaRPr lang="zh-CN" altLang="en-US" sz="1400" dirty="0"/>
          </a:p>
        </p:txBody>
      </p:sp>
      <p:sp>
        <p:nvSpPr>
          <p:cNvPr id="21507" name="文本占位符 12290"/>
          <p:cNvSpPr>
            <a:spLocks noGrp="1"/>
          </p:cNvSpPr>
          <p:nvPr>
            <p:ph idx="1"/>
          </p:nvPr>
        </p:nvSpPr>
        <p:spPr>
          <a:xfrm>
            <a:off x="459105" y="4516120"/>
            <a:ext cx="8226425" cy="1591945"/>
          </a:xfrm>
        </p:spPr>
        <p:txBody>
          <a:bodyPr vert="horz" wrap="square" lIns="91440" tIns="45720" rIns="91440" bIns="45720" anchor="t"/>
          <a:lstStyle/>
          <a:p>
            <a:pPr eaLnBrk="1" hangingPunct="1">
              <a:lnSpc>
                <a:spcPct val="90000"/>
              </a:lnSpc>
            </a:pPr>
            <a:r>
              <a:rPr lang="en-US" altLang="zh-CN" dirty="0">
                <a:solidFill>
                  <a:srgbClr val="FF0000"/>
                </a:solidFill>
                <a:latin typeface="Helvetica" pitchFamily="34" charset="0"/>
              </a:rPr>
              <a:t>Questions:</a:t>
            </a:r>
          </a:p>
          <a:p>
            <a:pPr eaLnBrk="1" hangingPunct="1">
              <a:lnSpc>
                <a:spcPct val="90000"/>
              </a:lnSpc>
            </a:pPr>
            <a:r>
              <a:rPr lang="zh-CN" altLang="zh-CN" dirty="0">
                <a:latin typeface="Helvetica" pitchFamily="34" charset="0"/>
              </a:rPr>
              <a:t>How many moves are performed in the best, worst and average cases?</a:t>
            </a:r>
          </a:p>
          <a:p>
            <a:pPr eaLnBrk="1" hangingPunct="1">
              <a:lnSpc>
                <a:spcPct val="90000"/>
              </a:lnSpc>
            </a:pPr>
            <a:r>
              <a:rPr lang="en-US" altLang="zh-CN" dirty="0">
                <a:latin typeface="Helvetica" pitchFamily="34" charset="0"/>
              </a:rPr>
              <a:t>T</a:t>
            </a:r>
            <a:r>
              <a:rPr lang="zh-CN" altLang="zh-CN" dirty="0">
                <a:latin typeface="Helvetica" pitchFamily="34" charset="0"/>
              </a:rPr>
              <a:t>he order of movement</a:t>
            </a:r>
            <a:r>
              <a:rPr lang="en-US" altLang="zh-CN" dirty="0">
                <a:latin typeface="Helvetica"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(6)  - Insert</a:t>
            </a:r>
          </a:p>
        </p:txBody>
      </p:sp>
      <p:sp>
        <p:nvSpPr>
          <p:cNvPr id="22531" name="文本占位符 20482"/>
          <p:cNvSpPr>
            <a:spLocks noGrp="1"/>
          </p:cNvSpPr>
          <p:nvPr>
            <p:ph idx="1"/>
          </p:nvPr>
        </p:nvSpPr>
        <p:spPr>
          <a:xfrm>
            <a:off x="233680" y="1427480"/>
            <a:ext cx="7909560" cy="4572000"/>
          </a:xfrm>
        </p:spPr>
        <p:txBody>
          <a:bodyPr vert="horz" wrap="square" lIns="91440" tIns="45720" rIns="91440" bIns="45720" anchor="t"/>
          <a:lstStyle/>
          <a:p>
            <a:pPr algn="l" eaLnBrk="1" hangingPunct="1">
              <a:lnSpc>
                <a:spcPct val="70000"/>
              </a:lnSpc>
              <a:buClrTx/>
              <a:buSzTx/>
              <a:buNone/>
            </a:pPr>
            <a:r>
              <a:rPr lang="en-US" altLang="zh-CN" sz="2400" b="1" dirty="0">
                <a:solidFill>
                  <a:srgbClr val="00B050"/>
                </a:solidFill>
                <a:latin typeface="Courier New" panose="02070309020205020404" pitchFamily="49" charset="0"/>
              </a:rPr>
              <a:t>// Insert at front of right partition</a:t>
            </a:r>
          </a:p>
          <a:p>
            <a:pPr algn="l" eaLnBrk="1" hangingPunct="1">
              <a:lnSpc>
                <a:spcPct val="70000"/>
              </a:lnSpc>
              <a:buClrTx/>
              <a:buSzTx/>
              <a:buNone/>
            </a:pPr>
            <a:r>
              <a:rPr lang="en-US" altLang="zh-CN" sz="2400" b="1" dirty="0">
                <a:latin typeface="Courier New" panose="02070309020205020404" pitchFamily="49" charset="0"/>
              </a:rPr>
              <a:t>template &lt;class E&gt;</a:t>
            </a:r>
          </a:p>
          <a:p>
            <a:pPr algn="l" eaLnBrk="1" hangingPunct="1">
              <a:lnSpc>
                <a:spcPct val="70000"/>
              </a:lnSpc>
              <a:buClrTx/>
              <a:buSzTx/>
              <a:buNone/>
            </a:pPr>
            <a:r>
              <a:rPr lang="en-US" altLang="zh-CN" sz="2400" b="1" dirty="0">
                <a:latin typeface="Courier New" panose="02070309020205020404" pitchFamily="49" charset="0"/>
              </a:rPr>
              <a:t>void AList&lt;E&gt;::insert(const E&amp; item) {</a:t>
            </a:r>
          </a:p>
          <a:p>
            <a:pPr eaLnBrk="1" hangingPunct="1">
              <a:lnSpc>
                <a:spcPct val="70000"/>
              </a:lnSpc>
              <a:buNone/>
            </a:pPr>
            <a:r>
              <a:rPr lang="en-US" altLang="zh-CN" sz="2400" b="1" dirty="0">
                <a:latin typeface="Courier New" panose="02070309020205020404" pitchFamily="49" charset="0"/>
              </a:rPr>
              <a:t>  </a:t>
            </a:r>
            <a:r>
              <a:rPr lang="en-US" altLang="zh-CN" sz="2400" b="1" dirty="0">
                <a:solidFill>
                  <a:srgbClr val="FF0000"/>
                </a:solidFill>
                <a:effectLst>
                  <a:outerShdw blurRad="38100" dist="19050" dir="2700000" algn="tl" rotWithShape="0">
                    <a:schemeClr val="dk1">
                      <a:alpha val="40000"/>
                    </a:schemeClr>
                  </a:outerShdw>
                </a:effectLst>
                <a:latin typeface="Courier New" panose="02070309020205020404" pitchFamily="49" charset="0"/>
              </a:rPr>
              <a:t>Assert (listSize &lt; maxSize, </a:t>
            </a:r>
          </a:p>
          <a:p>
            <a:pPr eaLnBrk="1" hangingPunct="1">
              <a:lnSpc>
                <a:spcPct val="70000"/>
              </a:lnSpc>
              <a:buNone/>
            </a:pPr>
            <a:r>
              <a:rPr lang="en-US" altLang="zh-CN" sz="2400" b="1" dirty="0">
                <a:solidFill>
                  <a:srgbClr val="FF0000"/>
                </a:solidFill>
                <a:effectLst>
                  <a:outerShdw blurRad="38100" dist="19050" dir="2700000" algn="tl" rotWithShape="0">
                    <a:schemeClr val="dk1">
                      <a:alpha val="40000"/>
                    </a:schemeClr>
                  </a:outerShdw>
                </a:effectLst>
                <a:latin typeface="Courier New" panose="02070309020205020404" pitchFamily="49" charset="0"/>
              </a:rPr>
              <a:t>         “List capacity exceeded”);</a:t>
            </a:r>
          </a:p>
          <a:p>
            <a:pPr eaLnBrk="1" hangingPunct="1">
              <a:lnSpc>
                <a:spcPct val="70000"/>
              </a:lnSpc>
              <a:buNone/>
            </a:pPr>
            <a:r>
              <a:rPr lang="en-US" altLang="zh-CN" sz="2400" b="1" dirty="0">
                <a:latin typeface="Courier New" panose="02070309020205020404" pitchFamily="49" charset="0"/>
              </a:rPr>
              <a:t> for(</a:t>
            </a:r>
            <a:r>
              <a:rPr lang="en-US" altLang="zh-CN" sz="2400" b="1" dirty="0">
                <a:gradFill>
                  <a:gsLst>
                    <a:gs pos="0">
                      <a:srgbClr val="007BD3"/>
                    </a:gs>
                    <a:gs pos="100000">
                      <a:srgbClr val="034373"/>
                    </a:gs>
                  </a:gsLst>
                  <a:lin scaled="0"/>
                </a:gradFill>
                <a:latin typeface="Courier New" panose="02070309020205020404" pitchFamily="49" charset="0"/>
              </a:rPr>
              <a:t>int i=listSize; i&gt;curr; i--</a:t>
            </a:r>
            <a:r>
              <a:rPr lang="en-US" altLang="zh-CN" sz="2400" b="1" dirty="0">
                <a:latin typeface="Courier New" panose="02070309020205020404" pitchFamily="49" charset="0"/>
              </a:rPr>
              <a:t>)</a:t>
            </a:r>
          </a:p>
          <a:p>
            <a:pPr algn="l" eaLnBrk="1" hangingPunct="1">
              <a:lnSpc>
                <a:spcPct val="70000"/>
              </a:lnSpc>
              <a:buClrTx/>
              <a:buSzTx/>
              <a:buNone/>
            </a:pPr>
            <a:r>
              <a:rPr lang="en-US" altLang="zh-CN" sz="2400" b="1" dirty="0">
                <a:latin typeface="Courier New" panose="02070309020205020404" pitchFamily="49" charset="0"/>
              </a:rPr>
              <a:t>    </a:t>
            </a:r>
            <a:r>
              <a:rPr lang="en-US" altLang="zh-CN" sz="2400" b="1" dirty="0">
                <a:solidFill>
                  <a:srgbClr val="00B050"/>
                </a:solidFill>
                <a:latin typeface="Courier New" panose="02070309020205020404" pitchFamily="49" charset="0"/>
              </a:rPr>
              <a:t>// Shift Elems up to make room</a:t>
            </a:r>
            <a:endParaRPr lang="en-US" altLang="zh-CN" sz="2400" b="1" dirty="0">
              <a:latin typeface="Courier New" panose="02070309020205020404" pitchFamily="49" charset="0"/>
            </a:endParaRPr>
          </a:p>
          <a:p>
            <a:pPr algn="l" eaLnBrk="1" hangingPunct="1">
              <a:lnSpc>
                <a:spcPct val="70000"/>
              </a:lnSpc>
              <a:buClrTx/>
              <a:buSzTx/>
              <a:buNone/>
            </a:pPr>
            <a:r>
              <a:rPr lang="en-US" altLang="zh-CN" sz="2400" b="1" dirty="0">
                <a:latin typeface="Courier New" panose="02070309020205020404" pitchFamily="49" charset="0"/>
              </a:rPr>
              <a:t>    listArray[i] = listArray[i-1]; listArray[</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 item;</a:t>
            </a:r>
          </a:p>
          <a:p>
            <a:pPr eaLnBrk="1" hangingPunct="1">
              <a:lnSpc>
                <a:spcPct val="70000"/>
              </a:lnSpc>
              <a:buNone/>
            </a:pPr>
            <a:r>
              <a:rPr lang="en-US" altLang="zh-CN" sz="2400" b="1" dirty="0">
                <a:latin typeface="Courier New" panose="02070309020205020404" pitchFamily="49" charset="0"/>
              </a:rPr>
              <a:t>  listSize++; </a:t>
            </a:r>
            <a:r>
              <a:rPr lang="en-US" altLang="zh-CN" sz="2400" b="1" dirty="0">
                <a:solidFill>
                  <a:srgbClr val="00B050"/>
                </a:solidFill>
                <a:latin typeface="Courier New" panose="02070309020205020404" pitchFamily="49" charset="0"/>
              </a:rPr>
              <a:t>// Increment list size</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a:t>
            </a:r>
          </a:p>
          <a:p>
            <a:pPr eaLnBrk="1" hangingPunct="1">
              <a:lnSpc>
                <a:spcPct val="90000"/>
              </a:lnSpc>
              <a:buNone/>
            </a:pPr>
            <a:endParaRPr lang="en-US" altLang="zh-CN" sz="2400" b="1" dirty="0">
              <a:latin typeface="Courier New" panose="02070309020205020404" pitchFamily="49" charset="0"/>
            </a:endParaRPr>
          </a:p>
        </p:txBody>
      </p:sp>
      <p:sp>
        <p:nvSpPr>
          <p:cNvPr id="22532" name="矩形 20483"/>
          <p:cNvSpPr/>
          <p:nvPr/>
        </p:nvSpPr>
        <p:spPr>
          <a:xfrm>
            <a:off x="1476375" y="5495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33" name="矩形 20484"/>
          <p:cNvSpPr/>
          <p:nvPr/>
        </p:nvSpPr>
        <p:spPr>
          <a:xfrm>
            <a:off x="2268538" y="5495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34" name="矩形 20485"/>
          <p:cNvSpPr/>
          <p:nvPr/>
        </p:nvSpPr>
        <p:spPr>
          <a:xfrm>
            <a:off x="3132138" y="5495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35" name="矩形 20486"/>
          <p:cNvSpPr/>
          <p:nvPr/>
        </p:nvSpPr>
        <p:spPr>
          <a:xfrm>
            <a:off x="3997325" y="5495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36" name="矩形 20487"/>
          <p:cNvSpPr/>
          <p:nvPr/>
        </p:nvSpPr>
        <p:spPr>
          <a:xfrm>
            <a:off x="4860925" y="5495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37" name="矩形 20488"/>
          <p:cNvSpPr/>
          <p:nvPr/>
        </p:nvSpPr>
        <p:spPr>
          <a:xfrm>
            <a:off x="5724525" y="5495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38" name="直接连接符 20489"/>
          <p:cNvSpPr/>
          <p:nvPr/>
        </p:nvSpPr>
        <p:spPr>
          <a:xfrm flipV="1">
            <a:off x="6896100" y="6072188"/>
            <a:ext cx="0" cy="215900"/>
          </a:xfrm>
          <a:prstGeom prst="line">
            <a:avLst/>
          </a:prstGeom>
          <a:ln w="9525" cap="flat" cmpd="sng">
            <a:solidFill>
              <a:srgbClr val="CC0000"/>
            </a:solidFill>
            <a:prstDash val="solid"/>
            <a:headEnd type="none" w="med" len="med"/>
            <a:tailEnd type="triangle" w="med" len="med"/>
          </a:ln>
        </p:spPr>
      </p:sp>
      <p:sp>
        <p:nvSpPr>
          <p:cNvPr id="22539" name="文本框 20490"/>
          <p:cNvSpPr txBox="1"/>
          <p:nvPr/>
        </p:nvSpPr>
        <p:spPr>
          <a:xfrm>
            <a:off x="6732588" y="6235700"/>
            <a:ext cx="1096962"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listSize</a:t>
            </a:r>
          </a:p>
        </p:txBody>
      </p:sp>
      <p:sp>
        <p:nvSpPr>
          <p:cNvPr id="22540" name="直接连接符 20492"/>
          <p:cNvSpPr/>
          <p:nvPr/>
        </p:nvSpPr>
        <p:spPr>
          <a:xfrm>
            <a:off x="3132138" y="5064125"/>
            <a:ext cx="0" cy="1655763"/>
          </a:xfrm>
          <a:prstGeom prst="line">
            <a:avLst/>
          </a:prstGeom>
          <a:ln w="38100" cap="flat" cmpd="sng">
            <a:solidFill>
              <a:srgbClr val="FF0000"/>
            </a:solidFill>
            <a:prstDash val="solid"/>
            <a:headEnd type="none" w="med" len="med"/>
            <a:tailEnd type="none" w="med" len="med"/>
          </a:ln>
        </p:spPr>
      </p:sp>
      <p:sp>
        <p:nvSpPr>
          <p:cNvPr id="22541" name="文本框 20493"/>
          <p:cNvSpPr txBox="1"/>
          <p:nvPr/>
        </p:nvSpPr>
        <p:spPr>
          <a:xfrm>
            <a:off x="3059113" y="6284913"/>
            <a:ext cx="758190" cy="460375"/>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curr</a:t>
            </a:r>
          </a:p>
        </p:txBody>
      </p:sp>
      <p:sp>
        <p:nvSpPr>
          <p:cNvPr id="22542" name="直接连接符 20494"/>
          <p:cNvSpPr/>
          <p:nvPr/>
        </p:nvSpPr>
        <p:spPr>
          <a:xfrm flipH="1">
            <a:off x="3348038" y="4919663"/>
            <a:ext cx="287337" cy="504825"/>
          </a:xfrm>
          <a:prstGeom prst="line">
            <a:avLst/>
          </a:prstGeom>
          <a:ln w="9525" cap="flat" cmpd="sng">
            <a:solidFill>
              <a:schemeClr val="tx1"/>
            </a:solidFill>
            <a:prstDash val="solid"/>
            <a:headEnd type="none" w="med" len="med"/>
            <a:tailEnd type="triangle" w="med" len="med"/>
          </a:ln>
        </p:spPr>
      </p:sp>
      <p:sp>
        <p:nvSpPr>
          <p:cNvPr id="22543" name="文本框 20495"/>
          <p:cNvSpPr txBox="1"/>
          <p:nvPr/>
        </p:nvSpPr>
        <p:spPr>
          <a:xfrm>
            <a:off x="3759200" y="4724400"/>
            <a:ext cx="1493838" cy="457200"/>
          </a:xfrm>
          <a:prstGeom prst="rect">
            <a:avLst/>
          </a:prstGeom>
          <a:noFill/>
          <a:ln w="9525">
            <a:noFill/>
          </a:ln>
        </p:spPr>
        <p:txBody>
          <a:bodyPr wrap="none">
            <a:spAutoFit/>
          </a:bodyPr>
          <a:lstStyle/>
          <a:p>
            <a:r>
              <a:rPr lang="en-US" altLang="zh-CN" dirty="0">
                <a:latin typeface="Times New Roman" panose="02020603050405020304" pitchFamily="18" charset="0"/>
              </a:rPr>
              <a:t>Insert item</a:t>
            </a:r>
          </a:p>
        </p:txBody>
      </p:sp>
      <p:sp>
        <p:nvSpPr>
          <p:cNvPr id="22544" name="矩形 20496"/>
          <p:cNvSpPr/>
          <p:nvPr/>
        </p:nvSpPr>
        <p:spPr>
          <a:xfrm>
            <a:off x="6588125" y="54959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45" name="矩形 20497"/>
          <p:cNvSpPr/>
          <p:nvPr/>
        </p:nvSpPr>
        <p:spPr>
          <a:xfrm>
            <a:off x="7451725" y="54959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2546" name="文本框 20498"/>
          <p:cNvSpPr txBox="1"/>
          <p:nvPr/>
        </p:nvSpPr>
        <p:spPr>
          <a:xfrm>
            <a:off x="7964488" y="6310313"/>
            <a:ext cx="12160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maxsize</a:t>
            </a:r>
          </a:p>
        </p:txBody>
      </p:sp>
      <p:sp>
        <p:nvSpPr>
          <p:cNvPr id="22547" name="直接连接符 20499"/>
          <p:cNvSpPr/>
          <p:nvPr/>
        </p:nvSpPr>
        <p:spPr>
          <a:xfrm flipV="1">
            <a:off x="8394700" y="6021388"/>
            <a:ext cx="65088" cy="360362"/>
          </a:xfrm>
          <a:prstGeom prst="line">
            <a:avLst/>
          </a:prstGeom>
          <a:ln w="9525" cap="flat" cmpd="sng">
            <a:solidFill>
              <a:srgbClr val="FF0000"/>
            </a:solidFill>
            <a:prstDash val="solid"/>
            <a:headEnd type="none" w="med" len="med"/>
            <a:tailEnd type="triangle" w="med" len="med"/>
          </a:ln>
        </p:spPr>
      </p:sp>
      <p:sp>
        <p:nvSpPr>
          <p:cNvPr id="22548" name="直接连接符 20500"/>
          <p:cNvSpPr/>
          <p:nvPr/>
        </p:nvSpPr>
        <p:spPr>
          <a:xfrm flipV="1">
            <a:off x="3419475" y="6021388"/>
            <a:ext cx="65088" cy="360362"/>
          </a:xfrm>
          <a:prstGeom prst="line">
            <a:avLst/>
          </a:prstGeom>
          <a:ln w="9525" cap="flat" cmpd="sng">
            <a:solidFill>
              <a:srgbClr val="FF0000"/>
            </a:solidFill>
            <a:prstDash val="solid"/>
            <a:headEnd type="none" w="med" len="med"/>
            <a:tailEnd type="triangle" w="med" len="med"/>
          </a:ln>
        </p:spPr>
      </p:sp>
      <p:sp>
        <p:nvSpPr>
          <p:cNvPr id="22549" name="直接连接符 20501"/>
          <p:cNvSpPr/>
          <p:nvPr/>
        </p:nvSpPr>
        <p:spPr>
          <a:xfrm flipV="1">
            <a:off x="1187450" y="5780088"/>
            <a:ext cx="215900" cy="287337"/>
          </a:xfrm>
          <a:prstGeom prst="line">
            <a:avLst/>
          </a:prstGeom>
          <a:ln w="9525" cap="flat" cmpd="sng">
            <a:solidFill>
              <a:srgbClr val="FF0000"/>
            </a:solidFill>
            <a:prstDash val="solid"/>
            <a:headEnd type="none" w="med" len="med"/>
            <a:tailEnd type="triangle" w="med" len="med"/>
          </a:ln>
        </p:spPr>
      </p:sp>
      <p:sp>
        <p:nvSpPr>
          <p:cNvPr id="22550" name="文本框 20502"/>
          <p:cNvSpPr txBox="1"/>
          <p:nvPr/>
        </p:nvSpPr>
        <p:spPr>
          <a:xfrm>
            <a:off x="395288" y="6067425"/>
            <a:ext cx="13684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listArray</a:t>
            </a:r>
          </a:p>
        </p:txBody>
      </p:sp>
      <p:sp>
        <p:nvSpPr>
          <p:cNvPr id="20504" name="矩形 20503"/>
          <p:cNvSpPr/>
          <p:nvPr/>
        </p:nvSpPr>
        <p:spPr>
          <a:xfrm>
            <a:off x="7740650" y="4005263"/>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a:t>
            </a:r>
            <a:r>
              <a:rPr lang="en-US" altLang="zh-CN" sz="3200" b="1" i="1" dirty="0">
                <a:solidFill>
                  <a:srgbClr val="CC0000"/>
                </a:solidFill>
                <a:latin typeface="Times New Roman" panose="02020603050405020304" pitchFamily="18" charset="0"/>
              </a:rPr>
              <a:t>n</a:t>
            </a:r>
            <a:r>
              <a:rPr lang="en-US" altLang="zh-CN" sz="3200" b="1" dirty="0">
                <a:solidFill>
                  <a:srgbClr val="CC0000"/>
                </a:solidFill>
                <a:latin typeface="Times New Roman" panose="02020603050405020304" pitchFamily="18" charset="0"/>
              </a:rPr>
              <a:t>)</a:t>
            </a:r>
          </a:p>
        </p:txBody>
      </p:sp>
      <p:sp>
        <p:nvSpPr>
          <p:cNvPr id="2255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21</a:t>
            </a:fld>
            <a:endParaRPr lang="zh-CN" altLang="en-US" sz="1400" dirty="0"/>
          </a:p>
        </p:txBody>
      </p:sp>
      <p:sp>
        <p:nvSpPr>
          <p:cNvPr id="3" name="圆角矩形标注 2"/>
          <p:cNvSpPr/>
          <p:nvPr/>
        </p:nvSpPr>
        <p:spPr>
          <a:xfrm>
            <a:off x="6468745" y="1416685"/>
            <a:ext cx="2287905" cy="1017270"/>
          </a:xfrm>
          <a:prstGeom prst="wedgeRoundRectCallout">
            <a:avLst>
              <a:gd name="adj1" fmla="val -70510"/>
              <a:gd name="adj2" fmla="val 663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Calibri" panose="020F0502020204030204" charset="0"/>
                <a:cs typeface="Calibri" panose="020F0502020204030204" charset="0"/>
                <a:sym typeface="+mn-ea"/>
              </a:rPr>
              <a:t>Better implementation?</a:t>
            </a:r>
          </a:p>
        </p:txBody>
      </p:sp>
      <p:sp>
        <p:nvSpPr>
          <p:cNvPr id="4" name="圆角矩形标注 3"/>
          <p:cNvSpPr/>
          <p:nvPr/>
        </p:nvSpPr>
        <p:spPr>
          <a:xfrm>
            <a:off x="6880225" y="3121025"/>
            <a:ext cx="1802130" cy="615950"/>
          </a:xfrm>
          <a:prstGeom prst="wedgeRoundRectCallout">
            <a:avLst>
              <a:gd name="adj1" fmla="val -91298"/>
              <a:gd name="adj2" fmla="val -5411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Calibri" panose="020F0502020204030204" charset="0"/>
                <a:cs typeface="Calibri" panose="020F0502020204030204" charset="0"/>
                <a:sym typeface="+mn-ea"/>
              </a:rPr>
              <a:t>Why???</a:t>
            </a:r>
            <a:endParaRPr lang="zh-CN" alt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4">
                                            <p:txEl>
                                              <p:pRg st="0" end="0"/>
                                            </p:txEl>
                                          </p:spTgt>
                                        </p:tgtEl>
                                        <p:attrNameLst>
                                          <p:attrName>style.visibility</p:attrName>
                                        </p:attrNameLst>
                                      </p:cBhvr>
                                      <p:to>
                                        <p:strVal val="visible"/>
                                      </p:to>
                                    </p:set>
                                    <p:animEffect transition="in" filter="blinds(horizontal)">
                                      <p:cBhvr>
                                        <p:cTn id="7" dur="500"/>
                                        <p:tgtEl>
                                          <p:spTgt spid="205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 grpId="0" animBg="1"/>
      <p:bldP spid="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(7)  - append</a:t>
            </a:r>
          </a:p>
        </p:txBody>
      </p:sp>
      <p:sp>
        <p:nvSpPr>
          <p:cNvPr id="23555" name="文本占位符 22530"/>
          <p:cNvSpPr>
            <a:spLocks noGrp="1"/>
          </p:cNvSpPr>
          <p:nvPr>
            <p:ph idx="1"/>
          </p:nvPr>
        </p:nvSpPr>
        <p:spPr>
          <a:xfrm>
            <a:off x="455613" y="1600200"/>
            <a:ext cx="8226425" cy="4572000"/>
          </a:xfrm>
        </p:spPr>
        <p:txBody>
          <a:bodyPr vert="horz" wrap="square" lIns="91440" tIns="45720" rIns="91440" bIns="45720" anchor="t"/>
          <a:lstStyle/>
          <a:p>
            <a:pPr eaLnBrk="1" hangingPunct="1">
              <a:lnSpc>
                <a:spcPct val="60000"/>
              </a:lnSpc>
              <a:buNone/>
            </a:pPr>
            <a:r>
              <a:rPr lang="en-US" altLang="zh-CN" sz="2400" b="1" dirty="0">
                <a:solidFill>
                  <a:srgbClr val="00B050"/>
                </a:solidFill>
                <a:latin typeface="Courier New" panose="02070309020205020404" pitchFamily="49" charset="0"/>
              </a:rPr>
              <a:t>// Append Elem to end of the list</a:t>
            </a:r>
          </a:p>
          <a:p>
            <a:pPr eaLnBrk="1" hangingPunct="1">
              <a:lnSpc>
                <a:spcPct val="60000"/>
              </a:lnSpc>
              <a:buNone/>
            </a:pPr>
            <a:r>
              <a:rPr lang="en-US" altLang="zh-CN" sz="2400" b="1" dirty="0">
                <a:latin typeface="Courier New" panose="02070309020205020404" pitchFamily="49" charset="0"/>
              </a:rPr>
              <a:t>template &lt;class E&gt;</a:t>
            </a:r>
          </a:p>
          <a:p>
            <a:pPr eaLnBrk="1" hangingPunct="1">
              <a:lnSpc>
                <a:spcPct val="60000"/>
              </a:lnSpc>
              <a:buNone/>
            </a:pPr>
            <a:r>
              <a:rPr lang="en-US" altLang="zh-CN" sz="2400" b="1" dirty="0">
                <a:latin typeface="Courier New" panose="02070309020205020404" pitchFamily="49" charset="0"/>
              </a:rPr>
              <a:t>void AList&lt;Elem&gt;::append(const E&amp; item) {</a:t>
            </a:r>
          </a:p>
          <a:p>
            <a:pPr eaLnBrk="1" hangingPunct="1">
              <a:lnSpc>
                <a:spcPct val="70000"/>
              </a:lnSpc>
              <a:buNone/>
            </a:pPr>
            <a:r>
              <a:rPr lang="en-US" altLang="zh-CN" sz="2400" b="1" dirty="0">
                <a:latin typeface="Courier New" panose="02070309020205020404" pitchFamily="49" charset="0"/>
              </a:rPr>
              <a:t>  </a:t>
            </a:r>
            <a:r>
              <a:rPr lang="en-US" altLang="zh-CN" sz="2400" b="1" dirty="0">
                <a:solidFill>
                  <a:srgbClr val="FF0000"/>
                </a:solidFill>
                <a:effectLst>
                  <a:outerShdw blurRad="38100" dist="19050" dir="2700000" algn="tl" rotWithShape="0">
                    <a:schemeClr val="dk1">
                      <a:alpha val="40000"/>
                    </a:schemeClr>
                  </a:outerShdw>
                </a:effectLst>
                <a:latin typeface="Courier New" panose="02070309020205020404" pitchFamily="49" charset="0"/>
                <a:sym typeface="+mn-ea"/>
              </a:rPr>
              <a:t>Assert (listSize &lt; maxSize, </a:t>
            </a:r>
            <a:endParaRPr lang="en-US" altLang="zh-CN" sz="2400" b="1" dirty="0">
              <a:solidFill>
                <a:srgbClr val="FF0000"/>
              </a:solidFill>
              <a:effectLst>
                <a:outerShdw blurRad="38100" dist="19050" dir="2700000" algn="tl" rotWithShape="0">
                  <a:schemeClr val="dk1">
                    <a:alpha val="40000"/>
                  </a:schemeClr>
                </a:outerShdw>
              </a:effectLst>
              <a:latin typeface="Courier New" panose="02070309020205020404" pitchFamily="49" charset="0"/>
            </a:endParaRPr>
          </a:p>
          <a:p>
            <a:pPr eaLnBrk="1" hangingPunct="1">
              <a:lnSpc>
                <a:spcPct val="70000"/>
              </a:lnSpc>
              <a:buNone/>
            </a:pPr>
            <a:r>
              <a:rPr lang="en-US" altLang="zh-CN" sz="2400" b="1" dirty="0">
                <a:solidFill>
                  <a:srgbClr val="FF0000"/>
                </a:solidFill>
                <a:effectLst>
                  <a:outerShdw blurRad="38100" dist="19050" dir="2700000" algn="tl" rotWithShape="0">
                    <a:schemeClr val="dk1">
                      <a:alpha val="40000"/>
                    </a:schemeClr>
                  </a:outerShdw>
                </a:effectLst>
                <a:latin typeface="Courier New" panose="02070309020205020404" pitchFamily="49" charset="0"/>
                <a:sym typeface="+mn-ea"/>
              </a:rPr>
              <a:t>         “List capacity exceeded”);</a:t>
            </a:r>
            <a:endParaRPr lang="en-US" altLang="zh-CN" sz="2400" b="1" dirty="0">
              <a:solidFill>
                <a:srgbClr val="FF0000"/>
              </a:solidFill>
              <a:effectLst>
                <a:outerShdw blurRad="38100" dist="19050" dir="2700000" algn="tl" rotWithShape="0">
                  <a:schemeClr val="dk1">
                    <a:alpha val="40000"/>
                  </a:schemeClr>
                </a:outerShdw>
              </a:effectLst>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listArray[listSize++] = item;</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a:t>
            </a:r>
          </a:p>
        </p:txBody>
      </p:sp>
      <p:sp>
        <p:nvSpPr>
          <p:cNvPr id="23556" name="矩形 22531"/>
          <p:cNvSpPr/>
          <p:nvPr/>
        </p:nvSpPr>
        <p:spPr>
          <a:xfrm>
            <a:off x="1476375" y="49926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57" name="矩形 22532"/>
          <p:cNvSpPr/>
          <p:nvPr/>
        </p:nvSpPr>
        <p:spPr>
          <a:xfrm>
            <a:off x="2268538" y="49926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58" name="矩形 22533"/>
          <p:cNvSpPr/>
          <p:nvPr/>
        </p:nvSpPr>
        <p:spPr>
          <a:xfrm>
            <a:off x="3132138" y="49926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59" name="矩形 22534"/>
          <p:cNvSpPr/>
          <p:nvPr/>
        </p:nvSpPr>
        <p:spPr>
          <a:xfrm>
            <a:off x="3997325" y="49926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60" name="矩形 22535"/>
          <p:cNvSpPr/>
          <p:nvPr/>
        </p:nvSpPr>
        <p:spPr>
          <a:xfrm>
            <a:off x="4860925" y="49926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61" name="矩形 22536"/>
          <p:cNvSpPr/>
          <p:nvPr/>
        </p:nvSpPr>
        <p:spPr>
          <a:xfrm>
            <a:off x="5724525" y="4992688"/>
            <a:ext cx="863600" cy="503237"/>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62" name="直接连接符 22537"/>
          <p:cNvSpPr/>
          <p:nvPr/>
        </p:nvSpPr>
        <p:spPr>
          <a:xfrm flipV="1">
            <a:off x="6002338" y="5568950"/>
            <a:ext cx="0" cy="215900"/>
          </a:xfrm>
          <a:prstGeom prst="line">
            <a:avLst/>
          </a:prstGeom>
          <a:ln w="9525" cap="flat" cmpd="sng">
            <a:solidFill>
              <a:srgbClr val="CC0000"/>
            </a:solidFill>
            <a:prstDash val="solid"/>
            <a:headEnd type="none" w="med" len="med"/>
            <a:tailEnd type="triangle" w="med" len="med"/>
          </a:ln>
        </p:spPr>
      </p:sp>
      <p:sp>
        <p:nvSpPr>
          <p:cNvPr id="23563" name="文本框 22538"/>
          <p:cNvSpPr txBox="1"/>
          <p:nvPr/>
        </p:nvSpPr>
        <p:spPr>
          <a:xfrm>
            <a:off x="5838825" y="5732463"/>
            <a:ext cx="1079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listSize</a:t>
            </a:r>
          </a:p>
        </p:txBody>
      </p:sp>
      <p:sp>
        <p:nvSpPr>
          <p:cNvPr id="23564" name="直接连接符 22539"/>
          <p:cNvSpPr/>
          <p:nvPr/>
        </p:nvSpPr>
        <p:spPr>
          <a:xfrm>
            <a:off x="3132138" y="4560888"/>
            <a:ext cx="0" cy="1655762"/>
          </a:xfrm>
          <a:prstGeom prst="line">
            <a:avLst/>
          </a:prstGeom>
          <a:ln w="38100" cap="flat" cmpd="sng">
            <a:solidFill>
              <a:srgbClr val="FF0000"/>
            </a:solidFill>
            <a:prstDash val="solid"/>
            <a:headEnd type="none" w="med" len="med"/>
            <a:tailEnd type="none" w="med" len="med"/>
          </a:ln>
        </p:spPr>
      </p:sp>
      <p:sp>
        <p:nvSpPr>
          <p:cNvPr id="23565" name="文本框 22540"/>
          <p:cNvSpPr txBox="1"/>
          <p:nvPr/>
        </p:nvSpPr>
        <p:spPr>
          <a:xfrm>
            <a:off x="3059113" y="5924550"/>
            <a:ext cx="758190" cy="460375"/>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curr</a:t>
            </a:r>
          </a:p>
        </p:txBody>
      </p:sp>
      <p:sp>
        <p:nvSpPr>
          <p:cNvPr id="23566" name="直接连接符 22541"/>
          <p:cNvSpPr/>
          <p:nvPr/>
        </p:nvSpPr>
        <p:spPr>
          <a:xfrm flipH="1">
            <a:off x="6007100" y="4416425"/>
            <a:ext cx="287338" cy="504825"/>
          </a:xfrm>
          <a:prstGeom prst="line">
            <a:avLst/>
          </a:prstGeom>
          <a:ln w="9525" cap="flat" cmpd="sng">
            <a:solidFill>
              <a:schemeClr val="tx1"/>
            </a:solidFill>
            <a:prstDash val="solid"/>
            <a:headEnd type="none" w="med" len="med"/>
            <a:tailEnd type="triangle" w="med" len="med"/>
          </a:ln>
        </p:spPr>
      </p:sp>
      <p:sp>
        <p:nvSpPr>
          <p:cNvPr id="23567" name="文本框 22542"/>
          <p:cNvSpPr txBox="1"/>
          <p:nvPr/>
        </p:nvSpPr>
        <p:spPr>
          <a:xfrm>
            <a:off x="6418263" y="4221163"/>
            <a:ext cx="1755775" cy="457200"/>
          </a:xfrm>
          <a:prstGeom prst="rect">
            <a:avLst/>
          </a:prstGeom>
          <a:noFill/>
          <a:ln w="9525">
            <a:noFill/>
          </a:ln>
        </p:spPr>
        <p:txBody>
          <a:bodyPr wrap="none">
            <a:spAutoFit/>
          </a:bodyPr>
          <a:lstStyle/>
          <a:p>
            <a:r>
              <a:rPr lang="en-US" altLang="zh-CN" dirty="0">
                <a:latin typeface="Times New Roman" panose="02020603050405020304" pitchFamily="18" charset="0"/>
              </a:rPr>
              <a:t>append  item</a:t>
            </a:r>
          </a:p>
        </p:txBody>
      </p:sp>
      <p:sp>
        <p:nvSpPr>
          <p:cNvPr id="23568" name="矩形 22543"/>
          <p:cNvSpPr/>
          <p:nvPr/>
        </p:nvSpPr>
        <p:spPr>
          <a:xfrm>
            <a:off x="6588125" y="4992688"/>
            <a:ext cx="863600" cy="503237"/>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69" name="矩形 22544"/>
          <p:cNvSpPr/>
          <p:nvPr/>
        </p:nvSpPr>
        <p:spPr>
          <a:xfrm>
            <a:off x="7451725" y="4992688"/>
            <a:ext cx="863600" cy="503237"/>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3570" name="文本框 22545"/>
          <p:cNvSpPr txBox="1"/>
          <p:nvPr/>
        </p:nvSpPr>
        <p:spPr>
          <a:xfrm>
            <a:off x="7964488" y="5878513"/>
            <a:ext cx="12160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maxsize</a:t>
            </a:r>
          </a:p>
        </p:txBody>
      </p:sp>
      <p:sp>
        <p:nvSpPr>
          <p:cNvPr id="23571" name="直接连接符 22546"/>
          <p:cNvSpPr/>
          <p:nvPr/>
        </p:nvSpPr>
        <p:spPr>
          <a:xfrm flipV="1">
            <a:off x="8394700" y="5589588"/>
            <a:ext cx="65088" cy="360362"/>
          </a:xfrm>
          <a:prstGeom prst="line">
            <a:avLst/>
          </a:prstGeom>
          <a:ln w="9525" cap="flat" cmpd="sng">
            <a:solidFill>
              <a:srgbClr val="FF0000"/>
            </a:solidFill>
            <a:prstDash val="solid"/>
            <a:headEnd type="none" w="med" len="med"/>
            <a:tailEnd type="triangle" w="med" len="med"/>
          </a:ln>
        </p:spPr>
      </p:sp>
      <p:sp>
        <p:nvSpPr>
          <p:cNvPr id="23572" name="直接连接符 22547"/>
          <p:cNvSpPr/>
          <p:nvPr/>
        </p:nvSpPr>
        <p:spPr>
          <a:xfrm flipV="1">
            <a:off x="3419475" y="5589588"/>
            <a:ext cx="65088" cy="360362"/>
          </a:xfrm>
          <a:prstGeom prst="line">
            <a:avLst/>
          </a:prstGeom>
          <a:ln w="9525" cap="flat" cmpd="sng">
            <a:solidFill>
              <a:srgbClr val="FF0000"/>
            </a:solidFill>
            <a:prstDash val="solid"/>
            <a:headEnd type="none" w="med" len="med"/>
            <a:tailEnd type="triangle" w="med" len="med"/>
          </a:ln>
        </p:spPr>
      </p:sp>
      <p:sp>
        <p:nvSpPr>
          <p:cNvPr id="23573" name="直接连接符 22548"/>
          <p:cNvSpPr/>
          <p:nvPr/>
        </p:nvSpPr>
        <p:spPr>
          <a:xfrm flipV="1">
            <a:off x="1187450" y="5300663"/>
            <a:ext cx="215900" cy="287337"/>
          </a:xfrm>
          <a:prstGeom prst="line">
            <a:avLst/>
          </a:prstGeom>
          <a:ln w="9525" cap="flat" cmpd="sng">
            <a:solidFill>
              <a:srgbClr val="FF0000"/>
            </a:solidFill>
            <a:prstDash val="solid"/>
            <a:headEnd type="none" w="med" len="med"/>
            <a:tailEnd type="triangle" w="med" len="med"/>
          </a:ln>
        </p:spPr>
      </p:sp>
      <p:sp>
        <p:nvSpPr>
          <p:cNvPr id="23574" name="文本框 22549"/>
          <p:cNvSpPr txBox="1"/>
          <p:nvPr/>
        </p:nvSpPr>
        <p:spPr>
          <a:xfrm>
            <a:off x="395288" y="5588000"/>
            <a:ext cx="13684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listArray</a:t>
            </a:r>
          </a:p>
        </p:txBody>
      </p:sp>
      <p:sp>
        <p:nvSpPr>
          <p:cNvPr id="2357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22</a:t>
            </a:fld>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List Class (8)  - remove</a:t>
            </a:r>
          </a:p>
        </p:txBody>
      </p:sp>
      <p:sp>
        <p:nvSpPr>
          <p:cNvPr id="24579" name="内容占位符 24578"/>
          <p:cNvSpPr>
            <a:spLocks noGrp="1"/>
          </p:cNvSpPr>
          <p:nvPr>
            <p:ph idx="1"/>
          </p:nvPr>
        </p:nvSpPr>
        <p:spPr>
          <a:xfrm>
            <a:off x="455613" y="1052513"/>
            <a:ext cx="8226425" cy="4572000"/>
          </a:xfrm>
        </p:spPr>
        <p:txBody>
          <a:bodyPr vert="horz" wrap="square" lIns="91440" tIns="45720" rIns="91440" bIns="45720" anchor="t"/>
          <a:lstStyle/>
          <a:p>
            <a:pPr eaLnBrk="1" hangingPunct="1">
              <a:lnSpc>
                <a:spcPct val="70000"/>
              </a:lnSpc>
              <a:buNone/>
            </a:pPr>
            <a:r>
              <a:rPr lang="en-US" altLang="zh-CN" sz="2400" b="1" dirty="0">
                <a:solidFill>
                  <a:srgbClr val="00B050"/>
                </a:solidFill>
                <a:latin typeface="Courier New" panose="02070309020205020404" pitchFamily="49" charset="0"/>
              </a:rPr>
              <a:t>// Remove and return the current element</a:t>
            </a:r>
          </a:p>
          <a:p>
            <a:pPr eaLnBrk="1" hangingPunct="1">
              <a:lnSpc>
                <a:spcPct val="70000"/>
              </a:lnSpc>
              <a:buNone/>
            </a:pPr>
            <a:r>
              <a:rPr lang="en-US" altLang="zh-CN" sz="2400" b="1" dirty="0">
                <a:latin typeface="Courier New" panose="02070309020205020404" pitchFamily="49" charset="0"/>
              </a:rPr>
              <a:t>template &lt;class E&gt; </a:t>
            </a:r>
          </a:p>
          <a:p>
            <a:pPr eaLnBrk="1" hangingPunct="1">
              <a:lnSpc>
                <a:spcPct val="70000"/>
              </a:lnSpc>
              <a:buNone/>
            </a:pPr>
            <a:r>
              <a:rPr lang="en-US" altLang="zh-CN" sz="2400" b="1" dirty="0">
                <a:latin typeface="Courier New" panose="02070309020205020404" pitchFamily="49" charset="0"/>
              </a:rPr>
              <a:t>Elem AList&lt;E&gt;::remove() {</a:t>
            </a:r>
          </a:p>
          <a:p>
            <a:pPr eaLnBrk="1" hangingPunct="1">
              <a:lnSpc>
                <a:spcPct val="70000"/>
              </a:lnSpc>
              <a:buNone/>
            </a:pPr>
            <a:r>
              <a:rPr lang="en-US" altLang="zh-CN" sz="2400" b="1" dirty="0">
                <a:solidFill>
                  <a:srgbClr val="FF0000"/>
                </a:solidFill>
                <a:latin typeface="Courier New" panose="02070309020205020404" pitchFamily="49" charset="0"/>
              </a:rPr>
              <a:t>  </a:t>
            </a:r>
            <a:r>
              <a:rPr lang="en-US" altLang="zh-CN" sz="2400" b="1" dirty="0">
                <a:solidFill>
                  <a:srgbClr val="FF0000"/>
                </a:solidFill>
                <a:effectLst>
                  <a:outerShdw blurRad="38100" dist="19050" dir="2700000" algn="tl" rotWithShape="0">
                    <a:schemeClr val="dk1">
                      <a:alpha val="40000"/>
                    </a:schemeClr>
                  </a:outerShdw>
                </a:effectLst>
                <a:latin typeface="Courier New" panose="02070309020205020404" pitchFamily="49" charset="0"/>
                <a:sym typeface="+mn-ea"/>
              </a:rPr>
              <a:t>Assert (</a:t>
            </a:r>
            <a:r>
              <a:rPr lang="en-US" altLang="zh-CN" sz="2400" b="1" dirty="0">
                <a:solidFill>
                  <a:srgbClr val="FF0000"/>
                </a:solidFill>
                <a:latin typeface="Courier New" panose="02070309020205020404" pitchFamily="49" charset="0"/>
              </a:rPr>
              <a:t>(curr&gt;=0) &amp;&amp; (curr &lt; listSize), </a:t>
            </a:r>
          </a:p>
          <a:p>
            <a:pPr eaLnBrk="1" hangingPunct="1">
              <a:lnSpc>
                <a:spcPct val="70000"/>
              </a:lnSpc>
              <a:buNone/>
            </a:pPr>
            <a:r>
              <a:rPr lang="en-US" altLang="zh-CN" sz="2400" b="1" dirty="0">
                <a:solidFill>
                  <a:srgbClr val="FF0000"/>
                </a:solidFill>
                <a:latin typeface="Courier New" panose="02070309020205020404" pitchFamily="49" charset="0"/>
              </a:rPr>
              <a:t>         “No element”);</a:t>
            </a:r>
          </a:p>
          <a:p>
            <a:pPr eaLnBrk="1" hangingPunct="1">
              <a:lnSpc>
                <a:spcPct val="70000"/>
              </a:lnSpc>
              <a:buNone/>
            </a:pPr>
            <a:r>
              <a:rPr lang="en-US" altLang="zh-CN" sz="2400" b="1" dirty="0">
                <a:latin typeface="Courier New" panose="02070309020205020404" pitchFamily="49" charset="0"/>
              </a:rPr>
              <a:t>  E it = listArray[</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 Copy Elem</a:t>
            </a:r>
          </a:p>
          <a:p>
            <a:pPr eaLnBrk="1" hangingPunct="1">
              <a:lnSpc>
                <a:spcPct val="70000"/>
              </a:lnSpc>
              <a:buNone/>
            </a:pPr>
            <a:r>
              <a:rPr lang="en-US" altLang="zh-CN" sz="2400" b="1" dirty="0">
                <a:latin typeface="Courier New" panose="02070309020205020404" pitchFamily="49" charset="0"/>
              </a:rPr>
              <a:t>  for(int i=</a:t>
            </a:r>
            <a:r>
              <a:rPr lang="en-US" altLang="zh-CN" sz="2400" b="1" dirty="0">
                <a:latin typeface="Courier New" panose="02070309020205020404" pitchFamily="49" charset="0"/>
                <a:sym typeface="+mn-ea"/>
              </a:rPr>
              <a:t>curr</a:t>
            </a:r>
            <a:r>
              <a:rPr lang="en-US" altLang="zh-CN" sz="2400" b="1" dirty="0">
                <a:latin typeface="Courier New" panose="02070309020205020404" pitchFamily="49" charset="0"/>
              </a:rPr>
              <a:t>; i&lt;listSize-1; i++)</a:t>
            </a:r>
          </a:p>
          <a:p>
            <a:pPr eaLnBrk="1" hangingPunct="1">
              <a:lnSpc>
                <a:spcPct val="70000"/>
              </a:lnSpc>
              <a:buNone/>
            </a:pPr>
            <a:r>
              <a:rPr lang="en-US" altLang="zh-CN" sz="2400" b="1" dirty="0">
                <a:latin typeface="Courier New" panose="02070309020205020404" pitchFamily="49" charset="0"/>
              </a:rPr>
              <a:t>    // Shift them down</a:t>
            </a:r>
          </a:p>
          <a:p>
            <a:pPr eaLnBrk="1" hangingPunct="1">
              <a:lnSpc>
                <a:spcPct val="70000"/>
              </a:lnSpc>
              <a:buNone/>
            </a:pPr>
            <a:r>
              <a:rPr lang="en-US" altLang="zh-CN" sz="2400" b="1" dirty="0">
                <a:latin typeface="Courier New" panose="02070309020205020404" pitchFamily="49" charset="0"/>
              </a:rPr>
              <a:t>    listArray[i] = listArray[i+1];</a:t>
            </a:r>
          </a:p>
          <a:p>
            <a:pPr eaLnBrk="1" hangingPunct="1">
              <a:lnSpc>
                <a:spcPct val="70000"/>
              </a:lnSpc>
              <a:buNone/>
            </a:pPr>
            <a:r>
              <a:rPr lang="en-US" altLang="zh-CN" sz="2400" b="1" dirty="0">
                <a:latin typeface="Courier New" panose="02070309020205020404" pitchFamily="49" charset="0"/>
              </a:rPr>
              <a:t>  listSize--;    // Decrement size</a:t>
            </a:r>
          </a:p>
          <a:p>
            <a:pPr eaLnBrk="1" hangingPunct="1">
              <a:lnSpc>
                <a:spcPct val="70000"/>
              </a:lnSpc>
              <a:buNone/>
            </a:pPr>
            <a:r>
              <a:rPr lang="en-US" altLang="zh-CN" sz="2400" b="1" dirty="0">
                <a:latin typeface="Courier New" panose="02070309020205020404" pitchFamily="49" charset="0"/>
              </a:rPr>
              <a:t>  return it;</a:t>
            </a:r>
          </a:p>
          <a:p>
            <a:pPr eaLnBrk="1" hangingPunct="1">
              <a:lnSpc>
                <a:spcPct val="70000"/>
              </a:lnSpc>
              <a:buNone/>
            </a:pPr>
            <a:r>
              <a:rPr lang="en-US" altLang="zh-CN" sz="2400" b="1" dirty="0">
                <a:latin typeface="Courier New" panose="02070309020205020404" pitchFamily="49" charset="0"/>
              </a:rPr>
              <a:t>}</a:t>
            </a:r>
          </a:p>
        </p:txBody>
      </p:sp>
      <p:sp>
        <p:nvSpPr>
          <p:cNvPr id="24580" name="矩形 24579"/>
          <p:cNvSpPr/>
          <p:nvPr/>
        </p:nvSpPr>
        <p:spPr>
          <a:xfrm>
            <a:off x="1476375" y="55181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81" name="矩形 24580"/>
          <p:cNvSpPr/>
          <p:nvPr/>
        </p:nvSpPr>
        <p:spPr>
          <a:xfrm>
            <a:off x="2268538" y="55181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82" name="矩形 24581"/>
          <p:cNvSpPr/>
          <p:nvPr/>
        </p:nvSpPr>
        <p:spPr>
          <a:xfrm>
            <a:off x="3132138" y="55181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83" name="矩形 24582"/>
          <p:cNvSpPr/>
          <p:nvPr/>
        </p:nvSpPr>
        <p:spPr>
          <a:xfrm>
            <a:off x="3997325" y="55181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84" name="矩形 24583"/>
          <p:cNvSpPr/>
          <p:nvPr/>
        </p:nvSpPr>
        <p:spPr>
          <a:xfrm>
            <a:off x="4860925" y="55181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85" name="矩形 24584"/>
          <p:cNvSpPr/>
          <p:nvPr/>
        </p:nvSpPr>
        <p:spPr>
          <a:xfrm>
            <a:off x="5724525" y="55181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86" name="直接连接符 24585"/>
          <p:cNvSpPr/>
          <p:nvPr/>
        </p:nvSpPr>
        <p:spPr>
          <a:xfrm flipV="1">
            <a:off x="6824663" y="6094413"/>
            <a:ext cx="0" cy="215900"/>
          </a:xfrm>
          <a:prstGeom prst="line">
            <a:avLst/>
          </a:prstGeom>
          <a:ln w="9525" cap="flat" cmpd="sng">
            <a:solidFill>
              <a:srgbClr val="CC0000"/>
            </a:solidFill>
            <a:prstDash val="solid"/>
            <a:headEnd type="none" w="med" len="med"/>
            <a:tailEnd type="triangle" w="med" len="med"/>
          </a:ln>
        </p:spPr>
      </p:sp>
      <p:sp>
        <p:nvSpPr>
          <p:cNvPr id="24587" name="文本框 24586"/>
          <p:cNvSpPr txBox="1"/>
          <p:nvPr/>
        </p:nvSpPr>
        <p:spPr>
          <a:xfrm>
            <a:off x="6661150" y="6257925"/>
            <a:ext cx="1079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listSize</a:t>
            </a:r>
          </a:p>
        </p:txBody>
      </p:sp>
      <p:sp>
        <p:nvSpPr>
          <p:cNvPr id="24588" name="直接连接符 24587"/>
          <p:cNvSpPr/>
          <p:nvPr/>
        </p:nvSpPr>
        <p:spPr>
          <a:xfrm>
            <a:off x="3132138" y="5086350"/>
            <a:ext cx="0" cy="1655763"/>
          </a:xfrm>
          <a:prstGeom prst="line">
            <a:avLst/>
          </a:prstGeom>
          <a:ln w="38100" cap="flat" cmpd="sng">
            <a:solidFill>
              <a:srgbClr val="FF0000"/>
            </a:solidFill>
            <a:prstDash val="solid"/>
            <a:headEnd type="none" w="med" len="med"/>
            <a:tailEnd type="none" w="med" len="med"/>
          </a:ln>
        </p:spPr>
      </p:sp>
      <p:sp>
        <p:nvSpPr>
          <p:cNvPr id="24589" name="文本框 24588"/>
          <p:cNvSpPr txBox="1"/>
          <p:nvPr/>
        </p:nvSpPr>
        <p:spPr>
          <a:xfrm>
            <a:off x="3059113" y="6284913"/>
            <a:ext cx="758190" cy="460375"/>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curr</a:t>
            </a:r>
          </a:p>
        </p:txBody>
      </p:sp>
      <p:sp>
        <p:nvSpPr>
          <p:cNvPr id="24590" name="直接连接符 24589"/>
          <p:cNvSpPr/>
          <p:nvPr/>
        </p:nvSpPr>
        <p:spPr>
          <a:xfrm flipH="1">
            <a:off x="3348038" y="4941888"/>
            <a:ext cx="287337" cy="504825"/>
          </a:xfrm>
          <a:prstGeom prst="line">
            <a:avLst/>
          </a:prstGeom>
          <a:ln w="9525" cap="flat" cmpd="sng">
            <a:solidFill>
              <a:schemeClr val="tx1"/>
            </a:solidFill>
            <a:prstDash val="solid"/>
            <a:headEnd type="none" w="med" len="med"/>
            <a:tailEnd type="triangle" w="med" len="med"/>
          </a:ln>
        </p:spPr>
      </p:sp>
      <p:sp>
        <p:nvSpPr>
          <p:cNvPr id="24591" name="文本框 24590"/>
          <p:cNvSpPr txBox="1"/>
          <p:nvPr/>
        </p:nvSpPr>
        <p:spPr>
          <a:xfrm>
            <a:off x="3759200" y="4746625"/>
            <a:ext cx="1096963" cy="457200"/>
          </a:xfrm>
          <a:prstGeom prst="rect">
            <a:avLst/>
          </a:prstGeom>
          <a:noFill/>
          <a:ln w="9525">
            <a:noFill/>
          </a:ln>
        </p:spPr>
        <p:txBody>
          <a:bodyPr wrap="none">
            <a:spAutoFit/>
          </a:bodyPr>
          <a:lstStyle/>
          <a:p>
            <a:r>
              <a:rPr lang="en-US" altLang="zh-CN" dirty="0">
                <a:latin typeface="Times New Roman" panose="02020603050405020304" pitchFamily="18" charset="0"/>
              </a:rPr>
              <a:t>remove</a:t>
            </a:r>
          </a:p>
        </p:txBody>
      </p:sp>
      <p:sp>
        <p:nvSpPr>
          <p:cNvPr id="24592" name="矩形 24591"/>
          <p:cNvSpPr/>
          <p:nvPr/>
        </p:nvSpPr>
        <p:spPr>
          <a:xfrm>
            <a:off x="6588125" y="551815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93" name="矩形 24592"/>
          <p:cNvSpPr/>
          <p:nvPr/>
        </p:nvSpPr>
        <p:spPr>
          <a:xfrm>
            <a:off x="7451725" y="551815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4594" name="文本框 24593"/>
          <p:cNvSpPr txBox="1"/>
          <p:nvPr/>
        </p:nvSpPr>
        <p:spPr>
          <a:xfrm>
            <a:off x="7964488" y="6356350"/>
            <a:ext cx="12160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maxsize</a:t>
            </a:r>
          </a:p>
        </p:txBody>
      </p:sp>
      <p:sp>
        <p:nvSpPr>
          <p:cNvPr id="24595" name="直接连接符 24594"/>
          <p:cNvSpPr/>
          <p:nvPr/>
        </p:nvSpPr>
        <p:spPr>
          <a:xfrm flipV="1">
            <a:off x="8394700" y="6067425"/>
            <a:ext cx="65088" cy="360363"/>
          </a:xfrm>
          <a:prstGeom prst="line">
            <a:avLst/>
          </a:prstGeom>
          <a:ln w="9525" cap="flat" cmpd="sng">
            <a:solidFill>
              <a:srgbClr val="FF0000"/>
            </a:solidFill>
            <a:prstDash val="solid"/>
            <a:headEnd type="none" w="med" len="med"/>
            <a:tailEnd type="triangle" w="med" len="med"/>
          </a:ln>
        </p:spPr>
      </p:sp>
      <p:sp>
        <p:nvSpPr>
          <p:cNvPr id="24596" name="直接连接符 24595"/>
          <p:cNvSpPr/>
          <p:nvPr/>
        </p:nvSpPr>
        <p:spPr>
          <a:xfrm flipV="1">
            <a:off x="3419475" y="6067425"/>
            <a:ext cx="65088" cy="360363"/>
          </a:xfrm>
          <a:prstGeom prst="line">
            <a:avLst/>
          </a:prstGeom>
          <a:ln w="9525" cap="flat" cmpd="sng">
            <a:solidFill>
              <a:srgbClr val="FF0000"/>
            </a:solidFill>
            <a:prstDash val="solid"/>
            <a:headEnd type="none" w="med" len="med"/>
            <a:tailEnd type="triangle" w="med" len="med"/>
          </a:ln>
        </p:spPr>
      </p:sp>
      <p:sp>
        <p:nvSpPr>
          <p:cNvPr id="24597" name="直接连接符 24596"/>
          <p:cNvSpPr/>
          <p:nvPr/>
        </p:nvSpPr>
        <p:spPr>
          <a:xfrm flipV="1">
            <a:off x="1187450" y="5780088"/>
            <a:ext cx="215900" cy="287337"/>
          </a:xfrm>
          <a:prstGeom prst="line">
            <a:avLst/>
          </a:prstGeom>
          <a:ln w="9525" cap="flat" cmpd="sng">
            <a:solidFill>
              <a:srgbClr val="FF0000"/>
            </a:solidFill>
            <a:prstDash val="solid"/>
            <a:headEnd type="none" w="med" len="med"/>
            <a:tailEnd type="triangle" w="med" len="med"/>
          </a:ln>
        </p:spPr>
      </p:sp>
      <p:sp>
        <p:nvSpPr>
          <p:cNvPr id="24598" name="文本框 24597"/>
          <p:cNvSpPr txBox="1"/>
          <p:nvPr/>
        </p:nvSpPr>
        <p:spPr>
          <a:xfrm>
            <a:off x="395288" y="6067425"/>
            <a:ext cx="1368425"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listArray</a:t>
            </a:r>
          </a:p>
        </p:txBody>
      </p:sp>
      <p:sp>
        <p:nvSpPr>
          <p:cNvPr id="24599" name="矩形 24598"/>
          <p:cNvSpPr/>
          <p:nvPr/>
        </p:nvSpPr>
        <p:spPr>
          <a:xfrm>
            <a:off x="7740650" y="4005263"/>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a:t>
            </a:r>
            <a:r>
              <a:rPr lang="en-US" altLang="zh-CN" sz="3200" b="1" i="1" dirty="0">
                <a:solidFill>
                  <a:srgbClr val="CC0000"/>
                </a:solidFill>
                <a:latin typeface="Times New Roman" panose="02020603050405020304" pitchFamily="18" charset="0"/>
              </a:rPr>
              <a:t>n</a:t>
            </a:r>
            <a:r>
              <a:rPr lang="en-US" altLang="zh-CN" sz="3200" b="1" dirty="0">
                <a:solidFill>
                  <a:srgbClr val="CC0000"/>
                </a:solidFill>
                <a:latin typeface="Times New Roman" panose="02020603050405020304" pitchFamily="18" charset="0"/>
              </a:rPr>
              <a:t>)</a:t>
            </a:r>
          </a:p>
        </p:txBody>
      </p:sp>
      <p:sp>
        <p:nvSpPr>
          <p:cNvPr id="2460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99">
                                            <p:txEl>
                                              <p:pRg st="0" end="0"/>
                                            </p:txEl>
                                          </p:spTgt>
                                        </p:tgtEl>
                                        <p:attrNameLst>
                                          <p:attrName>style.visibility</p:attrName>
                                        </p:attrNameLst>
                                      </p:cBhvr>
                                      <p:to>
                                        <p:strVal val="visible"/>
                                      </p:to>
                                    </p:set>
                                    <p:animEffect transition="in" filter="blinds(horizontal)">
                                      <p:cBhvr>
                                        <p:cTn id="7" dur="500"/>
                                        <p:tgtEl>
                                          <p:spTgt spid="245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What to store</a:t>
            </a:r>
          </a:p>
        </p:txBody>
      </p:sp>
      <p:sp>
        <p:nvSpPr>
          <p:cNvPr id="24579" name="内容占位符 24578"/>
          <p:cNvSpPr>
            <a:spLocks noGrp="1"/>
          </p:cNvSpPr>
          <p:nvPr>
            <p:ph idx="1"/>
          </p:nvPr>
        </p:nvSpPr>
        <p:spPr>
          <a:xfrm>
            <a:off x="455930" y="1132205"/>
            <a:ext cx="7592695" cy="1264285"/>
          </a:xfrm>
        </p:spPr>
        <p:txBody>
          <a:bodyPr vert="horz" wrap="square" lIns="91440" tIns="45720" rIns="91440" bIns="45720" anchor="t"/>
          <a:lstStyle/>
          <a:p>
            <a:pPr eaLnBrk="1" hangingPunct="1">
              <a:lnSpc>
                <a:spcPct val="70000"/>
              </a:lnSpc>
            </a:pPr>
            <a:r>
              <a:rPr lang="en-US" altLang="zh-CN" sz="2400" b="1" dirty="0">
                <a:latin typeface="Courier New" panose="02070309020205020404" pitchFamily="49" charset="0"/>
                <a:sym typeface="+mn-ea"/>
              </a:rPr>
              <a:t>Data</a:t>
            </a:r>
          </a:p>
          <a:p>
            <a:pPr eaLnBrk="1" hangingPunct="1">
              <a:lnSpc>
                <a:spcPct val="70000"/>
              </a:lnSpc>
            </a:pPr>
            <a:endParaRPr lang="en-US" altLang="zh-CN" sz="2400" b="1" dirty="0">
              <a:latin typeface="Courier New" panose="02070309020205020404" pitchFamily="49" charset="0"/>
              <a:sym typeface="+mn-ea"/>
            </a:endParaRPr>
          </a:p>
          <a:p>
            <a:pPr eaLnBrk="1" hangingPunct="1">
              <a:lnSpc>
                <a:spcPct val="70000"/>
              </a:lnSpc>
            </a:pPr>
            <a:r>
              <a:rPr lang="en-US" altLang="zh-CN" sz="2400" b="1" dirty="0">
                <a:latin typeface="Courier New" panose="02070309020205020404" pitchFamily="49" charset="0"/>
              </a:rPr>
              <a:t>Logical relationship between data</a:t>
            </a:r>
          </a:p>
          <a:p>
            <a:pPr eaLnBrk="1" hangingPunct="1">
              <a:lnSpc>
                <a:spcPct val="70000"/>
              </a:lnSpc>
            </a:pPr>
            <a:endParaRPr lang="en-US" altLang="zh-CN" sz="2400" b="1" dirty="0">
              <a:latin typeface="Courier New" panose="02070309020205020404" pitchFamily="49" charset="0"/>
            </a:endParaRPr>
          </a:p>
          <a:p>
            <a:pPr eaLnBrk="1" hangingPunct="1">
              <a:lnSpc>
                <a:spcPct val="70000"/>
              </a:lnSpc>
            </a:pPr>
            <a:endParaRPr lang="en-US" altLang="zh-CN" sz="2400" b="1" dirty="0">
              <a:latin typeface="Courier New" panose="02070309020205020404" pitchFamily="49" charset="0"/>
            </a:endParaRPr>
          </a:p>
        </p:txBody>
      </p:sp>
      <p:sp>
        <p:nvSpPr>
          <p:cNvPr id="15364" name="矩形 107523"/>
          <p:cNvSpPr/>
          <p:nvPr/>
        </p:nvSpPr>
        <p:spPr>
          <a:xfrm>
            <a:off x="1115695" y="298259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5" name="矩形 107524"/>
          <p:cNvSpPr/>
          <p:nvPr/>
        </p:nvSpPr>
        <p:spPr>
          <a:xfrm>
            <a:off x="1979613" y="298259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6" name="矩形 107525"/>
          <p:cNvSpPr/>
          <p:nvPr/>
        </p:nvSpPr>
        <p:spPr>
          <a:xfrm>
            <a:off x="2843213" y="299339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7" name="矩形 107526"/>
          <p:cNvSpPr/>
          <p:nvPr/>
        </p:nvSpPr>
        <p:spPr>
          <a:xfrm>
            <a:off x="3708400" y="30035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8" name="矩形 107527"/>
          <p:cNvSpPr/>
          <p:nvPr/>
        </p:nvSpPr>
        <p:spPr>
          <a:xfrm>
            <a:off x="4572000" y="301434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69" name="矩形 107528"/>
          <p:cNvSpPr/>
          <p:nvPr/>
        </p:nvSpPr>
        <p:spPr>
          <a:xfrm>
            <a:off x="1187450" y="411861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70" name="矩形 107529"/>
          <p:cNvSpPr/>
          <p:nvPr/>
        </p:nvSpPr>
        <p:spPr>
          <a:xfrm>
            <a:off x="2700338" y="413956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71" name="矩形 107530"/>
          <p:cNvSpPr/>
          <p:nvPr/>
        </p:nvSpPr>
        <p:spPr>
          <a:xfrm>
            <a:off x="4211638" y="41497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5372" name="直接连接符 107531"/>
          <p:cNvSpPr/>
          <p:nvPr/>
        </p:nvSpPr>
        <p:spPr>
          <a:xfrm>
            <a:off x="1835150" y="4345305"/>
            <a:ext cx="792163" cy="0"/>
          </a:xfrm>
          <a:prstGeom prst="line">
            <a:avLst/>
          </a:prstGeom>
          <a:ln w="9525" cap="flat" cmpd="sng">
            <a:solidFill>
              <a:schemeClr val="tx1"/>
            </a:solidFill>
            <a:prstDash val="solid"/>
            <a:headEnd type="none" w="med" len="med"/>
            <a:tailEnd type="triangle" w="med" len="med"/>
          </a:ln>
        </p:spPr>
      </p:sp>
      <p:sp>
        <p:nvSpPr>
          <p:cNvPr id="15373" name="直接连接符 107532"/>
          <p:cNvSpPr/>
          <p:nvPr/>
        </p:nvSpPr>
        <p:spPr>
          <a:xfrm>
            <a:off x="3348038" y="4355465"/>
            <a:ext cx="792162" cy="0"/>
          </a:xfrm>
          <a:prstGeom prst="line">
            <a:avLst/>
          </a:prstGeom>
          <a:ln w="9525" cap="flat" cmpd="sng">
            <a:solidFill>
              <a:schemeClr val="tx1"/>
            </a:solidFill>
            <a:prstDash val="solid"/>
            <a:headEnd type="none" w="med" len="med"/>
            <a:tailEnd type="triangle" w="med" len="med"/>
          </a:ln>
        </p:spPr>
      </p:sp>
      <p:sp>
        <p:nvSpPr>
          <p:cNvPr id="15374" name="直接连接符 107533"/>
          <p:cNvSpPr/>
          <p:nvPr/>
        </p:nvSpPr>
        <p:spPr>
          <a:xfrm>
            <a:off x="1692275" y="4129405"/>
            <a:ext cx="0" cy="503238"/>
          </a:xfrm>
          <a:prstGeom prst="line">
            <a:avLst/>
          </a:prstGeom>
          <a:ln w="38100" cap="flat" cmpd="sng">
            <a:solidFill>
              <a:schemeClr val="tx1"/>
            </a:solidFill>
            <a:prstDash val="solid"/>
            <a:headEnd type="none" w="med" len="med"/>
            <a:tailEnd type="none" w="med" len="med"/>
          </a:ln>
        </p:spPr>
      </p:sp>
      <p:sp>
        <p:nvSpPr>
          <p:cNvPr id="15375" name="直接连接符 107534"/>
          <p:cNvSpPr/>
          <p:nvPr/>
        </p:nvSpPr>
        <p:spPr>
          <a:xfrm>
            <a:off x="3203575" y="4129405"/>
            <a:ext cx="0" cy="503238"/>
          </a:xfrm>
          <a:prstGeom prst="line">
            <a:avLst/>
          </a:prstGeom>
          <a:ln w="38100" cap="flat" cmpd="sng">
            <a:solidFill>
              <a:schemeClr val="tx1"/>
            </a:solidFill>
            <a:prstDash val="solid"/>
            <a:headEnd type="none" w="med" len="med"/>
            <a:tailEnd type="none" w="med" len="med"/>
          </a:ln>
        </p:spPr>
      </p:sp>
      <p:sp>
        <p:nvSpPr>
          <p:cNvPr id="15376" name="直接连接符 107535"/>
          <p:cNvSpPr/>
          <p:nvPr/>
        </p:nvSpPr>
        <p:spPr>
          <a:xfrm>
            <a:off x="4716463" y="4149725"/>
            <a:ext cx="0" cy="503238"/>
          </a:xfrm>
          <a:prstGeom prst="line">
            <a:avLst/>
          </a:prstGeom>
          <a:ln w="38100" cap="flat" cmpd="sng">
            <a:solidFill>
              <a:schemeClr val="tx1"/>
            </a:solidFill>
            <a:prstDash val="solid"/>
            <a:headEnd type="none" w="med" len="med"/>
            <a:tailEnd type="none" w="med" len="med"/>
          </a:ln>
        </p:spPr>
      </p:sp>
      <p:sp>
        <p:nvSpPr>
          <p:cNvPr id="2" name="内容占位符 24578"/>
          <p:cNvSpPr>
            <a:spLocks noGrp="1"/>
          </p:cNvSpPr>
          <p:nvPr/>
        </p:nvSpPr>
        <p:spPr>
          <a:xfrm>
            <a:off x="5798820" y="2993390"/>
            <a:ext cx="3345180" cy="979170"/>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hangingPunct="1">
              <a:lnSpc>
                <a:spcPct val="70000"/>
              </a:lnSpc>
              <a:buNone/>
            </a:pPr>
            <a:r>
              <a:rPr lang="en-US" altLang="zh-CN" sz="2400" b="1" dirty="0">
                <a:latin typeface="Courier New" panose="02070309020205020404" pitchFamily="49" charset="0"/>
                <a:sym typeface="+mn-ea"/>
              </a:rPr>
              <a:t>Array-based list </a:t>
            </a:r>
          </a:p>
        </p:txBody>
      </p:sp>
      <p:sp>
        <p:nvSpPr>
          <p:cNvPr id="3" name="内容占位符 24578"/>
          <p:cNvSpPr>
            <a:spLocks noGrp="1"/>
          </p:cNvSpPr>
          <p:nvPr/>
        </p:nvSpPr>
        <p:spPr>
          <a:xfrm>
            <a:off x="5693410" y="4149725"/>
            <a:ext cx="3345180" cy="979170"/>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hangingPunct="1">
              <a:lnSpc>
                <a:spcPct val="70000"/>
              </a:lnSpc>
              <a:buNone/>
            </a:pPr>
            <a:r>
              <a:rPr lang="en-US" altLang="zh-CN" sz="2400" b="1" dirty="0">
                <a:latin typeface="Courier New" panose="02070309020205020404" pitchFamily="49" charset="0"/>
                <a:sym typeface="+mn-ea"/>
              </a:rPr>
              <a:t>linked list </a:t>
            </a:r>
          </a:p>
        </p:txBody>
      </p:sp>
      <p:sp>
        <p:nvSpPr>
          <p:cNvPr id="4" name="内容占位符 24578"/>
          <p:cNvSpPr>
            <a:spLocks noGrp="1"/>
          </p:cNvSpPr>
          <p:nvPr/>
        </p:nvSpPr>
        <p:spPr>
          <a:xfrm>
            <a:off x="772795" y="5063490"/>
            <a:ext cx="8079105" cy="1264285"/>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hangingPunct="1">
              <a:lnSpc>
                <a:spcPct val="70000"/>
              </a:lnSpc>
              <a:buNone/>
            </a:pPr>
            <a:r>
              <a:rPr lang="en-US" altLang="zh-CN" sz="2800" b="1" dirty="0">
                <a:solidFill>
                  <a:srgbClr val="FF0000"/>
                </a:solidFill>
                <a:latin typeface="Courier New" panose="02070309020205020404" pitchFamily="49" charset="0"/>
              </a:rPr>
              <a:t>Question:</a:t>
            </a:r>
          </a:p>
          <a:p>
            <a:pPr marL="0" indent="0" eaLnBrk="1" hangingPunct="1">
              <a:lnSpc>
                <a:spcPct val="70000"/>
              </a:lnSpc>
              <a:buNone/>
            </a:pPr>
            <a:r>
              <a:rPr lang="en-US" altLang="zh-CN" sz="2800" b="1" dirty="0">
                <a:latin typeface="Courier New" panose="02070309020205020404" pitchFamily="49" charset="0"/>
              </a:rPr>
              <a:t>How to present the logical relationship between data?</a:t>
            </a:r>
          </a:p>
          <a:p>
            <a:pPr eaLnBrk="1" hangingPunct="1">
              <a:lnSpc>
                <a:spcPct val="70000"/>
              </a:lnSpc>
            </a:pPr>
            <a:endParaRPr lang="en-US" altLang="zh-CN" sz="2800" b="1" dirty="0">
              <a:latin typeface="Courier New" panose="02070309020205020404" pitchFamily="49" charset="0"/>
            </a:endParaRPr>
          </a:p>
          <a:p>
            <a:pPr eaLnBrk="1" hangingPunct="1">
              <a:lnSpc>
                <a:spcPct val="70000"/>
              </a:lnSpc>
            </a:pPr>
            <a:endParaRPr lang="en-US" altLang="zh-CN" sz="2800" b="1" dirty="0">
              <a:latin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66913"/>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25603" name="文本占位符 166914"/>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1.1 Definition of lists</a:t>
            </a:r>
          </a:p>
          <a:p>
            <a:pPr eaLnBrk="1" hangingPunct="1"/>
            <a:r>
              <a:rPr lang="en-US" altLang="zh-CN" sz="3600" dirty="0">
                <a:solidFill>
                  <a:srgbClr val="008000"/>
                </a:solidFill>
              </a:rPr>
              <a:t>1.2 ADT of lists</a:t>
            </a:r>
          </a:p>
          <a:p>
            <a:pPr eaLnBrk="1" hangingPunct="1"/>
            <a:r>
              <a:rPr lang="en-US" altLang="zh-CN" sz="3600" dirty="0">
                <a:solidFill>
                  <a:srgbClr val="CC0000"/>
                </a:solidFill>
              </a:rPr>
              <a:t>1.3 Basic Implementation of Lists</a:t>
            </a:r>
          </a:p>
          <a:p>
            <a:pPr lvl="1" eaLnBrk="1" hangingPunct="1"/>
            <a:r>
              <a:rPr lang="en-US" altLang="zh-CN" sz="3200" dirty="0">
                <a:solidFill>
                  <a:srgbClr val="008000"/>
                </a:solidFill>
              </a:rPr>
              <a:t>1.3.1 Array-based List</a:t>
            </a:r>
          </a:p>
          <a:p>
            <a:pPr lvl="1" eaLnBrk="1" hangingPunct="1"/>
            <a:r>
              <a:rPr lang="en-US" altLang="zh-CN" sz="3200" dirty="0">
                <a:solidFill>
                  <a:srgbClr val="CC0000"/>
                </a:solidFill>
              </a:rPr>
              <a:t>1.3.2 Linked List</a:t>
            </a:r>
          </a:p>
          <a:p>
            <a:pPr lvl="1" eaLnBrk="1" hangingPunct="1"/>
            <a:r>
              <a:rPr lang="en-US" altLang="zh-CN" sz="3200" dirty="0">
                <a:solidFill>
                  <a:srgbClr val="008000"/>
                </a:solidFill>
              </a:rPr>
              <a:t>1.3.3 Comparison</a:t>
            </a:r>
          </a:p>
          <a:p>
            <a:pPr eaLnBrk="1" hangingPunct="1"/>
            <a:r>
              <a:rPr lang="en-US" altLang="zh-CN" sz="3600" dirty="0">
                <a:solidFill>
                  <a:srgbClr val="008000"/>
                </a:solidFill>
              </a:rPr>
              <a:t>1.4 Free list</a:t>
            </a:r>
          </a:p>
          <a:p>
            <a:pPr eaLnBrk="1" hangingPunct="1"/>
            <a:r>
              <a:rPr lang="en-US" altLang="zh-CN" sz="3600" dirty="0">
                <a:solidFill>
                  <a:srgbClr val="008000"/>
                </a:solidFill>
              </a:rPr>
              <a:t>1.5 Double Linked List</a:t>
            </a:r>
          </a:p>
        </p:txBody>
      </p:sp>
      <p:sp>
        <p:nvSpPr>
          <p:cNvPr id="25604"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25</a:t>
            </a:fld>
            <a:endParaRPr lang="zh-CN"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List Node</a:t>
            </a:r>
          </a:p>
        </p:txBody>
      </p:sp>
      <p:sp>
        <p:nvSpPr>
          <p:cNvPr id="26627" name="内容占位符 26626"/>
          <p:cNvSpPr>
            <a:spLocks noGrp="1"/>
          </p:cNvSpPr>
          <p:nvPr>
            <p:ph idx="1"/>
          </p:nvPr>
        </p:nvSpPr>
        <p:spPr>
          <a:xfrm>
            <a:off x="455613" y="1350963"/>
            <a:ext cx="8226425" cy="4572000"/>
          </a:xfrm>
        </p:spPr>
        <p:txBody>
          <a:bodyPr vert="horz" wrap="square" lIns="91440" tIns="45720" rIns="91440" bIns="45720" anchor="t"/>
          <a:lstStyle/>
          <a:p>
            <a:pPr eaLnBrk="1" hangingPunct="1">
              <a:lnSpc>
                <a:spcPct val="70000"/>
              </a:lnSpc>
              <a:buNone/>
            </a:pPr>
            <a:r>
              <a:rPr lang="en-US" altLang="zh-CN" b="1" dirty="0">
                <a:latin typeface="Helvetica" pitchFamily="34" charset="0"/>
              </a:rPr>
              <a:t>Dynamic allocation of new list elements.</a:t>
            </a:r>
          </a:p>
          <a:p>
            <a:pPr eaLnBrk="1" hangingPunct="1">
              <a:lnSpc>
                <a:spcPct val="70000"/>
              </a:lnSpc>
              <a:buNone/>
            </a:pPr>
            <a:endParaRPr lang="en-US" altLang="zh-CN" b="1" dirty="0">
              <a:latin typeface="Helvetica" pitchFamily="34" charset="0"/>
            </a:endParaRPr>
          </a:p>
          <a:p>
            <a:pPr eaLnBrk="1" hangingPunct="1">
              <a:lnSpc>
                <a:spcPct val="70000"/>
              </a:lnSpc>
              <a:buNone/>
            </a:pPr>
            <a:r>
              <a:rPr lang="en-US" altLang="zh-CN" sz="2400" b="1" dirty="0">
                <a:solidFill>
                  <a:srgbClr val="00B050"/>
                </a:solidFill>
                <a:latin typeface="Courier New" panose="02070309020205020404" pitchFamily="49" charset="0"/>
              </a:rPr>
              <a:t>// Singly-linked list node</a:t>
            </a:r>
          </a:p>
          <a:p>
            <a:pPr eaLnBrk="1" hangingPunct="1">
              <a:lnSpc>
                <a:spcPct val="70000"/>
              </a:lnSpc>
              <a:buNone/>
            </a:pPr>
            <a:r>
              <a:rPr lang="en-US" altLang="zh-CN" sz="2400" b="1" dirty="0">
                <a:latin typeface="Courier New" panose="02070309020205020404" pitchFamily="49" charset="0"/>
              </a:rPr>
              <a:t>template &lt;class E&gt; class Link {</a:t>
            </a:r>
          </a:p>
          <a:p>
            <a:pPr eaLnBrk="1" hangingPunct="1">
              <a:lnSpc>
                <a:spcPct val="70000"/>
              </a:lnSpc>
              <a:buNone/>
            </a:pPr>
            <a:r>
              <a:rPr lang="en-US" altLang="zh-CN" sz="2400" b="1" dirty="0">
                <a:latin typeface="Courier New" panose="02070309020205020404" pitchFamily="49" charset="0"/>
              </a:rPr>
              <a:t>public:</a:t>
            </a:r>
          </a:p>
          <a:p>
            <a:pPr eaLnBrk="1" hangingPunct="1">
              <a:lnSpc>
                <a:spcPct val="70000"/>
              </a:lnSpc>
              <a:buNone/>
            </a:pPr>
            <a:r>
              <a:rPr lang="en-US" altLang="zh-CN" sz="2400" b="1" dirty="0">
                <a:latin typeface="Courier New" panose="02070309020205020404" pitchFamily="49" charset="0"/>
              </a:rPr>
              <a:t>  E element; // Value for this node</a:t>
            </a:r>
          </a:p>
          <a:p>
            <a:pPr eaLnBrk="1" hangingPunct="1">
              <a:lnSpc>
                <a:spcPct val="70000"/>
              </a:lnSpc>
              <a:buNone/>
            </a:pPr>
            <a:r>
              <a:rPr lang="en-US" altLang="zh-CN" sz="2400" b="1" dirty="0">
                <a:latin typeface="Courier New" panose="02070309020205020404" pitchFamily="49" charset="0"/>
              </a:rPr>
              <a:t>  Link *next;   // Pointer to next node</a:t>
            </a:r>
          </a:p>
          <a:p>
            <a:pPr eaLnBrk="1" hangingPunct="1">
              <a:lnSpc>
                <a:spcPct val="70000"/>
              </a:lnSpc>
              <a:buNone/>
            </a:pPr>
            <a:r>
              <a:rPr lang="en-US" altLang="zh-CN" sz="2400" b="1" dirty="0">
                <a:latin typeface="Courier New" panose="02070309020205020404" pitchFamily="49" charset="0"/>
              </a:rPr>
              <a:t>  Link(const E&amp; elemval,</a:t>
            </a:r>
          </a:p>
          <a:p>
            <a:pPr eaLnBrk="1" hangingPunct="1">
              <a:lnSpc>
                <a:spcPct val="70000"/>
              </a:lnSpc>
              <a:buNone/>
            </a:pPr>
            <a:r>
              <a:rPr lang="en-US" altLang="zh-CN" sz="2400" b="1" dirty="0">
                <a:latin typeface="Courier New" panose="02070309020205020404" pitchFamily="49" charset="0"/>
              </a:rPr>
              <a:t>       Link* nextval =NULL)</a:t>
            </a:r>
          </a:p>
          <a:p>
            <a:pPr eaLnBrk="1" hangingPunct="1">
              <a:lnSpc>
                <a:spcPct val="70000"/>
              </a:lnSpc>
              <a:buNone/>
            </a:pPr>
            <a:r>
              <a:rPr lang="en-US" altLang="zh-CN" sz="2400" b="1" dirty="0">
                <a:latin typeface="Courier New" panose="02070309020205020404" pitchFamily="49" charset="0"/>
              </a:rPr>
              <a:t>    { element = elemval;  next = nextval; }</a:t>
            </a:r>
          </a:p>
          <a:p>
            <a:pPr eaLnBrk="1" hangingPunct="1">
              <a:lnSpc>
                <a:spcPct val="70000"/>
              </a:lnSpc>
              <a:buNone/>
            </a:pPr>
            <a:r>
              <a:rPr lang="en-US" altLang="zh-CN" sz="2400" b="1" dirty="0">
                <a:latin typeface="Courier New" panose="02070309020205020404" pitchFamily="49" charset="0"/>
              </a:rPr>
              <a:t>  Link(Link* nextval =NULL)</a:t>
            </a:r>
          </a:p>
          <a:p>
            <a:pPr eaLnBrk="1" hangingPunct="1">
              <a:lnSpc>
                <a:spcPct val="70000"/>
              </a:lnSpc>
              <a:buNone/>
            </a:pPr>
            <a:r>
              <a:rPr lang="en-US" altLang="zh-CN" sz="2400" b="1" dirty="0">
                <a:latin typeface="Courier New" panose="02070309020205020404" pitchFamily="49" charset="0"/>
              </a:rPr>
              <a:t>    { next = nextval; }</a:t>
            </a:r>
          </a:p>
          <a:p>
            <a:pPr eaLnBrk="1" hangingPunct="1">
              <a:lnSpc>
                <a:spcPct val="70000"/>
              </a:lnSpc>
              <a:buNone/>
            </a:pPr>
            <a:r>
              <a:rPr lang="en-US" altLang="zh-CN" sz="2400" b="1" dirty="0">
                <a:latin typeface="Courier New" panose="02070309020205020404" pitchFamily="49" charset="0"/>
              </a:rPr>
              <a:t>};</a:t>
            </a:r>
          </a:p>
        </p:txBody>
      </p:sp>
      <p:sp>
        <p:nvSpPr>
          <p:cNvPr id="26628" name="矩形 26627"/>
          <p:cNvSpPr/>
          <p:nvPr/>
        </p:nvSpPr>
        <p:spPr>
          <a:xfrm>
            <a:off x="1403350" y="6092825"/>
            <a:ext cx="2160588" cy="50323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rPr>
              <a:t>element       next</a:t>
            </a:r>
          </a:p>
        </p:txBody>
      </p:sp>
      <p:sp>
        <p:nvSpPr>
          <p:cNvPr id="26629" name="矩形 26628"/>
          <p:cNvSpPr/>
          <p:nvPr/>
        </p:nvSpPr>
        <p:spPr>
          <a:xfrm>
            <a:off x="3925888" y="60928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6630" name="矩形 26629"/>
          <p:cNvSpPr/>
          <p:nvPr/>
        </p:nvSpPr>
        <p:spPr>
          <a:xfrm>
            <a:off x="5437188" y="60928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6631" name="直接连接符 26630"/>
          <p:cNvSpPr/>
          <p:nvPr/>
        </p:nvSpPr>
        <p:spPr>
          <a:xfrm>
            <a:off x="3492500" y="6308725"/>
            <a:ext cx="360363" cy="0"/>
          </a:xfrm>
          <a:prstGeom prst="line">
            <a:avLst/>
          </a:prstGeom>
          <a:ln w="9525" cap="flat" cmpd="sng">
            <a:solidFill>
              <a:schemeClr val="tx1"/>
            </a:solidFill>
            <a:prstDash val="solid"/>
            <a:headEnd type="none" w="med" len="med"/>
            <a:tailEnd type="triangle" w="med" len="med"/>
          </a:ln>
        </p:spPr>
      </p:sp>
      <p:sp>
        <p:nvSpPr>
          <p:cNvPr id="26632" name="直接连接符 26631"/>
          <p:cNvSpPr/>
          <p:nvPr/>
        </p:nvSpPr>
        <p:spPr>
          <a:xfrm>
            <a:off x="4573588" y="6308725"/>
            <a:ext cx="792162" cy="0"/>
          </a:xfrm>
          <a:prstGeom prst="line">
            <a:avLst/>
          </a:prstGeom>
          <a:ln w="9525" cap="flat" cmpd="sng">
            <a:solidFill>
              <a:schemeClr val="tx1"/>
            </a:solidFill>
            <a:prstDash val="solid"/>
            <a:headEnd type="none" w="med" len="med"/>
            <a:tailEnd type="triangle" w="med" len="med"/>
          </a:ln>
        </p:spPr>
      </p:sp>
      <p:sp>
        <p:nvSpPr>
          <p:cNvPr id="26633" name="直接连接符 26632"/>
          <p:cNvSpPr/>
          <p:nvPr/>
        </p:nvSpPr>
        <p:spPr>
          <a:xfrm>
            <a:off x="2917825" y="6092825"/>
            <a:ext cx="0" cy="503238"/>
          </a:xfrm>
          <a:prstGeom prst="line">
            <a:avLst/>
          </a:prstGeom>
          <a:ln w="38100" cap="flat" cmpd="sng">
            <a:solidFill>
              <a:schemeClr val="tx1"/>
            </a:solidFill>
            <a:prstDash val="solid"/>
            <a:headEnd type="none" w="med" len="med"/>
            <a:tailEnd type="none" w="med" len="med"/>
          </a:ln>
        </p:spPr>
      </p:sp>
      <p:sp>
        <p:nvSpPr>
          <p:cNvPr id="26634" name="直接连接符 26633"/>
          <p:cNvSpPr/>
          <p:nvPr/>
        </p:nvSpPr>
        <p:spPr>
          <a:xfrm>
            <a:off x="4429125" y="6092825"/>
            <a:ext cx="0" cy="503238"/>
          </a:xfrm>
          <a:prstGeom prst="line">
            <a:avLst/>
          </a:prstGeom>
          <a:ln w="38100" cap="flat" cmpd="sng">
            <a:solidFill>
              <a:schemeClr val="tx1"/>
            </a:solidFill>
            <a:prstDash val="solid"/>
            <a:headEnd type="none" w="med" len="med"/>
            <a:tailEnd type="none" w="med" len="med"/>
          </a:ln>
        </p:spPr>
      </p:sp>
      <p:sp>
        <p:nvSpPr>
          <p:cNvPr id="26635" name="直接连接符 26634"/>
          <p:cNvSpPr/>
          <p:nvPr/>
        </p:nvSpPr>
        <p:spPr>
          <a:xfrm>
            <a:off x="5942013" y="6092825"/>
            <a:ext cx="0" cy="503238"/>
          </a:xfrm>
          <a:prstGeom prst="line">
            <a:avLst/>
          </a:prstGeom>
          <a:ln w="38100" cap="flat" cmpd="sng">
            <a:solidFill>
              <a:schemeClr val="tx1"/>
            </a:solidFill>
            <a:prstDash val="solid"/>
            <a:headEnd type="none" w="med" len="med"/>
            <a:tailEnd type="none" w="med" len="med"/>
          </a:ln>
        </p:spPr>
      </p:sp>
      <p:sp>
        <p:nvSpPr>
          <p:cNvPr id="2663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26</a:t>
            </a:fld>
            <a:endParaRPr lang="zh-CN"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67937"/>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(1)</a:t>
            </a:r>
          </a:p>
        </p:txBody>
      </p:sp>
      <p:sp>
        <p:nvSpPr>
          <p:cNvPr id="27651" name="文本占位符 167938"/>
          <p:cNvSpPr>
            <a:spLocks noGrp="1"/>
          </p:cNvSpPr>
          <p:nvPr>
            <p:ph idx="1"/>
          </p:nvPr>
        </p:nvSpPr>
        <p:spPr>
          <a:xfrm>
            <a:off x="395288" y="1665605"/>
            <a:ext cx="8226425" cy="4572000"/>
          </a:xfrm>
        </p:spPr>
        <p:txBody>
          <a:bodyPr vert="horz" wrap="square" lIns="91440" tIns="45720" rIns="91440" bIns="45720" anchor="t"/>
          <a:lstStyle/>
          <a:p>
            <a:pPr eaLnBrk="1" hangingPunct="1">
              <a:lnSpc>
                <a:spcPct val="70000"/>
              </a:lnSpc>
              <a:buNone/>
            </a:pPr>
            <a:r>
              <a:rPr lang="en-US" altLang="zh-CN" sz="2400" b="1" dirty="0">
                <a:solidFill>
                  <a:srgbClr val="00B050"/>
                </a:solidFill>
                <a:latin typeface="Courier New" panose="02070309020205020404" pitchFamily="49" charset="0"/>
              </a:rPr>
              <a:t>// Linked list implementation</a:t>
            </a:r>
          </a:p>
          <a:p>
            <a:pPr eaLnBrk="1" hangingPunct="1">
              <a:lnSpc>
                <a:spcPct val="70000"/>
              </a:lnSpc>
              <a:buNone/>
            </a:pPr>
            <a:r>
              <a:rPr lang="en-US" altLang="zh-CN" sz="2400" b="1" dirty="0">
                <a:latin typeface="Courier New" panose="02070309020205020404" pitchFamily="49" charset="0"/>
              </a:rPr>
              <a:t>template &lt;class E&gt; </a:t>
            </a:r>
          </a:p>
          <a:p>
            <a:pPr eaLnBrk="1" hangingPunct="1">
              <a:lnSpc>
                <a:spcPct val="70000"/>
              </a:lnSpc>
              <a:buNone/>
            </a:pPr>
            <a:r>
              <a:rPr lang="en-US" altLang="zh-CN" sz="2400" b="1" dirty="0">
                <a:latin typeface="Courier New" panose="02070309020205020404" pitchFamily="49" charset="0"/>
              </a:rPr>
              <a:t>class LList:public List&lt;E&gt; {</a:t>
            </a:r>
          </a:p>
          <a:p>
            <a:pPr eaLnBrk="1" hangingPunct="1">
              <a:lnSpc>
                <a:spcPct val="70000"/>
              </a:lnSpc>
              <a:buNone/>
            </a:pPr>
            <a:r>
              <a:rPr lang="en-US" altLang="zh-CN" sz="2400" b="1" dirty="0">
                <a:latin typeface="Courier New" panose="02070309020205020404" pitchFamily="49" charset="0"/>
              </a:rPr>
              <a:t>private:</a:t>
            </a:r>
          </a:p>
          <a:p>
            <a:pPr eaLnBrk="1" hangingPunct="1">
              <a:lnSpc>
                <a:spcPct val="70000"/>
              </a:lnSpc>
              <a:buNone/>
            </a:pPr>
            <a:r>
              <a:rPr lang="en-US" altLang="zh-CN" sz="2400" b="1" dirty="0">
                <a:latin typeface="Courier New" panose="02070309020205020404" pitchFamily="49" charset="0"/>
              </a:rPr>
              <a:t>  Link&lt;E&gt;* head; </a:t>
            </a:r>
            <a:r>
              <a:rPr lang="en-US" altLang="zh-CN" sz="2400" b="1" dirty="0">
                <a:solidFill>
                  <a:srgbClr val="00B050"/>
                </a:solidFill>
                <a:latin typeface="Courier New" panose="02070309020205020404" pitchFamily="49" charset="0"/>
              </a:rPr>
              <a:t>//Point to list header</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  Link&lt;E&gt;* </a:t>
            </a:r>
            <a:r>
              <a:rPr lang="en-US" altLang="zh-CN" sz="2400" b="1" dirty="0">
                <a:gradFill>
                  <a:gsLst>
                    <a:gs pos="0">
                      <a:srgbClr val="007BD3"/>
                    </a:gs>
                    <a:gs pos="100000">
                      <a:srgbClr val="034373"/>
                    </a:gs>
                  </a:gsLst>
                  <a:lin scaled="0"/>
                </a:gradFill>
                <a:latin typeface="Courier New" panose="02070309020205020404" pitchFamily="49" charset="0"/>
              </a:rPr>
              <a:t>tail;</a:t>
            </a:r>
            <a:r>
              <a:rPr lang="en-US" altLang="zh-CN" sz="2400" b="1" dirty="0">
                <a:latin typeface="Courier New" panose="02070309020205020404" pitchFamily="49" charset="0"/>
              </a:rPr>
              <a:t> </a:t>
            </a:r>
            <a:r>
              <a:rPr lang="en-US" altLang="zh-CN" sz="2400" b="1" dirty="0">
                <a:solidFill>
                  <a:srgbClr val="00B050"/>
                </a:solidFill>
                <a:latin typeface="Courier New" panose="02070309020205020404" pitchFamily="49" charset="0"/>
              </a:rPr>
              <a:t>//Pointer to last Elem </a:t>
            </a:r>
            <a:r>
              <a:rPr lang="en-US" altLang="zh-CN" sz="2400" b="1" dirty="0">
                <a:latin typeface="Courier New" panose="02070309020205020404" pitchFamily="49" charset="0"/>
              </a:rPr>
              <a:t>Link&lt;E&gt;* curr;</a:t>
            </a:r>
            <a:r>
              <a:rPr lang="en-US" altLang="zh-CN" sz="2400" b="1" dirty="0">
                <a:solidFill>
                  <a:srgbClr val="00B050"/>
                </a:solidFill>
                <a:latin typeface="Courier New" panose="02070309020205020404" pitchFamily="49" charset="0"/>
              </a:rPr>
              <a:t>//access to current elem</a:t>
            </a:r>
            <a:r>
              <a:rPr lang="en-US" altLang="zh-CN" sz="2400" b="1" dirty="0">
                <a:latin typeface="Courier New" panose="02070309020205020404" pitchFamily="49" charset="0"/>
              </a:rPr>
              <a:t>  int </a:t>
            </a:r>
            <a:r>
              <a:rPr lang="en-US" altLang="zh-CN" sz="2400" b="1" dirty="0">
                <a:gradFill>
                  <a:gsLst>
                    <a:gs pos="0">
                      <a:srgbClr val="007BD3"/>
                    </a:gs>
                    <a:gs pos="100000">
                      <a:srgbClr val="034373"/>
                    </a:gs>
                  </a:gsLst>
                  <a:lin scaled="0"/>
                </a:gradFill>
                <a:latin typeface="Courier New" panose="02070309020205020404" pitchFamily="49" charset="0"/>
              </a:rPr>
              <a:t>cnt; </a:t>
            </a:r>
            <a:r>
              <a:rPr lang="en-US" altLang="zh-CN" sz="2400" b="1" dirty="0">
                <a:latin typeface="Courier New" panose="02070309020205020404" pitchFamily="49" charset="0"/>
              </a:rPr>
              <a:t>     //Size of list</a:t>
            </a:r>
          </a:p>
          <a:p>
            <a:pPr eaLnBrk="1" hangingPunct="1">
              <a:lnSpc>
                <a:spcPct val="70000"/>
              </a:lnSpc>
              <a:buNone/>
            </a:pPr>
            <a:r>
              <a:rPr lang="en-US" altLang="zh-CN" sz="2400" b="1" dirty="0">
                <a:latin typeface="Courier New" panose="02070309020205020404" pitchFamily="49" charset="0"/>
              </a:rPr>
              <a:t>  </a:t>
            </a:r>
          </a:p>
          <a:p>
            <a:pPr eaLnBrk="1" hangingPunct="1">
              <a:lnSpc>
                <a:spcPct val="70000"/>
              </a:lnSpc>
              <a:buNone/>
            </a:pPr>
            <a:r>
              <a:rPr lang="en-US" altLang="zh-CN" sz="2400" b="1" dirty="0">
                <a:latin typeface="Courier New" panose="02070309020205020404" pitchFamily="49" charset="0"/>
              </a:rPr>
              <a:t>  </a:t>
            </a:r>
          </a:p>
        </p:txBody>
      </p:sp>
      <p:sp>
        <p:nvSpPr>
          <p:cNvPr id="27652" name="直接连接符 167941"/>
          <p:cNvSpPr/>
          <p:nvPr/>
        </p:nvSpPr>
        <p:spPr>
          <a:xfrm>
            <a:off x="4787900" y="5229225"/>
            <a:ext cx="0" cy="1052513"/>
          </a:xfrm>
          <a:prstGeom prst="line">
            <a:avLst/>
          </a:prstGeom>
          <a:ln w="38100" cap="flat" cmpd="sng">
            <a:solidFill>
              <a:srgbClr val="FF0000"/>
            </a:solidFill>
            <a:prstDash val="solid"/>
            <a:headEnd type="none" w="med" len="med"/>
            <a:tailEnd type="none" w="med" len="med"/>
          </a:ln>
        </p:spPr>
      </p:sp>
      <p:sp>
        <p:nvSpPr>
          <p:cNvPr id="27653" name="直接连接符 167942"/>
          <p:cNvSpPr/>
          <p:nvPr/>
        </p:nvSpPr>
        <p:spPr>
          <a:xfrm>
            <a:off x="1042988" y="5445125"/>
            <a:ext cx="576262" cy="288925"/>
          </a:xfrm>
          <a:prstGeom prst="line">
            <a:avLst/>
          </a:prstGeom>
          <a:ln w="9525" cap="flat" cmpd="sng">
            <a:solidFill>
              <a:srgbClr val="CC0000"/>
            </a:solidFill>
            <a:prstDash val="solid"/>
            <a:headEnd type="none" w="med" len="med"/>
            <a:tailEnd type="triangle" w="med" len="med"/>
          </a:ln>
        </p:spPr>
      </p:sp>
      <p:sp>
        <p:nvSpPr>
          <p:cNvPr id="27654" name="文本框 167943"/>
          <p:cNvSpPr txBox="1"/>
          <p:nvPr/>
        </p:nvSpPr>
        <p:spPr>
          <a:xfrm>
            <a:off x="395288" y="5157788"/>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27655" name="直接连接符 167944"/>
          <p:cNvSpPr/>
          <p:nvPr/>
        </p:nvSpPr>
        <p:spPr>
          <a:xfrm flipH="1">
            <a:off x="7380288" y="4868863"/>
            <a:ext cx="792162" cy="503237"/>
          </a:xfrm>
          <a:prstGeom prst="line">
            <a:avLst/>
          </a:prstGeom>
          <a:ln w="9525" cap="flat" cmpd="sng">
            <a:solidFill>
              <a:srgbClr val="CC0000"/>
            </a:solidFill>
            <a:prstDash val="solid"/>
            <a:headEnd type="none" w="med" len="med"/>
            <a:tailEnd type="triangle" w="med" len="med"/>
          </a:ln>
        </p:spPr>
      </p:sp>
      <p:sp>
        <p:nvSpPr>
          <p:cNvPr id="27656" name="直接连接符 167945"/>
          <p:cNvSpPr/>
          <p:nvPr/>
        </p:nvSpPr>
        <p:spPr>
          <a:xfrm flipH="1" flipV="1">
            <a:off x="3995738" y="6021388"/>
            <a:ext cx="361950" cy="358775"/>
          </a:xfrm>
          <a:prstGeom prst="line">
            <a:avLst/>
          </a:prstGeom>
          <a:ln w="9525" cap="flat" cmpd="sng">
            <a:solidFill>
              <a:srgbClr val="CC0000"/>
            </a:solidFill>
            <a:prstDash val="solid"/>
            <a:headEnd type="none" w="med" len="med"/>
            <a:tailEnd type="triangle" w="med" len="med"/>
          </a:ln>
        </p:spPr>
      </p:sp>
      <p:sp>
        <p:nvSpPr>
          <p:cNvPr id="27657" name="文本框 167946"/>
          <p:cNvSpPr txBox="1"/>
          <p:nvPr/>
        </p:nvSpPr>
        <p:spPr>
          <a:xfrm>
            <a:off x="8101013" y="4508500"/>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sp>
        <p:nvSpPr>
          <p:cNvPr id="27658" name="文本框 167947"/>
          <p:cNvSpPr txBox="1"/>
          <p:nvPr/>
        </p:nvSpPr>
        <p:spPr>
          <a:xfrm>
            <a:off x="4356100" y="6237288"/>
            <a:ext cx="673735" cy="460375"/>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nvGrpSpPr>
          <p:cNvPr id="27659" name="组合 167957"/>
          <p:cNvGrpSpPr/>
          <p:nvPr/>
        </p:nvGrpSpPr>
        <p:grpSpPr>
          <a:xfrm>
            <a:off x="1692275" y="5445125"/>
            <a:ext cx="1295400" cy="503238"/>
            <a:chOff x="1066" y="3430"/>
            <a:chExt cx="816" cy="317"/>
          </a:xfrm>
        </p:grpSpPr>
        <p:sp>
          <p:nvSpPr>
            <p:cNvPr id="27674" name="矩形 167948"/>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7675" name="直接连接符 167951"/>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7660" name="组合 167958"/>
          <p:cNvGrpSpPr/>
          <p:nvPr/>
        </p:nvGrpSpPr>
        <p:grpSpPr>
          <a:xfrm>
            <a:off x="3276600" y="5445125"/>
            <a:ext cx="1295400" cy="503238"/>
            <a:chOff x="1066" y="3430"/>
            <a:chExt cx="816" cy="317"/>
          </a:xfrm>
        </p:grpSpPr>
        <p:sp>
          <p:nvSpPr>
            <p:cNvPr id="27672" name="矩形 16795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7673" name="直接连接符 167960"/>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7661" name="组合 167961"/>
          <p:cNvGrpSpPr/>
          <p:nvPr/>
        </p:nvGrpSpPr>
        <p:grpSpPr>
          <a:xfrm>
            <a:off x="5003800" y="5445125"/>
            <a:ext cx="1295400" cy="503238"/>
            <a:chOff x="1066" y="3430"/>
            <a:chExt cx="816" cy="317"/>
          </a:xfrm>
        </p:grpSpPr>
        <p:sp>
          <p:nvSpPr>
            <p:cNvPr id="27670" name="矩形 167962"/>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7671" name="直接连接符 167963"/>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7662" name="组合 167964"/>
          <p:cNvGrpSpPr/>
          <p:nvPr/>
        </p:nvGrpSpPr>
        <p:grpSpPr>
          <a:xfrm>
            <a:off x="6659563" y="5445125"/>
            <a:ext cx="1295400" cy="503238"/>
            <a:chOff x="1066" y="3430"/>
            <a:chExt cx="816" cy="317"/>
          </a:xfrm>
        </p:grpSpPr>
        <p:sp>
          <p:nvSpPr>
            <p:cNvPr id="27668" name="矩形 16796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7669" name="直接连接符 167966"/>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27663" name="直接连接符 167950"/>
          <p:cNvSpPr/>
          <p:nvPr/>
        </p:nvSpPr>
        <p:spPr>
          <a:xfrm>
            <a:off x="2771775" y="5661025"/>
            <a:ext cx="504825" cy="0"/>
          </a:xfrm>
          <a:prstGeom prst="line">
            <a:avLst/>
          </a:prstGeom>
          <a:ln w="9525" cap="flat" cmpd="sng">
            <a:solidFill>
              <a:schemeClr val="tx1"/>
            </a:solidFill>
            <a:prstDash val="solid"/>
            <a:headEnd type="none" w="med" len="med"/>
            <a:tailEnd type="triangle" w="med" len="med"/>
          </a:ln>
        </p:spPr>
      </p:sp>
      <p:sp>
        <p:nvSpPr>
          <p:cNvPr id="27664" name="直接连接符 167967"/>
          <p:cNvSpPr/>
          <p:nvPr/>
        </p:nvSpPr>
        <p:spPr>
          <a:xfrm>
            <a:off x="4427538" y="5661025"/>
            <a:ext cx="576262" cy="0"/>
          </a:xfrm>
          <a:prstGeom prst="line">
            <a:avLst/>
          </a:prstGeom>
          <a:ln w="9525" cap="flat" cmpd="sng">
            <a:solidFill>
              <a:schemeClr val="tx1"/>
            </a:solidFill>
            <a:prstDash val="solid"/>
            <a:headEnd type="none" w="med" len="med"/>
            <a:tailEnd type="triangle" w="med" len="med"/>
          </a:ln>
        </p:spPr>
      </p:sp>
      <p:sp>
        <p:nvSpPr>
          <p:cNvPr id="27665" name="直接连接符 167968"/>
          <p:cNvSpPr/>
          <p:nvPr/>
        </p:nvSpPr>
        <p:spPr>
          <a:xfrm>
            <a:off x="6084888" y="5661025"/>
            <a:ext cx="576262" cy="0"/>
          </a:xfrm>
          <a:prstGeom prst="line">
            <a:avLst/>
          </a:prstGeom>
          <a:ln w="9525" cap="flat" cmpd="sng">
            <a:solidFill>
              <a:schemeClr val="tx1"/>
            </a:solidFill>
            <a:prstDash val="solid"/>
            <a:headEnd type="none" w="med" len="med"/>
            <a:tailEnd type="triangle" w="med" len="med"/>
          </a:ln>
        </p:spPr>
      </p:sp>
      <p:sp>
        <p:nvSpPr>
          <p:cNvPr id="27666" name="直接连接符 167970"/>
          <p:cNvSpPr/>
          <p:nvPr/>
        </p:nvSpPr>
        <p:spPr>
          <a:xfrm flipV="1">
            <a:off x="7667625" y="5445125"/>
            <a:ext cx="288925" cy="431800"/>
          </a:xfrm>
          <a:prstGeom prst="line">
            <a:avLst/>
          </a:prstGeom>
          <a:ln w="9525" cap="flat" cmpd="sng">
            <a:solidFill>
              <a:schemeClr val="tx1"/>
            </a:solidFill>
            <a:prstDash val="solid"/>
            <a:headEnd type="none" w="med" len="med"/>
            <a:tailEnd type="none" w="med" len="med"/>
          </a:ln>
        </p:spPr>
      </p:sp>
      <p:sp>
        <p:nvSpPr>
          <p:cNvPr id="27667"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27</a:t>
            </a:fld>
            <a:endParaRPr lang="zh-CN" altLang="en-US" sz="1400" dirty="0"/>
          </a:p>
        </p:txBody>
      </p:sp>
      <p:sp>
        <p:nvSpPr>
          <p:cNvPr id="2" name="矩形标注 1"/>
          <p:cNvSpPr/>
          <p:nvPr/>
        </p:nvSpPr>
        <p:spPr>
          <a:xfrm>
            <a:off x="3996055" y="2276475"/>
            <a:ext cx="1823085" cy="586105"/>
          </a:xfrm>
          <a:prstGeom prst="wedgeRectCallout">
            <a:avLst>
              <a:gd name="adj1" fmla="val -74866"/>
              <a:gd name="adj2" fmla="val 138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latin typeface="Calibri" panose="020F0502020204030204" charset="0"/>
                <a:cs typeface="Calibri" panose="020F0502020204030204" charset="0"/>
              </a:rPr>
              <a:t>what's for</a:t>
            </a:r>
          </a:p>
        </p:txBody>
      </p:sp>
      <p:sp>
        <p:nvSpPr>
          <p:cNvPr id="3" name="矩形标注 2"/>
          <p:cNvSpPr/>
          <p:nvPr/>
        </p:nvSpPr>
        <p:spPr>
          <a:xfrm>
            <a:off x="2813685" y="4364990"/>
            <a:ext cx="1823085" cy="586105"/>
          </a:xfrm>
          <a:prstGeom prst="wedgeRectCallout">
            <a:avLst>
              <a:gd name="adj1" fmla="val -71978"/>
              <a:gd name="adj2" fmla="val -10297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latin typeface="Calibri" panose="020F0502020204030204" charset="0"/>
                <a:cs typeface="Calibri" panose="020F0502020204030204" charset="0"/>
              </a:rPr>
              <a:t>what's for</a:t>
            </a:r>
          </a:p>
        </p:txBody>
      </p:sp>
      <p:sp>
        <p:nvSpPr>
          <p:cNvPr id="4" name="矩形标注 3"/>
          <p:cNvSpPr/>
          <p:nvPr/>
        </p:nvSpPr>
        <p:spPr>
          <a:xfrm>
            <a:off x="5569585" y="6155055"/>
            <a:ext cx="2385695" cy="702945"/>
          </a:xfrm>
          <a:prstGeom prst="wedgeRectCallout">
            <a:avLst>
              <a:gd name="adj1" fmla="val -104623"/>
              <a:gd name="adj2" fmla="val -5881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latin typeface="Calibri" panose="020F0502020204030204" charset="0"/>
                <a:cs typeface="Calibri" panose="020F0502020204030204" charset="0"/>
              </a:rPr>
              <a:t>Why is </a:t>
            </a:r>
            <a:r>
              <a:rPr lang="en-US" altLang="zh-CN">
                <a:latin typeface="Calibri" panose="020F0502020204030204" charset="0"/>
                <a:cs typeface="Calibri" panose="020F0502020204030204" charset="0"/>
              </a:rPr>
              <a:t>the </a:t>
            </a:r>
            <a:r>
              <a:rPr lang="zh-CN" altLang="en-US">
                <a:latin typeface="Calibri" panose="020F0502020204030204" charset="0"/>
                <a:cs typeface="Calibri" panose="020F0502020204030204" charset="0"/>
              </a:rPr>
              <a:t> position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animBg="1"/>
      <p:bldP spid="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2769"/>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(2)</a:t>
            </a:r>
          </a:p>
        </p:txBody>
      </p:sp>
      <p:sp>
        <p:nvSpPr>
          <p:cNvPr id="28675" name="文本占位符 32770"/>
          <p:cNvSpPr>
            <a:spLocks noGrp="1"/>
          </p:cNvSpPr>
          <p:nvPr>
            <p:ph idx="1"/>
          </p:nvPr>
        </p:nvSpPr>
        <p:spPr>
          <a:xfrm>
            <a:off x="395288" y="1412875"/>
            <a:ext cx="8748712" cy="3024188"/>
          </a:xfrm>
        </p:spPr>
        <p:txBody>
          <a:bodyPr vert="horz" wrap="square" lIns="91440" tIns="45720" rIns="91440" bIns="45720" anchor="t"/>
          <a:lstStyle/>
          <a:p>
            <a:pPr eaLnBrk="1" hangingPunct="1">
              <a:lnSpc>
                <a:spcPct val="70000"/>
              </a:lnSpc>
              <a:buNone/>
            </a:pP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void init() {     //Initialization routine</a:t>
            </a:r>
          </a:p>
          <a:p>
            <a:pPr eaLnBrk="1" hangingPunct="1">
              <a:lnSpc>
                <a:spcPct val="70000"/>
              </a:lnSpc>
              <a:buNone/>
            </a:pPr>
            <a:r>
              <a:rPr lang="en-US" altLang="zh-CN" sz="2400" b="1" dirty="0">
                <a:latin typeface="Courier New" panose="02070309020205020404" pitchFamily="49" charset="0"/>
              </a:rPr>
              <a:t>    curr = tail = head = new Link&lt;E&gt;;</a:t>
            </a:r>
          </a:p>
          <a:p>
            <a:pPr eaLnBrk="1" hangingPunct="1">
              <a:lnSpc>
                <a:spcPct val="70000"/>
              </a:lnSpc>
              <a:buNone/>
            </a:pPr>
            <a:r>
              <a:rPr lang="en-US" altLang="zh-CN" sz="2400" b="1" dirty="0">
                <a:latin typeface="Courier New" panose="02070309020205020404" pitchFamily="49" charset="0"/>
              </a:rPr>
              <a:t>    cnt = 0;</a:t>
            </a:r>
          </a:p>
          <a:p>
            <a:pPr eaLnBrk="1" hangingPunct="1">
              <a:lnSpc>
                <a:spcPct val="70000"/>
              </a:lnSpc>
              <a:buNone/>
            </a:pPr>
            <a:r>
              <a:rPr lang="en-US" altLang="zh-CN" sz="2400" b="1" dirty="0">
                <a:latin typeface="Courier New" panose="02070309020205020404" pitchFamily="49" charset="0"/>
              </a:rPr>
              <a:t>  }</a:t>
            </a:r>
          </a:p>
        </p:txBody>
      </p:sp>
      <p:sp>
        <p:nvSpPr>
          <p:cNvPr id="28676" name="直接连接符 32782"/>
          <p:cNvSpPr/>
          <p:nvPr/>
        </p:nvSpPr>
        <p:spPr>
          <a:xfrm>
            <a:off x="3348038" y="4941888"/>
            <a:ext cx="0" cy="1052512"/>
          </a:xfrm>
          <a:prstGeom prst="line">
            <a:avLst/>
          </a:prstGeom>
          <a:ln w="38100" cap="flat" cmpd="sng">
            <a:solidFill>
              <a:srgbClr val="FF0000"/>
            </a:solidFill>
            <a:prstDash val="solid"/>
            <a:headEnd type="none" w="med" len="med"/>
            <a:tailEnd type="none" w="med" len="med"/>
          </a:ln>
        </p:spPr>
      </p:sp>
      <p:sp>
        <p:nvSpPr>
          <p:cNvPr id="28677" name="直接连接符 32784"/>
          <p:cNvSpPr/>
          <p:nvPr/>
        </p:nvSpPr>
        <p:spPr>
          <a:xfrm>
            <a:off x="1490663" y="5013325"/>
            <a:ext cx="344487" cy="431800"/>
          </a:xfrm>
          <a:prstGeom prst="line">
            <a:avLst/>
          </a:prstGeom>
          <a:ln w="9525" cap="flat" cmpd="sng">
            <a:solidFill>
              <a:srgbClr val="CC0000"/>
            </a:solidFill>
            <a:prstDash val="solid"/>
            <a:headEnd type="none" w="med" len="med"/>
            <a:tailEnd type="triangle" w="med" len="med"/>
          </a:ln>
        </p:spPr>
      </p:sp>
      <p:sp>
        <p:nvSpPr>
          <p:cNvPr id="28678" name="文本框 32785"/>
          <p:cNvSpPr txBox="1"/>
          <p:nvPr/>
        </p:nvSpPr>
        <p:spPr>
          <a:xfrm>
            <a:off x="1042988" y="4652963"/>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28679" name="直接连接符 32786"/>
          <p:cNvSpPr/>
          <p:nvPr/>
        </p:nvSpPr>
        <p:spPr>
          <a:xfrm flipH="1">
            <a:off x="2916238" y="4652963"/>
            <a:ext cx="792162" cy="503237"/>
          </a:xfrm>
          <a:prstGeom prst="line">
            <a:avLst/>
          </a:prstGeom>
          <a:ln w="9525" cap="flat" cmpd="sng">
            <a:solidFill>
              <a:srgbClr val="CC0000"/>
            </a:solidFill>
            <a:prstDash val="solid"/>
            <a:headEnd type="none" w="med" len="med"/>
            <a:tailEnd type="triangle" w="med" len="med"/>
          </a:ln>
        </p:spPr>
      </p:sp>
      <p:sp>
        <p:nvSpPr>
          <p:cNvPr id="28680" name="直接连接符 32787"/>
          <p:cNvSpPr/>
          <p:nvPr/>
        </p:nvSpPr>
        <p:spPr>
          <a:xfrm flipH="1" flipV="1">
            <a:off x="2555875" y="5805488"/>
            <a:ext cx="720725" cy="360362"/>
          </a:xfrm>
          <a:prstGeom prst="line">
            <a:avLst/>
          </a:prstGeom>
          <a:ln w="9525" cap="flat" cmpd="sng">
            <a:solidFill>
              <a:srgbClr val="CC0000"/>
            </a:solidFill>
            <a:prstDash val="solid"/>
            <a:headEnd type="none" w="med" len="med"/>
            <a:tailEnd type="triangle" w="med" len="med"/>
          </a:ln>
        </p:spPr>
      </p:sp>
      <p:sp>
        <p:nvSpPr>
          <p:cNvPr id="28681" name="文本框 32788"/>
          <p:cNvSpPr txBox="1"/>
          <p:nvPr/>
        </p:nvSpPr>
        <p:spPr>
          <a:xfrm>
            <a:off x="3636963" y="4221163"/>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sp>
        <p:nvSpPr>
          <p:cNvPr id="28682" name="文本框 32789"/>
          <p:cNvSpPr txBox="1"/>
          <p:nvPr/>
        </p:nvSpPr>
        <p:spPr>
          <a:xfrm>
            <a:off x="3059113" y="6092825"/>
            <a:ext cx="673735" cy="460375"/>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nvGrpSpPr>
          <p:cNvPr id="28683" name="组合 32790"/>
          <p:cNvGrpSpPr/>
          <p:nvPr/>
        </p:nvGrpSpPr>
        <p:grpSpPr>
          <a:xfrm>
            <a:off x="1908175" y="5229225"/>
            <a:ext cx="1295400" cy="503238"/>
            <a:chOff x="1066" y="3430"/>
            <a:chExt cx="816" cy="317"/>
          </a:xfrm>
        </p:grpSpPr>
        <p:sp>
          <p:nvSpPr>
            <p:cNvPr id="28687" name="矩形 32791"/>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8688" name="直接连接符 32792"/>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28684" name="文本框 32793"/>
          <p:cNvSpPr txBox="1"/>
          <p:nvPr/>
        </p:nvSpPr>
        <p:spPr>
          <a:xfrm>
            <a:off x="4609148" y="3856355"/>
            <a:ext cx="4368800" cy="822325"/>
          </a:xfrm>
          <a:prstGeom prst="rect">
            <a:avLst/>
          </a:prstGeom>
          <a:noFill/>
          <a:ln w="9525">
            <a:noFill/>
          </a:ln>
        </p:spPr>
        <p:txBody>
          <a:bodyPr wrap="none">
            <a:spAutoFit/>
          </a:bodyPr>
          <a:lstStyle/>
          <a:p>
            <a:r>
              <a:rPr lang="en-US" altLang="zh-CN" dirty="0">
                <a:solidFill>
                  <a:schemeClr val="tx1"/>
                </a:solidFill>
                <a:latin typeface="Times New Roman" panose="02020603050405020304" pitchFamily="18" charset="0"/>
              </a:rPr>
              <a:t>The head node is a special node to</a:t>
            </a:r>
          </a:p>
          <a:p>
            <a:r>
              <a:rPr lang="en-US" altLang="zh-CN" dirty="0">
                <a:solidFill>
                  <a:schemeClr val="tx1"/>
                </a:solidFill>
                <a:latin typeface="Times New Roman" panose="02020603050405020304" pitchFamily="18" charset="0"/>
              </a:rPr>
              <a:t>indicate the beginning of the list.</a:t>
            </a:r>
          </a:p>
        </p:txBody>
      </p:sp>
      <p:sp>
        <p:nvSpPr>
          <p:cNvPr id="28685" name="直接连接符 32794"/>
          <p:cNvSpPr/>
          <p:nvPr/>
        </p:nvSpPr>
        <p:spPr>
          <a:xfrm flipV="1">
            <a:off x="2916238" y="5229225"/>
            <a:ext cx="288925" cy="431800"/>
          </a:xfrm>
          <a:prstGeom prst="line">
            <a:avLst/>
          </a:prstGeom>
          <a:ln w="9525" cap="flat" cmpd="sng">
            <a:solidFill>
              <a:schemeClr val="tx1"/>
            </a:solidFill>
            <a:prstDash val="solid"/>
            <a:headEnd type="none" w="med" len="med"/>
            <a:tailEnd type="none" w="med" len="med"/>
          </a:ln>
        </p:spPr>
      </p:sp>
      <p:sp>
        <p:nvSpPr>
          <p:cNvPr id="2868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28</a:t>
            </a:fld>
            <a:endParaRPr lang="zh-CN" altLang="en-US" sz="1400" dirty="0"/>
          </a:p>
        </p:txBody>
      </p:sp>
      <p:sp>
        <p:nvSpPr>
          <p:cNvPr id="2" name="文本框 32793"/>
          <p:cNvSpPr txBox="1"/>
          <p:nvPr/>
        </p:nvSpPr>
        <p:spPr>
          <a:xfrm>
            <a:off x="4461510" y="4942205"/>
            <a:ext cx="4333240" cy="1568450"/>
          </a:xfrm>
          <a:prstGeom prst="rect">
            <a:avLst/>
          </a:prstGeom>
          <a:noFill/>
          <a:ln w="9525">
            <a:noFill/>
          </a:ln>
        </p:spPr>
        <p:txBody>
          <a:bodyPr wrap="square">
            <a:spAutoFit/>
          </a:bodyPr>
          <a:lstStyle/>
          <a:p>
            <a:pPr algn="l"/>
            <a:r>
              <a:rPr lang="en-US" altLang="zh-CN" b="1" dirty="0">
                <a:solidFill>
                  <a:srgbClr val="CC0000"/>
                </a:solidFill>
                <a:latin typeface="Times New Roman" panose="02020603050405020304" pitchFamily="18" charset="0"/>
              </a:rPr>
              <a:t>Question:</a:t>
            </a:r>
          </a:p>
          <a:p>
            <a:pPr algn="l"/>
            <a:r>
              <a:rPr lang="en-US" altLang="zh-CN" b="1" dirty="0">
                <a:solidFill>
                  <a:schemeClr val="tx1"/>
                </a:solidFill>
                <a:latin typeface="Times New Roman" panose="02020603050405020304" pitchFamily="18" charset="0"/>
              </a:rPr>
              <a:t>What are the advantages of a singly linked list with the head node?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2769"/>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(2)</a:t>
            </a:r>
          </a:p>
        </p:txBody>
      </p:sp>
      <p:sp>
        <p:nvSpPr>
          <p:cNvPr id="28675" name="文本占位符 32770"/>
          <p:cNvSpPr>
            <a:spLocks noGrp="1"/>
          </p:cNvSpPr>
          <p:nvPr>
            <p:ph idx="1"/>
          </p:nvPr>
        </p:nvSpPr>
        <p:spPr>
          <a:xfrm>
            <a:off x="395288" y="1412875"/>
            <a:ext cx="8748712" cy="3024188"/>
          </a:xfrm>
        </p:spPr>
        <p:txBody>
          <a:bodyPr vert="horz" wrap="square" lIns="91440" tIns="45720" rIns="91440" bIns="45720" anchor="t"/>
          <a:lstStyle/>
          <a:p>
            <a:pPr eaLnBrk="1" hangingPunct="1">
              <a:lnSpc>
                <a:spcPct val="70000"/>
              </a:lnSpc>
              <a:buNone/>
            </a:pPr>
            <a:r>
              <a:rPr lang="en-US" altLang="zh-CN" sz="2400" b="1" dirty="0">
                <a:latin typeface="Courier New" panose="02070309020205020404" pitchFamily="49" charset="0"/>
                <a:sym typeface="+mn-ea"/>
              </a:rPr>
              <a:t>void removeall() {</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//Return link nodes to free store</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while(head != NULL) {</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curr = head;</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head = head-&gt;next;</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delete curr;</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a:t>
            </a:r>
            <a:endParaRPr lang="en-US" altLang="zh-CN" sz="2400" b="1" dirty="0">
              <a:latin typeface="Courier New" panose="02070309020205020404" pitchFamily="49" charset="0"/>
            </a:endParaRPr>
          </a:p>
        </p:txBody>
      </p:sp>
      <p:sp>
        <p:nvSpPr>
          <p:cNvPr id="2868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29</a:t>
            </a:fld>
            <a:endParaRPr lang="zh-CN" altLang="en-US" sz="1400" dirty="0"/>
          </a:p>
        </p:txBody>
      </p:sp>
      <p:grpSp>
        <p:nvGrpSpPr>
          <p:cNvPr id="34844" name="组合 34843"/>
          <p:cNvGrpSpPr/>
          <p:nvPr/>
        </p:nvGrpSpPr>
        <p:grpSpPr>
          <a:xfrm>
            <a:off x="1619250" y="4868863"/>
            <a:ext cx="758825" cy="647700"/>
            <a:chOff x="1020" y="3067"/>
            <a:chExt cx="478" cy="408"/>
          </a:xfrm>
        </p:grpSpPr>
        <p:sp>
          <p:nvSpPr>
            <p:cNvPr id="29724" name="直接连接符 34821"/>
            <p:cNvSpPr/>
            <p:nvPr/>
          </p:nvSpPr>
          <p:spPr>
            <a:xfrm>
              <a:off x="1292" y="3339"/>
              <a:ext cx="91" cy="136"/>
            </a:xfrm>
            <a:prstGeom prst="line">
              <a:avLst/>
            </a:prstGeom>
            <a:ln w="9525" cap="flat" cmpd="sng">
              <a:solidFill>
                <a:srgbClr val="CC0000"/>
              </a:solidFill>
              <a:prstDash val="solid"/>
              <a:headEnd type="none" w="med" len="med"/>
              <a:tailEnd type="triangle" w="med" len="med"/>
            </a:ln>
          </p:spPr>
        </p:sp>
        <p:sp>
          <p:nvSpPr>
            <p:cNvPr id="29725" name="文本框 34822"/>
            <p:cNvSpPr txBox="1"/>
            <p:nvPr/>
          </p:nvSpPr>
          <p:spPr>
            <a:xfrm>
              <a:off x="1020" y="3067"/>
              <a:ext cx="478"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grpSp>
      <p:sp>
        <p:nvSpPr>
          <p:cNvPr id="29701" name="直接连接符 34823"/>
          <p:cNvSpPr/>
          <p:nvPr/>
        </p:nvSpPr>
        <p:spPr>
          <a:xfrm flipH="1">
            <a:off x="7380288" y="4797425"/>
            <a:ext cx="287337" cy="719138"/>
          </a:xfrm>
          <a:prstGeom prst="line">
            <a:avLst/>
          </a:prstGeom>
          <a:ln w="9525" cap="flat" cmpd="sng">
            <a:solidFill>
              <a:srgbClr val="CC0000"/>
            </a:solidFill>
            <a:prstDash val="solid"/>
            <a:headEnd type="none" w="med" len="med"/>
            <a:tailEnd type="triangle" w="med" len="med"/>
          </a:ln>
        </p:spPr>
      </p:sp>
      <p:sp>
        <p:nvSpPr>
          <p:cNvPr id="29702" name="文本框 34825"/>
          <p:cNvSpPr txBox="1"/>
          <p:nvPr/>
        </p:nvSpPr>
        <p:spPr>
          <a:xfrm>
            <a:off x="7451725" y="4221163"/>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nvGrpSpPr>
          <p:cNvPr id="34828" name="组合 34827"/>
          <p:cNvGrpSpPr/>
          <p:nvPr/>
        </p:nvGrpSpPr>
        <p:grpSpPr>
          <a:xfrm>
            <a:off x="1692275" y="5589588"/>
            <a:ext cx="1295400" cy="503237"/>
            <a:chOff x="1066" y="3430"/>
            <a:chExt cx="816" cy="317"/>
          </a:xfrm>
        </p:grpSpPr>
        <p:sp>
          <p:nvSpPr>
            <p:cNvPr id="29720" name="矩形 34828"/>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9721" name="直接连接符 34829"/>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4831" name="组合 34830"/>
          <p:cNvGrpSpPr/>
          <p:nvPr/>
        </p:nvGrpSpPr>
        <p:grpSpPr>
          <a:xfrm>
            <a:off x="3276600" y="5589588"/>
            <a:ext cx="1295400" cy="503237"/>
            <a:chOff x="1066" y="3430"/>
            <a:chExt cx="816" cy="317"/>
          </a:xfrm>
        </p:grpSpPr>
        <p:sp>
          <p:nvSpPr>
            <p:cNvPr id="29718" name="矩形 34831"/>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9719" name="直接连接符 3483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4834" name="组合 34833"/>
          <p:cNvGrpSpPr/>
          <p:nvPr/>
        </p:nvGrpSpPr>
        <p:grpSpPr>
          <a:xfrm>
            <a:off x="5003800" y="5589588"/>
            <a:ext cx="1295400" cy="503237"/>
            <a:chOff x="1066" y="3430"/>
            <a:chExt cx="816" cy="317"/>
          </a:xfrm>
        </p:grpSpPr>
        <p:sp>
          <p:nvSpPr>
            <p:cNvPr id="29716" name="矩形 3483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9717" name="直接连接符 34835"/>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4837" name="组合 34836"/>
          <p:cNvGrpSpPr/>
          <p:nvPr/>
        </p:nvGrpSpPr>
        <p:grpSpPr>
          <a:xfrm>
            <a:off x="6659563" y="5589588"/>
            <a:ext cx="1295400" cy="503237"/>
            <a:chOff x="1066" y="3430"/>
            <a:chExt cx="816" cy="317"/>
          </a:xfrm>
        </p:grpSpPr>
        <p:sp>
          <p:nvSpPr>
            <p:cNvPr id="29714" name="矩形 34837"/>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29715" name="直接连接符 34838"/>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4840" name="直接连接符 34839"/>
          <p:cNvSpPr/>
          <p:nvPr/>
        </p:nvSpPr>
        <p:spPr>
          <a:xfrm>
            <a:off x="2771775" y="5805488"/>
            <a:ext cx="504825" cy="0"/>
          </a:xfrm>
          <a:prstGeom prst="line">
            <a:avLst/>
          </a:prstGeom>
          <a:ln w="9525" cap="flat" cmpd="sng">
            <a:solidFill>
              <a:schemeClr val="tx1"/>
            </a:solidFill>
            <a:prstDash val="solid"/>
            <a:headEnd type="none" w="med" len="med"/>
            <a:tailEnd type="triangle" w="med" len="med"/>
          </a:ln>
        </p:spPr>
      </p:sp>
      <p:sp>
        <p:nvSpPr>
          <p:cNvPr id="34841" name="直接连接符 34840"/>
          <p:cNvSpPr/>
          <p:nvPr/>
        </p:nvSpPr>
        <p:spPr>
          <a:xfrm>
            <a:off x="4427538" y="5805488"/>
            <a:ext cx="576262" cy="0"/>
          </a:xfrm>
          <a:prstGeom prst="line">
            <a:avLst/>
          </a:prstGeom>
          <a:ln w="9525" cap="flat" cmpd="sng">
            <a:solidFill>
              <a:schemeClr val="tx1"/>
            </a:solidFill>
            <a:prstDash val="solid"/>
            <a:headEnd type="none" w="med" len="med"/>
            <a:tailEnd type="triangle" w="med" len="med"/>
          </a:ln>
        </p:spPr>
      </p:sp>
      <p:sp>
        <p:nvSpPr>
          <p:cNvPr id="34842" name="直接连接符 34841"/>
          <p:cNvSpPr/>
          <p:nvPr/>
        </p:nvSpPr>
        <p:spPr>
          <a:xfrm>
            <a:off x="6084888" y="5805488"/>
            <a:ext cx="576262" cy="0"/>
          </a:xfrm>
          <a:prstGeom prst="line">
            <a:avLst/>
          </a:prstGeom>
          <a:ln w="9525" cap="flat" cmpd="sng">
            <a:solidFill>
              <a:schemeClr val="tx1"/>
            </a:solidFill>
            <a:prstDash val="solid"/>
            <a:headEnd type="none" w="med" len="med"/>
            <a:tailEnd type="triangle" w="med" len="med"/>
          </a:ln>
        </p:spPr>
      </p:sp>
      <p:sp>
        <p:nvSpPr>
          <p:cNvPr id="34845" name="文本框 34844"/>
          <p:cNvSpPr txBox="1"/>
          <p:nvPr/>
        </p:nvSpPr>
        <p:spPr>
          <a:xfrm>
            <a:off x="8172450" y="5635625"/>
            <a:ext cx="99695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NULL</a:t>
            </a:r>
          </a:p>
        </p:txBody>
      </p:sp>
      <p:sp>
        <p:nvSpPr>
          <p:cNvPr id="34846" name="直接连接符 34845"/>
          <p:cNvSpPr/>
          <p:nvPr/>
        </p:nvSpPr>
        <p:spPr>
          <a:xfrm flipV="1">
            <a:off x="7667625" y="5589588"/>
            <a:ext cx="288925" cy="431800"/>
          </a:xfrm>
          <a:prstGeom prst="line">
            <a:avLst/>
          </a:prstGeom>
          <a:ln w="9525" cap="flat" cmpd="sng">
            <a:solidFill>
              <a:schemeClr val="tx1"/>
            </a:solidFill>
            <a:prstDash val="solid"/>
            <a:headEnd type="none" w="med" len="med"/>
            <a:tailEnd type="none" w="med" len="med"/>
          </a:ln>
        </p:spPr>
      </p:sp>
      <p:sp>
        <p:nvSpPr>
          <p:cNvPr id="3" name="流程图: 过程 2"/>
          <p:cNvSpPr/>
          <p:nvPr/>
        </p:nvSpPr>
        <p:spPr>
          <a:xfrm>
            <a:off x="4069715" y="4498340"/>
            <a:ext cx="3163570" cy="72009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Calibri" panose="020F0502020204030204" charset="0"/>
                <a:cs typeface="Calibri" panose="020F0502020204030204" charset="0"/>
              </a:rPr>
              <a:t>Time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514 0.00532 L 0.17899 0.00532 " pathEditMode="relative" ptsTypes="AA">
                                      <p:cBhvr>
                                        <p:cTn id="6" dur="500" fill="hold"/>
                                        <p:tgtEl>
                                          <p:spTgt spid="3484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34828"/>
                                        </p:tgtEl>
                                      </p:cBhvr>
                                    </p:animEffect>
                                    <p:set>
                                      <p:cBhvr>
                                        <p:cTn id="11" dur="1" fill="hold">
                                          <p:stCondLst>
                                            <p:cond delay="499"/>
                                          </p:stCondLst>
                                        </p:cTn>
                                        <p:tgtEl>
                                          <p:spTgt spid="34828"/>
                                        </p:tgtEl>
                                        <p:attrNameLst>
                                          <p:attrName>style.visibility</p:attrName>
                                        </p:attrNameLst>
                                      </p:cBhvr>
                                      <p:to>
                                        <p:strVal val="hidden"/>
                                      </p:to>
                                    </p:set>
                                  </p:childTnLst>
                                </p:cTn>
                              </p:par>
                              <p:par>
                                <p:cTn id="12" presetID="3" presetClass="exit" presetSubtype="10" fill="hold" nodeType="withEffect">
                                  <p:stCondLst>
                                    <p:cond delay="0"/>
                                  </p:stCondLst>
                                  <p:childTnLst>
                                    <p:animEffect transition="out" filter="blinds(horizontal)">
                                      <p:cBhvr>
                                        <p:cTn id="13" dur="500"/>
                                        <p:tgtEl>
                                          <p:spTgt spid="34840"/>
                                        </p:tgtEl>
                                      </p:cBhvr>
                                    </p:animEffect>
                                    <p:set>
                                      <p:cBhvr>
                                        <p:cTn id="14" dur="1" fill="hold">
                                          <p:stCondLst>
                                            <p:cond delay="499"/>
                                          </p:stCondLst>
                                        </p:cTn>
                                        <p:tgtEl>
                                          <p:spTgt spid="34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7899 0.00532 L 0.36805 0.00532 " pathEditMode="relative" ptsTypes="AA">
                                      <p:cBhvr>
                                        <p:cTn id="18" dur="500" fill="hold"/>
                                        <p:tgtEl>
                                          <p:spTgt spid="3484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34831"/>
                                        </p:tgtEl>
                                      </p:cBhvr>
                                    </p:animEffect>
                                    <p:set>
                                      <p:cBhvr>
                                        <p:cTn id="23" dur="1" fill="hold">
                                          <p:stCondLst>
                                            <p:cond delay="499"/>
                                          </p:stCondLst>
                                        </p:cTn>
                                        <p:tgtEl>
                                          <p:spTgt spid="34831"/>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34841"/>
                                        </p:tgtEl>
                                      </p:cBhvr>
                                    </p:animEffect>
                                    <p:set>
                                      <p:cBhvr>
                                        <p:cTn id="26" dur="1" fill="hold">
                                          <p:stCondLst>
                                            <p:cond delay="499"/>
                                          </p:stCondLst>
                                        </p:cTn>
                                        <p:tgtEl>
                                          <p:spTgt spid="348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36805 0.00532 L 0.54132 0.00532 " pathEditMode="relative" ptsTypes="AA">
                                      <p:cBhvr>
                                        <p:cTn id="30" dur="500" fill="hold"/>
                                        <p:tgtEl>
                                          <p:spTgt spid="34844"/>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34834"/>
                                        </p:tgtEl>
                                      </p:cBhvr>
                                    </p:animEffect>
                                    <p:set>
                                      <p:cBhvr>
                                        <p:cTn id="35" dur="1" fill="hold">
                                          <p:stCondLst>
                                            <p:cond delay="499"/>
                                          </p:stCondLst>
                                        </p:cTn>
                                        <p:tgtEl>
                                          <p:spTgt spid="34834"/>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34842"/>
                                        </p:tgtEl>
                                      </p:cBhvr>
                                    </p:animEffect>
                                    <p:set>
                                      <p:cBhvr>
                                        <p:cTn id="38" dur="1" fill="hold">
                                          <p:stCondLst>
                                            <p:cond delay="499"/>
                                          </p:stCondLst>
                                        </p:cTn>
                                        <p:tgtEl>
                                          <p:spTgt spid="348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54132 0.00532 L 0.68298 0.00532 " pathEditMode="relative" ptsTypes="AA">
                                      <p:cBhvr>
                                        <p:cTn id="42" dur="500" fill="hold"/>
                                        <p:tgtEl>
                                          <p:spTgt spid="34844"/>
                                        </p:tgtEl>
                                        <p:attrNameLst>
                                          <p:attrName>ppt_x</p:attrName>
                                          <p:attrName>ppt_y</p:attrName>
                                        </p:attrNameLst>
                                      </p:cBhvr>
                                    </p:animMotion>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3484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nodeType="clickEffect">
                                  <p:stCondLst>
                                    <p:cond delay="0"/>
                                  </p:stCondLst>
                                  <p:childTnLst>
                                    <p:animEffect transition="out" filter="blinds(horizontal)">
                                      <p:cBhvr>
                                        <p:cTn id="49" dur="500"/>
                                        <p:tgtEl>
                                          <p:spTgt spid="34837"/>
                                        </p:tgtEl>
                                      </p:cBhvr>
                                    </p:animEffect>
                                    <p:set>
                                      <p:cBhvr>
                                        <p:cTn id="50" dur="1" fill="hold">
                                          <p:stCondLst>
                                            <p:cond delay="499"/>
                                          </p:stCondLst>
                                        </p:cTn>
                                        <p:tgtEl>
                                          <p:spTgt spid="34837"/>
                                        </p:tgtEl>
                                        <p:attrNameLst>
                                          <p:attrName>style.visibility</p:attrName>
                                        </p:attrNameLst>
                                      </p:cBhvr>
                                      <p:to>
                                        <p:strVal val="hidden"/>
                                      </p:to>
                                    </p:set>
                                  </p:childTnLst>
                                </p:cTn>
                              </p:par>
                              <p:par>
                                <p:cTn id="51" presetID="3" presetClass="exit" presetSubtype="10" fill="hold" nodeType="withEffect">
                                  <p:stCondLst>
                                    <p:cond delay="0"/>
                                  </p:stCondLst>
                                  <p:childTnLst>
                                    <p:animEffect transition="out" filter="blinds(horizontal)">
                                      <p:cBhvr>
                                        <p:cTn id="52" dur="500"/>
                                        <p:tgtEl>
                                          <p:spTgt spid="34846"/>
                                        </p:tgtEl>
                                      </p:cBhvr>
                                    </p:animEffect>
                                    <p:set>
                                      <p:cBhvr>
                                        <p:cTn id="53" dur="1" fill="hold">
                                          <p:stCondLst>
                                            <p:cond delay="499"/>
                                          </p:stCondLst>
                                        </p:cTn>
                                        <p:tgtEl>
                                          <p:spTgt spid="3484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5" grpId="0"/>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54625"/>
          <p:cNvSpPr>
            <a:spLocks noGrp="1"/>
          </p:cNvSpPr>
          <p:nvPr>
            <p:ph type="title"/>
          </p:nvPr>
        </p:nvSpPr>
        <p:spPr/>
        <p:txBody>
          <a:bodyPr vert="horz" wrap="square" lIns="91440" tIns="45720" rIns="91440" bIns="45720" anchor="ctr"/>
          <a:lstStyle/>
          <a:p>
            <a:pPr eaLnBrk="1" hangingPunct="1"/>
            <a:r>
              <a:rPr lang="en-US" altLang="zh-CN" sz="4800" dirty="0">
                <a:solidFill>
                  <a:srgbClr val="CC0000"/>
                </a:solidFill>
              </a:rPr>
              <a:t>Example of  lists </a:t>
            </a:r>
          </a:p>
        </p:txBody>
      </p:sp>
      <p:graphicFrame>
        <p:nvGraphicFramePr>
          <p:cNvPr id="4099" name="内容占位符 4098"/>
          <p:cNvGraphicFramePr>
            <a:graphicFrameLocks noGrp="1"/>
          </p:cNvGraphicFramePr>
          <p:nvPr>
            <p:ph idx="4294967295"/>
          </p:nvPr>
        </p:nvGraphicFramePr>
        <p:xfrm>
          <a:off x="755650" y="2420938"/>
          <a:ext cx="7702550" cy="2095500"/>
        </p:xfrm>
        <a:graphic>
          <a:graphicData uri="http://schemas.openxmlformats.org/drawingml/2006/table">
            <a:tbl>
              <a:tblPr/>
              <a:tblGrid>
                <a:gridCol w="1006475">
                  <a:extLst>
                    <a:ext uri="{9D8B030D-6E8A-4147-A177-3AD203B41FA5}">
                      <a16:colId xmlns:a16="http://schemas.microsoft.com/office/drawing/2014/main" val="20000"/>
                    </a:ext>
                  </a:extLst>
                </a:gridCol>
                <a:gridCol w="2408238">
                  <a:extLst>
                    <a:ext uri="{9D8B030D-6E8A-4147-A177-3AD203B41FA5}">
                      <a16:colId xmlns:a16="http://schemas.microsoft.com/office/drawing/2014/main" val="20001"/>
                    </a:ext>
                  </a:extLst>
                </a:gridCol>
                <a:gridCol w="1319212">
                  <a:extLst>
                    <a:ext uri="{9D8B030D-6E8A-4147-A177-3AD203B41FA5}">
                      <a16:colId xmlns:a16="http://schemas.microsoft.com/office/drawing/2014/main" val="20002"/>
                    </a:ext>
                  </a:extLst>
                </a:gridCol>
                <a:gridCol w="2127250">
                  <a:extLst>
                    <a:ext uri="{9D8B030D-6E8A-4147-A177-3AD203B41FA5}">
                      <a16:colId xmlns:a16="http://schemas.microsoft.com/office/drawing/2014/main" val="20003"/>
                    </a:ext>
                  </a:extLst>
                </a:gridCol>
                <a:gridCol w="841375">
                  <a:extLst>
                    <a:ext uri="{9D8B030D-6E8A-4147-A177-3AD203B41FA5}">
                      <a16:colId xmlns:a16="http://schemas.microsoft.com/office/drawing/2014/main" val="20004"/>
                    </a:ext>
                  </a:extLst>
                </a:gridCol>
              </a:tblGrid>
              <a:tr h="4191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cs typeface="Times New Roman" panose="02020603050405020304" pitchFamily="18" charset="0"/>
                        </a:rPr>
                        <a:t>001</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高等数学</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樊映川</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机械工业出版社</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cs typeface="Times New Roman" panose="02020603050405020304" pitchFamily="18" charset="0"/>
                        </a:rPr>
                        <a:t>002</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理论力学</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罗远祥</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电子工业出版社</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cs typeface="Times New Roman" panose="02020603050405020304" pitchFamily="18" charset="0"/>
                        </a:rPr>
                        <a:t>003</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高等数学</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华罗庚</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高等教育出版社</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cs typeface="Times New Roman" panose="02020603050405020304" pitchFamily="18" charset="0"/>
                        </a:rPr>
                        <a:t>004</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线性代数</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栾汝书</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zh-CN" altLang="en-US" sz="1500" dirty="0">
                          <a:latin typeface="Times New Roman" panose="02020603050405020304" pitchFamily="18" charset="0"/>
                          <a:cs typeface="Times New Roman" panose="02020603050405020304" pitchFamily="18" charset="0"/>
                        </a:rPr>
                        <a:t>高等教育出版社</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algn="ctr" eaLnBrk="1" hangingPunct="1">
                        <a:buFontTx/>
                        <a:buNone/>
                      </a:pPr>
                      <a:r>
                        <a:rPr lang="en-US" altLang="zh-CN" sz="1500" dirty="0">
                          <a:latin typeface="Times New Roman" panose="02020603050405020304" pitchFamily="18" charset="0"/>
                          <a:ea typeface="Times New Roman" panose="02020603050405020304" pitchFamily="18" charset="0"/>
                        </a:rPr>
                        <a:t>…</a:t>
                      </a:r>
                      <a:endParaRPr lang="zh-CN" altLang="en-US" sz="15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137" name="矩形 154705"/>
          <p:cNvSpPr/>
          <p:nvPr/>
        </p:nvSpPr>
        <p:spPr>
          <a:xfrm>
            <a:off x="684213" y="1844675"/>
            <a:ext cx="2354262" cy="457200"/>
          </a:xfrm>
          <a:prstGeom prst="rect">
            <a:avLst/>
          </a:prstGeom>
          <a:noFill/>
          <a:ln w="9525">
            <a:noFill/>
          </a:ln>
        </p:spPr>
        <p:txBody>
          <a:bodyPr wrap="none">
            <a:spAutoFit/>
          </a:bodyPr>
          <a:lstStyle/>
          <a:p>
            <a:pPr>
              <a:buChar char="•"/>
            </a:pPr>
            <a:r>
              <a:rPr lang="en-US" altLang="zh-CN" b="1" dirty="0">
                <a:solidFill>
                  <a:srgbClr val="CC0000"/>
                </a:solidFill>
                <a:latin typeface="Times New Roman" panose="02020603050405020304" pitchFamily="18" charset="0"/>
              </a:rPr>
              <a:t>Digital Library.</a:t>
            </a:r>
          </a:p>
        </p:txBody>
      </p:sp>
      <p:sp>
        <p:nvSpPr>
          <p:cNvPr id="413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4817"/>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(3)</a:t>
            </a:r>
          </a:p>
        </p:txBody>
      </p:sp>
      <p:sp>
        <p:nvSpPr>
          <p:cNvPr id="29699" name="文本占位符 34818"/>
          <p:cNvSpPr>
            <a:spLocks noGrp="1"/>
          </p:cNvSpPr>
          <p:nvPr>
            <p:ph idx="1"/>
          </p:nvPr>
        </p:nvSpPr>
        <p:spPr>
          <a:xfrm>
            <a:off x="323850" y="1412875"/>
            <a:ext cx="8226425" cy="4572000"/>
          </a:xfrm>
        </p:spPr>
        <p:txBody>
          <a:bodyPr vert="horz" wrap="square" lIns="91440" tIns="45720" rIns="91440" bIns="45720" anchor="t"/>
          <a:lstStyle/>
          <a:p>
            <a:pPr eaLnBrk="1" hangingPunct="1">
              <a:lnSpc>
                <a:spcPct val="70000"/>
              </a:lnSpc>
              <a:buNone/>
            </a:pPr>
            <a:r>
              <a:rPr lang="en-US" altLang="zh-CN" sz="2400" b="1" dirty="0">
                <a:latin typeface="Courier New" panose="02070309020205020404" pitchFamily="49" charset="0"/>
              </a:rPr>
              <a:t>public:</a:t>
            </a:r>
          </a:p>
          <a:p>
            <a:pPr eaLnBrk="1" hangingPunct="1">
              <a:lnSpc>
                <a:spcPct val="70000"/>
              </a:lnSpc>
              <a:buNone/>
            </a:pPr>
            <a:r>
              <a:rPr lang="en-US" altLang="zh-CN" sz="2400" b="1" dirty="0">
                <a:latin typeface="Courier New" panose="02070309020205020404" pitchFamily="49" charset="0"/>
              </a:rPr>
              <a:t> </a:t>
            </a:r>
            <a:r>
              <a:rPr lang="en-US" altLang="zh-CN" sz="2400" b="1" dirty="0">
                <a:latin typeface="Courier New" panose="02070309020205020404" pitchFamily="49" charset="0"/>
                <a:sym typeface="+mn-ea"/>
              </a:rPr>
              <a:t>LList(int size=DefaultListSize)</a:t>
            </a: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sym typeface="+mn-ea"/>
              </a:rPr>
              <a:t>    { init(); }</a:t>
            </a:r>
            <a:endParaRPr lang="en-US" altLang="zh-CN" sz="2400" b="1" dirty="0">
              <a:latin typeface="Courier New" panose="02070309020205020404" pitchFamily="49" charset="0"/>
            </a:endParaRPr>
          </a:p>
          <a:p>
            <a:pPr eaLnBrk="1" hangingPunct="1">
              <a:lnSpc>
                <a:spcPct val="70000"/>
              </a:lnSpc>
              <a:buNone/>
            </a:pP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~LList() { removeall(); }  // Destructor</a:t>
            </a:r>
          </a:p>
          <a:p>
            <a:pPr eaLnBrk="1" hangingPunct="1">
              <a:lnSpc>
                <a:spcPct val="70000"/>
              </a:lnSpc>
              <a:buNone/>
            </a:pP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 void clear() { removeall(); init(); }</a:t>
            </a:r>
          </a:p>
          <a:p>
            <a:pPr eaLnBrk="1" hangingPunct="1">
              <a:lnSpc>
                <a:spcPct val="70000"/>
              </a:lnSpc>
              <a:buNone/>
            </a:pP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void print() const; //Print list contents</a:t>
            </a:r>
          </a:p>
          <a:p>
            <a:pPr eaLnBrk="1" hangingPunct="1">
              <a:lnSpc>
                <a:spcPct val="70000"/>
              </a:lnSpc>
              <a:buNone/>
            </a:pPr>
            <a:endParaRPr lang="en-US" altLang="zh-CN" sz="2400" b="1" dirty="0">
              <a:latin typeface="Courier New" panose="02070309020205020404" pitchFamily="49" charset="0"/>
            </a:endParaRPr>
          </a:p>
          <a:p>
            <a:pPr eaLnBrk="1" hangingPunct="1">
              <a:lnSpc>
                <a:spcPct val="70000"/>
              </a:lnSpc>
              <a:buNone/>
            </a:pPr>
            <a:r>
              <a:rPr lang="en-US" altLang="zh-CN" sz="2400" b="1" dirty="0">
                <a:latin typeface="Courier New" panose="02070309020205020404" pitchFamily="49" charset="0"/>
              </a:rPr>
              <a:t> </a:t>
            </a:r>
          </a:p>
          <a:p>
            <a:pPr eaLnBrk="1" hangingPunct="1">
              <a:lnSpc>
                <a:spcPct val="70000"/>
              </a:lnSpc>
              <a:buNone/>
            </a:pPr>
            <a:endParaRPr lang="en-US" altLang="zh-CN" sz="2400" b="1" dirty="0">
              <a:latin typeface="Courier New" panose="02070309020205020404" pitchFamily="49" charset="0"/>
            </a:endParaRPr>
          </a:p>
        </p:txBody>
      </p:sp>
      <p:sp>
        <p:nvSpPr>
          <p:cNvPr id="29713"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30</a:t>
            </a:fld>
            <a:endParaRPr lang="zh-CN" alt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6865"/>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(4)</a:t>
            </a:r>
          </a:p>
        </p:txBody>
      </p:sp>
      <p:sp>
        <p:nvSpPr>
          <p:cNvPr id="30723" name="文本占位符 36866"/>
          <p:cNvSpPr>
            <a:spLocks noGrp="1"/>
          </p:cNvSpPr>
          <p:nvPr>
            <p:ph idx="1"/>
          </p:nvPr>
        </p:nvSpPr>
        <p:spPr>
          <a:xfrm>
            <a:off x="453708" y="1412558"/>
            <a:ext cx="8004175" cy="3733800"/>
          </a:xfrm>
        </p:spPr>
        <p:txBody>
          <a:bodyPr vert="horz" wrap="square" lIns="91440" tIns="45720" rIns="91440" bIns="45720" anchor="t"/>
          <a:lstStyle/>
          <a:p>
            <a:pPr eaLnBrk="1" hangingPunct="1">
              <a:lnSpc>
                <a:spcPct val="50000"/>
              </a:lnSpc>
              <a:buNone/>
            </a:pPr>
            <a:r>
              <a:rPr lang="en-US" altLang="zh-CN" sz="2200" b="1" dirty="0">
                <a:latin typeface="Courier New" panose="02070309020205020404" pitchFamily="49" charset="0"/>
              </a:rPr>
              <a:t>void moveToStart() {  curr = head; }</a:t>
            </a:r>
          </a:p>
          <a:p>
            <a:pPr eaLnBrk="1" hangingPunct="1">
              <a:lnSpc>
                <a:spcPct val="50000"/>
              </a:lnSpc>
              <a:buNone/>
            </a:pPr>
            <a:endParaRPr lang="en-US" altLang="zh-CN" sz="2200" b="1" dirty="0">
              <a:latin typeface="Courier New" panose="02070309020205020404" pitchFamily="49" charset="0"/>
            </a:endParaRPr>
          </a:p>
          <a:p>
            <a:pPr eaLnBrk="1" hangingPunct="1">
              <a:lnSpc>
                <a:spcPct val="50000"/>
              </a:lnSpc>
              <a:buNone/>
            </a:pPr>
            <a:r>
              <a:rPr lang="en-US" altLang="zh-CN" sz="2200" b="1" dirty="0">
                <a:latin typeface="Courier New" panose="02070309020205020404" pitchFamily="49" charset="0"/>
              </a:rPr>
              <a:t>void moveToEnd() {  curr = tail; }</a:t>
            </a:r>
          </a:p>
          <a:p>
            <a:pPr eaLnBrk="1" hangingPunct="1">
              <a:lnSpc>
                <a:spcPct val="50000"/>
              </a:lnSpc>
              <a:buNone/>
            </a:pPr>
            <a:endParaRPr lang="en-US" altLang="zh-CN" sz="2200" b="1" dirty="0">
              <a:latin typeface="Courier New" panose="02070309020205020404" pitchFamily="49" charset="0"/>
            </a:endParaRPr>
          </a:p>
          <a:p>
            <a:pPr eaLnBrk="1" hangingPunct="1">
              <a:lnSpc>
                <a:spcPct val="50000"/>
              </a:lnSpc>
              <a:buNone/>
            </a:pPr>
            <a:r>
              <a:rPr lang="en-US" altLang="zh-CN" sz="2200" b="1" dirty="0">
                <a:latin typeface="Courier New" panose="02070309020205020404" pitchFamily="49" charset="0"/>
              </a:rPr>
              <a:t>void next() {</a:t>
            </a:r>
          </a:p>
          <a:p>
            <a:pPr eaLnBrk="1" hangingPunct="1">
              <a:lnSpc>
                <a:spcPct val="50000"/>
              </a:lnSpc>
              <a:buNone/>
            </a:pPr>
            <a:r>
              <a:rPr lang="en-US" altLang="zh-CN" sz="2200" b="1" dirty="0">
                <a:latin typeface="Courier New" panose="02070309020205020404" pitchFamily="49" charset="0"/>
              </a:rPr>
              <a:t>  if (</a:t>
            </a:r>
            <a:r>
              <a:rPr lang="en-US" altLang="zh-CN" sz="2200" b="1" dirty="0">
                <a:latin typeface="Courier New" panose="02070309020205020404" pitchFamily="49" charset="0"/>
                <a:sym typeface="+mn-ea"/>
              </a:rPr>
              <a:t>curr</a:t>
            </a:r>
            <a:r>
              <a:rPr lang="en-US" altLang="zh-CN" sz="2200" b="1" dirty="0">
                <a:latin typeface="Courier New" panose="02070309020205020404" pitchFamily="49" charset="0"/>
              </a:rPr>
              <a:t> != tail)    </a:t>
            </a:r>
            <a:r>
              <a:rPr lang="en-US" altLang="zh-CN" sz="2200" b="1" dirty="0">
                <a:latin typeface="Courier New" panose="02070309020205020404" pitchFamily="49" charset="0"/>
                <a:sym typeface="+mn-ea"/>
              </a:rPr>
              <a:t>curr</a:t>
            </a:r>
            <a:r>
              <a:rPr lang="en-US" altLang="zh-CN" sz="2200" b="1" dirty="0">
                <a:latin typeface="Courier New" panose="02070309020205020404" pitchFamily="49" charset="0"/>
              </a:rPr>
              <a:t> = </a:t>
            </a:r>
            <a:r>
              <a:rPr lang="en-US" altLang="zh-CN" sz="2200" b="1" dirty="0">
                <a:latin typeface="Courier New" panose="02070309020205020404" pitchFamily="49" charset="0"/>
                <a:sym typeface="+mn-ea"/>
              </a:rPr>
              <a:t>curr</a:t>
            </a:r>
            <a:r>
              <a:rPr lang="en-US" altLang="zh-CN" sz="2200" b="1" dirty="0">
                <a:latin typeface="Courier New" panose="02070309020205020404" pitchFamily="49" charset="0"/>
              </a:rPr>
              <a:t>-&gt;next;  </a:t>
            </a:r>
          </a:p>
          <a:p>
            <a:pPr eaLnBrk="1" hangingPunct="1">
              <a:lnSpc>
                <a:spcPct val="50000"/>
              </a:lnSpc>
              <a:buNone/>
            </a:pPr>
            <a:r>
              <a:rPr lang="en-US" altLang="zh-CN" sz="2200" b="1" dirty="0">
                <a:latin typeface="Courier New" panose="02070309020205020404" pitchFamily="49" charset="0"/>
              </a:rPr>
              <a:t>}</a:t>
            </a:r>
          </a:p>
          <a:p>
            <a:pPr eaLnBrk="1" hangingPunct="1">
              <a:lnSpc>
                <a:spcPct val="50000"/>
              </a:lnSpc>
              <a:buNone/>
            </a:pPr>
            <a:endParaRPr lang="en-US" altLang="zh-CN" sz="2200" b="1" dirty="0">
              <a:latin typeface="Courier New" panose="02070309020205020404" pitchFamily="49" charset="0"/>
            </a:endParaRPr>
          </a:p>
          <a:p>
            <a:pPr eaLnBrk="1" hangingPunct="1">
              <a:lnSpc>
                <a:spcPct val="50000"/>
              </a:lnSpc>
              <a:buNone/>
            </a:pPr>
            <a:r>
              <a:rPr lang="en-US" altLang="zh-CN" sz="2200" b="1" dirty="0">
                <a:latin typeface="Courier New" panose="02070309020205020404" pitchFamily="49" charset="0"/>
              </a:rPr>
              <a:t>int Length() </a:t>
            </a:r>
            <a:r>
              <a:rPr lang="en-US" altLang="zh-CN" sz="2200" b="1" dirty="0">
                <a:gradFill>
                  <a:gsLst>
                    <a:gs pos="0">
                      <a:srgbClr val="007BD3"/>
                    </a:gs>
                    <a:gs pos="100000">
                      <a:srgbClr val="034373"/>
                    </a:gs>
                  </a:gsLst>
                  <a:lin scaled="0"/>
                </a:gradFill>
                <a:latin typeface="Courier New" panose="02070309020205020404" pitchFamily="49" charset="0"/>
              </a:rPr>
              <a:t>const</a:t>
            </a:r>
            <a:r>
              <a:rPr lang="en-US" altLang="zh-CN" sz="2200" b="1" dirty="0">
                <a:latin typeface="Courier New" panose="02070309020205020404" pitchFamily="49" charset="0"/>
              </a:rPr>
              <a:t>  { return cnt; }</a:t>
            </a:r>
          </a:p>
          <a:p>
            <a:pPr eaLnBrk="1" hangingPunct="1">
              <a:lnSpc>
                <a:spcPct val="50000"/>
              </a:lnSpc>
              <a:buNone/>
            </a:pPr>
            <a:endParaRPr lang="en-US" altLang="zh-CN" sz="2200" b="1" dirty="0">
              <a:latin typeface="Courier New" panose="02070309020205020404" pitchFamily="49" charset="0"/>
            </a:endParaRPr>
          </a:p>
          <a:p>
            <a:pPr eaLnBrk="1" hangingPunct="1">
              <a:lnSpc>
                <a:spcPct val="50000"/>
              </a:lnSpc>
              <a:buNone/>
            </a:pPr>
            <a:endParaRPr lang="en-US" altLang="zh-CN" sz="2200" b="1" dirty="0">
              <a:latin typeface="Courier New" panose="02070309020205020404" pitchFamily="49" charset="0"/>
            </a:endParaRPr>
          </a:p>
          <a:p>
            <a:pPr eaLnBrk="1" hangingPunct="1">
              <a:lnSpc>
                <a:spcPct val="50000"/>
              </a:lnSpc>
              <a:buNone/>
            </a:pPr>
            <a:r>
              <a:rPr lang="en-US" altLang="zh-CN" sz="2200" b="1" dirty="0">
                <a:latin typeface="Courier New" panose="02070309020205020404" pitchFamily="49" charset="0"/>
              </a:rPr>
              <a:t>const E&amp; getValue() </a:t>
            </a:r>
            <a:r>
              <a:rPr lang="en-US" altLang="zh-CN" sz="2200" b="1" dirty="0">
                <a:gradFill>
                  <a:gsLst>
                    <a:gs pos="0">
                      <a:srgbClr val="007BD3"/>
                    </a:gs>
                    <a:gs pos="100000">
                      <a:srgbClr val="034373"/>
                    </a:gs>
                  </a:gsLst>
                  <a:lin scaled="0"/>
                </a:gradFill>
                <a:latin typeface="Courier New" panose="02070309020205020404" pitchFamily="49" charset="0"/>
              </a:rPr>
              <a:t>const</a:t>
            </a:r>
            <a:r>
              <a:rPr lang="en-US" altLang="zh-CN" sz="2200" b="1" dirty="0">
                <a:latin typeface="Courier New" panose="02070309020205020404" pitchFamily="49" charset="0"/>
              </a:rPr>
              <a:t> {</a:t>
            </a:r>
          </a:p>
          <a:p>
            <a:pPr eaLnBrk="1" hangingPunct="1">
              <a:lnSpc>
                <a:spcPct val="50000"/>
              </a:lnSpc>
              <a:buNone/>
            </a:pPr>
            <a:endParaRPr lang="en-US" altLang="zh-CN" sz="2200" b="1" dirty="0">
              <a:latin typeface="Courier New" panose="02070309020205020404" pitchFamily="49" charset="0"/>
            </a:endParaRPr>
          </a:p>
          <a:p>
            <a:pPr eaLnBrk="1" hangingPunct="1">
              <a:lnSpc>
                <a:spcPct val="50000"/>
              </a:lnSpc>
              <a:buNone/>
            </a:pPr>
            <a:r>
              <a:rPr lang="en-US" altLang="zh-CN" sz="2200" b="1" dirty="0">
                <a:latin typeface="Courier New" panose="02070309020205020404" pitchFamily="49" charset="0"/>
              </a:rPr>
              <a:t>  </a:t>
            </a:r>
            <a:r>
              <a:rPr lang="en-US" altLang="zh-CN" sz="2200" b="1" dirty="0">
                <a:solidFill>
                  <a:srgbClr val="FF0000"/>
                </a:solidFill>
                <a:latin typeface="Courier New" panose="02070309020205020404" pitchFamily="49" charset="0"/>
              </a:rPr>
              <a:t>Assert(curr-&gt;next != NULL, “No value”);</a:t>
            </a:r>
            <a:endParaRPr lang="en-US" altLang="zh-CN" sz="2200" b="1" dirty="0">
              <a:latin typeface="Courier New" panose="02070309020205020404" pitchFamily="49" charset="0"/>
            </a:endParaRPr>
          </a:p>
          <a:p>
            <a:pPr eaLnBrk="1" hangingPunct="1">
              <a:lnSpc>
                <a:spcPct val="50000"/>
              </a:lnSpc>
              <a:buNone/>
            </a:pPr>
            <a:r>
              <a:rPr lang="en-US" altLang="zh-CN" sz="2200" b="1" dirty="0">
                <a:latin typeface="Courier New" panose="02070309020205020404" pitchFamily="49" charset="0"/>
              </a:rPr>
              <a:t>  </a:t>
            </a:r>
            <a:r>
              <a:rPr lang="en-US" altLang="zh-CN" sz="2200" b="1" dirty="0">
                <a:latin typeface="Courier New" panose="02070309020205020404" pitchFamily="49" charset="0"/>
                <a:sym typeface="+mn-ea"/>
              </a:rPr>
              <a:t>return</a:t>
            </a:r>
            <a:r>
              <a:rPr lang="en-US" altLang="zh-CN" sz="2200" b="1" dirty="0">
                <a:latin typeface="Courier New" panose="02070309020205020404" pitchFamily="49" charset="0"/>
              </a:rPr>
              <a:t> curr-&gt;next-&gt;element;</a:t>
            </a:r>
          </a:p>
          <a:p>
            <a:pPr eaLnBrk="1" hangingPunct="1">
              <a:lnSpc>
                <a:spcPct val="50000"/>
              </a:lnSpc>
              <a:buNone/>
            </a:pPr>
            <a:r>
              <a:rPr lang="en-US" altLang="zh-CN" sz="2200" b="1" dirty="0">
                <a:latin typeface="Courier New" panose="02070309020205020404" pitchFamily="49" charset="0"/>
              </a:rPr>
              <a:t> }</a:t>
            </a:r>
          </a:p>
        </p:txBody>
      </p:sp>
      <p:sp>
        <p:nvSpPr>
          <p:cNvPr id="3073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31</a:t>
            </a:fld>
            <a:endParaRPr lang="zh-CN" altLang="en-US" sz="1400" dirty="0"/>
          </a:p>
        </p:txBody>
      </p:sp>
      <p:sp>
        <p:nvSpPr>
          <p:cNvPr id="2" name="流程图: 过程 1"/>
          <p:cNvSpPr/>
          <p:nvPr/>
        </p:nvSpPr>
        <p:spPr>
          <a:xfrm>
            <a:off x="6943725" y="2141855"/>
            <a:ext cx="2033270" cy="72009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Calibri" panose="020F0502020204030204" charset="0"/>
                <a:cs typeface="Calibri" panose="020F0502020204030204" charset="0"/>
              </a:rPr>
              <a:t>Time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8913"/>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(4) - Insert</a:t>
            </a:r>
          </a:p>
        </p:txBody>
      </p:sp>
      <p:sp>
        <p:nvSpPr>
          <p:cNvPr id="31747" name="文本占位符 38914"/>
          <p:cNvSpPr>
            <a:spLocks noGrp="1"/>
          </p:cNvSpPr>
          <p:nvPr>
            <p:ph idx="1"/>
          </p:nvPr>
        </p:nvSpPr>
        <p:spPr>
          <a:xfrm>
            <a:off x="455613" y="1350963"/>
            <a:ext cx="8226425" cy="4572000"/>
          </a:xfrm>
        </p:spPr>
        <p:txBody>
          <a:bodyPr vert="horz" wrap="square" lIns="91440" tIns="45720" rIns="91440" bIns="45720" anchor="t"/>
          <a:lstStyle/>
          <a:p>
            <a:pPr eaLnBrk="1" hangingPunct="1">
              <a:lnSpc>
                <a:spcPct val="50000"/>
              </a:lnSpc>
              <a:buNone/>
            </a:pPr>
            <a:endParaRPr lang="zh-CN" altLang="zh-CN" sz="2800" dirty="0">
              <a:latin typeface="Courier New" panose="02070309020205020404" pitchFamily="49" charset="0"/>
            </a:endParaRPr>
          </a:p>
        </p:txBody>
      </p:sp>
      <p:pic>
        <p:nvPicPr>
          <p:cNvPr id="31748" name="图片 38915" descr="LinkIns"/>
          <p:cNvPicPr>
            <a:picLocks noChangeAspect="1"/>
          </p:cNvPicPr>
          <p:nvPr/>
        </p:nvPicPr>
        <p:blipFill>
          <a:blip r:embed="rId3"/>
          <a:srcRect l="1411" t="1628" r="4236" b="813"/>
          <a:stretch>
            <a:fillRect/>
          </a:stretch>
        </p:blipFill>
        <p:spPr>
          <a:xfrm>
            <a:off x="1981200" y="1350963"/>
            <a:ext cx="5106988" cy="4581525"/>
          </a:xfrm>
          <a:prstGeom prst="rect">
            <a:avLst/>
          </a:prstGeom>
          <a:noFill/>
          <a:ln w="9525">
            <a:noFill/>
          </a:ln>
        </p:spPr>
      </p:pic>
      <p:sp>
        <p:nvSpPr>
          <p:cNvPr id="3174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32</a:t>
            </a:fld>
            <a:endParaRPr lang="zh-CN" altLang="en-US" sz="1400" dirty="0"/>
          </a:p>
        </p:txBody>
      </p:sp>
      <p:pic>
        <p:nvPicPr>
          <p:cNvPr id="2" name="图片 1" descr="图片3"/>
          <p:cNvPicPr>
            <a:picLocks noChangeAspect="1"/>
          </p:cNvPicPr>
          <p:nvPr/>
        </p:nvPicPr>
        <p:blipFill>
          <a:blip r:embed="rId4"/>
          <a:stretch>
            <a:fillRect/>
          </a:stretch>
        </p:blipFill>
        <p:spPr>
          <a:xfrm>
            <a:off x="2017395" y="1136650"/>
            <a:ext cx="5108575" cy="45840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0961"/>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(5) Insert</a:t>
            </a:r>
          </a:p>
        </p:txBody>
      </p:sp>
      <p:sp>
        <p:nvSpPr>
          <p:cNvPr id="32771" name="文本占位符 40962"/>
          <p:cNvSpPr>
            <a:spLocks noGrp="1"/>
          </p:cNvSpPr>
          <p:nvPr>
            <p:ph idx="1"/>
          </p:nvPr>
        </p:nvSpPr>
        <p:spPr>
          <a:xfrm>
            <a:off x="455613" y="1279525"/>
            <a:ext cx="8226425" cy="4572000"/>
          </a:xfrm>
        </p:spPr>
        <p:txBody>
          <a:bodyPr vert="horz" wrap="square" lIns="91440" tIns="45720" rIns="91440" bIns="45720" anchor="t"/>
          <a:lstStyle/>
          <a:p>
            <a:pPr eaLnBrk="1" hangingPunct="1">
              <a:lnSpc>
                <a:spcPct val="60000"/>
              </a:lnSpc>
              <a:buNone/>
            </a:pPr>
            <a:r>
              <a:rPr lang="en-US" altLang="zh-CN" sz="2400" b="1" dirty="0">
                <a:latin typeface="Courier New" panose="02070309020205020404" pitchFamily="49" charset="0"/>
              </a:rPr>
              <a:t>// Insert item at current position</a:t>
            </a:r>
          </a:p>
          <a:p>
            <a:pPr eaLnBrk="1" hangingPunct="1">
              <a:lnSpc>
                <a:spcPct val="60000"/>
              </a:lnSpc>
              <a:buNone/>
            </a:pPr>
            <a:r>
              <a:rPr lang="en-US" altLang="zh-CN" sz="2400" b="1" dirty="0">
                <a:latin typeface="Courier New" panose="02070309020205020404" pitchFamily="49" charset="0"/>
              </a:rPr>
              <a:t>template &lt;class E&gt;</a:t>
            </a:r>
          </a:p>
          <a:p>
            <a:pPr eaLnBrk="1" hangingPunct="1">
              <a:lnSpc>
                <a:spcPct val="60000"/>
              </a:lnSpc>
              <a:buNone/>
            </a:pPr>
            <a:r>
              <a:rPr lang="en-US" altLang="zh-CN" sz="2400" b="1" dirty="0">
                <a:latin typeface="Courier New" panose="02070309020205020404" pitchFamily="49" charset="0"/>
              </a:rPr>
              <a:t>void LList&lt;Elem&gt;::insert(const E&amp; item) {</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CC0000"/>
                </a:solidFill>
                <a:latin typeface="Courier New" panose="02070309020205020404" pitchFamily="49" charset="0"/>
              </a:rPr>
              <a:t>curr-&gt;next =</a:t>
            </a:r>
          </a:p>
          <a:p>
            <a:pPr eaLnBrk="1" hangingPunct="1">
              <a:lnSpc>
                <a:spcPct val="60000"/>
              </a:lnSpc>
              <a:buNone/>
            </a:pPr>
            <a:r>
              <a:rPr lang="en-US" altLang="zh-CN" sz="2400" b="1" dirty="0">
                <a:solidFill>
                  <a:srgbClr val="CC0000"/>
                </a:solidFill>
                <a:latin typeface="Courier New" panose="02070309020205020404" pitchFamily="49" charset="0"/>
              </a:rPr>
              <a:t>    new Link&lt;E&gt;(item, curr-&gt;next);</a:t>
            </a: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  if (tail == curr) tail = curr-&gt;next; cnt++;</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endParaRPr lang="en-US" altLang="zh-CN" sz="2400" b="1" dirty="0">
              <a:latin typeface="Courier New" panose="02070309020205020404" pitchFamily="49" charset="0"/>
            </a:endParaRPr>
          </a:p>
        </p:txBody>
      </p:sp>
      <p:sp>
        <p:nvSpPr>
          <p:cNvPr id="32772" name="直接连接符 40963"/>
          <p:cNvSpPr/>
          <p:nvPr/>
        </p:nvSpPr>
        <p:spPr>
          <a:xfrm>
            <a:off x="4787900" y="4365625"/>
            <a:ext cx="0" cy="2159000"/>
          </a:xfrm>
          <a:prstGeom prst="line">
            <a:avLst/>
          </a:prstGeom>
          <a:ln w="38100" cap="flat" cmpd="sng">
            <a:solidFill>
              <a:srgbClr val="FF0000"/>
            </a:solidFill>
            <a:prstDash val="solid"/>
            <a:headEnd type="none" w="med" len="med"/>
            <a:tailEnd type="none" w="med" len="med"/>
          </a:ln>
        </p:spPr>
      </p:sp>
      <p:sp>
        <p:nvSpPr>
          <p:cNvPr id="32773" name="直接连接符 40964"/>
          <p:cNvSpPr/>
          <p:nvPr/>
        </p:nvSpPr>
        <p:spPr>
          <a:xfrm>
            <a:off x="1042988" y="4581525"/>
            <a:ext cx="576262" cy="288925"/>
          </a:xfrm>
          <a:prstGeom prst="line">
            <a:avLst/>
          </a:prstGeom>
          <a:ln w="9525" cap="flat" cmpd="sng">
            <a:solidFill>
              <a:srgbClr val="CC0000"/>
            </a:solidFill>
            <a:prstDash val="solid"/>
            <a:headEnd type="none" w="med" len="med"/>
            <a:tailEnd type="triangle" w="med" len="med"/>
          </a:ln>
        </p:spPr>
      </p:sp>
      <p:sp>
        <p:nvSpPr>
          <p:cNvPr id="32774" name="文本框 40965"/>
          <p:cNvSpPr txBox="1"/>
          <p:nvPr/>
        </p:nvSpPr>
        <p:spPr>
          <a:xfrm>
            <a:off x="395288" y="4294188"/>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32775" name="直接连接符 40966"/>
          <p:cNvSpPr/>
          <p:nvPr/>
        </p:nvSpPr>
        <p:spPr>
          <a:xfrm flipH="1">
            <a:off x="7380288" y="4005263"/>
            <a:ext cx="792162" cy="503237"/>
          </a:xfrm>
          <a:prstGeom prst="line">
            <a:avLst/>
          </a:prstGeom>
          <a:ln w="9525" cap="flat" cmpd="sng">
            <a:solidFill>
              <a:srgbClr val="CC0000"/>
            </a:solidFill>
            <a:prstDash val="solid"/>
            <a:headEnd type="none" w="med" len="med"/>
            <a:tailEnd type="triangle" w="med" len="med"/>
          </a:ln>
        </p:spPr>
      </p:sp>
      <p:sp>
        <p:nvSpPr>
          <p:cNvPr id="32776" name="直接连接符 40967"/>
          <p:cNvSpPr/>
          <p:nvPr/>
        </p:nvSpPr>
        <p:spPr>
          <a:xfrm flipH="1" flipV="1">
            <a:off x="3995738" y="5157788"/>
            <a:ext cx="0" cy="431800"/>
          </a:xfrm>
          <a:prstGeom prst="line">
            <a:avLst/>
          </a:prstGeom>
          <a:ln w="9525" cap="flat" cmpd="sng">
            <a:solidFill>
              <a:srgbClr val="CC0000"/>
            </a:solidFill>
            <a:prstDash val="solid"/>
            <a:headEnd type="none" w="med" len="med"/>
            <a:tailEnd type="triangle" w="med" len="med"/>
          </a:ln>
        </p:spPr>
      </p:sp>
      <p:sp>
        <p:nvSpPr>
          <p:cNvPr id="32777" name="文本框 40968"/>
          <p:cNvSpPr txBox="1"/>
          <p:nvPr/>
        </p:nvSpPr>
        <p:spPr>
          <a:xfrm>
            <a:off x="8101013" y="3644900"/>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sp>
        <p:nvSpPr>
          <p:cNvPr id="32778" name="文本框 40969"/>
          <p:cNvSpPr txBox="1"/>
          <p:nvPr/>
        </p:nvSpPr>
        <p:spPr>
          <a:xfrm>
            <a:off x="3492500" y="5589588"/>
            <a:ext cx="673735" cy="460375"/>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nvGrpSpPr>
          <p:cNvPr id="32779" name="组合 40970"/>
          <p:cNvGrpSpPr/>
          <p:nvPr/>
        </p:nvGrpSpPr>
        <p:grpSpPr>
          <a:xfrm>
            <a:off x="1692275" y="4581525"/>
            <a:ext cx="1295400" cy="503238"/>
            <a:chOff x="1066" y="3430"/>
            <a:chExt cx="816" cy="317"/>
          </a:xfrm>
        </p:grpSpPr>
        <p:sp>
          <p:nvSpPr>
            <p:cNvPr id="32800" name="矩形 40971"/>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2801" name="直接连接符 4097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2780" name="组合 40973"/>
          <p:cNvGrpSpPr/>
          <p:nvPr/>
        </p:nvGrpSpPr>
        <p:grpSpPr>
          <a:xfrm>
            <a:off x="3276600" y="4581525"/>
            <a:ext cx="1295400" cy="503238"/>
            <a:chOff x="1066" y="3430"/>
            <a:chExt cx="816" cy="317"/>
          </a:xfrm>
        </p:grpSpPr>
        <p:sp>
          <p:nvSpPr>
            <p:cNvPr id="32798" name="矩形 4097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2799" name="直接连接符 40975"/>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2781" name="组合 40976"/>
          <p:cNvGrpSpPr/>
          <p:nvPr/>
        </p:nvGrpSpPr>
        <p:grpSpPr>
          <a:xfrm>
            <a:off x="5003800" y="4581525"/>
            <a:ext cx="1295400" cy="503238"/>
            <a:chOff x="1066" y="3430"/>
            <a:chExt cx="816" cy="317"/>
          </a:xfrm>
        </p:grpSpPr>
        <p:sp>
          <p:nvSpPr>
            <p:cNvPr id="32796" name="矩形 40977"/>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2797" name="直接连接符 40978"/>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2782" name="组合 40979"/>
          <p:cNvGrpSpPr/>
          <p:nvPr/>
        </p:nvGrpSpPr>
        <p:grpSpPr>
          <a:xfrm>
            <a:off x="6659563" y="4581525"/>
            <a:ext cx="1295400" cy="503238"/>
            <a:chOff x="1066" y="3430"/>
            <a:chExt cx="816" cy="317"/>
          </a:xfrm>
        </p:grpSpPr>
        <p:sp>
          <p:nvSpPr>
            <p:cNvPr id="32794" name="矩形 40980"/>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2795" name="直接连接符 40981"/>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2783" name="直接连接符 40982"/>
          <p:cNvSpPr/>
          <p:nvPr/>
        </p:nvSpPr>
        <p:spPr>
          <a:xfrm>
            <a:off x="2771775" y="4797425"/>
            <a:ext cx="504825" cy="0"/>
          </a:xfrm>
          <a:prstGeom prst="line">
            <a:avLst/>
          </a:prstGeom>
          <a:ln w="9525" cap="flat" cmpd="sng">
            <a:solidFill>
              <a:schemeClr val="tx1"/>
            </a:solidFill>
            <a:prstDash val="solid"/>
            <a:headEnd type="none" w="med" len="med"/>
            <a:tailEnd type="triangle" w="med" len="med"/>
          </a:ln>
        </p:spPr>
      </p:sp>
      <p:sp>
        <p:nvSpPr>
          <p:cNvPr id="40984" name="直接连接符 40983"/>
          <p:cNvSpPr/>
          <p:nvPr/>
        </p:nvSpPr>
        <p:spPr>
          <a:xfrm>
            <a:off x="4427538" y="4797425"/>
            <a:ext cx="576262" cy="0"/>
          </a:xfrm>
          <a:prstGeom prst="line">
            <a:avLst/>
          </a:prstGeom>
          <a:ln w="9525" cap="flat" cmpd="sng">
            <a:solidFill>
              <a:schemeClr val="tx1"/>
            </a:solidFill>
            <a:prstDash val="solid"/>
            <a:headEnd type="none" w="med" len="med"/>
            <a:tailEnd type="triangle" w="med" len="med"/>
          </a:ln>
        </p:spPr>
      </p:sp>
      <p:sp>
        <p:nvSpPr>
          <p:cNvPr id="32785" name="直接连接符 40984"/>
          <p:cNvSpPr/>
          <p:nvPr/>
        </p:nvSpPr>
        <p:spPr>
          <a:xfrm>
            <a:off x="6084888" y="4797425"/>
            <a:ext cx="576262" cy="0"/>
          </a:xfrm>
          <a:prstGeom prst="line">
            <a:avLst/>
          </a:prstGeom>
          <a:ln w="9525" cap="flat" cmpd="sng">
            <a:solidFill>
              <a:schemeClr val="tx1"/>
            </a:solidFill>
            <a:prstDash val="solid"/>
            <a:headEnd type="none" w="med" len="med"/>
            <a:tailEnd type="triangle" w="med" len="med"/>
          </a:ln>
        </p:spPr>
      </p:sp>
      <p:grpSp>
        <p:nvGrpSpPr>
          <p:cNvPr id="40986" name="组合 40985"/>
          <p:cNvGrpSpPr/>
          <p:nvPr/>
        </p:nvGrpSpPr>
        <p:grpSpPr>
          <a:xfrm>
            <a:off x="5148263" y="5734050"/>
            <a:ext cx="1295400" cy="503238"/>
            <a:chOff x="1066" y="3430"/>
            <a:chExt cx="816" cy="317"/>
          </a:xfrm>
        </p:grpSpPr>
        <p:sp>
          <p:nvSpPr>
            <p:cNvPr id="32792" name="矩形 40986"/>
            <p:cNvSpPr/>
            <p:nvPr/>
          </p:nvSpPr>
          <p:spPr>
            <a:xfrm>
              <a:off x="1066" y="3430"/>
              <a:ext cx="816" cy="317"/>
            </a:xfrm>
            <a:prstGeom prst="rect">
              <a:avLst/>
            </a:prstGeom>
            <a:solidFill>
              <a:srgbClr val="CCFFFF"/>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2793" name="直接连接符 40987"/>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40989" name="直接连接符 40988"/>
          <p:cNvSpPr/>
          <p:nvPr/>
        </p:nvSpPr>
        <p:spPr>
          <a:xfrm>
            <a:off x="4427538" y="4941888"/>
            <a:ext cx="720725" cy="1008062"/>
          </a:xfrm>
          <a:prstGeom prst="line">
            <a:avLst/>
          </a:prstGeom>
          <a:ln w="9525" cap="flat" cmpd="sng">
            <a:solidFill>
              <a:schemeClr val="tx1"/>
            </a:solidFill>
            <a:prstDash val="solid"/>
            <a:headEnd type="none" w="med" len="med"/>
            <a:tailEnd type="triangle" w="med" len="med"/>
          </a:ln>
        </p:spPr>
      </p:sp>
      <p:sp>
        <p:nvSpPr>
          <p:cNvPr id="40990" name="文本框 40989"/>
          <p:cNvSpPr txBox="1"/>
          <p:nvPr/>
        </p:nvSpPr>
        <p:spPr>
          <a:xfrm>
            <a:off x="5200650" y="5683250"/>
            <a:ext cx="723900" cy="457200"/>
          </a:xfrm>
          <a:prstGeom prst="rect">
            <a:avLst/>
          </a:prstGeom>
          <a:noFill/>
          <a:ln w="9525">
            <a:noFill/>
          </a:ln>
        </p:spPr>
        <p:txBody>
          <a:bodyPr wrap="none">
            <a:spAutoFit/>
          </a:bodyPr>
          <a:lstStyle/>
          <a:p>
            <a:r>
              <a:rPr lang="en-US" altLang="zh-CN" dirty="0">
                <a:latin typeface="Times New Roman" panose="02020603050405020304" pitchFamily="18" charset="0"/>
              </a:rPr>
              <a:t>item</a:t>
            </a:r>
          </a:p>
        </p:txBody>
      </p:sp>
      <p:sp>
        <p:nvSpPr>
          <p:cNvPr id="40991" name="直接连接符 40990"/>
          <p:cNvSpPr/>
          <p:nvPr/>
        </p:nvSpPr>
        <p:spPr>
          <a:xfrm flipH="1" flipV="1">
            <a:off x="5795963" y="5157788"/>
            <a:ext cx="504825" cy="792162"/>
          </a:xfrm>
          <a:prstGeom prst="line">
            <a:avLst/>
          </a:prstGeom>
          <a:ln w="9525" cap="flat" cmpd="sng">
            <a:solidFill>
              <a:schemeClr val="tx1"/>
            </a:solidFill>
            <a:prstDash val="solid"/>
            <a:headEnd type="none" w="med" len="med"/>
            <a:tailEnd type="triangle" w="med" len="med"/>
          </a:ln>
        </p:spPr>
      </p:sp>
      <p:sp>
        <p:nvSpPr>
          <p:cNvPr id="32790" name="直接连接符 40991"/>
          <p:cNvSpPr/>
          <p:nvPr/>
        </p:nvSpPr>
        <p:spPr>
          <a:xfrm flipV="1">
            <a:off x="7667625" y="4581525"/>
            <a:ext cx="288925" cy="431800"/>
          </a:xfrm>
          <a:prstGeom prst="line">
            <a:avLst/>
          </a:prstGeom>
          <a:ln w="9525" cap="flat" cmpd="sng">
            <a:solidFill>
              <a:schemeClr val="tx1"/>
            </a:solidFill>
            <a:prstDash val="solid"/>
            <a:headEnd type="none" w="med" len="med"/>
            <a:tailEnd type="none" w="med" len="med"/>
          </a:ln>
        </p:spPr>
      </p:sp>
      <p:sp>
        <p:nvSpPr>
          <p:cNvPr id="32791"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9"/>
                                        </p:tgtEl>
                                        <p:attrNameLst>
                                          <p:attrName>style.visibility</p:attrName>
                                        </p:attrNameLst>
                                      </p:cBhvr>
                                      <p:to>
                                        <p:strVal val="visible"/>
                                      </p:to>
                                    </p:set>
                                  </p:childTnLst>
                                </p:cTn>
                              </p:par>
                              <p:par>
                                <p:cTn id="15" presetID="3" presetClass="exit" presetSubtype="10" fill="hold" nodeType="withEffect">
                                  <p:stCondLst>
                                    <p:cond delay="0"/>
                                  </p:stCondLst>
                                  <p:childTnLst>
                                    <p:animEffect transition="out" filter="blinds(horizontal)">
                                      <p:cBhvr>
                                        <p:cTn id="16" dur="500"/>
                                        <p:tgtEl>
                                          <p:spTgt spid="40984"/>
                                        </p:tgtEl>
                                      </p:cBhvr>
                                    </p:animEffect>
                                    <p:set>
                                      <p:cBhvr>
                                        <p:cTn id="17" dur="1" fill="hold">
                                          <p:stCondLst>
                                            <p:cond delay="499"/>
                                          </p:stCondLst>
                                        </p:cTn>
                                        <p:tgtEl>
                                          <p:spTgt spid="409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72033"/>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(5) Insert</a:t>
            </a:r>
          </a:p>
        </p:txBody>
      </p:sp>
      <p:sp>
        <p:nvSpPr>
          <p:cNvPr id="33795" name="文本占位符 172034"/>
          <p:cNvSpPr>
            <a:spLocks noGrp="1"/>
          </p:cNvSpPr>
          <p:nvPr>
            <p:ph idx="1"/>
          </p:nvPr>
        </p:nvSpPr>
        <p:spPr>
          <a:xfrm>
            <a:off x="455613" y="1279525"/>
            <a:ext cx="8226425" cy="4572000"/>
          </a:xfrm>
        </p:spPr>
        <p:txBody>
          <a:bodyPr vert="horz" wrap="square" lIns="91440" tIns="45720" rIns="91440" bIns="45720" anchor="t"/>
          <a:lstStyle/>
          <a:p>
            <a:pPr eaLnBrk="1" hangingPunct="1">
              <a:lnSpc>
                <a:spcPct val="60000"/>
              </a:lnSpc>
              <a:buNone/>
            </a:pPr>
            <a:r>
              <a:rPr lang="en-US" altLang="zh-CN" sz="2400" b="1" dirty="0">
                <a:latin typeface="Courier New" panose="02070309020205020404" pitchFamily="49" charset="0"/>
              </a:rPr>
              <a:t>//</a:t>
            </a:r>
            <a:r>
              <a:rPr lang="en-US" altLang="zh-CN" sz="2400" b="1" dirty="0">
                <a:latin typeface="Courier New" panose="02070309020205020404" pitchFamily="49" charset="0"/>
                <a:sym typeface="+mn-ea"/>
              </a:rPr>
              <a:t>Insert item at current position</a:t>
            </a: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template &lt;class Elem&gt;</a:t>
            </a:r>
          </a:p>
          <a:p>
            <a:pPr eaLnBrk="1" hangingPunct="1">
              <a:lnSpc>
                <a:spcPct val="60000"/>
              </a:lnSpc>
              <a:buNone/>
            </a:pPr>
            <a:r>
              <a:rPr lang="en-US" altLang="zh-CN" sz="2400" b="1" dirty="0">
                <a:latin typeface="Courier New" panose="02070309020205020404" pitchFamily="49" charset="0"/>
                <a:sym typeface="+mn-ea"/>
              </a:rPr>
              <a:t>void</a:t>
            </a:r>
            <a:r>
              <a:rPr lang="en-US" altLang="zh-CN" sz="2400" b="1" dirty="0">
                <a:latin typeface="Courier New" panose="02070309020205020404" pitchFamily="49" charset="0"/>
              </a:rPr>
              <a:t> LList&lt;Elem&gt;::insert(const E&amp; item) {</a:t>
            </a:r>
          </a:p>
          <a:p>
            <a:pPr eaLnBrk="1" hangingPunct="1">
              <a:lnSpc>
                <a:spcPct val="60000"/>
              </a:lnSpc>
              <a:buNone/>
            </a:pPr>
            <a:r>
              <a:rPr lang="en-US" altLang="zh-CN" sz="2400" b="1" dirty="0">
                <a:latin typeface="Courier New" panose="02070309020205020404" pitchFamily="49" charset="0"/>
              </a:rPr>
              <a:t>  curr-&gt;next =</a:t>
            </a:r>
          </a:p>
          <a:p>
            <a:pPr eaLnBrk="1" hangingPunct="1">
              <a:lnSpc>
                <a:spcPct val="60000"/>
              </a:lnSpc>
              <a:buNone/>
            </a:pPr>
            <a:r>
              <a:rPr lang="en-US" altLang="zh-CN" sz="2400" b="1" dirty="0">
                <a:latin typeface="Courier New" panose="02070309020205020404" pitchFamily="49" charset="0"/>
              </a:rPr>
              <a:t>    new Link&lt;E&gt;(item, curr-&gt;next);   </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FF0000"/>
                </a:solidFill>
                <a:latin typeface="Courier New" panose="02070309020205020404" pitchFamily="49" charset="0"/>
              </a:rPr>
              <a:t>if (tail == curr) tail = curr-&gt;next; </a:t>
            </a:r>
            <a:r>
              <a:rPr lang="en-US" altLang="zh-CN" sz="2400" b="1" dirty="0">
                <a:latin typeface="Courier New" panose="02070309020205020404" pitchFamily="49" charset="0"/>
              </a:rPr>
              <a:t>cnt++;</a:t>
            </a:r>
          </a:p>
          <a:p>
            <a:pPr eaLnBrk="1" hangingPunct="1">
              <a:lnSpc>
                <a:spcPct val="60000"/>
              </a:lnSpc>
              <a:buNone/>
            </a:pPr>
            <a:r>
              <a:rPr lang="en-US" altLang="zh-CN" sz="2400" b="1" dirty="0">
                <a:latin typeface="Courier New" panose="02070309020205020404" pitchFamily="49" charset="0"/>
              </a:rPr>
              <a:t> }</a:t>
            </a:r>
          </a:p>
        </p:txBody>
      </p:sp>
      <p:sp>
        <p:nvSpPr>
          <p:cNvPr id="33796" name="直接连接符 172035"/>
          <p:cNvSpPr/>
          <p:nvPr/>
        </p:nvSpPr>
        <p:spPr>
          <a:xfrm>
            <a:off x="4787900" y="4365625"/>
            <a:ext cx="0" cy="1052513"/>
          </a:xfrm>
          <a:prstGeom prst="line">
            <a:avLst/>
          </a:prstGeom>
          <a:ln w="38100" cap="flat" cmpd="sng">
            <a:solidFill>
              <a:srgbClr val="FF0000"/>
            </a:solidFill>
            <a:prstDash val="solid"/>
            <a:headEnd type="none" w="med" len="med"/>
            <a:tailEnd type="none" w="med" len="med"/>
          </a:ln>
        </p:spPr>
      </p:sp>
      <p:sp>
        <p:nvSpPr>
          <p:cNvPr id="33797" name="直接连接符 172036"/>
          <p:cNvSpPr/>
          <p:nvPr/>
        </p:nvSpPr>
        <p:spPr>
          <a:xfrm>
            <a:off x="1042988" y="4581525"/>
            <a:ext cx="576262" cy="288925"/>
          </a:xfrm>
          <a:prstGeom prst="line">
            <a:avLst/>
          </a:prstGeom>
          <a:ln w="9525" cap="flat" cmpd="sng">
            <a:solidFill>
              <a:srgbClr val="CC0000"/>
            </a:solidFill>
            <a:prstDash val="solid"/>
            <a:headEnd type="none" w="med" len="med"/>
            <a:tailEnd type="triangle" w="med" len="med"/>
          </a:ln>
        </p:spPr>
      </p:sp>
      <p:sp>
        <p:nvSpPr>
          <p:cNvPr id="33798" name="文本框 172037"/>
          <p:cNvSpPr txBox="1"/>
          <p:nvPr/>
        </p:nvSpPr>
        <p:spPr>
          <a:xfrm>
            <a:off x="395288" y="4294188"/>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172039" name="直接连接符 172038"/>
          <p:cNvSpPr/>
          <p:nvPr/>
        </p:nvSpPr>
        <p:spPr>
          <a:xfrm flipH="1">
            <a:off x="4211638" y="4005263"/>
            <a:ext cx="792162" cy="503237"/>
          </a:xfrm>
          <a:prstGeom prst="line">
            <a:avLst/>
          </a:prstGeom>
          <a:ln w="9525" cap="flat" cmpd="sng">
            <a:solidFill>
              <a:srgbClr val="CC0000"/>
            </a:solidFill>
            <a:prstDash val="solid"/>
            <a:headEnd type="none" w="med" len="med"/>
            <a:tailEnd type="triangle" w="med" len="med"/>
          </a:ln>
        </p:spPr>
      </p:sp>
      <p:sp>
        <p:nvSpPr>
          <p:cNvPr id="33800" name="直接连接符 172039"/>
          <p:cNvSpPr/>
          <p:nvPr/>
        </p:nvSpPr>
        <p:spPr>
          <a:xfrm flipH="1" flipV="1">
            <a:off x="3995738" y="5157788"/>
            <a:ext cx="0" cy="431800"/>
          </a:xfrm>
          <a:prstGeom prst="line">
            <a:avLst/>
          </a:prstGeom>
          <a:ln w="9525" cap="flat" cmpd="sng">
            <a:solidFill>
              <a:srgbClr val="CC0000"/>
            </a:solidFill>
            <a:prstDash val="solid"/>
            <a:headEnd type="none" w="med" len="med"/>
            <a:tailEnd type="triangle" w="med" len="med"/>
          </a:ln>
        </p:spPr>
      </p:sp>
      <p:sp>
        <p:nvSpPr>
          <p:cNvPr id="172041" name="文本框 172040"/>
          <p:cNvSpPr txBox="1"/>
          <p:nvPr/>
        </p:nvSpPr>
        <p:spPr>
          <a:xfrm>
            <a:off x="4932363" y="3644900"/>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sp>
        <p:nvSpPr>
          <p:cNvPr id="33802" name="文本框 172041"/>
          <p:cNvSpPr txBox="1"/>
          <p:nvPr/>
        </p:nvSpPr>
        <p:spPr>
          <a:xfrm>
            <a:off x="3492500" y="5589588"/>
            <a:ext cx="673735" cy="460375"/>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nvGrpSpPr>
          <p:cNvPr id="33803" name="组合 172042"/>
          <p:cNvGrpSpPr/>
          <p:nvPr/>
        </p:nvGrpSpPr>
        <p:grpSpPr>
          <a:xfrm>
            <a:off x="1692275" y="4581525"/>
            <a:ext cx="1295400" cy="503238"/>
            <a:chOff x="1066" y="3430"/>
            <a:chExt cx="816" cy="317"/>
          </a:xfrm>
        </p:grpSpPr>
        <p:sp>
          <p:nvSpPr>
            <p:cNvPr id="33816" name="矩形 172043"/>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3817" name="直接连接符 172044"/>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3804" name="组合 172045"/>
          <p:cNvGrpSpPr/>
          <p:nvPr/>
        </p:nvGrpSpPr>
        <p:grpSpPr>
          <a:xfrm>
            <a:off x="3276600" y="4581525"/>
            <a:ext cx="1295400" cy="503238"/>
            <a:chOff x="1066" y="3430"/>
            <a:chExt cx="816" cy="317"/>
          </a:xfrm>
        </p:grpSpPr>
        <p:sp>
          <p:nvSpPr>
            <p:cNvPr id="33814" name="矩形 172046"/>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3815" name="直接连接符 172047"/>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3805" name="直接连接符 172054"/>
          <p:cNvSpPr/>
          <p:nvPr/>
        </p:nvSpPr>
        <p:spPr>
          <a:xfrm>
            <a:off x="2771775" y="4797425"/>
            <a:ext cx="504825" cy="0"/>
          </a:xfrm>
          <a:prstGeom prst="line">
            <a:avLst/>
          </a:prstGeom>
          <a:ln w="9525" cap="flat" cmpd="sng">
            <a:solidFill>
              <a:schemeClr val="tx1"/>
            </a:solidFill>
            <a:prstDash val="solid"/>
            <a:headEnd type="none" w="med" len="med"/>
            <a:tailEnd type="triangle" w="med" len="med"/>
          </a:ln>
        </p:spPr>
      </p:sp>
      <p:grpSp>
        <p:nvGrpSpPr>
          <p:cNvPr id="172058" name="组合 172057"/>
          <p:cNvGrpSpPr/>
          <p:nvPr/>
        </p:nvGrpSpPr>
        <p:grpSpPr>
          <a:xfrm>
            <a:off x="5148263" y="4581525"/>
            <a:ext cx="1295400" cy="503238"/>
            <a:chOff x="1066" y="3430"/>
            <a:chExt cx="816" cy="317"/>
          </a:xfrm>
        </p:grpSpPr>
        <p:sp>
          <p:nvSpPr>
            <p:cNvPr id="33812" name="矩形 172058"/>
            <p:cNvSpPr/>
            <p:nvPr/>
          </p:nvSpPr>
          <p:spPr>
            <a:xfrm>
              <a:off x="1066" y="3430"/>
              <a:ext cx="816" cy="317"/>
            </a:xfrm>
            <a:prstGeom prst="rect">
              <a:avLst/>
            </a:prstGeom>
            <a:solidFill>
              <a:srgbClr val="CCFFFF"/>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3813" name="直接连接符 172059"/>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172061" name="直接连接符 172060"/>
          <p:cNvSpPr/>
          <p:nvPr/>
        </p:nvSpPr>
        <p:spPr>
          <a:xfrm>
            <a:off x="4427538" y="4868863"/>
            <a:ext cx="649287" cy="0"/>
          </a:xfrm>
          <a:prstGeom prst="line">
            <a:avLst/>
          </a:prstGeom>
          <a:ln w="9525" cap="flat" cmpd="sng">
            <a:solidFill>
              <a:schemeClr val="tx1"/>
            </a:solidFill>
            <a:prstDash val="solid"/>
            <a:headEnd type="none" w="med" len="med"/>
            <a:tailEnd type="triangle" w="med" len="med"/>
          </a:ln>
        </p:spPr>
      </p:sp>
      <p:sp>
        <p:nvSpPr>
          <p:cNvPr id="172062" name="文本框 172061"/>
          <p:cNvSpPr txBox="1"/>
          <p:nvPr/>
        </p:nvSpPr>
        <p:spPr>
          <a:xfrm>
            <a:off x="5200650" y="4530725"/>
            <a:ext cx="723900" cy="457200"/>
          </a:xfrm>
          <a:prstGeom prst="rect">
            <a:avLst/>
          </a:prstGeom>
          <a:noFill/>
          <a:ln w="9525">
            <a:noFill/>
          </a:ln>
        </p:spPr>
        <p:txBody>
          <a:bodyPr wrap="none">
            <a:spAutoFit/>
          </a:bodyPr>
          <a:lstStyle/>
          <a:p>
            <a:r>
              <a:rPr lang="en-US" altLang="zh-CN" dirty="0">
                <a:latin typeface="Times New Roman" panose="02020603050405020304" pitchFamily="18" charset="0"/>
              </a:rPr>
              <a:t>item</a:t>
            </a:r>
          </a:p>
        </p:txBody>
      </p:sp>
      <p:sp>
        <p:nvSpPr>
          <p:cNvPr id="172065" name="直接连接符 172064"/>
          <p:cNvSpPr/>
          <p:nvPr/>
        </p:nvSpPr>
        <p:spPr>
          <a:xfrm flipV="1">
            <a:off x="6154738" y="4652963"/>
            <a:ext cx="288925" cy="431800"/>
          </a:xfrm>
          <a:prstGeom prst="line">
            <a:avLst/>
          </a:prstGeom>
          <a:ln w="9525" cap="flat" cmpd="sng">
            <a:solidFill>
              <a:schemeClr val="tx1"/>
            </a:solidFill>
            <a:prstDash val="solid"/>
            <a:headEnd type="none" w="med" len="med"/>
            <a:tailEnd type="none" w="med" len="med"/>
          </a:ln>
        </p:spPr>
      </p:sp>
      <p:sp>
        <p:nvSpPr>
          <p:cNvPr id="172066" name="矩形 172065"/>
          <p:cNvSpPr/>
          <p:nvPr/>
        </p:nvSpPr>
        <p:spPr>
          <a:xfrm>
            <a:off x="7596188" y="3357563"/>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(1)</a:t>
            </a:r>
          </a:p>
        </p:txBody>
      </p:sp>
      <p:sp>
        <p:nvSpPr>
          <p:cNvPr id="33811"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0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20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20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 0 L 0.14184 0 " pathEditMode="relative" ptsTypes="AA">
                                      <p:cBhvr>
                                        <p:cTn id="16" dur="500" fill="hold"/>
                                        <p:tgtEl>
                                          <p:spTgt spid="172039"/>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14184 0 " pathEditMode="relative" ptsTypes="AA">
                                      <p:cBhvr>
                                        <p:cTn id="18" dur="500" fill="hold"/>
                                        <p:tgtEl>
                                          <p:spTgt spid="172041"/>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2066">
                                            <p:txEl>
                                              <p:pRg st="0" end="0"/>
                                            </p:txEl>
                                          </p:spTgt>
                                        </p:tgtEl>
                                        <p:attrNameLst>
                                          <p:attrName>style.visibility</p:attrName>
                                        </p:attrNameLst>
                                      </p:cBhvr>
                                      <p:to>
                                        <p:strVal val="visible"/>
                                      </p:to>
                                    </p:set>
                                    <p:animEffect transition="in" filter="blinds(horizontal)">
                                      <p:cBhvr>
                                        <p:cTn id="23" dur="500"/>
                                        <p:tgtEl>
                                          <p:spTgt spid="1720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1" grpId="0"/>
      <p:bldP spid="1720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69985"/>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(6) -Append</a:t>
            </a:r>
          </a:p>
        </p:txBody>
      </p:sp>
      <p:sp>
        <p:nvSpPr>
          <p:cNvPr id="34819" name="文本占位符 169986"/>
          <p:cNvSpPr>
            <a:spLocks noGrp="1"/>
          </p:cNvSpPr>
          <p:nvPr>
            <p:ph idx="1"/>
          </p:nvPr>
        </p:nvSpPr>
        <p:spPr>
          <a:xfrm>
            <a:off x="455613" y="1279525"/>
            <a:ext cx="8226425" cy="4572000"/>
          </a:xfrm>
        </p:spPr>
        <p:txBody>
          <a:bodyPr vert="horz" wrap="square" lIns="91440" tIns="45720" rIns="91440" bIns="45720" anchor="t"/>
          <a:lstStyle/>
          <a:p>
            <a:pPr eaLnBrk="1" hangingPunct="1">
              <a:lnSpc>
                <a:spcPct val="60000"/>
              </a:lnSpc>
              <a:buNone/>
            </a:pP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Append Elem to end of the list</a:t>
            </a:r>
          </a:p>
          <a:p>
            <a:pPr eaLnBrk="1" hangingPunct="1">
              <a:lnSpc>
                <a:spcPct val="60000"/>
              </a:lnSpc>
              <a:buNone/>
            </a:pPr>
            <a:r>
              <a:rPr lang="en-US" altLang="zh-CN" sz="2400" b="1" dirty="0">
                <a:latin typeface="Courier New" panose="02070309020205020404" pitchFamily="49" charset="0"/>
              </a:rPr>
              <a:t>template &lt;class E&gt;</a:t>
            </a:r>
          </a:p>
          <a:p>
            <a:pPr eaLnBrk="1" hangingPunct="1">
              <a:lnSpc>
                <a:spcPct val="60000"/>
              </a:lnSpc>
              <a:buNone/>
            </a:pPr>
            <a:r>
              <a:rPr lang="en-US" altLang="zh-CN" sz="2400" b="1" dirty="0">
                <a:latin typeface="Courier New" panose="02070309020205020404" pitchFamily="49" charset="0"/>
              </a:rPr>
              <a:t>void LList&lt;E&gt;::append(const E&amp; item) {</a:t>
            </a:r>
          </a:p>
          <a:p>
            <a:pPr eaLnBrk="1" hangingPunct="1">
              <a:lnSpc>
                <a:spcPct val="60000"/>
              </a:lnSpc>
              <a:buNone/>
            </a:pPr>
            <a:r>
              <a:rPr lang="en-US" altLang="zh-CN" sz="2400" b="1" dirty="0">
                <a:latin typeface="Courier New" panose="02070309020205020404" pitchFamily="49" charset="0"/>
              </a:rPr>
              <a:t>  tail = tail-&gt;next =</a:t>
            </a:r>
          </a:p>
          <a:p>
            <a:pPr eaLnBrk="1" hangingPunct="1">
              <a:lnSpc>
                <a:spcPct val="60000"/>
              </a:lnSpc>
              <a:buNone/>
            </a:pPr>
            <a:r>
              <a:rPr lang="en-US" altLang="zh-CN" sz="2400" b="1" dirty="0">
                <a:latin typeface="Courier New" panose="02070309020205020404" pitchFamily="49" charset="0"/>
              </a:rPr>
              <a:t>    new Link&lt;E&gt;(item, NULL);</a:t>
            </a:r>
          </a:p>
          <a:p>
            <a:pPr eaLnBrk="1" hangingPunct="1">
              <a:lnSpc>
                <a:spcPct val="60000"/>
              </a:lnSpc>
              <a:buNone/>
            </a:pPr>
            <a:r>
              <a:rPr lang="en-US" altLang="zh-CN" sz="2400" b="1" dirty="0">
                <a:latin typeface="Courier New" panose="02070309020205020404" pitchFamily="49" charset="0"/>
              </a:rPr>
              <a:t>  cnt++;</a:t>
            </a:r>
          </a:p>
          <a:p>
            <a:pPr eaLnBrk="1" hangingPunct="1">
              <a:lnSpc>
                <a:spcPct val="60000"/>
              </a:lnSpc>
              <a:buNone/>
            </a:pPr>
            <a:r>
              <a:rPr lang="en-US" altLang="zh-CN" sz="2400" b="1" dirty="0">
                <a:latin typeface="Courier New" panose="02070309020205020404" pitchFamily="49" charset="0"/>
              </a:rPr>
              <a:t> }</a:t>
            </a:r>
          </a:p>
        </p:txBody>
      </p:sp>
      <p:sp>
        <p:nvSpPr>
          <p:cNvPr id="34820" name="直接连接符 169987"/>
          <p:cNvSpPr/>
          <p:nvPr/>
        </p:nvSpPr>
        <p:spPr>
          <a:xfrm>
            <a:off x="4787900" y="4365625"/>
            <a:ext cx="0" cy="2159000"/>
          </a:xfrm>
          <a:prstGeom prst="line">
            <a:avLst/>
          </a:prstGeom>
          <a:ln w="38100" cap="flat" cmpd="sng">
            <a:solidFill>
              <a:srgbClr val="FF0000"/>
            </a:solidFill>
            <a:prstDash val="solid"/>
            <a:headEnd type="none" w="med" len="med"/>
            <a:tailEnd type="none" w="med" len="med"/>
          </a:ln>
        </p:spPr>
      </p:sp>
      <p:sp>
        <p:nvSpPr>
          <p:cNvPr id="34821" name="直接连接符 169988"/>
          <p:cNvSpPr/>
          <p:nvPr/>
        </p:nvSpPr>
        <p:spPr>
          <a:xfrm>
            <a:off x="1042988" y="4581525"/>
            <a:ext cx="576262" cy="288925"/>
          </a:xfrm>
          <a:prstGeom prst="line">
            <a:avLst/>
          </a:prstGeom>
          <a:ln w="9525" cap="flat" cmpd="sng">
            <a:solidFill>
              <a:srgbClr val="CC0000"/>
            </a:solidFill>
            <a:prstDash val="solid"/>
            <a:headEnd type="none" w="med" len="med"/>
            <a:tailEnd type="triangle" w="med" len="med"/>
          </a:ln>
        </p:spPr>
      </p:sp>
      <p:sp>
        <p:nvSpPr>
          <p:cNvPr id="34822" name="文本框 169989"/>
          <p:cNvSpPr txBox="1"/>
          <p:nvPr/>
        </p:nvSpPr>
        <p:spPr>
          <a:xfrm>
            <a:off x="395288" y="4294188"/>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169991" name="直接连接符 169990"/>
          <p:cNvSpPr/>
          <p:nvPr/>
        </p:nvSpPr>
        <p:spPr>
          <a:xfrm flipH="1">
            <a:off x="5651500" y="4005263"/>
            <a:ext cx="792163" cy="503237"/>
          </a:xfrm>
          <a:prstGeom prst="line">
            <a:avLst/>
          </a:prstGeom>
          <a:ln w="9525" cap="flat" cmpd="sng">
            <a:solidFill>
              <a:srgbClr val="CC0000"/>
            </a:solidFill>
            <a:prstDash val="solid"/>
            <a:headEnd type="none" w="med" len="med"/>
            <a:tailEnd type="triangle" w="med" len="med"/>
          </a:ln>
        </p:spPr>
      </p:sp>
      <p:sp>
        <p:nvSpPr>
          <p:cNvPr id="34824" name="直接连接符 169991"/>
          <p:cNvSpPr/>
          <p:nvPr/>
        </p:nvSpPr>
        <p:spPr>
          <a:xfrm flipH="1" flipV="1">
            <a:off x="3995738" y="5157788"/>
            <a:ext cx="0" cy="431800"/>
          </a:xfrm>
          <a:prstGeom prst="line">
            <a:avLst/>
          </a:prstGeom>
          <a:ln w="9525" cap="flat" cmpd="sng">
            <a:solidFill>
              <a:srgbClr val="CC0000"/>
            </a:solidFill>
            <a:prstDash val="solid"/>
            <a:headEnd type="none" w="med" len="med"/>
            <a:tailEnd type="triangle" w="med" len="med"/>
          </a:ln>
        </p:spPr>
      </p:sp>
      <p:sp>
        <p:nvSpPr>
          <p:cNvPr id="169993" name="文本框 169992"/>
          <p:cNvSpPr txBox="1"/>
          <p:nvPr/>
        </p:nvSpPr>
        <p:spPr>
          <a:xfrm>
            <a:off x="6372225" y="3644900"/>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sp>
        <p:nvSpPr>
          <p:cNvPr id="34826" name="文本框 169993"/>
          <p:cNvSpPr txBox="1"/>
          <p:nvPr/>
        </p:nvSpPr>
        <p:spPr>
          <a:xfrm>
            <a:off x="3492500" y="5589588"/>
            <a:ext cx="673735" cy="460375"/>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nvGrpSpPr>
          <p:cNvPr id="34827" name="组合 169994"/>
          <p:cNvGrpSpPr/>
          <p:nvPr/>
        </p:nvGrpSpPr>
        <p:grpSpPr>
          <a:xfrm>
            <a:off x="1692275" y="4581525"/>
            <a:ext cx="1295400" cy="503238"/>
            <a:chOff x="1066" y="3430"/>
            <a:chExt cx="816" cy="317"/>
          </a:xfrm>
        </p:grpSpPr>
        <p:sp>
          <p:nvSpPr>
            <p:cNvPr id="34843" name="矩形 169995"/>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4844" name="直接连接符 169996"/>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4828" name="组合 169997"/>
          <p:cNvGrpSpPr/>
          <p:nvPr/>
        </p:nvGrpSpPr>
        <p:grpSpPr>
          <a:xfrm>
            <a:off x="3276600" y="4581525"/>
            <a:ext cx="1295400" cy="503238"/>
            <a:chOff x="1066" y="3430"/>
            <a:chExt cx="816" cy="317"/>
          </a:xfrm>
        </p:grpSpPr>
        <p:sp>
          <p:nvSpPr>
            <p:cNvPr id="34841" name="矩形 169998"/>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4842" name="直接连接符 169999"/>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4829" name="组合 170000"/>
          <p:cNvGrpSpPr/>
          <p:nvPr/>
        </p:nvGrpSpPr>
        <p:grpSpPr>
          <a:xfrm>
            <a:off x="5003800" y="4581525"/>
            <a:ext cx="1295400" cy="503238"/>
            <a:chOff x="1066" y="3430"/>
            <a:chExt cx="816" cy="317"/>
          </a:xfrm>
        </p:grpSpPr>
        <p:sp>
          <p:nvSpPr>
            <p:cNvPr id="34839" name="矩形 170001"/>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4840" name="直接连接符 17000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170004" name="组合 170003"/>
          <p:cNvGrpSpPr/>
          <p:nvPr/>
        </p:nvGrpSpPr>
        <p:grpSpPr>
          <a:xfrm>
            <a:off x="6659563" y="4581525"/>
            <a:ext cx="1295400" cy="503238"/>
            <a:chOff x="1066" y="3430"/>
            <a:chExt cx="816" cy="317"/>
          </a:xfrm>
        </p:grpSpPr>
        <p:sp>
          <p:nvSpPr>
            <p:cNvPr id="34837" name="矩形 170004"/>
            <p:cNvSpPr/>
            <p:nvPr/>
          </p:nvSpPr>
          <p:spPr>
            <a:xfrm>
              <a:off x="1066" y="3430"/>
              <a:ext cx="816" cy="317"/>
            </a:xfrm>
            <a:prstGeom prst="rect">
              <a:avLst/>
            </a:prstGeom>
            <a:solidFill>
              <a:srgbClr val="CCFFFF"/>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4838" name="直接连接符 170005"/>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4831" name="直接连接符 170006"/>
          <p:cNvSpPr/>
          <p:nvPr/>
        </p:nvSpPr>
        <p:spPr>
          <a:xfrm>
            <a:off x="2771775" y="4797425"/>
            <a:ext cx="504825" cy="0"/>
          </a:xfrm>
          <a:prstGeom prst="line">
            <a:avLst/>
          </a:prstGeom>
          <a:ln w="9525" cap="flat" cmpd="sng">
            <a:solidFill>
              <a:schemeClr val="tx1"/>
            </a:solidFill>
            <a:prstDash val="solid"/>
            <a:headEnd type="none" w="med" len="med"/>
            <a:tailEnd type="triangle" w="med" len="med"/>
          </a:ln>
        </p:spPr>
      </p:sp>
      <p:sp>
        <p:nvSpPr>
          <p:cNvPr id="34832" name="直接连接符 170007"/>
          <p:cNvSpPr/>
          <p:nvPr/>
        </p:nvSpPr>
        <p:spPr>
          <a:xfrm>
            <a:off x="4427538" y="4797425"/>
            <a:ext cx="576262" cy="0"/>
          </a:xfrm>
          <a:prstGeom prst="line">
            <a:avLst/>
          </a:prstGeom>
          <a:ln w="9525" cap="flat" cmpd="sng">
            <a:solidFill>
              <a:schemeClr val="tx1"/>
            </a:solidFill>
            <a:prstDash val="solid"/>
            <a:headEnd type="none" w="med" len="med"/>
            <a:tailEnd type="triangle" w="med" len="med"/>
          </a:ln>
        </p:spPr>
      </p:sp>
      <p:sp>
        <p:nvSpPr>
          <p:cNvPr id="170009" name="直接连接符 170008"/>
          <p:cNvSpPr/>
          <p:nvPr/>
        </p:nvSpPr>
        <p:spPr>
          <a:xfrm>
            <a:off x="6084888" y="4797425"/>
            <a:ext cx="576262" cy="0"/>
          </a:xfrm>
          <a:prstGeom prst="line">
            <a:avLst/>
          </a:prstGeom>
          <a:ln w="9525" cap="flat" cmpd="sng">
            <a:solidFill>
              <a:schemeClr val="tx1"/>
            </a:solidFill>
            <a:prstDash val="solid"/>
            <a:headEnd type="none" w="med" len="med"/>
            <a:tailEnd type="triangle" w="med" len="med"/>
          </a:ln>
        </p:spPr>
      </p:sp>
      <p:sp>
        <p:nvSpPr>
          <p:cNvPr id="170014" name="文本框 170013"/>
          <p:cNvSpPr txBox="1"/>
          <p:nvPr/>
        </p:nvSpPr>
        <p:spPr>
          <a:xfrm>
            <a:off x="6804025" y="4652963"/>
            <a:ext cx="723900" cy="457200"/>
          </a:xfrm>
          <a:prstGeom prst="rect">
            <a:avLst/>
          </a:prstGeom>
          <a:noFill/>
          <a:ln w="9525">
            <a:noFill/>
          </a:ln>
        </p:spPr>
        <p:txBody>
          <a:bodyPr wrap="none">
            <a:spAutoFit/>
          </a:bodyPr>
          <a:lstStyle/>
          <a:p>
            <a:r>
              <a:rPr lang="en-US" altLang="zh-CN" dirty="0">
                <a:latin typeface="Times New Roman" panose="02020603050405020304" pitchFamily="18" charset="0"/>
              </a:rPr>
              <a:t>item</a:t>
            </a:r>
          </a:p>
        </p:txBody>
      </p:sp>
      <p:sp>
        <p:nvSpPr>
          <p:cNvPr id="170016" name="直接连接符 170015"/>
          <p:cNvSpPr/>
          <p:nvPr/>
        </p:nvSpPr>
        <p:spPr>
          <a:xfrm flipV="1">
            <a:off x="7667625" y="4581525"/>
            <a:ext cx="288925" cy="431800"/>
          </a:xfrm>
          <a:prstGeom prst="line">
            <a:avLst/>
          </a:prstGeom>
          <a:ln w="9525" cap="flat" cmpd="sng">
            <a:solidFill>
              <a:schemeClr val="tx1"/>
            </a:solidFill>
            <a:prstDash val="solid"/>
            <a:headEnd type="none" w="med" len="med"/>
            <a:tailEnd type="none" w="med" len="med"/>
          </a:ln>
        </p:spPr>
      </p:sp>
      <p:sp>
        <p:nvSpPr>
          <p:cNvPr id="3483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0004"/>
                                        </p:tgtEl>
                                        <p:attrNameLst>
                                          <p:attrName>style.visibility</p:attrName>
                                        </p:attrNameLst>
                                      </p:cBhvr>
                                      <p:to>
                                        <p:strVal val="visible"/>
                                      </p:to>
                                    </p:set>
                                    <p:animEffect transition="in" filter="blinds(horizontal)">
                                      <p:cBhvr>
                                        <p:cTn id="7" dur="500"/>
                                        <p:tgtEl>
                                          <p:spTgt spid="1700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0014"/>
                                        </p:tgtEl>
                                        <p:attrNameLst>
                                          <p:attrName>style.visibility</p:attrName>
                                        </p:attrNameLst>
                                      </p:cBhvr>
                                      <p:to>
                                        <p:strVal val="visible"/>
                                      </p:to>
                                    </p:set>
                                    <p:animEffect transition="in" filter="blinds(horizontal)">
                                      <p:cBhvr>
                                        <p:cTn id="10" dur="500"/>
                                        <p:tgtEl>
                                          <p:spTgt spid="170014"/>
                                        </p:tgtEl>
                                      </p:cBhvr>
                                    </p:animEffect>
                                  </p:childTnLst>
                                </p:cTn>
                              </p:par>
                              <p:par>
                                <p:cTn id="11" presetID="3" presetClass="entr" presetSubtype="10" fill="hold" nodeType="withEffect">
                                  <p:stCondLst>
                                    <p:cond delay="0"/>
                                  </p:stCondLst>
                                  <p:childTnLst>
                                    <p:set>
                                      <p:cBhvr>
                                        <p:cTn id="12" dur="1" fill="hold">
                                          <p:stCondLst>
                                            <p:cond delay="0"/>
                                          </p:stCondLst>
                                        </p:cTn>
                                        <p:tgtEl>
                                          <p:spTgt spid="170009"/>
                                        </p:tgtEl>
                                        <p:attrNameLst>
                                          <p:attrName>style.visibility</p:attrName>
                                        </p:attrNameLst>
                                      </p:cBhvr>
                                      <p:to>
                                        <p:strVal val="visible"/>
                                      </p:to>
                                    </p:set>
                                    <p:animEffect transition="in" filter="blinds(horizontal)">
                                      <p:cBhvr>
                                        <p:cTn id="13" dur="500"/>
                                        <p:tgtEl>
                                          <p:spTgt spid="170009"/>
                                        </p:tgtEl>
                                      </p:cBhvr>
                                    </p:animEffect>
                                  </p:childTnLst>
                                </p:cTn>
                              </p:par>
                              <p:par>
                                <p:cTn id="14" presetID="3" presetClass="entr" presetSubtype="10" fill="hold" nodeType="withEffect">
                                  <p:stCondLst>
                                    <p:cond delay="0"/>
                                  </p:stCondLst>
                                  <p:childTnLst>
                                    <p:set>
                                      <p:cBhvr>
                                        <p:cTn id="15" dur="1" fill="hold">
                                          <p:stCondLst>
                                            <p:cond delay="0"/>
                                          </p:stCondLst>
                                        </p:cTn>
                                        <p:tgtEl>
                                          <p:spTgt spid="170016"/>
                                        </p:tgtEl>
                                        <p:attrNameLst>
                                          <p:attrName>style.visibility</p:attrName>
                                        </p:attrNameLst>
                                      </p:cBhvr>
                                      <p:to>
                                        <p:strVal val="visible"/>
                                      </p:to>
                                    </p:set>
                                    <p:animEffect transition="in" filter="blinds(horizontal)">
                                      <p:cBhvr>
                                        <p:cTn id="16" dur="500"/>
                                        <p:tgtEl>
                                          <p:spTgt spid="170016"/>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 0 L 0.18889 0 " pathEditMode="relative" ptsTypes="AA">
                                      <p:cBhvr>
                                        <p:cTn id="20" dur="1000" fill="hold"/>
                                        <p:tgtEl>
                                          <p:spTgt spid="169991"/>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18889 0 " pathEditMode="relative" ptsTypes="AA">
                                      <p:cBhvr>
                                        <p:cTn id="22" dur="1000" fill="hold"/>
                                        <p:tgtEl>
                                          <p:spTgt spid="16999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3" grpId="0"/>
      <p:bldP spid="1700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43009"/>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(6) -Remove</a:t>
            </a:r>
          </a:p>
        </p:txBody>
      </p:sp>
      <p:sp>
        <p:nvSpPr>
          <p:cNvPr id="35843" name="文本占位符 43010"/>
          <p:cNvSpPr>
            <a:spLocks noGrp="1"/>
          </p:cNvSpPr>
          <p:nvPr>
            <p:ph idx="1"/>
          </p:nvPr>
        </p:nvSpPr>
        <p:spPr>
          <a:xfrm>
            <a:off x="455613" y="1279525"/>
            <a:ext cx="8226425" cy="4572000"/>
          </a:xfrm>
        </p:spPr>
        <p:txBody>
          <a:bodyPr vert="horz" wrap="square" lIns="91440" tIns="45720" rIns="91440" bIns="45720" anchor="t"/>
          <a:lstStyle/>
          <a:p>
            <a:pPr eaLnBrk="1" hangingPunct="1">
              <a:lnSpc>
                <a:spcPct val="60000"/>
              </a:lnSpc>
              <a:buNone/>
            </a:pPr>
            <a:endParaRPr lang="zh-CN" altLang="zh-CN" sz="2800" dirty="0">
              <a:latin typeface="Courier New" panose="02070309020205020404" pitchFamily="49" charset="0"/>
            </a:endParaRPr>
          </a:p>
        </p:txBody>
      </p:sp>
      <p:pic>
        <p:nvPicPr>
          <p:cNvPr id="35844" name="图片 43011" descr="LinkRem"/>
          <p:cNvPicPr>
            <a:picLocks noChangeAspect="1"/>
          </p:cNvPicPr>
          <p:nvPr>
            <p:custDataLst>
              <p:tags r:id="rId1"/>
            </p:custDataLst>
          </p:nvPr>
        </p:nvPicPr>
        <p:blipFill>
          <a:blip r:embed="rId5"/>
          <a:srcRect l="1411" t="2156" r="4236" b="1079"/>
          <a:stretch>
            <a:fillRect/>
          </a:stretch>
        </p:blipFill>
        <p:spPr>
          <a:xfrm>
            <a:off x="1143000" y="1279525"/>
            <a:ext cx="6867525" cy="4611688"/>
          </a:xfrm>
          <a:prstGeom prst="rect">
            <a:avLst/>
          </a:prstGeom>
          <a:noFill/>
          <a:ln w="9525">
            <a:noFill/>
          </a:ln>
        </p:spPr>
      </p:pic>
      <p:sp>
        <p:nvSpPr>
          <p:cNvPr id="3584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36</a:t>
            </a:fld>
            <a:endParaRPr lang="zh-CN" altLang="en-US" sz="1400" dirty="0"/>
          </a:p>
        </p:txBody>
      </p:sp>
      <p:pic>
        <p:nvPicPr>
          <p:cNvPr id="2" name="图片 1" descr="图片2"/>
          <p:cNvPicPr>
            <a:picLocks noChangeAspect="1"/>
          </p:cNvPicPr>
          <p:nvPr>
            <p:custDataLst>
              <p:tags r:id="rId2"/>
            </p:custDataLst>
          </p:nvPr>
        </p:nvPicPr>
        <p:blipFill>
          <a:blip r:embed="rId6"/>
          <a:stretch>
            <a:fillRect/>
          </a:stretch>
        </p:blipFill>
        <p:spPr>
          <a:xfrm>
            <a:off x="1136650" y="1121410"/>
            <a:ext cx="6870065" cy="46145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5057"/>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(7) -Remove</a:t>
            </a:r>
          </a:p>
        </p:txBody>
      </p:sp>
      <p:sp>
        <p:nvSpPr>
          <p:cNvPr id="36867" name="文本占位符 45058"/>
          <p:cNvSpPr>
            <a:spLocks noGrp="1"/>
          </p:cNvSpPr>
          <p:nvPr>
            <p:ph idx="1"/>
          </p:nvPr>
        </p:nvSpPr>
        <p:spPr>
          <a:xfrm>
            <a:off x="455613" y="1052513"/>
            <a:ext cx="8226425" cy="4572000"/>
          </a:xfrm>
        </p:spPr>
        <p:txBody>
          <a:bodyPr vert="horz" wrap="square" lIns="91440" tIns="45720" rIns="91440" bIns="45720" anchor="t"/>
          <a:lstStyle/>
          <a:p>
            <a:pPr eaLnBrk="1" hangingPunct="1">
              <a:lnSpc>
                <a:spcPct val="60000"/>
              </a:lnSpc>
              <a:buNone/>
            </a:pPr>
            <a:r>
              <a:rPr lang="en-US" altLang="zh-CN" sz="2400" b="1" dirty="0">
                <a:solidFill>
                  <a:srgbClr val="00B050"/>
                </a:solidFill>
                <a:latin typeface="Courier New" panose="02070309020205020404" pitchFamily="49" charset="0"/>
              </a:rPr>
              <a:t>// Remove and return current element</a:t>
            </a:r>
          </a:p>
          <a:p>
            <a:pPr eaLnBrk="1" hangingPunct="1">
              <a:lnSpc>
                <a:spcPct val="60000"/>
              </a:lnSpc>
              <a:buNone/>
            </a:pPr>
            <a:r>
              <a:rPr lang="en-US" altLang="zh-CN" sz="2400" b="1" dirty="0">
                <a:latin typeface="Courier New" panose="02070309020205020404" pitchFamily="49" charset="0"/>
              </a:rPr>
              <a:t>template &lt;class E&gt; </a:t>
            </a:r>
          </a:p>
          <a:p>
            <a:pPr eaLnBrk="1" hangingPunct="1">
              <a:lnSpc>
                <a:spcPct val="60000"/>
              </a:lnSpc>
              <a:buNone/>
            </a:pPr>
            <a:r>
              <a:rPr lang="en-US" altLang="zh-CN" sz="2400" b="1" dirty="0">
                <a:latin typeface="Courier New" panose="02070309020205020404" pitchFamily="49" charset="0"/>
              </a:rPr>
              <a:t>Elem LList&lt;Elem&gt;::remove() {</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FF0000"/>
                </a:solidFill>
                <a:latin typeface="Courier New" panose="02070309020205020404" pitchFamily="49" charset="0"/>
              </a:rPr>
              <a:t>Assert (curr-&gt;next != NULL,”No elemtent”);</a:t>
            </a: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E it = curr-&gt;next-&gt;element; </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00B050"/>
                </a:solidFill>
                <a:latin typeface="Courier New" panose="02070309020205020404" pitchFamily="49" charset="0"/>
              </a:rPr>
              <a:t>// Remember link node</a:t>
            </a:r>
          </a:p>
          <a:p>
            <a:pPr eaLnBrk="1" hangingPunct="1">
              <a:lnSpc>
                <a:spcPct val="60000"/>
              </a:lnSpc>
              <a:buNone/>
            </a:pPr>
            <a:r>
              <a:rPr lang="en-US" altLang="zh-CN" sz="2400" b="1" dirty="0">
                <a:latin typeface="Courier New" panose="02070309020205020404" pitchFamily="49" charset="0"/>
              </a:rPr>
              <a:t>  Link&lt;E&gt;* ltemp = curr-&gt;next;</a:t>
            </a:r>
          </a:p>
          <a:p>
            <a:pPr eaLnBrk="1" hangingPunct="1">
              <a:lnSpc>
                <a:spcPct val="60000"/>
              </a:lnSpc>
              <a:buNone/>
            </a:pPr>
            <a:r>
              <a:rPr lang="en-US" altLang="zh-CN" sz="2400" b="1" dirty="0">
                <a:latin typeface="Courier New" panose="02070309020205020404" pitchFamily="49" charset="0"/>
              </a:rPr>
              <a:t>  if(tail==curr-&gt;next) tail=curr;</a:t>
            </a:r>
          </a:p>
          <a:p>
            <a:pPr eaLnBrk="1" hangingPunct="1">
              <a:lnSpc>
                <a:spcPct val="60000"/>
              </a:lnSpc>
              <a:buNone/>
            </a:pPr>
            <a:r>
              <a:rPr lang="en-US" altLang="zh-CN" sz="2400" b="1" dirty="0">
                <a:latin typeface="Courier New" panose="02070309020205020404" pitchFamily="49" charset="0"/>
              </a:rPr>
              <a:t>  curr-&gt;next = curr-&gt;next-&gt;next; </a:t>
            </a:r>
            <a:r>
              <a:rPr lang="en-US" altLang="zh-CN" sz="2400" b="1" dirty="0">
                <a:solidFill>
                  <a:srgbClr val="00B050"/>
                </a:solidFill>
                <a:latin typeface="Courier New" panose="02070309020205020404" pitchFamily="49" charset="0"/>
              </a:rPr>
              <a:t>// Remove</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  delete ltemp;      </a:t>
            </a:r>
            <a:r>
              <a:rPr lang="en-US" altLang="zh-CN" sz="2400" b="1" dirty="0">
                <a:solidFill>
                  <a:srgbClr val="00B050"/>
                </a:solidFill>
                <a:latin typeface="Courier New" panose="02070309020205020404" pitchFamily="49" charset="0"/>
              </a:rPr>
              <a:t>// Reclaim space</a:t>
            </a: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cnt--;</a:t>
            </a:r>
          </a:p>
          <a:p>
            <a:pPr eaLnBrk="1" hangingPunct="1">
              <a:lnSpc>
                <a:spcPct val="60000"/>
              </a:lnSpc>
              <a:buNone/>
            </a:pPr>
            <a:r>
              <a:rPr lang="en-US" altLang="zh-CN" sz="2400" b="1" dirty="0">
                <a:latin typeface="Courier New" panose="02070309020205020404" pitchFamily="49" charset="0"/>
              </a:rPr>
              <a:t>  return it;</a:t>
            </a:r>
          </a:p>
          <a:p>
            <a:pPr eaLnBrk="1" hangingPunct="1">
              <a:lnSpc>
                <a:spcPct val="60000"/>
              </a:lnSpc>
              <a:buNone/>
            </a:pPr>
            <a:r>
              <a:rPr lang="en-US" altLang="zh-CN" sz="2400" b="1" dirty="0">
                <a:latin typeface="Courier New" panose="02070309020205020404" pitchFamily="49" charset="0"/>
              </a:rPr>
              <a:t>}</a:t>
            </a:r>
          </a:p>
          <a:p>
            <a:pPr eaLnBrk="1" hangingPunct="1">
              <a:lnSpc>
                <a:spcPct val="60000"/>
              </a:lnSpc>
              <a:buNone/>
            </a:pPr>
            <a:endParaRPr lang="en-US" altLang="zh-CN" sz="2400" b="1" dirty="0">
              <a:latin typeface="Courier New" panose="02070309020205020404" pitchFamily="49" charset="0"/>
            </a:endParaRPr>
          </a:p>
        </p:txBody>
      </p:sp>
      <p:sp>
        <p:nvSpPr>
          <p:cNvPr id="36868" name="直接连接符 45060"/>
          <p:cNvSpPr/>
          <p:nvPr/>
        </p:nvSpPr>
        <p:spPr>
          <a:xfrm>
            <a:off x="4643438" y="4867275"/>
            <a:ext cx="0" cy="1798638"/>
          </a:xfrm>
          <a:prstGeom prst="line">
            <a:avLst/>
          </a:prstGeom>
          <a:ln w="38100" cap="flat" cmpd="sng">
            <a:solidFill>
              <a:srgbClr val="FF0000"/>
            </a:solidFill>
            <a:prstDash val="solid"/>
            <a:headEnd type="none" w="med" len="med"/>
            <a:tailEnd type="none" w="med" len="med"/>
          </a:ln>
        </p:spPr>
      </p:sp>
      <p:sp>
        <p:nvSpPr>
          <p:cNvPr id="36869" name="直接连接符 45061"/>
          <p:cNvSpPr/>
          <p:nvPr/>
        </p:nvSpPr>
        <p:spPr>
          <a:xfrm>
            <a:off x="898525" y="5661025"/>
            <a:ext cx="576263" cy="288925"/>
          </a:xfrm>
          <a:prstGeom prst="line">
            <a:avLst/>
          </a:prstGeom>
          <a:ln w="9525" cap="flat" cmpd="sng">
            <a:solidFill>
              <a:srgbClr val="CC0000"/>
            </a:solidFill>
            <a:prstDash val="solid"/>
            <a:headEnd type="none" w="med" len="med"/>
            <a:tailEnd type="triangle" w="med" len="med"/>
          </a:ln>
        </p:spPr>
      </p:sp>
      <p:sp>
        <p:nvSpPr>
          <p:cNvPr id="36870" name="文本框 45062"/>
          <p:cNvSpPr txBox="1"/>
          <p:nvPr/>
        </p:nvSpPr>
        <p:spPr>
          <a:xfrm>
            <a:off x="250825" y="5373688"/>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36871" name="直接连接符 45063"/>
          <p:cNvSpPr/>
          <p:nvPr/>
        </p:nvSpPr>
        <p:spPr>
          <a:xfrm flipH="1">
            <a:off x="7235825" y="5084763"/>
            <a:ext cx="792163" cy="503237"/>
          </a:xfrm>
          <a:prstGeom prst="line">
            <a:avLst/>
          </a:prstGeom>
          <a:ln w="9525" cap="flat" cmpd="sng">
            <a:solidFill>
              <a:srgbClr val="CC0000"/>
            </a:solidFill>
            <a:prstDash val="solid"/>
            <a:headEnd type="none" w="med" len="med"/>
            <a:tailEnd type="triangle" w="med" len="med"/>
          </a:ln>
        </p:spPr>
      </p:sp>
      <p:sp>
        <p:nvSpPr>
          <p:cNvPr id="36872" name="直接连接符 45064"/>
          <p:cNvSpPr/>
          <p:nvPr/>
        </p:nvSpPr>
        <p:spPr>
          <a:xfrm>
            <a:off x="3995738" y="5299075"/>
            <a:ext cx="144462" cy="288925"/>
          </a:xfrm>
          <a:prstGeom prst="line">
            <a:avLst/>
          </a:prstGeom>
          <a:ln w="9525" cap="flat" cmpd="sng">
            <a:solidFill>
              <a:srgbClr val="CC0000"/>
            </a:solidFill>
            <a:prstDash val="solid"/>
            <a:headEnd type="none" w="med" len="med"/>
            <a:tailEnd type="triangle" w="med" len="med"/>
          </a:ln>
        </p:spPr>
      </p:sp>
      <p:sp>
        <p:nvSpPr>
          <p:cNvPr id="36873" name="文本框 45065"/>
          <p:cNvSpPr txBox="1"/>
          <p:nvPr/>
        </p:nvSpPr>
        <p:spPr>
          <a:xfrm>
            <a:off x="7956550" y="4724400"/>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sp>
        <p:nvSpPr>
          <p:cNvPr id="36874" name="文本框 45066"/>
          <p:cNvSpPr txBox="1"/>
          <p:nvPr/>
        </p:nvSpPr>
        <p:spPr>
          <a:xfrm>
            <a:off x="3729038" y="4867275"/>
            <a:ext cx="673735" cy="460375"/>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nvGrpSpPr>
          <p:cNvPr id="36875" name="组合 45067"/>
          <p:cNvGrpSpPr/>
          <p:nvPr/>
        </p:nvGrpSpPr>
        <p:grpSpPr>
          <a:xfrm>
            <a:off x="1547813" y="5661025"/>
            <a:ext cx="1295400" cy="503238"/>
            <a:chOff x="1066" y="3430"/>
            <a:chExt cx="816" cy="317"/>
          </a:xfrm>
        </p:grpSpPr>
        <p:sp>
          <p:nvSpPr>
            <p:cNvPr id="36896" name="矩形 45068"/>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6897" name="直接连接符 45069"/>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6876" name="组合 45070"/>
          <p:cNvGrpSpPr/>
          <p:nvPr/>
        </p:nvGrpSpPr>
        <p:grpSpPr>
          <a:xfrm>
            <a:off x="3132138" y="5661025"/>
            <a:ext cx="1295400" cy="503238"/>
            <a:chOff x="1066" y="3430"/>
            <a:chExt cx="816" cy="317"/>
          </a:xfrm>
        </p:grpSpPr>
        <p:sp>
          <p:nvSpPr>
            <p:cNvPr id="36894" name="矩形 45071"/>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6895" name="直接连接符 4507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45074" name="组合 45073"/>
          <p:cNvGrpSpPr/>
          <p:nvPr/>
        </p:nvGrpSpPr>
        <p:grpSpPr>
          <a:xfrm>
            <a:off x="4859338" y="5661025"/>
            <a:ext cx="1295400" cy="503238"/>
            <a:chOff x="1066" y="3430"/>
            <a:chExt cx="816" cy="317"/>
          </a:xfrm>
        </p:grpSpPr>
        <p:sp>
          <p:nvSpPr>
            <p:cNvPr id="36892" name="矩形 4507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6893" name="直接连接符 45075"/>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6878" name="组合 45076"/>
          <p:cNvGrpSpPr/>
          <p:nvPr/>
        </p:nvGrpSpPr>
        <p:grpSpPr>
          <a:xfrm>
            <a:off x="6515100" y="5661025"/>
            <a:ext cx="1295400" cy="503238"/>
            <a:chOff x="1066" y="3430"/>
            <a:chExt cx="816" cy="317"/>
          </a:xfrm>
        </p:grpSpPr>
        <p:sp>
          <p:nvSpPr>
            <p:cNvPr id="36890" name="矩形 45077"/>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6891" name="直接连接符 45078"/>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6879" name="直接连接符 45079"/>
          <p:cNvSpPr/>
          <p:nvPr/>
        </p:nvSpPr>
        <p:spPr>
          <a:xfrm>
            <a:off x="2627313" y="5876925"/>
            <a:ext cx="504825" cy="0"/>
          </a:xfrm>
          <a:prstGeom prst="line">
            <a:avLst/>
          </a:prstGeom>
          <a:ln w="9525" cap="flat" cmpd="sng">
            <a:solidFill>
              <a:schemeClr val="tx1"/>
            </a:solidFill>
            <a:prstDash val="solid"/>
            <a:headEnd type="none" w="med" len="med"/>
            <a:tailEnd type="triangle" w="med" len="med"/>
          </a:ln>
        </p:spPr>
      </p:sp>
      <p:sp>
        <p:nvSpPr>
          <p:cNvPr id="45081" name="直接连接符 45080"/>
          <p:cNvSpPr/>
          <p:nvPr/>
        </p:nvSpPr>
        <p:spPr>
          <a:xfrm>
            <a:off x="4283075" y="5876925"/>
            <a:ext cx="576263" cy="0"/>
          </a:xfrm>
          <a:prstGeom prst="line">
            <a:avLst/>
          </a:prstGeom>
          <a:ln w="9525" cap="flat" cmpd="sng">
            <a:solidFill>
              <a:schemeClr val="tx1"/>
            </a:solidFill>
            <a:prstDash val="solid"/>
            <a:headEnd type="none" w="med" len="med"/>
            <a:tailEnd type="triangle" w="med" len="med"/>
          </a:ln>
        </p:spPr>
      </p:sp>
      <p:sp>
        <p:nvSpPr>
          <p:cNvPr id="45082" name="直接连接符 45081"/>
          <p:cNvSpPr/>
          <p:nvPr/>
        </p:nvSpPr>
        <p:spPr>
          <a:xfrm>
            <a:off x="5940425" y="5876925"/>
            <a:ext cx="576263" cy="0"/>
          </a:xfrm>
          <a:prstGeom prst="line">
            <a:avLst/>
          </a:prstGeom>
          <a:ln w="9525" cap="flat" cmpd="sng">
            <a:solidFill>
              <a:schemeClr val="tx1"/>
            </a:solidFill>
            <a:prstDash val="solid"/>
            <a:headEnd type="none" w="med" len="med"/>
            <a:tailEnd type="triangle" w="med" len="med"/>
          </a:ln>
        </p:spPr>
      </p:sp>
      <p:sp>
        <p:nvSpPr>
          <p:cNvPr id="45089" name="直接连接符 45088"/>
          <p:cNvSpPr/>
          <p:nvPr/>
        </p:nvSpPr>
        <p:spPr>
          <a:xfrm flipH="1" flipV="1">
            <a:off x="5580063" y="6237288"/>
            <a:ext cx="0" cy="215900"/>
          </a:xfrm>
          <a:prstGeom prst="line">
            <a:avLst/>
          </a:prstGeom>
          <a:ln w="9525" cap="flat" cmpd="sng">
            <a:solidFill>
              <a:srgbClr val="CC0000"/>
            </a:solidFill>
            <a:prstDash val="solid"/>
            <a:headEnd type="none" w="med" len="med"/>
            <a:tailEnd type="triangle" w="med" len="med"/>
          </a:ln>
        </p:spPr>
      </p:sp>
      <p:sp>
        <p:nvSpPr>
          <p:cNvPr id="45090" name="文本框 45089"/>
          <p:cNvSpPr txBox="1"/>
          <p:nvPr/>
        </p:nvSpPr>
        <p:spPr>
          <a:xfrm>
            <a:off x="5219700" y="6381750"/>
            <a:ext cx="8763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ltemp</a:t>
            </a:r>
          </a:p>
        </p:txBody>
      </p:sp>
      <p:grpSp>
        <p:nvGrpSpPr>
          <p:cNvPr id="45094" name="组合 45093"/>
          <p:cNvGrpSpPr/>
          <p:nvPr/>
        </p:nvGrpSpPr>
        <p:grpSpPr>
          <a:xfrm rot="-396920">
            <a:off x="4211638" y="5157788"/>
            <a:ext cx="2519362" cy="576262"/>
            <a:chOff x="2789" y="3385"/>
            <a:chExt cx="1497" cy="181"/>
          </a:xfrm>
        </p:grpSpPr>
        <p:sp>
          <p:nvSpPr>
            <p:cNvPr id="36887" name="直接连接符 45090"/>
            <p:cNvSpPr/>
            <p:nvPr/>
          </p:nvSpPr>
          <p:spPr>
            <a:xfrm flipV="1">
              <a:off x="2789" y="3385"/>
              <a:ext cx="227" cy="181"/>
            </a:xfrm>
            <a:prstGeom prst="line">
              <a:avLst/>
            </a:prstGeom>
            <a:ln w="9525" cap="flat" cmpd="sng">
              <a:solidFill>
                <a:schemeClr val="tx1"/>
              </a:solidFill>
              <a:prstDash val="solid"/>
              <a:headEnd type="none" w="med" len="med"/>
              <a:tailEnd type="none" w="med" len="med"/>
            </a:ln>
          </p:spPr>
        </p:sp>
        <p:sp>
          <p:nvSpPr>
            <p:cNvPr id="36888" name="直接连接符 45091"/>
            <p:cNvSpPr/>
            <p:nvPr/>
          </p:nvSpPr>
          <p:spPr>
            <a:xfrm>
              <a:off x="3016" y="3385"/>
              <a:ext cx="1134" cy="0"/>
            </a:xfrm>
            <a:prstGeom prst="line">
              <a:avLst/>
            </a:prstGeom>
            <a:ln w="9525" cap="flat" cmpd="sng">
              <a:solidFill>
                <a:schemeClr val="tx1"/>
              </a:solidFill>
              <a:prstDash val="solid"/>
              <a:headEnd type="none" w="med" len="med"/>
              <a:tailEnd type="none" w="med" len="med"/>
            </a:ln>
          </p:spPr>
        </p:sp>
        <p:sp>
          <p:nvSpPr>
            <p:cNvPr id="36889" name="直接连接符 45092"/>
            <p:cNvSpPr/>
            <p:nvPr/>
          </p:nvSpPr>
          <p:spPr>
            <a:xfrm>
              <a:off x="4150" y="3385"/>
              <a:ext cx="136" cy="181"/>
            </a:xfrm>
            <a:prstGeom prst="line">
              <a:avLst/>
            </a:prstGeom>
            <a:ln w="9525" cap="flat" cmpd="sng">
              <a:solidFill>
                <a:schemeClr val="tx1"/>
              </a:solidFill>
              <a:prstDash val="solid"/>
              <a:headEnd type="none" w="med" len="med"/>
              <a:tailEnd type="triangle" w="med" len="med"/>
            </a:ln>
          </p:spPr>
        </p:sp>
      </p:grpSp>
      <p:sp>
        <p:nvSpPr>
          <p:cNvPr id="36885" name="直接连接符 45094"/>
          <p:cNvSpPr/>
          <p:nvPr/>
        </p:nvSpPr>
        <p:spPr>
          <a:xfrm flipV="1">
            <a:off x="7524750" y="5661025"/>
            <a:ext cx="288925" cy="431800"/>
          </a:xfrm>
          <a:prstGeom prst="line">
            <a:avLst/>
          </a:prstGeom>
          <a:ln w="9525" cap="flat" cmpd="sng">
            <a:solidFill>
              <a:schemeClr val="tx1"/>
            </a:solidFill>
            <a:prstDash val="solid"/>
            <a:headEnd type="none" w="med" len="med"/>
            <a:tailEnd type="none" w="med" len="med"/>
          </a:ln>
        </p:spPr>
      </p:sp>
      <p:sp>
        <p:nvSpPr>
          <p:cNvPr id="3688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94"/>
                                        </p:tgtEl>
                                        <p:attrNameLst>
                                          <p:attrName>style.visibility</p:attrName>
                                        </p:attrNameLst>
                                      </p:cBhvr>
                                      <p:to>
                                        <p:strVal val="visible"/>
                                      </p:to>
                                    </p:set>
                                  </p:childTnLst>
                                </p:cTn>
                              </p:par>
                              <p:par>
                                <p:cTn id="13" presetID="3" presetClass="exit" presetSubtype="10" fill="hold" nodeType="withEffect">
                                  <p:stCondLst>
                                    <p:cond delay="0"/>
                                  </p:stCondLst>
                                  <p:childTnLst>
                                    <p:animEffect transition="out" filter="blinds(horizontal)">
                                      <p:cBhvr>
                                        <p:cTn id="14" dur="500"/>
                                        <p:tgtEl>
                                          <p:spTgt spid="45081"/>
                                        </p:tgtEl>
                                      </p:cBhvr>
                                    </p:animEffect>
                                    <p:set>
                                      <p:cBhvr>
                                        <p:cTn id="15" dur="1" fill="hold">
                                          <p:stCondLst>
                                            <p:cond delay="499"/>
                                          </p:stCondLst>
                                        </p:cTn>
                                        <p:tgtEl>
                                          <p:spTgt spid="4508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45074"/>
                                        </p:tgtEl>
                                      </p:cBhvr>
                                    </p:animEffect>
                                    <p:set>
                                      <p:cBhvr>
                                        <p:cTn id="20" dur="1" fill="hold">
                                          <p:stCondLst>
                                            <p:cond delay="499"/>
                                          </p:stCondLst>
                                        </p:cTn>
                                        <p:tgtEl>
                                          <p:spTgt spid="45074"/>
                                        </p:tgtEl>
                                        <p:attrNameLst>
                                          <p:attrName>style.visibility</p:attrName>
                                        </p:attrNameLst>
                                      </p:cBhvr>
                                      <p:to>
                                        <p:strVal val="hidden"/>
                                      </p:to>
                                    </p:set>
                                  </p:childTnLst>
                                </p:cTn>
                              </p:par>
                              <p:par>
                                <p:cTn id="21" presetID="3" presetClass="exit" presetSubtype="10" fill="hold" nodeType="withEffect">
                                  <p:stCondLst>
                                    <p:cond delay="0"/>
                                  </p:stCondLst>
                                  <p:childTnLst>
                                    <p:animEffect transition="out" filter="blinds(horizontal)">
                                      <p:cBhvr>
                                        <p:cTn id="22" dur="500"/>
                                        <p:tgtEl>
                                          <p:spTgt spid="45082"/>
                                        </p:tgtEl>
                                      </p:cBhvr>
                                    </p:animEffect>
                                    <p:set>
                                      <p:cBhvr>
                                        <p:cTn id="23" dur="1" fill="hold">
                                          <p:stCondLst>
                                            <p:cond delay="499"/>
                                          </p:stCondLst>
                                        </p:cTn>
                                        <p:tgtEl>
                                          <p:spTgt spid="450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5058"/>
          <p:cNvSpPr>
            <a:spLocks noGrp="1"/>
          </p:cNvSpPr>
          <p:nvPr/>
        </p:nvSpPr>
        <p:spPr>
          <a:xfrm>
            <a:off x="455613" y="1052513"/>
            <a:ext cx="8226425" cy="4572000"/>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eaLnBrk="1" hangingPunct="1">
              <a:lnSpc>
                <a:spcPct val="60000"/>
              </a:lnSpc>
              <a:buNone/>
            </a:pPr>
            <a:r>
              <a:rPr lang="en-US" altLang="zh-CN" sz="2400" b="1" dirty="0">
                <a:solidFill>
                  <a:srgbClr val="00B050"/>
                </a:solidFill>
                <a:latin typeface="Courier New" panose="02070309020205020404" pitchFamily="49" charset="0"/>
              </a:rPr>
              <a:t>// Remove and return current element</a:t>
            </a:r>
          </a:p>
          <a:p>
            <a:pPr eaLnBrk="1" hangingPunct="1">
              <a:lnSpc>
                <a:spcPct val="60000"/>
              </a:lnSpc>
              <a:buNone/>
            </a:pPr>
            <a:r>
              <a:rPr lang="en-US" altLang="zh-CN" sz="2400" b="1" dirty="0">
                <a:latin typeface="Courier New" panose="02070309020205020404" pitchFamily="49" charset="0"/>
              </a:rPr>
              <a:t>template &lt;class Elem&gt; </a:t>
            </a:r>
          </a:p>
          <a:p>
            <a:pPr eaLnBrk="1" hangingPunct="1">
              <a:lnSpc>
                <a:spcPct val="60000"/>
              </a:lnSpc>
              <a:buNone/>
            </a:pPr>
            <a:r>
              <a:rPr lang="en-US" altLang="zh-CN" sz="2400" b="1" dirty="0">
                <a:latin typeface="Courier New" panose="02070309020205020404" pitchFamily="49" charset="0"/>
              </a:rPr>
              <a:t>Elem LList&lt;E&gt;::remove() {</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FF0000"/>
                </a:solidFill>
                <a:latin typeface="Courier New" panose="02070309020205020404" pitchFamily="49" charset="0"/>
                <a:sym typeface="+mn-ea"/>
              </a:rPr>
              <a:t>Assert (curr-&gt;next != NULL,”No elemtent”);</a:t>
            </a: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sym typeface="+mn-ea"/>
              </a:rPr>
              <a:t>  E it = curr-&gt;next-&gt;element; </a:t>
            </a: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00B050"/>
                </a:solidFill>
                <a:latin typeface="Courier New" panose="02070309020205020404" pitchFamily="49" charset="0"/>
              </a:rPr>
              <a:t>// Remember link node</a:t>
            </a:r>
          </a:p>
          <a:p>
            <a:pPr eaLnBrk="1" hangingPunct="1">
              <a:lnSpc>
                <a:spcPct val="60000"/>
              </a:lnSpc>
              <a:buNone/>
            </a:pPr>
            <a:r>
              <a:rPr lang="en-US" altLang="zh-CN" sz="2400" b="1" dirty="0">
                <a:latin typeface="Courier New" panose="02070309020205020404" pitchFamily="49" charset="0"/>
              </a:rPr>
              <a:t>  Link&lt;E&gt;* ltemp = curr-&gt;next;</a:t>
            </a:r>
          </a:p>
          <a:p>
            <a:pPr eaLnBrk="1" hangingPunct="1">
              <a:lnSpc>
                <a:spcPct val="60000"/>
              </a:lnSpc>
              <a:buNone/>
            </a:pPr>
            <a:r>
              <a:rPr lang="en-US" altLang="zh-CN" sz="2400" b="1" dirty="0">
                <a:latin typeface="Courier New" panose="02070309020205020404" pitchFamily="49" charset="0"/>
              </a:rPr>
              <a:t>  if(tail==curr-&gt;next) tail=curr;</a:t>
            </a:r>
          </a:p>
          <a:p>
            <a:pPr eaLnBrk="1" hangingPunct="1">
              <a:lnSpc>
                <a:spcPct val="60000"/>
              </a:lnSpc>
              <a:buNone/>
            </a:pPr>
            <a:r>
              <a:rPr lang="en-US" altLang="zh-CN" sz="2400" b="1" dirty="0">
                <a:latin typeface="Courier New" panose="02070309020205020404" pitchFamily="49" charset="0"/>
              </a:rPr>
              <a:t>  curr-&gt;next = curr-&gt;next-&gt;next; </a:t>
            </a:r>
            <a:r>
              <a:rPr lang="en-US" altLang="zh-CN" sz="2400" b="1" dirty="0">
                <a:solidFill>
                  <a:srgbClr val="00B050"/>
                </a:solidFill>
                <a:latin typeface="Courier New" panose="02070309020205020404" pitchFamily="49" charset="0"/>
              </a:rPr>
              <a:t>// Remove</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  delete ltemp;      </a:t>
            </a:r>
            <a:r>
              <a:rPr lang="en-US" altLang="zh-CN" sz="2400" b="1" dirty="0">
                <a:solidFill>
                  <a:srgbClr val="00B050"/>
                </a:solidFill>
                <a:latin typeface="Courier New" panose="02070309020205020404" pitchFamily="49" charset="0"/>
              </a:rPr>
              <a:t>// Reclaim space</a:t>
            </a: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cnt--;</a:t>
            </a:r>
          </a:p>
          <a:p>
            <a:pPr eaLnBrk="1" hangingPunct="1">
              <a:lnSpc>
                <a:spcPct val="60000"/>
              </a:lnSpc>
              <a:buNone/>
            </a:pPr>
            <a:r>
              <a:rPr lang="en-US" altLang="zh-CN" sz="2400" b="1" dirty="0">
                <a:latin typeface="Courier New" panose="02070309020205020404" pitchFamily="49" charset="0"/>
              </a:rPr>
              <a:t>  return it;</a:t>
            </a:r>
          </a:p>
          <a:p>
            <a:pPr eaLnBrk="1" hangingPunct="1">
              <a:lnSpc>
                <a:spcPct val="60000"/>
              </a:lnSpc>
              <a:buNone/>
            </a:pPr>
            <a:r>
              <a:rPr lang="en-US" altLang="zh-CN" sz="2400" b="1" dirty="0">
                <a:latin typeface="Courier New" panose="02070309020205020404" pitchFamily="49" charset="0"/>
              </a:rPr>
              <a:t>}</a:t>
            </a:r>
          </a:p>
          <a:p>
            <a:pPr eaLnBrk="1" hangingPunct="1">
              <a:lnSpc>
                <a:spcPct val="60000"/>
              </a:lnSpc>
              <a:buNone/>
            </a:pPr>
            <a:endParaRPr lang="en-US" altLang="zh-CN" sz="2400" b="1" dirty="0">
              <a:latin typeface="Courier New" panose="02070309020205020404" pitchFamily="49" charset="0"/>
            </a:endParaRPr>
          </a:p>
        </p:txBody>
      </p:sp>
      <p:sp>
        <p:nvSpPr>
          <p:cNvPr id="174082" name="标题 174081"/>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List Class (7) -Remove</a:t>
            </a:r>
          </a:p>
        </p:txBody>
      </p:sp>
      <p:sp>
        <p:nvSpPr>
          <p:cNvPr id="37892" name="直接连接符 174083"/>
          <p:cNvSpPr/>
          <p:nvPr/>
        </p:nvSpPr>
        <p:spPr>
          <a:xfrm>
            <a:off x="4643438" y="4867275"/>
            <a:ext cx="0" cy="1798638"/>
          </a:xfrm>
          <a:prstGeom prst="line">
            <a:avLst/>
          </a:prstGeom>
          <a:ln w="38100" cap="flat" cmpd="sng">
            <a:solidFill>
              <a:srgbClr val="FF0000"/>
            </a:solidFill>
            <a:prstDash val="solid"/>
            <a:headEnd type="none" w="med" len="med"/>
            <a:tailEnd type="none" w="med" len="med"/>
          </a:ln>
        </p:spPr>
      </p:sp>
      <p:sp>
        <p:nvSpPr>
          <p:cNvPr id="37893" name="直接连接符 174084"/>
          <p:cNvSpPr/>
          <p:nvPr/>
        </p:nvSpPr>
        <p:spPr>
          <a:xfrm>
            <a:off x="898525" y="5661025"/>
            <a:ext cx="576263" cy="288925"/>
          </a:xfrm>
          <a:prstGeom prst="line">
            <a:avLst/>
          </a:prstGeom>
          <a:ln w="9525" cap="flat" cmpd="sng">
            <a:solidFill>
              <a:srgbClr val="CC0000"/>
            </a:solidFill>
            <a:prstDash val="solid"/>
            <a:headEnd type="none" w="med" len="med"/>
            <a:tailEnd type="triangle" w="med" len="med"/>
          </a:ln>
        </p:spPr>
      </p:sp>
      <p:sp>
        <p:nvSpPr>
          <p:cNvPr id="37894" name="文本框 174085"/>
          <p:cNvSpPr txBox="1"/>
          <p:nvPr/>
        </p:nvSpPr>
        <p:spPr>
          <a:xfrm>
            <a:off x="250825" y="5373688"/>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37895" name="直接连接符 174087"/>
          <p:cNvSpPr/>
          <p:nvPr/>
        </p:nvSpPr>
        <p:spPr>
          <a:xfrm>
            <a:off x="3995738" y="5299075"/>
            <a:ext cx="144462" cy="288925"/>
          </a:xfrm>
          <a:prstGeom prst="line">
            <a:avLst/>
          </a:prstGeom>
          <a:ln w="9525" cap="flat" cmpd="sng">
            <a:solidFill>
              <a:srgbClr val="CC0000"/>
            </a:solidFill>
            <a:prstDash val="solid"/>
            <a:headEnd type="none" w="med" len="med"/>
            <a:tailEnd type="triangle" w="med" len="med"/>
          </a:ln>
        </p:spPr>
      </p:sp>
      <p:grpSp>
        <p:nvGrpSpPr>
          <p:cNvPr id="174112" name="组合 174111"/>
          <p:cNvGrpSpPr/>
          <p:nvPr/>
        </p:nvGrpSpPr>
        <p:grpSpPr>
          <a:xfrm>
            <a:off x="6011863" y="4724400"/>
            <a:ext cx="1292225" cy="863600"/>
            <a:chOff x="3787" y="2976"/>
            <a:chExt cx="814" cy="544"/>
          </a:xfrm>
        </p:grpSpPr>
        <p:sp>
          <p:nvSpPr>
            <p:cNvPr id="37915" name="直接连接符 174086"/>
            <p:cNvSpPr/>
            <p:nvPr/>
          </p:nvSpPr>
          <p:spPr>
            <a:xfrm flipH="1">
              <a:off x="3787" y="3203"/>
              <a:ext cx="499" cy="317"/>
            </a:xfrm>
            <a:prstGeom prst="line">
              <a:avLst/>
            </a:prstGeom>
            <a:ln w="9525" cap="flat" cmpd="sng">
              <a:solidFill>
                <a:srgbClr val="CC0000"/>
              </a:solidFill>
              <a:prstDash val="solid"/>
              <a:headEnd type="none" w="med" len="med"/>
              <a:tailEnd type="triangle" w="med" len="med"/>
            </a:ln>
          </p:spPr>
        </p:sp>
        <p:sp>
          <p:nvSpPr>
            <p:cNvPr id="37916" name="文本框 174088"/>
            <p:cNvSpPr txBox="1"/>
            <p:nvPr/>
          </p:nvSpPr>
          <p:spPr>
            <a:xfrm>
              <a:off x="4241" y="2976"/>
              <a:ext cx="360"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sp>
        <p:nvSpPr>
          <p:cNvPr id="37897" name="文本框 174089"/>
          <p:cNvSpPr txBox="1"/>
          <p:nvPr/>
        </p:nvSpPr>
        <p:spPr>
          <a:xfrm>
            <a:off x="3729038" y="4867275"/>
            <a:ext cx="673735" cy="460375"/>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nvGrpSpPr>
          <p:cNvPr id="37898" name="组合 174090"/>
          <p:cNvGrpSpPr/>
          <p:nvPr/>
        </p:nvGrpSpPr>
        <p:grpSpPr>
          <a:xfrm>
            <a:off x="1547813" y="5661025"/>
            <a:ext cx="1295400" cy="503238"/>
            <a:chOff x="1066" y="3430"/>
            <a:chExt cx="816" cy="317"/>
          </a:xfrm>
        </p:grpSpPr>
        <p:sp>
          <p:nvSpPr>
            <p:cNvPr id="37913" name="矩形 174091"/>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7914" name="直接连接符 17409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7899" name="组合 174093"/>
          <p:cNvGrpSpPr/>
          <p:nvPr/>
        </p:nvGrpSpPr>
        <p:grpSpPr>
          <a:xfrm>
            <a:off x="3132138" y="5661025"/>
            <a:ext cx="1295400" cy="503238"/>
            <a:chOff x="1066" y="3430"/>
            <a:chExt cx="816" cy="317"/>
          </a:xfrm>
        </p:grpSpPr>
        <p:sp>
          <p:nvSpPr>
            <p:cNvPr id="37911" name="矩形 17409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7912" name="直接连接符 174095"/>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174097" name="组合 174096"/>
          <p:cNvGrpSpPr/>
          <p:nvPr/>
        </p:nvGrpSpPr>
        <p:grpSpPr>
          <a:xfrm>
            <a:off x="4859338" y="5661025"/>
            <a:ext cx="1295400" cy="503238"/>
            <a:chOff x="1066" y="3430"/>
            <a:chExt cx="816" cy="317"/>
          </a:xfrm>
        </p:grpSpPr>
        <p:sp>
          <p:nvSpPr>
            <p:cNvPr id="37909" name="矩形 174097"/>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7910" name="直接连接符 174098"/>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7901" name="直接连接符 174102"/>
          <p:cNvSpPr/>
          <p:nvPr/>
        </p:nvSpPr>
        <p:spPr>
          <a:xfrm>
            <a:off x="2627313" y="5876925"/>
            <a:ext cx="504825" cy="0"/>
          </a:xfrm>
          <a:prstGeom prst="line">
            <a:avLst/>
          </a:prstGeom>
          <a:ln w="9525" cap="flat" cmpd="sng">
            <a:solidFill>
              <a:schemeClr val="tx1"/>
            </a:solidFill>
            <a:prstDash val="solid"/>
            <a:headEnd type="none" w="med" len="med"/>
            <a:tailEnd type="triangle" w="med" len="med"/>
          </a:ln>
        </p:spPr>
      </p:sp>
      <p:sp>
        <p:nvSpPr>
          <p:cNvPr id="174104" name="直接连接符 174103"/>
          <p:cNvSpPr/>
          <p:nvPr/>
        </p:nvSpPr>
        <p:spPr>
          <a:xfrm>
            <a:off x="4283075" y="5876925"/>
            <a:ext cx="576263" cy="0"/>
          </a:xfrm>
          <a:prstGeom prst="line">
            <a:avLst/>
          </a:prstGeom>
          <a:ln w="9525" cap="flat" cmpd="sng">
            <a:solidFill>
              <a:schemeClr val="tx1"/>
            </a:solidFill>
            <a:prstDash val="solid"/>
            <a:headEnd type="none" w="med" len="med"/>
            <a:tailEnd type="triangle" w="med" len="med"/>
          </a:ln>
        </p:spPr>
      </p:sp>
      <p:sp>
        <p:nvSpPr>
          <p:cNvPr id="174106" name="直接连接符 174105"/>
          <p:cNvSpPr/>
          <p:nvPr/>
        </p:nvSpPr>
        <p:spPr>
          <a:xfrm flipH="1" flipV="1">
            <a:off x="5580063" y="6237288"/>
            <a:ext cx="0" cy="215900"/>
          </a:xfrm>
          <a:prstGeom prst="line">
            <a:avLst/>
          </a:prstGeom>
          <a:ln w="9525" cap="flat" cmpd="sng">
            <a:solidFill>
              <a:srgbClr val="CC0000"/>
            </a:solidFill>
            <a:prstDash val="solid"/>
            <a:headEnd type="none" w="med" len="med"/>
            <a:tailEnd type="triangle" w="med" len="med"/>
          </a:ln>
        </p:spPr>
      </p:sp>
      <p:sp>
        <p:nvSpPr>
          <p:cNvPr id="174107" name="文本框 174106"/>
          <p:cNvSpPr txBox="1"/>
          <p:nvPr/>
        </p:nvSpPr>
        <p:spPr>
          <a:xfrm>
            <a:off x="5219700" y="6381750"/>
            <a:ext cx="8763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ltemp</a:t>
            </a:r>
          </a:p>
        </p:txBody>
      </p:sp>
      <p:sp>
        <p:nvSpPr>
          <p:cNvPr id="174113" name="直接连接符 174112"/>
          <p:cNvSpPr/>
          <p:nvPr/>
        </p:nvSpPr>
        <p:spPr>
          <a:xfrm flipV="1">
            <a:off x="5867400" y="5661025"/>
            <a:ext cx="288925" cy="431800"/>
          </a:xfrm>
          <a:prstGeom prst="line">
            <a:avLst/>
          </a:prstGeom>
          <a:ln w="9525" cap="flat" cmpd="sng">
            <a:solidFill>
              <a:schemeClr val="tx1"/>
            </a:solidFill>
            <a:prstDash val="solid"/>
            <a:headEnd type="none" w="med" len="med"/>
            <a:tailEnd type="none" w="med" len="med"/>
          </a:ln>
        </p:spPr>
      </p:sp>
      <p:sp>
        <p:nvSpPr>
          <p:cNvPr id="174114" name="矩形 174113"/>
          <p:cNvSpPr/>
          <p:nvPr/>
        </p:nvSpPr>
        <p:spPr>
          <a:xfrm>
            <a:off x="8064500" y="3500438"/>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(1)</a:t>
            </a:r>
          </a:p>
        </p:txBody>
      </p:sp>
      <p:sp>
        <p:nvSpPr>
          <p:cNvPr id="174115" name="直接连接符 174114"/>
          <p:cNvSpPr/>
          <p:nvPr/>
        </p:nvSpPr>
        <p:spPr>
          <a:xfrm flipV="1">
            <a:off x="4138613" y="5661025"/>
            <a:ext cx="288925" cy="431800"/>
          </a:xfrm>
          <a:prstGeom prst="line">
            <a:avLst/>
          </a:prstGeom>
          <a:ln w="9525" cap="flat" cmpd="sng">
            <a:solidFill>
              <a:schemeClr val="tx1"/>
            </a:solidFill>
            <a:prstDash val="solid"/>
            <a:headEnd type="none" w="med" len="med"/>
            <a:tailEnd type="none" w="med" len="med"/>
          </a:ln>
        </p:spPr>
      </p:sp>
      <p:sp>
        <p:nvSpPr>
          <p:cNvPr id="3790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174104"/>
                                        </p:tgtEl>
                                      </p:cBhvr>
                                    </p:animEffect>
                                    <p:set>
                                      <p:cBhvr>
                                        <p:cTn id="13" dur="1" fill="hold">
                                          <p:stCondLst>
                                            <p:cond delay="499"/>
                                          </p:stCondLst>
                                        </p:cTn>
                                        <p:tgtEl>
                                          <p:spTgt spid="174104"/>
                                        </p:tgtEl>
                                        <p:attrNameLst>
                                          <p:attrName>style.visibility</p:attrName>
                                        </p:attrNameLst>
                                      </p:cBhvr>
                                      <p:to>
                                        <p:strVal val="hidden"/>
                                      </p:to>
                                    </p:set>
                                  </p:childTnLst>
                                </p:cTn>
                              </p:par>
                              <p:par>
                                <p:cTn id="14" presetID="3" presetClass="entr" presetSubtype="10" fill="hold" nodeType="withEffect">
                                  <p:stCondLst>
                                    <p:cond delay="0"/>
                                  </p:stCondLst>
                                  <p:childTnLst>
                                    <p:set>
                                      <p:cBhvr>
                                        <p:cTn id="15" dur="1" fill="hold">
                                          <p:stCondLst>
                                            <p:cond delay="0"/>
                                          </p:stCondLst>
                                        </p:cTn>
                                        <p:tgtEl>
                                          <p:spTgt spid="174115"/>
                                        </p:tgtEl>
                                        <p:attrNameLst>
                                          <p:attrName>style.visibility</p:attrName>
                                        </p:attrNameLst>
                                      </p:cBhvr>
                                      <p:to>
                                        <p:strVal val="visible"/>
                                      </p:to>
                                    </p:set>
                                    <p:animEffect transition="in" filter="blinds(horizontal)">
                                      <p:cBhvr>
                                        <p:cTn id="16" dur="500"/>
                                        <p:tgtEl>
                                          <p:spTgt spid="174115"/>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0018 0.00023 L -0.20452 0.00023 " pathEditMode="relative" ptsTypes="AA">
                                      <p:cBhvr>
                                        <p:cTn id="20" dur="500" fill="hold"/>
                                        <p:tgtEl>
                                          <p:spTgt spid="174112"/>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174097"/>
                                        </p:tgtEl>
                                      </p:cBhvr>
                                    </p:animEffect>
                                    <p:set>
                                      <p:cBhvr>
                                        <p:cTn id="25" dur="1" fill="hold">
                                          <p:stCondLst>
                                            <p:cond delay="499"/>
                                          </p:stCondLst>
                                        </p:cTn>
                                        <p:tgtEl>
                                          <p:spTgt spid="174097"/>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741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4114">
                                            <p:txEl>
                                              <p:pRg st="0" end="0"/>
                                            </p:txEl>
                                          </p:spTgt>
                                        </p:tgtEl>
                                        <p:attrNameLst>
                                          <p:attrName>style.visibility</p:attrName>
                                        </p:attrNameLst>
                                      </p:cBhvr>
                                      <p:to>
                                        <p:strVal val="visible"/>
                                      </p:to>
                                    </p:set>
                                    <p:animEffect transition="in" filter="blinds(horizontal)">
                                      <p:cBhvr>
                                        <p:cTn id="32" dur="500"/>
                                        <p:tgtEl>
                                          <p:spTgt spid="1741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灯片编号占位符 1"/>
          <p:cNvSpPr txBox="1">
            <a:spLocks noGrp="1"/>
          </p:cNvSpPr>
          <p:nvPr>
            <p:ph type="sldNum" sz="quarter" idx="12"/>
          </p:nvPr>
        </p:nvSpPr>
        <p:spPr>
          <a:xfrm>
            <a:off x="6588125" y="6237605"/>
            <a:ext cx="1905000" cy="45720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39</a:t>
            </a:fld>
            <a:endParaRPr lang="zh-CN" altLang="en-US" sz="1400" dirty="0"/>
          </a:p>
        </p:txBody>
      </p:sp>
      <p:sp>
        <p:nvSpPr>
          <p:cNvPr id="47106" name="标题 47105"/>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Prev</a:t>
            </a:r>
          </a:p>
        </p:txBody>
      </p:sp>
      <p:sp>
        <p:nvSpPr>
          <p:cNvPr id="38915" name="文本占位符 47106"/>
          <p:cNvSpPr>
            <a:spLocks noGrp="1"/>
          </p:cNvSpPr>
          <p:nvPr>
            <p:ph idx="1"/>
          </p:nvPr>
        </p:nvSpPr>
        <p:spPr>
          <a:xfrm>
            <a:off x="455613" y="908050"/>
            <a:ext cx="8226425" cy="4572000"/>
          </a:xfrm>
        </p:spPr>
        <p:txBody>
          <a:bodyPr vert="horz" wrap="square" lIns="91440" tIns="45720" rIns="91440" bIns="45720" anchor="t"/>
          <a:lstStyle/>
          <a:p>
            <a:pPr eaLnBrk="1" hangingPunct="1">
              <a:lnSpc>
                <a:spcPct val="60000"/>
              </a:lnSpc>
              <a:buNone/>
            </a:pPr>
            <a:r>
              <a:rPr lang="en-US" altLang="zh-CN" sz="2400" b="1" dirty="0">
                <a:solidFill>
                  <a:srgbClr val="00B050"/>
                </a:solidFill>
                <a:latin typeface="Courier New" panose="02070309020205020404" pitchFamily="49" charset="0"/>
              </a:rPr>
              <a:t>// Move curr one step left;</a:t>
            </a:r>
          </a:p>
          <a:p>
            <a:pPr eaLnBrk="1" hangingPunct="1">
              <a:lnSpc>
                <a:spcPct val="60000"/>
              </a:lnSpc>
              <a:buNone/>
            </a:pPr>
            <a:r>
              <a:rPr lang="en-US" altLang="zh-CN" sz="2400" b="1" dirty="0">
                <a:solidFill>
                  <a:srgbClr val="00B050"/>
                </a:solidFill>
                <a:latin typeface="Courier New" panose="02070309020205020404" pitchFamily="49" charset="0"/>
              </a:rPr>
              <a:t>// no change if already at front</a:t>
            </a:r>
          </a:p>
          <a:p>
            <a:pPr eaLnBrk="1" hangingPunct="1">
              <a:lnSpc>
                <a:spcPct val="60000"/>
              </a:lnSpc>
              <a:buNone/>
            </a:pPr>
            <a:r>
              <a:rPr lang="en-US" altLang="zh-CN" sz="2400" b="1" dirty="0">
                <a:latin typeface="Courier New" panose="02070309020205020404" pitchFamily="49" charset="0"/>
              </a:rPr>
              <a:t>template &lt;class E&gt; </a:t>
            </a:r>
          </a:p>
          <a:p>
            <a:pPr eaLnBrk="1" hangingPunct="1">
              <a:lnSpc>
                <a:spcPct val="60000"/>
              </a:lnSpc>
              <a:buNone/>
            </a:pPr>
            <a:r>
              <a:rPr lang="en-US" altLang="zh-CN" sz="2400" b="1" dirty="0">
                <a:latin typeface="Courier New" panose="02070309020205020404" pitchFamily="49" charset="0"/>
              </a:rPr>
              <a:t>void LList&lt;E&gt;::prev() {</a:t>
            </a:r>
          </a:p>
          <a:p>
            <a:pPr eaLnBrk="1" hangingPunct="1">
              <a:lnSpc>
                <a:spcPct val="60000"/>
              </a:lnSpc>
              <a:buNone/>
            </a:pPr>
            <a:r>
              <a:rPr lang="en-US" altLang="zh-CN" sz="2400" b="1" dirty="0">
                <a:latin typeface="Courier New" panose="02070309020205020404" pitchFamily="49" charset="0"/>
              </a:rPr>
              <a:t>  </a:t>
            </a:r>
            <a:r>
              <a:rPr lang="en-US" altLang="zh-CN" sz="2400" b="1" dirty="0">
                <a:latin typeface="Courier New" panose="02070309020205020404" pitchFamily="49" charset="0"/>
                <a:sym typeface="+mn-ea"/>
              </a:rPr>
              <a:t>if (curr == head) return; </a:t>
            </a:r>
            <a:r>
              <a:rPr lang="en-US" altLang="zh-CN" sz="2400" b="1" dirty="0">
                <a:solidFill>
                  <a:srgbClr val="00B050"/>
                </a:solidFill>
                <a:latin typeface="Courier New" panose="02070309020205020404" pitchFamily="49" charset="0"/>
                <a:sym typeface="+mn-ea"/>
              </a:rPr>
              <a:t>// No prev </a:t>
            </a:r>
          </a:p>
          <a:p>
            <a:pPr eaLnBrk="1" hangingPunct="1">
              <a:lnSpc>
                <a:spcPct val="60000"/>
              </a:lnSpc>
              <a:buNone/>
            </a:pPr>
            <a:endParaRPr lang="en-US" altLang="zh-CN" sz="2400" b="1" dirty="0">
              <a:latin typeface="Courier New" panose="02070309020205020404" pitchFamily="49" charset="0"/>
              <a:sym typeface="+mn-ea"/>
            </a:endParaRPr>
          </a:p>
          <a:p>
            <a:pPr eaLnBrk="1" hangingPunct="1">
              <a:lnSpc>
                <a:spcPct val="60000"/>
              </a:lnSpc>
              <a:buNone/>
            </a:pPr>
            <a:r>
              <a:rPr lang="en-US" altLang="zh-CN" sz="2400" b="1" dirty="0">
                <a:latin typeface="Courier New" panose="02070309020205020404" pitchFamily="49" charset="0"/>
                <a:sym typeface="+mn-ea"/>
              </a:rPr>
              <a:t>  </a:t>
            </a:r>
            <a:r>
              <a:rPr lang="en-US" altLang="zh-CN" sz="2400" b="1" dirty="0">
                <a:latin typeface="Courier New" panose="02070309020205020404" pitchFamily="49" charset="0"/>
              </a:rPr>
              <a:t>Link&lt;E&gt;* temp = head;</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  while (temp-&gt;next!=curr)</a:t>
            </a:r>
          </a:p>
          <a:p>
            <a:pPr eaLnBrk="1" hangingPunct="1">
              <a:lnSpc>
                <a:spcPct val="60000"/>
              </a:lnSpc>
              <a:buNone/>
            </a:pPr>
            <a:r>
              <a:rPr lang="en-US" altLang="zh-CN" sz="2400" b="1" dirty="0">
                <a:latin typeface="Courier New" panose="02070309020205020404" pitchFamily="49" charset="0"/>
              </a:rPr>
              <a:t>               temp=temp-&gt;next;</a:t>
            </a:r>
          </a:p>
          <a:p>
            <a:pPr eaLnBrk="1" hangingPunct="1">
              <a:lnSpc>
                <a:spcPct val="60000"/>
              </a:lnSpc>
              <a:buNone/>
            </a:pPr>
            <a:r>
              <a:rPr lang="en-US" altLang="zh-CN" sz="2400" b="1" dirty="0">
                <a:latin typeface="Courier New" panose="02070309020205020404" pitchFamily="49" charset="0"/>
              </a:rPr>
              <a:t>  curr = temp;</a:t>
            </a:r>
          </a:p>
          <a:p>
            <a:pPr eaLnBrk="1" hangingPunct="1">
              <a:lnSpc>
                <a:spcPct val="60000"/>
              </a:lnSpc>
              <a:buNone/>
            </a:pPr>
            <a:r>
              <a:rPr lang="en-US" altLang="zh-CN" sz="2400" b="1" dirty="0">
                <a:latin typeface="Courier New" panose="02070309020205020404" pitchFamily="49" charset="0"/>
              </a:rPr>
              <a:t>}</a:t>
            </a:r>
          </a:p>
          <a:p>
            <a:pPr eaLnBrk="1" hangingPunct="1">
              <a:lnSpc>
                <a:spcPct val="60000"/>
              </a:lnSpc>
              <a:buNone/>
            </a:pPr>
            <a:endParaRPr lang="en-US" altLang="zh-CN" sz="2400" b="1" dirty="0">
              <a:latin typeface="Courier New" panose="02070309020205020404" pitchFamily="49" charset="0"/>
            </a:endParaRPr>
          </a:p>
        </p:txBody>
      </p:sp>
      <p:sp>
        <p:nvSpPr>
          <p:cNvPr id="38916" name="直接连接符 47109"/>
          <p:cNvSpPr/>
          <p:nvPr/>
        </p:nvSpPr>
        <p:spPr>
          <a:xfrm flipV="1">
            <a:off x="395288" y="5662613"/>
            <a:ext cx="574675" cy="574675"/>
          </a:xfrm>
          <a:prstGeom prst="line">
            <a:avLst/>
          </a:prstGeom>
          <a:ln w="9525" cap="flat" cmpd="sng">
            <a:solidFill>
              <a:srgbClr val="CC0000"/>
            </a:solidFill>
            <a:prstDash val="solid"/>
            <a:headEnd type="none" w="med" len="med"/>
            <a:tailEnd type="triangle" w="med" len="med"/>
          </a:ln>
        </p:spPr>
      </p:sp>
      <p:sp>
        <p:nvSpPr>
          <p:cNvPr id="38917" name="文本框 47110"/>
          <p:cNvSpPr txBox="1"/>
          <p:nvPr/>
        </p:nvSpPr>
        <p:spPr>
          <a:xfrm>
            <a:off x="34925" y="6094413"/>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38918" name="直接连接符 47111"/>
          <p:cNvSpPr/>
          <p:nvPr/>
        </p:nvSpPr>
        <p:spPr>
          <a:xfrm flipH="1">
            <a:off x="8243888" y="4868863"/>
            <a:ext cx="436562" cy="431800"/>
          </a:xfrm>
          <a:prstGeom prst="line">
            <a:avLst/>
          </a:prstGeom>
          <a:ln w="9525" cap="flat" cmpd="sng">
            <a:solidFill>
              <a:srgbClr val="CC0000"/>
            </a:solidFill>
            <a:prstDash val="solid"/>
            <a:headEnd type="none" w="med" len="med"/>
            <a:tailEnd type="triangle" w="med" len="med"/>
          </a:ln>
        </p:spPr>
      </p:sp>
      <p:sp>
        <p:nvSpPr>
          <p:cNvPr id="38919" name="文本框 47113"/>
          <p:cNvSpPr txBox="1"/>
          <p:nvPr/>
        </p:nvSpPr>
        <p:spPr>
          <a:xfrm>
            <a:off x="8388350" y="4483100"/>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nvGrpSpPr>
          <p:cNvPr id="47140" name="组合 47139"/>
          <p:cNvGrpSpPr/>
          <p:nvPr/>
        </p:nvGrpSpPr>
        <p:grpSpPr>
          <a:xfrm>
            <a:off x="6392863" y="5084763"/>
            <a:ext cx="1058863" cy="1516062"/>
            <a:chOff x="4027" y="3203"/>
            <a:chExt cx="667" cy="955"/>
          </a:xfrm>
        </p:grpSpPr>
        <p:sp>
          <p:nvSpPr>
            <p:cNvPr id="38946" name="直接连接符 47108"/>
            <p:cNvSpPr/>
            <p:nvPr/>
          </p:nvSpPr>
          <p:spPr>
            <a:xfrm>
              <a:off x="4694" y="3203"/>
              <a:ext cx="0" cy="663"/>
            </a:xfrm>
            <a:prstGeom prst="line">
              <a:avLst/>
            </a:prstGeom>
            <a:ln w="38100" cap="flat" cmpd="sng">
              <a:solidFill>
                <a:srgbClr val="FF0000"/>
              </a:solidFill>
              <a:prstDash val="solid"/>
              <a:headEnd type="none" w="med" len="med"/>
              <a:tailEnd type="none" w="med" len="med"/>
            </a:ln>
          </p:spPr>
        </p:sp>
        <p:grpSp>
          <p:nvGrpSpPr>
            <p:cNvPr id="38947" name="组合 47138"/>
            <p:cNvGrpSpPr/>
            <p:nvPr/>
          </p:nvGrpSpPr>
          <p:grpSpPr>
            <a:xfrm>
              <a:off x="4027" y="3732"/>
              <a:ext cx="651" cy="426"/>
              <a:chOff x="4027" y="3732"/>
              <a:chExt cx="651" cy="426"/>
            </a:xfrm>
          </p:grpSpPr>
          <p:sp>
            <p:nvSpPr>
              <p:cNvPr id="38948" name="直接连接符 47112"/>
              <p:cNvSpPr/>
              <p:nvPr/>
            </p:nvSpPr>
            <p:spPr>
              <a:xfrm flipH="1" flipV="1">
                <a:off x="4027" y="3732"/>
                <a:ext cx="228" cy="226"/>
              </a:xfrm>
              <a:prstGeom prst="line">
                <a:avLst/>
              </a:prstGeom>
              <a:ln w="9525" cap="flat" cmpd="sng">
                <a:solidFill>
                  <a:srgbClr val="CC0000"/>
                </a:solidFill>
                <a:prstDash val="solid"/>
                <a:headEnd type="none" w="med" len="med"/>
                <a:tailEnd type="triangle" w="med" len="med"/>
              </a:ln>
            </p:spPr>
          </p:sp>
          <p:sp>
            <p:nvSpPr>
              <p:cNvPr id="38949" name="文本框 47114"/>
              <p:cNvSpPr txBox="1"/>
              <p:nvPr/>
            </p:nvSpPr>
            <p:spPr>
              <a:xfrm>
                <a:off x="4254" y="3868"/>
                <a:ext cx="424" cy="29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grpSp>
      <p:grpSp>
        <p:nvGrpSpPr>
          <p:cNvPr id="38921" name="组合 47115"/>
          <p:cNvGrpSpPr/>
          <p:nvPr/>
        </p:nvGrpSpPr>
        <p:grpSpPr>
          <a:xfrm>
            <a:off x="1042988" y="5373688"/>
            <a:ext cx="1295400" cy="503237"/>
            <a:chOff x="1066" y="3430"/>
            <a:chExt cx="816" cy="317"/>
          </a:xfrm>
        </p:grpSpPr>
        <p:sp>
          <p:nvSpPr>
            <p:cNvPr id="38944" name="矩形 47116"/>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8945" name="直接连接符 47117"/>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8922" name="组合 47118"/>
          <p:cNvGrpSpPr/>
          <p:nvPr/>
        </p:nvGrpSpPr>
        <p:grpSpPr>
          <a:xfrm>
            <a:off x="2627313" y="5373688"/>
            <a:ext cx="1295400" cy="503237"/>
            <a:chOff x="1066" y="3430"/>
            <a:chExt cx="816" cy="317"/>
          </a:xfrm>
        </p:grpSpPr>
        <p:sp>
          <p:nvSpPr>
            <p:cNvPr id="38942" name="矩形 4711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8943" name="直接连接符 47120"/>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8923" name="组合 47121"/>
          <p:cNvGrpSpPr/>
          <p:nvPr/>
        </p:nvGrpSpPr>
        <p:grpSpPr>
          <a:xfrm>
            <a:off x="4354513" y="5373688"/>
            <a:ext cx="1295400" cy="503237"/>
            <a:chOff x="1066" y="3430"/>
            <a:chExt cx="816" cy="317"/>
          </a:xfrm>
        </p:grpSpPr>
        <p:sp>
          <p:nvSpPr>
            <p:cNvPr id="38940" name="矩形 47122"/>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8941" name="直接连接符 47123"/>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8924" name="组合 47124"/>
          <p:cNvGrpSpPr/>
          <p:nvPr/>
        </p:nvGrpSpPr>
        <p:grpSpPr>
          <a:xfrm>
            <a:off x="6010275" y="5373688"/>
            <a:ext cx="1295400" cy="503237"/>
            <a:chOff x="1066" y="3430"/>
            <a:chExt cx="816" cy="317"/>
          </a:xfrm>
        </p:grpSpPr>
        <p:sp>
          <p:nvSpPr>
            <p:cNvPr id="38938" name="矩形 4712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8939" name="直接连接符 47126"/>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8925" name="直接连接符 47127"/>
          <p:cNvSpPr/>
          <p:nvPr/>
        </p:nvSpPr>
        <p:spPr>
          <a:xfrm>
            <a:off x="2122488" y="5589588"/>
            <a:ext cx="504825" cy="0"/>
          </a:xfrm>
          <a:prstGeom prst="line">
            <a:avLst/>
          </a:prstGeom>
          <a:ln w="9525" cap="flat" cmpd="sng">
            <a:solidFill>
              <a:schemeClr val="tx1"/>
            </a:solidFill>
            <a:prstDash val="solid"/>
            <a:headEnd type="none" w="med" len="med"/>
            <a:tailEnd type="triangle" w="med" len="med"/>
          </a:ln>
        </p:spPr>
      </p:sp>
      <p:sp>
        <p:nvSpPr>
          <p:cNvPr id="38926" name="直接连接符 47128"/>
          <p:cNvSpPr/>
          <p:nvPr/>
        </p:nvSpPr>
        <p:spPr>
          <a:xfrm>
            <a:off x="3778250" y="5589588"/>
            <a:ext cx="576263" cy="0"/>
          </a:xfrm>
          <a:prstGeom prst="line">
            <a:avLst/>
          </a:prstGeom>
          <a:ln w="9525" cap="flat" cmpd="sng">
            <a:solidFill>
              <a:schemeClr val="tx1"/>
            </a:solidFill>
            <a:prstDash val="solid"/>
            <a:headEnd type="none" w="med" len="med"/>
            <a:tailEnd type="triangle" w="med" len="med"/>
          </a:ln>
        </p:spPr>
      </p:sp>
      <p:sp>
        <p:nvSpPr>
          <p:cNvPr id="38927" name="直接连接符 47129"/>
          <p:cNvSpPr/>
          <p:nvPr/>
        </p:nvSpPr>
        <p:spPr>
          <a:xfrm>
            <a:off x="5435600" y="5589588"/>
            <a:ext cx="576263" cy="0"/>
          </a:xfrm>
          <a:prstGeom prst="line">
            <a:avLst/>
          </a:prstGeom>
          <a:ln w="9525" cap="flat" cmpd="sng">
            <a:solidFill>
              <a:schemeClr val="tx1"/>
            </a:solidFill>
            <a:prstDash val="solid"/>
            <a:headEnd type="none" w="med" len="med"/>
            <a:tailEnd type="triangle" w="med" len="med"/>
          </a:ln>
        </p:spPr>
      </p:sp>
      <p:grpSp>
        <p:nvGrpSpPr>
          <p:cNvPr id="47134" name="组合 47133"/>
          <p:cNvGrpSpPr/>
          <p:nvPr/>
        </p:nvGrpSpPr>
        <p:grpSpPr>
          <a:xfrm>
            <a:off x="1114425" y="4652963"/>
            <a:ext cx="792163" cy="649287"/>
            <a:chOff x="1111" y="2976"/>
            <a:chExt cx="499" cy="409"/>
          </a:xfrm>
        </p:grpSpPr>
        <p:sp>
          <p:nvSpPr>
            <p:cNvPr id="38936" name="文本框 47131"/>
            <p:cNvSpPr txBox="1"/>
            <p:nvPr/>
          </p:nvSpPr>
          <p:spPr>
            <a:xfrm>
              <a:off x="1111" y="2976"/>
              <a:ext cx="499"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temp</a:t>
              </a:r>
            </a:p>
          </p:txBody>
        </p:sp>
        <p:sp>
          <p:nvSpPr>
            <p:cNvPr id="38937" name="直接连接符 47132"/>
            <p:cNvSpPr/>
            <p:nvPr/>
          </p:nvSpPr>
          <p:spPr>
            <a:xfrm>
              <a:off x="1383" y="3249"/>
              <a:ext cx="0" cy="136"/>
            </a:xfrm>
            <a:prstGeom prst="line">
              <a:avLst/>
            </a:prstGeom>
            <a:ln w="9525" cap="flat" cmpd="sng">
              <a:solidFill>
                <a:srgbClr val="CC0000"/>
              </a:solidFill>
              <a:prstDash val="solid"/>
              <a:headEnd type="none" w="med" len="med"/>
              <a:tailEnd type="triangle" w="med" len="med"/>
            </a:ln>
          </p:spPr>
        </p:sp>
      </p:grpSp>
      <p:grpSp>
        <p:nvGrpSpPr>
          <p:cNvPr id="38929" name="组合 47134"/>
          <p:cNvGrpSpPr/>
          <p:nvPr/>
        </p:nvGrpSpPr>
        <p:grpSpPr>
          <a:xfrm>
            <a:off x="7596188" y="5373688"/>
            <a:ext cx="1295400" cy="503237"/>
            <a:chOff x="1066" y="3430"/>
            <a:chExt cx="816" cy="317"/>
          </a:xfrm>
        </p:grpSpPr>
        <p:sp>
          <p:nvSpPr>
            <p:cNvPr id="38934" name="矩形 4713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8935" name="直接连接符 47136"/>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8930" name="直接连接符 47137"/>
          <p:cNvSpPr/>
          <p:nvPr/>
        </p:nvSpPr>
        <p:spPr>
          <a:xfrm>
            <a:off x="7019925" y="5589588"/>
            <a:ext cx="576263" cy="0"/>
          </a:xfrm>
          <a:prstGeom prst="line">
            <a:avLst/>
          </a:prstGeom>
          <a:ln w="9525" cap="flat" cmpd="sng">
            <a:solidFill>
              <a:schemeClr val="tx1"/>
            </a:solidFill>
            <a:prstDash val="solid"/>
            <a:headEnd type="none" w="med" len="med"/>
            <a:tailEnd type="triangle" w="med" len="med"/>
          </a:ln>
        </p:spPr>
      </p:sp>
      <p:sp>
        <p:nvSpPr>
          <p:cNvPr id="38931" name="直接连接符 47140"/>
          <p:cNvSpPr/>
          <p:nvPr/>
        </p:nvSpPr>
        <p:spPr>
          <a:xfrm flipV="1">
            <a:off x="8604250" y="5373688"/>
            <a:ext cx="288925" cy="431800"/>
          </a:xfrm>
          <a:prstGeom prst="line">
            <a:avLst/>
          </a:prstGeom>
          <a:ln w="9525" cap="flat" cmpd="sng">
            <a:solidFill>
              <a:schemeClr val="tx1"/>
            </a:solidFill>
            <a:prstDash val="solid"/>
            <a:headEnd type="none" w="med" len="med"/>
            <a:tailEnd type="none" w="med" len="med"/>
          </a:ln>
        </p:spPr>
      </p:sp>
      <p:sp>
        <p:nvSpPr>
          <p:cNvPr id="47142" name="矩形 47141"/>
          <p:cNvSpPr/>
          <p:nvPr/>
        </p:nvSpPr>
        <p:spPr>
          <a:xfrm>
            <a:off x="6227763" y="3903345"/>
            <a:ext cx="1079500" cy="579438"/>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7778E-6 2.08092E-6 L 0.14167 2.08092E-6 " pathEditMode="relative" ptsTypes="AA">
                                      <p:cBhvr>
                                        <p:cTn id="10" dur="500" fill="hold"/>
                                        <p:tgtEl>
                                          <p:spTgt spid="4713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4168 -3.2948E-6 L 0.36997 -3.2948E-6 " pathEditMode="relative" ptsTypes="AA">
                                      <p:cBhvr>
                                        <p:cTn id="14" dur="500" fill="hold"/>
                                        <p:tgtEl>
                                          <p:spTgt spid="4713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6.93889E-18 -8.3815E-6 L -0.18108 -8.3815E-6 " pathEditMode="relative" ptsTypes="AA">
                                      <p:cBhvr>
                                        <p:cTn id="18" dur="1000" fill="hold"/>
                                        <p:tgtEl>
                                          <p:spTgt spid="4714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7142">
                                            <p:txEl>
                                              <p:pRg st="0" end="0"/>
                                            </p:txEl>
                                          </p:spTgt>
                                        </p:tgtEl>
                                        <p:attrNameLst>
                                          <p:attrName>style.visibility</p:attrName>
                                        </p:attrNameLst>
                                      </p:cBhvr>
                                      <p:to>
                                        <p:strVal val="visible"/>
                                      </p:to>
                                    </p:set>
                                    <p:animEffect transition="in" filter="blinds(horizontal)">
                                      <p:cBhvr>
                                        <p:cTn id="23" dur="500"/>
                                        <p:tgtEl>
                                          <p:spTgt spid="471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01377"/>
          <p:cNvSpPr>
            <a:spLocks noGrp="1"/>
          </p:cNvSpPr>
          <p:nvPr>
            <p:ph type="title"/>
          </p:nvPr>
        </p:nvSpPr>
        <p:spPr>
          <a:xfrm>
            <a:off x="684213" y="260350"/>
            <a:ext cx="7772400" cy="1111250"/>
          </a:xfrm>
        </p:spPr>
        <p:txBody>
          <a:bodyPr vert="horz" wrap="square" lIns="91440" tIns="45720" rIns="91440" bIns="45720" anchor="ctr"/>
          <a:lstStyle/>
          <a:p>
            <a:pPr eaLnBrk="1" hangingPunct="1"/>
            <a:r>
              <a:rPr lang="en-US" altLang="zh-CN" sz="4800" dirty="0">
                <a:solidFill>
                  <a:srgbClr val="CC0000"/>
                </a:solidFill>
              </a:rPr>
              <a:t>Definition of lists (1)</a:t>
            </a:r>
          </a:p>
        </p:txBody>
      </p:sp>
      <p:sp>
        <p:nvSpPr>
          <p:cNvPr id="5123" name="文本占位符 101378"/>
          <p:cNvSpPr>
            <a:spLocks noGrp="1"/>
          </p:cNvSpPr>
          <p:nvPr>
            <p:ph idx="1"/>
          </p:nvPr>
        </p:nvSpPr>
        <p:spPr>
          <a:xfrm>
            <a:off x="685800" y="1401763"/>
            <a:ext cx="7924800" cy="4114800"/>
          </a:xfrm>
        </p:spPr>
        <p:txBody>
          <a:bodyPr vert="horz" wrap="square" lIns="91440" tIns="45720" rIns="91440" bIns="45720" anchor="t"/>
          <a:lstStyle/>
          <a:p>
            <a:pPr eaLnBrk="1" hangingPunct="1"/>
            <a:r>
              <a:rPr lang="en-US" altLang="zh-CN" dirty="0">
                <a:latin typeface="Arial" panose="020B0604020202020204" pitchFamily="34" charset="0"/>
              </a:rPr>
              <a:t>A </a:t>
            </a:r>
            <a:r>
              <a:rPr lang="en-US" altLang="zh-CN" dirty="0">
                <a:solidFill>
                  <a:schemeClr val="accent2"/>
                </a:solidFill>
                <a:latin typeface="Arial" panose="020B0604020202020204" pitchFamily="34" charset="0"/>
              </a:rPr>
              <a:t>list</a:t>
            </a:r>
            <a:r>
              <a:rPr lang="en-US" altLang="zh-CN" dirty="0">
                <a:latin typeface="Arial" panose="020B0604020202020204" pitchFamily="34" charset="0"/>
              </a:rPr>
              <a:t> is a finite, ordered sequence of data items called </a:t>
            </a:r>
            <a:r>
              <a:rPr lang="en-US" altLang="zh-CN" dirty="0">
                <a:solidFill>
                  <a:schemeClr val="accent2"/>
                </a:solidFill>
                <a:latin typeface="Arial" panose="020B0604020202020204" pitchFamily="34" charset="0"/>
              </a:rPr>
              <a:t>elements</a:t>
            </a:r>
            <a:r>
              <a:rPr lang="en-US" altLang="zh-CN" dirty="0">
                <a:latin typeface="Arial" panose="020B0604020202020204" pitchFamily="34" charset="0"/>
              </a:rPr>
              <a:t>.</a:t>
            </a:r>
          </a:p>
          <a:p>
            <a:pPr lvl="1" eaLnBrk="1" hangingPunct="1"/>
            <a:r>
              <a:rPr lang="en-US" altLang="zh-CN" dirty="0">
                <a:latin typeface="Arial" panose="020B0604020202020204" pitchFamily="34" charset="0"/>
              </a:rPr>
              <a:t>Each list element has a data type</a:t>
            </a:r>
          </a:p>
          <a:p>
            <a:pPr lvl="1"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Notation of list: ( </a:t>
            </a:r>
            <a:r>
              <a:rPr lang="en-US" altLang="zh-CN" dirty="0">
                <a:latin typeface="cmmi8" charset="0"/>
              </a:rPr>
              <a:t>a</a:t>
            </a:r>
            <a:r>
              <a:rPr lang="en-US" altLang="zh-CN" baseline="-25000" dirty="0">
                <a:latin typeface="宋体" panose="02010600030101010101" pitchFamily="2" charset="-122"/>
              </a:rPr>
              <a:t>0</a:t>
            </a:r>
            <a:r>
              <a:rPr lang="en-US" altLang="zh-CN" dirty="0">
                <a:latin typeface="cmmi8" charset="0"/>
              </a:rPr>
              <a:t>, a</a:t>
            </a:r>
            <a:r>
              <a:rPr lang="en-US" altLang="zh-CN" baseline="-25000" dirty="0">
                <a:latin typeface="cmmi8" charset="0"/>
              </a:rPr>
              <a:t>1</a:t>
            </a:r>
            <a:r>
              <a:rPr lang="en-US" altLang="zh-CN" dirty="0">
                <a:latin typeface="cmmi8" charset="0"/>
              </a:rPr>
              <a:t>, …,a</a:t>
            </a:r>
            <a:r>
              <a:rPr lang="en-US" altLang="zh-CN" baseline="-25000" dirty="0">
                <a:latin typeface="cmmi8" charset="0"/>
              </a:rPr>
              <a:t>n-1</a:t>
            </a:r>
            <a:r>
              <a:rPr lang="en-US" altLang="zh-CN" dirty="0">
                <a:latin typeface="Arial" panose="020B0604020202020204" pitchFamily="34" charset="0"/>
              </a:rPr>
              <a:t> )</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What operations should we implement?</a:t>
            </a:r>
          </a:p>
          <a:p>
            <a:pPr lvl="1" eaLnBrk="1" hangingPunct="1"/>
            <a:endParaRPr lang="en-US" altLang="zh-CN" dirty="0">
              <a:latin typeface="Arial" panose="020B0604020202020204" pitchFamily="34" charset="0"/>
            </a:endParaRPr>
          </a:p>
        </p:txBody>
      </p:sp>
      <p:sp>
        <p:nvSpPr>
          <p:cNvPr id="101380" name="文本框 101379"/>
          <p:cNvSpPr txBox="1"/>
          <p:nvPr/>
        </p:nvSpPr>
        <p:spPr>
          <a:xfrm>
            <a:off x="1619250" y="5386388"/>
            <a:ext cx="7200900" cy="1066800"/>
          </a:xfrm>
          <a:prstGeom prst="rect">
            <a:avLst/>
          </a:prstGeom>
          <a:noFill/>
          <a:ln w="9525">
            <a:noFill/>
          </a:ln>
        </p:spPr>
        <p:txBody>
          <a:bodyPr>
            <a:spAutoFit/>
          </a:bodyPr>
          <a:lstStyle/>
          <a:p>
            <a:pPr>
              <a:spcBef>
                <a:spcPct val="50000"/>
              </a:spcBef>
            </a:pPr>
            <a:r>
              <a:rPr lang="en-US" altLang="zh-CN" sz="3200" dirty="0">
                <a:latin typeface="Arial" panose="020B0604020202020204" pitchFamily="34" charset="0"/>
              </a:rPr>
              <a:t>Add/delete element anywhere, find, next, previous, test for empty</a:t>
            </a:r>
            <a:endParaRPr lang="en-US" altLang="zh-CN" sz="3200" dirty="0">
              <a:latin typeface="Times New Roman" panose="02020603050405020304" pitchFamily="18" charset="0"/>
            </a:endParaRPr>
          </a:p>
        </p:txBody>
      </p:sp>
      <p:sp>
        <p:nvSpPr>
          <p:cNvPr id="512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movrToPos</a:t>
            </a:r>
          </a:p>
        </p:txBody>
      </p:sp>
      <p:sp>
        <p:nvSpPr>
          <p:cNvPr id="39939" name="文本占位符 49154"/>
          <p:cNvSpPr>
            <a:spLocks noGrp="1"/>
          </p:cNvSpPr>
          <p:nvPr>
            <p:ph idx="1"/>
          </p:nvPr>
        </p:nvSpPr>
        <p:spPr>
          <a:xfrm>
            <a:off x="455613" y="1350963"/>
            <a:ext cx="8226425" cy="4572000"/>
          </a:xfrm>
        </p:spPr>
        <p:txBody>
          <a:bodyPr vert="horz" wrap="square" lIns="91440" tIns="45720" rIns="91440" bIns="45720" anchor="t"/>
          <a:lstStyle/>
          <a:p>
            <a:pPr eaLnBrk="1" hangingPunct="1">
              <a:lnSpc>
                <a:spcPct val="60000"/>
              </a:lnSpc>
              <a:buNone/>
            </a:pPr>
            <a:r>
              <a:rPr lang="en-US" altLang="zh-CN" sz="2400" b="1" dirty="0">
                <a:latin typeface="Courier New" panose="02070309020205020404" pitchFamily="49" charset="0"/>
              </a:rPr>
              <a:t>// move down list to pos position</a:t>
            </a:r>
          </a:p>
          <a:p>
            <a:pPr eaLnBrk="1" hangingPunct="1">
              <a:lnSpc>
                <a:spcPct val="60000"/>
              </a:lnSpc>
              <a:buNone/>
            </a:pPr>
            <a:r>
              <a:rPr lang="en-US" altLang="zh-CN" sz="2400" b="1" dirty="0">
                <a:latin typeface="Courier New" panose="02070309020205020404" pitchFamily="49" charset="0"/>
              </a:rPr>
              <a:t>template &lt;class E&gt;</a:t>
            </a:r>
          </a:p>
          <a:p>
            <a:pPr eaLnBrk="1" hangingPunct="1">
              <a:lnSpc>
                <a:spcPct val="60000"/>
              </a:lnSpc>
              <a:buNone/>
            </a:pPr>
            <a:r>
              <a:rPr lang="en-US" altLang="zh-CN" sz="2400" b="1" dirty="0">
                <a:latin typeface="Courier New" panose="02070309020205020404" pitchFamily="49" charset="0"/>
              </a:rPr>
              <a:t>void LList&lt;E&gt;::moveToPos(int pos) {</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FF0000"/>
                </a:solidFill>
                <a:latin typeface="Courier New" panose="02070309020205020404" pitchFamily="49" charset="0"/>
              </a:rPr>
              <a:t>Assert (((pos&gt;=0)&amp;&amp;(pos&lt;=cnt),</a:t>
            </a:r>
          </a:p>
          <a:p>
            <a:pPr eaLnBrk="1" hangingPunct="1">
              <a:lnSpc>
                <a:spcPct val="60000"/>
              </a:lnSpc>
              <a:buNone/>
            </a:pPr>
            <a:r>
              <a:rPr lang="en-US" altLang="zh-CN" sz="2400" b="1" dirty="0">
                <a:solidFill>
                  <a:srgbClr val="FF0000"/>
                </a:solidFill>
                <a:latin typeface="Courier New" panose="02070309020205020404" pitchFamily="49" charset="0"/>
              </a:rPr>
              <a:t>       “Position out of range”); </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r>
              <a:rPr lang="en-US" altLang="zh-CN" sz="2400" b="1" dirty="0">
                <a:latin typeface="Courier New" panose="02070309020205020404" pitchFamily="49" charset="0"/>
              </a:rPr>
              <a:t>  curr = head;</a:t>
            </a:r>
          </a:p>
          <a:p>
            <a:pPr eaLnBrk="1" hangingPunct="1">
              <a:lnSpc>
                <a:spcPct val="60000"/>
              </a:lnSpc>
              <a:buNone/>
            </a:pP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for(int i=0; i&lt;pos; i++)</a:t>
            </a:r>
          </a:p>
          <a:p>
            <a:pPr eaLnBrk="1" hangingPunct="1">
              <a:lnSpc>
                <a:spcPct val="60000"/>
              </a:lnSpc>
              <a:buNone/>
            </a:pPr>
            <a:r>
              <a:rPr lang="en-US" altLang="zh-CN" sz="2400" b="1" dirty="0">
                <a:latin typeface="Courier New" panose="02070309020205020404" pitchFamily="49" charset="0"/>
              </a:rPr>
              <a:t>    curr =curr-&gt;next;</a:t>
            </a:r>
          </a:p>
          <a:p>
            <a:pPr eaLnBrk="1" hangingPunct="1">
              <a:lnSpc>
                <a:spcPct val="60000"/>
              </a:lnSpc>
              <a:buNone/>
            </a:pPr>
            <a:r>
              <a:rPr lang="en-US" altLang="zh-CN" sz="2400" b="1" dirty="0">
                <a:latin typeface="Courier New" panose="02070309020205020404" pitchFamily="49" charset="0"/>
              </a:rPr>
              <a:t> }</a:t>
            </a:r>
          </a:p>
          <a:p>
            <a:pPr eaLnBrk="1" hangingPunct="1">
              <a:lnSpc>
                <a:spcPct val="60000"/>
              </a:lnSpc>
              <a:buNone/>
            </a:pPr>
            <a:endParaRPr lang="en-US" altLang="zh-CN" sz="2400" b="1" dirty="0">
              <a:latin typeface="Courier New" panose="02070309020205020404" pitchFamily="49" charset="0"/>
            </a:endParaRPr>
          </a:p>
        </p:txBody>
      </p:sp>
      <p:sp>
        <p:nvSpPr>
          <p:cNvPr id="39940" name="直接连接符 49156"/>
          <p:cNvSpPr/>
          <p:nvPr/>
        </p:nvSpPr>
        <p:spPr>
          <a:xfrm flipV="1">
            <a:off x="395288" y="5807075"/>
            <a:ext cx="574675" cy="574675"/>
          </a:xfrm>
          <a:prstGeom prst="line">
            <a:avLst/>
          </a:prstGeom>
          <a:ln w="9525" cap="flat" cmpd="sng">
            <a:solidFill>
              <a:srgbClr val="CC0000"/>
            </a:solidFill>
            <a:prstDash val="solid"/>
            <a:headEnd type="none" w="med" len="med"/>
            <a:tailEnd type="triangle" w="med" len="med"/>
          </a:ln>
        </p:spPr>
      </p:sp>
      <p:sp>
        <p:nvSpPr>
          <p:cNvPr id="39941" name="文本框 49157"/>
          <p:cNvSpPr txBox="1"/>
          <p:nvPr/>
        </p:nvSpPr>
        <p:spPr>
          <a:xfrm>
            <a:off x="34925" y="6238875"/>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39942" name="直接连接符 49158"/>
          <p:cNvSpPr/>
          <p:nvPr/>
        </p:nvSpPr>
        <p:spPr>
          <a:xfrm flipH="1">
            <a:off x="8243888" y="5013325"/>
            <a:ext cx="436562" cy="431800"/>
          </a:xfrm>
          <a:prstGeom prst="line">
            <a:avLst/>
          </a:prstGeom>
          <a:ln w="9525" cap="flat" cmpd="sng">
            <a:solidFill>
              <a:srgbClr val="CC0000"/>
            </a:solidFill>
            <a:prstDash val="solid"/>
            <a:headEnd type="none" w="med" len="med"/>
            <a:tailEnd type="triangle" w="med" len="med"/>
          </a:ln>
        </p:spPr>
      </p:sp>
      <p:sp>
        <p:nvSpPr>
          <p:cNvPr id="39943" name="文本框 49159"/>
          <p:cNvSpPr txBox="1"/>
          <p:nvPr/>
        </p:nvSpPr>
        <p:spPr>
          <a:xfrm>
            <a:off x="8388350" y="4627563"/>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nvGrpSpPr>
          <p:cNvPr id="49161" name="组合 49160"/>
          <p:cNvGrpSpPr/>
          <p:nvPr/>
        </p:nvGrpSpPr>
        <p:grpSpPr>
          <a:xfrm>
            <a:off x="4737100" y="5229225"/>
            <a:ext cx="1058863" cy="1516063"/>
            <a:chOff x="4027" y="3203"/>
            <a:chExt cx="667" cy="955"/>
          </a:xfrm>
        </p:grpSpPr>
        <p:sp>
          <p:nvSpPr>
            <p:cNvPr id="39967" name="直接连接符 49161"/>
            <p:cNvSpPr/>
            <p:nvPr/>
          </p:nvSpPr>
          <p:spPr>
            <a:xfrm>
              <a:off x="4694" y="3203"/>
              <a:ext cx="0" cy="663"/>
            </a:xfrm>
            <a:prstGeom prst="line">
              <a:avLst/>
            </a:prstGeom>
            <a:ln w="38100" cap="flat" cmpd="sng">
              <a:solidFill>
                <a:srgbClr val="FF0000"/>
              </a:solidFill>
              <a:prstDash val="solid"/>
              <a:headEnd type="none" w="med" len="med"/>
              <a:tailEnd type="none" w="med" len="med"/>
            </a:ln>
          </p:spPr>
        </p:sp>
        <p:grpSp>
          <p:nvGrpSpPr>
            <p:cNvPr id="39968" name="组合 49162"/>
            <p:cNvGrpSpPr/>
            <p:nvPr/>
          </p:nvGrpSpPr>
          <p:grpSpPr>
            <a:xfrm>
              <a:off x="4027" y="3732"/>
              <a:ext cx="651" cy="426"/>
              <a:chOff x="4027" y="3732"/>
              <a:chExt cx="651" cy="426"/>
            </a:xfrm>
          </p:grpSpPr>
          <p:sp>
            <p:nvSpPr>
              <p:cNvPr id="39969" name="直接连接符 49163"/>
              <p:cNvSpPr/>
              <p:nvPr/>
            </p:nvSpPr>
            <p:spPr>
              <a:xfrm flipH="1" flipV="1">
                <a:off x="4027" y="3732"/>
                <a:ext cx="228" cy="226"/>
              </a:xfrm>
              <a:prstGeom prst="line">
                <a:avLst/>
              </a:prstGeom>
              <a:ln w="9525" cap="flat" cmpd="sng">
                <a:solidFill>
                  <a:srgbClr val="CC0000"/>
                </a:solidFill>
                <a:prstDash val="solid"/>
                <a:headEnd type="none" w="med" len="med"/>
                <a:tailEnd type="triangle" w="med" len="med"/>
              </a:ln>
            </p:spPr>
          </p:sp>
          <p:sp>
            <p:nvSpPr>
              <p:cNvPr id="39970" name="文本框 49164"/>
              <p:cNvSpPr txBox="1"/>
              <p:nvPr/>
            </p:nvSpPr>
            <p:spPr>
              <a:xfrm>
                <a:off x="4254" y="3868"/>
                <a:ext cx="424" cy="29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grpSp>
      <p:grpSp>
        <p:nvGrpSpPr>
          <p:cNvPr id="39945" name="组合 49165"/>
          <p:cNvGrpSpPr/>
          <p:nvPr/>
        </p:nvGrpSpPr>
        <p:grpSpPr>
          <a:xfrm>
            <a:off x="1042988" y="5518150"/>
            <a:ext cx="1295400" cy="503238"/>
            <a:chOff x="1066" y="3430"/>
            <a:chExt cx="816" cy="317"/>
          </a:xfrm>
        </p:grpSpPr>
        <p:sp>
          <p:nvSpPr>
            <p:cNvPr id="39965" name="矩形 49166"/>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6" name="直接连接符 49167"/>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9946" name="组合 49168"/>
          <p:cNvGrpSpPr/>
          <p:nvPr/>
        </p:nvGrpSpPr>
        <p:grpSpPr>
          <a:xfrm>
            <a:off x="2627313" y="5518150"/>
            <a:ext cx="1295400" cy="503238"/>
            <a:chOff x="1066" y="3430"/>
            <a:chExt cx="816" cy="317"/>
          </a:xfrm>
        </p:grpSpPr>
        <p:sp>
          <p:nvSpPr>
            <p:cNvPr id="39963" name="矩形 4916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4" name="直接连接符 49170"/>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9947" name="组合 49171"/>
          <p:cNvGrpSpPr/>
          <p:nvPr/>
        </p:nvGrpSpPr>
        <p:grpSpPr>
          <a:xfrm>
            <a:off x="4354513" y="5518150"/>
            <a:ext cx="1295400" cy="503238"/>
            <a:chOff x="1066" y="3430"/>
            <a:chExt cx="816" cy="317"/>
          </a:xfrm>
        </p:grpSpPr>
        <p:sp>
          <p:nvSpPr>
            <p:cNvPr id="39961" name="矩形 49172"/>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2" name="直接连接符 49173"/>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9948" name="组合 49174"/>
          <p:cNvGrpSpPr/>
          <p:nvPr/>
        </p:nvGrpSpPr>
        <p:grpSpPr>
          <a:xfrm>
            <a:off x="6010275" y="5518150"/>
            <a:ext cx="1295400" cy="503238"/>
            <a:chOff x="1066" y="3430"/>
            <a:chExt cx="816" cy="317"/>
          </a:xfrm>
        </p:grpSpPr>
        <p:sp>
          <p:nvSpPr>
            <p:cNvPr id="39959" name="矩形 4917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0" name="直接连接符 49176"/>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9949" name="直接连接符 49177"/>
          <p:cNvSpPr/>
          <p:nvPr/>
        </p:nvSpPr>
        <p:spPr>
          <a:xfrm>
            <a:off x="2122488" y="5734050"/>
            <a:ext cx="504825" cy="0"/>
          </a:xfrm>
          <a:prstGeom prst="line">
            <a:avLst/>
          </a:prstGeom>
          <a:ln w="9525" cap="flat" cmpd="sng">
            <a:solidFill>
              <a:schemeClr val="tx1"/>
            </a:solidFill>
            <a:prstDash val="solid"/>
            <a:headEnd type="none" w="med" len="med"/>
            <a:tailEnd type="triangle" w="med" len="med"/>
          </a:ln>
        </p:spPr>
      </p:sp>
      <p:sp>
        <p:nvSpPr>
          <p:cNvPr id="39950" name="直接连接符 49178"/>
          <p:cNvSpPr/>
          <p:nvPr/>
        </p:nvSpPr>
        <p:spPr>
          <a:xfrm>
            <a:off x="3778250" y="5734050"/>
            <a:ext cx="576263" cy="0"/>
          </a:xfrm>
          <a:prstGeom prst="line">
            <a:avLst/>
          </a:prstGeom>
          <a:ln w="9525" cap="flat" cmpd="sng">
            <a:solidFill>
              <a:schemeClr val="tx1"/>
            </a:solidFill>
            <a:prstDash val="solid"/>
            <a:headEnd type="none" w="med" len="med"/>
            <a:tailEnd type="triangle" w="med" len="med"/>
          </a:ln>
        </p:spPr>
      </p:sp>
      <p:sp>
        <p:nvSpPr>
          <p:cNvPr id="39951" name="直接连接符 49179"/>
          <p:cNvSpPr/>
          <p:nvPr/>
        </p:nvSpPr>
        <p:spPr>
          <a:xfrm>
            <a:off x="5435600" y="5734050"/>
            <a:ext cx="576263" cy="0"/>
          </a:xfrm>
          <a:prstGeom prst="line">
            <a:avLst/>
          </a:prstGeom>
          <a:ln w="9525" cap="flat" cmpd="sng">
            <a:solidFill>
              <a:schemeClr val="tx1"/>
            </a:solidFill>
            <a:prstDash val="solid"/>
            <a:headEnd type="none" w="med" len="med"/>
            <a:tailEnd type="triangle" w="med" len="med"/>
          </a:ln>
        </p:spPr>
      </p:sp>
      <p:grpSp>
        <p:nvGrpSpPr>
          <p:cNvPr id="39952" name="组合 49183"/>
          <p:cNvGrpSpPr/>
          <p:nvPr/>
        </p:nvGrpSpPr>
        <p:grpSpPr>
          <a:xfrm>
            <a:off x="7596188" y="5518150"/>
            <a:ext cx="1295400" cy="503238"/>
            <a:chOff x="1066" y="3430"/>
            <a:chExt cx="816" cy="317"/>
          </a:xfrm>
        </p:grpSpPr>
        <p:sp>
          <p:nvSpPr>
            <p:cNvPr id="39957" name="矩形 4918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58" name="直接连接符 49185"/>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9953" name="直接连接符 49186"/>
          <p:cNvSpPr/>
          <p:nvPr/>
        </p:nvSpPr>
        <p:spPr>
          <a:xfrm>
            <a:off x="7019925" y="5734050"/>
            <a:ext cx="576263" cy="0"/>
          </a:xfrm>
          <a:prstGeom prst="line">
            <a:avLst/>
          </a:prstGeom>
          <a:ln w="9525" cap="flat" cmpd="sng">
            <a:solidFill>
              <a:schemeClr val="tx1"/>
            </a:solidFill>
            <a:prstDash val="solid"/>
            <a:headEnd type="none" w="med" len="med"/>
            <a:tailEnd type="triangle" w="med" len="med"/>
          </a:ln>
        </p:spPr>
      </p:sp>
      <p:sp>
        <p:nvSpPr>
          <p:cNvPr id="39954" name="直接连接符 49187"/>
          <p:cNvSpPr/>
          <p:nvPr/>
        </p:nvSpPr>
        <p:spPr>
          <a:xfrm flipV="1">
            <a:off x="8604250" y="5518150"/>
            <a:ext cx="288925" cy="431800"/>
          </a:xfrm>
          <a:prstGeom prst="line">
            <a:avLst/>
          </a:prstGeom>
          <a:ln w="9525" cap="flat" cmpd="sng">
            <a:solidFill>
              <a:schemeClr val="tx1"/>
            </a:solidFill>
            <a:prstDash val="solid"/>
            <a:headEnd type="none" w="med" len="med"/>
            <a:tailEnd type="none" w="med" len="med"/>
          </a:ln>
        </p:spPr>
      </p:sp>
      <p:sp>
        <p:nvSpPr>
          <p:cNvPr id="49189" name="矩形 49188"/>
          <p:cNvSpPr/>
          <p:nvPr/>
        </p:nvSpPr>
        <p:spPr>
          <a:xfrm>
            <a:off x="8064500" y="3500438"/>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(n)</a:t>
            </a:r>
          </a:p>
        </p:txBody>
      </p:sp>
      <p:sp>
        <p:nvSpPr>
          <p:cNvPr id="3995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93889E-18 -8.3815E-6 L -0.36215 -8.3815E-6 " pathEditMode="relative" ptsTypes="AA">
                                      <p:cBhvr>
                                        <p:cTn id="6" dur="1000" fill="hold"/>
                                        <p:tgtEl>
                                          <p:spTgt spid="4916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36215 3.69942E-6 L -0.17829 -0.00509 " pathEditMode="relative" rAng="0" ptsTypes="AA">
                                      <p:cBhvr>
                                        <p:cTn id="10" dur="1000" fill="hold"/>
                                        <p:tgtEl>
                                          <p:spTgt spid="49161"/>
                                        </p:tgtEl>
                                        <p:attrNameLst>
                                          <p:attrName>ppt_x</p:attrName>
                                          <p:attrName>ppt_y</p:attrName>
                                        </p:attrNameLst>
                                      </p:cBhvr>
                                      <p:rCtr x="9200" y="-3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7829 -0.00509 L -0.00503 0.00531 " pathEditMode="relative" rAng="0" ptsTypes="AA">
                                      <p:cBhvr>
                                        <p:cTn id="14" dur="1000" fill="hold"/>
                                        <p:tgtEl>
                                          <p:spTgt spid="49161"/>
                                        </p:tgtEl>
                                        <p:attrNameLst>
                                          <p:attrName>ppt_x</p:attrName>
                                          <p:attrName>ppt_y</p:attrName>
                                        </p:attrNameLst>
                                      </p:cBhvr>
                                      <p:rCtr x="8700" y="5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33333E-7 -7.91908E-6 L 0.18907 -7.91908E-6 " pathEditMode="relative" ptsTypes="AA">
                                      <p:cBhvr>
                                        <p:cTn id="18" dur="1000" fill="hold"/>
                                        <p:tgtEl>
                                          <p:spTgt spid="49161"/>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9189">
                                            <p:txEl>
                                              <p:pRg st="0" end="0"/>
                                            </p:txEl>
                                          </p:spTgt>
                                        </p:tgtEl>
                                        <p:attrNameLst>
                                          <p:attrName>style.visibility</p:attrName>
                                        </p:attrNameLst>
                                      </p:cBhvr>
                                      <p:to>
                                        <p:strVal val="visible"/>
                                      </p:to>
                                    </p:set>
                                    <p:animEffect transition="in" filter="blinds(horizontal)">
                                      <p:cBhvr>
                                        <p:cTn id="23" dur="500"/>
                                        <p:tgtEl>
                                          <p:spTgt spid="491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currPos</a:t>
            </a:r>
          </a:p>
        </p:txBody>
      </p:sp>
      <p:sp>
        <p:nvSpPr>
          <p:cNvPr id="39939" name="文本占位符 49154"/>
          <p:cNvSpPr>
            <a:spLocks noGrp="1"/>
          </p:cNvSpPr>
          <p:nvPr>
            <p:ph idx="1"/>
          </p:nvPr>
        </p:nvSpPr>
        <p:spPr>
          <a:xfrm>
            <a:off x="455613" y="1350963"/>
            <a:ext cx="8226425" cy="4572000"/>
          </a:xfrm>
        </p:spPr>
        <p:txBody>
          <a:bodyPr vert="horz" wrap="square" lIns="91440" tIns="45720" rIns="91440" bIns="45720" anchor="t"/>
          <a:lstStyle/>
          <a:p>
            <a:pPr eaLnBrk="1" hangingPunct="1">
              <a:lnSpc>
                <a:spcPct val="60000"/>
              </a:lnSpc>
              <a:buNone/>
            </a:pPr>
            <a:r>
              <a:rPr lang="en-US" altLang="zh-CN" sz="2400" b="1" dirty="0">
                <a:solidFill>
                  <a:srgbClr val="00B050"/>
                </a:solidFill>
                <a:latin typeface="Courier New" panose="02070309020205020404" pitchFamily="49" charset="0"/>
              </a:rPr>
              <a:t>// Return the position of the current element</a:t>
            </a:r>
          </a:p>
          <a:p>
            <a:pPr eaLnBrk="1" hangingPunct="1">
              <a:lnSpc>
                <a:spcPct val="60000"/>
              </a:lnSpc>
              <a:buNone/>
            </a:pPr>
            <a:r>
              <a:rPr lang="en-US" altLang="zh-CN" sz="2400" b="1" dirty="0">
                <a:latin typeface="Courier New" panose="02070309020205020404" pitchFamily="49" charset="0"/>
              </a:rPr>
              <a:t>int currPos() const {</a:t>
            </a:r>
          </a:p>
          <a:p>
            <a:pPr eaLnBrk="1" hangingPunct="1">
              <a:lnSpc>
                <a:spcPct val="60000"/>
              </a:lnSpc>
              <a:buNone/>
            </a:pPr>
            <a:r>
              <a:rPr lang="en-US" altLang="zh-CN" sz="2400" b="1" dirty="0">
                <a:latin typeface="Courier New" panose="02070309020205020404" pitchFamily="49" charset="0"/>
              </a:rPr>
              <a:t>	Link&lt;E&gt;* temp = head;</a:t>
            </a:r>
          </a:p>
          <a:p>
            <a:pPr eaLnBrk="1" hangingPunct="1">
              <a:lnSpc>
                <a:spcPct val="60000"/>
              </a:lnSpc>
              <a:buNone/>
            </a:pPr>
            <a:r>
              <a:rPr lang="en-US" altLang="zh-CN" sz="2400" b="1" dirty="0">
                <a:latin typeface="Courier New" panose="02070309020205020404" pitchFamily="49" charset="0"/>
              </a:rPr>
              <a:t>	int i;</a:t>
            </a:r>
          </a:p>
          <a:p>
            <a:pPr eaLnBrk="1" hangingPunct="1">
              <a:lnSpc>
                <a:spcPct val="60000"/>
              </a:lnSpc>
              <a:buNone/>
            </a:pP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for (i=0; curr != temp; i++)</a:t>
            </a:r>
          </a:p>
          <a:p>
            <a:pPr eaLnBrk="1" hangingPunct="1">
              <a:lnSpc>
                <a:spcPct val="60000"/>
              </a:lnSpc>
              <a:buNone/>
            </a:pPr>
            <a:r>
              <a:rPr lang="en-US" altLang="zh-CN" sz="2400" b="1" dirty="0">
                <a:latin typeface="Courier New" panose="02070309020205020404" pitchFamily="49" charset="0"/>
              </a:rPr>
              <a:t>    temp = temp-&gt;next;</a:t>
            </a:r>
          </a:p>
          <a:p>
            <a:pPr eaLnBrk="1" hangingPunct="1">
              <a:lnSpc>
                <a:spcPct val="60000"/>
              </a:lnSpc>
              <a:buNone/>
            </a:pP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  return i;</a:t>
            </a:r>
          </a:p>
          <a:p>
            <a:pPr eaLnBrk="1" hangingPunct="1">
              <a:lnSpc>
                <a:spcPct val="60000"/>
              </a:lnSpc>
              <a:buNone/>
            </a:pPr>
            <a:r>
              <a:rPr lang="en-US" altLang="zh-CN" sz="2400" b="1" dirty="0">
                <a:latin typeface="Courier New" panose="02070309020205020404" pitchFamily="49" charset="0"/>
              </a:rPr>
              <a:t>}</a:t>
            </a:r>
          </a:p>
        </p:txBody>
      </p:sp>
      <p:sp>
        <p:nvSpPr>
          <p:cNvPr id="39940" name="直接连接符 49156"/>
          <p:cNvSpPr/>
          <p:nvPr/>
        </p:nvSpPr>
        <p:spPr>
          <a:xfrm flipV="1">
            <a:off x="395288" y="5807075"/>
            <a:ext cx="574675" cy="574675"/>
          </a:xfrm>
          <a:prstGeom prst="line">
            <a:avLst/>
          </a:prstGeom>
          <a:ln w="9525" cap="flat" cmpd="sng">
            <a:solidFill>
              <a:srgbClr val="CC0000"/>
            </a:solidFill>
            <a:prstDash val="solid"/>
            <a:headEnd type="none" w="med" len="med"/>
            <a:tailEnd type="triangle" w="med" len="med"/>
          </a:ln>
        </p:spPr>
      </p:sp>
      <p:sp>
        <p:nvSpPr>
          <p:cNvPr id="39941" name="文本框 49157"/>
          <p:cNvSpPr txBox="1"/>
          <p:nvPr/>
        </p:nvSpPr>
        <p:spPr>
          <a:xfrm>
            <a:off x="34925" y="6238875"/>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39942" name="直接连接符 49158"/>
          <p:cNvSpPr/>
          <p:nvPr/>
        </p:nvSpPr>
        <p:spPr>
          <a:xfrm flipH="1">
            <a:off x="8243888" y="5013325"/>
            <a:ext cx="436562" cy="431800"/>
          </a:xfrm>
          <a:prstGeom prst="line">
            <a:avLst/>
          </a:prstGeom>
          <a:ln w="9525" cap="flat" cmpd="sng">
            <a:solidFill>
              <a:srgbClr val="CC0000"/>
            </a:solidFill>
            <a:prstDash val="solid"/>
            <a:headEnd type="none" w="med" len="med"/>
            <a:tailEnd type="triangle" w="med" len="med"/>
          </a:ln>
        </p:spPr>
      </p:sp>
      <p:sp>
        <p:nvSpPr>
          <p:cNvPr id="39943" name="文本框 49159"/>
          <p:cNvSpPr txBox="1"/>
          <p:nvPr/>
        </p:nvSpPr>
        <p:spPr>
          <a:xfrm>
            <a:off x="8388350" y="4627563"/>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nvGrpSpPr>
          <p:cNvPr id="49161" name="组合 49160"/>
          <p:cNvGrpSpPr/>
          <p:nvPr/>
        </p:nvGrpSpPr>
        <p:grpSpPr>
          <a:xfrm>
            <a:off x="4737100" y="5229225"/>
            <a:ext cx="1058863" cy="1516063"/>
            <a:chOff x="4027" y="3203"/>
            <a:chExt cx="667" cy="955"/>
          </a:xfrm>
        </p:grpSpPr>
        <p:sp>
          <p:nvSpPr>
            <p:cNvPr id="39967" name="直接连接符 49161"/>
            <p:cNvSpPr/>
            <p:nvPr/>
          </p:nvSpPr>
          <p:spPr>
            <a:xfrm>
              <a:off x="4694" y="3203"/>
              <a:ext cx="0" cy="663"/>
            </a:xfrm>
            <a:prstGeom prst="line">
              <a:avLst/>
            </a:prstGeom>
            <a:ln w="38100" cap="flat" cmpd="sng">
              <a:solidFill>
                <a:srgbClr val="FF0000"/>
              </a:solidFill>
              <a:prstDash val="solid"/>
              <a:headEnd type="none" w="med" len="med"/>
              <a:tailEnd type="none" w="med" len="med"/>
            </a:ln>
          </p:spPr>
        </p:sp>
        <p:grpSp>
          <p:nvGrpSpPr>
            <p:cNvPr id="39968" name="组合 49162"/>
            <p:cNvGrpSpPr/>
            <p:nvPr/>
          </p:nvGrpSpPr>
          <p:grpSpPr>
            <a:xfrm>
              <a:off x="4027" y="3732"/>
              <a:ext cx="651" cy="426"/>
              <a:chOff x="4027" y="3732"/>
              <a:chExt cx="651" cy="426"/>
            </a:xfrm>
          </p:grpSpPr>
          <p:sp>
            <p:nvSpPr>
              <p:cNvPr id="39969" name="直接连接符 49163"/>
              <p:cNvSpPr/>
              <p:nvPr/>
            </p:nvSpPr>
            <p:spPr>
              <a:xfrm flipH="1" flipV="1">
                <a:off x="4027" y="3732"/>
                <a:ext cx="228" cy="226"/>
              </a:xfrm>
              <a:prstGeom prst="line">
                <a:avLst/>
              </a:prstGeom>
              <a:ln w="9525" cap="flat" cmpd="sng">
                <a:solidFill>
                  <a:srgbClr val="CC0000"/>
                </a:solidFill>
                <a:prstDash val="solid"/>
                <a:headEnd type="none" w="med" len="med"/>
                <a:tailEnd type="triangle" w="med" len="med"/>
              </a:ln>
            </p:spPr>
          </p:sp>
          <p:sp>
            <p:nvSpPr>
              <p:cNvPr id="39970" name="文本框 49164"/>
              <p:cNvSpPr txBox="1"/>
              <p:nvPr/>
            </p:nvSpPr>
            <p:spPr>
              <a:xfrm>
                <a:off x="4254" y="3868"/>
                <a:ext cx="424" cy="29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curr</a:t>
                </a:r>
              </a:p>
            </p:txBody>
          </p:sp>
        </p:grpSp>
      </p:grpSp>
      <p:grpSp>
        <p:nvGrpSpPr>
          <p:cNvPr id="39945" name="组合 49165"/>
          <p:cNvGrpSpPr/>
          <p:nvPr/>
        </p:nvGrpSpPr>
        <p:grpSpPr>
          <a:xfrm>
            <a:off x="1042988" y="5518150"/>
            <a:ext cx="1295400" cy="503238"/>
            <a:chOff x="1066" y="3430"/>
            <a:chExt cx="816" cy="317"/>
          </a:xfrm>
        </p:grpSpPr>
        <p:sp>
          <p:nvSpPr>
            <p:cNvPr id="39965" name="矩形 49166"/>
            <p:cNvSpPr/>
            <p:nvPr/>
          </p:nvSpPr>
          <p:spPr>
            <a:xfrm>
              <a:off x="1066" y="3430"/>
              <a:ext cx="816" cy="317"/>
            </a:xfrm>
            <a:prstGeom prst="rect">
              <a:avLst/>
            </a:prstGeom>
            <a:solidFill>
              <a:srgbClr val="00CC66"/>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6" name="直接连接符 49167"/>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9946" name="组合 49168"/>
          <p:cNvGrpSpPr/>
          <p:nvPr/>
        </p:nvGrpSpPr>
        <p:grpSpPr>
          <a:xfrm>
            <a:off x="2627313" y="5518150"/>
            <a:ext cx="1295400" cy="503238"/>
            <a:chOff x="1066" y="3430"/>
            <a:chExt cx="816" cy="317"/>
          </a:xfrm>
        </p:grpSpPr>
        <p:sp>
          <p:nvSpPr>
            <p:cNvPr id="39963" name="矩形 4916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4" name="直接连接符 49170"/>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9947" name="组合 49171"/>
          <p:cNvGrpSpPr/>
          <p:nvPr/>
        </p:nvGrpSpPr>
        <p:grpSpPr>
          <a:xfrm>
            <a:off x="4354513" y="5518150"/>
            <a:ext cx="1295400" cy="503238"/>
            <a:chOff x="1066" y="3430"/>
            <a:chExt cx="816" cy="317"/>
          </a:xfrm>
        </p:grpSpPr>
        <p:sp>
          <p:nvSpPr>
            <p:cNvPr id="39961" name="矩形 49172"/>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2" name="直接连接符 49173"/>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39948" name="组合 49174"/>
          <p:cNvGrpSpPr/>
          <p:nvPr/>
        </p:nvGrpSpPr>
        <p:grpSpPr>
          <a:xfrm>
            <a:off x="6010275" y="5518150"/>
            <a:ext cx="1295400" cy="503238"/>
            <a:chOff x="1066" y="3430"/>
            <a:chExt cx="816" cy="317"/>
          </a:xfrm>
        </p:grpSpPr>
        <p:sp>
          <p:nvSpPr>
            <p:cNvPr id="39959" name="矩形 4917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60" name="直接连接符 49176"/>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9949" name="直接连接符 49177"/>
          <p:cNvSpPr/>
          <p:nvPr/>
        </p:nvSpPr>
        <p:spPr>
          <a:xfrm>
            <a:off x="2122488" y="5734050"/>
            <a:ext cx="504825" cy="0"/>
          </a:xfrm>
          <a:prstGeom prst="line">
            <a:avLst/>
          </a:prstGeom>
          <a:ln w="9525" cap="flat" cmpd="sng">
            <a:solidFill>
              <a:schemeClr val="tx1"/>
            </a:solidFill>
            <a:prstDash val="solid"/>
            <a:headEnd type="none" w="med" len="med"/>
            <a:tailEnd type="triangle" w="med" len="med"/>
          </a:ln>
        </p:spPr>
      </p:sp>
      <p:sp>
        <p:nvSpPr>
          <p:cNvPr id="39950" name="直接连接符 49178"/>
          <p:cNvSpPr/>
          <p:nvPr/>
        </p:nvSpPr>
        <p:spPr>
          <a:xfrm>
            <a:off x="3778250" y="5734050"/>
            <a:ext cx="576263" cy="0"/>
          </a:xfrm>
          <a:prstGeom prst="line">
            <a:avLst/>
          </a:prstGeom>
          <a:ln w="9525" cap="flat" cmpd="sng">
            <a:solidFill>
              <a:schemeClr val="tx1"/>
            </a:solidFill>
            <a:prstDash val="solid"/>
            <a:headEnd type="none" w="med" len="med"/>
            <a:tailEnd type="triangle" w="med" len="med"/>
          </a:ln>
        </p:spPr>
      </p:sp>
      <p:sp>
        <p:nvSpPr>
          <p:cNvPr id="39951" name="直接连接符 49179"/>
          <p:cNvSpPr/>
          <p:nvPr/>
        </p:nvSpPr>
        <p:spPr>
          <a:xfrm>
            <a:off x="5435600" y="5734050"/>
            <a:ext cx="576263" cy="0"/>
          </a:xfrm>
          <a:prstGeom prst="line">
            <a:avLst/>
          </a:prstGeom>
          <a:ln w="9525" cap="flat" cmpd="sng">
            <a:solidFill>
              <a:schemeClr val="tx1"/>
            </a:solidFill>
            <a:prstDash val="solid"/>
            <a:headEnd type="none" w="med" len="med"/>
            <a:tailEnd type="triangle" w="med" len="med"/>
          </a:ln>
        </p:spPr>
      </p:sp>
      <p:grpSp>
        <p:nvGrpSpPr>
          <p:cNvPr id="39952" name="组合 49183"/>
          <p:cNvGrpSpPr/>
          <p:nvPr/>
        </p:nvGrpSpPr>
        <p:grpSpPr>
          <a:xfrm>
            <a:off x="7596188" y="5518150"/>
            <a:ext cx="1295400" cy="503238"/>
            <a:chOff x="1066" y="3430"/>
            <a:chExt cx="816" cy="317"/>
          </a:xfrm>
        </p:grpSpPr>
        <p:sp>
          <p:nvSpPr>
            <p:cNvPr id="39957" name="矩形 4918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39958" name="直接连接符 49185"/>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39953" name="直接连接符 49186"/>
          <p:cNvSpPr/>
          <p:nvPr/>
        </p:nvSpPr>
        <p:spPr>
          <a:xfrm>
            <a:off x="7019925" y="5734050"/>
            <a:ext cx="576263" cy="0"/>
          </a:xfrm>
          <a:prstGeom prst="line">
            <a:avLst/>
          </a:prstGeom>
          <a:ln w="9525" cap="flat" cmpd="sng">
            <a:solidFill>
              <a:schemeClr val="tx1"/>
            </a:solidFill>
            <a:prstDash val="solid"/>
            <a:headEnd type="none" w="med" len="med"/>
            <a:tailEnd type="triangle" w="med" len="med"/>
          </a:ln>
        </p:spPr>
      </p:sp>
      <p:sp>
        <p:nvSpPr>
          <p:cNvPr id="39954" name="直接连接符 49187"/>
          <p:cNvSpPr/>
          <p:nvPr/>
        </p:nvSpPr>
        <p:spPr>
          <a:xfrm flipV="1">
            <a:off x="8604250" y="5518150"/>
            <a:ext cx="288925" cy="431800"/>
          </a:xfrm>
          <a:prstGeom prst="line">
            <a:avLst/>
          </a:prstGeom>
          <a:ln w="9525" cap="flat" cmpd="sng">
            <a:solidFill>
              <a:schemeClr val="tx1"/>
            </a:solidFill>
            <a:prstDash val="solid"/>
            <a:headEnd type="none" w="med" len="med"/>
            <a:tailEnd type="none" w="med" len="med"/>
          </a:ln>
        </p:spPr>
      </p:sp>
      <p:sp>
        <p:nvSpPr>
          <p:cNvPr id="49189" name="矩形 49188"/>
          <p:cNvSpPr/>
          <p:nvPr/>
        </p:nvSpPr>
        <p:spPr>
          <a:xfrm>
            <a:off x="8064500" y="3500438"/>
            <a:ext cx="1079500" cy="579437"/>
          </a:xfrm>
          <a:prstGeom prst="rect">
            <a:avLst/>
          </a:prstGeom>
          <a:noFill/>
          <a:ln w="9525">
            <a:noFill/>
          </a:ln>
        </p:spPr>
        <p:txBody>
          <a:bodyPr>
            <a:spAutoFit/>
          </a:bodyPr>
          <a:lstStyle/>
          <a:p>
            <a:r>
              <a:rPr lang="en-US" altLang="zh-CN" sz="3200" b="1" dirty="0">
                <a:solidFill>
                  <a:srgbClr val="CC0000"/>
                </a:solidFill>
                <a:latin typeface="Times New Roman" panose="02020603050405020304" pitchFamily="18" charset="0"/>
                <a:sym typeface="Symbol" panose="05050102010706020507" pitchFamily="18" charset="2"/>
              </a:rPr>
              <a:t></a:t>
            </a:r>
            <a:r>
              <a:rPr lang="en-US" altLang="zh-CN" sz="3200" b="1" dirty="0">
                <a:solidFill>
                  <a:srgbClr val="CC0000"/>
                </a:solidFill>
                <a:latin typeface="Times New Roman" panose="02020603050405020304" pitchFamily="18" charset="0"/>
              </a:rPr>
              <a:t>(n)</a:t>
            </a:r>
          </a:p>
        </p:txBody>
      </p:sp>
      <p:sp>
        <p:nvSpPr>
          <p:cNvPr id="3995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41</a:t>
            </a:fld>
            <a:endParaRPr lang="zh-CN" altLang="en-US"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76129"/>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40963" name="文本占位符 176130"/>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1.1 Definition of lists</a:t>
            </a:r>
          </a:p>
          <a:p>
            <a:pPr eaLnBrk="1" hangingPunct="1"/>
            <a:r>
              <a:rPr lang="en-US" altLang="zh-CN" sz="3600" dirty="0">
                <a:solidFill>
                  <a:srgbClr val="008000"/>
                </a:solidFill>
              </a:rPr>
              <a:t>1.2 ADT of lists</a:t>
            </a:r>
          </a:p>
          <a:p>
            <a:pPr eaLnBrk="1" hangingPunct="1"/>
            <a:r>
              <a:rPr lang="en-US" altLang="zh-CN" sz="3600" dirty="0">
                <a:solidFill>
                  <a:srgbClr val="CC0000"/>
                </a:solidFill>
              </a:rPr>
              <a:t>1.3 Basic Implementation of Lists</a:t>
            </a:r>
          </a:p>
          <a:p>
            <a:pPr lvl="1" eaLnBrk="1" hangingPunct="1"/>
            <a:r>
              <a:rPr lang="en-US" altLang="zh-CN" sz="3200" dirty="0">
                <a:solidFill>
                  <a:srgbClr val="008000"/>
                </a:solidFill>
              </a:rPr>
              <a:t>1.3.1 Array-based List</a:t>
            </a:r>
          </a:p>
          <a:p>
            <a:pPr lvl="1" eaLnBrk="1" hangingPunct="1"/>
            <a:r>
              <a:rPr lang="en-US" altLang="zh-CN" sz="3200" dirty="0">
                <a:solidFill>
                  <a:srgbClr val="008000"/>
                </a:solidFill>
              </a:rPr>
              <a:t>1.3.2 Linked List</a:t>
            </a:r>
          </a:p>
          <a:p>
            <a:pPr lvl="1" eaLnBrk="1" hangingPunct="1"/>
            <a:r>
              <a:rPr lang="en-US" altLang="zh-CN" sz="3200" dirty="0">
                <a:solidFill>
                  <a:srgbClr val="CC0000"/>
                </a:solidFill>
              </a:rPr>
              <a:t>1.3.3 Comparison</a:t>
            </a:r>
          </a:p>
          <a:p>
            <a:pPr eaLnBrk="1" hangingPunct="1"/>
            <a:r>
              <a:rPr lang="en-US" altLang="zh-CN" sz="3600" dirty="0">
                <a:solidFill>
                  <a:srgbClr val="008000"/>
                </a:solidFill>
              </a:rPr>
              <a:t>1.4 Free list</a:t>
            </a:r>
          </a:p>
          <a:p>
            <a:pPr eaLnBrk="1" hangingPunct="1"/>
            <a:r>
              <a:rPr lang="en-US" altLang="zh-CN" sz="3600" dirty="0">
                <a:solidFill>
                  <a:srgbClr val="008000"/>
                </a:solidFill>
              </a:rPr>
              <a:t>1.5 Double Linked List</a:t>
            </a:r>
          </a:p>
        </p:txBody>
      </p:sp>
      <p:sp>
        <p:nvSpPr>
          <p:cNvPr id="40964"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42</a:t>
            </a:fld>
            <a:endParaRPr lang="zh-CN" altLang="en-US"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51201"/>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Comparison of Implementations</a:t>
            </a:r>
          </a:p>
        </p:txBody>
      </p:sp>
      <p:sp>
        <p:nvSpPr>
          <p:cNvPr id="41987" name="文本占位符 51202"/>
          <p:cNvSpPr>
            <a:spLocks noGrp="1"/>
          </p:cNvSpPr>
          <p:nvPr>
            <p:ph idx="1"/>
          </p:nvPr>
        </p:nvSpPr>
        <p:spPr>
          <a:xfrm>
            <a:off x="455613" y="1350963"/>
            <a:ext cx="8226425" cy="4572000"/>
          </a:xfrm>
        </p:spPr>
        <p:txBody>
          <a:bodyPr vert="horz" wrap="square" lIns="91440" tIns="45720" rIns="91440" bIns="45720" anchor="t"/>
          <a:lstStyle/>
          <a:p>
            <a:pPr eaLnBrk="1" hangingPunct="1">
              <a:lnSpc>
                <a:spcPct val="70000"/>
              </a:lnSpc>
              <a:buNone/>
            </a:pPr>
            <a:r>
              <a:rPr lang="en-US" altLang="zh-CN" dirty="0">
                <a:latin typeface="Helvetica" pitchFamily="34" charset="0"/>
              </a:rPr>
              <a:t>Array-Based Lists:</a:t>
            </a:r>
          </a:p>
          <a:p>
            <a:pPr eaLnBrk="1" hangingPunct="1">
              <a:lnSpc>
                <a:spcPct val="70000"/>
              </a:lnSpc>
            </a:pPr>
            <a:r>
              <a:rPr lang="en-US" altLang="zh-CN" sz="2800" dirty="0">
                <a:latin typeface="Helvetica" pitchFamily="34" charset="0"/>
              </a:rPr>
              <a:t>Insertion and deletion are </a:t>
            </a:r>
            <a:r>
              <a:rPr lang="en-US" altLang="zh-CN" sz="2800" dirty="0">
                <a:latin typeface="Helvetica" pitchFamily="34" charset="0"/>
                <a:sym typeface="Symbol" panose="05050102010706020507" pitchFamily="18" charset="2"/>
              </a:rPr>
              <a:t></a:t>
            </a:r>
            <a:r>
              <a:rPr lang="en-US" altLang="zh-CN" sz="2800" dirty="0">
                <a:latin typeface="Helvetica" pitchFamily="34" charset="0"/>
              </a:rPr>
              <a:t>(</a:t>
            </a:r>
            <a:r>
              <a:rPr lang="en-US" altLang="zh-CN" sz="2800" i="1" dirty="0">
                <a:latin typeface="Helvetica" pitchFamily="34" charset="0"/>
              </a:rPr>
              <a:t>n</a:t>
            </a:r>
            <a:r>
              <a:rPr lang="en-US" altLang="zh-CN" sz="2800" dirty="0">
                <a:latin typeface="Helvetica" pitchFamily="34" charset="0"/>
              </a:rPr>
              <a:t>).</a:t>
            </a:r>
          </a:p>
          <a:p>
            <a:pPr eaLnBrk="1" hangingPunct="1">
              <a:lnSpc>
                <a:spcPct val="70000"/>
              </a:lnSpc>
            </a:pPr>
            <a:r>
              <a:rPr lang="en-US" altLang="zh-CN" sz="2800" dirty="0">
                <a:latin typeface="Helvetica" pitchFamily="34" charset="0"/>
              </a:rPr>
              <a:t>Prev and direct access are </a:t>
            </a:r>
            <a:r>
              <a:rPr lang="en-US" altLang="zh-CN" sz="2800" dirty="0">
                <a:latin typeface="Helvetica" pitchFamily="34" charset="0"/>
                <a:sym typeface="Symbol" panose="05050102010706020507" pitchFamily="18" charset="2"/>
              </a:rPr>
              <a:t></a:t>
            </a:r>
            <a:r>
              <a:rPr lang="en-US" altLang="zh-CN" sz="2800" dirty="0">
                <a:latin typeface="Helvetica" pitchFamily="34" charset="0"/>
              </a:rPr>
              <a:t>(1).</a:t>
            </a:r>
          </a:p>
          <a:p>
            <a:pPr eaLnBrk="1" hangingPunct="1">
              <a:lnSpc>
                <a:spcPct val="70000"/>
              </a:lnSpc>
            </a:pPr>
            <a:r>
              <a:rPr lang="en-US" altLang="zh-CN" sz="2800" dirty="0">
                <a:latin typeface="Helvetica" pitchFamily="34" charset="0"/>
              </a:rPr>
              <a:t>Array must be allocated in advance.</a:t>
            </a:r>
          </a:p>
          <a:p>
            <a:pPr eaLnBrk="1" hangingPunct="1">
              <a:lnSpc>
                <a:spcPct val="70000"/>
              </a:lnSpc>
            </a:pPr>
            <a:r>
              <a:rPr lang="en-US" altLang="zh-CN" sz="2800" dirty="0">
                <a:latin typeface="Helvetica" pitchFamily="34" charset="0"/>
              </a:rPr>
              <a:t>No overhead if all array positions are full.</a:t>
            </a:r>
          </a:p>
          <a:p>
            <a:pPr eaLnBrk="1" hangingPunct="1">
              <a:lnSpc>
                <a:spcPct val="70000"/>
              </a:lnSpc>
            </a:pPr>
            <a:endParaRPr lang="en-US" altLang="zh-CN" sz="2800" dirty="0">
              <a:latin typeface="Helvetica" pitchFamily="34" charset="0"/>
            </a:endParaRPr>
          </a:p>
          <a:p>
            <a:pPr eaLnBrk="1" hangingPunct="1">
              <a:lnSpc>
                <a:spcPct val="70000"/>
              </a:lnSpc>
              <a:buNone/>
            </a:pPr>
            <a:r>
              <a:rPr lang="en-US" altLang="zh-CN" dirty="0">
                <a:latin typeface="Helvetica" pitchFamily="34" charset="0"/>
              </a:rPr>
              <a:t>Linked Lists:</a:t>
            </a:r>
          </a:p>
          <a:p>
            <a:pPr eaLnBrk="1" hangingPunct="1">
              <a:lnSpc>
                <a:spcPct val="70000"/>
              </a:lnSpc>
            </a:pPr>
            <a:r>
              <a:rPr lang="en-US" altLang="zh-CN" sz="2800" dirty="0">
                <a:latin typeface="Helvetica" pitchFamily="34" charset="0"/>
              </a:rPr>
              <a:t>Insertion and deletion are </a:t>
            </a:r>
            <a:r>
              <a:rPr lang="en-US" altLang="zh-CN" sz="2800" dirty="0">
                <a:latin typeface="Helvetica" pitchFamily="34" charset="0"/>
                <a:sym typeface="Symbol" panose="05050102010706020507" pitchFamily="18" charset="2"/>
              </a:rPr>
              <a:t></a:t>
            </a:r>
            <a:r>
              <a:rPr lang="en-US" altLang="zh-CN" sz="2800" dirty="0">
                <a:latin typeface="Helvetica" pitchFamily="34" charset="0"/>
              </a:rPr>
              <a:t>(1).</a:t>
            </a:r>
          </a:p>
          <a:p>
            <a:pPr eaLnBrk="1" hangingPunct="1">
              <a:lnSpc>
                <a:spcPct val="70000"/>
              </a:lnSpc>
            </a:pPr>
            <a:r>
              <a:rPr lang="en-US" altLang="zh-CN" sz="2800" dirty="0">
                <a:latin typeface="Helvetica" pitchFamily="34" charset="0"/>
              </a:rPr>
              <a:t>Prev and direct access are </a:t>
            </a:r>
            <a:r>
              <a:rPr lang="en-US" altLang="zh-CN" sz="2800" dirty="0">
                <a:latin typeface="Helvetica" pitchFamily="34" charset="0"/>
                <a:sym typeface="Symbol" panose="05050102010706020507" pitchFamily="18" charset="2"/>
              </a:rPr>
              <a:t></a:t>
            </a:r>
            <a:r>
              <a:rPr lang="en-US" altLang="zh-CN" sz="2800" dirty="0">
                <a:latin typeface="Helvetica" pitchFamily="34" charset="0"/>
              </a:rPr>
              <a:t>(</a:t>
            </a:r>
            <a:r>
              <a:rPr lang="en-US" altLang="zh-CN" sz="2800" i="1" dirty="0">
                <a:latin typeface="Helvetica" pitchFamily="34" charset="0"/>
              </a:rPr>
              <a:t>n</a:t>
            </a:r>
            <a:r>
              <a:rPr lang="en-US" altLang="zh-CN" sz="2800" dirty="0">
                <a:latin typeface="Helvetica" pitchFamily="34" charset="0"/>
              </a:rPr>
              <a:t>).</a:t>
            </a:r>
          </a:p>
          <a:p>
            <a:pPr eaLnBrk="1" hangingPunct="1">
              <a:lnSpc>
                <a:spcPct val="70000"/>
              </a:lnSpc>
            </a:pPr>
            <a:r>
              <a:rPr lang="en-US" altLang="zh-CN" sz="2800" dirty="0">
                <a:latin typeface="Helvetica" pitchFamily="34" charset="0"/>
              </a:rPr>
              <a:t>Space grows with number of elements.</a:t>
            </a:r>
          </a:p>
          <a:p>
            <a:pPr eaLnBrk="1" hangingPunct="1">
              <a:lnSpc>
                <a:spcPct val="70000"/>
              </a:lnSpc>
            </a:pPr>
            <a:r>
              <a:rPr lang="en-US" altLang="zh-CN" sz="2800" dirty="0">
                <a:latin typeface="Helvetica" pitchFamily="34" charset="0"/>
              </a:rPr>
              <a:t>Every element requires overhead.</a:t>
            </a:r>
          </a:p>
        </p:txBody>
      </p:sp>
      <p:sp>
        <p:nvSpPr>
          <p:cNvPr id="4198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43</a:t>
            </a:fld>
            <a:endParaRPr lang="zh-CN" alt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3249"/>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Space Comparison</a:t>
            </a:r>
          </a:p>
        </p:txBody>
      </p:sp>
      <p:sp>
        <p:nvSpPr>
          <p:cNvPr id="43011" name="文本占位符 53250"/>
          <p:cNvSpPr>
            <a:spLocks noGrp="1"/>
          </p:cNvSpPr>
          <p:nvPr>
            <p:ph idx="1"/>
          </p:nvPr>
        </p:nvSpPr>
        <p:spPr>
          <a:xfrm>
            <a:off x="455613" y="1600200"/>
            <a:ext cx="8226425" cy="4572000"/>
          </a:xfrm>
        </p:spPr>
        <p:txBody>
          <a:bodyPr vert="horz" wrap="square" lIns="91440" tIns="45720" rIns="91440" bIns="45720" anchor="t"/>
          <a:lstStyle/>
          <a:p>
            <a:pPr eaLnBrk="1" hangingPunct="1">
              <a:lnSpc>
                <a:spcPct val="70000"/>
              </a:lnSpc>
              <a:buNone/>
            </a:pPr>
            <a:r>
              <a:rPr lang="en-US" altLang="zh-CN" i="1" dirty="0">
                <a:latin typeface="Helvetica" pitchFamily="34" charset="0"/>
              </a:rPr>
              <a:t>Array-Based</a:t>
            </a:r>
            <a:r>
              <a:rPr lang="en-US" altLang="zh-CN" sz="3600" dirty="0">
                <a:latin typeface="Helvetica" pitchFamily="34" charset="0"/>
              </a:rPr>
              <a:t> </a:t>
            </a:r>
            <a:r>
              <a:rPr lang="en-US" altLang="zh-CN" i="1" dirty="0">
                <a:latin typeface="Helvetica" pitchFamily="34" charset="0"/>
              </a:rPr>
              <a:t>Lists                Linked Lists</a:t>
            </a:r>
          </a:p>
          <a:p>
            <a:pPr eaLnBrk="1" hangingPunct="1">
              <a:lnSpc>
                <a:spcPct val="70000"/>
              </a:lnSpc>
              <a:buNone/>
            </a:pPr>
            <a:endParaRPr lang="en-US" altLang="zh-CN" i="1" dirty="0">
              <a:latin typeface="Helvetica" pitchFamily="34" charset="0"/>
            </a:endParaRPr>
          </a:p>
          <a:p>
            <a:pPr eaLnBrk="1" hangingPunct="1">
              <a:lnSpc>
                <a:spcPct val="70000"/>
              </a:lnSpc>
              <a:buNone/>
            </a:pPr>
            <a:r>
              <a:rPr lang="en-US" altLang="zh-CN" i="1" dirty="0">
                <a:latin typeface="Helvetica" pitchFamily="34" charset="0"/>
              </a:rPr>
              <a:t>           DE </a:t>
            </a:r>
            <a:r>
              <a:rPr lang="en-US" altLang="zh-CN" dirty="0">
                <a:latin typeface="Helvetica" pitchFamily="34" charset="0"/>
              </a:rPr>
              <a:t>                  vs.         </a:t>
            </a:r>
            <a:r>
              <a:rPr lang="en-US" altLang="zh-CN" i="1" dirty="0">
                <a:latin typeface="Helvetica" pitchFamily="34" charset="0"/>
              </a:rPr>
              <a:t>n</a:t>
            </a:r>
            <a:r>
              <a:rPr lang="en-US" altLang="zh-CN" dirty="0">
                <a:latin typeface="Helvetica" pitchFamily="34" charset="0"/>
              </a:rPr>
              <a:t>(</a:t>
            </a:r>
            <a:r>
              <a:rPr lang="en-US" altLang="zh-CN" i="1" dirty="0">
                <a:latin typeface="Helvetica" pitchFamily="34" charset="0"/>
              </a:rPr>
              <a:t>P</a:t>
            </a:r>
            <a:r>
              <a:rPr lang="en-US" altLang="zh-CN" dirty="0">
                <a:latin typeface="Helvetica" pitchFamily="34" charset="0"/>
              </a:rPr>
              <a:t> + </a:t>
            </a:r>
            <a:r>
              <a:rPr lang="en-US" altLang="zh-CN" i="1" dirty="0">
                <a:latin typeface="Helvetica" pitchFamily="34" charset="0"/>
              </a:rPr>
              <a:t>E</a:t>
            </a:r>
            <a:r>
              <a:rPr lang="en-US" altLang="zh-CN" dirty="0">
                <a:latin typeface="Helvetica" pitchFamily="34" charset="0"/>
              </a:rPr>
              <a:t>)    </a:t>
            </a:r>
          </a:p>
          <a:p>
            <a:pPr eaLnBrk="1" hangingPunct="1">
              <a:lnSpc>
                <a:spcPct val="70000"/>
              </a:lnSpc>
              <a:buNone/>
            </a:pPr>
            <a:endParaRPr lang="en-US" altLang="zh-CN" dirty="0">
              <a:latin typeface="Helvetica" pitchFamily="34" charset="0"/>
            </a:endParaRPr>
          </a:p>
          <a:p>
            <a:pPr eaLnBrk="1" hangingPunct="1">
              <a:lnSpc>
                <a:spcPct val="70000"/>
              </a:lnSpc>
              <a:buNone/>
            </a:pPr>
            <a:endParaRPr lang="en-US" altLang="zh-CN" i="1" dirty="0">
              <a:latin typeface="Helvetica" pitchFamily="34" charset="0"/>
            </a:endParaRPr>
          </a:p>
          <a:p>
            <a:pPr eaLnBrk="1" hangingPunct="1">
              <a:lnSpc>
                <a:spcPct val="70000"/>
              </a:lnSpc>
              <a:buNone/>
            </a:pPr>
            <a:r>
              <a:rPr lang="en-US" altLang="zh-CN" i="1" dirty="0">
                <a:latin typeface="Helvetica" pitchFamily="34" charset="0"/>
              </a:rPr>
              <a:t>E</a:t>
            </a:r>
            <a:r>
              <a:rPr lang="en-US" altLang="zh-CN" dirty="0">
                <a:latin typeface="Helvetica" pitchFamily="34" charset="0"/>
              </a:rPr>
              <a:t>: Space for data value.</a:t>
            </a:r>
          </a:p>
          <a:p>
            <a:pPr eaLnBrk="1" hangingPunct="1">
              <a:lnSpc>
                <a:spcPct val="70000"/>
              </a:lnSpc>
              <a:buNone/>
            </a:pPr>
            <a:r>
              <a:rPr lang="en-US" altLang="zh-CN" i="1" dirty="0">
                <a:latin typeface="Helvetica" pitchFamily="34" charset="0"/>
              </a:rPr>
              <a:t>P</a:t>
            </a:r>
            <a:r>
              <a:rPr lang="en-US" altLang="zh-CN" dirty="0">
                <a:latin typeface="Helvetica" pitchFamily="34" charset="0"/>
              </a:rPr>
              <a:t>: Space for pointer.</a:t>
            </a:r>
          </a:p>
          <a:p>
            <a:pPr eaLnBrk="1" hangingPunct="1">
              <a:lnSpc>
                <a:spcPct val="70000"/>
              </a:lnSpc>
              <a:buNone/>
            </a:pPr>
            <a:r>
              <a:rPr lang="en-US" altLang="zh-CN" i="1" dirty="0">
                <a:latin typeface="Helvetica" pitchFamily="34" charset="0"/>
              </a:rPr>
              <a:t>D</a:t>
            </a:r>
            <a:r>
              <a:rPr lang="en-US" altLang="zh-CN" dirty="0">
                <a:latin typeface="Helvetica" pitchFamily="34" charset="0"/>
              </a:rPr>
              <a:t>: Maximum Number of elements in array.</a:t>
            </a:r>
          </a:p>
          <a:p>
            <a:pPr eaLnBrk="1" hangingPunct="1">
              <a:lnSpc>
                <a:spcPct val="70000"/>
              </a:lnSpc>
              <a:buNone/>
            </a:pPr>
            <a:r>
              <a:rPr lang="en-US" altLang="zh-CN" dirty="0">
                <a:latin typeface="Helvetica" pitchFamily="34" charset="0"/>
              </a:rPr>
              <a:t>n: current number of elements</a:t>
            </a:r>
          </a:p>
        </p:txBody>
      </p:sp>
      <p:sp>
        <p:nvSpPr>
          <p:cNvPr id="4301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44</a:t>
            </a:fld>
            <a:endParaRPr lang="zh-CN" alt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77153"/>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44035" name="文本占位符 177154"/>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1.1 Definition of lists</a:t>
            </a:r>
          </a:p>
          <a:p>
            <a:pPr eaLnBrk="1" hangingPunct="1"/>
            <a:r>
              <a:rPr lang="en-US" altLang="zh-CN" sz="3600" dirty="0">
                <a:solidFill>
                  <a:srgbClr val="008000"/>
                </a:solidFill>
              </a:rPr>
              <a:t>1.2 ADT of lists</a:t>
            </a:r>
          </a:p>
          <a:p>
            <a:pPr eaLnBrk="1" hangingPunct="1"/>
            <a:r>
              <a:rPr lang="en-US" altLang="zh-CN" sz="3600" dirty="0">
                <a:solidFill>
                  <a:srgbClr val="008000"/>
                </a:solidFill>
              </a:rPr>
              <a:t>1.3 Basic Implementation of Lists</a:t>
            </a:r>
          </a:p>
          <a:p>
            <a:pPr lvl="1" eaLnBrk="1" hangingPunct="1"/>
            <a:r>
              <a:rPr lang="en-US" altLang="zh-CN" sz="3200" dirty="0">
                <a:solidFill>
                  <a:srgbClr val="008000"/>
                </a:solidFill>
              </a:rPr>
              <a:t>1.3.1 Array-based List</a:t>
            </a:r>
          </a:p>
          <a:p>
            <a:pPr lvl="1" eaLnBrk="1" hangingPunct="1"/>
            <a:r>
              <a:rPr lang="en-US" altLang="zh-CN" sz="3200" dirty="0">
                <a:solidFill>
                  <a:srgbClr val="008000"/>
                </a:solidFill>
              </a:rPr>
              <a:t>1.3.2 Linked List</a:t>
            </a:r>
          </a:p>
          <a:p>
            <a:pPr lvl="1" eaLnBrk="1" hangingPunct="1"/>
            <a:r>
              <a:rPr lang="en-US" altLang="zh-CN" sz="3200" dirty="0">
                <a:solidFill>
                  <a:srgbClr val="008000"/>
                </a:solidFill>
              </a:rPr>
              <a:t>1.3.3 Comparison</a:t>
            </a:r>
          </a:p>
          <a:p>
            <a:pPr eaLnBrk="1" hangingPunct="1"/>
            <a:r>
              <a:rPr lang="en-US" altLang="zh-CN" sz="3600" dirty="0">
                <a:solidFill>
                  <a:srgbClr val="CC0000"/>
                </a:solidFill>
              </a:rPr>
              <a:t>1.4 Free list</a:t>
            </a:r>
          </a:p>
          <a:p>
            <a:pPr eaLnBrk="1" hangingPunct="1"/>
            <a:r>
              <a:rPr lang="en-US" altLang="zh-CN" sz="3600" dirty="0">
                <a:solidFill>
                  <a:srgbClr val="008000"/>
                </a:solidFill>
              </a:rPr>
              <a:t>1.5 Double Linked List</a:t>
            </a:r>
          </a:p>
        </p:txBody>
      </p:sp>
      <p:sp>
        <p:nvSpPr>
          <p:cNvPr id="4403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45</a:t>
            </a:fld>
            <a:endParaRPr lang="zh-CN" alt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55297"/>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Freelists (1)</a:t>
            </a:r>
          </a:p>
        </p:txBody>
      </p:sp>
      <p:sp>
        <p:nvSpPr>
          <p:cNvPr id="45059" name="文本占位符 55298"/>
          <p:cNvSpPr>
            <a:spLocks noGrp="1"/>
          </p:cNvSpPr>
          <p:nvPr>
            <p:ph idx="1"/>
          </p:nvPr>
        </p:nvSpPr>
        <p:spPr>
          <a:xfrm>
            <a:off x="455613" y="1279525"/>
            <a:ext cx="8226425" cy="4572000"/>
          </a:xfrm>
        </p:spPr>
        <p:txBody>
          <a:bodyPr vert="horz" wrap="square" lIns="91440" tIns="45720" rIns="91440" bIns="45720" anchor="t"/>
          <a:lstStyle/>
          <a:p>
            <a:pPr eaLnBrk="1" hangingPunct="1">
              <a:lnSpc>
                <a:spcPct val="60000"/>
              </a:lnSpc>
            </a:pPr>
            <a:r>
              <a:rPr lang="en-US" altLang="zh-CN" sz="2800" dirty="0">
                <a:latin typeface="Helvetica" pitchFamily="34" charset="0"/>
              </a:rPr>
              <a:t>System </a:t>
            </a:r>
            <a:r>
              <a:rPr lang="en-US" altLang="zh-CN" sz="2800" dirty="0">
                <a:latin typeface="Courier New" panose="02070309020205020404" pitchFamily="49" charset="0"/>
              </a:rPr>
              <a:t>new</a:t>
            </a:r>
            <a:r>
              <a:rPr lang="en-US" altLang="zh-CN" sz="2800" dirty="0">
                <a:latin typeface="Helvetica" pitchFamily="34" charset="0"/>
              </a:rPr>
              <a:t> and </a:t>
            </a:r>
            <a:r>
              <a:rPr lang="en-US" altLang="zh-CN" sz="2800" dirty="0">
                <a:latin typeface="Courier New" panose="02070309020205020404" pitchFamily="49" charset="0"/>
              </a:rPr>
              <a:t>delete</a:t>
            </a:r>
            <a:r>
              <a:rPr lang="en-US" altLang="zh-CN" sz="2800" dirty="0">
                <a:latin typeface="Helvetica" pitchFamily="34" charset="0"/>
              </a:rPr>
              <a:t> are slow.</a:t>
            </a:r>
          </a:p>
          <a:p>
            <a:pPr eaLnBrk="1" hangingPunct="1">
              <a:lnSpc>
                <a:spcPct val="60000"/>
              </a:lnSpc>
            </a:pPr>
            <a:r>
              <a:rPr lang="en-US" altLang="zh-CN" sz="2800" dirty="0">
                <a:latin typeface="Helvetica" pitchFamily="34" charset="0"/>
              </a:rPr>
              <a:t>Organize the freed nodes as a list call ‘freelist’</a:t>
            </a:r>
          </a:p>
          <a:p>
            <a:pPr eaLnBrk="1" hangingPunct="1">
              <a:lnSpc>
                <a:spcPct val="40000"/>
              </a:lnSpc>
              <a:buNone/>
            </a:pPr>
            <a:endParaRPr lang="en-US" altLang="zh-CN" sz="2400" dirty="0">
              <a:latin typeface="Courier New" panose="02070309020205020404" pitchFamily="49" charset="0"/>
            </a:endParaRPr>
          </a:p>
        </p:txBody>
      </p:sp>
      <p:sp>
        <p:nvSpPr>
          <p:cNvPr id="45060" name="矩形 55299"/>
          <p:cNvSpPr/>
          <p:nvPr/>
        </p:nvSpPr>
        <p:spPr>
          <a:xfrm>
            <a:off x="1763713" y="2565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61" name="矩形 55300"/>
          <p:cNvSpPr/>
          <p:nvPr/>
        </p:nvSpPr>
        <p:spPr>
          <a:xfrm>
            <a:off x="3276600" y="2565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62" name="直接连接符 55302"/>
          <p:cNvSpPr/>
          <p:nvPr/>
        </p:nvSpPr>
        <p:spPr>
          <a:xfrm>
            <a:off x="2411413" y="2781300"/>
            <a:ext cx="792162" cy="0"/>
          </a:xfrm>
          <a:prstGeom prst="line">
            <a:avLst/>
          </a:prstGeom>
          <a:ln w="9525" cap="flat" cmpd="sng">
            <a:solidFill>
              <a:schemeClr val="tx1"/>
            </a:solidFill>
            <a:prstDash val="solid"/>
            <a:headEnd type="none" w="med" len="med"/>
            <a:tailEnd type="triangle" w="med" len="med"/>
          </a:ln>
        </p:spPr>
      </p:sp>
      <p:sp>
        <p:nvSpPr>
          <p:cNvPr id="45063" name="直接连接符 55304"/>
          <p:cNvSpPr/>
          <p:nvPr/>
        </p:nvSpPr>
        <p:spPr>
          <a:xfrm>
            <a:off x="2268538" y="2565400"/>
            <a:ext cx="0" cy="503238"/>
          </a:xfrm>
          <a:prstGeom prst="line">
            <a:avLst/>
          </a:prstGeom>
          <a:ln w="38100" cap="flat" cmpd="sng">
            <a:solidFill>
              <a:schemeClr val="tx1"/>
            </a:solidFill>
            <a:prstDash val="solid"/>
            <a:headEnd type="none" w="med" len="med"/>
            <a:tailEnd type="none" w="med" len="med"/>
          </a:ln>
        </p:spPr>
      </p:sp>
      <p:sp>
        <p:nvSpPr>
          <p:cNvPr id="45064" name="直接连接符 55305"/>
          <p:cNvSpPr/>
          <p:nvPr/>
        </p:nvSpPr>
        <p:spPr>
          <a:xfrm>
            <a:off x="3779838" y="2565400"/>
            <a:ext cx="0" cy="503238"/>
          </a:xfrm>
          <a:prstGeom prst="line">
            <a:avLst/>
          </a:prstGeom>
          <a:ln w="38100" cap="flat" cmpd="sng">
            <a:solidFill>
              <a:schemeClr val="tx1"/>
            </a:solidFill>
            <a:prstDash val="solid"/>
            <a:headEnd type="none" w="med" len="med"/>
            <a:tailEnd type="none" w="med" len="med"/>
          </a:ln>
        </p:spPr>
      </p:sp>
      <p:sp>
        <p:nvSpPr>
          <p:cNvPr id="45065" name="矩形 55315"/>
          <p:cNvSpPr/>
          <p:nvPr/>
        </p:nvSpPr>
        <p:spPr>
          <a:xfrm>
            <a:off x="6372225" y="2565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66" name="直接连接符 55317"/>
          <p:cNvSpPr/>
          <p:nvPr/>
        </p:nvSpPr>
        <p:spPr>
          <a:xfrm>
            <a:off x="6877050" y="2565400"/>
            <a:ext cx="0" cy="503238"/>
          </a:xfrm>
          <a:prstGeom prst="line">
            <a:avLst/>
          </a:prstGeom>
          <a:ln w="38100" cap="flat" cmpd="sng">
            <a:solidFill>
              <a:schemeClr val="tx1"/>
            </a:solidFill>
            <a:prstDash val="solid"/>
            <a:headEnd type="none" w="med" len="med"/>
            <a:tailEnd type="none" w="med" len="med"/>
          </a:ln>
        </p:spPr>
      </p:sp>
      <p:grpSp>
        <p:nvGrpSpPr>
          <p:cNvPr id="55342" name="组合 55341"/>
          <p:cNvGrpSpPr/>
          <p:nvPr/>
        </p:nvGrpSpPr>
        <p:grpSpPr>
          <a:xfrm>
            <a:off x="3924300" y="2420938"/>
            <a:ext cx="2376488" cy="863600"/>
            <a:chOff x="2472" y="1525"/>
            <a:chExt cx="1497" cy="544"/>
          </a:xfrm>
        </p:grpSpPr>
        <p:sp>
          <p:nvSpPr>
            <p:cNvPr id="45098" name="矩形 55301"/>
            <p:cNvSpPr/>
            <p:nvPr/>
          </p:nvSpPr>
          <p:spPr>
            <a:xfrm>
              <a:off x="3016" y="1616"/>
              <a:ext cx="544"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99" name="直接连接符 55303"/>
            <p:cNvSpPr/>
            <p:nvPr/>
          </p:nvSpPr>
          <p:spPr>
            <a:xfrm>
              <a:off x="2472" y="1752"/>
              <a:ext cx="499" cy="0"/>
            </a:xfrm>
            <a:prstGeom prst="line">
              <a:avLst/>
            </a:prstGeom>
            <a:ln w="9525" cap="flat" cmpd="sng">
              <a:solidFill>
                <a:schemeClr val="tx1"/>
              </a:solidFill>
              <a:prstDash val="solid"/>
              <a:headEnd type="none" w="med" len="med"/>
              <a:tailEnd type="triangle" w="med" len="med"/>
            </a:ln>
          </p:spPr>
        </p:sp>
        <p:sp>
          <p:nvSpPr>
            <p:cNvPr id="45100" name="直接连接符 55306"/>
            <p:cNvSpPr/>
            <p:nvPr/>
          </p:nvSpPr>
          <p:spPr>
            <a:xfrm>
              <a:off x="3334" y="1616"/>
              <a:ext cx="0" cy="317"/>
            </a:xfrm>
            <a:prstGeom prst="line">
              <a:avLst/>
            </a:prstGeom>
            <a:ln w="38100" cap="flat" cmpd="sng">
              <a:solidFill>
                <a:schemeClr val="tx1"/>
              </a:solidFill>
              <a:prstDash val="solid"/>
              <a:headEnd type="none" w="med" len="med"/>
              <a:tailEnd type="none" w="med" len="med"/>
            </a:ln>
          </p:spPr>
        </p:sp>
        <p:sp>
          <p:nvSpPr>
            <p:cNvPr id="45101" name="直接连接符 55316"/>
            <p:cNvSpPr/>
            <p:nvPr/>
          </p:nvSpPr>
          <p:spPr>
            <a:xfrm>
              <a:off x="3470" y="1752"/>
              <a:ext cx="499" cy="0"/>
            </a:xfrm>
            <a:prstGeom prst="line">
              <a:avLst/>
            </a:prstGeom>
            <a:ln w="9525" cap="flat" cmpd="sng">
              <a:solidFill>
                <a:schemeClr val="tx1"/>
              </a:solidFill>
              <a:prstDash val="solid"/>
              <a:headEnd type="none" w="med" len="med"/>
              <a:tailEnd type="triangle" w="med" len="med"/>
            </a:ln>
          </p:spPr>
        </p:sp>
        <p:sp>
          <p:nvSpPr>
            <p:cNvPr id="45102" name="直接连接符 55318"/>
            <p:cNvSpPr/>
            <p:nvPr/>
          </p:nvSpPr>
          <p:spPr>
            <a:xfrm>
              <a:off x="2971" y="1525"/>
              <a:ext cx="499" cy="499"/>
            </a:xfrm>
            <a:prstGeom prst="line">
              <a:avLst/>
            </a:prstGeom>
            <a:ln w="38100" cap="flat" cmpd="sng">
              <a:solidFill>
                <a:srgbClr val="CC0000"/>
              </a:solidFill>
              <a:prstDash val="solid"/>
              <a:headEnd type="none" w="med" len="med"/>
              <a:tailEnd type="none" w="med" len="med"/>
            </a:ln>
          </p:spPr>
        </p:sp>
        <p:sp>
          <p:nvSpPr>
            <p:cNvPr id="45103" name="直接连接符 55319"/>
            <p:cNvSpPr/>
            <p:nvPr/>
          </p:nvSpPr>
          <p:spPr>
            <a:xfrm flipH="1">
              <a:off x="2925" y="1525"/>
              <a:ext cx="499" cy="544"/>
            </a:xfrm>
            <a:prstGeom prst="line">
              <a:avLst/>
            </a:prstGeom>
            <a:ln w="38100" cap="flat" cmpd="sng">
              <a:solidFill>
                <a:srgbClr val="CC0000"/>
              </a:solidFill>
              <a:prstDash val="solid"/>
              <a:headEnd type="none" w="med" len="med"/>
              <a:tailEnd type="none" w="med" len="med"/>
            </a:ln>
          </p:spPr>
        </p:sp>
      </p:grpSp>
      <p:grpSp>
        <p:nvGrpSpPr>
          <p:cNvPr id="55343" name="组合 55342"/>
          <p:cNvGrpSpPr/>
          <p:nvPr/>
        </p:nvGrpSpPr>
        <p:grpSpPr>
          <a:xfrm>
            <a:off x="395288" y="4076700"/>
            <a:ext cx="5832475" cy="863600"/>
            <a:chOff x="204" y="2160"/>
            <a:chExt cx="3674" cy="544"/>
          </a:xfrm>
        </p:grpSpPr>
        <p:grpSp>
          <p:nvGrpSpPr>
            <p:cNvPr id="45087" name="组合 55334"/>
            <p:cNvGrpSpPr/>
            <p:nvPr/>
          </p:nvGrpSpPr>
          <p:grpSpPr>
            <a:xfrm>
              <a:off x="1429" y="2387"/>
              <a:ext cx="2449" cy="317"/>
              <a:chOff x="1429" y="2387"/>
              <a:chExt cx="2449" cy="317"/>
            </a:xfrm>
          </p:grpSpPr>
          <p:sp>
            <p:nvSpPr>
              <p:cNvPr id="45090" name="矩形 55307"/>
              <p:cNvSpPr/>
              <p:nvPr/>
            </p:nvSpPr>
            <p:spPr>
              <a:xfrm>
                <a:off x="1429" y="238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91" name="矩形 55308"/>
              <p:cNvSpPr/>
              <p:nvPr/>
            </p:nvSpPr>
            <p:spPr>
              <a:xfrm>
                <a:off x="2382" y="238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92" name="矩形 55309"/>
              <p:cNvSpPr/>
              <p:nvPr/>
            </p:nvSpPr>
            <p:spPr>
              <a:xfrm>
                <a:off x="3334" y="238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93" name="直接连接符 55310"/>
              <p:cNvSpPr/>
              <p:nvPr/>
            </p:nvSpPr>
            <p:spPr>
              <a:xfrm>
                <a:off x="1837" y="2523"/>
                <a:ext cx="499" cy="0"/>
              </a:xfrm>
              <a:prstGeom prst="line">
                <a:avLst/>
              </a:prstGeom>
              <a:ln w="9525" cap="flat" cmpd="sng">
                <a:solidFill>
                  <a:schemeClr val="tx1"/>
                </a:solidFill>
                <a:prstDash val="solid"/>
                <a:headEnd type="none" w="med" len="med"/>
                <a:tailEnd type="triangle" w="med" len="med"/>
              </a:ln>
            </p:spPr>
          </p:sp>
          <p:sp>
            <p:nvSpPr>
              <p:cNvPr id="45094" name="直接连接符 55311"/>
              <p:cNvSpPr/>
              <p:nvPr/>
            </p:nvSpPr>
            <p:spPr>
              <a:xfrm>
                <a:off x="2790" y="2523"/>
                <a:ext cx="499" cy="0"/>
              </a:xfrm>
              <a:prstGeom prst="line">
                <a:avLst/>
              </a:prstGeom>
              <a:ln w="9525" cap="flat" cmpd="sng">
                <a:solidFill>
                  <a:schemeClr val="tx1"/>
                </a:solidFill>
                <a:prstDash val="solid"/>
                <a:headEnd type="none" w="med" len="med"/>
                <a:tailEnd type="triangle" w="med" len="med"/>
              </a:ln>
            </p:spPr>
          </p:sp>
          <p:sp>
            <p:nvSpPr>
              <p:cNvPr id="45095" name="直接连接符 55312"/>
              <p:cNvSpPr/>
              <p:nvPr/>
            </p:nvSpPr>
            <p:spPr>
              <a:xfrm>
                <a:off x="1747" y="2387"/>
                <a:ext cx="0" cy="317"/>
              </a:xfrm>
              <a:prstGeom prst="line">
                <a:avLst/>
              </a:prstGeom>
              <a:ln w="38100" cap="flat" cmpd="sng">
                <a:solidFill>
                  <a:schemeClr val="tx1"/>
                </a:solidFill>
                <a:prstDash val="solid"/>
                <a:headEnd type="none" w="med" len="med"/>
                <a:tailEnd type="none" w="med" len="med"/>
              </a:ln>
            </p:spPr>
          </p:sp>
          <p:sp>
            <p:nvSpPr>
              <p:cNvPr id="45096" name="直接连接符 55313"/>
              <p:cNvSpPr/>
              <p:nvPr/>
            </p:nvSpPr>
            <p:spPr>
              <a:xfrm>
                <a:off x="2699" y="2387"/>
                <a:ext cx="0" cy="317"/>
              </a:xfrm>
              <a:prstGeom prst="line">
                <a:avLst/>
              </a:prstGeom>
              <a:ln w="38100" cap="flat" cmpd="sng">
                <a:solidFill>
                  <a:schemeClr val="tx1"/>
                </a:solidFill>
                <a:prstDash val="solid"/>
                <a:headEnd type="none" w="med" len="med"/>
                <a:tailEnd type="none" w="med" len="med"/>
              </a:ln>
            </p:spPr>
          </p:sp>
          <p:sp>
            <p:nvSpPr>
              <p:cNvPr id="45097" name="直接连接符 55314"/>
              <p:cNvSpPr/>
              <p:nvPr/>
            </p:nvSpPr>
            <p:spPr>
              <a:xfrm>
                <a:off x="3652" y="2387"/>
                <a:ext cx="0" cy="317"/>
              </a:xfrm>
              <a:prstGeom prst="line">
                <a:avLst/>
              </a:prstGeom>
              <a:ln w="38100" cap="flat" cmpd="sng">
                <a:solidFill>
                  <a:schemeClr val="tx1"/>
                </a:solidFill>
                <a:prstDash val="solid"/>
                <a:headEnd type="none" w="med" len="med"/>
                <a:tailEnd type="none" w="med" len="med"/>
              </a:ln>
            </p:spPr>
          </p:sp>
        </p:grpSp>
        <p:sp>
          <p:nvSpPr>
            <p:cNvPr id="45088" name="直接连接符 55320"/>
            <p:cNvSpPr/>
            <p:nvPr/>
          </p:nvSpPr>
          <p:spPr>
            <a:xfrm>
              <a:off x="930" y="2432"/>
              <a:ext cx="453" cy="136"/>
            </a:xfrm>
            <a:prstGeom prst="line">
              <a:avLst/>
            </a:prstGeom>
            <a:ln w="9525" cap="flat" cmpd="sng">
              <a:solidFill>
                <a:schemeClr val="tx1"/>
              </a:solidFill>
              <a:prstDash val="solid"/>
              <a:headEnd type="none" w="med" len="med"/>
              <a:tailEnd type="triangle" w="med" len="med"/>
            </a:ln>
          </p:spPr>
        </p:sp>
        <p:sp>
          <p:nvSpPr>
            <p:cNvPr id="45089" name="文本框 55321"/>
            <p:cNvSpPr txBox="1"/>
            <p:nvPr/>
          </p:nvSpPr>
          <p:spPr>
            <a:xfrm>
              <a:off x="204" y="2160"/>
              <a:ext cx="648" cy="288"/>
            </a:xfrm>
            <a:prstGeom prst="rect">
              <a:avLst/>
            </a:prstGeom>
            <a:noFill/>
            <a:ln w="9525">
              <a:noFill/>
            </a:ln>
          </p:spPr>
          <p:txBody>
            <a:bodyPr wrap="none">
              <a:spAutoFit/>
            </a:bodyPr>
            <a:lstStyle/>
            <a:p>
              <a:r>
                <a:rPr lang="en-US" altLang="zh-CN" dirty="0">
                  <a:latin typeface="Times New Roman" panose="02020603050405020304" pitchFamily="18" charset="0"/>
                </a:rPr>
                <a:t>freelist</a:t>
              </a:r>
            </a:p>
          </p:txBody>
        </p:sp>
      </p:grpSp>
      <p:grpSp>
        <p:nvGrpSpPr>
          <p:cNvPr id="55340" name="组合 55339"/>
          <p:cNvGrpSpPr/>
          <p:nvPr/>
        </p:nvGrpSpPr>
        <p:grpSpPr>
          <a:xfrm>
            <a:off x="395288" y="4005263"/>
            <a:ext cx="7343775" cy="935037"/>
            <a:chOff x="249" y="2795"/>
            <a:chExt cx="4626" cy="589"/>
          </a:xfrm>
        </p:grpSpPr>
        <p:grpSp>
          <p:nvGrpSpPr>
            <p:cNvPr id="45073" name="组合 55333"/>
            <p:cNvGrpSpPr/>
            <p:nvPr/>
          </p:nvGrpSpPr>
          <p:grpSpPr>
            <a:xfrm>
              <a:off x="1429" y="3067"/>
              <a:ext cx="3446" cy="317"/>
              <a:chOff x="1429" y="3067"/>
              <a:chExt cx="3446" cy="317"/>
            </a:xfrm>
          </p:grpSpPr>
          <p:sp>
            <p:nvSpPr>
              <p:cNvPr id="45076" name="矩形 55322"/>
              <p:cNvSpPr/>
              <p:nvPr/>
            </p:nvSpPr>
            <p:spPr>
              <a:xfrm>
                <a:off x="1429" y="3067"/>
                <a:ext cx="544"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77" name="直接连接符 55323"/>
              <p:cNvSpPr/>
              <p:nvPr/>
            </p:nvSpPr>
            <p:spPr>
              <a:xfrm>
                <a:off x="1747" y="3067"/>
                <a:ext cx="0" cy="317"/>
              </a:xfrm>
              <a:prstGeom prst="line">
                <a:avLst/>
              </a:prstGeom>
              <a:ln w="38100" cap="flat" cmpd="sng">
                <a:solidFill>
                  <a:schemeClr val="tx1"/>
                </a:solidFill>
                <a:prstDash val="solid"/>
                <a:headEnd type="none" w="med" len="med"/>
                <a:tailEnd type="none" w="med" len="med"/>
              </a:ln>
            </p:spPr>
          </p:sp>
          <p:sp>
            <p:nvSpPr>
              <p:cNvPr id="45078" name="矩形 55324"/>
              <p:cNvSpPr/>
              <p:nvPr/>
            </p:nvSpPr>
            <p:spPr>
              <a:xfrm>
                <a:off x="2426" y="306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79" name="矩形 55325"/>
              <p:cNvSpPr/>
              <p:nvPr/>
            </p:nvSpPr>
            <p:spPr>
              <a:xfrm>
                <a:off x="3379" y="306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80" name="矩形 55326"/>
              <p:cNvSpPr/>
              <p:nvPr/>
            </p:nvSpPr>
            <p:spPr>
              <a:xfrm>
                <a:off x="4331" y="306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5081" name="直接连接符 55327"/>
              <p:cNvSpPr/>
              <p:nvPr/>
            </p:nvSpPr>
            <p:spPr>
              <a:xfrm>
                <a:off x="2834" y="3203"/>
                <a:ext cx="499" cy="0"/>
              </a:xfrm>
              <a:prstGeom prst="line">
                <a:avLst/>
              </a:prstGeom>
              <a:ln w="9525" cap="flat" cmpd="sng">
                <a:solidFill>
                  <a:schemeClr val="tx1"/>
                </a:solidFill>
                <a:prstDash val="solid"/>
                <a:headEnd type="none" w="med" len="med"/>
                <a:tailEnd type="triangle" w="med" len="med"/>
              </a:ln>
            </p:spPr>
          </p:sp>
          <p:sp>
            <p:nvSpPr>
              <p:cNvPr id="45082" name="直接连接符 55328"/>
              <p:cNvSpPr/>
              <p:nvPr/>
            </p:nvSpPr>
            <p:spPr>
              <a:xfrm>
                <a:off x="3787" y="3203"/>
                <a:ext cx="499" cy="0"/>
              </a:xfrm>
              <a:prstGeom prst="line">
                <a:avLst/>
              </a:prstGeom>
              <a:ln w="9525" cap="flat" cmpd="sng">
                <a:solidFill>
                  <a:schemeClr val="tx1"/>
                </a:solidFill>
                <a:prstDash val="solid"/>
                <a:headEnd type="none" w="med" len="med"/>
                <a:tailEnd type="triangle" w="med" len="med"/>
              </a:ln>
            </p:spPr>
          </p:sp>
          <p:sp>
            <p:nvSpPr>
              <p:cNvPr id="45083" name="直接连接符 55329"/>
              <p:cNvSpPr/>
              <p:nvPr/>
            </p:nvSpPr>
            <p:spPr>
              <a:xfrm>
                <a:off x="2744" y="3067"/>
                <a:ext cx="0" cy="317"/>
              </a:xfrm>
              <a:prstGeom prst="line">
                <a:avLst/>
              </a:prstGeom>
              <a:ln w="38100" cap="flat" cmpd="sng">
                <a:solidFill>
                  <a:schemeClr val="tx1"/>
                </a:solidFill>
                <a:prstDash val="solid"/>
                <a:headEnd type="none" w="med" len="med"/>
                <a:tailEnd type="none" w="med" len="med"/>
              </a:ln>
            </p:spPr>
          </p:sp>
          <p:sp>
            <p:nvSpPr>
              <p:cNvPr id="45084" name="直接连接符 55330"/>
              <p:cNvSpPr/>
              <p:nvPr/>
            </p:nvSpPr>
            <p:spPr>
              <a:xfrm>
                <a:off x="3696" y="3067"/>
                <a:ext cx="0" cy="317"/>
              </a:xfrm>
              <a:prstGeom prst="line">
                <a:avLst/>
              </a:prstGeom>
              <a:ln w="38100" cap="flat" cmpd="sng">
                <a:solidFill>
                  <a:schemeClr val="tx1"/>
                </a:solidFill>
                <a:prstDash val="solid"/>
                <a:headEnd type="none" w="med" len="med"/>
                <a:tailEnd type="none" w="med" len="med"/>
              </a:ln>
            </p:spPr>
          </p:sp>
          <p:sp>
            <p:nvSpPr>
              <p:cNvPr id="45085" name="直接连接符 55331"/>
              <p:cNvSpPr/>
              <p:nvPr/>
            </p:nvSpPr>
            <p:spPr>
              <a:xfrm>
                <a:off x="4649" y="3067"/>
                <a:ext cx="0" cy="317"/>
              </a:xfrm>
              <a:prstGeom prst="line">
                <a:avLst/>
              </a:prstGeom>
              <a:ln w="38100" cap="flat" cmpd="sng">
                <a:solidFill>
                  <a:schemeClr val="tx1"/>
                </a:solidFill>
                <a:prstDash val="solid"/>
                <a:headEnd type="none" w="med" len="med"/>
                <a:tailEnd type="none" w="med" len="med"/>
              </a:ln>
            </p:spPr>
          </p:sp>
          <p:sp>
            <p:nvSpPr>
              <p:cNvPr id="45086" name="直接连接符 55332"/>
              <p:cNvSpPr/>
              <p:nvPr/>
            </p:nvSpPr>
            <p:spPr>
              <a:xfrm>
                <a:off x="1927" y="3203"/>
                <a:ext cx="499" cy="0"/>
              </a:xfrm>
              <a:prstGeom prst="line">
                <a:avLst/>
              </a:prstGeom>
              <a:ln w="9525" cap="flat" cmpd="sng">
                <a:solidFill>
                  <a:schemeClr val="tx1"/>
                </a:solidFill>
                <a:prstDash val="solid"/>
                <a:headEnd type="none" w="med" len="med"/>
                <a:tailEnd type="triangle" w="med" len="med"/>
              </a:ln>
            </p:spPr>
          </p:sp>
        </p:grpSp>
        <p:sp>
          <p:nvSpPr>
            <p:cNvPr id="45074" name="直接连接符 55335"/>
            <p:cNvSpPr/>
            <p:nvPr/>
          </p:nvSpPr>
          <p:spPr>
            <a:xfrm>
              <a:off x="975" y="3067"/>
              <a:ext cx="453" cy="136"/>
            </a:xfrm>
            <a:prstGeom prst="line">
              <a:avLst/>
            </a:prstGeom>
            <a:ln w="9525" cap="flat" cmpd="sng">
              <a:solidFill>
                <a:schemeClr val="tx1"/>
              </a:solidFill>
              <a:prstDash val="solid"/>
              <a:headEnd type="none" w="med" len="med"/>
              <a:tailEnd type="triangle" w="med" len="med"/>
            </a:ln>
          </p:spPr>
        </p:sp>
        <p:sp>
          <p:nvSpPr>
            <p:cNvPr id="45075" name="文本框 55336"/>
            <p:cNvSpPr txBox="1"/>
            <p:nvPr/>
          </p:nvSpPr>
          <p:spPr>
            <a:xfrm>
              <a:off x="249" y="2795"/>
              <a:ext cx="648" cy="288"/>
            </a:xfrm>
            <a:prstGeom prst="rect">
              <a:avLst/>
            </a:prstGeom>
            <a:noFill/>
            <a:ln w="9525">
              <a:noFill/>
            </a:ln>
          </p:spPr>
          <p:txBody>
            <a:bodyPr wrap="none">
              <a:spAutoFit/>
            </a:bodyPr>
            <a:lstStyle/>
            <a:p>
              <a:r>
                <a:rPr lang="en-US" altLang="zh-CN" dirty="0">
                  <a:latin typeface="Times New Roman" panose="02020603050405020304" pitchFamily="18" charset="0"/>
                </a:rPr>
                <a:t>freelist</a:t>
              </a:r>
            </a:p>
          </p:txBody>
        </p:sp>
      </p:grpSp>
      <p:sp>
        <p:nvSpPr>
          <p:cNvPr id="55339" name="任意多边形 55338"/>
          <p:cNvSpPr/>
          <p:nvPr/>
        </p:nvSpPr>
        <p:spPr>
          <a:xfrm>
            <a:off x="3924300" y="2852738"/>
            <a:ext cx="2376488" cy="612775"/>
          </a:xfrm>
          <a:custGeom>
            <a:avLst/>
            <a:gdLst/>
            <a:ahLst/>
            <a:cxnLst>
              <a:cxn ang="0">
                <a:pos x="0" y="0"/>
              </a:cxn>
              <a:cxn ang="0">
                <a:pos x="1223963" y="576263"/>
              </a:cxn>
              <a:cxn ang="0">
                <a:pos x="2376488" y="215900"/>
              </a:cxn>
            </a:cxnLst>
            <a:rect l="0" t="0" r="0" b="0"/>
            <a:pathLst>
              <a:path w="1497" h="386">
                <a:moveTo>
                  <a:pt x="0" y="0"/>
                </a:moveTo>
                <a:cubicBezTo>
                  <a:pt x="261" y="170"/>
                  <a:pt x="522" y="340"/>
                  <a:pt x="771" y="363"/>
                </a:cubicBezTo>
                <a:cubicBezTo>
                  <a:pt x="1020" y="386"/>
                  <a:pt x="1258" y="261"/>
                  <a:pt x="1497" y="136"/>
                </a:cubicBezTo>
              </a:path>
            </a:pathLst>
          </a:custGeom>
          <a:noFill/>
          <a:ln w="25400" cap="flat" cmpd="sng">
            <a:solidFill>
              <a:srgbClr val="FF0000">
                <a:alpha val="100000"/>
              </a:srgbClr>
            </a:solidFill>
            <a:prstDash val="solid"/>
            <a:round/>
            <a:headEnd type="none" w="med" len="med"/>
            <a:tailEnd type="arrow" w="med" len="med"/>
          </a:ln>
        </p:spPr>
        <p:txBody>
          <a:bodyPr/>
          <a:lstStyle/>
          <a:p>
            <a:endParaRPr lang="zh-CN" altLang="en-US"/>
          </a:p>
        </p:txBody>
      </p:sp>
      <p:sp>
        <p:nvSpPr>
          <p:cNvPr id="45071" name="文本框 55343"/>
          <p:cNvSpPr txBox="1"/>
          <p:nvPr/>
        </p:nvSpPr>
        <p:spPr>
          <a:xfrm>
            <a:off x="4264025" y="5321300"/>
            <a:ext cx="909638"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delete</a:t>
            </a:r>
          </a:p>
        </p:txBody>
      </p:sp>
      <p:sp>
        <p:nvSpPr>
          <p:cNvPr id="4507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534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34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53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84321"/>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Freelists (2)</a:t>
            </a:r>
          </a:p>
        </p:txBody>
      </p:sp>
      <p:sp>
        <p:nvSpPr>
          <p:cNvPr id="46083" name="文本占位符 184322"/>
          <p:cNvSpPr>
            <a:spLocks noGrp="1"/>
          </p:cNvSpPr>
          <p:nvPr>
            <p:ph idx="1"/>
          </p:nvPr>
        </p:nvSpPr>
        <p:spPr>
          <a:xfrm>
            <a:off x="455613" y="1279525"/>
            <a:ext cx="8226425" cy="4572000"/>
          </a:xfrm>
        </p:spPr>
        <p:txBody>
          <a:bodyPr vert="horz" wrap="square" lIns="91440" tIns="45720" rIns="91440" bIns="45720" anchor="t"/>
          <a:lstStyle/>
          <a:p>
            <a:pPr eaLnBrk="1" hangingPunct="1">
              <a:lnSpc>
                <a:spcPct val="60000"/>
              </a:lnSpc>
            </a:pPr>
            <a:r>
              <a:rPr lang="en-US" altLang="zh-CN" sz="2800" dirty="0">
                <a:latin typeface="Helvetica" pitchFamily="34" charset="0"/>
              </a:rPr>
              <a:t>System </a:t>
            </a:r>
            <a:r>
              <a:rPr lang="en-US" altLang="zh-CN" sz="2800" dirty="0">
                <a:latin typeface="Courier New" panose="02070309020205020404" pitchFamily="49" charset="0"/>
              </a:rPr>
              <a:t>new</a:t>
            </a:r>
            <a:r>
              <a:rPr lang="en-US" altLang="zh-CN" sz="2800" dirty="0">
                <a:latin typeface="Helvetica" pitchFamily="34" charset="0"/>
              </a:rPr>
              <a:t> and </a:t>
            </a:r>
            <a:r>
              <a:rPr lang="en-US" altLang="zh-CN" sz="2800" dirty="0">
                <a:latin typeface="Courier New" panose="02070309020205020404" pitchFamily="49" charset="0"/>
              </a:rPr>
              <a:t>delete</a:t>
            </a:r>
            <a:r>
              <a:rPr lang="en-US" altLang="zh-CN" sz="2800" dirty="0">
                <a:latin typeface="Helvetica" pitchFamily="34" charset="0"/>
              </a:rPr>
              <a:t> are slow.</a:t>
            </a:r>
          </a:p>
          <a:p>
            <a:pPr eaLnBrk="1" hangingPunct="1">
              <a:lnSpc>
                <a:spcPct val="60000"/>
              </a:lnSpc>
            </a:pPr>
            <a:r>
              <a:rPr lang="en-US" altLang="zh-CN" sz="2800" dirty="0">
                <a:latin typeface="Helvetica" pitchFamily="34" charset="0"/>
              </a:rPr>
              <a:t>Organize the freed nodes as a list call ‘freelist’</a:t>
            </a:r>
          </a:p>
          <a:p>
            <a:pPr eaLnBrk="1" hangingPunct="1">
              <a:lnSpc>
                <a:spcPct val="40000"/>
              </a:lnSpc>
              <a:buNone/>
            </a:pPr>
            <a:endParaRPr lang="en-US" altLang="zh-CN" sz="2400" dirty="0">
              <a:latin typeface="Courier New" panose="02070309020205020404" pitchFamily="49" charset="0"/>
            </a:endParaRPr>
          </a:p>
        </p:txBody>
      </p:sp>
      <p:sp>
        <p:nvSpPr>
          <p:cNvPr id="46084" name="矩形 184323"/>
          <p:cNvSpPr/>
          <p:nvPr/>
        </p:nvSpPr>
        <p:spPr>
          <a:xfrm>
            <a:off x="1763713" y="2565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6085" name="矩形 184324"/>
          <p:cNvSpPr/>
          <p:nvPr/>
        </p:nvSpPr>
        <p:spPr>
          <a:xfrm>
            <a:off x="3276600" y="256540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6086" name="直接连接符 184325"/>
          <p:cNvSpPr/>
          <p:nvPr/>
        </p:nvSpPr>
        <p:spPr>
          <a:xfrm>
            <a:off x="2411413" y="2781300"/>
            <a:ext cx="792162" cy="0"/>
          </a:xfrm>
          <a:prstGeom prst="line">
            <a:avLst/>
          </a:prstGeom>
          <a:ln w="9525" cap="flat" cmpd="sng">
            <a:solidFill>
              <a:schemeClr val="tx1"/>
            </a:solidFill>
            <a:prstDash val="solid"/>
            <a:headEnd type="none" w="med" len="med"/>
            <a:tailEnd type="triangle" w="med" len="med"/>
          </a:ln>
        </p:spPr>
      </p:sp>
      <p:sp>
        <p:nvSpPr>
          <p:cNvPr id="46087" name="直接连接符 184326"/>
          <p:cNvSpPr/>
          <p:nvPr/>
        </p:nvSpPr>
        <p:spPr>
          <a:xfrm>
            <a:off x="2268538" y="2565400"/>
            <a:ext cx="0" cy="503238"/>
          </a:xfrm>
          <a:prstGeom prst="line">
            <a:avLst/>
          </a:prstGeom>
          <a:ln w="38100" cap="flat" cmpd="sng">
            <a:solidFill>
              <a:schemeClr val="tx1"/>
            </a:solidFill>
            <a:prstDash val="solid"/>
            <a:headEnd type="none" w="med" len="med"/>
            <a:tailEnd type="none" w="med" len="med"/>
          </a:ln>
        </p:spPr>
      </p:sp>
      <p:sp>
        <p:nvSpPr>
          <p:cNvPr id="46088" name="直接连接符 184327"/>
          <p:cNvSpPr/>
          <p:nvPr/>
        </p:nvSpPr>
        <p:spPr>
          <a:xfrm>
            <a:off x="3779838" y="2565400"/>
            <a:ext cx="0" cy="503238"/>
          </a:xfrm>
          <a:prstGeom prst="line">
            <a:avLst/>
          </a:prstGeom>
          <a:ln w="38100" cap="flat" cmpd="sng">
            <a:solidFill>
              <a:schemeClr val="tx1"/>
            </a:solidFill>
            <a:prstDash val="solid"/>
            <a:headEnd type="none" w="med" len="med"/>
            <a:tailEnd type="none" w="med" len="med"/>
          </a:ln>
        </p:spPr>
      </p:sp>
      <p:grpSp>
        <p:nvGrpSpPr>
          <p:cNvPr id="46089" name="组合 184366"/>
          <p:cNvGrpSpPr/>
          <p:nvPr/>
        </p:nvGrpSpPr>
        <p:grpSpPr>
          <a:xfrm>
            <a:off x="4716463" y="2565400"/>
            <a:ext cx="863600" cy="503238"/>
            <a:chOff x="4014" y="1616"/>
            <a:chExt cx="544" cy="317"/>
          </a:xfrm>
        </p:grpSpPr>
        <p:sp>
          <p:nvSpPr>
            <p:cNvPr id="46108" name="矩形 184328"/>
            <p:cNvSpPr/>
            <p:nvPr/>
          </p:nvSpPr>
          <p:spPr>
            <a:xfrm>
              <a:off x="4014" y="1616"/>
              <a:ext cx="544"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6109" name="直接连接符 184329"/>
            <p:cNvSpPr/>
            <p:nvPr/>
          </p:nvSpPr>
          <p:spPr>
            <a:xfrm>
              <a:off x="4332" y="1616"/>
              <a:ext cx="0" cy="317"/>
            </a:xfrm>
            <a:prstGeom prst="line">
              <a:avLst/>
            </a:prstGeom>
            <a:ln w="38100" cap="flat" cmpd="sng">
              <a:solidFill>
                <a:schemeClr val="tx1"/>
              </a:solidFill>
              <a:prstDash val="solid"/>
              <a:headEnd type="none" w="med" len="med"/>
              <a:tailEnd type="none" w="med" len="med"/>
            </a:ln>
          </p:spPr>
        </p:sp>
      </p:grpSp>
      <p:sp>
        <p:nvSpPr>
          <p:cNvPr id="46090" name="文本框 184365"/>
          <p:cNvSpPr txBox="1"/>
          <p:nvPr/>
        </p:nvSpPr>
        <p:spPr>
          <a:xfrm>
            <a:off x="4264025" y="5321300"/>
            <a:ext cx="69215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new</a:t>
            </a:r>
          </a:p>
        </p:txBody>
      </p:sp>
      <p:sp>
        <p:nvSpPr>
          <p:cNvPr id="46091" name="直接连接符 184367"/>
          <p:cNvSpPr/>
          <p:nvPr/>
        </p:nvSpPr>
        <p:spPr>
          <a:xfrm>
            <a:off x="3924300" y="2781300"/>
            <a:ext cx="792163" cy="0"/>
          </a:xfrm>
          <a:prstGeom prst="line">
            <a:avLst/>
          </a:prstGeom>
          <a:ln w="9525" cap="flat" cmpd="sng">
            <a:solidFill>
              <a:schemeClr val="tx1"/>
            </a:solidFill>
            <a:prstDash val="solid"/>
            <a:headEnd type="none" w="med" len="med"/>
            <a:tailEnd type="triangle" w="med" len="med"/>
          </a:ln>
        </p:spPr>
      </p:sp>
      <p:grpSp>
        <p:nvGrpSpPr>
          <p:cNvPr id="184384" name="组合 184383"/>
          <p:cNvGrpSpPr/>
          <p:nvPr/>
        </p:nvGrpSpPr>
        <p:grpSpPr>
          <a:xfrm>
            <a:off x="2197100" y="4365625"/>
            <a:ext cx="863600" cy="503238"/>
            <a:chOff x="1384" y="2750"/>
            <a:chExt cx="544" cy="317"/>
          </a:xfrm>
        </p:grpSpPr>
        <p:sp>
          <p:nvSpPr>
            <p:cNvPr id="46106" name="矩形 184370"/>
            <p:cNvSpPr/>
            <p:nvPr/>
          </p:nvSpPr>
          <p:spPr>
            <a:xfrm>
              <a:off x="1384" y="2750"/>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6107" name="直接连接符 184371"/>
            <p:cNvSpPr/>
            <p:nvPr/>
          </p:nvSpPr>
          <p:spPr>
            <a:xfrm>
              <a:off x="1702" y="2750"/>
              <a:ext cx="0" cy="317"/>
            </a:xfrm>
            <a:prstGeom prst="line">
              <a:avLst/>
            </a:prstGeom>
            <a:ln w="38100" cap="flat" cmpd="sng">
              <a:solidFill>
                <a:schemeClr val="tx1"/>
              </a:solidFill>
              <a:prstDash val="solid"/>
              <a:headEnd type="none" w="med" len="med"/>
              <a:tailEnd type="none" w="med" len="med"/>
            </a:ln>
          </p:spPr>
        </p:sp>
      </p:grpSp>
      <p:sp>
        <p:nvSpPr>
          <p:cNvPr id="46093" name="矩形 184372"/>
          <p:cNvSpPr/>
          <p:nvPr/>
        </p:nvSpPr>
        <p:spPr>
          <a:xfrm>
            <a:off x="3779838" y="4365625"/>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6094" name="矩形 184373"/>
          <p:cNvSpPr/>
          <p:nvPr/>
        </p:nvSpPr>
        <p:spPr>
          <a:xfrm>
            <a:off x="5292725" y="4365625"/>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6095" name="矩形 184374"/>
          <p:cNvSpPr/>
          <p:nvPr/>
        </p:nvSpPr>
        <p:spPr>
          <a:xfrm>
            <a:off x="6804025" y="4365625"/>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6096" name="直接连接符 184375"/>
          <p:cNvSpPr/>
          <p:nvPr/>
        </p:nvSpPr>
        <p:spPr>
          <a:xfrm>
            <a:off x="4427538" y="4581525"/>
            <a:ext cx="792162" cy="0"/>
          </a:xfrm>
          <a:prstGeom prst="line">
            <a:avLst/>
          </a:prstGeom>
          <a:ln w="9525" cap="flat" cmpd="sng">
            <a:solidFill>
              <a:schemeClr val="tx1"/>
            </a:solidFill>
            <a:prstDash val="solid"/>
            <a:headEnd type="none" w="med" len="med"/>
            <a:tailEnd type="triangle" w="med" len="med"/>
          </a:ln>
        </p:spPr>
      </p:sp>
      <p:sp>
        <p:nvSpPr>
          <p:cNvPr id="46097" name="直接连接符 184376"/>
          <p:cNvSpPr/>
          <p:nvPr/>
        </p:nvSpPr>
        <p:spPr>
          <a:xfrm>
            <a:off x="5940425" y="4581525"/>
            <a:ext cx="792163" cy="0"/>
          </a:xfrm>
          <a:prstGeom prst="line">
            <a:avLst/>
          </a:prstGeom>
          <a:ln w="9525" cap="flat" cmpd="sng">
            <a:solidFill>
              <a:schemeClr val="tx1"/>
            </a:solidFill>
            <a:prstDash val="solid"/>
            <a:headEnd type="none" w="med" len="med"/>
            <a:tailEnd type="triangle" w="med" len="med"/>
          </a:ln>
        </p:spPr>
      </p:sp>
      <p:sp>
        <p:nvSpPr>
          <p:cNvPr id="46098" name="直接连接符 184377"/>
          <p:cNvSpPr/>
          <p:nvPr/>
        </p:nvSpPr>
        <p:spPr>
          <a:xfrm>
            <a:off x="4284663" y="4365625"/>
            <a:ext cx="0" cy="503238"/>
          </a:xfrm>
          <a:prstGeom prst="line">
            <a:avLst/>
          </a:prstGeom>
          <a:ln w="38100" cap="flat" cmpd="sng">
            <a:solidFill>
              <a:schemeClr val="tx1"/>
            </a:solidFill>
            <a:prstDash val="solid"/>
            <a:headEnd type="none" w="med" len="med"/>
            <a:tailEnd type="none" w="med" len="med"/>
          </a:ln>
        </p:spPr>
      </p:sp>
      <p:sp>
        <p:nvSpPr>
          <p:cNvPr id="46099" name="直接连接符 184378"/>
          <p:cNvSpPr/>
          <p:nvPr/>
        </p:nvSpPr>
        <p:spPr>
          <a:xfrm>
            <a:off x="5795963" y="4365625"/>
            <a:ext cx="0" cy="503238"/>
          </a:xfrm>
          <a:prstGeom prst="line">
            <a:avLst/>
          </a:prstGeom>
          <a:ln w="38100" cap="flat" cmpd="sng">
            <a:solidFill>
              <a:schemeClr val="tx1"/>
            </a:solidFill>
            <a:prstDash val="solid"/>
            <a:headEnd type="none" w="med" len="med"/>
            <a:tailEnd type="none" w="med" len="med"/>
          </a:ln>
        </p:spPr>
      </p:sp>
      <p:sp>
        <p:nvSpPr>
          <p:cNvPr id="46100" name="直接连接符 184379"/>
          <p:cNvSpPr/>
          <p:nvPr/>
        </p:nvSpPr>
        <p:spPr>
          <a:xfrm>
            <a:off x="7308850" y="4365625"/>
            <a:ext cx="0" cy="503238"/>
          </a:xfrm>
          <a:prstGeom prst="line">
            <a:avLst/>
          </a:prstGeom>
          <a:ln w="38100" cap="flat" cmpd="sng">
            <a:solidFill>
              <a:schemeClr val="tx1"/>
            </a:solidFill>
            <a:prstDash val="solid"/>
            <a:headEnd type="none" w="med" len="med"/>
            <a:tailEnd type="none" w="med" len="med"/>
          </a:ln>
        </p:spPr>
      </p:sp>
      <p:sp>
        <p:nvSpPr>
          <p:cNvPr id="184381" name="直接连接符 184380"/>
          <p:cNvSpPr/>
          <p:nvPr/>
        </p:nvSpPr>
        <p:spPr>
          <a:xfrm>
            <a:off x="2987675" y="4581525"/>
            <a:ext cx="792163" cy="0"/>
          </a:xfrm>
          <a:prstGeom prst="line">
            <a:avLst/>
          </a:prstGeom>
          <a:ln w="9525" cap="flat" cmpd="sng">
            <a:solidFill>
              <a:schemeClr val="tx1"/>
            </a:solidFill>
            <a:prstDash val="solid"/>
            <a:headEnd type="none" w="med" len="med"/>
            <a:tailEnd type="triangle" w="med" len="med"/>
          </a:ln>
        </p:spPr>
      </p:sp>
      <p:sp>
        <p:nvSpPr>
          <p:cNvPr id="184382" name="直接连接符 184381"/>
          <p:cNvSpPr/>
          <p:nvPr/>
        </p:nvSpPr>
        <p:spPr>
          <a:xfrm>
            <a:off x="1476375" y="4365625"/>
            <a:ext cx="719138" cy="215900"/>
          </a:xfrm>
          <a:prstGeom prst="line">
            <a:avLst/>
          </a:prstGeom>
          <a:ln w="9525" cap="flat" cmpd="sng">
            <a:solidFill>
              <a:schemeClr val="tx1"/>
            </a:solidFill>
            <a:prstDash val="solid"/>
            <a:headEnd type="none" w="med" len="med"/>
            <a:tailEnd type="triangle" w="med" len="med"/>
          </a:ln>
        </p:spPr>
      </p:sp>
      <p:sp>
        <p:nvSpPr>
          <p:cNvPr id="184383" name="文本框 184382"/>
          <p:cNvSpPr txBox="1"/>
          <p:nvPr/>
        </p:nvSpPr>
        <p:spPr>
          <a:xfrm>
            <a:off x="374650" y="4051300"/>
            <a:ext cx="1028700" cy="457200"/>
          </a:xfrm>
          <a:prstGeom prst="rect">
            <a:avLst/>
          </a:prstGeom>
          <a:noFill/>
          <a:ln w="9525">
            <a:noFill/>
          </a:ln>
        </p:spPr>
        <p:txBody>
          <a:bodyPr wrap="none">
            <a:spAutoFit/>
          </a:bodyPr>
          <a:lstStyle/>
          <a:p>
            <a:r>
              <a:rPr lang="en-US" altLang="zh-CN" dirty="0">
                <a:latin typeface="Times New Roman" panose="02020603050405020304" pitchFamily="18" charset="0"/>
              </a:rPr>
              <a:t>freelist</a:t>
            </a:r>
          </a:p>
        </p:txBody>
      </p:sp>
      <p:sp>
        <p:nvSpPr>
          <p:cNvPr id="184385" name="直接连接符 184384"/>
          <p:cNvSpPr/>
          <p:nvPr/>
        </p:nvSpPr>
        <p:spPr>
          <a:xfrm>
            <a:off x="5364163" y="2781300"/>
            <a:ext cx="792162" cy="0"/>
          </a:xfrm>
          <a:prstGeom prst="line">
            <a:avLst/>
          </a:prstGeom>
          <a:ln w="9525" cap="flat" cmpd="sng">
            <a:solidFill>
              <a:schemeClr val="tx1"/>
            </a:solidFill>
            <a:prstDash val="solid"/>
            <a:headEnd type="none" w="med" len="med"/>
            <a:tailEnd type="triangle" w="med" len="med"/>
          </a:ln>
        </p:spPr>
      </p:sp>
      <p:sp>
        <p:nvSpPr>
          <p:cNvPr id="4610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84381"/>
                                        </p:tgtEl>
                                      </p:cBhvr>
                                    </p:animEffect>
                                    <p:set>
                                      <p:cBhvr>
                                        <p:cTn id="7" dur="1" fill="hold">
                                          <p:stCondLst>
                                            <p:cond delay="499"/>
                                          </p:stCondLst>
                                        </p:cTn>
                                        <p:tgtEl>
                                          <p:spTgt spid="18438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17 0.01597 L 0.44861 -0.25718 " pathEditMode="relative" rAng="0" ptsTypes="AA">
                                      <p:cBhvr>
                                        <p:cTn id="11" dur="1000" fill="hold"/>
                                        <p:tgtEl>
                                          <p:spTgt spid="184384"/>
                                        </p:tgtEl>
                                        <p:attrNameLst>
                                          <p:attrName>ppt_x</p:attrName>
                                          <p:attrName>ppt_y</p:attrName>
                                        </p:attrNameLst>
                                      </p:cBhvr>
                                      <p:rCtr x="22400" y="-13700"/>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 0 L 0.16546 0 " pathEditMode="relative" ptsTypes="AA">
                                      <p:cBhvr>
                                        <p:cTn id="15" dur="1000" fill="hold"/>
                                        <p:tgtEl>
                                          <p:spTgt spid="184383"/>
                                        </p:tgtEl>
                                        <p:attrNameLst>
                                          <p:attrName>ppt_x</p:attrName>
                                          <p:attrName>ppt_y</p:attrName>
                                        </p:attrNameLst>
                                      </p:cBhvr>
                                    </p:animMotion>
                                  </p:childTnLst>
                                </p:cTn>
                              </p:par>
                              <p:par>
                                <p:cTn id="16" presetID="0" presetClass="path" presetSubtype="0" accel="50000" decel="50000" fill="hold" nodeType="withEffect">
                                  <p:stCondLst>
                                    <p:cond delay="0"/>
                                  </p:stCondLst>
                                  <p:childTnLst>
                                    <p:animMotion origin="layout" path="M 0 0 L 0.16546 0 " pathEditMode="relative" ptsTypes="AA">
                                      <p:cBhvr>
                                        <p:cTn id="17" dur="1000" fill="hold"/>
                                        <p:tgtEl>
                                          <p:spTgt spid="18438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385"/>
                                        </p:tgtEl>
                                        <p:attrNameLst>
                                          <p:attrName>style.visibility</p:attrName>
                                        </p:attrNameLst>
                                      </p:cBhvr>
                                      <p:to>
                                        <p:strVal val="visible"/>
                                      </p:to>
                                    </p:set>
                                    <p:animEffect transition="in" filter="blinds(horizontal)">
                                      <p:cBhvr>
                                        <p:cTn id="22" dur="500"/>
                                        <p:tgtEl>
                                          <p:spTgt spid="18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09569"/>
          <p:cNvSpPr>
            <a:spLocks noGrp="1"/>
          </p:cNvSpPr>
          <p:nvPr>
            <p:ph type="title"/>
          </p:nvPr>
        </p:nvSpPr>
        <p:spPr>
          <a:xfrm>
            <a:off x="685800" y="-90487"/>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Freelists (3)</a:t>
            </a:r>
          </a:p>
        </p:txBody>
      </p:sp>
      <p:sp>
        <p:nvSpPr>
          <p:cNvPr id="47107" name="文本占位符 109570"/>
          <p:cNvSpPr>
            <a:spLocks noGrp="1"/>
          </p:cNvSpPr>
          <p:nvPr>
            <p:ph idx="1"/>
          </p:nvPr>
        </p:nvSpPr>
        <p:spPr>
          <a:xfrm>
            <a:off x="250825" y="1052513"/>
            <a:ext cx="8893175" cy="4968875"/>
          </a:xfrm>
        </p:spPr>
        <p:txBody>
          <a:bodyPr vert="horz" wrap="square" lIns="91440" tIns="45720" rIns="91440" bIns="45720" anchor="t"/>
          <a:lstStyle/>
          <a:p>
            <a:pPr eaLnBrk="1" hangingPunct="1">
              <a:lnSpc>
                <a:spcPct val="60000"/>
              </a:lnSpc>
              <a:buNone/>
            </a:pPr>
            <a:r>
              <a:rPr lang="en-US" altLang="zh-CN" sz="2400" b="1" dirty="0">
                <a:latin typeface="Courier New" panose="02070309020205020404" pitchFamily="49" charset="0"/>
              </a:rPr>
              <a:t>// Singly-linked list node with freelist</a:t>
            </a:r>
          </a:p>
          <a:p>
            <a:pPr eaLnBrk="1" hangingPunct="1">
              <a:lnSpc>
                <a:spcPct val="60000"/>
              </a:lnSpc>
              <a:buNone/>
            </a:pPr>
            <a:r>
              <a:rPr lang="en-US" altLang="zh-CN" sz="2400" b="1" dirty="0">
                <a:latin typeface="Courier New" panose="02070309020205020404" pitchFamily="49" charset="0"/>
              </a:rPr>
              <a:t>template &lt;class E&gt; class Link {</a:t>
            </a:r>
          </a:p>
          <a:p>
            <a:pPr eaLnBrk="1" hangingPunct="1">
              <a:lnSpc>
                <a:spcPct val="60000"/>
              </a:lnSpc>
              <a:buNone/>
            </a:pPr>
            <a:r>
              <a:rPr lang="en-US" altLang="zh-CN" sz="2400" b="1" dirty="0">
                <a:latin typeface="Courier New" panose="02070309020205020404" pitchFamily="49" charset="0"/>
              </a:rPr>
              <a:t>private:</a:t>
            </a:r>
          </a:p>
          <a:p>
            <a:pPr eaLnBrk="1" hangingPunct="1">
              <a:lnSpc>
                <a:spcPct val="60000"/>
              </a:lnSpc>
              <a:buNone/>
            </a:pPr>
            <a:r>
              <a:rPr lang="en-US" altLang="zh-CN" sz="2400" b="1" dirty="0">
                <a:latin typeface="Courier New" panose="02070309020205020404" pitchFamily="49" charset="0"/>
              </a:rPr>
              <a:t>  static Link&lt;E&gt;* freelist; // Head</a:t>
            </a:r>
          </a:p>
          <a:p>
            <a:pPr eaLnBrk="1" hangingPunct="1">
              <a:lnSpc>
                <a:spcPct val="60000"/>
              </a:lnSpc>
              <a:buNone/>
            </a:pPr>
            <a:r>
              <a:rPr lang="en-US" altLang="zh-CN" sz="2400" b="1" dirty="0">
                <a:latin typeface="Courier New" panose="02070309020205020404" pitchFamily="49" charset="0"/>
              </a:rPr>
              <a:t>public:</a:t>
            </a:r>
          </a:p>
          <a:p>
            <a:pPr eaLnBrk="1" hangingPunct="1">
              <a:lnSpc>
                <a:spcPct val="60000"/>
              </a:lnSpc>
              <a:buNone/>
            </a:pPr>
            <a:r>
              <a:rPr lang="en-US" altLang="zh-CN" sz="2400" b="1" dirty="0">
                <a:latin typeface="Courier New" panose="02070309020205020404" pitchFamily="49" charset="0"/>
              </a:rPr>
              <a:t>  E element;     // Value for this node</a:t>
            </a:r>
          </a:p>
          <a:p>
            <a:pPr eaLnBrk="1" hangingPunct="1">
              <a:lnSpc>
                <a:spcPct val="60000"/>
              </a:lnSpc>
              <a:buNone/>
            </a:pPr>
            <a:r>
              <a:rPr lang="en-US" altLang="zh-CN" sz="2400" b="1" dirty="0">
                <a:latin typeface="Courier New" panose="02070309020205020404" pitchFamily="49" charset="0"/>
              </a:rPr>
              <a:t>  Link* next;       // Point to next node  Link(const E&amp; elemval,</a:t>
            </a:r>
          </a:p>
          <a:p>
            <a:pPr eaLnBrk="1" hangingPunct="1">
              <a:lnSpc>
                <a:spcPct val="60000"/>
              </a:lnSpc>
              <a:buNone/>
            </a:pPr>
            <a:r>
              <a:rPr lang="en-US" altLang="zh-CN" sz="2400" b="1" dirty="0">
                <a:latin typeface="Courier New" panose="02070309020205020404" pitchFamily="49" charset="0"/>
              </a:rPr>
              <a:t>       Link* nextval =NULL)</a:t>
            </a:r>
          </a:p>
          <a:p>
            <a:pPr eaLnBrk="1" hangingPunct="1">
              <a:lnSpc>
                <a:spcPct val="60000"/>
              </a:lnSpc>
              <a:buNone/>
            </a:pPr>
            <a:r>
              <a:rPr lang="en-US" altLang="zh-CN" sz="2400" b="1" dirty="0">
                <a:latin typeface="Courier New" panose="02070309020205020404" pitchFamily="49" charset="0"/>
              </a:rPr>
              <a:t>    { element = elemval;  next = nextval; }</a:t>
            </a:r>
          </a:p>
          <a:p>
            <a:pPr eaLnBrk="1" hangingPunct="1">
              <a:lnSpc>
                <a:spcPct val="60000"/>
              </a:lnSpc>
              <a:buNone/>
            </a:pPr>
            <a:r>
              <a:rPr lang="en-US" altLang="zh-CN" sz="2400" b="1" dirty="0">
                <a:latin typeface="Courier New" panose="02070309020205020404" pitchFamily="49" charset="0"/>
              </a:rPr>
              <a:t>  Link(Link* nextval =NULL) {next=nextval;}</a:t>
            </a:r>
          </a:p>
          <a:p>
            <a:pPr eaLnBrk="1" hangingPunct="1">
              <a:lnSpc>
                <a:spcPct val="60000"/>
              </a:lnSpc>
              <a:buNone/>
            </a:pPr>
            <a:r>
              <a:rPr lang="en-US" altLang="zh-CN" sz="2400" b="1" dirty="0">
                <a:latin typeface="Courier New" panose="02070309020205020404" pitchFamily="49" charset="0"/>
              </a:rPr>
              <a:t>  </a:t>
            </a:r>
            <a:r>
              <a:rPr lang="en-US" altLang="zh-CN" sz="2400" b="1" dirty="0">
                <a:solidFill>
                  <a:srgbClr val="FF0000"/>
                </a:solidFill>
                <a:latin typeface="Courier New" panose="02070309020205020404" pitchFamily="49" charset="0"/>
              </a:rPr>
              <a:t>void* operator new(size_t);  // Overload</a:t>
            </a:r>
          </a:p>
          <a:p>
            <a:pPr eaLnBrk="1" hangingPunct="1">
              <a:lnSpc>
                <a:spcPct val="60000"/>
              </a:lnSpc>
              <a:buNone/>
            </a:pPr>
            <a:r>
              <a:rPr lang="en-US" altLang="zh-CN" sz="2400" b="1" dirty="0">
                <a:solidFill>
                  <a:srgbClr val="FF0000"/>
                </a:solidFill>
                <a:latin typeface="Courier New" panose="02070309020205020404" pitchFamily="49" charset="0"/>
              </a:rPr>
              <a:t>  void operator delete(void*); // Overload</a:t>
            </a:r>
          </a:p>
          <a:p>
            <a:pPr eaLnBrk="1" hangingPunct="1">
              <a:lnSpc>
                <a:spcPct val="60000"/>
              </a:lnSpc>
              <a:buNone/>
            </a:pPr>
            <a:r>
              <a:rPr lang="en-US" altLang="zh-CN" sz="2400" b="1" dirty="0">
                <a:latin typeface="Courier New" panose="02070309020205020404" pitchFamily="49" charset="0"/>
              </a:rPr>
              <a:t>};</a:t>
            </a:r>
            <a:endParaRPr lang="en-US" altLang="zh-CN" sz="2400" b="1" dirty="0">
              <a:latin typeface="Helvetica" pitchFamily="34" charset="0"/>
            </a:endParaRPr>
          </a:p>
          <a:p>
            <a:pPr eaLnBrk="1" hangingPunct="1">
              <a:lnSpc>
                <a:spcPct val="90000"/>
              </a:lnSpc>
            </a:pPr>
            <a:endParaRPr lang="en-US" altLang="zh-CN" sz="2400" dirty="0"/>
          </a:p>
        </p:txBody>
      </p:sp>
      <p:sp>
        <p:nvSpPr>
          <p:cNvPr id="47108" name="矩形 109571"/>
          <p:cNvSpPr/>
          <p:nvPr/>
        </p:nvSpPr>
        <p:spPr>
          <a:xfrm>
            <a:off x="2627313" y="5446713"/>
            <a:ext cx="2160587" cy="503237"/>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rPr>
              <a:t>element       next</a:t>
            </a:r>
          </a:p>
        </p:txBody>
      </p:sp>
      <p:sp>
        <p:nvSpPr>
          <p:cNvPr id="47109" name="直接连接符 109572"/>
          <p:cNvSpPr/>
          <p:nvPr/>
        </p:nvSpPr>
        <p:spPr>
          <a:xfrm>
            <a:off x="4716463" y="5662613"/>
            <a:ext cx="360362" cy="0"/>
          </a:xfrm>
          <a:prstGeom prst="line">
            <a:avLst/>
          </a:prstGeom>
          <a:ln w="9525" cap="flat" cmpd="sng">
            <a:solidFill>
              <a:schemeClr val="tx1"/>
            </a:solidFill>
            <a:prstDash val="solid"/>
            <a:headEnd type="none" w="med" len="med"/>
            <a:tailEnd type="triangle" w="med" len="med"/>
          </a:ln>
        </p:spPr>
      </p:sp>
      <p:sp>
        <p:nvSpPr>
          <p:cNvPr id="47110" name="直接连接符 109573"/>
          <p:cNvSpPr/>
          <p:nvPr/>
        </p:nvSpPr>
        <p:spPr>
          <a:xfrm>
            <a:off x="4141788" y="5446713"/>
            <a:ext cx="0" cy="503237"/>
          </a:xfrm>
          <a:prstGeom prst="line">
            <a:avLst/>
          </a:prstGeom>
          <a:ln w="38100" cap="flat" cmpd="sng">
            <a:solidFill>
              <a:schemeClr val="tx1"/>
            </a:solidFill>
            <a:prstDash val="solid"/>
            <a:headEnd type="none" w="med" len="med"/>
            <a:tailEnd type="none" w="med" len="med"/>
          </a:ln>
        </p:spPr>
      </p:sp>
      <p:grpSp>
        <p:nvGrpSpPr>
          <p:cNvPr id="109575" name="组合 109574"/>
          <p:cNvGrpSpPr/>
          <p:nvPr/>
        </p:nvGrpSpPr>
        <p:grpSpPr>
          <a:xfrm>
            <a:off x="757238" y="5805488"/>
            <a:ext cx="7343775" cy="935037"/>
            <a:chOff x="249" y="2795"/>
            <a:chExt cx="4626" cy="589"/>
          </a:xfrm>
        </p:grpSpPr>
        <p:grpSp>
          <p:nvGrpSpPr>
            <p:cNvPr id="47113" name="组合 109575"/>
            <p:cNvGrpSpPr/>
            <p:nvPr/>
          </p:nvGrpSpPr>
          <p:grpSpPr>
            <a:xfrm>
              <a:off x="1429" y="3067"/>
              <a:ext cx="3446" cy="317"/>
              <a:chOff x="1429" y="3067"/>
              <a:chExt cx="3446" cy="317"/>
            </a:xfrm>
          </p:grpSpPr>
          <p:sp>
            <p:nvSpPr>
              <p:cNvPr id="47116" name="矩形 109576"/>
              <p:cNvSpPr/>
              <p:nvPr/>
            </p:nvSpPr>
            <p:spPr>
              <a:xfrm>
                <a:off x="1429" y="3067"/>
                <a:ext cx="544"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7117" name="直接连接符 109577"/>
              <p:cNvSpPr/>
              <p:nvPr/>
            </p:nvSpPr>
            <p:spPr>
              <a:xfrm>
                <a:off x="1747" y="3067"/>
                <a:ext cx="0" cy="317"/>
              </a:xfrm>
              <a:prstGeom prst="line">
                <a:avLst/>
              </a:prstGeom>
              <a:ln w="38100" cap="flat" cmpd="sng">
                <a:solidFill>
                  <a:schemeClr val="tx1"/>
                </a:solidFill>
                <a:prstDash val="solid"/>
                <a:headEnd type="none" w="med" len="med"/>
                <a:tailEnd type="none" w="med" len="med"/>
              </a:ln>
            </p:spPr>
          </p:sp>
          <p:sp>
            <p:nvSpPr>
              <p:cNvPr id="47118" name="矩形 109578"/>
              <p:cNvSpPr/>
              <p:nvPr/>
            </p:nvSpPr>
            <p:spPr>
              <a:xfrm>
                <a:off x="2426" y="306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7119" name="矩形 109579"/>
              <p:cNvSpPr/>
              <p:nvPr/>
            </p:nvSpPr>
            <p:spPr>
              <a:xfrm>
                <a:off x="3379" y="306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7120" name="矩形 109580"/>
              <p:cNvSpPr/>
              <p:nvPr/>
            </p:nvSpPr>
            <p:spPr>
              <a:xfrm>
                <a:off x="4331" y="3067"/>
                <a:ext cx="544" cy="317"/>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7121" name="直接连接符 109581"/>
              <p:cNvSpPr/>
              <p:nvPr/>
            </p:nvSpPr>
            <p:spPr>
              <a:xfrm>
                <a:off x="2834" y="3203"/>
                <a:ext cx="499" cy="0"/>
              </a:xfrm>
              <a:prstGeom prst="line">
                <a:avLst/>
              </a:prstGeom>
              <a:ln w="9525" cap="flat" cmpd="sng">
                <a:solidFill>
                  <a:schemeClr val="tx1"/>
                </a:solidFill>
                <a:prstDash val="solid"/>
                <a:headEnd type="none" w="med" len="med"/>
                <a:tailEnd type="triangle" w="med" len="med"/>
              </a:ln>
            </p:spPr>
          </p:sp>
          <p:sp>
            <p:nvSpPr>
              <p:cNvPr id="47122" name="直接连接符 109582"/>
              <p:cNvSpPr/>
              <p:nvPr/>
            </p:nvSpPr>
            <p:spPr>
              <a:xfrm>
                <a:off x="3787" y="3203"/>
                <a:ext cx="499" cy="0"/>
              </a:xfrm>
              <a:prstGeom prst="line">
                <a:avLst/>
              </a:prstGeom>
              <a:ln w="9525" cap="flat" cmpd="sng">
                <a:solidFill>
                  <a:schemeClr val="tx1"/>
                </a:solidFill>
                <a:prstDash val="solid"/>
                <a:headEnd type="none" w="med" len="med"/>
                <a:tailEnd type="triangle" w="med" len="med"/>
              </a:ln>
            </p:spPr>
          </p:sp>
          <p:sp>
            <p:nvSpPr>
              <p:cNvPr id="47123" name="直接连接符 109583"/>
              <p:cNvSpPr/>
              <p:nvPr/>
            </p:nvSpPr>
            <p:spPr>
              <a:xfrm>
                <a:off x="2744" y="3067"/>
                <a:ext cx="0" cy="317"/>
              </a:xfrm>
              <a:prstGeom prst="line">
                <a:avLst/>
              </a:prstGeom>
              <a:ln w="38100" cap="flat" cmpd="sng">
                <a:solidFill>
                  <a:schemeClr val="tx1"/>
                </a:solidFill>
                <a:prstDash val="solid"/>
                <a:headEnd type="none" w="med" len="med"/>
                <a:tailEnd type="none" w="med" len="med"/>
              </a:ln>
            </p:spPr>
          </p:sp>
          <p:sp>
            <p:nvSpPr>
              <p:cNvPr id="47124" name="直接连接符 109584"/>
              <p:cNvSpPr/>
              <p:nvPr/>
            </p:nvSpPr>
            <p:spPr>
              <a:xfrm>
                <a:off x="3696" y="3067"/>
                <a:ext cx="0" cy="317"/>
              </a:xfrm>
              <a:prstGeom prst="line">
                <a:avLst/>
              </a:prstGeom>
              <a:ln w="38100" cap="flat" cmpd="sng">
                <a:solidFill>
                  <a:schemeClr val="tx1"/>
                </a:solidFill>
                <a:prstDash val="solid"/>
                <a:headEnd type="none" w="med" len="med"/>
                <a:tailEnd type="none" w="med" len="med"/>
              </a:ln>
            </p:spPr>
          </p:sp>
          <p:sp>
            <p:nvSpPr>
              <p:cNvPr id="47125" name="直接连接符 109585"/>
              <p:cNvSpPr/>
              <p:nvPr/>
            </p:nvSpPr>
            <p:spPr>
              <a:xfrm>
                <a:off x="4649" y="3067"/>
                <a:ext cx="0" cy="317"/>
              </a:xfrm>
              <a:prstGeom prst="line">
                <a:avLst/>
              </a:prstGeom>
              <a:ln w="38100" cap="flat" cmpd="sng">
                <a:solidFill>
                  <a:schemeClr val="tx1"/>
                </a:solidFill>
                <a:prstDash val="solid"/>
                <a:headEnd type="none" w="med" len="med"/>
                <a:tailEnd type="none" w="med" len="med"/>
              </a:ln>
            </p:spPr>
          </p:sp>
          <p:sp>
            <p:nvSpPr>
              <p:cNvPr id="47126" name="直接连接符 109586"/>
              <p:cNvSpPr/>
              <p:nvPr/>
            </p:nvSpPr>
            <p:spPr>
              <a:xfrm>
                <a:off x="1927" y="3203"/>
                <a:ext cx="499" cy="0"/>
              </a:xfrm>
              <a:prstGeom prst="line">
                <a:avLst/>
              </a:prstGeom>
              <a:ln w="9525" cap="flat" cmpd="sng">
                <a:solidFill>
                  <a:schemeClr val="tx1"/>
                </a:solidFill>
                <a:prstDash val="solid"/>
                <a:headEnd type="none" w="med" len="med"/>
                <a:tailEnd type="triangle" w="med" len="med"/>
              </a:ln>
            </p:spPr>
          </p:sp>
        </p:grpSp>
        <p:sp>
          <p:nvSpPr>
            <p:cNvPr id="47114" name="直接连接符 109587"/>
            <p:cNvSpPr/>
            <p:nvPr/>
          </p:nvSpPr>
          <p:spPr>
            <a:xfrm>
              <a:off x="975" y="3067"/>
              <a:ext cx="453" cy="136"/>
            </a:xfrm>
            <a:prstGeom prst="line">
              <a:avLst/>
            </a:prstGeom>
            <a:ln w="9525" cap="flat" cmpd="sng">
              <a:solidFill>
                <a:schemeClr val="tx1"/>
              </a:solidFill>
              <a:prstDash val="solid"/>
              <a:headEnd type="none" w="med" len="med"/>
              <a:tailEnd type="triangle" w="med" len="med"/>
            </a:ln>
          </p:spPr>
        </p:sp>
        <p:sp>
          <p:nvSpPr>
            <p:cNvPr id="47115" name="文本框 109588"/>
            <p:cNvSpPr txBox="1"/>
            <p:nvPr/>
          </p:nvSpPr>
          <p:spPr>
            <a:xfrm>
              <a:off x="249" y="2795"/>
              <a:ext cx="648" cy="288"/>
            </a:xfrm>
            <a:prstGeom prst="rect">
              <a:avLst/>
            </a:prstGeom>
            <a:noFill/>
            <a:ln w="9525">
              <a:noFill/>
            </a:ln>
          </p:spPr>
          <p:txBody>
            <a:bodyPr wrap="none">
              <a:spAutoFit/>
            </a:bodyPr>
            <a:lstStyle/>
            <a:p>
              <a:r>
                <a:rPr lang="en-US" altLang="zh-CN" dirty="0">
                  <a:latin typeface="Times New Roman" panose="02020603050405020304" pitchFamily="18" charset="0"/>
                </a:rPr>
                <a:t>freelist</a:t>
              </a:r>
            </a:p>
          </p:txBody>
        </p:sp>
      </p:grpSp>
      <p:sp>
        <p:nvSpPr>
          <p:cNvPr id="4711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blinds(horizontal)">
                                      <p:cBhvr>
                                        <p:cTn id="7" dur="500"/>
                                        <p:tgtEl>
                                          <p:spTgt spid="109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Freelists (4)</a:t>
            </a:r>
          </a:p>
        </p:txBody>
      </p:sp>
      <p:sp>
        <p:nvSpPr>
          <p:cNvPr id="48131" name="文本占位符 57346"/>
          <p:cNvSpPr>
            <a:spLocks noGrp="1"/>
          </p:cNvSpPr>
          <p:nvPr>
            <p:ph idx="1"/>
          </p:nvPr>
        </p:nvSpPr>
        <p:spPr>
          <a:xfrm>
            <a:off x="455613" y="1052513"/>
            <a:ext cx="8226425" cy="4572000"/>
          </a:xfrm>
        </p:spPr>
        <p:txBody>
          <a:bodyPr vert="horz" wrap="square" lIns="91440" tIns="45720" rIns="91440" bIns="45720" anchor="t"/>
          <a:lstStyle/>
          <a:p>
            <a:pPr eaLnBrk="1" hangingPunct="1">
              <a:lnSpc>
                <a:spcPct val="60000"/>
              </a:lnSpc>
              <a:buNone/>
            </a:pPr>
            <a:r>
              <a:rPr lang="en-US" altLang="zh-CN" sz="2400" b="1" dirty="0">
                <a:latin typeface="Courier New" panose="02070309020205020404" pitchFamily="49" charset="0"/>
              </a:rPr>
              <a:t>template &lt;class E&gt;</a:t>
            </a:r>
          </a:p>
          <a:p>
            <a:pPr eaLnBrk="1" hangingPunct="1">
              <a:lnSpc>
                <a:spcPct val="60000"/>
              </a:lnSpc>
              <a:buNone/>
            </a:pPr>
            <a:r>
              <a:rPr lang="en-US" altLang="zh-CN" sz="2400" b="1" dirty="0">
                <a:latin typeface="Courier New" panose="02070309020205020404" pitchFamily="49" charset="0"/>
              </a:rPr>
              <a:t>Link&lt;E&gt;* Link&lt;E&gt;::freelist = NULL;</a:t>
            </a:r>
          </a:p>
          <a:p>
            <a:pPr eaLnBrk="1" hangingPunct="1">
              <a:lnSpc>
                <a:spcPct val="30000"/>
              </a:lnSpc>
              <a:buNone/>
            </a:pP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template &lt;class E&gt;   // Overload for new</a:t>
            </a:r>
          </a:p>
          <a:p>
            <a:pPr eaLnBrk="1" hangingPunct="1">
              <a:lnSpc>
                <a:spcPct val="60000"/>
              </a:lnSpc>
              <a:buNone/>
            </a:pPr>
            <a:r>
              <a:rPr lang="en-US" altLang="zh-CN" sz="2400" b="1" dirty="0">
                <a:latin typeface="Courier New" panose="02070309020205020404" pitchFamily="49" charset="0"/>
              </a:rPr>
              <a:t>void* Link&lt;E&gt;::operator new(size_t) {</a:t>
            </a:r>
          </a:p>
          <a:p>
            <a:pPr eaLnBrk="1" hangingPunct="1">
              <a:lnSpc>
                <a:spcPct val="70000"/>
              </a:lnSpc>
              <a:buNone/>
            </a:pPr>
            <a:r>
              <a:rPr lang="en-US" altLang="zh-CN" sz="2400" b="1" dirty="0">
                <a:latin typeface="Courier New" panose="02070309020205020404" pitchFamily="49" charset="0"/>
              </a:rPr>
              <a:t>  if (freelist == NULL) return ::new Link;</a:t>
            </a:r>
          </a:p>
          <a:p>
            <a:pPr eaLnBrk="1" hangingPunct="1">
              <a:lnSpc>
                <a:spcPct val="70000"/>
              </a:lnSpc>
              <a:buNone/>
            </a:pPr>
            <a:r>
              <a:rPr lang="en-US" altLang="zh-CN" sz="2400" b="1" dirty="0">
                <a:latin typeface="Courier New" panose="02070309020205020404" pitchFamily="49" charset="0"/>
              </a:rPr>
              <a:t>  Link&lt;E&gt;* temp = freelist; // Reuse</a:t>
            </a:r>
          </a:p>
          <a:p>
            <a:pPr eaLnBrk="1" hangingPunct="1">
              <a:lnSpc>
                <a:spcPct val="60000"/>
              </a:lnSpc>
              <a:buNone/>
            </a:pPr>
            <a:r>
              <a:rPr lang="en-US" altLang="zh-CN" sz="2400" b="1" dirty="0">
                <a:latin typeface="Courier New" panose="02070309020205020404" pitchFamily="49" charset="0"/>
              </a:rPr>
              <a:t>  freelist = freelist-&gt;next;</a:t>
            </a:r>
          </a:p>
          <a:p>
            <a:pPr eaLnBrk="1" hangingPunct="1">
              <a:lnSpc>
                <a:spcPct val="60000"/>
              </a:lnSpc>
              <a:buNone/>
            </a:pPr>
            <a:r>
              <a:rPr lang="en-US" altLang="zh-CN" sz="2400" b="1" dirty="0">
                <a:latin typeface="Courier New" panose="02070309020205020404" pitchFamily="49" charset="0"/>
              </a:rPr>
              <a:t>  return temp;         // Return the link</a:t>
            </a:r>
          </a:p>
          <a:p>
            <a:pPr eaLnBrk="1" hangingPunct="1">
              <a:lnSpc>
                <a:spcPct val="60000"/>
              </a:lnSpc>
              <a:buNone/>
            </a:pPr>
            <a:r>
              <a:rPr lang="en-US" altLang="zh-CN" sz="2400" b="1" dirty="0">
                <a:latin typeface="Courier New" panose="02070309020205020404" pitchFamily="49" charset="0"/>
              </a:rPr>
              <a:t>}</a:t>
            </a:r>
          </a:p>
          <a:p>
            <a:pPr eaLnBrk="1" hangingPunct="1">
              <a:lnSpc>
                <a:spcPct val="30000"/>
              </a:lnSpc>
              <a:buNone/>
            </a:pPr>
            <a:endParaRPr lang="en-US" altLang="zh-CN" sz="2400" b="1" dirty="0">
              <a:latin typeface="Courier New" panose="02070309020205020404" pitchFamily="49" charset="0"/>
            </a:endParaRPr>
          </a:p>
        </p:txBody>
      </p:sp>
      <p:grpSp>
        <p:nvGrpSpPr>
          <p:cNvPr id="57369" name="组合 57368"/>
          <p:cNvGrpSpPr/>
          <p:nvPr/>
        </p:nvGrpSpPr>
        <p:grpSpPr>
          <a:xfrm>
            <a:off x="2362200" y="5375275"/>
            <a:ext cx="863600" cy="503238"/>
            <a:chOff x="1657" y="3929"/>
            <a:chExt cx="544" cy="317"/>
          </a:xfrm>
        </p:grpSpPr>
        <p:sp>
          <p:nvSpPr>
            <p:cNvPr id="48148" name="矩形 57352"/>
            <p:cNvSpPr/>
            <p:nvPr/>
          </p:nvSpPr>
          <p:spPr>
            <a:xfrm>
              <a:off x="1657" y="3929"/>
              <a:ext cx="544"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8149" name="直接连接符 57353"/>
            <p:cNvSpPr/>
            <p:nvPr/>
          </p:nvSpPr>
          <p:spPr>
            <a:xfrm>
              <a:off x="1975" y="3929"/>
              <a:ext cx="0" cy="317"/>
            </a:xfrm>
            <a:prstGeom prst="line">
              <a:avLst/>
            </a:prstGeom>
            <a:ln w="38100" cap="flat" cmpd="sng">
              <a:solidFill>
                <a:schemeClr val="tx1"/>
              </a:solidFill>
              <a:prstDash val="solid"/>
              <a:headEnd type="none" w="med" len="med"/>
              <a:tailEnd type="none" w="med" len="med"/>
            </a:ln>
          </p:spPr>
        </p:sp>
      </p:grpSp>
      <p:sp>
        <p:nvSpPr>
          <p:cNvPr id="48133" name="矩形 57354"/>
          <p:cNvSpPr/>
          <p:nvPr/>
        </p:nvSpPr>
        <p:spPr>
          <a:xfrm>
            <a:off x="3944938" y="5375275"/>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8134" name="矩形 57355"/>
          <p:cNvSpPr/>
          <p:nvPr/>
        </p:nvSpPr>
        <p:spPr>
          <a:xfrm>
            <a:off x="5457825" y="5375275"/>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8135" name="矩形 57356"/>
          <p:cNvSpPr/>
          <p:nvPr/>
        </p:nvSpPr>
        <p:spPr>
          <a:xfrm>
            <a:off x="6969125" y="5375275"/>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8136" name="直接连接符 57357"/>
          <p:cNvSpPr/>
          <p:nvPr/>
        </p:nvSpPr>
        <p:spPr>
          <a:xfrm>
            <a:off x="4592638" y="5591175"/>
            <a:ext cx="792162" cy="0"/>
          </a:xfrm>
          <a:prstGeom prst="line">
            <a:avLst/>
          </a:prstGeom>
          <a:ln w="9525" cap="flat" cmpd="sng">
            <a:solidFill>
              <a:schemeClr val="tx1"/>
            </a:solidFill>
            <a:prstDash val="solid"/>
            <a:headEnd type="none" w="med" len="med"/>
            <a:tailEnd type="triangle" w="med" len="med"/>
          </a:ln>
        </p:spPr>
      </p:sp>
      <p:sp>
        <p:nvSpPr>
          <p:cNvPr id="48137" name="直接连接符 57358"/>
          <p:cNvSpPr/>
          <p:nvPr/>
        </p:nvSpPr>
        <p:spPr>
          <a:xfrm>
            <a:off x="6105525" y="5591175"/>
            <a:ext cx="792163" cy="0"/>
          </a:xfrm>
          <a:prstGeom prst="line">
            <a:avLst/>
          </a:prstGeom>
          <a:ln w="9525" cap="flat" cmpd="sng">
            <a:solidFill>
              <a:schemeClr val="tx1"/>
            </a:solidFill>
            <a:prstDash val="solid"/>
            <a:headEnd type="none" w="med" len="med"/>
            <a:tailEnd type="triangle" w="med" len="med"/>
          </a:ln>
        </p:spPr>
      </p:sp>
      <p:sp>
        <p:nvSpPr>
          <p:cNvPr id="48138" name="直接连接符 57359"/>
          <p:cNvSpPr/>
          <p:nvPr/>
        </p:nvSpPr>
        <p:spPr>
          <a:xfrm>
            <a:off x="4449763" y="5375275"/>
            <a:ext cx="0" cy="503238"/>
          </a:xfrm>
          <a:prstGeom prst="line">
            <a:avLst/>
          </a:prstGeom>
          <a:ln w="38100" cap="flat" cmpd="sng">
            <a:solidFill>
              <a:schemeClr val="tx1"/>
            </a:solidFill>
            <a:prstDash val="solid"/>
            <a:headEnd type="none" w="med" len="med"/>
            <a:tailEnd type="none" w="med" len="med"/>
          </a:ln>
        </p:spPr>
      </p:sp>
      <p:sp>
        <p:nvSpPr>
          <p:cNvPr id="48139" name="直接连接符 57360"/>
          <p:cNvSpPr/>
          <p:nvPr/>
        </p:nvSpPr>
        <p:spPr>
          <a:xfrm>
            <a:off x="5961063" y="5375275"/>
            <a:ext cx="0" cy="503238"/>
          </a:xfrm>
          <a:prstGeom prst="line">
            <a:avLst/>
          </a:prstGeom>
          <a:ln w="38100" cap="flat" cmpd="sng">
            <a:solidFill>
              <a:schemeClr val="tx1"/>
            </a:solidFill>
            <a:prstDash val="solid"/>
            <a:headEnd type="none" w="med" len="med"/>
            <a:tailEnd type="none" w="med" len="med"/>
          </a:ln>
        </p:spPr>
      </p:sp>
      <p:sp>
        <p:nvSpPr>
          <p:cNvPr id="48140" name="直接连接符 57361"/>
          <p:cNvSpPr/>
          <p:nvPr/>
        </p:nvSpPr>
        <p:spPr>
          <a:xfrm>
            <a:off x="7473950" y="5375275"/>
            <a:ext cx="0" cy="503238"/>
          </a:xfrm>
          <a:prstGeom prst="line">
            <a:avLst/>
          </a:prstGeom>
          <a:ln w="38100" cap="flat" cmpd="sng">
            <a:solidFill>
              <a:schemeClr val="tx1"/>
            </a:solidFill>
            <a:prstDash val="solid"/>
            <a:headEnd type="none" w="med" len="med"/>
            <a:tailEnd type="none" w="med" len="med"/>
          </a:ln>
        </p:spPr>
      </p:sp>
      <p:sp>
        <p:nvSpPr>
          <p:cNvPr id="57363" name="直接连接符 57362"/>
          <p:cNvSpPr/>
          <p:nvPr/>
        </p:nvSpPr>
        <p:spPr>
          <a:xfrm>
            <a:off x="3152775" y="5591175"/>
            <a:ext cx="792163" cy="0"/>
          </a:xfrm>
          <a:prstGeom prst="line">
            <a:avLst/>
          </a:prstGeom>
          <a:ln w="9525" cap="flat" cmpd="sng">
            <a:solidFill>
              <a:schemeClr val="tx1"/>
            </a:solidFill>
            <a:prstDash val="solid"/>
            <a:headEnd type="none" w="med" len="med"/>
            <a:tailEnd type="triangle" w="med" len="med"/>
          </a:ln>
        </p:spPr>
      </p:sp>
      <p:sp>
        <p:nvSpPr>
          <p:cNvPr id="57364" name="直接连接符 57363"/>
          <p:cNvSpPr/>
          <p:nvPr/>
        </p:nvSpPr>
        <p:spPr>
          <a:xfrm>
            <a:off x="2000250" y="5159375"/>
            <a:ext cx="431800" cy="144463"/>
          </a:xfrm>
          <a:prstGeom prst="line">
            <a:avLst/>
          </a:prstGeom>
          <a:ln w="9525" cap="flat" cmpd="sng">
            <a:solidFill>
              <a:srgbClr val="3333CC"/>
            </a:solidFill>
            <a:prstDash val="solid"/>
            <a:headEnd type="none" w="med" len="med"/>
            <a:tailEnd type="triangle" w="med" len="med"/>
          </a:ln>
        </p:spPr>
      </p:sp>
      <p:sp>
        <p:nvSpPr>
          <p:cNvPr id="57365" name="文本框 57364"/>
          <p:cNvSpPr txBox="1"/>
          <p:nvPr/>
        </p:nvSpPr>
        <p:spPr>
          <a:xfrm>
            <a:off x="1187450" y="4727575"/>
            <a:ext cx="1028700" cy="457200"/>
          </a:xfrm>
          <a:prstGeom prst="rect">
            <a:avLst/>
          </a:prstGeom>
          <a:noFill/>
          <a:ln w="9525">
            <a:noFill/>
          </a:ln>
        </p:spPr>
        <p:txBody>
          <a:bodyPr wrap="none">
            <a:spAutoFit/>
          </a:bodyPr>
          <a:lstStyle/>
          <a:p>
            <a:r>
              <a:rPr lang="en-US" altLang="zh-CN" dirty="0">
                <a:solidFill>
                  <a:srgbClr val="3333CC"/>
                </a:solidFill>
                <a:latin typeface="Times New Roman" panose="02020603050405020304" pitchFamily="18" charset="0"/>
              </a:rPr>
              <a:t>freelist</a:t>
            </a:r>
          </a:p>
        </p:txBody>
      </p:sp>
      <p:grpSp>
        <p:nvGrpSpPr>
          <p:cNvPr id="57366" name="组合 57365"/>
          <p:cNvGrpSpPr/>
          <p:nvPr/>
        </p:nvGrpSpPr>
        <p:grpSpPr>
          <a:xfrm>
            <a:off x="2287588" y="4581525"/>
            <a:ext cx="792162" cy="649288"/>
            <a:chOff x="1111" y="2976"/>
            <a:chExt cx="499" cy="409"/>
          </a:xfrm>
        </p:grpSpPr>
        <p:sp>
          <p:nvSpPr>
            <p:cNvPr id="48146" name="文本框 57366"/>
            <p:cNvSpPr txBox="1"/>
            <p:nvPr/>
          </p:nvSpPr>
          <p:spPr>
            <a:xfrm>
              <a:off x="1111" y="2976"/>
              <a:ext cx="499"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temp</a:t>
              </a:r>
            </a:p>
          </p:txBody>
        </p:sp>
        <p:sp>
          <p:nvSpPr>
            <p:cNvPr id="48147" name="直接连接符 57367"/>
            <p:cNvSpPr/>
            <p:nvPr/>
          </p:nvSpPr>
          <p:spPr>
            <a:xfrm>
              <a:off x="1383" y="3249"/>
              <a:ext cx="0" cy="136"/>
            </a:xfrm>
            <a:prstGeom prst="line">
              <a:avLst/>
            </a:prstGeom>
            <a:ln w="9525" cap="flat" cmpd="sng">
              <a:solidFill>
                <a:srgbClr val="CC0000"/>
              </a:solidFill>
              <a:prstDash val="solid"/>
              <a:headEnd type="none" w="med" len="med"/>
              <a:tailEnd type="triangle" w="med" len="med"/>
            </a:ln>
          </p:spPr>
        </p:sp>
      </p:grpSp>
      <p:sp>
        <p:nvSpPr>
          <p:cNvPr id="4814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49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 0 L 0.20486 0 " pathEditMode="relative" ptsTypes="AA">
                                      <p:cBhvr>
                                        <p:cTn id="10" dur="1000" fill="hold"/>
                                        <p:tgtEl>
                                          <p:spTgt spid="57364"/>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20486 0 " pathEditMode="relative" ptsTypes="AA">
                                      <p:cBhvr>
                                        <p:cTn id="12" dur="1000" fill="hold"/>
                                        <p:tgtEl>
                                          <p:spTgt spid="5736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57363"/>
                                        </p:tgtEl>
                                      </p:cBhvr>
                                    </p:animEffect>
                                    <p:set>
                                      <p:cBhvr>
                                        <p:cTn id="17" dur="1" fill="hold">
                                          <p:stCondLst>
                                            <p:cond delay="499"/>
                                          </p:stCondLst>
                                        </p:cTn>
                                        <p:tgtEl>
                                          <p:spTgt spid="57363"/>
                                        </p:tgtEl>
                                        <p:attrNameLst>
                                          <p:attrName>style.visibility</p:attrName>
                                        </p:attrNameLst>
                                      </p:cBhvr>
                                      <p:to>
                                        <p:strVal val="hidden"/>
                                      </p:to>
                                    </p:set>
                                  </p:childTnLst>
                                </p:cTn>
                              </p:par>
                              <p:par>
                                <p:cTn id="18" presetID="0" presetClass="path" presetSubtype="0" accel="50000" decel="50000" fill="hold" nodeType="withEffect">
                                  <p:stCondLst>
                                    <p:cond delay="0"/>
                                  </p:stCondLst>
                                  <p:childTnLst>
                                    <p:animMotion origin="layout" path="M -0.04757 0.00532 L -0.18143 -0.02613 " pathEditMode="relative" ptsTypes="AA">
                                      <p:cBhvr>
                                        <p:cTn id="19" dur="1000" fill="hold"/>
                                        <p:tgtEl>
                                          <p:spTgt spid="57369"/>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3.05556E-6 1.11022E-16 L -0.16927 -0.01549 " pathEditMode="relative" rAng="0" ptsTypes="AA">
                                      <p:cBhvr>
                                        <p:cTn id="21" dur="1000" fill="hold"/>
                                        <p:tgtEl>
                                          <p:spTgt spid="57366"/>
                                        </p:tgtEl>
                                        <p:attrNameLst>
                                          <p:attrName>ppt_x</p:attrName>
                                          <p:attrName>ppt_y</p:attrName>
                                        </p:attrNameLst>
                                      </p:cBhvr>
                                      <p:rCtr x="-8500" y="-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03425"/>
          <p:cNvSpPr>
            <a:spLocks noGrp="1"/>
          </p:cNvSpPr>
          <p:nvPr>
            <p:ph type="title"/>
          </p:nvPr>
        </p:nvSpPr>
        <p:spPr>
          <a:xfrm>
            <a:off x="755650" y="0"/>
            <a:ext cx="7772400" cy="1066800"/>
          </a:xfrm>
        </p:spPr>
        <p:txBody>
          <a:bodyPr vert="horz" wrap="square" lIns="91440" tIns="45720" rIns="91440" bIns="45720" anchor="ctr"/>
          <a:lstStyle/>
          <a:p>
            <a:pPr eaLnBrk="1" hangingPunct="1"/>
            <a:r>
              <a:rPr lang="en-US" altLang="zh-CN" sz="4800" dirty="0">
                <a:solidFill>
                  <a:srgbClr val="CC0000"/>
                </a:solidFill>
              </a:rPr>
              <a:t>Definition of lists (2)</a:t>
            </a:r>
          </a:p>
        </p:txBody>
      </p:sp>
      <p:sp>
        <p:nvSpPr>
          <p:cNvPr id="6147" name="文本占位符 103426"/>
          <p:cNvSpPr>
            <a:spLocks noGrp="1"/>
          </p:cNvSpPr>
          <p:nvPr>
            <p:ph idx="1"/>
          </p:nvPr>
        </p:nvSpPr>
        <p:spPr>
          <a:xfrm>
            <a:off x="685800" y="1196975"/>
            <a:ext cx="7918450" cy="5472113"/>
          </a:xfrm>
        </p:spPr>
        <p:txBody>
          <a:bodyPr vert="horz" wrap="square" lIns="91440" tIns="45720" rIns="91440" bIns="45720" anchor="t"/>
          <a:lstStyle/>
          <a:p>
            <a:pPr eaLnBrk="1" hangingPunct="1">
              <a:lnSpc>
                <a:spcPct val="90000"/>
              </a:lnSpc>
            </a:pPr>
            <a:r>
              <a:rPr lang="en-US" altLang="zh-CN" dirty="0">
                <a:latin typeface="Arial" panose="020B0604020202020204" pitchFamily="34" charset="0"/>
              </a:rPr>
              <a:t>The </a:t>
            </a:r>
            <a:r>
              <a:rPr lang="en-US" altLang="zh-CN" dirty="0">
                <a:solidFill>
                  <a:schemeClr val="accent2"/>
                </a:solidFill>
                <a:latin typeface="Arial" panose="020B0604020202020204" pitchFamily="34" charset="0"/>
              </a:rPr>
              <a:t>empty</a:t>
            </a:r>
            <a:r>
              <a:rPr lang="en-US" altLang="zh-CN" dirty="0">
                <a:latin typeface="Arial" panose="020B0604020202020204" pitchFamily="34" charset="0"/>
              </a:rPr>
              <a:t> list contains no elements.</a:t>
            </a:r>
          </a:p>
          <a:p>
            <a:pPr eaLnBrk="1" hangingPunct="1">
              <a:lnSpc>
                <a:spcPct val="90000"/>
              </a:lnSpc>
            </a:pPr>
            <a:r>
              <a:rPr lang="en-US" altLang="zh-CN" dirty="0">
                <a:latin typeface="Arial" panose="020B0604020202020204" pitchFamily="34" charset="0"/>
              </a:rPr>
              <a:t>The </a:t>
            </a:r>
            <a:r>
              <a:rPr lang="en-US" altLang="zh-CN" dirty="0">
                <a:solidFill>
                  <a:schemeClr val="accent2"/>
                </a:solidFill>
                <a:latin typeface="Arial" panose="020B0604020202020204" pitchFamily="34" charset="0"/>
              </a:rPr>
              <a:t>length</a:t>
            </a:r>
            <a:r>
              <a:rPr lang="en-US" altLang="zh-CN" dirty="0">
                <a:latin typeface="Arial" panose="020B0604020202020204" pitchFamily="34" charset="0"/>
              </a:rPr>
              <a:t> of the list is the number of elements currently stored.</a:t>
            </a:r>
          </a:p>
          <a:p>
            <a:pPr eaLnBrk="1" hangingPunct="1">
              <a:lnSpc>
                <a:spcPct val="90000"/>
              </a:lnSpc>
            </a:pPr>
            <a:r>
              <a:rPr lang="en-US" altLang="zh-CN" dirty="0">
                <a:latin typeface="Arial" panose="020B0604020202020204" pitchFamily="34" charset="0"/>
              </a:rPr>
              <a:t>The beginning of the list is called the </a:t>
            </a:r>
            <a:r>
              <a:rPr lang="en-US" altLang="zh-CN" dirty="0">
                <a:solidFill>
                  <a:schemeClr val="accent2"/>
                </a:solidFill>
                <a:latin typeface="Arial" panose="020B0604020202020204" pitchFamily="34" charset="0"/>
              </a:rPr>
              <a:t>head</a:t>
            </a:r>
            <a:r>
              <a:rPr lang="en-US" altLang="zh-CN" dirty="0">
                <a:latin typeface="Arial" panose="020B0604020202020204" pitchFamily="34" charset="0"/>
              </a:rPr>
              <a:t>, the end of the list is called the</a:t>
            </a:r>
            <a:r>
              <a:rPr lang="en-US" altLang="zh-CN" dirty="0">
                <a:solidFill>
                  <a:schemeClr val="accent2"/>
                </a:solidFill>
                <a:latin typeface="Arial" panose="020B0604020202020204" pitchFamily="34" charset="0"/>
              </a:rPr>
              <a:t> tail</a:t>
            </a:r>
            <a:r>
              <a:rPr lang="en-US" altLang="zh-CN" dirty="0">
                <a:latin typeface="Arial" panose="020B0604020202020204" pitchFamily="34" charset="0"/>
              </a:rPr>
              <a:t>.</a:t>
            </a:r>
          </a:p>
          <a:p>
            <a:pPr eaLnBrk="1" hangingPunct="1">
              <a:lnSpc>
                <a:spcPct val="90000"/>
              </a:lnSpc>
            </a:pPr>
            <a:r>
              <a:rPr lang="en-US" altLang="zh-CN" dirty="0">
                <a:solidFill>
                  <a:schemeClr val="accent2"/>
                </a:solidFill>
                <a:latin typeface="Arial" panose="020B0604020202020204" pitchFamily="34" charset="0"/>
              </a:rPr>
              <a:t>Sorted lists</a:t>
            </a:r>
            <a:r>
              <a:rPr lang="en-US" altLang="zh-CN" dirty="0">
                <a:latin typeface="Arial" panose="020B0604020202020204" pitchFamily="34" charset="0"/>
              </a:rPr>
              <a:t> have their elements positioned in some order of value, while </a:t>
            </a:r>
            <a:r>
              <a:rPr lang="en-US" altLang="zh-CN" dirty="0">
                <a:solidFill>
                  <a:schemeClr val="accent2"/>
                </a:solidFill>
                <a:latin typeface="Arial" panose="020B0604020202020204" pitchFamily="34" charset="0"/>
              </a:rPr>
              <a:t>unsorted lists </a:t>
            </a:r>
            <a:r>
              <a:rPr lang="en-US" altLang="zh-CN" dirty="0">
                <a:latin typeface="Arial" panose="020B0604020202020204" pitchFamily="34" charset="0"/>
              </a:rPr>
              <a:t>have no necessary relationship between element values and positions.</a:t>
            </a:r>
          </a:p>
          <a:p>
            <a:pPr eaLnBrk="1" hangingPunct="1">
              <a:lnSpc>
                <a:spcPct val="90000"/>
              </a:lnSpc>
            </a:pPr>
            <a:endParaRPr lang="en-US" altLang="zh-CN" dirty="0">
              <a:latin typeface="Arial" panose="020B0604020202020204" pitchFamily="34" charset="0"/>
            </a:endParaRPr>
          </a:p>
        </p:txBody>
      </p:sp>
      <p:sp>
        <p:nvSpPr>
          <p:cNvPr id="614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a:t>
            </a:fld>
            <a:endParaRPr lang="zh-CN" altLang="en-US"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79201"/>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Freelists (5)</a:t>
            </a:r>
          </a:p>
        </p:txBody>
      </p:sp>
      <p:sp>
        <p:nvSpPr>
          <p:cNvPr id="49155" name="文本占位符 179202"/>
          <p:cNvSpPr>
            <a:spLocks noGrp="1"/>
          </p:cNvSpPr>
          <p:nvPr>
            <p:ph idx="1"/>
          </p:nvPr>
        </p:nvSpPr>
        <p:spPr>
          <a:xfrm>
            <a:off x="455613" y="1052513"/>
            <a:ext cx="8226425" cy="4572000"/>
          </a:xfrm>
        </p:spPr>
        <p:txBody>
          <a:bodyPr vert="horz" wrap="square" lIns="91440" tIns="45720" rIns="91440" bIns="45720" anchor="t"/>
          <a:lstStyle/>
          <a:p>
            <a:pPr eaLnBrk="1" hangingPunct="1">
              <a:lnSpc>
                <a:spcPct val="30000"/>
              </a:lnSpc>
              <a:buNone/>
            </a:pPr>
            <a:endParaRPr lang="en-US" altLang="zh-CN" sz="2400" b="1" dirty="0">
              <a:latin typeface="Courier New" panose="02070309020205020404" pitchFamily="49" charset="0"/>
            </a:endParaRPr>
          </a:p>
          <a:p>
            <a:pPr eaLnBrk="1" hangingPunct="1">
              <a:lnSpc>
                <a:spcPct val="60000"/>
              </a:lnSpc>
              <a:buNone/>
            </a:pPr>
            <a:r>
              <a:rPr lang="en-US" altLang="zh-CN" sz="2400" b="1" dirty="0">
                <a:latin typeface="Courier New" panose="02070309020205020404" pitchFamily="49" charset="0"/>
              </a:rPr>
              <a:t>template &lt;class E&gt;   // Overload delete</a:t>
            </a:r>
          </a:p>
          <a:p>
            <a:pPr eaLnBrk="1" hangingPunct="1">
              <a:lnSpc>
                <a:spcPct val="60000"/>
              </a:lnSpc>
              <a:buNone/>
            </a:pPr>
            <a:r>
              <a:rPr lang="en-US" altLang="zh-CN" sz="2400" b="1" dirty="0">
                <a:latin typeface="Courier New" panose="02070309020205020404" pitchFamily="49" charset="0"/>
              </a:rPr>
              <a:t>void Link&lt;E&gt;::operator delete(void* ptr){</a:t>
            </a:r>
          </a:p>
          <a:p>
            <a:pPr eaLnBrk="1" hangingPunct="1">
              <a:lnSpc>
                <a:spcPct val="60000"/>
              </a:lnSpc>
              <a:buNone/>
            </a:pPr>
            <a:r>
              <a:rPr lang="en-US" altLang="zh-CN" sz="2400" b="1" dirty="0">
                <a:latin typeface="Courier New" panose="02070309020205020404" pitchFamily="49" charset="0"/>
              </a:rPr>
              <a:t>  ((Link&lt;E&gt;*)ptr)-&gt;next = freelist;</a:t>
            </a:r>
          </a:p>
          <a:p>
            <a:pPr eaLnBrk="1" hangingPunct="1">
              <a:lnSpc>
                <a:spcPct val="60000"/>
              </a:lnSpc>
              <a:buNone/>
            </a:pPr>
            <a:r>
              <a:rPr lang="en-US" altLang="zh-CN" sz="2400" b="1" dirty="0">
                <a:latin typeface="Courier New" panose="02070309020205020404" pitchFamily="49" charset="0"/>
              </a:rPr>
              <a:t>  freelist = (Link&lt;E&gt;*)ptr;</a:t>
            </a:r>
          </a:p>
          <a:p>
            <a:pPr eaLnBrk="1" hangingPunct="1">
              <a:lnSpc>
                <a:spcPct val="60000"/>
              </a:lnSpc>
              <a:buNone/>
            </a:pPr>
            <a:r>
              <a:rPr lang="en-US" altLang="zh-CN" sz="2400" b="1" dirty="0">
                <a:latin typeface="Courier New" panose="02070309020205020404" pitchFamily="49" charset="0"/>
              </a:rPr>
              <a:t>}</a:t>
            </a:r>
            <a:endParaRPr lang="en-US" altLang="zh-CN" sz="2400" b="1" dirty="0">
              <a:latin typeface="Helvetica" pitchFamily="34" charset="0"/>
            </a:endParaRPr>
          </a:p>
        </p:txBody>
      </p:sp>
      <p:grpSp>
        <p:nvGrpSpPr>
          <p:cNvPr id="49156" name="组合 179203"/>
          <p:cNvGrpSpPr/>
          <p:nvPr/>
        </p:nvGrpSpPr>
        <p:grpSpPr>
          <a:xfrm>
            <a:off x="2051050" y="5086350"/>
            <a:ext cx="863600" cy="503238"/>
            <a:chOff x="1657" y="3929"/>
            <a:chExt cx="544" cy="317"/>
          </a:xfrm>
        </p:grpSpPr>
        <p:sp>
          <p:nvSpPr>
            <p:cNvPr id="49173" name="矩形 179204"/>
            <p:cNvSpPr/>
            <p:nvPr/>
          </p:nvSpPr>
          <p:spPr>
            <a:xfrm>
              <a:off x="1657" y="3929"/>
              <a:ext cx="544"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9174" name="直接连接符 179205"/>
            <p:cNvSpPr/>
            <p:nvPr/>
          </p:nvSpPr>
          <p:spPr>
            <a:xfrm>
              <a:off x="1975" y="3929"/>
              <a:ext cx="0" cy="317"/>
            </a:xfrm>
            <a:prstGeom prst="line">
              <a:avLst/>
            </a:prstGeom>
            <a:ln w="38100" cap="flat" cmpd="sng">
              <a:solidFill>
                <a:schemeClr val="tx1"/>
              </a:solidFill>
              <a:prstDash val="solid"/>
              <a:headEnd type="none" w="med" len="med"/>
              <a:tailEnd type="none" w="med" len="med"/>
            </a:ln>
          </p:spPr>
        </p:sp>
      </p:grpSp>
      <p:sp>
        <p:nvSpPr>
          <p:cNvPr id="49157" name="矩形 179206"/>
          <p:cNvSpPr/>
          <p:nvPr/>
        </p:nvSpPr>
        <p:spPr>
          <a:xfrm>
            <a:off x="4500563" y="5086350"/>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9158" name="矩形 179207"/>
          <p:cNvSpPr/>
          <p:nvPr/>
        </p:nvSpPr>
        <p:spPr>
          <a:xfrm>
            <a:off x="6013450" y="5086350"/>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9159" name="矩形 179208"/>
          <p:cNvSpPr/>
          <p:nvPr/>
        </p:nvSpPr>
        <p:spPr>
          <a:xfrm>
            <a:off x="7524750" y="5086350"/>
            <a:ext cx="863600" cy="503238"/>
          </a:xfrm>
          <a:prstGeom prst="rect">
            <a:avLst/>
          </a:prstGeom>
          <a:solidFill>
            <a:srgbClr val="CCFFCC"/>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49160" name="直接连接符 179209"/>
          <p:cNvSpPr/>
          <p:nvPr/>
        </p:nvSpPr>
        <p:spPr>
          <a:xfrm>
            <a:off x="5148263" y="5302250"/>
            <a:ext cx="792162" cy="0"/>
          </a:xfrm>
          <a:prstGeom prst="line">
            <a:avLst/>
          </a:prstGeom>
          <a:ln w="9525" cap="flat" cmpd="sng">
            <a:solidFill>
              <a:schemeClr val="tx1"/>
            </a:solidFill>
            <a:prstDash val="solid"/>
            <a:headEnd type="none" w="med" len="med"/>
            <a:tailEnd type="triangle" w="med" len="med"/>
          </a:ln>
        </p:spPr>
      </p:sp>
      <p:sp>
        <p:nvSpPr>
          <p:cNvPr id="49161" name="直接连接符 179210"/>
          <p:cNvSpPr/>
          <p:nvPr/>
        </p:nvSpPr>
        <p:spPr>
          <a:xfrm>
            <a:off x="6661150" y="5302250"/>
            <a:ext cx="792163" cy="0"/>
          </a:xfrm>
          <a:prstGeom prst="line">
            <a:avLst/>
          </a:prstGeom>
          <a:ln w="9525" cap="flat" cmpd="sng">
            <a:solidFill>
              <a:schemeClr val="tx1"/>
            </a:solidFill>
            <a:prstDash val="solid"/>
            <a:headEnd type="none" w="med" len="med"/>
            <a:tailEnd type="triangle" w="med" len="med"/>
          </a:ln>
        </p:spPr>
      </p:sp>
      <p:sp>
        <p:nvSpPr>
          <p:cNvPr id="49162" name="直接连接符 179211"/>
          <p:cNvSpPr/>
          <p:nvPr/>
        </p:nvSpPr>
        <p:spPr>
          <a:xfrm>
            <a:off x="5005388" y="5086350"/>
            <a:ext cx="0" cy="503238"/>
          </a:xfrm>
          <a:prstGeom prst="line">
            <a:avLst/>
          </a:prstGeom>
          <a:ln w="38100" cap="flat" cmpd="sng">
            <a:solidFill>
              <a:schemeClr val="tx1"/>
            </a:solidFill>
            <a:prstDash val="solid"/>
            <a:headEnd type="none" w="med" len="med"/>
            <a:tailEnd type="none" w="med" len="med"/>
          </a:ln>
        </p:spPr>
      </p:sp>
      <p:sp>
        <p:nvSpPr>
          <p:cNvPr id="49163" name="直接连接符 179212"/>
          <p:cNvSpPr/>
          <p:nvPr/>
        </p:nvSpPr>
        <p:spPr>
          <a:xfrm>
            <a:off x="6516688" y="5086350"/>
            <a:ext cx="0" cy="503238"/>
          </a:xfrm>
          <a:prstGeom prst="line">
            <a:avLst/>
          </a:prstGeom>
          <a:ln w="38100" cap="flat" cmpd="sng">
            <a:solidFill>
              <a:schemeClr val="tx1"/>
            </a:solidFill>
            <a:prstDash val="solid"/>
            <a:headEnd type="none" w="med" len="med"/>
            <a:tailEnd type="none" w="med" len="med"/>
          </a:ln>
        </p:spPr>
      </p:sp>
      <p:sp>
        <p:nvSpPr>
          <p:cNvPr id="49164" name="直接连接符 179213"/>
          <p:cNvSpPr/>
          <p:nvPr/>
        </p:nvSpPr>
        <p:spPr>
          <a:xfrm>
            <a:off x="8029575" y="5086350"/>
            <a:ext cx="0" cy="503238"/>
          </a:xfrm>
          <a:prstGeom prst="line">
            <a:avLst/>
          </a:prstGeom>
          <a:ln w="38100" cap="flat" cmpd="sng">
            <a:solidFill>
              <a:schemeClr val="tx1"/>
            </a:solidFill>
            <a:prstDash val="solid"/>
            <a:headEnd type="none" w="med" len="med"/>
            <a:tailEnd type="none" w="med" len="med"/>
          </a:ln>
        </p:spPr>
      </p:sp>
      <p:grpSp>
        <p:nvGrpSpPr>
          <p:cNvPr id="179222" name="组合 179221"/>
          <p:cNvGrpSpPr/>
          <p:nvPr/>
        </p:nvGrpSpPr>
        <p:grpSpPr>
          <a:xfrm>
            <a:off x="3779838" y="5445125"/>
            <a:ext cx="1028700" cy="962025"/>
            <a:chOff x="2381" y="3430"/>
            <a:chExt cx="648" cy="606"/>
          </a:xfrm>
        </p:grpSpPr>
        <p:sp>
          <p:nvSpPr>
            <p:cNvPr id="49171" name="直接连接符 179215"/>
            <p:cNvSpPr/>
            <p:nvPr/>
          </p:nvSpPr>
          <p:spPr>
            <a:xfrm flipV="1">
              <a:off x="2562" y="3430"/>
              <a:ext cx="227" cy="363"/>
            </a:xfrm>
            <a:prstGeom prst="line">
              <a:avLst/>
            </a:prstGeom>
            <a:ln w="9525" cap="flat" cmpd="sng">
              <a:solidFill>
                <a:srgbClr val="3333CC"/>
              </a:solidFill>
              <a:prstDash val="solid"/>
              <a:headEnd type="none" w="med" len="med"/>
              <a:tailEnd type="triangle" w="med" len="med"/>
            </a:ln>
          </p:spPr>
        </p:sp>
        <p:sp>
          <p:nvSpPr>
            <p:cNvPr id="49172" name="文本框 179216"/>
            <p:cNvSpPr txBox="1"/>
            <p:nvPr/>
          </p:nvSpPr>
          <p:spPr>
            <a:xfrm>
              <a:off x="2381" y="3748"/>
              <a:ext cx="648" cy="288"/>
            </a:xfrm>
            <a:prstGeom prst="rect">
              <a:avLst/>
            </a:prstGeom>
            <a:noFill/>
            <a:ln w="9525">
              <a:noFill/>
            </a:ln>
          </p:spPr>
          <p:txBody>
            <a:bodyPr wrap="none">
              <a:spAutoFit/>
            </a:bodyPr>
            <a:lstStyle/>
            <a:p>
              <a:r>
                <a:rPr lang="en-US" altLang="zh-CN" dirty="0">
                  <a:solidFill>
                    <a:srgbClr val="3333CC"/>
                  </a:solidFill>
                  <a:latin typeface="Times New Roman" panose="02020603050405020304" pitchFamily="18" charset="0"/>
                </a:rPr>
                <a:t>freelist</a:t>
              </a:r>
            </a:p>
          </p:txBody>
        </p:sp>
      </p:grpSp>
      <p:grpSp>
        <p:nvGrpSpPr>
          <p:cNvPr id="49166" name="组合 179217"/>
          <p:cNvGrpSpPr/>
          <p:nvPr/>
        </p:nvGrpSpPr>
        <p:grpSpPr>
          <a:xfrm>
            <a:off x="2049463" y="4292600"/>
            <a:ext cx="522287" cy="649288"/>
            <a:chOff x="1111" y="2976"/>
            <a:chExt cx="329" cy="409"/>
          </a:xfrm>
        </p:grpSpPr>
        <p:sp>
          <p:nvSpPr>
            <p:cNvPr id="49169" name="文本框 179218"/>
            <p:cNvSpPr txBox="1"/>
            <p:nvPr/>
          </p:nvSpPr>
          <p:spPr>
            <a:xfrm>
              <a:off x="1111" y="2976"/>
              <a:ext cx="329"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ptr</a:t>
              </a:r>
            </a:p>
          </p:txBody>
        </p:sp>
        <p:sp>
          <p:nvSpPr>
            <p:cNvPr id="49170" name="直接连接符 179219"/>
            <p:cNvSpPr/>
            <p:nvPr/>
          </p:nvSpPr>
          <p:spPr>
            <a:xfrm>
              <a:off x="1383" y="3249"/>
              <a:ext cx="0" cy="136"/>
            </a:xfrm>
            <a:prstGeom prst="line">
              <a:avLst/>
            </a:prstGeom>
            <a:ln w="9525" cap="flat" cmpd="sng">
              <a:solidFill>
                <a:srgbClr val="CC0000"/>
              </a:solidFill>
              <a:prstDash val="solid"/>
              <a:headEnd type="none" w="med" len="med"/>
              <a:tailEnd type="triangle" w="med" len="med"/>
            </a:ln>
          </p:spPr>
        </p:sp>
      </p:grpSp>
      <p:sp>
        <p:nvSpPr>
          <p:cNvPr id="179221" name="直接连接符 179220"/>
          <p:cNvSpPr/>
          <p:nvPr/>
        </p:nvSpPr>
        <p:spPr>
          <a:xfrm>
            <a:off x="2771775" y="5373688"/>
            <a:ext cx="1655763" cy="0"/>
          </a:xfrm>
          <a:prstGeom prst="line">
            <a:avLst/>
          </a:prstGeom>
          <a:ln w="9525" cap="flat" cmpd="sng">
            <a:solidFill>
              <a:srgbClr val="CC0000"/>
            </a:solidFill>
            <a:prstDash val="solid"/>
            <a:headEnd type="none" w="med" len="med"/>
            <a:tailEnd type="triangle" w="med" len="med"/>
          </a:ln>
        </p:spPr>
      </p:sp>
      <p:sp>
        <p:nvSpPr>
          <p:cNvPr id="4916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61111E-6 -2.83237E-6 L -0.27552 -2.83237E-6 " pathEditMode="relative" ptsTypes="AA">
                                      <p:cBhvr>
                                        <p:cTn id="10" dur="1000" fill="hold"/>
                                        <p:tgtEl>
                                          <p:spTgt spid="1792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81249"/>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50179" name="文本占位符 181250"/>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1.1 Definition of lists</a:t>
            </a:r>
          </a:p>
          <a:p>
            <a:pPr eaLnBrk="1" hangingPunct="1"/>
            <a:r>
              <a:rPr lang="en-US" altLang="zh-CN" sz="3600" dirty="0">
                <a:solidFill>
                  <a:srgbClr val="008000"/>
                </a:solidFill>
              </a:rPr>
              <a:t>1.2 ADT of lists</a:t>
            </a:r>
          </a:p>
          <a:p>
            <a:pPr eaLnBrk="1" hangingPunct="1"/>
            <a:r>
              <a:rPr lang="en-US" altLang="zh-CN" sz="3600" dirty="0">
                <a:solidFill>
                  <a:srgbClr val="008000"/>
                </a:solidFill>
              </a:rPr>
              <a:t>1.3 Basic Implementation of Lists</a:t>
            </a:r>
          </a:p>
          <a:p>
            <a:pPr lvl="1" eaLnBrk="1" hangingPunct="1"/>
            <a:r>
              <a:rPr lang="en-US" altLang="zh-CN" sz="3200" dirty="0">
                <a:solidFill>
                  <a:srgbClr val="008000"/>
                </a:solidFill>
              </a:rPr>
              <a:t>1.3.1 Array-based List</a:t>
            </a:r>
          </a:p>
          <a:p>
            <a:pPr lvl="1" eaLnBrk="1" hangingPunct="1"/>
            <a:r>
              <a:rPr lang="en-US" altLang="zh-CN" sz="3200" dirty="0">
                <a:solidFill>
                  <a:srgbClr val="008000"/>
                </a:solidFill>
              </a:rPr>
              <a:t>1.3.2 Linked List</a:t>
            </a:r>
          </a:p>
          <a:p>
            <a:pPr lvl="1" eaLnBrk="1" hangingPunct="1"/>
            <a:r>
              <a:rPr lang="en-US" altLang="zh-CN" sz="3200" dirty="0">
                <a:solidFill>
                  <a:srgbClr val="008000"/>
                </a:solidFill>
              </a:rPr>
              <a:t>1.3.3 Comparison</a:t>
            </a:r>
          </a:p>
          <a:p>
            <a:pPr eaLnBrk="1" hangingPunct="1"/>
            <a:r>
              <a:rPr lang="en-US" altLang="zh-CN" sz="3600" dirty="0">
                <a:solidFill>
                  <a:srgbClr val="008000"/>
                </a:solidFill>
              </a:rPr>
              <a:t>1.4 Free list</a:t>
            </a:r>
          </a:p>
          <a:p>
            <a:pPr eaLnBrk="1" hangingPunct="1"/>
            <a:r>
              <a:rPr lang="en-US" altLang="zh-CN" sz="3600" dirty="0">
                <a:solidFill>
                  <a:srgbClr val="CC0000"/>
                </a:solidFill>
              </a:rPr>
              <a:t>1.5 Double Linked List</a:t>
            </a:r>
          </a:p>
        </p:txBody>
      </p:sp>
      <p:sp>
        <p:nvSpPr>
          <p:cNvPr id="5018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51</a:t>
            </a:fld>
            <a:endParaRPr lang="zh-CN" altLang="en-US"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Doubly Linked Lists (1)</a:t>
            </a:r>
          </a:p>
        </p:txBody>
      </p:sp>
      <p:sp>
        <p:nvSpPr>
          <p:cNvPr id="51205" name="矩形 61444"/>
          <p:cNvSpPr/>
          <p:nvPr/>
        </p:nvSpPr>
        <p:spPr>
          <a:xfrm>
            <a:off x="827088" y="3573463"/>
            <a:ext cx="7375525" cy="822325"/>
          </a:xfrm>
          <a:prstGeom prst="rect">
            <a:avLst/>
          </a:prstGeom>
          <a:noFill/>
          <a:ln w="9525">
            <a:noFill/>
          </a:ln>
        </p:spPr>
        <p:txBody>
          <a:bodyPr wrap="none">
            <a:spAutoFit/>
          </a:bodyPr>
          <a:lstStyle/>
          <a:p>
            <a:pPr>
              <a:lnSpc>
                <a:spcPct val="90000"/>
              </a:lnSpc>
              <a:spcBef>
                <a:spcPct val="20000"/>
              </a:spcBef>
            </a:pPr>
            <a:r>
              <a:rPr lang="en-US" altLang="zh-CN" b="1" dirty="0">
                <a:solidFill>
                  <a:srgbClr val="CC3300"/>
                </a:solidFill>
                <a:latin typeface="Times New Roman" panose="02020603050405020304" pitchFamily="18" charset="0"/>
              </a:rPr>
              <a:t>Simplify the prev() operation:</a:t>
            </a:r>
            <a:r>
              <a:rPr lang="en-US" altLang="zh-CN" dirty="0">
                <a:latin typeface="Times New Roman" panose="02020603050405020304" pitchFamily="18" charset="0"/>
              </a:rPr>
              <a:t> Add a  pointer pointing to </a:t>
            </a:r>
          </a:p>
          <a:p>
            <a:pPr>
              <a:lnSpc>
                <a:spcPct val="90000"/>
              </a:lnSpc>
              <a:spcBef>
                <a:spcPct val="20000"/>
              </a:spcBef>
            </a:pPr>
            <a:r>
              <a:rPr lang="en-US" altLang="zh-CN" dirty="0">
                <a:latin typeface="Times New Roman" panose="02020603050405020304" pitchFamily="18" charset="0"/>
              </a:rPr>
              <a:t>   the previous node.</a:t>
            </a:r>
          </a:p>
        </p:txBody>
      </p:sp>
      <p:sp>
        <p:nvSpPr>
          <p:cNvPr id="5120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52</a:t>
            </a:fld>
            <a:endParaRPr lang="zh-CN" altLang="en-US" sz="1400" dirty="0"/>
          </a:p>
        </p:txBody>
      </p:sp>
      <p:pic>
        <p:nvPicPr>
          <p:cNvPr id="4" name="图片 3"/>
          <p:cNvPicPr>
            <a:picLocks noChangeAspect="1"/>
          </p:cNvPicPr>
          <p:nvPr/>
        </p:nvPicPr>
        <p:blipFill>
          <a:blip r:embed="rId3"/>
          <a:stretch>
            <a:fillRect/>
          </a:stretch>
        </p:blipFill>
        <p:spPr>
          <a:xfrm>
            <a:off x="683260" y="1556385"/>
            <a:ext cx="7243445" cy="166433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Doubly Linked Lists (2)</a:t>
            </a:r>
          </a:p>
        </p:txBody>
      </p:sp>
      <p:sp>
        <p:nvSpPr>
          <p:cNvPr id="52227" name="文本占位符 59394"/>
          <p:cNvSpPr>
            <a:spLocks noGrp="1"/>
          </p:cNvSpPr>
          <p:nvPr>
            <p:ph idx="1"/>
          </p:nvPr>
        </p:nvSpPr>
        <p:spPr>
          <a:xfrm>
            <a:off x="611188" y="836613"/>
            <a:ext cx="8226425" cy="4572000"/>
          </a:xfrm>
        </p:spPr>
        <p:txBody>
          <a:bodyPr vert="horz" wrap="square" lIns="91440" tIns="45720" rIns="91440" bIns="45720" anchor="t"/>
          <a:lstStyle/>
          <a:p>
            <a:pPr eaLnBrk="1" hangingPunct="1">
              <a:lnSpc>
                <a:spcPct val="30000"/>
              </a:lnSpc>
              <a:buNone/>
            </a:pPr>
            <a:endParaRPr lang="en-US" altLang="zh-CN" sz="2800" b="1" dirty="0">
              <a:latin typeface="Helvetica" pitchFamily="34" charset="0"/>
            </a:endParaRPr>
          </a:p>
          <a:p>
            <a:pPr eaLnBrk="1" hangingPunct="1">
              <a:lnSpc>
                <a:spcPct val="60000"/>
              </a:lnSpc>
              <a:buNone/>
            </a:pPr>
            <a:r>
              <a:rPr lang="en-US" altLang="zh-CN" sz="2400" b="1" dirty="0">
                <a:solidFill>
                  <a:srgbClr val="00B050"/>
                </a:solidFill>
                <a:latin typeface="Courier New" panose="02070309020205020404" pitchFamily="49" charset="0"/>
              </a:rPr>
              <a:t>// Doubly linked list </a:t>
            </a:r>
          </a:p>
          <a:p>
            <a:pPr eaLnBrk="1" hangingPunct="1">
              <a:lnSpc>
                <a:spcPct val="60000"/>
              </a:lnSpc>
              <a:buNone/>
            </a:pPr>
            <a:r>
              <a:rPr lang="en-US" altLang="zh-CN" sz="2400" b="1" dirty="0">
                <a:latin typeface="Courier New" panose="02070309020205020404" pitchFamily="49" charset="0"/>
              </a:rPr>
              <a:t>template &lt;typename E&gt; class Link {</a:t>
            </a:r>
          </a:p>
          <a:p>
            <a:pPr eaLnBrk="1" hangingPunct="1">
              <a:lnSpc>
                <a:spcPct val="60000"/>
              </a:lnSpc>
              <a:buNone/>
            </a:pPr>
            <a:r>
              <a:rPr lang="en-US" altLang="zh-CN" sz="2400" b="1" dirty="0">
                <a:latin typeface="Courier New" panose="02070309020205020404" pitchFamily="49" charset="0"/>
              </a:rPr>
              <a:t>public:</a:t>
            </a:r>
          </a:p>
          <a:p>
            <a:pPr eaLnBrk="1" hangingPunct="1">
              <a:lnSpc>
                <a:spcPct val="60000"/>
              </a:lnSpc>
              <a:buNone/>
            </a:pPr>
            <a:r>
              <a:rPr lang="en-US" altLang="zh-CN" sz="2400" b="1" dirty="0">
                <a:latin typeface="Courier New" panose="02070309020205020404" pitchFamily="49" charset="0"/>
              </a:rPr>
              <a:t>	E element; </a:t>
            </a:r>
          </a:p>
          <a:p>
            <a:pPr eaLnBrk="1" hangingPunct="1">
              <a:lnSpc>
                <a:spcPct val="60000"/>
              </a:lnSpc>
              <a:buNone/>
            </a:pPr>
            <a:r>
              <a:rPr lang="en-US" altLang="zh-CN" sz="2400" b="1" dirty="0">
                <a:latin typeface="Courier New" panose="02070309020205020404" pitchFamily="49" charset="0"/>
              </a:rPr>
              <a:t>	Link* next; 	</a:t>
            </a:r>
          </a:p>
          <a:p>
            <a:pPr eaLnBrk="1" hangingPunct="1">
              <a:lnSpc>
                <a:spcPct val="60000"/>
              </a:lnSpc>
              <a:buNone/>
            </a:pPr>
            <a:r>
              <a:rPr lang="en-US" altLang="zh-CN" sz="2400" b="1" dirty="0">
                <a:latin typeface="Courier New" panose="02070309020205020404" pitchFamily="49" charset="0"/>
              </a:rPr>
              <a:t>	Link* prev; </a:t>
            </a:r>
          </a:p>
          <a:p>
            <a:pPr eaLnBrk="1" latinLnBrk="0" hangingPunct="1">
              <a:lnSpc>
                <a:spcPct val="100000"/>
              </a:lnSpc>
              <a:spcBef>
                <a:spcPts val="0"/>
              </a:spcBef>
              <a:buNone/>
            </a:pPr>
            <a:r>
              <a:rPr lang="en-US" altLang="zh-CN" sz="2400" b="1" dirty="0">
                <a:latin typeface="Courier New" panose="02070309020205020404" pitchFamily="49" charset="0"/>
              </a:rPr>
              <a:t>	Link(const E&amp; it, Link* prevp, Link* nextp) {element = it;prev = prevp;next = nextp;</a:t>
            </a:r>
          </a:p>
          <a:p>
            <a:pPr eaLnBrk="1" latinLnBrk="0" hangingPunct="1">
              <a:lnSpc>
                <a:spcPct val="100000"/>
              </a:lnSpc>
              <a:spcBef>
                <a:spcPts val="0"/>
              </a:spcBef>
              <a:buNone/>
            </a:pPr>
            <a:r>
              <a:rPr lang="en-US" altLang="zh-CN" sz="2400" b="1" dirty="0">
                <a:latin typeface="Courier New" panose="02070309020205020404" pitchFamily="49" charset="0"/>
              </a:rPr>
              <a:t>	}</a:t>
            </a:r>
          </a:p>
          <a:p>
            <a:pPr eaLnBrk="1" latinLnBrk="0" hangingPunct="1">
              <a:lnSpc>
                <a:spcPct val="100000"/>
              </a:lnSpc>
              <a:spcBef>
                <a:spcPts val="0"/>
              </a:spcBef>
              <a:buNone/>
            </a:pPr>
            <a:r>
              <a:rPr lang="en-US" altLang="zh-CN" sz="2400" b="1" dirty="0">
                <a:latin typeface="Courier New" panose="02070309020205020404" pitchFamily="49" charset="0"/>
              </a:rPr>
              <a:t>	Link(Link* prevp =NULL, Link* nextp =NULL) {prev = prevp;next = nextp;}</a:t>
            </a:r>
          </a:p>
        </p:txBody>
      </p:sp>
      <p:sp>
        <p:nvSpPr>
          <p:cNvPr id="52228" name="矩形 59396"/>
          <p:cNvSpPr/>
          <p:nvPr/>
        </p:nvSpPr>
        <p:spPr>
          <a:xfrm>
            <a:off x="3059113" y="5661025"/>
            <a:ext cx="2665412" cy="50323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rPr>
              <a:t>prev  element     next</a:t>
            </a:r>
          </a:p>
        </p:txBody>
      </p:sp>
      <p:sp>
        <p:nvSpPr>
          <p:cNvPr id="52229" name="直接连接符 59397"/>
          <p:cNvSpPr/>
          <p:nvPr/>
        </p:nvSpPr>
        <p:spPr>
          <a:xfrm>
            <a:off x="5075238" y="5661025"/>
            <a:ext cx="0" cy="503238"/>
          </a:xfrm>
          <a:prstGeom prst="line">
            <a:avLst/>
          </a:prstGeom>
          <a:ln w="28575" cap="flat" cmpd="sng">
            <a:solidFill>
              <a:schemeClr val="tx1"/>
            </a:solidFill>
            <a:prstDash val="solid"/>
            <a:headEnd type="none" w="med" len="med"/>
            <a:tailEnd type="none" w="med" len="med"/>
          </a:ln>
        </p:spPr>
      </p:sp>
      <p:sp>
        <p:nvSpPr>
          <p:cNvPr id="52230" name="直接连接符 59398"/>
          <p:cNvSpPr/>
          <p:nvPr/>
        </p:nvSpPr>
        <p:spPr>
          <a:xfrm>
            <a:off x="3706813" y="5661025"/>
            <a:ext cx="0" cy="503238"/>
          </a:xfrm>
          <a:prstGeom prst="line">
            <a:avLst/>
          </a:prstGeom>
          <a:ln w="28575" cap="flat" cmpd="sng">
            <a:solidFill>
              <a:schemeClr val="tx1"/>
            </a:solidFill>
            <a:prstDash val="solid"/>
            <a:headEnd type="none" w="med" len="med"/>
            <a:tailEnd type="none" w="med" len="med"/>
          </a:ln>
        </p:spPr>
      </p:sp>
      <p:sp>
        <p:nvSpPr>
          <p:cNvPr id="52231" name="直接连接符 59399"/>
          <p:cNvSpPr/>
          <p:nvPr/>
        </p:nvSpPr>
        <p:spPr>
          <a:xfrm>
            <a:off x="5580063" y="5805488"/>
            <a:ext cx="576262" cy="0"/>
          </a:xfrm>
          <a:prstGeom prst="line">
            <a:avLst/>
          </a:prstGeom>
          <a:ln w="9525" cap="flat" cmpd="sng">
            <a:solidFill>
              <a:schemeClr val="tx1"/>
            </a:solidFill>
            <a:prstDash val="solid"/>
            <a:headEnd type="none" w="med" len="med"/>
            <a:tailEnd type="triangle" w="med" len="med"/>
          </a:ln>
        </p:spPr>
      </p:sp>
      <p:sp>
        <p:nvSpPr>
          <p:cNvPr id="52232" name="直接连接符 59400"/>
          <p:cNvSpPr/>
          <p:nvPr/>
        </p:nvSpPr>
        <p:spPr>
          <a:xfrm flipH="1">
            <a:off x="2411413" y="5805488"/>
            <a:ext cx="792162" cy="0"/>
          </a:xfrm>
          <a:prstGeom prst="line">
            <a:avLst/>
          </a:prstGeom>
          <a:ln w="9525" cap="flat" cmpd="sng">
            <a:solidFill>
              <a:schemeClr val="tx1"/>
            </a:solidFill>
            <a:prstDash val="solid"/>
            <a:headEnd type="none" w="med" len="med"/>
            <a:tailEnd type="triangle" w="med" len="med"/>
          </a:ln>
        </p:spPr>
      </p:sp>
      <p:sp>
        <p:nvSpPr>
          <p:cNvPr id="52233" name="矩形 59401"/>
          <p:cNvSpPr/>
          <p:nvPr/>
        </p:nvSpPr>
        <p:spPr>
          <a:xfrm>
            <a:off x="6156325" y="5661025"/>
            <a:ext cx="1008063" cy="504825"/>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2234" name="直接连接符 59402"/>
          <p:cNvSpPr/>
          <p:nvPr/>
        </p:nvSpPr>
        <p:spPr>
          <a:xfrm>
            <a:off x="6948488" y="5661025"/>
            <a:ext cx="0" cy="503238"/>
          </a:xfrm>
          <a:prstGeom prst="line">
            <a:avLst/>
          </a:prstGeom>
          <a:ln w="28575" cap="flat" cmpd="sng">
            <a:solidFill>
              <a:schemeClr val="tx1"/>
            </a:solidFill>
            <a:prstDash val="solid"/>
            <a:headEnd type="none" w="med" len="med"/>
            <a:tailEnd type="none" w="med" len="med"/>
          </a:ln>
        </p:spPr>
      </p:sp>
      <p:sp>
        <p:nvSpPr>
          <p:cNvPr id="52235" name="直接连接符 59403"/>
          <p:cNvSpPr/>
          <p:nvPr/>
        </p:nvSpPr>
        <p:spPr>
          <a:xfrm>
            <a:off x="6443663" y="5661025"/>
            <a:ext cx="0" cy="503238"/>
          </a:xfrm>
          <a:prstGeom prst="line">
            <a:avLst/>
          </a:prstGeom>
          <a:ln w="28575" cap="flat" cmpd="sng">
            <a:solidFill>
              <a:schemeClr val="tx1"/>
            </a:solidFill>
            <a:prstDash val="solid"/>
            <a:headEnd type="none" w="med" len="med"/>
            <a:tailEnd type="none" w="med" len="med"/>
          </a:ln>
        </p:spPr>
      </p:sp>
      <p:grpSp>
        <p:nvGrpSpPr>
          <p:cNvPr id="52236" name="组合 59409"/>
          <p:cNvGrpSpPr/>
          <p:nvPr/>
        </p:nvGrpSpPr>
        <p:grpSpPr>
          <a:xfrm>
            <a:off x="1403350" y="5661025"/>
            <a:ext cx="1008063" cy="504825"/>
            <a:chOff x="884" y="3566"/>
            <a:chExt cx="635" cy="318"/>
          </a:xfrm>
        </p:grpSpPr>
        <p:sp>
          <p:nvSpPr>
            <p:cNvPr id="52240" name="矩形 59404"/>
            <p:cNvSpPr/>
            <p:nvPr/>
          </p:nvSpPr>
          <p:spPr>
            <a:xfrm>
              <a:off x="884" y="3566"/>
              <a:ext cx="635" cy="31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2241" name="直接连接符 59405"/>
            <p:cNvSpPr/>
            <p:nvPr/>
          </p:nvSpPr>
          <p:spPr>
            <a:xfrm>
              <a:off x="1383" y="3566"/>
              <a:ext cx="0" cy="317"/>
            </a:xfrm>
            <a:prstGeom prst="line">
              <a:avLst/>
            </a:prstGeom>
            <a:ln w="28575" cap="flat" cmpd="sng">
              <a:solidFill>
                <a:schemeClr val="tx1"/>
              </a:solidFill>
              <a:prstDash val="solid"/>
              <a:headEnd type="none" w="med" len="med"/>
              <a:tailEnd type="none" w="med" len="med"/>
            </a:ln>
          </p:spPr>
        </p:sp>
        <p:sp>
          <p:nvSpPr>
            <p:cNvPr id="52242" name="直接连接符 59406"/>
            <p:cNvSpPr/>
            <p:nvPr/>
          </p:nvSpPr>
          <p:spPr>
            <a:xfrm>
              <a:off x="1065" y="3566"/>
              <a:ext cx="0" cy="317"/>
            </a:xfrm>
            <a:prstGeom prst="line">
              <a:avLst/>
            </a:prstGeom>
            <a:ln w="28575" cap="flat" cmpd="sng">
              <a:solidFill>
                <a:schemeClr val="tx1"/>
              </a:solidFill>
              <a:prstDash val="solid"/>
              <a:headEnd type="none" w="med" len="med"/>
              <a:tailEnd type="none" w="med" len="med"/>
            </a:ln>
          </p:spPr>
        </p:sp>
      </p:grpSp>
      <p:sp>
        <p:nvSpPr>
          <p:cNvPr id="52237" name="直接连接符 59407"/>
          <p:cNvSpPr/>
          <p:nvPr/>
        </p:nvSpPr>
        <p:spPr>
          <a:xfrm flipH="1">
            <a:off x="5724525" y="6021388"/>
            <a:ext cx="574675" cy="0"/>
          </a:xfrm>
          <a:prstGeom prst="line">
            <a:avLst/>
          </a:prstGeom>
          <a:ln w="9525" cap="flat" cmpd="sng">
            <a:solidFill>
              <a:schemeClr val="tx1"/>
            </a:solidFill>
            <a:prstDash val="solid"/>
            <a:headEnd type="none" w="med" len="med"/>
            <a:tailEnd type="triangle" w="med" len="med"/>
          </a:ln>
        </p:spPr>
      </p:sp>
      <p:sp>
        <p:nvSpPr>
          <p:cNvPr id="52238" name="直接连接符 59408"/>
          <p:cNvSpPr/>
          <p:nvPr/>
        </p:nvSpPr>
        <p:spPr>
          <a:xfrm>
            <a:off x="2266950" y="6021388"/>
            <a:ext cx="792163" cy="0"/>
          </a:xfrm>
          <a:prstGeom prst="line">
            <a:avLst/>
          </a:prstGeom>
          <a:ln w="9525" cap="flat" cmpd="sng">
            <a:solidFill>
              <a:schemeClr val="tx1"/>
            </a:solidFill>
            <a:prstDash val="solid"/>
            <a:headEnd type="none" w="med" len="med"/>
            <a:tailEnd type="triangle" w="med" len="med"/>
          </a:ln>
        </p:spPr>
      </p:sp>
      <p:sp>
        <p:nvSpPr>
          <p:cNvPr id="5223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53</a:t>
            </a:fld>
            <a:endParaRPr lang="zh-CN" altLang="en-US" sz="1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Doubly Linked List - Insert (3)</a:t>
            </a:r>
          </a:p>
        </p:txBody>
      </p:sp>
      <p:sp>
        <p:nvSpPr>
          <p:cNvPr id="5325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54</a:t>
            </a:fld>
            <a:endParaRPr lang="zh-CN" altLang="en-US" sz="1400" dirty="0"/>
          </a:p>
        </p:txBody>
      </p:sp>
      <p:pic>
        <p:nvPicPr>
          <p:cNvPr id="3" name="图片 2"/>
          <p:cNvPicPr>
            <a:picLocks noChangeAspect="1"/>
          </p:cNvPicPr>
          <p:nvPr/>
        </p:nvPicPr>
        <p:blipFill>
          <a:blip r:embed="rId3"/>
          <a:stretch>
            <a:fillRect/>
          </a:stretch>
        </p:blipFill>
        <p:spPr>
          <a:xfrm>
            <a:off x="1331595" y="1505585"/>
            <a:ext cx="6837680" cy="437642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Doubly Linked List – Insert (4)</a:t>
            </a:r>
          </a:p>
        </p:txBody>
      </p:sp>
      <p:sp>
        <p:nvSpPr>
          <p:cNvPr id="54275" name="文本占位符 65538"/>
          <p:cNvSpPr>
            <a:spLocks noGrp="1"/>
          </p:cNvSpPr>
          <p:nvPr>
            <p:ph idx="1"/>
          </p:nvPr>
        </p:nvSpPr>
        <p:spPr>
          <a:xfrm>
            <a:off x="893445" y="1595120"/>
            <a:ext cx="7564755" cy="2782570"/>
          </a:xfrm>
        </p:spPr>
        <p:txBody>
          <a:bodyPr vert="horz" wrap="square" lIns="91440" tIns="45720" rIns="91440" bIns="45720" anchor="t"/>
          <a:lstStyle/>
          <a:p>
            <a:pPr eaLnBrk="1" hangingPunct="1">
              <a:lnSpc>
                <a:spcPct val="70000"/>
              </a:lnSpc>
              <a:buNone/>
            </a:pPr>
            <a:r>
              <a:rPr lang="en-US" altLang="zh-CN" sz="2400" b="1" dirty="0">
                <a:solidFill>
                  <a:srgbClr val="00B050"/>
                </a:solidFill>
                <a:latin typeface="Courier New" panose="02070309020205020404" pitchFamily="49" charset="0"/>
              </a:rPr>
              <a:t>// Insert "it" at current position</a:t>
            </a:r>
          </a:p>
          <a:p>
            <a:pPr eaLnBrk="1" hangingPunct="1">
              <a:lnSpc>
                <a:spcPct val="70000"/>
              </a:lnSpc>
              <a:buNone/>
            </a:pPr>
            <a:r>
              <a:rPr lang="en-US" altLang="zh-CN" sz="2400" b="1" dirty="0">
                <a:latin typeface="Courier New" panose="02070309020205020404" pitchFamily="49" charset="0"/>
              </a:rPr>
              <a:t>void insert(const E&amp; it) {</a:t>
            </a:r>
          </a:p>
          <a:p>
            <a:pPr eaLnBrk="1" hangingPunct="1">
              <a:lnSpc>
                <a:spcPct val="70000"/>
              </a:lnSpc>
              <a:buNone/>
            </a:pPr>
            <a:r>
              <a:rPr lang="en-US" altLang="zh-CN" sz="2400" b="1" dirty="0">
                <a:latin typeface="Courier New" panose="02070309020205020404" pitchFamily="49" charset="0"/>
              </a:rPr>
              <a:t>	curr-&gt;next = curr-&gt;next-&gt;prev =</a:t>
            </a:r>
          </a:p>
          <a:p>
            <a:pPr eaLnBrk="1" hangingPunct="1">
              <a:lnSpc>
                <a:spcPct val="70000"/>
              </a:lnSpc>
              <a:buNone/>
            </a:pPr>
            <a:r>
              <a:rPr lang="en-US" altLang="zh-CN" sz="2400" b="1" dirty="0">
                <a:latin typeface="Courier New" panose="02070309020205020404" pitchFamily="49" charset="0"/>
              </a:rPr>
              <a:t>		new Link&lt;E&gt;(it, curr, curr-&gt;next);</a:t>
            </a:r>
          </a:p>
          <a:p>
            <a:pPr eaLnBrk="1" hangingPunct="1">
              <a:lnSpc>
                <a:spcPct val="70000"/>
              </a:lnSpc>
              <a:buNone/>
            </a:pPr>
            <a:r>
              <a:rPr lang="en-US" altLang="zh-CN" sz="2400" b="1" dirty="0">
                <a:latin typeface="Courier New" panose="02070309020205020404" pitchFamily="49" charset="0"/>
              </a:rPr>
              <a:t>	cnt++;</a:t>
            </a:r>
          </a:p>
          <a:p>
            <a:pPr eaLnBrk="1" hangingPunct="1">
              <a:lnSpc>
                <a:spcPct val="70000"/>
              </a:lnSpc>
              <a:buNone/>
            </a:pPr>
            <a:r>
              <a:rPr lang="en-US" altLang="zh-CN" sz="2400" b="1" dirty="0">
                <a:latin typeface="Courier New" panose="02070309020205020404" pitchFamily="49" charset="0"/>
              </a:rPr>
              <a:t>}</a:t>
            </a:r>
          </a:p>
        </p:txBody>
      </p:sp>
      <p:grpSp>
        <p:nvGrpSpPr>
          <p:cNvPr id="54276" name="组合 65540"/>
          <p:cNvGrpSpPr/>
          <p:nvPr/>
        </p:nvGrpSpPr>
        <p:grpSpPr>
          <a:xfrm>
            <a:off x="1835150" y="5013325"/>
            <a:ext cx="1008063" cy="504825"/>
            <a:chOff x="884" y="3566"/>
            <a:chExt cx="635" cy="318"/>
          </a:xfrm>
        </p:grpSpPr>
        <p:sp>
          <p:nvSpPr>
            <p:cNvPr id="54297" name="矩形 65541"/>
            <p:cNvSpPr/>
            <p:nvPr/>
          </p:nvSpPr>
          <p:spPr>
            <a:xfrm>
              <a:off x="884" y="3566"/>
              <a:ext cx="635" cy="31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4298" name="直接连接符 65542"/>
            <p:cNvSpPr/>
            <p:nvPr/>
          </p:nvSpPr>
          <p:spPr>
            <a:xfrm>
              <a:off x="1383" y="3566"/>
              <a:ext cx="0" cy="317"/>
            </a:xfrm>
            <a:prstGeom prst="line">
              <a:avLst/>
            </a:prstGeom>
            <a:ln w="28575" cap="flat" cmpd="sng">
              <a:solidFill>
                <a:schemeClr val="tx1"/>
              </a:solidFill>
              <a:prstDash val="solid"/>
              <a:headEnd type="none" w="med" len="med"/>
              <a:tailEnd type="none" w="med" len="med"/>
            </a:ln>
          </p:spPr>
        </p:sp>
        <p:sp>
          <p:nvSpPr>
            <p:cNvPr id="54299" name="直接连接符 65543"/>
            <p:cNvSpPr/>
            <p:nvPr/>
          </p:nvSpPr>
          <p:spPr>
            <a:xfrm>
              <a:off x="1065" y="3566"/>
              <a:ext cx="0" cy="317"/>
            </a:xfrm>
            <a:prstGeom prst="line">
              <a:avLst/>
            </a:prstGeom>
            <a:ln w="28575" cap="flat" cmpd="sng">
              <a:solidFill>
                <a:schemeClr val="tx1"/>
              </a:solidFill>
              <a:prstDash val="solid"/>
              <a:headEnd type="none" w="med" len="med"/>
              <a:tailEnd type="none" w="med" len="med"/>
            </a:ln>
          </p:spPr>
        </p:sp>
      </p:grpSp>
      <p:grpSp>
        <p:nvGrpSpPr>
          <p:cNvPr id="54277" name="组合 65544"/>
          <p:cNvGrpSpPr/>
          <p:nvPr/>
        </p:nvGrpSpPr>
        <p:grpSpPr>
          <a:xfrm>
            <a:off x="4284663" y="5013325"/>
            <a:ext cx="1008062" cy="504825"/>
            <a:chOff x="884" y="3566"/>
            <a:chExt cx="635" cy="318"/>
          </a:xfrm>
        </p:grpSpPr>
        <p:sp>
          <p:nvSpPr>
            <p:cNvPr id="54294" name="矩形 65545"/>
            <p:cNvSpPr/>
            <p:nvPr/>
          </p:nvSpPr>
          <p:spPr>
            <a:xfrm>
              <a:off x="884" y="3566"/>
              <a:ext cx="635" cy="31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4295" name="直接连接符 65546"/>
            <p:cNvSpPr/>
            <p:nvPr/>
          </p:nvSpPr>
          <p:spPr>
            <a:xfrm>
              <a:off x="1383" y="3566"/>
              <a:ext cx="0" cy="317"/>
            </a:xfrm>
            <a:prstGeom prst="line">
              <a:avLst/>
            </a:prstGeom>
            <a:ln w="28575" cap="flat" cmpd="sng">
              <a:solidFill>
                <a:schemeClr val="tx1"/>
              </a:solidFill>
              <a:prstDash val="solid"/>
              <a:headEnd type="none" w="med" len="med"/>
              <a:tailEnd type="none" w="med" len="med"/>
            </a:ln>
          </p:spPr>
        </p:sp>
        <p:sp>
          <p:nvSpPr>
            <p:cNvPr id="54296" name="直接连接符 65547"/>
            <p:cNvSpPr/>
            <p:nvPr/>
          </p:nvSpPr>
          <p:spPr>
            <a:xfrm>
              <a:off x="1065" y="3566"/>
              <a:ext cx="0" cy="317"/>
            </a:xfrm>
            <a:prstGeom prst="line">
              <a:avLst/>
            </a:prstGeom>
            <a:ln w="28575" cap="flat" cmpd="sng">
              <a:solidFill>
                <a:schemeClr val="tx1"/>
              </a:solidFill>
              <a:prstDash val="solid"/>
              <a:headEnd type="none" w="med" len="med"/>
              <a:tailEnd type="none" w="med" len="med"/>
            </a:ln>
          </p:spPr>
        </p:sp>
      </p:grpSp>
      <p:grpSp>
        <p:nvGrpSpPr>
          <p:cNvPr id="65549" name="组合 65548"/>
          <p:cNvGrpSpPr/>
          <p:nvPr/>
        </p:nvGrpSpPr>
        <p:grpSpPr>
          <a:xfrm>
            <a:off x="3492500" y="6021388"/>
            <a:ext cx="1008063" cy="504825"/>
            <a:chOff x="884" y="3566"/>
            <a:chExt cx="635" cy="318"/>
          </a:xfrm>
        </p:grpSpPr>
        <p:sp>
          <p:nvSpPr>
            <p:cNvPr id="54291" name="矩形 65549"/>
            <p:cNvSpPr/>
            <p:nvPr/>
          </p:nvSpPr>
          <p:spPr>
            <a:xfrm>
              <a:off x="884" y="3566"/>
              <a:ext cx="635" cy="318"/>
            </a:xfrm>
            <a:prstGeom prst="rect">
              <a:avLst/>
            </a:prstGeom>
            <a:solidFill>
              <a:srgbClr val="CCFFCC"/>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4292" name="直接连接符 65550"/>
            <p:cNvSpPr/>
            <p:nvPr/>
          </p:nvSpPr>
          <p:spPr>
            <a:xfrm>
              <a:off x="1383" y="3566"/>
              <a:ext cx="0" cy="317"/>
            </a:xfrm>
            <a:prstGeom prst="line">
              <a:avLst/>
            </a:prstGeom>
            <a:ln w="28575" cap="flat" cmpd="sng">
              <a:solidFill>
                <a:schemeClr val="tx1"/>
              </a:solidFill>
              <a:prstDash val="solid"/>
              <a:headEnd type="none" w="med" len="med"/>
              <a:tailEnd type="none" w="med" len="med"/>
            </a:ln>
          </p:spPr>
        </p:sp>
        <p:sp>
          <p:nvSpPr>
            <p:cNvPr id="54293" name="直接连接符 65551"/>
            <p:cNvSpPr/>
            <p:nvPr/>
          </p:nvSpPr>
          <p:spPr>
            <a:xfrm>
              <a:off x="1065" y="3566"/>
              <a:ext cx="0" cy="317"/>
            </a:xfrm>
            <a:prstGeom prst="line">
              <a:avLst/>
            </a:prstGeom>
            <a:ln w="28575" cap="flat" cmpd="sng">
              <a:solidFill>
                <a:schemeClr val="tx1"/>
              </a:solidFill>
              <a:prstDash val="solid"/>
              <a:headEnd type="none" w="med" len="med"/>
              <a:tailEnd type="none" w="med" len="med"/>
            </a:ln>
          </p:spPr>
        </p:sp>
      </p:grpSp>
      <p:sp>
        <p:nvSpPr>
          <p:cNvPr id="65553" name="直接连接符 65552"/>
          <p:cNvSpPr/>
          <p:nvPr/>
        </p:nvSpPr>
        <p:spPr>
          <a:xfrm>
            <a:off x="2700338" y="5084763"/>
            <a:ext cx="1584325" cy="0"/>
          </a:xfrm>
          <a:prstGeom prst="line">
            <a:avLst/>
          </a:prstGeom>
          <a:ln w="9525" cap="flat" cmpd="sng">
            <a:solidFill>
              <a:schemeClr val="tx1"/>
            </a:solidFill>
            <a:prstDash val="solid"/>
            <a:headEnd type="none" w="med" len="med"/>
            <a:tailEnd type="triangle" w="med" len="med"/>
          </a:ln>
        </p:spPr>
      </p:sp>
      <p:sp>
        <p:nvSpPr>
          <p:cNvPr id="65555" name="直接连接符 65554"/>
          <p:cNvSpPr/>
          <p:nvPr/>
        </p:nvSpPr>
        <p:spPr>
          <a:xfrm flipH="1">
            <a:off x="2916238" y="5373688"/>
            <a:ext cx="1511300" cy="0"/>
          </a:xfrm>
          <a:prstGeom prst="line">
            <a:avLst/>
          </a:prstGeom>
          <a:ln w="9525" cap="flat" cmpd="sng">
            <a:solidFill>
              <a:schemeClr val="tx1"/>
            </a:solidFill>
            <a:prstDash val="solid"/>
            <a:headEnd type="none" w="med" len="med"/>
            <a:tailEnd type="triangle" w="med" len="med"/>
          </a:ln>
        </p:spPr>
      </p:sp>
      <p:sp>
        <p:nvSpPr>
          <p:cNvPr id="54281" name="直接连接符 65555"/>
          <p:cNvSpPr/>
          <p:nvPr/>
        </p:nvSpPr>
        <p:spPr>
          <a:xfrm>
            <a:off x="3203575" y="4508500"/>
            <a:ext cx="0" cy="1727200"/>
          </a:xfrm>
          <a:prstGeom prst="line">
            <a:avLst/>
          </a:prstGeom>
          <a:ln w="38100" cap="flat" cmpd="sng">
            <a:solidFill>
              <a:srgbClr val="FF0000"/>
            </a:solidFill>
            <a:prstDash val="solid"/>
            <a:headEnd type="none" w="med" len="med"/>
            <a:tailEnd type="none" w="med" len="med"/>
          </a:ln>
        </p:spPr>
      </p:sp>
      <p:sp>
        <p:nvSpPr>
          <p:cNvPr id="54282" name="文本框 65556"/>
          <p:cNvSpPr txBox="1"/>
          <p:nvPr/>
        </p:nvSpPr>
        <p:spPr>
          <a:xfrm>
            <a:off x="2216150" y="6021388"/>
            <a:ext cx="673735" cy="460375"/>
          </a:xfrm>
          <a:prstGeom prst="rect">
            <a:avLst/>
          </a:prstGeom>
          <a:noFill/>
          <a:ln w="9525">
            <a:noFill/>
          </a:ln>
        </p:spPr>
        <p:txBody>
          <a:bodyPr wrap="none">
            <a:spAutoFit/>
          </a:bodyPr>
          <a:lstStyle/>
          <a:p>
            <a:r>
              <a:rPr lang="en-US" altLang="zh-CN" dirty="0">
                <a:solidFill>
                  <a:srgbClr val="FF3300"/>
                </a:solidFill>
                <a:latin typeface="Times New Roman" panose="02020603050405020304" pitchFamily="18" charset="0"/>
              </a:rPr>
              <a:t>curr</a:t>
            </a:r>
          </a:p>
        </p:txBody>
      </p:sp>
      <p:sp>
        <p:nvSpPr>
          <p:cNvPr id="54283" name="直接连接符 65557"/>
          <p:cNvSpPr/>
          <p:nvPr/>
        </p:nvSpPr>
        <p:spPr>
          <a:xfrm flipH="1" flipV="1">
            <a:off x="2411413" y="5661025"/>
            <a:ext cx="144462" cy="431800"/>
          </a:xfrm>
          <a:prstGeom prst="line">
            <a:avLst/>
          </a:prstGeom>
          <a:ln w="9525" cap="flat" cmpd="sng">
            <a:solidFill>
              <a:srgbClr val="FF3300"/>
            </a:solidFill>
            <a:prstDash val="solid"/>
            <a:headEnd type="none" w="med" len="med"/>
            <a:tailEnd type="triangle" w="med" len="med"/>
          </a:ln>
        </p:spPr>
      </p:sp>
      <p:sp>
        <p:nvSpPr>
          <p:cNvPr id="65559" name="直接连接符 65558"/>
          <p:cNvSpPr/>
          <p:nvPr/>
        </p:nvSpPr>
        <p:spPr>
          <a:xfrm flipH="1" flipV="1">
            <a:off x="2484438" y="5589588"/>
            <a:ext cx="1150937" cy="576262"/>
          </a:xfrm>
          <a:prstGeom prst="line">
            <a:avLst/>
          </a:prstGeom>
          <a:ln w="9525" cap="flat" cmpd="sng">
            <a:solidFill>
              <a:srgbClr val="3333CC"/>
            </a:solidFill>
            <a:prstDash val="solid"/>
            <a:headEnd type="none" w="med" len="med"/>
            <a:tailEnd type="triangle" w="med" len="med"/>
          </a:ln>
        </p:spPr>
      </p:sp>
      <p:sp>
        <p:nvSpPr>
          <p:cNvPr id="65560" name="直接连接符 65559"/>
          <p:cNvSpPr/>
          <p:nvPr/>
        </p:nvSpPr>
        <p:spPr>
          <a:xfrm flipV="1">
            <a:off x="4427538" y="5661025"/>
            <a:ext cx="144462" cy="576263"/>
          </a:xfrm>
          <a:prstGeom prst="line">
            <a:avLst/>
          </a:prstGeom>
          <a:ln w="9525" cap="flat" cmpd="sng">
            <a:solidFill>
              <a:srgbClr val="3333CC"/>
            </a:solidFill>
            <a:prstDash val="solid"/>
            <a:headEnd type="none" w="med" len="med"/>
            <a:tailEnd type="triangle" w="med" len="med"/>
          </a:ln>
        </p:spPr>
      </p:sp>
      <p:sp>
        <p:nvSpPr>
          <p:cNvPr id="65561" name="直接连接符 65560"/>
          <p:cNvSpPr/>
          <p:nvPr/>
        </p:nvSpPr>
        <p:spPr>
          <a:xfrm>
            <a:off x="2700338" y="5373688"/>
            <a:ext cx="1223962" cy="576262"/>
          </a:xfrm>
          <a:prstGeom prst="line">
            <a:avLst/>
          </a:prstGeom>
          <a:ln w="9525" cap="flat" cmpd="sng">
            <a:solidFill>
              <a:srgbClr val="3333CC"/>
            </a:solidFill>
            <a:prstDash val="solid"/>
            <a:headEnd type="none" w="med" len="med"/>
            <a:tailEnd type="triangle" w="med" len="med"/>
          </a:ln>
        </p:spPr>
      </p:sp>
      <p:sp>
        <p:nvSpPr>
          <p:cNvPr id="65562" name="直接连接符 65561"/>
          <p:cNvSpPr/>
          <p:nvPr/>
        </p:nvSpPr>
        <p:spPr>
          <a:xfrm flipH="1">
            <a:off x="4211638" y="5300663"/>
            <a:ext cx="215900" cy="649287"/>
          </a:xfrm>
          <a:prstGeom prst="line">
            <a:avLst/>
          </a:prstGeom>
          <a:ln w="9525" cap="flat" cmpd="sng">
            <a:solidFill>
              <a:srgbClr val="3333CC"/>
            </a:solidFill>
            <a:prstDash val="solid"/>
            <a:headEnd type="none" w="med" len="med"/>
            <a:tailEnd type="triangle" w="med" len="med"/>
          </a:ln>
        </p:spPr>
      </p:sp>
      <p:sp>
        <p:nvSpPr>
          <p:cNvPr id="54288" name="直接连接符 65562"/>
          <p:cNvSpPr/>
          <p:nvPr/>
        </p:nvSpPr>
        <p:spPr>
          <a:xfrm flipH="1">
            <a:off x="5292725" y="5013325"/>
            <a:ext cx="503238" cy="71438"/>
          </a:xfrm>
          <a:prstGeom prst="line">
            <a:avLst/>
          </a:prstGeom>
          <a:ln w="9525" cap="flat" cmpd="sng">
            <a:solidFill>
              <a:srgbClr val="CC0000"/>
            </a:solidFill>
            <a:prstDash val="solid"/>
            <a:headEnd type="none" w="med" len="med"/>
            <a:tailEnd type="triangle" w="med" len="med"/>
          </a:ln>
        </p:spPr>
      </p:sp>
      <p:sp>
        <p:nvSpPr>
          <p:cNvPr id="54289" name="文本框 65563"/>
          <p:cNvSpPr txBox="1"/>
          <p:nvPr/>
        </p:nvSpPr>
        <p:spPr>
          <a:xfrm>
            <a:off x="5795963" y="4772025"/>
            <a:ext cx="571500" cy="457200"/>
          </a:xfrm>
          <a:prstGeom prst="rect">
            <a:avLst/>
          </a:prstGeom>
          <a:noFill/>
          <a:ln w="9525">
            <a:noFill/>
          </a:ln>
        </p:spPr>
        <p:txBody>
          <a:bodyPr wrap="none">
            <a:spAutoFit/>
          </a:bodyPr>
          <a:lstStyle/>
          <a:p>
            <a:r>
              <a:rPr lang="en-US" altLang="zh-CN" dirty="0">
                <a:solidFill>
                  <a:srgbClr val="FF3300"/>
                </a:solidFill>
                <a:latin typeface="Times New Roman" panose="02020603050405020304" pitchFamily="18" charset="0"/>
              </a:rPr>
              <a:t>tail</a:t>
            </a:r>
          </a:p>
        </p:txBody>
      </p:sp>
      <p:sp>
        <p:nvSpPr>
          <p:cNvPr id="5429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6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555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56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55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Doubly Linked List – Remove (5)</a:t>
            </a:r>
          </a:p>
        </p:txBody>
      </p:sp>
      <p:sp>
        <p:nvSpPr>
          <p:cNvPr id="55301"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56</a:t>
            </a:fld>
            <a:endParaRPr lang="zh-CN" altLang="en-US" sz="1400" dirty="0"/>
          </a:p>
        </p:txBody>
      </p:sp>
      <p:pic>
        <p:nvPicPr>
          <p:cNvPr id="4" name="内容占位符 3"/>
          <p:cNvPicPr>
            <a:picLocks noGrp="1" noChangeAspect="1"/>
          </p:cNvPicPr>
          <p:nvPr>
            <p:ph idx="1"/>
          </p:nvPr>
        </p:nvPicPr>
        <p:blipFill>
          <a:blip r:embed="rId3"/>
          <a:stretch>
            <a:fillRect/>
          </a:stretch>
        </p:blipFill>
        <p:spPr>
          <a:xfrm>
            <a:off x="1547495" y="1273810"/>
            <a:ext cx="6160135" cy="423989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69633"/>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Doubly Linked List – Remove (6)</a:t>
            </a:r>
          </a:p>
        </p:txBody>
      </p:sp>
      <p:sp>
        <p:nvSpPr>
          <p:cNvPr id="56323" name="文本占位符 69634"/>
          <p:cNvSpPr>
            <a:spLocks noGrp="1"/>
          </p:cNvSpPr>
          <p:nvPr>
            <p:ph idx="1"/>
          </p:nvPr>
        </p:nvSpPr>
        <p:spPr>
          <a:xfrm>
            <a:off x="455930" y="908050"/>
            <a:ext cx="8630285" cy="4572000"/>
          </a:xfrm>
        </p:spPr>
        <p:txBody>
          <a:bodyPr vert="horz" wrap="square" lIns="91440" tIns="45720" rIns="91440" bIns="45720" anchor="t"/>
          <a:lstStyle/>
          <a:p>
            <a:pPr eaLnBrk="1" hangingPunct="1">
              <a:lnSpc>
                <a:spcPct val="70000"/>
              </a:lnSpc>
              <a:buNone/>
            </a:pPr>
            <a:r>
              <a:rPr lang="en-US" altLang="zh-CN" sz="2000" b="1" dirty="0">
                <a:solidFill>
                  <a:srgbClr val="00B050"/>
                </a:solidFill>
                <a:latin typeface="Courier New" panose="02070309020205020404" pitchFamily="49" charset="0"/>
              </a:rPr>
              <a:t>// Remove and return current element</a:t>
            </a:r>
            <a:endParaRPr lang="en-US" altLang="zh-CN" sz="2000" b="1" dirty="0">
              <a:latin typeface="Courier New" panose="02070309020205020404" pitchFamily="49" charset="0"/>
            </a:endParaRPr>
          </a:p>
          <a:p>
            <a:pPr eaLnBrk="1" hangingPunct="1">
              <a:lnSpc>
                <a:spcPct val="70000"/>
              </a:lnSpc>
              <a:buNone/>
            </a:pPr>
            <a:r>
              <a:rPr lang="en-US" altLang="zh-CN" sz="2000" b="1" dirty="0">
                <a:latin typeface="Courier New" panose="02070309020205020404" pitchFamily="49" charset="0"/>
              </a:rPr>
              <a:t>E remove() {</a:t>
            </a:r>
          </a:p>
          <a:p>
            <a:pPr eaLnBrk="1" hangingPunct="1">
              <a:lnSpc>
                <a:spcPct val="70000"/>
              </a:lnSpc>
              <a:buNone/>
            </a:pPr>
            <a:r>
              <a:rPr lang="en-US" altLang="zh-CN" sz="2000" b="1" dirty="0">
                <a:latin typeface="Courier New" panose="02070309020205020404" pitchFamily="49" charset="0"/>
              </a:rPr>
              <a:t>	if (curr-&gt;next == NULL) </a:t>
            </a:r>
            <a:r>
              <a:rPr lang="en-US" altLang="zh-CN" sz="2000" b="1" dirty="0">
                <a:solidFill>
                  <a:srgbClr val="00B050"/>
                </a:solidFill>
                <a:latin typeface="Courier New" panose="02070309020205020404" pitchFamily="49" charset="0"/>
              </a:rPr>
              <a:t>// Nothing to remove</a:t>
            </a:r>
          </a:p>
          <a:p>
            <a:pPr eaLnBrk="1" hangingPunct="1">
              <a:lnSpc>
                <a:spcPct val="70000"/>
              </a:lnSpc>
              <a:buNone/>
            </a:pPr>
            <a:r>
              <a:rPr lang="en-US" altLang="zh-CN" sz="2000" b="1" dirty="0">
                <a:latin typeface="Courier New" panose="02070309020205020404" pitchFamily="49" charset="0"/>
              </a:rPr>
              <a:t>		return NULL;</a:t>
            </a:r>
          </a:p>
          <a:p>
            <a:pPr eaLnBrk="1" hangingPunct="1">
              <a:lnSpc>
                <a:spcPct val="70000"/>
              </a:lnSpc>
              <a:buNone/>
            </a:pPr>
            <a:r>
              <a:rPr lang="en-US" altLang="zh-CN" sz="2000" b="1" dirty="0">
                <a:latin typeface="Courier New" panose="02070309020205020404" pitchFamily="49" charset="0"/>
              </a:rPr>
              <a:t>	E it = curr-&gt;next-&gt;element; </a:t>
            </a:r>
            <a:r>
              <a:rPr lang="en-US" altLang="zh-CN" sz="2000" b="1" dirty="0">
                <a:solidFill>
                  <a:srgbClr val="00B050"/>
                </a:solidFill>
                <a:latin typeface="Courier New" panose="02070309020205020404" pitchFamily="49" charset="0"/>
              </a:rPr>
              <a:t>//Remember value</a:t>
            </a:r>
            <a:endParaRPr lang="en-US" altLang="zh-CN" sz="2000" b="1" dirty="0">
              <a:latin typeface="Courier New" panose="02070309020205020404" pitchFamily="49" charset="0"/>
            </a:endParaRPr>
          </a:p>
          <a:p>
            <a:pPr eaLnBrk="1" hangingPunct="1">
              <a:lnSpc>
                <a:spcPct val="70000"/>
              </a:lnSpc>
              <a:buNone/>
            </a:pPr>
            <a:r>
              <a:rPr lang="en-US" altLang="zh-CN" sz="2000" b="1" dirty="0">
                <a:latin typeface="Courier New" panose="02070309020205020404" pitchFamily="49" charset="0"/>
              </a:rPr>
              <a:t>  Link&lt;E&gt;* ltemp = curr-&gt;next; </a:t>
            </a:r>
            <a:r>
              <a:rPr lang="en-US" altLang="zh-CN" sz="2000" b="1" dirty="0">
                <a:solidFill>
                  <a:srgbClr val="00B050"/>
                </a:solidFill>
                <a:latin typeface="Courier New" panose="02070309020205020404" pitchFamily="49" charset="0"/>
              </a:rPr>
              <a:t>// Remember  </a:t>
            </a:r>
          </a:p>
          <a:p>
            <a:pPr eaLnBrk="1" hangingPunct="1">
              <a:lnSpc>
                <a:spcPct val="70000"/>
              </a:lnSpc>
              <a:buNone/>
            </a:pPr>
            <a:r>
              <a:rPr lang="en-US" altLang="zh-CN" sz="2000" b="1" dirty="0">
                <a:solidFill>
                  <a:srgbClr val="00B050"/>
                </a:solidFill>
                <a:latin typeface="Courier New" panose="02070309020205020404" pitchFamily="49" charset="0"/>
              </a:rPr>
              <a:t>                             link node</a:t>
            </a:r>
          </a:p>
          <a:p>
            <a:pPr eaLnBrk="1" hangingPunct="1">
              <a:lnSpc>
                <a:spcPct val="70000"/>
              </a:lnSpc>
              <a:buNone/>
            </a:pPr>
            <a:r>
              <a:rPr lang="en-US" altLang="zh-CN" sz="2000" b="1" dirty="0">
                <a:latin typeface="Courier New" panose="02070309020205020404" pitchFamily="49" charset="0"/>
                <a:sym typeface="+mn-ea"/>
              </a:rPr>
              <a:t>  if (ltemp-&gt;next != NULL)</a:t>
            </a:r>
            <a:endParaRPr lang="en-US" altLang="zh-CN" sz="2000" b="1" dirty="0">
              <a:latin typeface="Courier New" panose="02070309020205020404" pitchFamily="49" charset="0"/>
            </a:endParaRPr>
          </a:p>
          <a:p>
            <a:pPr eaLnBrk="1" hangingPunct="1">
              <a:lnSpc>
                <a:spcPct val="70000"/>
              </a:lnSpc>
              <a:buNone/>
            </a:pPr>
            <a:r>
              <a:rPr lang="en-US" altLang="zh-CN" sz="2000" b="1" dirty="0">
                <a:latin typeface="Courier New" panose="02070309020205020404" pitchFamily="49" charset="0"/>
                <a:sym typeface="+mn-ea"/>
              </a:rPr>
              <a:t>    ltemp-&gt;next-&gt;prev = curr;</a:t>
            </a:r>
          </a:p>
          <a:p>
            <a:pPr eaLnBrk="1" hangingPunct="1">
              <a:lnSpc>
                <a:spcPct val="70000"/>
              </a:lnSpc>
              <a:buNone/>
            </a:pPr>
            <a:r>
              <a:rPr lang="en-US" altLang="zh-CN" sz="2000" b="1" dirty="0">
                <a:latin typeface="Courier New" panose="02070309020205020404" pitchFamily="49" charset="0"/>
                <a:sym typeface="+mn-ea"/>
              </a:rPr>
              <a:t>  else tail = curr;</a:t>
            </a:r>
            <a:endParaRPr lang="en-US" altLang="zh-CN" sz="2000" b="1" dirty="0">
              <a:solidFill>
                <a:srgbClr val="00B050"/>
              </a:solidFill>
              <a:latin typeface="Courier New" panose="02070309020205020404" pitchFamily="49" charset="0"/>
            </a:endParaRPr>
          </a:p>
          <a:p>
            <a:pPr eaLnBrk="1" hangingPunct="1">
              <a:lnSpc>
                <a:spcPct val="70000"/>
              </a:lnSpc>
              <a:buNone/>
            </a:pPr>
            <a:r>
              <a:rPr lang="en-US" altLang="zh-CN" sz="2000" b="1" dirty="0">
                <a:latin typeface="Courier New" panose="02070309020205020404" pitchFamily="49" charset="0"/>
              </a:rPr>
              <a:t>	</a:t>
            </a:r>
            <a:r>
              <a:rPr lang="en-US" altLang="zh-CN" sz="2000" b="1" dirty="0">
                <a:latin typeface="Courier New" panose="02070309020205020404" pitchFamily="49" charset="0"/>
                <a:sym typeface="+mn-ea"/>
              </a:rPr>
              <a:t>curr-&gt;next = ltemp-&gt;next;</a:t>
            </a:r>
            <a:r>
              <a:rPr lang="en-US" altLang="zh-CN" sz="2000" b="1" dirty="0">
                <a:latin typeface="Courier New" panose="02070309020205020404" pitchFamily="49" charset="0"/>
              </a:rPr>
              <a:t> </a:t>
            </a:r>
            <a:r>
              <a:rPr lang="en-US" altLang="zh-CN" sz="2000" b="1" dirty="0">
                <a:solidFill>
                  <a:srgbClr val="00B050"/>
                </a:solidFill>
                <a:latin typeface="Courier New" panose="02070309020205020404" pitchFamily="49" charset="0"/>
              </a:rPr>
              <a:t>// Remove  </a:t>
            </a:r>
          </a:p>
          <a:p>
            <a:pPr eaLnBrk="1" hangingPunct="1">
              <a:lnSpc>
                <a:spcPct val="70000"/>
              </a:lnSpc>
              <a:buNone/>
            </a:pPr>
            <a:r>
              <a:rPr lang="en-US" altLang="zh-CN" sz="2000" b="1" dirty="0">
                <a:solidFill>
                  <a:srgbClr val="00B050"/>
                </a:solidFill>
                <a:latin typeface="Courier New" panose="02070309020205020404" pitchFamily="49" charset="0"/>
              </a:rPr>
              <a:t>                             from list</a:t>
            </a:r>
            <a:endParaRPr lang="en-US" altLang="zh-CN" sz="2000" b="1" dirty="0">
              <a:latin typeface="Courier New" panose="02070309020205020404" pitchFamily="49" charset="0"/>
            </a:endParaRPr>
          </a:p>
          <a:p>
            <a:pPr eaLnBrk="1" hangingPunct="1">
              <a:lnSpc>
                <a:spcPct val="70000"/>
              </a:lnSpc>
              <a:buNone/>
            </a:pPr>
            <a:r>
              <a:rPr lang="en-US" altLang="zh-CN" sz="2000" b="1" dirty="0">
                <a:latin typeface="Courier New" panose="02070309020205020404" pitchFamily="49" charset="0"/>
              </a:rPr>
              <a:t>	delete ltemp; // Reclaim space</a:t>
            </a:r>
          </a:p>
          <a:p>
            <a:pPr eaLnBrk="1" hangingPunct="1">
              <a:lnSpc>
                <a:spcPct val="70000"/>
              </a:lnSpc>
              <a:buNone/>
            </a:pPr>
            <a:r>
              <a:rPr lang="en-US" altLang="zh-CN" sz="2000" b="1" dirty="0">
                <a:latin typeface="Courier New" panose="02070309020205020404" pitchFamily="49" charset="0"/>
              </a:rPr>
              <a:t>	cnt--; </a:t>
            </a:r>
            <a:r>
              <a:rPr lang="en-US" altLang="zh-CN" sz="2000" b="1" dirty="0">
                <a:solidFill>
                  <a:srgbClr val="00B050"/>
                </a:solidFill>
                <a:latin typeface="Courier New" panose="02070309020205020404" pitchFamily="49" charset="0"/>
              </a:rPr>
              <a:t>// Decrement cnt</a:t>
            </a:r>
          </a:p>
          <a:p>
            <a:pPr eaLnBrk="1" hangingPunct="1">
              <a:lnSpc>
                <a:spcPct val="70000"/>
              </a:lnSpc>
              <a:buNone/>
            </a:pPr>
            <a:r>
              <a:rPr lang="en-US" altLang="zh-CN" sz="2000" b="1" dirty="0">
                <a:latin typeface="Courier New" panose="02070309020205020404" pitchFamily="49" charset="0"/>
              </a:rPr>
              <a:t>	return it;</a:t>
            </a:r>
          </a:p>
          <a:p>
            <a:pPr eaLnBrk="1" hangingPunct="1">
              <a:lnSpc>
                <a:spcPct val="70000"/>
              </a:lnSpc>
              <a:buNone/>
            </a:pPr>
            <a:r>
              <a:rPr lang="en-US" altLang="zh-CN" sz="2000" b="1" dirty="0">
                <a:latin typeface="Courier New" panose="02070309020205020404" pitchFamily="49" charset="0"/>
              </a:rPr>
              <a:t>}</a:t>
            </a:r>
          </a:p>
        </p:txBody>
      </p:sp>
      <p:grpSp>
        <p:nvGrpSpPr>
          <p:cNvPr id="56324" name="组合 69636"/>
          <p:cNvGrpSpPr/>
          <p:nvPr/>
        </p:nvGrpSpPr>
        <p:grpSpPr>
          <a:xfrm>
            <a:off x="2051050" y="5419725"/>
            <a:ext cx="1008063" cy="504825"/>
            <a:chOff x="884" y="3566"/>
            <a:chExt cx="635" cy="318"/>
          </a:xfrm>
        </p:grpSpPr>
        <p:sp>
          <p:nvSpPr>
            <p:cNvPr id="56354" name="矩形 69637"/>
            <p:cNvSpPr/>
            <p:nvPr/>
          </p:nvSpPr>
          <p:spPr>
            <a:xfrm>
              <a:off x="884" y="3566"/>
              <a:ext cx="635" cy="31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6355" name="直接连接符 69638"/>
            <p:cNvSpPr/>
            <p:nvPr/>
          </p:nvSpPr>
          <p:spPr>
            <a:xfrm>
              <a:off x="1383" y="3566"/>
              <a:ext cx="0" cy="317"/>
            </a:xfrm>
            <a:prstGeom prst="line">
              <a:avLst/>
            </a:prstGeom>
            <a:ln w="28575" cap="flat" cmpd="sng">
              <a:solidFill>
                <a:schemeClr val="tx1"/>
              </a:solidFill>
              <a:prstDash val="solid"/>
              <a:headEnd type="none" w="med" len="med"/>
              <a:tailEnd type="none" w="med" len="med"/>
            </a:ln>
          </p:spPr>
        </p:sp>
        <p:sp>
          <p:nvSpPr>
            <p:cNvPr id="56356" name="直接连接符 69639"/>
            <p:cNvSpPr/>
            <p:nvPr/>
          </p:nvSpPr>
          <p:spPr>
            <a:xfrm>
              <a:off x="1065" y="3566"/>
              <a:ext cx="0" cy="317"/>
            </a:xfrm>
            <a:prstGeom prst="line">
              <a:avLst/>
            </a:prstGeom>
            <a:ln w="28575" cap="flat" cmpd="sng">
              <a:solidFill>
                <a:schemeClr val="tx1"/>
              </a:solidFill>
              <a:prstDash val="solid"/>
              <a:headEnd type="none" w="med" len="med"/>
              <a:tailEnd type="none" w="med" len="med"/>
            </a:ln>
          </p:spPr>
        </p:sp>
      </p:grpSp>
      <p:grpSp>
        <p:nvGrpSpPr>
          <p:cNvPr id="69641" name="组合 69640"/>
          <p:cNvGrpSpPr/>
          <p:nvPr/>
        </p:nvGrpSpPr>
        <p:grpSpPr>
          <a:xfrm>
            <a:off x="3779838" y="5419725"/>
            <a:ext cx="1008062" cy="504825"/>
            <a:chOff x="884" y="3566"/>
            <a:chExt cx="635" cy="318"/>
          </a:xfrm>
        </p:grpSpPr>
        <p:sp>
          <p:nvSpPr>
            <p:cNvPr id="56351" name="矩形 69641"/>
            <p:cNvSpPr/>
            <p:nvPr/>
          </p:nvSpPr>
          <p:spPr>
            <a:xfrm>
              <a:off x="884" y="3566"/>
              <a:ext cx="635" cy="31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6352" name="直接连接符 69642"/>
            <p:cNvSpPr/>
            <p:nvPr/>
          </p:nvSpPr>
          <p:spPr>
            <a:xfrm>
              <a:off x="1383" y="3566"/>
              <a:ext cx="0" cy="317"/>
            </a:xfrm>
            <a:prstGeom prst="line">
              <a:avLst/>
            </a:prstGeom>
            <a:ln w="28575" cap="flat" cmpd="sng">
              <a:solidFill>
                <a:schemeClr val="tx1"/>
              </a:solidFill>
              <a:prstDash val="solid"/>
              <a:headEnd type="none" w="med" len="med"/>
              <a:tailEnd type="none" w="med" len="med"/>
            </a:ln>
          </p:spPr>
        </p:sp>
        <p:sp>
          <p:nvSpPr>
            <p:cNvPr id="56353" name="直接连接符 69643"/>
            <p:cNvSpPr/>
            <p:nvPr/>
          </p:nvSpPr>
          <p:spPr>
            <a:xfrm>
              <a:off x="1065" y="3566"/>
              <a:ext cx="0" cy="317"/>
            </a:xfrm>
            <a:prstGeom prst="line">
              <a:avLst/>
            </a:prstGeom>
            <a:ln w="28575" cap="flat" cmpd="sng">
              <a:solidFill>
                <a:schemeClr val="tx1"/>
              </a:solidFill>
              <a:prstDash val="solid"/>
              <a:headEnd type="none" w="med" len="med"/>
              <a:tailEnd type="none" w="med" len="med"/>
            </a:ln>
          </p:spPr>
        </p:sp>
      </p:grpSp>
      <p:sp>
        <p:nvSpPr>
          <p:cNvPr id="69649" name="直接连接符 69648"/>
          <p:cNvSpPr/>
          <p:nvPr/>
        </p:nvSpPr>
        <p:spPr>
          <a:xfrm>
            <a:off x="2916238" y="5491163"/>
            <a:ext cx="863600" cy="0"/>
          </a:xfrm>
          <a:prstGeom prst="line">
            <a:avLst/>
          </a:prstGeom>
          <a:ln w="9525" cap="flat" cmpd="sng">
            <a:solidFill>
              <a:schemeClr val="tx1"/>
            </a:solidFill>
            <a:prstDash val="solid"/>
            <a:headEnd type="none" w="med" len="med"/>
            <a:tailEnd type="triangle" w="med" len="med"/>
          </a:ln>
        </p:spPr>
      </p:sp>
      <p:sp>
        <p:nvSpPr>
          <p:cNvPr id="69650" name="直接连接符 69649"/>
          <p:cNvSpPr/>
          <p:nvPr/>
        </p:nvSpPr>
        <p:spPr>
          <a:xfrm flipH="1">
            <a:off x="3132138" y="5780088"/>
            <a:ext cx="792162" cy="0"/>
          </a:xfrm>
          <a:prstGeom prst="line">
            <a:avLst/>
          </a:prstGeom>
          <a:ln w="9525" cap="flat" cmpd="sng">
            <a:solidFill>
              <a:schemeClr val="tx1"/>
            </a:solidFill>
            <a:prstDash val="solid"/>
            <a:headEnd type="none" w="med" len="med"/>
            <a:tailEnd type="triangle" w="med" len="med"/>
          </a:ln>
        </p:spPr>
      </p:sp>
      <p:sp>
        <p:nvSpPr>
          <p:cNvPr id="56328" name="直接连接符 69650"/>
          <p:cNvSpPr/>
          <p:nvPr/>
        </p:nvSpPr>
        <p:spPr>
          <a:xfrm>
            <a:off x="3419475" y="4914900"/>
            <a:ext cx="0" cy="1727200"/>
          </a:xfrm>
          <a:prstGeom prst="line">
            <a:avLst/>
          </a:prstGeom>
          <a:ln w="38100" cap="flat" cmpd="sng">
            <a:solidFill>
              <a:srgbClr val="FF0000"/>
            </a:solidFill>
            <a:prstDash val="solid"/>
            <a:headEnd type="none" w="med" len="med"/>
            <a:tailEnd type="none" w="med" len="med"/>
          </a:ln>
        </p:spPr>
      </p:sp>
      <p:sp>
        <p:nvSpPr>
          <p:cNvPr id="56329" name="文本框 69651"/>
          <p:cNvSpPr txBox="1"/>
          <p:nvPr/>
        </p:nvSpPr>
        <p:spPr>
          <a:xfrm>
            <a:off x="2432050" y="6427788"/>
            <a:ext cx="673735" cy="460375"/>
          </a:xfrm>
          <a:prstGeom prst="rect">
            <a:avLst/>
          </a:prstGeom>
          <a:noFill/>
          <a:ln w="9525">
            <a:noFill/>
          </a:ln>
        </p:spPr>
        <p:txBody>
          <a:bodyPr wrap="none">
            <a:spAutoFit/>
          </a:bodyPr>
          <a:lstStyle/>
          <a:p>
            <a:r>
              <a:rPr lang="en-US" altLang="zh-CN" dirty="0">
                <a:solidFill>
                  <a:srgbClr val="FF3300"/>
                </a:solidFill>
                <a:latin typeface="Times New Roman" panose="02020603050405020304" pitchFamily="18" charset="0"/>
              </a:rPr>
              <a:t>curr</a:t>
            </a:r>
          </a:p>
        </p:txBody>
      </p:sp>
      <p:sp>
        <p:nvSpPr>
          <p:cNvPr id="56330" name="直接连接符 69652"/>
          <p:cNvSpPr/>
          <p:nvPr/>
        </p:nvSpPr>
        <p:spPr>
          <a:xfrm flipH="1" flipV="1">
            <a:off x="2627313" y="6067425"/>
            <a:ext cx="144462" cy="431800"/>
          </a:xfrm>
          <a:prstGeom prst="line">
            <a:avLst/>
          </a:prstGeom>
          <a:ln w="9525" cap="flat" cmpd="sng">
            <a:solidFill>
              <a:srgbClr val="FF3300"/>
            </a:solidFill>
            <a:prstDash val="solid"/>
            <a:headEnd type="none" w="med" len="med"/>
            <a:tailEnd type="triangle" w="med" len="med"/>
          </a:ln>
        </p:spPr>
      </p:sp>
      <p:sp>
        <p:nvSpPr>
          <p:cNvPr id="56331" name="直接连接符 69657"/>
          <p:cNvSpPr/>
          <p:nvPr/>
        </p:nvSpPr>
        <p:spPr>
          <a:xfrm flipH="1">
            <a:off x="6227763" y="5038725"/>
            <a:ext cx="509587" cy="261938"/>
          </a:xfrm>
          <a:prstGeom prst="line">
            <a:avLst/>
          </a:prstGeom>
          <a:ln w="9525" cap="flat" cmpd="sng">
            <a:solidFill>
              <a:srgbClr val="CC0000"/>
            </a:solidFill>
            <a:prstDash val="solid"/>
            <a:headEnd type="none" w="med" len="med"/>
            <a:tailEnd type="triangle" w="med" len="med"/>
          </a:ln>
        </p:spPr>
      </p:sp>
      <p:sp>
        <p:nvSpPr>
          <p:cNvPr id="56332" name="文本框 69658"/>
          <p:cNvSpPr txBox="1"/>
          <p:nvPr/>
        </p:nvSpPr>
        <p:spPr>
          <a:xfrm>
            <a:off x="6737350" y="4797425"/>
            <a:ext cx="571500" cy="457200"/>
          </a:xfrm>
          <a:prstGeom prst="rect">
            <a:avLst/>
          </a:prstGeom>
          <a:noFill/>
          <a:ln w="9525">
            <a:noFill/>
          </a:ln>
        </p:spPr>
        <p:txBody>
          <a:bodyPr wrap="none">
            <a:spAutoFit/>
          </a:bodyPr>
          <a:lstStyle/>
          <a:p>
            <a:r>
              <a:rPr lang="en-US" altLang="zh-CN" dirty="0">
                <a:solidFill>
                  <a:srgbClr val="FF3300"/>
                </a:solidFill>
                <a:latin typeface="Times New Roman" panose="02020603050405020304" pitchFamily="18" charset="0"/>
              </a:rPr>
              <a:t>tail</a:t>
            </a:r>
          </a:p>
        </p:txBody>
      </p:sp>
      <p:grpSp>
        <p:nvGrpSpPr>
          <p:cNvPr id="56333" name="组合 69659"/>
          <p:cNvGrpSpPr/>
          <p:nvPr/>
        </p:nvGrpSpPr>
        <p:grpSpPr>
          <a:xfrm>
            <a:off x="5508625" y="5373688"/>
            <a:ext cx="1008063" cy="504825"/>
            <a:chOff x="884" y="3566"/>
            <a:chExt cx="635" cy="318"/>
          </a:xfrm>
        </p:grpSpPr>
        <p:sp>
          <p:nvSpPr>
            <p:cNvPr id="56348" name="矩形 69660"/>
            <p:cNvSpPr/>
            <p:nvPr/>
          </p:nvSpPr>
          <p:spPr>
            <a:xfrm>
              <a:off x="884" y="3566"/>
              <a:ext cx="635" cy="31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endParaRPr lang="zh-CN" altLang="zh-CN" dirty="0">
                <a:latin typeface="Times New Roman" panose="02020603050405020304" pitchFamily="18" charset="0"/>
              </a:endParaRPr>
            </a:p>
          </p:txBody>
        </p:sp>
        <p:sp>
          <p:nvSpPr>
            <p:cNvPr id="56349" name="直接连接符 69661"/>
            <p:cNvSpPr/>
            <p:nvPr/>
          </p:nvSpPr>
          <p:spPr>
            <a:xfrm>
              <a:off x="1383" y="3566"/>
              <a:ext cx="0" cy="317"/>
            </a:xfrm>
            <a:prstGeom prst="line">
              <a:avLst/>
            </a:prstGeom>
            <a:ln w="28575" cap="flat" cmpd="sng">
              <a:solidFill>
                <a:schemeClr val="tx1"/>
              </a:solidFill>
              <a:prstDash val="solid"/>
              <a:headEnd type="none" w="med" len="med"/>
              <a:tailEnd type="none" w="med" len="med"/>
            </a:ln>
          </p:spPr>
        </p:sp>
        <p:sp>
          <p:nvSpPr>
            <p:cNvPr id="56350" name="直接连接符 69662"/>
            <p:cNvSpPr/>
            <p:nvPr/>
          </p:nvSpPr>
          <p:spPr>
            <a:xfrm>
              <a:off x="1065" y="3566"/>
              <a:ext cx="0" cy="317"/>
            </a:xfrm>
            <a:prstGeom prst="line">
              <a:avLst/>
            </a:prstGeom>
            <a:ln w="28575" cap="flat" cmpd="sng">
              <a:solidFill>
                <a:schemeClr val="tx1"/>
              </a:solidFill>
              <a:prstDash val="solid"/>
              <a:headEnd type="none" w="med" len="med"/>
              <a:tailEnd type="none" w="med" len="med"/>
            </a:ln>
          </p:spPr>
        </p:sp>
      </p:grpSp>
      <p:sp>
        <p:nvSpPr>
          <p:cNvPr id="69664" name="直接连接符 69663"/>
          <p:cNvSpPr/>
          <p:nvPr/>
        </p:nvSpPr>
        <p:spPr>
          <a:xfrm>
            <a:off x="4643438" y="5516563"/>
            <a:ext cx="863600" cy="0"/>
          </a:xfrm>
          <a:prstGeom prst="line">
            <a:avLst/>
          </a:prstGeom>
          <a:ln w="9525" cap="flat" cmpd="sng">
            <a:solidFill>
              <a:schemeClr val="tx1"/>
            </a:solidFill>
            <a:prstDash val="solid"/>
            <a:headEnd type="none" w="med" len="med"/>
            <a:tailEnd type="triangle" w="med" len="med"/>
          </a:ln>
        </p:spPr>
      </p:sp>
      <p:sp>
        <p:nvSpPr>
          <p:cNvPr id="69665" name="直接连接符 69664"/>
          <p:cNvSpPr/>
          <p:nvPr/>
        </p:nvSpPr>
        <p:spPr>
          <a:xfrm flipH="1">
            <a:off x="4859338" y="5805488"/>
            <a:ext cx="792162" cy="0"/>
          </a:xfrm>
          <a:prstGeom prst="line">
            <a:avLst/>
          </a:prstGeom>
          <a:ln w="9525" cap="flat" cmpd="sng">
            <a:solidFill>
              <a:schemeClr val="tx1"/>
            </a:solidFill>
            <a:prstDash val="solid"/>
            <a:headEnd type="none" w="med" len="med"/>
            <a:tailEnd type="triangle" w="med" len="med"/>
          </a:ln>
        </p:spPr>
      </p:sp>
      <p:grpSp>
        <p:nvGrpSpPr>
          <p:cNvPr id="69668" name="组合 69667"/>
          <p:cNvGrpSpPr/>
          <p:nvPr/>
        </p:nvGrpSpPr>
        <p:grpSpPr>
          <a:xfrm>
            <a:off x="4067175" y="6040438"/>
            <a:ext cx="876300" cy="817562"/>
            <a:chOff x="2562" y="3805"/>
            <a:chExt cx="552" cy="515"/>
          </a:xfrm>
        </p:grpSpPr>
        <p:sp>
          <p:nvSpPr>
            <p:cNvPr id="56346" name="文本框 69665"/>
            <p:cNvSpPr txBox="1"/>
            <p:nvPr/>
          </p:nvSpPr>
          <p:spPr>
            <a:xfrm>
              <a:off x="2562" y="4032"/>
              <a:ext cx="552" cy="288"/>
            </a:xfrm>
            <a:prstGeom prst="rect">
              <a:avLst/>
            </a:prstGeom>
            <a:noFill/>
            <a:ln w="9525">
              <a:noFill/>
            </a:ln>
          </p:spPr>
          <p:txBody>
            <a:bodyPr wrap="none">
              <a:spAutoFit/>
            </a:bodyPr>
            <a:lstStyle/>
            <a:p>
              <a:r>
                <a:rPr lang="en-US" altLang="zh-CN" dirty="0">
                  <a:solidFill>
                    <a:srgbClr val="FF3300"/>
                  </a:solidFill>
                  <a:latin typeface="Times New Roman" panose="02020603050405020304" pitchFamily="18" charset="0"/>
                </a:rPr>
                <a:t>ltemp</a:t>
              </a:r>
            </a:p>
          </p:txBody>
        </p:sp>
        <p:sp>
          <p:nvSpPr>
            <p:cNvPr id="56347" name="直接连接符 69666"/>
            <p:cNvSpPr/>
            <p:nvPr/>
          </p:nvSpPr>
          <p:spPr>
            <a:xfrm flipH="1" flipV="1">
              <a:off x="2685" y="3805"/>
              <a:ext cx="91" cy="272"/>
            </a:xfrm>
            <a:prstGeom prst="line">
              <a:avLst/>
            </a:prstGeom>
            <a:ln w="9525" cap="flat" cmpd="sng">
              <a:solidFill>
                <a:srgbClr val="FF3300"/>
              </a:solidFill>
              <a:prstDash val="solid"/>
              <a:headEnd type="none" w="med" len="med"/>
              <a:tailEnd type="triangle" w="med" len="med"/>
            </a:ln>
          </p:spPr>
        </p:sp>
      </p:grpSp>
      <p:grpSp>
        <p:nvGrpSpPr>
          <p:cNvPr id="69672" name="组合 69671"/>
          <p:cNvGrpSpPr/>
          <p:nvPr/>
        </p:nvGrpSpPr>
        <p:grpSpPr>
          <a:xfrm>
            <a:off x="2987675" y="5805488"/>
            <a:ext cx="2663825" cy="503237"/>
            <a:chOff x="1882" y="3657"/>
            <a:chExt cx="1678" cy="317"/>
          </a:xfrm>
        </p:grpSpPr>
        <p:sp>
          <p:nvSpPr>
            <p:cNvPr id="56343" name="直接连接符 69668"/>
            <p:cNvSpPr/>
            <p:nvPr/>
          </p:nvSpPr>
          <p:spPr>
            <a:xfrm flipH="1">
              <a:off x="3243" y="3657"/>
              <a:ext cx="317" cy="317"/>
            </a:xfrm>
            <a:prstGeom prst="line">
              <a:avLst/>
            </a:prstGeom>
            <a:ln w="9525" cap="flat" cmpd="sng">
              <a:solidFill>
                <a:schemeClr val="tx1"/>
              </a:solidFill>
              <a:prstDash val="solid"/>
              <a:headEnd type="none" w="med" len="med"/>
              <a:tailEnd type="none" w="med" len="med"/>
            </a:ln>
          </p:spPr>
        </p:sp>
        <p:sp>
          <p:nvSpPr>
            <p:cNvPr id="56344" name="直接连接符 69669"/>
            <p:cNvSpPr/>
            <p:nvPr/>
          </p:nvSpPr>
          <p:spPr>
            <a:xfrm flipH="1">
              <a:off x="2018" y="3974"/>
              <a:ext cx="1225" cy="0"/>
            </a:xfrm>
            <a:prstGeom prst="line">
              <a:avLst/>
            </a:prstGeom>
            <a:ln w="9525" cap="flat" cmpd="sng">
              <a:solidFill>
                <a:schemeClr val="tx1"/>
              </a:solidFill>
              <a:prstDash val="solid"/>
              <a:headEnd type="none" w="med" len="med"/>
              <a:tailEnd type="none" w="med" len="med"/>
            </a:ln>
          </p:spPr>
        </p:sp>
        <p:sp>
          <p:nvSpPr>
            <p:cNvPr id="56345" name="直接连接符 69670"/>
            <p:cNvSpPr/>
            <p:nvPr/>
          </p:nvSpPr>
          <p:spPr>
            <a:xfrm flipH="1" flipV="1">
              <a:off x="1882" y="3748"/>
              <a:ext cx="136" cy="226"/>
            </a:xfrm>
            <a:prstGeom prst="line">
              <a:avLst/>
            </a:prstGeom>
            <a:ln w="9525" cap="flat" cmpd="sng">
              <a:solidFill>
                <a:schemeClr val="tx1"/>
              </a:solidFill>
              <a:prstDash val="solid"/>
              <a:headEnd type="none" w="med" len="med"/>
              <a:tailEnd type="triangle" w="med" len="med"/>
            </a:ln>
          </p:spPr>
        </p:sp>
      </p:grpSp>
      <p:grpSp>
        <p:nvGrpSpPr>
          <p:cNvPr id="69676" name="组合 69675"/>
          <p:cNvGrpSpPr/>
          <p:nvPr/>
        </p:nvGrpSpPr>
        <p:grpSpPr>
          <a:xfrm>
            <a:off x="2916238" y="5084763"/>
            <a:ext cx="2951162" cy="360362"/>
            <a:chOff x="1837" y="3203"/>
            <a:chExt cx="1859" cy="227"/>
          </a:xfrm>
        </p:grpSpPr>
        <p:sp>
          <p:nvSpPr>
            <p:cNvPr id="56340" name="直接连接符 69672"/>
            <p:cNvSpPr/>
            <p:nvPr/>
          </p:nvSpPr>
          <p:spPr>
            <a:xfrm flipV="1">
              <a:off x="1837" y="3203"/>
              <a:ext cx="272" cy="227"/>
            </a:xfrm>
            <a:prstGeom prst="line">
              <a:avLst/>
            </a:prstGeom>
            <a:ln w="9525" cap="flat" cmpd="sng">
              <a:solidFill>
                <a:schemeClr val="tx1"/>
              </a:solidFill>
              <a:prstDash val="solid"/>
              <a:headEnd type="none" w="med" len="med"/>
              <a:tailEnd type="none" w="med" len="med"/>
            </a:ln>
          </p:spPr>
        </p:sp>
        <p:sp>
          <p:nvSpPr>
            <p:cNvPr id="56341" name="直接连接符 69673"/>
            <p:cNvSpPr/>
            <p:nvPr/>
          </p:nvSpPr>
          <p:spPr>
            <a:xfrm>
              <a:off x="2109" y="3203"/>
              <a:ext cx="1361" cy="0"/>
            </a:xfrm>
            <a:prstGeom prst="line">
              <a:avLst/>
            </a:prstGeom>
            <a:ln w="9525" cap="flat" cmpd="sng">
              <a:solidFill>
                <a:schemeClr val="tx1"/>
              </a:solidFill>
              <a:prstDash val="solid"/>
              <a:headEnd type="none" w="med" len="med"/>
              <a:tailEnd type="none" w="med" len="med"/>
            </a:ln>
          </p:spPr>
        </p:sp>
        <p:sp>
          <p:nvSpPr>
            <p:cNvPr id="56342" name="直接连接符 69674"/>
            <p:cNvSpPr/>
            <p:nvPr/>
          </p:nvSpPr>
          <p:spPr>
            <a:xfrm>
              <a:off x="3470" y="3203"/>
              <a:ext cx="226" cy="136"/>
            </a:xfrm>
            <a:prstGeom prst="line">
              <a:avLst/>
            </a:prstGeom>
            <a:ln w="9525" cap="flat" cmpd="sng">
              <a:solidFill>
                <a:schemeClr val="tx1"/>
              </a:solidFill>
              <a:prstDash val="solid"/>
              <a:headEnd type="none" w="med" len="med"/>
              <a:tailEnd type="triangle" w="med" len="med"/>
            </a:ln>
          </p:spPr>
        </p:sp>
      </p:grpSp>
      <p:sp>
        <p:nvSpPr>
          <p:cNvPr id="5633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966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96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964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96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69650"/>
                                        </p:tgtEl>
                                      </p:cBhvr>
                                    </p:animEffect>
                                    <p:set>
                                      <p:cBhvr>
                                        <p:cTn id="23" dur="1" fill="hold">
                                          <p:stCondLst>
                                            <p:cond delay="499"/>
                                          </p:stCondLst>
                                        </p:cTn>
                                        <p:tgtEl>
                                          <p:spTgt spid="69650"/>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69641"/>
                                        </p:tgtEl>
                                      </p:cBhvr>
                                    </p:animEffect>
                                    <p:set>
                                      <p:cBhvr>
                                        <p:cTn id="26" dur="1" fill="hold">
                                          <p:stCondLst>
                                            <p:cond delay="499"/>
                                          </p:stCondLst>
                                        </p:cTn>
                                        <p:tgtEl>
                                          <p:spTgt spid="69641"/>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69664"/>
                                        </p:tgtEl>
                                      </p:cBhvr>
                                    </p:animEffect>
                                    <p:set>
                                      <p:cBhvr>
                                        <p:cTn id="29" dur="1" fill="hold">
                                          <p:stCondLst>
                                            <p:cond delay="499"/>
                                          </p:stCondLst>
                                        </p:cTn>
                                        <p:tgtEl>
                                          <p:spTgt spid="696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83969"/>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Definition of Stacks</a:t>
            </a:r>
          </a:p>
        </p:txBody>
      </p:sp>
      <p:sp>
        <p:nvSpPr>
          <p:cNvPr id="59395" name="文本占位符 83970"/>
          <p:cNvSpPr>
            <a:spLocks noGrp="1"/>
          </p:cNvSpPr>
          <p:nvPr>
            <p:ph idx="1"/>
          </p:nvPr>
        </p:nvSpPr>
        <p:spPr>
          <a:xfrm>
            <a:off x="455613" y="1350963"/>
            <a:ext cx="8226425" cy="4572000"/>
          </a:xfrm>
        </p:spPr>
        <p:txBody>
          <a:bodyPr vert="horz" wrap="square" lIns="91440" tIns="45720" rIns="91440" bIns="45720" anchor="t"/>
          <a:lstStyle/>
          <a:p>
            <a:pPr eaLnBrk="1" hangingPunct="1">
              <a:lnSpc>
                <a:spcPct val="50000"/>
              </a:lnSpc>
              <a:buNone/>
            </a:pPr>
            <a:endParaRPr lang="en-US" altLang="zh-CN" dirty="0">
              <a:latin typeface="Helvetica" pitchFamily="34" charset="0"/>
            </a:endParaRPr>
          </a:p>
          <a:p>
            <a:pPr eaLnBrk="1" hangingPunct="1">
              <a:lnSpc>
                <a:spcPct val="50000"/>
              </a:lnSpc>
              <a:buNone/>
            </a:pPr>
            <a:r>
              <a:rPr lang="en-US" altLang="zh-CN" dirty="0">
                <a:solidFill>
                  <a:srgbClr val="CC0000"/>
                </a:solidFill>
                <a:latin typeface="Helvetica" pitchFamily="34" charset="0"/>
              </a:rPr>
              <a:t>Stack</a:t>
            </a:r>
            <a:r>
              <a:rPr lang="en-US" altLang="zh-CN" dirty="0">
                <a:latin typeface="Helvetica" pitchFamily="34" charset="0"/>
              </a:rPr>
              <a:t>: A restricted form of list: Insert and</a:t>
            </a:r>
          </a:p>
          <a:p>
            <a:pPr eaLnBrk="1" hangingPunct="1">
              <a:lnSpc>
                <a:spcPct val="50000"/>
              </a:lnSpc>
              <a:buNone/>
            </a:pPr>
            <a:r>
              <a:rPr lang="en-US" altLang="zh-CN" dirty="0">
                <a:latin typeface="Helvetica" pitchFamily="34" charset="0"/>
              </a:rPr>
              <a:t>          remove only at front of list.</a:t>
            </a:r>
          </a:p>
          <a:p>
            <a:pPr eaLnBrk="1" hangingPunct="1">
              <a:lnSpc>
                <a:spcPct val="50000"/>
              </a:lnSpc>
              <a:buNone/>
            </a:pPr>
            <a:endParaRPr lang="en-US" altLang="zh-CN" dirty="0">
              <a:latin typeface="Helvetica" pitchFamily="34" charset="0"/>
            </a:endParaRPr>
          </a:p>
          <a:p>
            <a:pPr eaLnBrk="1" hangingPunct="1">
              <a:lnSpc>
                <a:spcPct val="80000"/>
              </a:lnSpc>
              <a:buNone/>
            </a:pPr>
            <a:r>
              <a:rPr lang="en-US" altLang="zh-CN" dirty="0">
                <a:solidFill>
                  <a:srgbClr val="CC0000"/>
                </a:solidFill>
                <a:latin typeface="Helvetica" pitchFamily="34" charset="0"/>
              </a:rPr>
              <a:t>LIFO</a:t>
            </a:r>
            <a:r>
              <a:rPr lang="en-US" altLang="zh-CN" dirty="0">
                <a:latin typeface="Helvetica" pitchFamily="34" charset="0"/>
              </a:rPr>
              <a:t> property: Last In, First Out.</a:t>
            </a:r>
          </a:p>
          <a:p>
            <a:pPr eaLnBrk="1" hangingPunct="1">
              <a:lnSpc>
                <a:spcPct val="50000"/>
              </a:lnSpc>
              <a:buNone/>
            </a:pPr>
            <a:endParaRPr lang="en-US" altLang="zh-CN" dirty="0">
              <a:latin typeface="Helvetica" pitchFamily="34" charset="0"/>
            </a:endParaRPr>
          </a:p>
          <a:p>
            <a:pPr eaLnBrk="1" hangingPunct="1">
              <a:lnSpc>
                <a:spcPct val="70000"/>
              </a:lnSpc>
              <a:buNone/>
            </a:pPr>
            <a:r>
              <a:rPr lang="en-US" altLang="zh-CN" dirty="0">
                <a:latin typeface="Helvetica" pitchFamily="34" charset="0"/>
              </a:rPr>
              <a:t>Notation:</a:t>
            </a:r>
          </a:p>
          <a:p>
            <a:pPr eaLnBrk="1" hangingPunct="1">
              <a:lnSpc>
                <a:spcPct val="70000"/>
              </a:lnSpc>
            </a:pPr>
            <a:r>
              <a:rPr lang="en-US" altLang="zh-CN" dirty="0">
                <a:latin typeface="Helvetica" pitchFamily="34" charset="0"/>
              </a:rPr>
              <a:t>Insert: </a:t>
            </a:r>
            <a:r>
              <a:rPr lang="en-US" altLang="zh-CN" dirty="0">
                <a:solidFill>
                  <a:srgbClr val="CC0000"/>
                </a:solidFill>
                <a:latin typeface="Helvetica" pitchFamily="34" charset="0"/>
              </a:rPr>
              <a:t>PUSH</a:t>
            </a:r>
          </a:p>
          <a:p>
            <a:pPr eaLnBrk="1" hangingPunct="1">
              <a:lnSpc>
                <a:spcPct val="70000"/>
              </a:lnSpc>
            </a:pPr>
            <a:r>
              <a:rPr lang="en-US" altLang="zh-CN" dirty="0">
                <a:latin typeface="Helvetica" pitchFamily="34" charset="0"/>
              </a:rPr>
              <a:t>Remove: </a:t>
            </a:r>
            <a:r>
              <a:rPr lang="en-US" altLang="zh-CN" dirty="0">
                <a:solidFill>
                  <a:srgbClr val="CC0000"/>
                </a:solidFill>
                <a:latin typeface="Helvetica" pitchFamily="34" charset="0"/>
              </a:rPr>
              <a:t>POP</a:t>
            </a:r>
          </a:p>
          <a:p>
            <a:pPr eaLnBrk="1" hangingPunct="1">
              <a:lnSpc>
                <a:spcPct val="70000"/>
              </a:lnSpc>
            </a:pPr>
            <a:r>
              <a:rPr lang="en-US" altLang="zh-CN" dirty="0">
                <a:latin typeface="Helvetica" pitchFamily="34" charset="0"/>
              </a:rPr>
              <a:t>The accessible element is called </a:t>
            </a:r>
            <a:r>
              <a:rPr lang="en-US" altLang="zh-CN" dirty="0">
                <a:solidFill>
                  <a:srgbClr val="CC0000"/>
                </a:solidFill>
                <a:latin typeface="Helvetica" pitchFamily="34" charset="0"/>
              </a:rPr>
              <a:t>TOP</a:t>
            </a:r>
            <a:r>
              <a:rPr lang="en-US" altLang="zh-CN" dirty="0">
                <a:latin typeface="Helvetica" pitchFamily="34" charset="0"/>
              </a:rPr>
              <a:t>.</a:t>
            </a:r>
          </a:p>
        </p:txBody>
      </p:sp>
      <p:sp>
        <p:nvSpPr>
          <p:cNvPr id="59396" name="矩形 83971"/>
          <p:cNvSpPr/>
          <p:nvPr/>
        </p:nvSpPr>
        <p:spPr>
          <a:xfrm>
            <a:off x="1187450" y="55895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9397" name="矩形 83972"/>
          <p:cNvSpPr/>
          <p:nvPr/>
        </p:nvSpPr>
        <p:spPr>
          <a:xfrm>
            <a:off x="1979613" y="55895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9398" name="矩形 83973"/>
          <p:cNvSpPr/>
          <p:nvPr/>
        </p:nvSpPr>
        <p:spPr>
          <a:xfrm>
            <a:off x="2843213" y="55895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9399" name="矩形 83974"/>
          <p:cNvSpPr/>
          <p:nvPr/>
        </p:nvSpPr>
        <p:spPr>
          <a:xfrm>
            <a:off x="3708400" y="55895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9400" name="矩形 83975"/>
          <p:cNvSpPr/>
          <p:nvPr/>
        </p:nvSpPr>
        <p:spPr>
          <a:xfrm>
            <a:off x="4572000" y="55895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9401" name="直接连接符 83976"/>
          <p:cNvSpPr/>
          <p:nvPr/>
        </p:nvSpPr>
        <p:spPr>
          <a:xfrm>
            <a:off x="5364163" y="5589588"/>
            <a:ext cx="1512887" cy="0"/>
          </a:xfrm>
          <a:prstGeom prst="line">
            <a:avLst/>
          </a:prstGeom>
          <a:ln w="38100" cap="flat" cmpd="sng">
            <a:solidFill>
              <a:schemeClr val="tx1"/>
            </a:solidFill>
            <a:prstDash val="solid"/>
            <a:headEnd type="none" w="med" len="med"/>
            <a:tailEnd type="none" w="med" len="med"/>
          </a:ln>
        </p:spPr>
      </p:sp>
      <p:sp>
        <p:nvSpPr>
          <p:cNvPr id="59402" name="直接连接符 83977"/>
          <p:cNvSpPr/>
          <p:nvPr/>
        </p:nvSpPr>
        <p:spPr>
          <a:xfrm>
            <a:off x="5364163" y="6094413"/>
            <a:ext cx="1512887" cy="0"/>
          </a:xfrm>
          <a:prstGeom prst="line">
            <a:avLst/>
          </a:prstGeom>
          <a:ln w="38100" cap="flat" cmpd="sng">
            <a:solidFill>
              <a:schemeClr val="tx1"/>
            </a:solidFill>
            <a:prstDash val="solid"/>
            <a:headEnd type="none" w="med" len="med"/>
            <a:tailEnd type="none" w="med" len="med"/>
          </a:ln>
        </p:spPr>
      </p:sp>
      <p:sp>
        <p:nvSpPr>
          <p:cNvPr id="59403" name="任意多边形 83978"/>
          <p:cNvSpPr/>
          <p:nvPr/>
        </p:nvSpPr>
        <p:spPr>
          <a:xfrm>
            <a:off x="5364163" y="5373688"/>
            <a:ext cx="2087562" cy="503237"/>
          </a:xfrm>
          <a:custGeom>
            <a:avLst/>
            <a:gdLst/>
            <a:ahLst/>
            <a:cxnLst>
              <a:cxn ang="0">
                <a:pos x="2087562" y="0"/>
              </a:cxn>
              <a:cxn ang="0">
                <a:pos x="1439862" y="431800"/>
              </a:cxn>
              <a:cxn ang="0">
                <a:pos x="0" y="431800"/>
              </a:cxn>
            </a:cxnLst>
            <a:rect l="0" t="0" r="0" b="0"/>
            <a:pathLst>
              <a:path w="1315" h="317">
                <a:moveTo>
                  <a:pt x="1315" y="0"/>
                </a:moveTo>
                <a:cubicBezTo>
                  <a:pt x="1220" y="113"/>
                  <a:pt x="1126" y="227"/>
                  <a:pt x="907" y="272"/>
                </a:cubicBezTo>
                <a:cubicBezTo>
                  <a:pt x="688" y="317"/>
                  <a:pt x="144" y="272"/>
                  <a:pt x="0" y="272"/>
                </a:cubicBezTo>
              </a:path>
            </a:pathLst>
          </a:custGeom>
          <a:noFill/>
          <a:ln w="38100" cap="flat" cmpd="sng">
            <a:solidFill>
              <a:srgbClr val="FF0000">
                <a:alpha val="100000"/>
              </a:srgbClr>
            </a:solidFill>
            <a:prstDash val="solid"/>
            <a:round/>
            <a:headEnd type="none" w="med" len="med"/>
            <a:tailEnd type="arrow" w="med" len="med"/>
          </a:ln>
        </p:spPr>
        <p:txBody>
          <a:bodyPr/>
          <a:lstStyle/>
          <a:p>
            <a:endParaRPr lang="zh-CN" altLang="en-US"/>
          </a:p>
        </p:txBody>
      </p:sp>
      <p:sp>
        <p:nvSpPr>
          <p:cNvPr id="59404" name="任意多边形 83979"/>
          <p:cNvSpPr/>
          <p:nvPr/>
        </p:nvSpPr>
        <p:spPr>
          <a:xfrm>
            <a:off x="5435600" y="5913438"/>
            <a:ext cx="2520950" cy="252412"/>
          </a:xfrm>
          <a:custGeom>
            <a:avLst/>
            <a:gdLst/>
            <a:ahLst/>
            <a:cxnLst>
              <a:cxn ang="0">
                <a:pos x="0" y="36512"/>
              </a:cxn>
              <a:cxn ang="0">
                <a:pos x="1728788" y="36512"/>
              </a:cxn>
              <a:cxn ang="0">
                <a:pos x="2520950" y="252412"/>
              </a:cxn>
            </a:cxnLst>
            <a:rect l="0" t="0" r="0" b="0"/>
            <a:pathLst>
              <a:path w="1588" h="159">
                <a:moveTo>
                  <a:pt x="0" y="23"/>
                </a:moveTo>
                <a:cubicBezTo>
                  <a:pt x="412" y="11"/>
                  <a:pt x="824" y="0"/>
                  <a:pt x="1089" y="23"/>
                </a:cubicBezTo>
                <a:cubicBezTo>
                  <a:pt x="1354" y="46"/>
                  <a:pt x="1471" y="102"/>
                  <a:pt x="1588" y="159"/>
                </a:cubicBezTo>
              </a:path>
            </a:pathLst>
          </a:custGeom>
          <a:noFill/>
          <a:ln w="38100" cap="flat" cmpd="sng">
            <a:solidFill>
              <a:srgbClr val="0000FF">
                <a:alpha val="100000"/>
              </a:srgbClr>
            </a:solidFill>
            <a:prstDash val="solid"/>
            <a:round/>
            <a:headEnd type="none" w="med" len="med"/>
            <a:tailEnd type="arrow" w="med" len="med"/>
          </a:ln>
        </p:spPr>
        <p:txBody>
          <a:bodyPr/>
          <a:lstStyle/>
          <a:p>
            <a:endParaRPr lang="zh-CN" altLang="en-US"/>
          </a:p>
        </p:txBody>
      </p:sp>
      <p:sp>
        <p:nvSpPr>
          <p:cNvPr id="59405" name="文本框 83980"/>
          <p:cNvSpPr txBox="1"/>
          <p:nvPr/>
        </p:nvSpPr>
        <p:spPr>
          <a:xfrm>
            <a:off x="7575550" y="5178425"/>
            <a:ext cx="812800" cy="457200"/>
          </a:xfrm>
          <a:prstGeom prst="rect">
            <a:avLst/>
          </a:prstGeom>
          <a:noFill/>
          <a:ln w="9525">
            <a:noFill/>
          </a:ln>
        </p:spPr>
        <p:txBody>
          <a:bodyPr wrap="none">
            <a:spAutoFit/>
          </a:bodyPr>
          <a:lstStyle/>
          <a:p>
            <a:r>
              <a:rPr lang="en-US" altLang="zh-CN" b="1" dirty="0">
                <a:solidFill>
                  <a:srgbClr val="FF3300"/>
                </a:solidFill>
                <a:latin typeface="Times New Roman" panose="02020603050405020304" pitchFamily="18" charset="0"/>
              </a:rPr>
              <a:t>push</a:t>
            </a:r>
          </a:p>
        </p:txBody>
      </p:sp>
      <p:sp>
        <p:nvSpPr>
          <p:cNvPr id="59406" name="文本框 83981"/>
          <p:cNvSpPr txBox="1"/>
          <p:nvPr/>
        </p:nvSpPr>
        <p:spPr>
          <a:xfrm>
            <a:off x="7956550" y="5949950"/>
            <a:ext cx="676275" cy="457200"/>
          </a:xfrm>
          <a:prstGeom prst="rect">
            <a:avLst/>
          </a:prstGeom>
          <a:noFill/>
          <a:ln w="9525">
            <a:noFill/>
          </a:ln>
        </p:spPr>
        <p:txBody>
          <a:bodyPr wrap="none">
            <a:spAutoFit/>
          </a:bodyPr>
          <a:lstStyle/>
          <a:p>
            <a:r>
              <a:rPr lang="en-US" altLang="zh-CN" b="1" dirty="0">
                <a:solidFill>
                  <a:srgbClr val="3333CC"/>
                </a:solidFill>
                <a:latin typeface="Times New Roman" panose="02020603050405020304" pitchFamily="18" charset="0"/>
              </a:rPr>
              <a:t>pop</a:t>
            </a:r>
          </a:p>
        </p:txBody>
      </p:sp>
      <p:sp>
        <p:nvSpPr>
          <p:cNvPr id="59407" name="直接连接符 83982"/>
          <p:cNvSpPr/>
          <p:nvPr/>
        </p:nvSpPr>
        <p:spPr>
          <a:xfrm flipH="1" flipV="1">
            <a:off x="4932363" y="6165850"/>
            <a:ext cx="287337" cy="287338"/>
          </a:xfrm>
          <a:prstGeom prst="line">
            <a:avLst/>
          </a:prstGeom>
          <a:ln w="9525" cap="flat" cmpd="sng">
            <a:solidFill>
              <a:schemeClr val="tx1"/>
            </a:solidFill>
            <a:prstDash val="solid"/>
            <a:headEnd type="none" w="med" len="med"/>
            <a:tailEnd type="triangle" w="med" len="med"/>
          </a:ln>
        </p:spPr>
      </p:sp>
      <p:sp>
        <p:nvSpPr>
          <p:cNvPr id="59408" name="文本框 83984"/>
          <p:cNvSpPr txBox="1"/>
          <p:nvPr/>
        </p:nvSpPr>
        <p:spPr>
          <a:xfrm>
            <a:off x="5151438" y="6284913"/>
            <a:ext cx="760412"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5940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58</a:t>
            </a:fld>
            <a:endParaRPr lang="zh-CN" altLang="en-US" sz="1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86017"/>
          <p:cNvSpPr>
            <a:spLocks noGrp="1"/>
          </p:cNvSpPr>
          <p:nvPr>
            <p:ph type="title"/>
          </p:nvPr>
        </p:nvSpPr>
        <p:spPr>
          <a:xfrm>
            <a:off x="468313" y="0"/>
            <a:ext cx="8226425" cy="7651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Stack ADT</a:t>
            </a:r>
          </a:p>
        </p:txBody>
      </p:sp>
      <p:sp>
        <p:nvSpPr>
          <p:cNvPr id="61443" name="文本占位符 86018"/>
          <p:cNvSpPr>
            <a:spLocks noGrp="1"/>
          </p:cNvSpPr>
          <p:nvPr>
            <p:ph idx="1"/>
          </p:nvPr>
        </p:nvSpPr>
        <p:spPr>
          <a:xfrm>
            <a:off x="107315" y="764540"/>
            <a:ext cx="8880475" cy="5191125"/>
          </a:xfrm>
        </p:spPr>
        <p:txBody>
          <a:bodyPr vert="horz" wrap="square" lIns="91440" tIns="45720" rIns="91440" bIns="45720" anchor="t"/>
          <a:lstStyle/>
          <a:p>
            <a:pPr eaLnBrk="1" hangingPunct="1">
              <a:lnSpc>
                <a:spcPct val="70000"/>
              </a:lnSpc>
              <a:buNone/>
            </a:pPr>
            <a:r>
              <a:rPr lang="en-US" altLang="zh-CN" sz="2400" b="1" dirty="0">
                <a:latin typeface="Courier New" panose="02070309020205020404" pitchFamily="49" charset="0"/>
              </a:rPr>
              <a:t>// Stack abtract class</a:t>
            </a:r>
          </a:p>
          <a:p>
            <a:pPr eaLnBrk="1" hangingPunct="1">
              <a:lnSpc>
                <a:spcPct val="70000"/>
              </a:lnSpc>
              <a:buNone/>
            </a:pPr>
            <a:r>
              <a:rPr lang="en-US" altLang="zh-CN" sz="2400" b="1" dirty="0">
                <a:latin typeface="Courier New" panose="02070309020205020404" pitchFamily="49" charset="0"/>
              </a:rPr>
              <a:t>template &lt;class Elem&gt; class Stack {</a:t>
            </a:r>
          </a:p>
          <a:p>
            <a:pPr eaLnBrk="1" hangingPunct="1">
              <a:lnSpc>
                <a:spcPct val="70000"/>
              </a:lnSpc>
              <a:buNone/>
            </a:pPr>
            <a:r>
              <a:rPr lang="en-US" altLang="zh-CN" sz="2400" b="1" dirty="0">
                <a:latin typeface="Courier New" panose="02070309020205020404" pitchFamily="49" charset="0"/>
              </a:rPr>
              <a:t>private:</a:t>
            </a:r>
          </a:p>
          <a:p>
            <a:pPr eaLnBrk="1" hangingPunct="1">
              <a:lnSpc>
                <a:spcPct val="70000"/>
              </a:lnSpc>
              <a:buNone/>
            </a:pPr>
            <a:r>
              <a:rPr lang="en-US" altLang="zh-CN" sz="2400" b="1" dirty="0">
                <a:latin typeface="Courier New" panose="02070309020205020404" pitchFamily="49" charset="0"/>
              </a:rPr>
              <a:t>   void operator = (const Stack&amp;){}</a:t>
            </a:r>
          </a:p>
          <a:p>
            <a:pPr eaLnBrk="1" hangingPunct="1">
              <a:lnSpc>
                <a:spcPct val="70000"/>
              </a:lnSpc>
              <a:buNone/>
            </a:pPr>
            <a:r>
              <a:rPr lang="en-US" altLang="zh-CN" sz="2400" b="1" dirty="0">
                <a:latin typeface="Courier New" panose="02070309020205020404" pitchFamily="49" charset="0"/>
              </a:rPr>
              <a:t>   Stack(const Stack&amp;) {}</a:t>
            </a:r>
          </a:p>
          <a:p>
            <a:pPr eaLnBrk="1" hangingPunct="1">
              <a:lnSpc>
                <a:spcPct val="70000"/>
              </a:lnSpc>
              <a:buNone/>
            </a:pPr>
            <a:r>
              <a:rPr lang="en-US" altLang="zh-CN" sz="2400" b="1" dirty="0">
                <a:latin typeface="Courier New" panose="02070309020205020404" pitchFamily="49" charset="0"/>
              </a:rPr>
              <a:t>public:</a:t>
            </a:r>
          </a:p>
          <a:p>
            <a:pPr eaLnBrk="1" hangingPunct="1">
              <a:lnSpc>
                <a:spcPct val="70000"/>
              </a:lnSpc>
              <a:buNone/>
            </a:pPr>
            <a:r>
              <a:rPr lang="en-US" altLang="zh-CN" sz="2400" b="1" dirty="0">
                <a:latin typeface="Courier New" panose="02070309020205020404" pitchFamily="49" charset="0"/>
              </a:rPr>
              <a:t>  // Reinitialize the stack</a:t>
            </a:r>
          </a:p>
          <a:p>
            <a:pPr eaLnBrk="1" hangingPunct="1">
              <a:lnSpc>
                <a:spcPct val="70000"/>
              </a:lnSpc>
              <a:buNone/>
            </a:pPr>
            <a:r>
              <a:rPr lang="en-US" altLang="zh-CN" sz="2400" b="1" dirty="0">
                <a:latin typeface="Courier New" panose="02070309020205020404" pitchFamily="49" charset="0"/>
              </a:rPr>
              <a:t>  virtual void </a:t>
            </a:r>
            <a:r>
              <a:rPr lang="en-US" altLang="zh-CN" sz="2400" b="1" dirty="0">
                <a:gradFill>
                  <a:gsLst>
                    <a:gs pos="0">
                      <a:srgbClr val="007BD3"/>
                    </a:gs>
                    <a:gs pos="100000">
                      <a:srgbClr val="034373"/>
                    </a:gs>
                  </a:gsLst>
                  <a:lin scaled="0"/>
                </a:gradFill>
                <a:latin typeface="Courier New" panose="02070309020205020404" pitchFamily="49" charset="0"/>
              </a:rPr>
              <a:t>clear</a:t>
            </a:r>
            <a:r>
              <a:rPr lang="en-US" altLang="zh-CN" sz="2400" b="1" dirty="0">
                <a:latin typeface="Courier New" panose="02070309020205020404" pitchFamily="49" charset="0"/>
              </a:rPr>
              <a:t>() = 0;</a:t>
            </a:r>
          </a:p>
          <a:p>
            <a:pPr eaLnBrk="1" hangingPunct="1">
              <a:lnSpc>
                <a:spcPct val="70000"/>
              </a:lnSpc>
              <a:buNone/>
            </a:pPr>
            <a:r>
              <a:rPr lang="en-US" altLang="zh-CN" sz="2400" b="1" dirty="0">
                <a:latin typeface="Courier New" panose="02070309020205020404" pitchFamily="49" charset="0"/>
              </a:rPr>
              <a:t>  // Push an element onto the top of the stack.</a:t>
            </a:r>
          </a:p>
          <a:p>
            <a:pPr eaLnBrk="1" hangingPunct="1">
              <a:lnSpc>
                <a:spcPct val="70000"/>
              </a:lnSpc>
              <a:buNone/>
            </a:pPr>
            <a:r>
              <a:rPr lang="en-US" altLang="zh-CN" sz="2400" b="1" dirty="0">
                <a:latin typeface="Courier New" panose="02070309020205020404" pitchFamily="49" charset="0"/>
              </a:rPr>
              <a:t>  virtual void </a:t>
            </a:r>
            <a:r>
              <a:rPr lang="en-US" altLang="zh-CN" sz="2400" b="1" dirty="0">
                <a:gradFill>
                  <a:gsLst>
                    <a:gs pos="0">
                      <a:srgbClr val="007BD3"/>
                    </a:gs>
                    <a:gs pos="100000">
                      <a:srgbClr val="034373"/>
                    </a:gs>
                  </a:gsLst>
                  <a:lin scaled="0"/>
                </a:gradFill>
                <a:latin typeface="Courier New" panose="02070309020205020404" pitchFamily="49" charset="0"/>
              </a:rPr>
              <a:t>push</a:t>
            </a:r>
            <a:r>
              <a:rPr lang="en-US" altLang="zh-CN" sz="2400" b="1" dirty="0">
                <a:latin typeface="Courier New" panose="02070309020205020404" pitchFamily="49" charset="0"/>
              </a:rPr>
              <a:t>(const Elem&amp;) = 0;</a:t>
            </a:r>
          </a:p>
          <a:p>
            <a:pPr eaLnBrk="1" hangingPunct="1">
              <a:lnSpc>
                <a:spcPct val="70000"/>
              </a:lnSpc>
              <a:buNone/>
            </a:pPr>
            <a:r>
              <a:rPr lang="en-US" altLang="zh-CN" sz="2400" b="1" dirty="0">
                <a:latin typeface="Courier New" panose="02070309020205020404" pitchFamily="49" charset="0"/>
              </a:rPr>
              <a:t>  // Remove the element at the top of the stack. </a:t>
            </a:r>
          </a:p>
          <a:p>
            <a:pPr eaLnBrk="1" hangingPunct="1">
              <a:lnSpc>
                <a:spcPct val="70000"/>
              </a:lnSpc>
              <a:buNone/>
            </a:pPr>
            <a:r>
              <a:rPr lang="en-US" altLang="zh-CN" sz="2400" b="1" dirty="0">
                <a:latin typeface="Courier New" panose="02070309020205020404" pitchFamily="49" charset="0"/>
              </a:rPr>
              <a:t>  virtual Elem </a:t>
            </a:r>
            <a:r>
              <a:rPr lang="en-US" altLang="zh-CN" sz="2400" b="1" dirty="0">
                <a:gradFill>
                  <a:gsLst>
                    <a:gs pos="0">
                      <a:srgbClr val="007BD3"/>
                    </a:gs>
                    <a:gs pos="100000">
                      <a:srgbClr val="034373"/>
                    </a:gs>
                  </a:gsLst>
                  <a:lin scaled="0"/>
                </a:gradFill>
                <a:latin typeface="Courier New" panose="02070309020205020404" pitchFamily="49" charset="0"/>
              </a:rPr>
              <a:t>pop</a:t>
            </a:r>
            <a:r>
              <a:rPr lang="en-US" altLang="zh-CN" sz="2400" b="1" dirty="0">
                <a:latin typeface="Courier New" panose="02070309020205020404" pitchFamily="49" charset="0"/>
              </a:rPr>
              <a:t>() = 0;</a:t>
            </a:r>
          </a:p>
          <a:p>
            <a:pPr eaLnBrk="1" hangingPunct="1">
              <a:lnSpc>
                <a:spcPct val="70000"/>
              </a:lnSpc>
              <a:buNone/>
            </a:pPr>
            <a:r>
              <a:rPr lang="en-US" altLang="zh-CN" sz="2400" b="1" dirty="0">
                <a:latin typeface="Courier New" panose="02070309020205020404" pitchFamily="49" charset="0"/>
              </a:rPr>
              <a:t>  // Get a copy of the top element in the stack</a:t>
            </a:r>
          </a:p>
          <a:p>
            <a:pPr eaLnBrk="1" hangingPunct="1">
              <a:lnSpc>
                <a:spcPct val="70000"/>
              </a:lnSpc>
              <a:buNone/>
            </a:pPr>
            <a:r>
              <a:rPr lang="en-US" altLang="zh-CN" sz="2400" b="1" dirty="0">
                <a:latin typeface="Courier New" panose="02070309020205020404" pitchFamily="49" charset="0"/>
              </a:rPr>
              <a:t>  virtual const Elem&amp; </a:t>
            </a:r>
            <a:r>
              <a:rPr lang="en-US" altLang="zh-CN" sz="2400" b="1" dirty="0">
                <a:gradFill>
                  <a:gsLst>
                    <a:gs pos="0">
                      <a:srgbClr val="007BD3"/>
                    </a:gs>
                    <a:gs pos="100000">
                      <a:srgbClr val="034373"/>
                    </a:gs>
                  </a:gsLst>
                  <a:lin scaled="0"/>
                </a:gradFill>
                <a:latin typeface="Courier New" panose="02070309020205020404" pitchFamily="49" charset="0"/>
              </a:rPr>
              <a:t>topValue</a:t>
            </a:r>
            <a:r>
              <a:rPr lang="en-US" altLang="zh-CN" sz="2400" b="1" dirty="0">
                <a:latin typeface="Courier New" panose="02070309020205020404" pitchFamily="49" charset="0"/>
              </a:rPr>
              <a:t>() const = 0;</a:t>
            </a:r>
          </a:p>
          <a:p>
            <a:pPr eaLnBrk="1" hangingPunct="1">
              <a:lnSpc>
                <a:spcPct val="70000"/>
              </a:lnSpc>
              <a:buNone/>
            </a:pPr>
            <a:r>
              <a:rPr lang="en-US" altLang="zh-CN" sz="2400" b="1" dirty="0">
                <a:latin typeface="Courier New" panose="02070309020205020404" pitchFamily="49" charset="0"/>
              </a:rPr>
              <a:t>  // Return the number of elements in the stack.</a:t>
            </a:r>
          </a:p>
          <a:p>
            <a:pPr eaLnBrk="1" hangingPunct="1">
              <a:lnSpc>
                <a:spcPct val="70000"/>
              </a:lnSpc>
              <a:buNone/>
            </a:pPr>
            <a:r>
              <a:rPr lang="en-US" altLang="zh-CN" sz="2400" b="1" dirty="0">
                <a:latin typeface="Courier New" panose="02070309020205020404" pitchFamily="49" charset="0"/>
              </a:rPr>
              <a:t>  virtual int </a:t>
            </a:r>
            <a:r>
              <a:rPr lang="en-US" altLang="zh-CN" sz="2400" b="1" dirty="0">
                <a:gradFill>
                  <a:gsLst>
                    <a:gs pos="0">
                      <a:srgbClr val="007BD3"/>
                    </a:gs>
                    <a:gs pos="100000">
                      <a:srgbClr val="034373"/>
                    </a:gs>
                  </a:gsLst>
                  <a:lin scaled="0"/>
                </a:gradFill>
                <a:latin typeface="Courier New" panose="02070309020205020404" pitchFamily="49" charset="0"/>
              </a:rPr>
              <a:t>length</a:t>
            </a:r>
            <a:r>
              <a:rPr lang="en-US" altLang="zh-CN" sz="2400" b="1" dirty="0">
                <a:latin typeface="Courier New" panose="02070309020205020404" pitchFamily="49" charset="0"/>
              </a:rPr>
              <a:t>() const = 0;</a:t>
            </a:r>
          </a:p>
          <a:p>
            <a:pPr eaLnBrk="1" hangingPunct="1">
              <a:lnSpc>
                <a:spcPct val="70000"/>
              </a:lnSpc>
              <a:buNone/>
            </a:pPr>
            <a:r>
              <a:rPr lang="en-US" altLang="zh-CN" sz="2400" b="1" dirty="0">
                <a:latin typeface="Courier New" panose="02070309020205020404" pitchFamily="49" charset="0"/>
              </a:rPr>
              <a:t>};</a:t>
            </a:r>
          </a:p>
        </p:txBody>
      </p:sp>
      <p:sp>
        <p:nvSpPr>
          <p:cNvPr id="61444"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59</a:t>
            </a:fld>
            <a:endParaRPr lang="zh-CN"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52577"/>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1.  lists</a:t>
            </a:r>
          </a:p>
        </p:txBody>
      </p:sp>
      <p:sp>
        <p:nvSpPr>
          <p:cNvPr id="7171" name="文本占位符 152578"/>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1.1 Definition of lists</a:t>
            </a:r>
          </a:p>
          <a:p>
            <a:pPr eaLnBrk="1" hangingPunct="1"/>
            <a:r>
              <a:rPr lang="en-US" altLang="zh-CN" sz="3600" dirty="0">
                <a:solidFill>
                  <a:srgbClr val="CC0000"/>
                </a:solidFill>
              </a:rPr>
              <a:t>1.2 ADT of lists</a:t>
            </a:r>
          </a:p>
          <a:p>
            <a:pPr eaLnBrk="1" hangingPunct="1"/>
            <a:r>
              <a:rPr lang="en-US" altLang="zh-CN" sz="3600" dirty="0">
                <a:solidFill>
                  <a:srgbClr val="008000"/>
                </a:solidFill>
              </a:rPr>
              <a:t>1.3 Basic Implementation of Lists</a:t>
            </a:r>
          </a:p>
          <a:p>
            <a:pPr lvl="1" eaLnBrk="1" hangingPunct="1"/>
            <a:r>
              <a:rPr lang="en-US" altLang="zh-CN" sz="3200" dirty="0">
                <a:solidFill>
                  <a:srgbClr val="008000"/>
                </a:solidFill>
              </a:rPr>
              <a:t>1.3.1 Array-based List</a:t>
            </a:r>
          </a:p>
          <a:p>
            <a:pPr lvl="1" eaLnBrk="1" hangingPunct="1"/>
            <a:r>
              <a:rPr lang="en-US" altLang="zh-CN" sz="3200" dirty="0">
                <a:solidFill>
                  <a:srgbClr val="008000"/>
                </a:solidFill>
              </a:rPr>
              <a:t>1.3.2 Linked List</a:t>
            </a:r>
          </a:p>
          <a:p>
            <a:pPr lvl="1" eaLnBrk="1" hangingPunct="1"/>
            <a:r>
              <a:rPr lang="en-US" altLang="zh-CN" sz="3200" dirty="0">
                <a:solidFill>
                  <a:srgbClr val="008000"/>
                </a:solidFill>
              </a:rPr>
              <a:t>1.3.3 Comparison</a:t>
            </a:r>
          </a:p>
          <a:p>
            <a:pPr eaLnBrk="1" hangingPunct="1"/>
            <a:r>
              <a:rPr lang="en-US" altLang="zh-CN" sz="3600" dirty="0">
                <a:solidFill>
                  <a:srgbClr val="008000"/>
                </a:solidFill>
              </a:rPr>
              <a:t>1.4 Free list</a:t>
            </a:r>
          </a:p>
          <a:p>
            <a:pPr eaLnBrk="1" hangingPunct="1"/>
            <a:r>
              <a:rPr lang="en-US" altLang="zh-CN" sz="3600" dirty="0">
                <a:solidFill>
                  <a:srgbClr val="008000"/>
                </a:solidFill>
              </a:rPr>
              <a:t>1.5 Double Linked List</a:t>
            </a:r>
          </a:p>
        </p:txBody>
      </p:sp>
      <p:sp>
        <p:nvSpPr>
          <p:cNvPr id="717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a:t>
            </a:fld>
            <a:endParaRPr lang="zh-CN" altLang="en-US" sz="1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90465"/>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2.  Stacks</a:t>
            </a:r>
          </a:p>
        </p:txBody>
      </p:sp>
      <p:sp>
        <p:nvSpPr>
          <p:cNvPr id="62467" name="文本占位符 190466"/>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2.1 Definition of Stacks</a:t>
            </a:r>
          </a:p>
          <a:p>
            <a:pPr eaLnBrk="1" hangingPunct="1"/>
            <a:r>
              <a:rPr lang="en-US" altLang="zh-CN" sz="3600" dirty="0">
                <a:solidFill>
                  <a:srgbClr val="008000"/>
                </a:solidFill>
              </a:rPr>
              <a:t>2.2 ADT of Stacks</a:t>
            </a:r>
          </a:p>
          <a:p>
            <a:pPr eaLnBrk="1" hangingPunct="1"/>
            <a:r>
              <a:rPr lang="en-US" altLang="zh-CN" sz="3600" dirty="0">
                <a:solidFill>
                  <a:srgbClr val="CC0000"/>
                </a:solidFill>
              </a:rPr>
              <a:t>2.3 Basic Implementation of Stacks</a:t>
            </a:r>
          </a:p>
          <a:p>
            <a:pPr lvl="1" eaLnBrk="1" hangingPunct="1"/>
            <a:r>
              <a:rPr lang="en-US" altLang="zh-CN" sz="3200" dirty="0">
                <a:solidFill>
                  <a:srgbClr val="CC0000"/>
                </a:solidFill>
              </a:rPr>
              <a:t>2.3.1 Array-based Stack</a:t>
            </a:r>
          </a:p>
          <a:p>
            <a:pPr lvl="1" eaLnBrk="1" hangingPunct="1"/>
            <a:r>
              <a:rPr lang="en-US" altLang="zh-CN" sz="3200" dirty="0">
                <a:solidFill>
                  <a:srgbClr val="008000"/>
                </a:solidFill>
              </a:rPr>
              <a:t>2.3.2 Linked Stack</a:t>
            </a:r>
          </a:p>
          <a:p>
            <a:pPr eaLnBrk="1" hangingPunct="1"/>
            <a:r>
              <a:rPr lang="en-US" altLang="zh-CN" sz="3600" dirty="0">
                <a:solidFill>
                  <a:srgbClr val="008000"/>
                </a:solidFill>
              </a:rPr>
              <a:t>2.4 Application of stacks</a:t>
            </a:r>
          </a:p>
          <a:p>
            <a:pPr eaLnBrk="1" hangingPunct="1">
              <a:buNone/>
            </a:pPr>
            <a:endParaRPr lang="en-US" altLang="zh-CN" sz="3600" dirty="0">
              <a:solidFill>
                <a:srgbClr val="008000"/>
              </a:solidFill>
            </a:endParaRPr>
          </a:p>
        </p:txBody>
      </p:sp>
      <p:sp>
        <p:nvSpPr>
          <p:cNvPr id="6246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60</a:t>
            </a:fld>
            <a:endParaRPr lang="zh-CN" altLang="en-US" sz="1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88065"/>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Stack (1)</a:t>
            </a:r>
          </a:p>
        </p:txBody>
      </p:sp>
      <p:sp>
        <p:nvSpPr>
          <p:cNvPr id="63491" name="文本占位符 88066"/>
          <p:cNvSpPr>
            <a:spLocks noGrp="1"/>
          </p:cNvSpPr>
          <p:nvPr>
            <p:ph idx="1"/>
          </p:nvPr>
        </p:nvSpPr>
        <p:spPr>
          <a:xfrm>
            <a:off x="206375" y="1176020"/>
            <a:ext cx="8532495" cy="3600450"/>
          </a:xfrm>
        </p:spPr>
        <p:txBody>
          <a:bodyPr vert="horz" wrap="square" lIns="91440" tIns="45720" rIns="91440" bIns="45720" anchor="t"/>
          <a:lstStyle/>
          <a:p>
            <a:pPr eaLnBrk="1" hangingPunct="1">
              <a:buNone/>
            </a:pPr>
            <a:r>
              <a:rPr lang="en-US" altLang="zh-CN" sz="2000" b="1" dirty="0">
                <a:latin typeface="Courier New" panose="02070309020205020404" pitchFamily="49" charset="0"/>
                <a:cs typeface="Courier New" panose="02070309020205020404" pitchFamily="49" charset="0"/>
              </a:rPr>
              <a:t>// Array-based stack implementation</a:t>
            </a:r>
          </a:p>
          <a:p>
            <a:pPr eaLnBrk="1" hangingPunct="1">
              <a:buNone/>
            </a:pPr>
            <a:r>
              <a:rPr lang="en-US" altLang="zh-CN" sz="2000" b="1" dirty="0">
                <a:latin typeface="Courier New" panose="02070309020205020404" pitchFamily="49" charset="0"/>
                <a:cs typeface="Courier New" panose="02070309020205020404" pitchFamily="49" charset="0"/>
              </a:rPr>
              <a:t>template &lt;class Elem&gt; class AStack: public Stack&lt;Elem&gt;</a:t>
            </a:r>
          </a:p>
          <a:p>
            <a:pPr eaLnBrk="1" hangingPunct="1">
              <a:buNone/>
            </a:pPr>
            <a:r>
              <a:rPr lang="en-US" altLang="zh-CN" sz="2000" b="1" dirty="0">
                <a:latin typeface="Courier New" panose="02070309020205020404" pitchFamily="49" charset="0"/>
                <a:cs typeface="Courier New" panose="02070309020205020404" pitchFamily="49" charset="0"/>
              </a:rPr>
              <a:t> {</a:t>
            </a:r>
          </a:p>
          <a:p>
            <a:pPr eaLnBrk="1" hangingPunct="1">
              <a:buNone/>
            </a:pPr>
            <a:r>
              <a:rPr lang="en-US" altLang="zh-CN" sz="2000" b="1" dirty="0">
                <a:latin typeface="Courier New" panose="02070309020205020404" pitchFamily="49" charset="0"/>
                <a:cs typeface="Courier New" panose="02070309020205020404" pitchFamily="49" charset="0"/>
              </a:rPr>
              <a:t>private:</a:t>
            </a:r>
          </a:p>
          <a:p>
            <a:pPr eaLnBrk="1" hangingPunct="1">
              <a:buNone/>
            </a:pPr>
            <a:r>
              <a:rPr lang="en-US" altLang="zh-CN" sz="2000" b="1" dirty="0">
                <a:latin typeface="Courier New" panose="02070309020205020404" pitchFamily="49" charset="0"/>
                <a:cs typeface="Courier New" panose="02070309020205020404" pitchFamily="49" charset="0"/>
              </a:rPr>
              <a:t>   int maxsize; // Maximum size of stack</a:t>
            </a:r>
          </a:p>
          <a:p>
            <a:pPr eaLnBrk="1" hangingPunct="1">
              <a:buNone/>
            </a:pPr>
            <a:r>
              <a:rPr lang="en-US" altLang="zh-CN" sz="2000" b="1" dirty="0">
                <a:latin typeface="Courier New" panose="02070309020205020404" pitchFamily="49" charset="0"/>
                <a:cs typeface="Courier New" panose="02070309020205020404" pitchFamily="49" charset="0"/>
              </a:rPr>
              <a:t>   int top;//</a:t>
            </a:r>
            <a:r>
              <a:rPr lang="en-US" altLang="zh-CN" sz="2000" b="1" dirty="0">
                <a:highlight>
                  <a:srgbClr val="FFFF00"/>
                </a:highlight>
                <a:latin typeface="Courier New" panose="02070309020205020404" pitchFamily="49" charset="0"/>
                <a:cs typeface="Courier New" panose="02070309020205020404" pitchFamily="49" charset="0"/>
              </a:rPr>
              <a:t>The position to insert the new element</a:t>
            </a:r>
          </a:p>
          <a:p>
            <a:pPr eaLnBrk="1" hangingPunct="1">
              <a:buNone/>
            </a:pPr>
            <a:r>
              <a:rPr lang="en-US" altLang="zh-CN" sz="2000" b="1" dirty="0">
                <a:latin typeface="Courier New" panose="02070309020205020404" pitchFamily="49" charset="0"/>
                <a:cs typeface="Courier New" panose="02070309020205020404" pitchFamily="49" charset="0"/>
              </a:rPr>
              <a:t>   Elem *listArray; //Array holding stack elements</a:t>
            </a:r>
          </a:p>
        </p:txBody>
      </p:sp>
      <p:sp>
        <p:nvSpPr>
          <p:cNvPr id="63492" name="矩形 88067"/>
          <p:cNvSpPr/>
          <p:nvPr/>
        </p:nvSpPr>
        <p:spPr>
          <a:xfrm>
            <a:off x="1519238" y="53276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3493" name="矩形 88068"/>
          <p:cNvSpPr/>
          <p:nvPr/>
        </p:nvSpPr>
        <p:spPr>
          <a:xfrm>
            <a:off x="2311400" y="53276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3494" name="矩形 88069"/>
          <p:cNvSpPr/>
          <p:nvPr/>
        </p:nvSpPr>
        <p:spPr>
          <a:xfrm>
            <a:off x="3175000" y="53276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3495" name="矩形 88070"/>
          <p:cNvSpPr/>
          <p:nvPr/>
        </p:nvSpPr>
        <p:spPr>
          <a:xfrm>
            <a:off x="4040188" y="532765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3496" name="矩形 88071"/>
          <p:cNvSpPr/>
          <p:nvPr/>
        </p:nvSpPr>
        <p:spPr>
          <a:xfrm>
            <a:off x="4903788" y="532765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3497" name="任意多边形 88074"/>
          <p:cNvSpPr/>
          <p:nvPr/>
        </p:nvSpPr>
        <p:spPr>
          <a:xfrm>
            <a:off x="4140200" y="5064125"/>
            <a:ext cx="2087563" cy="503238"/>
          </a:xfrm>
          <a:custGeom>
            <a:avLst/>
            <a:gdLst/>
            <a:ahLst/>
            <a:cxnLst>
              <a:cxn ang="0">
                <a:pos x="2087563" y="0"/>
              </a:cxn>
              <a:cxn ang="0">
                <a:pos x="1439863" y="431800"/>
              </a:cxn>
              <a:cxn ang="0">
                <a:pos x="0" y="431800"/>
              </a:cxn>
            </a:cxnLst>
            <a:rect l="0" t="0" r="0" b="0"/>
            <a:pathLst>
              <a:path w="1315" h="317">
                <a:moveTo>
                  <a:pt x="1315" y="0"/>
                </a:moveTo>
                <a:cubicBezTo>
                  <a:pt x="1220" y="113"/>
                  <a:pt x="1126" y="227"/>
                  <a:pt x="907" y="272"/>
                </a:cubicBezTo>
                <a:cubicBezTo>
                  <a:pt x="688" y="317"/>
                  <a:pt x="144" y="272"/>
                  <a:pt x="0" y="272"/>
                </a:cubicBezTo>
              </a:path>
            </a:pathLst>
          </a:custGeom>
          <a:noFill/>
          <a:ln w="38100" cap="flat" cmpd="sng">
            <a:solidFill>
              <a:srgbClr val="FF0000">
                <a:alpha val="100000"/>
              </a:srgbClr>
            </a:solidFill>
            <a:prstDash val="solid"/>
            <a:round/>
            <a:headEnd type="none" w="med" len="med"/>
            <a:tailEnd type="arrow" w="med" len="med"/>
          </a:ln>
        </p:spPr>
        <p:txBody>
          <a:bodyPr/>
          <a:lstStyle/>
          <a:p>
            <a:endParaRPr lang="zh-CN" altLang="en-US"/>
          </a:p>
        </p:txBody>
      </p:sp>
      <p:sp>
        <p:nvSpPr>
          <p:cNvPr id="63498" name="任意多边形 88075"/>
          <p:cNvSpPr/>
          <p:nvPr/>
        </p:nvSpPr>
        <p:spPr>
          <a:xfrm>
            <a:off x="4211638" y="5661025"/>
            <a:ext cx="2520950" cy="252413"/>
          </a:xfrm>
          <a:custGeom>
            <a:avLst/>
            <a:gdLst/>
            <a:ahLst/>
            <a:cxnLst>
              <a:cxn ang="0">
                <a:pos x="0" y="36513"/>
              </a:cxn>
              <a:cxn ang="0">
                <a:pos x="1728788" y="36513"/>
              </a:cxn>
              <a:cxn ang="0">
                <a:pos x="2520950" y="252413"/>
              </a:cxn>
            </a:cxnLst>
            <a:rect l="0" t="0" r="0" b="0"/>
            <a:pathLst>
              <a:path w="1588" h="159">
                <a:moveTo>
                  <a:pt x="0" y="23"/>
                </a:moveTo>
                <a:cubicBezTo>
                  <a:pt x="412" y="11"/>
                  <a:pt x="824" y="0"/>
                  <a:pt x="1089" y="23"/>
                </a:cubicBezTo>
                <a:cubicBezTo>
                  <a:pt x="1354" y="46"/>
                  <a:pt x="1471" y="102"/>
                  <a:pt x="1588" y="159"/>
                </a:cubicBezTo>
              </a:path>
            </a:pathLst>
          </a:custGeom>
          <a:noFill/>
          <a:ln w="38100" cap="flat" cmpd="sng">
            <a:solidFill>
              <a:srgbClr val="0000FF">
                <a:alpha val="100000"/>
              </a:srgbClr>
            </a:solidFill>
            <a:prstDash val="solid"/>
            <a:round/>
            <a:headEnd type="none" w="med" len="med"/>
            <a:tailEnd type="arrow" w="med" len="med"/>
          </a:ln>
        </p:spPr>
        <p:txBody>
          <a:bodyPr/>
          <a:lstStyle/>
          <a:p>
            <a:endParaRPr lang="zh-CN" altLang="en-US"/>
          </a:p>
        </p:txBody>
      </p:sp>
      <p:sp>
        <p:nvSpPr>
          <p:cNvPr id="63499" name="文本框 88076"/>
          <p:cNvSpPr txBox="1"/>
          <p:nvPr/>
        </p:nvSpPr>
        <p:spPr>
          <a:xfrm>
            <a:off x="6300788" y="4724400"/>
            <a:ext cx="812800" cy="457200"/>
          </a:xfrm>
          <a:prstGeom prst="rect">
            <a:avLst/>
          </a:prstGeom>
          <a:noFill/>
          <a:ln w="9525">
            <a:noFill/>
          </a:ln>
        </p:spPr>
        <p:txBody>
          <a:bodyPr wrap="none">
            <a:spAutoFit/>
          </a:bodyPr>
          <a:lstStyle/>
          <a:p>
            <a:r>
              <a:rPr lang="en-US" altLang="zh-CN" b="1" dirty="0">
                <a:solidFill>
                  <a:srgbClr val="FF3300"/>
                </a:solidFill>
                <a:latin typeface="Times New Roman" panose="02020603050405020304" pitchFamily="18" charset="0"/>
              </a:rPr>
              <a:t>push</a:t>
            </a:r>
          </a:p>
        </p:txBody>
      </p:sp>
      <p:sp>
        <p:nvSpPr>
          <p:cNvPr id="63500" name="文本框 88077"/>
          <p:cNvSpPr txBox="1"/>
          <p:nvPr/>
        </p:nvSpPr>
        <p:spPr>
          <a:xfrm>
            <a:off x="6804025" y="5661025"/>
            <a:ext cx="676275" cy="457200"/>
          </a:xfrm>
          <a:prstGeom prst="rect">
            <a:avLst/>
          </a:prstGeom>
          <a:noFill/>
          <a:ln w="9525">
            <a:noFill/>
          </a:ln>
        </p:spPr>
        <p:txBody>
          <a:bodyPr wrap="none">
            <a:spAutoFit/>
          </a:bodyPr>
          <a:lstStyle/>
          <a:p>
            <a:r>
              <a:rPr lang="en-US" altLang="zh-CN" b="1" dirty="0">
                <a:solidFill>
                  <a:srgbClr val="3333CC"/>
                </a:solidFill>
                <a:latin typeface="Times New Roman" panose="02020603050405020304" pitchFamily="18" charset="0"/>
              </a:rPr>
              <a:t>pop</a:t>
            </a:r>
          </a:p>
        </p:txBody>
      </p:sp>
      <p:sp>
        <p:nvSpPr>
          <p:cNvPr id="63501" name="直接连接符 88078"/>
          <p:cNvSpPr/>
          <p:nvPr/>
        </p:nvSpPr>
        <p:spPr>
          <a:xfrm flipH="1" flipV="1">
            <a:off x="4475163" y="5902325"/>
            <a:ext cx="287337" cy="287338"/>
          </a:xfrm>
          <a:prstGeom prst="line">
            <a:avLst/>
          </a:prstGeom>
          <a:ln w="9525" cap="flat" cmpd="sng">
            <a:solidFill>
              <a:schemeClr val="tx1"/>
            </a:solidFill>
            <a:prstDash val="solid"/>
            <a:headEnd type="none" w="med" len="med"/>
            <a:tailEnd type="triangle" w="med" len="med"/>
          </a:ln>
        </p:spPr>
      </p:sp>
      <p:sp>
        <p:nvSpPr>
          <p:cNvPr id="63502" name="文本框 88079"/>
          <p:cNvSpPr txBox="1"/>
          <p:nvPr/>
        </p:nvSpPr>
        <p:spPr>
          <a:xfrm>
            <a:off x="4719638" y="5995988"/>
            <a:ext cx="573087" cy="457200"/>
          </a:xfrm>
          <a:prstGeom prst="rect">
            <a:avLst/>
          </a:prstGeom>
          <a:noFill/>
          <a:ln w="9525">
            <a:noFill/>
          </a:ln>
        </p:spPr>
        <p:txBody>
          <a:bodyPr wrap="none">
            <a:spAutoFit/>
          </a:bodyPr>
          <a:lstStyle/>
          <a:p>
            <a:r>
              <a:rPr lang="en-US" altLang="zh-CN" dirty="0">
                <a:latin typeface="Times New Roman" panose="02020603050405020304" pitchFamily="18" charset="0"/>
              </a:rPr>
              <a:t>top</a:t>
            </a:r>
          </a:p>
        </p:txBody>
      </p:sp>
      <p:sp>
        <p:nvSpPr>
          <p:cNvPr id="63503" name="文本框 88080"/>
          <p:cNvSpPr txBox="1"/>
          <p:nvPr/>
        </p:nvSpPr>
        <p:spPr>
          <a:xfrm>
            <a:off x="323850" y="5781675"/>
            <a:ext cx="1266825" cy="457200"/>
          </a:xfrm>
          <a:prstGeom prst="rect">
            <a:avLst/>
          </a:prstGeom>
          <a:noFill/>
          <a:ln w="9525">
            <a:noFill/>
          </a:ln>
        </p:spPr>
        <p:txBody>
          <a:bodyPr wrap="none">
            <a:spAutoFit/>
          </a:bodyPr>
          <a:lstStyle/>
          <a:p>
            <a:r>
              <a:rPr lang="en-US" altLang="zh-CN" dirty="0">
                <a:latin typeface="Times New Roman" panose="02020603050405020304" pitchFamily="18" charset="0"/>
              </a:rPr>
              <a:t>listArray</a:t>
            </a:r>
          </a:p>
        </p:txBody>
      </p:sp>
      <p:sp>
        <p:nvSpPr>
          <p:cNvPr id="63504" name="直接连接符 88081"/>
          <p:cNvSpPr/>
          <p:nvPr/>
        </p:nvSpPr>
        <p:spPr>
          <a:xfrm flipV="1">
            <a:off x="827088" y="5564188"/>
            <a:ext cx="649287" cy="288925"/>
          </a:xfrm>
          <a:prstGeom prst="line">
            <a:avLst/>
          </a:prstGeom>
          <a:ln w="9525" cap="flat" cmpd="sng">
            <a:solidFill>
              <a:schemeClr val="tx1"/>
            </a:solidFill>
            <a:prstDash val="solid"/>
            <a:headEnd type="none" w="med" len="med"/>
            <a:tailEnd type="triangle" w="med" len="med"/>
          </a:ln>
        </p:spPr>
      </p:sp>
      <p:sp>
        <p:nvSpPr>
          <p:cNvPr id="63505" name="文本框 88087"/>
          <p:cNvSpPr txBox="1"/>
          <p:nvPr/>
        </p:nvSpPr>
        <p:spPr>
          <a:xfrm>
            <a:off x="5651500" y="6140450"/>
            <a:ext cx="657225" cy="457200"/>
          </a:xfrm>
          <a:prstGeom prst="rect">
            <a:avLst/>
          </a:prstGeom>
          <a:noFill/>
          <a:ln w="9525">
            <a:noFill/>
          </a:ln>
        </p:spPr>
        <p:txBody>
          <a:bodyPr wrap="none">
            <a:spAutoFit/>
          </a:bodyPr>
          <a:lstStyle/>
          <a:p>
            <a:r>
              <a:rPr lang="en-US" altLang="zh-CN" dirty="0">
                <a:latin typeface="Times New Roman" panose="02020603050405020304" pitchFamily="18" charset="0"/>
              </a:rPr>
              <a:t>size</a:t>
            </a:r>
          </a:p>
        </p:txBody>
      </p:sp>
      <p:sp>
        <p:nvSpPr>
          <p:cNvPr id="63506" name="直接连接符 88088"/>
          <p:cNvSpPr/>
          <p:nvPr/>
        </p:nvSpPr>
        <p:spPr>
          <a:xfrm flipH="1" flipV="1">
            <a:off x="5940425" y="5805488"/>
            <a:ext cx="0" cy="431800"/>
          </a:xfrm>
          <a:prstGeom prst="line">
            <a:avLst/>
          </a:prstGeom>
          <a:ln w="9525" cap="flat" cmpd="sng">
            <a:solidFill>
              <a:schemeClr val="tx1"/>
            </a:solidFill>
            <a:prstDash val="solid"/>
            <a:headEnd type="none" w="med" len="med"/>
            <a:tailEnd type="triangle" w="med" len="med"/>
          </a:ln>
        </p:spPr>
      </p:sp>
      <p:sp>
        <p:nvSpPr>
          <p:cNvPr id="63507"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61</a:t>
            </a:fld>
            <a:endParaRPr lang="zh-CN" altLang="en-US"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111619"/>
          <p:cNvSpPr/>
          <p:nvPr/>
        </p:nvSpPr>
        <p:spPr>
          <a:xfrm>
            <a:off x="34925" y="549275"/>
            <a:ext cx="9145588" cy="2676525"/>
          </a:xfrm>
          <a:prstGeom prst="rect">
            <a:avLst/>
          </a:prstGeom>
          <a:noFill/>
          <a:ln w="9525">
            <a:noFill/>
          </a:ln>
        </p:spPr>
        <p:txBody>
          <a:bodyPr>
            <a:spAutoFit/>
          </a:bodyPr>
          <a:lstStyle/>
          <a:p>
            <a:r>
              <a:rPr lang="en-US" altLang="zh-CN" b="1" dirty="0">
                <a:latin typeface="Courier New" panose="02070309020205020404" pitchFamily="49" charset="0"/>
              </a:rPr>
              <a:t>public:</a:t>
            </a:r>
          </a:p>
          <a:p>
            <a:r>
              <a:rPr lang="en-US" altLang="zh-CN" b="1" dirty="0">
                <a:latin typeface="Courier New" panose="02070309020205020404" pitchFamily="49" charset="0"/>
              </a:rPr>
              <a:t>  AStack(int sz =DefaultListSize)</a:t>
            </a:r>
          </a:p>
          <a:p>
            <a:r>
              <a:rPr lang="en-US" altLang="zh-CN" b="1" dirty="0">
                <a:latin typeface="Courier New" panose="02070309020205020404" pitchFamily="49" charset="0"/>
              </a:rPr>
              <a:t>    { </a:t>
            </a:r>
            <a:r>
              <a:rPr lang="en-US" altLang="zh-CN" b="1" dirty="0">
                <a:latin typeface="Courier New" panose="02070309020205020404" pitchFamily="49" charset="0"/>
                <a:cs typeface="Courier New" panose="02070309020205020404" pitchFamily="49" charset="0"/>
                <a:sym typeface="+mn-ea"/>
              </a:rPr>
              <a:t>max</a:t>
            </a:r>
            <a:r>
              <a:rPr lang="en-US" altLang="zh-CN" b="1" dirty="0">
                <a:latin typeface="Courier New" panose="02070309020205020404" pitchFamily="49" charset="0"/>
              </a:rPr>
              <a:t>size = sz;  top = 0; </a:t>
            </a:r>
          </a:p>
          <a:p>
            <a:r>
              <a:rPr lang="en-US" altLang="zh-CN" b="1" dirty="0">
                <a:latin typeface="Courier New" panose="02070309020205020404" pitchFamily="49" charset="0"/>
              </a:rPr>
              <a:t>      listArray = new Elem[sz]; }</a:t>
            </a:r>
          </a:p>
          <a:p>
            <a:endParaRPr lang="en-US" altLang="zh-CN" b="1" dirty="0">
              <a:latin typeface="Courier New" panose="02070309020205020404" pitchFamily="49" charset="0"/>
            </a:endParaRPr>
          </a:p>
          <a:p>
            <a:r>
              <a:rPr lang="en-US" altLang="zh-CN" b="1" dirty="0">
                <a:latin typeface="Courier New" panose="02070309020205020404" pitchFamily="49" charset="0"/>
              </a:rPr>
              <a:t>  ~AStack() { delete [] listArray; </a:t>
            </a:r>
          </a:p>
          <a:p>
            <a:r>
              <a:rPr lang="en-US" altLang="zh-CN" b="1" dirty="0">
                <a:latin typeface="Courier New" panose="02070309020205020404" pitchFamily="49" charset="0"/>
              </a:rPr>
              <a:t>  void clear() { top = 0; }</a:t>
            </a:r>
          </a:p>
        </p:txBody>
      </p:sp>
      <p:sp>
        <p:nvSpPr>
          <p:cNvPr id="111621" name="标题 111620"/>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Stack (2)</a:t>
            </a:r>
          </a:p>
        </p:txBody>
      </p:sp>
      <p:sp>
        <p:nvSpPr>
          <p:cNvPr id="64516" name="矩形 111621"/>
          <p:cNvSpPr/>
          <p:nvPr/>
        </p:nvSpPr>
        <p:spPr>
          <a:xfrm>
            <a:off x="2260600" y="36449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17" name="矩形 111622"/>
          <p:cNvSpPr/>
          <p:nvPr/>
        </p:nvSpPr>
        <p:spPr>
          <a:xfrm>
            <a:off x="3124200" y="36449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18" name="矩形 111623"/>
          <p:cNvSpPr/>
          <p:nvPr/>
        </p:nvSpPr>
        <p:spPr>
          <a:xfrm>
            <a:off x="3959225" y="36449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19" name="矩形 111624"/>
          <p:cNvSpPr/>
          <p:nvPr/>
        </p:nvSpPr>
        <p:spPr>
          <a:xfrm>
            <a:off x="4824413" y="36449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20" name="矩形 111625"/>
          <p:cNvSpPr/>
          <p:nvPr/>
        </p:nvSpPr>
        <p:spPr>
          <a:xfrm>
            <a:off x="5688013" y="3644900"/>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21" name="直接连接符 111628"/>
          <p:cNvSpPr/>
          <p:nvPr/>
        </p:nvSpPr>
        <p:spPr>
          <a:xfrm flipH="1" flipV="1">
            <a:off x="2692400" y="4219575"/>
            <a:ext cx="287338" cy="287338"/>
          </a:xfrm>
          <a:prstGeom prst="line">
            <a:avLst/>
          </a:prstGeom>
          <a:ln w="9525" cap="flat" cmpd="sng">
            <a:solidFill>
              <a:srgbClr val="CC0000"/>
            </a:solidFill>
            <a:prstDash val="solid"/>
            <a:headEnd type="none" w="med" len="med"/>
            <a:tailEnd type="triangle" w="med" len="med"/>
          </a:ln>
        </p:spPr>
      </p:sp>
      <p:sp>
        <p:nvSpPr>
          <p:cNvPr id="64522" name="文本框 111629"/>
          <p:cNvSpPr txBox="1"/>
          <p:nvPr/>
        </p:nvSpPr>
        <p:spPr>
          <a:xfrm>
            <a:off x="2936875" y="4313238"/>
            <a:ext cx="573088"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64523" name="文本框 111630"/>
          <p:cNvSpPr txBox="1"/>
          <p:nvPr/>
        </p:nvSpPr>
        <p:spPr>
          <a:xfrm>
            <a:off x="1108075" y="4098925"/>
            <a:ext cx="1266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listArray</a:t>
            </a:r>
          </a:p>
        </p:txBody>
      </p:sp>
      <p:sp>
        <p:nvSpPr>
          <p:cNvPr id="64524" name="直接连接符 111631"/>
          <p:cNvSpPr/>
          <p:nvPr/>
        </p:nvSpPr>
        <p:spPr>
          <a:xfrm flipV="1">
            <a:off x="1611313" y="3881438"/>
            <a:ext cx="649287" cy="288925"/>
          </a:xfrm>
          <a:prstGeom prst="line">
            <a:avLst/>
          </a:prstGeom>
          <a:ln w="9525" cap="flat" cmpd="sng">
            <a:solidFill>
              <a:srgbClr val="CC0000"/>
            </a:solidFill>
            <a:prstDash val="solid"/>
            <a:headEnd type="none" w="med" len="med"/>
            <a:tailEnd type="triangle" w="med" len="med"/>
          </a:ln>
        </p:spPr>
      </p:sp>
      <p:sp>
        <p:nvSpPr>
          <p:cNvPr id="64525" name="文本框 111632"/>
          <p:cNvSpPr txBox="1"/>
          <p:nvPr/>
        </p:nvSpPr>
        <p:spPr>
          <a:xfrm>
            <a:off x="6435725" y="4457700"/>
            <a:ext cx="6572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a:t>
            </a:r>
          </a:p>
        </p:txBody>
      </p:sp>
      <p:sp>
        <p:nvSpPr>
          <p:cNvPr id="64526" name="直接连接符 111633"/>
          <p:cNvSpPr/>
          <p:nvPr/>
        </p:nvSpPr>
        <p:spPr>
          <a:xfrm flipH="1" flipV="1">
            <a:off x="6724650" y="4122738"/>
            <a:ext cx="0" cy="431800"/>
          </a:xfrm>
          <a:prstGeom prst="line">
            <a:avLst/>
          </a:prstGeom>
          <a:ln w="9525" cap="flat" cmpd="sng">
            <a:solidFill>
              <a:srgbClr val="CC0000"/>
            </a:solidFill>
            <a:prstDash val="solid"/>
            <a:headEnd type="none" w="med" len="med"/>
            <a:tailEnd type="triangle" w="med" len="med"/>
          </a:ln>
        </p:spPr>
      </p:sp>
      <p:sp>
        <p:nvSpPr>
          <p:cNvPr id="64527" name="矩形 111645"/>
          <p:cNvSpPr/>
          <p:nvPr/>
        </p:nvSpPr>
        <p:spPr>
          <a:xfrm>
            <a:off x="2339975" y="5157788"/>
            <a:ext cx="863600" cy="503237"/>
          </a:xfrm>
          <a:prstGeom prst="rect">
            <a:avLst/>
          </a:prstGeom>
          <a:solidFill>
            <a:srgbClr val="FFFF99"/>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28" name="矩形 111646"/>
          <p:cNvSpPr/>
          <p:nvPr/>
        </p:nvSpPr>
        <p:spPr>
          <a:xfrm>
            <a:off x="3203575" y="5157788"/>
            <a:ext cx="863600" cy="503237"/>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29" name="矩形 111647"/>
          <p:cNvSpPr/>
          <p:nvPr/>
        </p:nvSpPr>
        <p:spPr>
          <a:xfrm>
            <a:off x="4038600" y="5157788"/>
            <a:ext cx="863600" cy="503237"/>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30" name="矩形 111648"/>
          <p:cNvSpPr/>
          <p:nvPr/>
        </p:nvSpPr>
        <p:spPr>
          <a:xfrm>
            <a:off x="4903788" y="5157788"/>
            <a:ext cx="863600" cy="503237"/>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31" name="矩形 111649"/>
          <p:cNvSpPr/>
          <p:nvPr/>
        </p:nvSpPr>
        <p:spPr>
          <a:xfrm>
            <a:off x="5767388" y="5157788"/>
            <a:ext cx="863600" cy="503237"/>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4532" name="直接连接符 111650"/>
          <p:cNvSpPr/>
          <p:nvPr/>
        </p:nvSpPr>
        <p:spPr>
          <a:xfrm flipH="1" flipV="1">
            <a:off x="3538538" y="5732463"/>
            <a:ext cx="287337" cy="287337"/>
          </a:xfrm>
          <a:prstGeom prst="line">
            <a:avLst/>
          </a:prstGeom>
          <a:ln w="9525" cap="flat" cmpd="sng">
            <a:solidFill>
              <a:srgbClr val="CC0000"/>
            </a:solidFill>
            <a:prstDash val="solid"/>
            <a:headEnd type="none" w="med" len="med"/>
            <a:tailEnd type="triangle" w="med" len="med"/>
          </a:ln>
        </p:spPr>
      </p:sp>
      <p:sp>
        <p:nvSpPr>
          <p:cNvPr id="64533" name="文本框 111651"/>
          <p:cNvSpPr txBox="1"/>
          <p:nvPr/>
        </p:nvSpPr>
        <p:spPr>
          <a:xfrm>
            <a:off x="3783013" y="5826125"/>
            <a:ext cx="573087"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64534" name="文本框 111652"/>
          <p:cNvSpPr txBox="1"/>
          <p:nvPr/>
        </p:nvSpPr>
        <p:spPr>
          <a:xfrm>
            <a:off x="1187450" y="5611813"/>
            <a:ext cx="1266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listArray</a:t>
            </a:r>
          </a:p>
        </p:txBody>
      </p:sp>
      <p:sp>
        <p:nvSpPr>
          <p:cNvPr id="64535" name="直接连接符 111653"/>
          <p:cNvSpPr/>
          <p:nvPr/>
        </p:nvSpPr>
        <p:spPr>
          <a:xfrm flipV="1">
            <a:off x="1690688" y="5394325"/>
            <a:ext cx="649287" cy="288925"/>
          </a:xfrm>
          <a:prstGeom prst="line">
            <a:avLst/>
          </a:prstGeom>
          <a:ln w="9525" cap="flat" cmpd="sng">
            <a:solidFill>
              <a:srgbClr val="CC0000"/>
            </a:solidFill>
            <a:prstDash val="solid"/>
            <a:headEnd type="none" w="med" len="med"/>
            <a:tailEnd type="triangle" w="med" len="med"/>
          </a:ln>
        </p:spPr>
      </p:sp>
      <p:sp>
        <p:nvSpPr>
          <p:cNvPr id="64536" name="文本框 111654"/>
          <p:cNvSpPr txBox="1"/>
          <p:nvPr/>
        </p:nvSpPr>
        <p:spPr>
          <a:xfrm>
            <a:off x="6515100" y="5970588"/>
            <a:ext cx="6572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a:t>
            </a:r>
          </a:p>
        </p:txBody>
      </p:sp>
      <p:sp>
        <p:nvSpPr>
          <p:cNvPr id="64537" name="直接连接符 111655"/>
          <p:cNvSpPr/>
          <p:nvPr/>
        </p:nvSpPr>
        <p:spPr>
          <a:xfrm flipH="1" flipV="1">
            <a:off x="6804025" y="5635625"/>
            <a:ext cx="0" cy="431800"/>
          </a:xfrm>
          <a:prstGeom prst="line">
            <a:avLst/>
          </a:prstGeom>
          <a:ln w="9525" cap="flat" cmpd="sng">
            <a:solidFill>
              <a:srgbClr val="CC0000"/>
            </a:solidFill>
            <a:prstDash val="solid"/>
            <a:headEnd type="none" w="med" len="med"/>
            <a:tailEnd type="triangle" w="med" len="med"/>
          </a:ln>
        </p:spPr>
      </p:sp>
      <p:sp>
        <p:nvSpPr>
          <p:cNvPr id="64538" name="文本框 111656"/>
          <p:cNvSpPr txBox="1"/>
          <p:nvPr/>
        </p:nvSpPr>
        <p:spPr>
          <a:xfrm>
            <a:off x="7072313" y="3665538"/>
            <a:ext cx="1976437" cy="457200"/>
          </a:xfrm>
          <a:prstGeom prst="rect">
            <a:avLst/>
          </a:prstGeom>
          <a:noFill/>
          <a:ln w="9525">
            <a:noFill/>
          </a:ln>
        </p:spPr>
        <p:txBody>
          <a:bodyPr wrap="none">
            <a:spAutoFit/>
          </a:bodyPr>
          <a:lstStyle/>
          <a:p>
            <a:r>
              <a:rPr lang="en-US" altLang="zh-CN" dirty="0">
                <a:latin typeface="Times New Roman" panose="02020603050405020304" pitchFamily="18" charset="0"/>
              </a:rPr>
              <a:t>Stack is empty</a:t>
            </a:r>
          </a:p>
        </p:txBody>
      </p:sp>
      <p:sp>
        <p:nvSpPr>
          <p:cNvPr id="64539" name="文本框 111657"/>
          <p:cNvSpPr txBox="1"/>
          <p:nvPr/>
        </p:nvSpPr>
        <p:spPr>
          <a:xfrm>
            <a:off x="7072313" y="5229225"/>
            <a:ext cx="2071687" cy="822325"/>
          </a:xfrm>
          <a:prstGeom prst="rect">
            <a:avLst/>
          </a:prstGeom>
          <a:noFill/>
          <a:ln w="9525">
            <a:noFill/>
          </a:ln>
        </p:spPr>
        <p:txBody>
          <a:bodyPr wrap="none">
            <a:spAutoFit/>
          </a:bodyPr>
          <a:lstStyle/>
          <a:p>
            <a:r>
              <a:rPr lang="en-US" altLang="zh-CN" dirty="0">
                <a:latin typeface="Times New Roman" panose="02020603050405020304" pitchFamily="18" charset="0"/>
              </a:rPr>
              <a:t>After push one </a:t>
            </a:r>
          </a:p>
          <a:p>
            <a:r>
              <a:rPr lang="en-US" altLang="zh-CN" dirty="0">
                <a:latin typeface="Times New Roman" panose="02020603050405020304" pitchFamily="18" charset="0"/>
              </a:rPr>
              <a:t>     element</a:t>
            </a:r>
          </a:p>
        </p:txBody>
      </p:sp>
      <p:sp>
        <p:nvSpPr>
          <p:cNvPr id="6454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62</a:t>
            </a:fld>
            <a:endParaRPr lang="zh-CN" altLang="en-US" sz="1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112643"/>
          <p:cNvSpPr/>
          <p:nvPr/>
        </p:nvSpPr>
        <p:spPr>
          <a:xfrm>
            <a:off x="-36512" y="1006475"/>
            <a:ext cx="9145587" cy="1938020"/>
          </a:xfrm>
          <a:prstGeom prst="rect">
            <a:avLst/>
          </a:prstGeom>
          <a:noFill/>
          <a:ln w="9525">
            <a:noFill/>
          </a:ln>
        </p:spPr>
        <p:txBody>
          <a:bodyPr>
            <a:spAutoFit/>
          </a:bodyPr>
          <a:lstStyle/>
          <a:p>
            <a:r>
              <a:rPr lang="en-US" altLang="zh-CN" b="1" dirty="0">
                <a:latin typeface="Courier New" panose="02070309020205020404" pitchFamily="49" charset="0"/>
              </a:rPr>
              <a:t> void push(const Elem&amp; item) {</a:t>
            </a:r>
          </a:p>
          <a:p>
            <a:r>
              <a:rPr lang="en-US" altLang="zh-CN" b="1" dirty="0">
                <a:latin typeface="Courier New" panose="02070309020205020404" pitchFamily="49" charset="0"/>
              </a:rPr>
              <a:t>    </a:t>
            </a:r>
            <a:r>
              <a:rPr lang="en-US" altLang="zh-CN" b="1" dirty="0">
                <a:solidFill>
                  <a:srgbClr val="FF0000"/>
                </a:solidFill>
                <a:latin typeface="Courier New" panose="02070309020205020404" pitchFamily="49" charset="0"/>
              </a:rPr>
              <a:t>Assert (top != size, “Stack is full”); </a:t>
            </a:r>
            <a:endParaRPr lang="en-US" altLang="zh-CN" b="1" dirty="0">
              <a:latin typeface="Courier New" panose="02070309020205020404" pitchFamily="49" charset="0"/>
            </a:endParaRPr>
          </a:p>
          <a:p>
            <a:r>
              <a:rPr lang="en-US" altLang="zh-CN" b="1" dirty="0">
                <a:latin typeface="Courier New" panose="02070309020205020404" pitchFamily="49" charset="0"/>
              </a:rPr>
              <a:t>    listArray[</a:t>
            </a:r>
            <a:r>
              <a:rPr lang="en-US" altLang="zh-CN" b="1" dirty="0">
                <a:gradFill>
                  <a:gsLst>
                    <a:gs pos="0">
                      <a:srgbClr val="007BD3"/>
                    </a:gs>
                    <a:gs pos="100000">
                      <a:srgbClr val="034373"/>
                    </a:gs>
                  </a:gsLst>
                  <a:lin scaled="0"/>
                </a:gradFill>
                <a:latin typeface="Courier New" panose="02070309020205020404" pitchFamily="49" charset="0"/>
              </a:rPr>
              <a:t>top++</a:t>
            </a:r>
            <a:r>
              <a:rPr lang="en-US" altLang="zh-CN" b="1" dirty="0">
                <a:latin typeface="Courier New" panose="02070309020205020404" pitchFamily="49" charset="0"/>
              </a:rPr>
              <a:t>] = item; </a:t>
            </a:r>
          </a:p>
          <a:p>
            <a:r>
              <a:rPr lang="en-US" altLang="zh-CN" b="1" dirty="0">
                <a:latin typeface="Courier New" panose="02070309020205020404" pitchFamily="49" charset="0"/>
              </a:rPr>
              <a:t>  }  </a:t>
            </a:r>
          </a:p>
          <a:p>
            <a:endParaRPr lang="en-US" altLang="zh-CN" b="1" dirty="0">
              <a:latin typeface="Courier New" panose="02070309020205020404" pitchFamily="49" charset="0"/>
            </a:endParaRPr>
          </a:p>
        </p:txBody>
      </p:sp>
      <p:sp>
        <p:nvSpPr>
          <p:cNvPr id="112645" name="标题 112644"/>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Stack (3)</a:t>
            </a:r>
          </a:p>
        </p:txBody>
      </p:sp>
      <p:sp>
        <p:nvSpPr>
          <p:cNvPr id="65540" name="矩形 112645"/>
          <p:cNvSpPr/>
          <p:nvPr/>
        </p:nvSpPr>
        <p:spPr>
          <a:xfrm>
            <a:off x="2260600" y="5038725"/>
            <a:ext cx="863600" cy="503238"/>
          </a:xfrm>
          <a:prstGeom prst="rect">
            <a:avLst/>
          </a:prstGeom>
          <a:solidFill>
            <a:srgbClr val="FFFF99"/>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41" name="矩形 112646"/>
          <p:cNvSpPr/>
          <p:nvPr/>
        </p:nvSpPr>
        <p:spPr>
          <a:xfrm>
            <a:off x="3124200" y="5038725"/>
            <a:ext cx="863600" cy="503238"/>
          </a:xfrm>
          <a:prstGeom prst="rect">
            <a:avLst/>
          </a:prstGeom>
          <a:solidFill>
            <a:srgbClr val="FFFF99"/>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42" name="矩形 112647"/>
          <p:cNvSpPr/>
          <p:nvPr/>
        </p:nvSpPr>
        <p:spPr>
          <a:xfrm>
            <a:off x="3959225" y="50387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43" name="矩形 112648"/>
          <p:cNvSpPr/>
          <p:nvPr/>
        </p:nvSpPr>
        <p:spPr>
          <a:xfrm>
            <a:off x="4824413" y="50387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5544" name="矩形 112649"/>
          <p:cNvSpPr/>
          <p:nvPr/>
        </p:nvSpPr>
        <p:spPr>
          <a:xfrm>
            <a:off x="5688013" y="50387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12651" name="直接连接符 112650"/>
          <p:cNvSpPr/>
          <p:nvPr/>
        </p:nvSpPr>
        <p:spPr>
          <a:xfrm flipH="1" flipV="1">
            <a:off x="4256088" y="5567363"/>
            <a:ext cx="287337" cy="287337"/>
          </a:xfrm>
          <a:prstGeom prst="line">
            <a:avLst/>
          </a:prstGeom>
          <a:ln w="9525" cap="flat" cmpd="sng">
            <a:solidFill>
              <a:srgbClr val="CC0000"/>
            </a:solidFill>
            <a:prstDash val="solid"/>
            <a:headEnd type="none" w="med" len="med"/>
            <a:tailEnd type="triangle" w="med" len="med"/>
          </a:ln>
        </p:spPr>
      </p:sp>
      <p:sp>
        <p:nvSpPr>
          <p:cNvPr id="112652" name="文本框 112651"/>
          <p:cNvSpPr txBox="1"/>
          <p:nvPr/>
        </p:nvSpPr>
        <p:spPr>
          <a:xfrm>
            <a:off x="4500563" y="5661025"/>
            <a:ext cx="573087"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65547" name="文本框 112652"/>
          <p:cNvSpPr txBox="1"/>
          <p:nvPr/>
        </p:nvSpPr>
        <p:spPr>
          <a:xfrm>
            <a:off x="1108075" y="5492750"/>
            <a:ext cx="1266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listArray</a:t>
            </a:r>
          </a:p>
        </p:txBody>
      </p:sp>
      <p:sp>
        <p:nvSpPr>
          <p:cNvPr id="65548" name="直接连接符 112653"/>
          <p:cNvSpPr/>
          <p:nvPr/>
        </p:nvSpPr>
        <p:spPr>
          <a:xfrm flipV="1">
            <a:off x="1611313" y="5275263"/>
            <a:ext cx="649287" cy="288925"/>
          </a:xfrm>
          <a:prstGeom prst="line">
            <a:avLst/>
          </a:prstGeom>
          <a:ln w="9525" cap="flat" cmpd="sng">
            <a:solidFill>
              <a:srgbClr val="CC0000"/>
            </a:solidFill>
            <a:prstDash val="solid"/>
            <a:headEnd type="none" w="med" len="med"/>
            <a:tailEnd type="triangle" w="med" len="med"/>
          </a:ln>
        </p:spPr>
      </p:sp>
      <p:sp>
        <p:nvSpPr>
          <p:cNvPr id="65549" name="文本框 112654"/>
          <p:cNvSpPr txBox="1"/>
          <p:nvPr/>
        </p:nvSpPr>
        <p:spPr>
          <a:xfrm>
            <a:off x="6435725" y="5851525"/>
            <a:ext cx="6572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a:t>
            </a:r>
          </a:p>
        </p:txBody>
      </p:sp>
      <p:sp>
        <p:nvSpPr>
          <p:cNvPr id="65550" name="直接连接符 112655"/>
          <p:cNvSpPr/>
          <p:nvPr/>
        </p:nvSpPr>
        <p:spPr>
          <a:xfrm flipH="1" flipV="1">
            <a:off x="6724650" y="5516563"/>
            <a:ext cx="0" cy="431800"/>
          </a:xfrm>
          <a:prstGeom prst="line">
            <a:avLst/>
          </a:prstGeom>
          <a:ln w="9525" cap="flat" cmpd="sng">
            <a:solidFill>
              <a:srgbClr val="CC0000"/>
            </a:solidFill>
            <a:prstDash val="solid"/>
            <a:headEnd type="none" w="med" len="med"/>
            <a:tailEnd type="triangle" w="med" len="med"/>
          </a:ln>
        </p:spPr>
      </p:sp>
      <p:sp>
        <p:nvSpPr>
          <p:cNvPr id="112659" name="文本框 112658"/>
          <p:cNvSpPr txBox="1"/>
          <p:nvPr/>
        </p:nvSpPr>
        <p:spPr>
          <a:xfrm>
            <a:off x="3995738" y="5059363"/>
            <a:ext cx="792162" cy="457200"/>
          </a:xfrm>
          <a:prstGeom prst="rect">
            <a:avLst/>
          </a:prstGeom>
          <a:solidFill>
            <a:srgbClr val="FFFF99"/>
          </a:solidFill>
          <a:ln w="9525">
            <a:noFill/>
          </a:ln>
        </p:spPr>
        <p:txBody>
          <a:bodyPr>
            <a:spAutoFit/>
          </a:bodyPr>
          <a:lstStyle/>
          <a:p>
            <a:r>
              <a:rPr lang="en-US" altLang="zh-CN" dirty="0">
                <a:latin typeface="Times New Roman" panose="02020603050405020304" pitchFamily="18" charset="0"/>
              </a:rPr>
              <a:t>item</a:t>
            </a:r>
          </a:p>
        </p:txBody>
      </p:sp>
      <p:sp>
        <p:nvSpPr>
          <p:cNvPr id="6555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59"/>
                                        </p:tgtEl>
                                        <p:attrNameLst>
                                          <p:attrName>style.visibility</p:attrName>
                                        </p:attrNameLst>
                                      </p:cBhvr>
                                      <p:to>
                                        <p:strVal val="visible"/>
                                      </p:to>
                                    </p:set>
                                    <p:animEffect transition="in" filter="blinds(horizontal)">
                                      <p:cBhvr>
                                        <p:cTn id="7" dur="500"/>
                                        <p:tgtEl>
                                          <p:spTgt spid="11265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 0 L 0.09444 0 " pathEditMode="relative" ptsTypes="AA">
                                      <p:cBhvr>
                                        <p:cTn id="11" dur="1000" fill="hold"/>
                                        <p:tgtEl>
                                          <p:spTgt spid="112652"/>
                                        </p:tgtEl>
                                        <p:attrNameLst>
                                          <p:attrName>ppt_x</p:attrName>
                                          <p:attrName>ppt_y</p:attrName>
                                        </p:attrNameLst>
                                      </p:cBhvr>
                                    </p:animMotion>
                                  </p:childTnLst>
                                </p:cTn>
                              </p:par>
                              <p:par>
                                <p:cTn id="12" presetID="0" presetClass="path" presetSubtype="0" accel="50000" decel="50000" fill="hold" nodeType="withEffect">
                                  <p:stCondLst>
                                    <p:cond delay="0"/>
                                  </p:stCondLst>
                                  <p:childTnLst>
                                    <p:animMotion origin="layout" path="M 0 0 L 0.09444 0 " pathEditMode="relative" ptsTypes="AA">
                                      <p:cBhvr>
                                        <p:cTn id="13" dur="1000" fill="hold"/>
                                        <p:tgtEl>
                                          <p:spTgt spid="11265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2" grpId="0"/>
      <p:bldP spid="11265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91489"/>
          <p:cNvSpPr/>
          <p:nvPr/>
        </p:nvSpPr>
        <p:spPr>
          <a:xfrm>
            <a:off x="-36512" y="692150"/>
            <a:ext cx="9180512" cy="2306955"/>
          </a:xfrm>
          <a:prstGeom prst="rect">
            <a:avLst/>
          </a:prstGeom>
          <a:noFill/>
          <a:ln w="9525">
            <a:noFill/>
          </a:ln>
        </p:spPr>
        <p:txBody>
          <a:bodyPr>
            <a:spAutoFit/>
          </a:bodyPr>
          <a:lstStyle/>
          <a:p>
            <a:r>
              <a:rPr lang="en-US" altLang="zh-CN" b="1" dirty="0">
                <a:latin typeface="Courier New" panose="02070309020205020404" pitchFamily="49" charset="0"/>
              </a:rPr>
              <a:t>// Pop top element</a:t>
            </a:r>
          </a:p>
          <a:p>
            <a:r>
              <a:rPr lang="en-US" altLang="zh-CN" b="1" dirty="0">
                <a:latin typeface="Courier New" panose="02070309020205020404" pitchFamily="49" charset="0"/>
              </a:rPr>
              <a:t>  Elem pop() {      </a:t>
            </a:r>
          </a:p>
          <a:p>
            <a:r>
              <a:rPr lang="en-US" altLang="zh-CN" b="1" dirty="0">
                <a:latin typeface="Courier New" panose="02070309020205020404" pitchFamily="49" charset="0"/>
              </a:rPr>
              <a:t>    </a:t>
            </a:r>
            <a:r>
              <a:rPr lang="en-US" altLang="zh-CN" b="1" dirty="0">
                <a:solidFill>
                  <a:srgbClr val="FF0000"/>
                </a:solidFill>
                <a:latin typeface="Courier New" panose="02070309020205020404" pitchFamily="49" charset="0"/>
              </a:rPr>
              <a:t>Assert (top != 0,”Stack is empty”); </a:t>
            </a:r>
          </a:p>
          <a:p>
            <a:r>
              <a:rPr lang="en-US" altLang="zh-CN" b="1" dirty="0">
                <a:latin typeface="Courier New" panose="02070309020205020404" pitchFamily="49" charset="0"/>
              </a:rPr>
              <a:t>		</a:t>
            </a:r>
          </a:p>
          <a:p>
            <a:r>
              <a:rPr lang="en-US" altLang="zh-CN" b="1" dirty="0">
                <a:latin typeface="Courier New" panose="02070309020205020404" pitchFamily="49" charset="0"/>
              </a:rPr>
              <a:t>    return listArray[</a:t>
            </a:r>
            <a:r>
              <a:rPr lang="en-US" altLang="zh-CN" b="1" dirty="0">
                <a:gradFill>
                  <a:gsLst>
                    <a:gs pos="0">
                      <a:srgbClr val="007BD3"/>
                    </a:gs>
                    <a:gs pos="100000">
                      <a:srgbClr val="034373"/>
                    </a:gs>
                  </a:gsLst>
                  <a:lin scaled="0"/>
                </a:gradFill>
                <a:latin typeface="Courier New" panose="02070309020205020404" pitchFamily="49" charset="0"/>
              </a:rPr>
              <a:t>--top</a:t>
            </a:r>
            <a:r>
              <a:rPr lang="en-US" altLang="zh-CN" b="1" dirty="0">
                <a:latin typeface="Courier New" panose="02070309020205020404" pitchFamily="49" charset="0"/>
              </a:rPr>
              <a:t>];   }</a:t>
            </a:r>
          </a:p>
          <a:p>
            <a:r>
              <a:rPr lang="en-US" altLang="zh-CN" b="1" dirty="0">
                <a:latin typeface="Courier New" panose="02070309020205020404" pitchFamily="49" charset="0"/>
              </a:rPr>
              <a:t>  }</a:t>
            </a:r>
          </a:p>
        </p:txBody>
      </p:sp>
      <p:sp>
        <p:nvSpPr>
          <p:cNvPr id="191491" name="标题 191490"/>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Stack (4)</a:t>
            </a:r>
          </a:p>
        </p:txBody>
      </p:sp>
      <p:sp>
        <p:nvSpPr>
          <p:cNvPr id="66564" name="矩形 191491"/>
          <p:cNvSpPr/>
          <p:nvPr/>
        </p:nvSpPr>
        <p:spPr>
          <a:xfrm>
            <a:off x="2260600" y="5038725"/>
            <a:ext cx="863600" cy="503238"/>
          </a:xfrm>
          <a:prstGeom prst="rect">
            <a:avLst/>
          </a:prstGeom>
          <a:solidFill>
            <a:srgbClr val="FFFF99"/>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6565" name="矩形 191492"/>
          <p:cNvSpPr/>
          <p:nvPr/>
        </p:nvSpPr>
        <p:spPr>
          <a:xfrm>
            <a:off x="3124200" y="5038725"/>
            <a:ext cx="863600" cy="503238"/>
          </a:xfrm>
          <a:prstGeom prst="rect">
            <a:avLst/>
          </a:prstGeom>
          <a:solidFill>
            <a:srgbClr val="FFFF99"/>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6566" name="矩形 191493"/>
          <p:cNvSpPr/>
          <p:nvPr/>
        </p:nvSpPr>
        <p:spPr>
          <a:xfrm>
            <a:off x="3959225" y="50387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6567" name="矩形 191494"/>
          <p:cNvSpPr/>
          <p:nvPr/>
        </p:nvSpPr>
        <p:spPr>
          <a:xfrm>
            <a:off x="4824413" y="50387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6568" name="矩形 191495"/>
          <p:cNvSpPr/>
          <p:nvPr/>
        </p:nvSpPr>
        <p:spPr>
          <a:xfrm>
            <a:off x="5688013" y="50387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91497" name="直接连接符 191496"/>
          <p:cNvSpPr/>
          <p:nvPr/>
        </p:nvSpPr>
        <p:spPr>
          <a:xfrm flipH="1" flipV="1">
            <a:off x="4256088" y="5567363"/>
            <a:ext cx="287337" cy="287337"/>
          </a:xfrm>
          <a:prstGeom prst="line">
            <a:avLst/>
          </a:prstGeom>
          <a:ln w="9525" cap="flat" cmpd="sng">
            <a:solidFill>
              <a:srgbClr val="CC0000"/>
            </a:solidFill>
            <a:prstDash val="solid"/>
            <a:headEnd type="none" w="med" len="med"/>
            <a:tailEnd type="triangle" w="med" len="med"/>
          </a:ln>
        </p:spPr>
      </p:sp>
      <p:sp>
        <p:nvSpPr>
          <p:cNvPr id="191498" name="文本框 191497"/>
          <p:cNvSpPr txBox="1"/>
          <p:nvPr/>
        </p:nvSpPr>
        <p:spPr>
          <a:xfrm>
            <a:off x="4500563" y="5661025"/>
            <a:ext cx="573087"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66571" name="文本框 191498"/>
          <p:cNvSpPr txBox="1"/>
          <p:nvPr/>
        </p:nvSpPr>
        <p:spPr>
          <a:xfrm>
            <a:off x="1108075" y="5492750"/>
            <a:ext cx="1266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listArray</a:t>
            </a:r>
          </a:p>
        </p:txBody>
      </p:sp>
      <p:sp>
        <p:nvSpPr>
          <p:cNvPr id="66572" name="直接连接符 191499"/>
          <p:cNvSpPr/>
          <p:nvPr/>
        </p:nvSpPr>
        <p:spPr>
          <a:xfrm flipV="1">
            <a:off x="1611313" y="5275263"/>
            <a:ext cx="649287" cy="288925"/>
          </a:xfrm>
          <a:prstGeom prst="line">
            <a:avLst/>
          </a:prstGeom>
          <a:ln w="9525" cap="flat" cmpd="sng">
            <a:solidFill>
              <a:srgbClr val="CC0000"/>
            </a:solidFill>
            <a:prstDash val="solid"/>
            <a:headEnd type="none" w="med" len="med"/>
            <a:tailEnd type="triangle" w="med" len="med"/>
          </a:ln>
        </p:spPr>
      </p:sp>
      <p:sp>
        <p:nvSpPr>
          <p:cNvPr id="66573" name="文本框 191500"/>
          <p:cNvSpPr txBox="1"/>
          <p:nvPr/>
        </p:nvSpPr>
        <p:spPr>
          <a:xfrm>
            <a:off x="6435725" y="5851525"/>
            <a:ext cx="6572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a:t>
            </a:r>
          </a:p>
        </p:txBody>
      </p:sp>
      <p:sp>
        <p:nvSpPr>
          <p:cNvPr id="66574" name="直接连接符 191501"/>
          <p:cNvSpPr/>
          <p:nvPr/>
        </p:nvSpPr>
        <p:spPr>
          <a:xfrm flipH="1" flipV="1">
            <a:off x="6724650" y="5516563"/>
            <a:ext cx="0" cy="431800"/>
          </a:xfrm>
          <a:prstGeom prst="line">
            <a:avLst/>
          </a:prstGeom>
          <a:ln w="9525" cap="flat" cmpd="sng">
            <a:solidFill>
              <a:srgbClr val="CC0000"/>
            </a:solidFill>
            <a:prstDash val="solid"/>
            <a:headEnd type="none" w="med" len="med"/>
            <a:tailEnd type="triangle" w="med" len="med"/>
          </a:ln>
        </p:spPr>
      </p:sp>
      <p:sp>
        <p:nvSpPr>
          <p:cNvPr id="191505" name="直接连接符 191504"/>
          <p:cNvSpPr/>
          <p:nvPr/>
        </p:nvSpPr>
        <p:spPr>
          <a:xfrm flipV="1">
            <a:off x="3492500" y="4652963"/>
            <a:ext cx="287338" cy="504825"/>
          </a:xfrm>
          <a:prstGeom prst="line">
            <a:avLst/>
          </a:prstGeom>
          <a:ln w="9525" cap="flat" cmpd="sng">
            <a:solidFill>
              <a:schemeClr val="tx1"/>
            </a:solidFill>
            <a:prstDash val="solid"/>
            <a:headEnd type="none" w="med" len="med"/>
            <a:tailEnd type="triangle" w="med" len="med"/>
          </a:ln>
        </p:spPr>
      </p:sp>
      <p:sp>
        <p:nvSpPr>
          <p:cNvPr id="191506" name="文本框 191505"/>
          <p:cNvSpPr txBox="1"/>
          <p:nvPr/>
        </p:nvSpPr>
        <p:spPr>
          <a:xfrm>
            <a:off x="3759200" y="4241800"/>
            <a:ext cx="352425" cy="457200"/>
          </a:xfrm>
          <a:prstGeom prst="rect">
            <a:avLst/>
          </a:prstGeom>
          <a:noFill/>
          <a:ln w="9525">
            <a:noFill/>
          </a:ln>
        </p:spPr>
        <p:txBody>
          <a:bodyPr wrap="none">
            <a:spAutoFit/>
          </a:bodyPr>
          <a:lstStyle/>
          <a:p>
            <a:r>
              <a:rPr lang="en-US" altLang="zh-CN" dirty="0">
                <a:latin typeface="Times New Roman" panose="02020603050405020304" pitchFamily="18" charset="0"/>
              </a:rPr>
              <a:t>it</a:t>
            </a:r>
          </a:p>
        </p:txBody>
      </p:sp>
      <p:sp>
        <p:nvSpPr>
          <p:cNvPr id="191507" name="文本框 191506"/>
          <p:cNvSpPr txBox="1"/>
          <p:nvPr/>
        </p:nvSpPr>
        <p:spPr>
          <a:xfrm>
            <a:off x="3132138" y="5059363"/>
            <a:ext cx="792162" cy="457200"/>
          </a:xfrm>
          <a:prstGeom prst="rect">
            <a:avLst/>
          </a:prstGeom>
          <a:solidFill>
            <a:schemeClr val="bg1"/>
          </a:solidFill>
          <a:ln w="9525">
            <a:noFill/>
          </a:ln>
        </p:spPr>
        <p:txBody>
          <a:bodyPr>
            <a:spAutoFit/>
          </a:bodyPr>
          <a:lstStyle/>
          <a:p>
            <a:endParaRPr lang="zh-CN" altLang="zh-CN" dirty="0">
              <a:latin typeface="Times New Roman" panose="02020603050405020304" pitchFamily="18" charset="0"/>
            </a:endParaRPr>
          </a:p>
        </p:txBody>
      </p:sp>
      <p:sp>
        <p:nvSpPr>
          <p:cNvPr id="6657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8664 0 " pathEditMode="relative" ptsTypes="AA">
                                      <p:cBhvr>
                                        <p:cTn id="6" dur="1000" fill="hold"/>
                                        <p:tgtEl>
                                          <p:spTgt spid="19149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8664 0 " pathEditMode="relative" ptsTypes="AA">
                                      <p:cBhvr>
                                        <p:cTn id="8" dur="1000" fill="hold"/>
                                        <p:tgtEl>
                                          <p:spTgt spid="191497"/>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1506"/>
                                        </p:tgtEl>
                                        <p:attrNameLst>
                                          <p:attrName>style.visibility</p:attrName>
                                        </p:attrNameLst>
                                      </p:cBhvr>
                                      <p:to>
                                        <p:strVal val="visible"/>
                                      </p:to>
                                    </p:set>
                                    <p:animEffect transition="in" filter="blinds(horizontal)">
                                      <p:cBhvr>
                                        <p:cTn id="13" dur="500"/>
                                        <p:tgtEl>
                                          <p:spTgt spid="191506"/>
                                        </p:tgtEl>
                                      </p:cBhvr>
                                    </p:animEffect>
                                  </p:childTnLst>
                                </p:cTn>
                              </p:par>
                              <p:par>
                                <p:cTn id="14" presetID="3" presetClass="entr" presetSubtype="10" fill="hold" nodeType="withEffect">
                                  <p:stCondLst>
                                    <p:cond delay="0"/>
                                  </p:stCondLst>
                                  <p:childTnLst>
                                    <p:set>
                                      <p:cBhvr>
                                        <p:cTn id="15" dur="1" fill="hold">
                                          <p:stCondLst>
                                            <p:cond delay="0"/>
                                          </p:stCondLst>
                                        </p:cTn>
                                        <p:tgtEl>
                                          <p:spTgt spid="191505"/>
                                        </p:tgtEl>
                                        <p:attrNameLst>
                                          <p:attrName>style.visibility</p:attrName>
                                        </p:attrNameLst>
                                      </p:cBhvr>
                                      <p:to>
                                        <p:strVal val="visible"/>
                                      </p:to>
                                    </p:set>
                                    <p:animEffect transition="in" filter="blinds(horizontal)">
                                      <p:cBhvr>
                                        <p:cTn id="16" dur="500"/>
                                        <p:tgtEl>
                                          <p:spTgt spid="19150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1507"/>
                                        </p:tgtEl>
                                        <p:attrNameLst>
                                          <p:attrName>style.visibility</p:attrName>
                                        </p:attrNameLst>
                                      </p:cBhvr>
                                      <p:to>
                                        <p:strVal val="visible"/>
                                      </p:to>
                                    </p:set>
                                    <p:animEffect transition="in" filter="blinds(horizontal)">
                                      <p:cBhvr>
                                        <p:cTn id="21" dur="500"/>
                                        <p:tgtEl>
                                          <p:spTgt spid="191507"/>
                                        </p:tgtEl>
                                      </p:cBhvr>
                                    </p:animEffect>
                                  </p:childTnLst>
                                </p:cTn>
                              </p:par>
                              <p:par>
                                <p:cTn id="22" presetID="3" presetClass="exit" presetSubtype="10" fill="hold" grpId="1" nodeType="withEffect">
                                  <p:stCondLst>
                                    <p:cond delay="0"/>
                                  </p:stCondLst>
                                  <p:childTnLst>
                                    <p:animEffect transition="out" filter="blinds(horizontal)">
                                      <p:cBhvr>
                                        <p:cTn id="23" dur="500"/>
                                        <p:tgtEl>
                                          <p:spTgt spid="191506"/>
                                        </p:tgtEl>
                                      </p:cBhvr>
                                    </p:animEffect>
                                    <p:set>
                                      <p:cBhvr>
                                        <p:cTn id="24" dur="1" fill="hold">
                                          <p:stCondLst>
                                            <p:cond delay="499"/>
                                          </p:stCondLst>
                                        </p:cTn>
                                        <p:tgtEl>
                                          <p:spTgt spid="191506"/>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191505"/>
                                        </p:tgtEl>
                                      </p:cBhvr>
                                    </p:animEffect>
                                    <p:set>
                                      <p:cBhvr>
                                        <p:cTn id="27" dur="1" fill="hold">
                                          <p:stCondLst>
                                            <p:cond delay="499"/>
                                          </p:stCondLst>
                                        </p:cTn>
                                        <p:tgtEl>
                                          <p:spTgt spid="1915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8" grpId="0"/>
      <p:bldP spid="191506" grpId="0"/>
      <p:bldP spid="191506" grpId="1"/>
      <p:bldP spid="19150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192513"/>
          <p:cNvSpPr/>
          <p:nvPr/>
        </p:nvSpPr>
        <p:spPr>
          <a:xfrm>
            <a:off x="-36512" y="692150"/>
            <a:ext cx="9145587" cy="2676525"/>
          </a:xfrm>
          <a:prstGeom prst="rect">
            <a:avLst/>
          </a:prstGeom>
          <a:noFill/>
          <a:ln w="9525">
            <a:noFill/>
          </a:ln>
        </p:spPr>
        <p:txBody>
          <a:bodyPr>
            <a:spAutoFit/>
          </a:bodyPr>
          <a:lstStyle/>
          <a:p>
            <a:r>
              <a:rPr lang="en-US" altLang="zh-CN" b="1" dirty="0">
                <a:latin typeface="Courier New" panose="02070309020205020404" pitchFamily="49" charset="0"/>
              </a:rPr>
              <a:t>// Return top element</a:t>
            </a:r>
          </a:p>
          <a:p>
            <a:r>
              <a:rPr lang="en-US" altLang="zh-CN" b="1" dirty="0">
                <a:latin typeface="Courier New" panose="02070309020205020404" pitchFamily="49" charset="0"/>
              </a:rPr>
              <a:t>  const Elem&amp; topValue() const { </a:t>
            </a:r>
          </a:p>
          <a:p>
            <a:r>
              <a:rPr lang="en-US" altLang="zh-CN" b="1" dirty="0">
                <a:latin typeface="Courier New" panose="02070309020205020404" pitchFamily="49" charset="0"/>
              </a:rPr>
              <a:t>    Assert (top != 0, “stack if empty”);</a:t>
            </a:r>
          </a:p>
          <a:p>
            <a:r>
              <a:rPr lang="en-US" altLang="zh-CN" b="1" dirty="0">
                <a:latin typeface="Courier New" panose="02070309020205020404" pitchFamily="49" charset="0"/>
              </a:rPr>
              <a:t>    return  listArray[</a:t>
            </a:r>
            <a:r>
              <a:rPr lang="en-US" altLang="zh-CN" b="1" dirty="0">
                <a:gradFill>
                  <a:gsLst>
                    <a:gs pos="0">
                      <a:srgbClr val="007BD3"/>
                    </a:gs>
                    <a:gs pos="100000">
                      <a:srgbClr val="034373"/>
                    </a:gs>
                  </a:gsLst>
                  <a:lin scaled="0"/>
                </a:gradFill>
                <a:latin typeface="Courier New" panose="02070309020205020404" pitchFamily="49" charset="0"/>
              </a:rPr>
              <a:t>top-1</a:t>
            </a:r>
            <a:r>
              <a:rPr lang="en-US" altLang="zh-CN" b="1" dirty="0">
                <a:latin typeface="Courier New" panose="02070309020205020404" pitchFamily="49" charset="0"/>
              </a:rPr>
              <a:t>];  </a:t>
            </a:r>
          </a:p>
          <a:p>
            <a:r>
              <a:rPr lang="en-US" altLang="zh-CN" b="1" dirty="0">
                <a:latin typeface="Courier New" panose="02070309020205020404" pitchFamily="49" charset="0"/>
              </a:rPr>
              <a:t>  }</a:t>
            </a:r>
          </a:p>
          <a:p>
            <a:r>
              <a:rPr lang="en-US" altLang="zh-CN" b="1" dirty="0">
                <a:latin typeface="Courier New" panose="02070309020205020404" pitchFamily="49" charset="0"/>
              </a:rPr>
              <a:t>  int length() const { return top; }</a:t>
            </a:r>
          </a:p>
          <a:p>
            <a:r>
              <a:rPr lang="en-US" altLang="zh-CN" b="1" dirty="0">
                <a:latin typeface="Courier New" panose="02070309020205020404" pitchFamily="49" charset="0"/>
              </a:rPr>
              <a:t>};</a:t>
            </a:r>
          </a:p>
        </p:txBody>
      </p:sp>
      <p:sp>
        <p:nvSpPr>
          <p:cNvPr id="192515" name="标题 192514"/>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Stack (5)</a:t>
            </a:r>
          </a:p>
        </p:txBody>
      </p:sp>
      <p:sp>
        <p:nvSpPr>
          <p:cNvPr id="67588" name="矩形 192515"/>
          <p:cNvSpPr/>
          <p:nvPr/>
        </p:nvSpPr>
        <p:spPr>
          <a:xfrm>
            <a:off x="2260600" y="5013325"/>
            <a:ext cx="863600" cy="503238"/>
          </a:xfrm>
          <a:prstGeom prst="rect">
            <a:avLst/>
          </a:prstGeom>
          <a:solidFill>
            <a:srgbClr val="FFFF99"/>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7589" name="矩形 192516"/>
          <p:cNvSpPr/>
          <p:nvPr/>
        </p:nvSpPr>
        <p:spPr>
          <a:xfrm>
            <a:off x="3124200" y="5013325"/>
            <a:ext cx="863600" cy="503238"/>
          </a:xfrm>
          <a:prstGeom prst="rect">
            <a:avLst/>
          </a:prstGeom>
          <a:solidFill>
            <a:srgbClr val="FFFF99"/>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7590" name="矩形 192517"/>
          <p:cNvSpPr/>
          <p:nvPr/>
        </p:nvSpPr>
        <p:spPr>
          <a:xfrm>
            <a:off x="3959225" y="50133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7591" name="矩形 192518"/>
          <p:cNvSpPr/>
          <p:nvPr/>
        </p:nvSpPr>
        <p:spPr>
          <a:xfrm>
            <a:off x="4824413" y="50133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7592" name="矩形 192519"/>
          <p:cNvSpPr/>
          <p:nvPr/>
        </p:nvSpPr>
        <p:spPr>
          <a:xfrm>
            <a:off x="5688013" y="5013325"/>
            <a:ext cx="863600" cy="503238"/>
          </a:xfrm>
          <a:prstGeom prst="rect">
            <a:avLst/>
          </a:prstGeom>
          <a:no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7593" name="直接连接符 192520"/>
          <p:cNvSpPr/>
          <p:nvPr/>
        </p:nvSpPr>
        <p:spPr>
          <a:xfrm flipH="1" flipV="1">
            <a:off x="4256088" y="5541963"/>
            <a:ext cx="287337" cy="287337"/>
          </a:xfrm>
          <a:prstGeom prst="line">
            <a:avLst/>
          </a:prstGeom>
          <a:ln w="9525" cap="flat" cmpd="sng">
            <a:solidFill>
              <a:srgbClr val="CC0000"/>
            </a:solidFill>
            <a:prstDash val="solid"/>
            <a:headEnd type="none" w="med" len="med"/>
            <a:tailEnd type="triangle" w="med" len="med"/>
          </a:ln>
        </p:spPr>
      </p:sp>
      <p:sp>
        <p:nvSpPr>
          <p:cNvPr id="67594" name="文本框 192521"/>
          <p:cNvSpPr txBox="1"/>
          <p:nvPr/>
        </p:nvSpPr>
        <p:spPr>
          <a:xfrm>
            <a:off x="4500563" y="5635625"/>
            <a:ext cx="573087"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67595" name="文本框 192522"/>
          <p:cNvSpPr txBox="1"/>
          <p:nvPr/>
        </p:nvSpPr>
        <p:spPr>
          <a:xfrm>
            <a:off x="1108075" y="5467350"/>
            <a:ext cx="1266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listArray</a:t>
            </a:r>
          </a:p>
        </p:txBody>
      </p:sp>
      <p:sp>
        <p:nvSpPr>
          <p:cNvPr id="67596" name="直接连接符 192523"/>
          <p:cNvSpPr/>
          <p:nvPr/>
        </p:nvSpPr>
        <p:spPr>
          <a:xfrm flipV="1">
            <a:off x="1611313" y="5249863"/>
            <a:ext cx="649287" cy="288925"/>
          </a:xfrm>
          <a:prstGeom prst="line">
            <a:avLst/>
          </a:prstGeom>
          <a:ln w="9525" cap="flat" cmpd="sng">
            <a:solidFill>
              <a:srgbClr val="CC0000"/>
            </a:solidFill>
            <a:prstDash val="solid"/>
            <a:headEnd type="none" w="med" len="med"/>
            <a:tailEnd type="triangle" w="med" len="med"/>
          </a:ln>
        </p:spPr>
      </p:sp>
      <p:sp>
        <p:nvSpPr>
          <p:cNvPr id="67597" name="文本框 192524"/>
          <p:cNvSpPr txBox="1"/>
          <p:nvPr/>
        </p:nvSpPr>
        <p:spPr>
          <a:xfrm>
            <a:off x="6435725" y="5826125"/>
            <a:ext cx="6572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a:t>
            </a:r>
          </a:p>
        </p:txBody>
      </p:sp>
      <p:sp>
        <p:nvSpPr>
          <p:cNvPr id="67598" name="直接连接符 192525"/>
          <p:cNvSpPr/>
          <p:nvPr/>
        </p:nvSpPr>
        <p:spPr>
          <a:xfrm flipH="1" flipV="1">
            <a:off x="6724650" y="5491163"/>
            <a:ext cx="0" cy="431800"/>
          </a:xfrm>
          <a:prstGeom prst="line">
            <a:avLst/>
          </a:prstGeom>
          <a:ln w="9525" cap="flat" cmpd="sng">
            <a:solidFill>
              <a:srgbClr val="CC0000"/>
            </a:solidFill>
            <a:prstDash val="solid"/>
            <a:headEnd type="none" w="med" len="med"/>
            <a:tailEnd type="triangle" w="med" len="med"/>
          </a:ln>
        </p:spPr>
      </p:sp>
      <p:sp>
        <p:nvSpPr>
          <p:cNvPr id="192528" name="直接连接符 192527"/>
          <p:cNvSpPr/>
          <p:nvPr/>
        </p:nvSpPr>
        <p:spPr>
          <a:xfrm flipV="1">
            <a:off x="3492500" y="4652963"/>
            <a:ext cx="287338" cy="504825"/>
          </a:xfrm>
          <a:prstGeom prst="line">
            <a:avLst/>
          </a:prstGeom>
          <a:ln w="9525" cap="flat" cmpd="sng">
            <a:solidFill>
              <a:schemeClr val="tx1"/>
            </a:solidFill>
            <a:prstDash val="solid"/>
            <a:headEnd type="none" w="med" len="med"/>
            <a:tailEnd type="triangle" w="med" len="med"/>
          </a:ln>
        </p:spPr>
      </p:sp>
      <p:sp>
        <p:nvSpPr>
          <p:cNvPr id="192529" name="文本框 192528"/>
          <p:cNvSpPr txBox="1"/>
          <p:nvPr/>
        </p:nvSpPr>
        <p:spPr>
          <a:xfrm>
            <a:off x="3759200" y="4241800"/>
            <a:ext cx="352425" cy="457200"/>
          </a:xfrm>
          <a:prstGeom prst="rect">
            <a:avLst/>
          </a:prstGeom>
          <a:noFill/>
          <a:ln w="9525">
            <a:noFill/>
          </a:ln>
        </p:spPr>
        <p:txBody>
          <a:bodyPr wrap="none">
            <a:spAutoFit/>
          </a:bodyPr>
          <a:lstStyle/>
          <a:p>
            <a:r>
              <a:rPr lang="en-US" altLang="zh-CN" dirty="0">
                <a:latin typeface="Times New Roman" panose="02020603050405020304" pitchFamily="18" charset="0"/>
              </a:rPr>
              <a:t>it</a:t>
            </a:r>
          </a:p>
        </p:txBody>
      </p:sp>
      <p:sp>
        <p:nvSpPr>
          <p:cNvPr id="67601"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29"/>
                                        </p:tgtEl>
                                        <p:attrNameLst>
                                          <p:attrName>style.visibility</p:attrName>
                                        </p:attrNameLst>
                                      </p:cBhvr>
                                      <p:to>
                                        <p:strVal val="visible"/>
                                      </p:to>
                                    </p:set>
                                    <p:animEffect transition="in" filter="blinds(horizontal)">
                                      <p:cBhvr>
                                        <p:cTn id="7" dur="500"/>
                                        <p:tgtEl>
                                          <p:spTgt spid="192529"/>
                                        </p:tgtEl>
                                      </p:cBhvr>
                                    </p:animEffect>
                                  </p:childTnLst>
                                </p:cTn>
                              </p:par>
                              <p:par>
                                <p:cTn id="8" presetID="3" presetClass="entr" presetSubtype="10" fill="hold" nodeType="withEffect">
                                  <p:stCondLst>
                                    <p:cond delay="0"/>
                                  </p:stCondLst>
                                  <p:childTnLst>
                                    <p:set>
                                      <p:cBhvr>
                                        <p:cTn id="9" dur="1" fill="hold">
                                          <p:stCondLst>
                                            <p:cond delay="0"/>
                                          </p:stCondLst>
                                        </p:cTn>
                                        <p:tgtEl>
                                          <p:spTgt spid="192528"/>
                                        </p:tgtEl>
                                        <p:attrNameLst>
                                          <p:attrName>style.visibility</p:attrName>
                                        </p:attrNameLst>
                                      </p:cBhvr>
                                      <p:to>
                                        <p:strVal val="visible"/>
                                      </p:to>
                                    </p:set>
                                    <p:animEffect transition="in" filter="blinds(horizontal)">
                                      <p:cBhvr>
                                        <p:cTn id="10" dur="500"/>
                                        <p:tgtEl>
                                          <p:spTgt spid="192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93537"/>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2.  Stacks</a:t>
            </a:r>
          </a:p>
        </p:txBody>
      </p:sp>
      <p:sp>
        <p:nvSpPr>
          <p:cNvPr id="68611" name="文本占位符 193538"/>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2.1 Definition of Stacks</a:t>
            </a:r>
          </a:p>
          <a:p>
            <a:pPr eaLnBrk="1" hangingPunct="1"/>
            <a:r>
              <a:rPr lang="en-US" altLang="zh-CN" sz="3600" dirty="0">
                <a:solidFill>
                  <a:srgbClr val="008000"/>
                </a:solidFill>
              </a:rPr>
              <a:t>2.2 ADT of Stacks</a:t>
            </a:r>
          </a:p>
          <a:p>
            <a:pPr eaLnBrk="1" hangingPunct="1"/>
            <a:r>
              <a:rPr lang="en-US" altLang="zh-CN" sz="3600" dirty="0">
                <a:solidFill>
                  <a:srgbClr val="CC0000"/>
                </a:solidFill>
              </a:rPr>
              <a:t>2.3 Basic Implementation of Stacks</a:t>
            </a:r>
          </a:p>
          <a:p>
            <a:pPr lvl="1" eaLnBrk="1" hangingPunct="1"/>
            <a:r>
              <a:rPr lang="en-US" altLang="zh-CN" sz="3200" dirty="0">
                <a:solidFill>
                  <a:srgbClr val="008000"/>
                </a:solidFill>
              </a:rPr>
              <a:t>2.3.1 Array-based Stack</a:t>
            </a:r>
          </a:p>
          <a:p>
            <a:pPr lvl="1" eaLnBrk="1" hangingPunct="1"/>
            <a:r>
              <a:rPr lang="en-US" altLang="zh-CN" sz="3200" dirty="0">
                <a:solidFill>
                  <a:srgbClr val="CC0000"/>
                </a:solidFill>
              </a:rPr>
              <a:t>2.3.2 Linked Stack</a:t>
            </a:r>
          </a:p>
          <a:p>
            <a:pPr eaLnBrk="1" hangingPunct="1"/>
            <a:r>
              <a:rPr lang="en-US" altLang="zh-CN" sz="3600" dirty="0">
                <a:solidFill>
                  <a:srgbClr val="008000"/>
                </a:solidFill>
              </a:rPr>
              <a:t>2.4 Application of stacks</a:t>
            </a:r>
          </a:p>
          <a:p>
            <a:pPr eaLnBrk="1" hangingPunct="1">
              <a:buNone/>
            </a:pPr>
            <a:endParaRPr lang="en-US" altLang="zh-CN" sz="3600" dirty="0">
              <a:solidFill>
                <a:srgbClr val="008000"/>
              </a:solidFill>
            </a:endParaRPr>
          </a:p>
        </p:txBody>
      </p:sp>
      <p:sp>
        <p:nvSpPr>
          <p:cNvPr id="6861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66</a:t>
            </a:fld>
            <a:endParaRPr lang="zh-CN" altLang="en-US" sz="1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90113"/>
          <p:cNvSpPr>
            <a:spLocks noGrp="1"/>
          </p:cNvSpPr>
          <p:nvPr>
            <p:ph type="title"/>
          </p:nvPr>
        </p:nvSpPr>
        <p:spPr>
          <a:xfrm>
            <a:off x="455613" y="365125"/>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Stack (1)</a:t>
            </a:r>
          </a:p>
        </p:txBody>
      </p:sp>
      <p:sp>
        <p:nvSpPr>
          <p:cNvPr id="69635" name="文本占位符 90114"/>
          <p:cNvSpPr>
            <a:spLocks noGrp="1"/>
          </p:cNvSpPr>
          <p:nvPr>
            <p:ph idx="1"/>
          </p:nvPr>
        </p:nvSpPr>
        <p:spPr>
          <a:xfrm>
            <a:off x="455613" y="1600200"/>
            <a:ext cx="8226425" cy="4572000"/>
          </a:xfrm>
        </p:spPr>
        <p:txBody>
          <a:bodyPr vert="horz" wrap="square" lIns="91440" tIns="45720" rIns="91440" bIns="45720" anchor="t"/>
          <a:lstStyle/>
          <a:p>
            <a:pPr eaLnBrk="1" hangingPunct="1">
              <a:lnSpc>
                <a:spcPct val="80000"/>
              </a:lnSpc>
              <a:buNone/>
            </a:pPr>
            <a:r>
              <a:rPr lang="en-US" altLang="zh-CN" sz="2400" b="1" dirty="0">
                <a:latin typeface="Courier New" panose="02070309020205020404" pitchFamily="49" charset="0"/>
              </a:rPr>
              <a:t>// Linked stack implementation</a:t>
            </a:r>
          </a:p>
          <a:p>
            <a:pPr eaLnBrk="1" hangingPunct="1">
              <a:lnSpc>
                <a:spcPct val="80000"/>
              </a:lnSpc>
              <a:buNone/>
            </a:pPr>
            <a:r>
              <a:rPr lang="en-US" altLang="zh-CN" sz="2400" b="1" dirty="0">
                <a:latin typeface="Courier New" panose="02070309020205020404" pitchFamily="49" charset="0"/>
              </a:rPr>
              <a:t>template &lt;class Elem&gt; class LStack: public tack&lt;Elem&gt;</a:t>
            </a:r>
          </a:p>
          <a:p>
            <a:pPr eaLnBrk="1" hangingPunct="1">
              <a:lnSpc>
                <a:spcPct val="80000"/>
              </a:lnSpc>
              <a:buNone/>
            </a:pPr>
            <a:r>
              <a:rPr lang="en-US" altLang="zh-CN" sz="2400" b="1" dirty="0">
                <a:latin typeface="Courier New" panose="02070309020205020404" pitchFamily="49" charset="0"/>
              </a:rPr>
              <a:t>{</a:t>
            </a:r>
          </a:p>
          <a:p>
            <a:pPr eaLnBrk="1" hangingPunct="1">
              <a:lnSpc>
                <a:spcPct val="60000"/>
              </a:lnSpc>
              <a:buNone/>
            </a:pPr>
            <a:r>
              <a:rPr lang="en-US" altLang="zh-CN" sz="2400" b="1" dirty="0">
                <a:latin typeface="Courier New" panose="02070309020205020404" pitchFamily="49" charset="0"/>
              </a:rPr>
              <a:t>private:</a:t>
            </a:r>
          </a:p>
          <a:p>
            <a:pPr eaLnBrk="1" hangingPunct="1">
              <a:lnSpc>
                <a:spcPct val="60000"/>
              </a:lnSpc>
              <a:buNone/>
            </a:pPr>
            <a:r>
              <a:rPr lang="en-US" altLang="zh-CN" sz="2400" b="1" dirty="0">
                <a:latin typeface="Courier New" panose="02070309020205020404" pitchFamily="49" charset="0"/>
              </a:rPr>
              <a:t>  Link&lt;Elem&gt;* top; // Pointer to first elem</a:t>
            </a:r>
          </a:p>
          <a:p>
            <a:pPr eaLnBrk="1" hangingPunct="1">
              <a:lnSpc>
                <a:spcPct val="60000"/>
              </a:lnSpc>
              <a:buNone/>
            </a:pPr>
            <a:r>
              <a:rPr lang="en-US" altLang="zh-CN" sz="2400" b="1" dirty="0">
                <a:latin typeface="Courier New" panose="02070309020205020404" pitchFamily="49" charset="0"/>
              </a:rPr>
              <a:t>  int size;        // Count number of elems</a:t>
            </a:r>
          </a:p>
          <a:p>
            <a:pPr eaLnBrk="1" hangingPunct="1">
              <a:lnSpc>
                <a:spcPct val="70000"/>
              </a:lnSpc>
              <a:buNone/>
            </a:pPr>
            <a:endParaRPr lang="en-US" altLang="zh-CN" dirty="0">
              <a:latin typeface="Helvetica" pitchFamily="34" charset="0"/>
            </a:endParaRPr>
          </a:p>
          <a:p>
            <a:pPr eaLnBrk="1" hangingPunct="1">
              <a:lnSpc>
                <a:spcPct val="70000"/>
              </a:lnSpc>
              <a:buNone/>
            </a:pPr>
            <a:endParaRPr lang="en-US" altLang="zh-CN" dirty="0">
              <a:latin typeface="Helvetica" pitchFamily="34" charset="0"/>
            </a:endParaRPr>
          </a:p>
        </p:txBody>
      </p:sp>
      <p:sp>
        <p:nvSpPr>
          <p:cNvPr id="69636" name="直接连接符 90126"/>
          <p:cNvSpPr/>
          <p:nvPr/>
        </p:nvSpPr>
        <p:spPr>
          <a:xfrm flipH="1" flipV="1">
            <a:off x="2936875" y="5832475"/>
            <a:ext cx="287338" cy="287338"/>
          </a:xfrm>
          <a:prstGeom prst="line">
            <a:avLst/>
          </a:prstGeom>
          <a:ln w="9525" cap="flat" cmpd="sng">
            <a:solidFill>
              <a:schemeClr val="tx1"/>
            </a:solidFill>
            <a:prstDash val="solid"/>
            <a:headEnd type="none" w="med" len="med"/>
            <a:tailEnd type="triangle" w="med" len="med"/>
          </a:ln>
        </p:spPr>
      </p:sp>
      <p:sp>
        <p:nvSpPr>
          <p:cNvPr id="69637" name="文本框 90127"/>
          <p:cNvSpPr txBox="1"/>
          <p:nvPr/>
        </p:nvSpPr>
        <p:spPr>
          <a:xfrm>
            <a:off x="3132138" y="5995988"/>
            <a:ext cx="573087" cy="457200"/>
          </a:xfrm>
          <a:prstGeom prst="rect">
            <a:avLst/>
          </a:prstGeom>
          <a:noFill/>
          <a:ln w="9525">
            <a:noFill/>
          </a:ln>
        </p:spPr>
        <p:txBody>
          <a:bodyPr wrap="none">
            <a:spAutoFit/>
          </a:bodyPr>
          <a:lstStyle/>
          <a:p>
            <a:r>
              <a:rPr lang="en-US" altLang="zh-CN" dirty="0">
                <a:latin typeface="Times New Roman" panose="02020603050405020304" pitchFamily="18" charset="0"/>
              </a:rPr>
              <a:t>top</a:t>
            </a:r>
          </a:p>
        </p:txBody>
      </p:sp>
      <p:sp>
        <p:nvSpPr>
          <p:cNvPr id="69638" name="矩形 90128"/>
          <p:cNvSpPr/>
          <p:nvPr/>
        </p:nvSpPr>
        <p:spPr>
          <a:xfrm>
            <a:off x="2555875" y="5275263"/>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9639" name="矩形 90129"/>
          <p:cNvSpPr/>
          <p:nvPr/>
        </p:nvSpPr>
        <p:spPr>
          <a:xfrm>
            <a:off x="4068763" y="5275263"/>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9640" name="直接连接符 90130"/>
          <p:cNvSpPr/>
          <p:nvPr/>
        </p:nvSpPr>
        <p:spPr>
          <a:xfrm>
            <a:off x="3203575" y="5491163"/>
            <a:ext cx="792163" cy="0"/>
          </a:xfrm>
          <a:prstGeom prst="line">
            <a:avLst/>
          </a:prstGeom>
          <a:ln w="9525" cap="flat" cmpd="sng">
            <a:solidFill>
              <a:schemeClr val="tx1"/>
            </a:solidFill>
            <a:prstDash val="solid"/>
            <a:headEnd type="none" w="med" len="med"/>
            <a:tailEnd type="triangle" w="med" len="med"/>
          </a:ln>
        </p:spPr>
      </p:sp>
      <p:sp>
        <p:nvSpPr>
          <p:cNvPr id="69641" name="直接连接符 90131"/>
          <p:cNvSpPr/>
          <p:nvPr/>
        </p:nvSpPr>
        <p:spPr>
          <a:xfrm>
            <a:off x="3060700" y="5275263"/>
            <a:ext cx="0" cy="503237"/>
          </a:xfrm>
          <a:prstGeom prst="line">
            <a:avLst/>
          </a:prstGeom>
          <a:ln w="38100" cap="flat" cmpd="sng">
            <a:solidFill>
              <a:schemeClr val="tx1"/>
            </a:solidFill>
            <a:prstDash val="solid"/>
            <a:headEnd type="none" w="med" len="med"/>
            <a:tailEnd type="none" w="med" len="med"/>
          </a:ln>
        </p:spPr>
      </p:sp>
      <p:sp>
        <p:nvSpPr>
          <p:cNvPr id="69642" name="直接连接符 90132"/>
          <p:cNvSpPr/>
          <p:nvPr/>
        </p:nvSpPr>
        <p:spPr>
          <a:xfrm>
            <a:off x="4572000" y="5275263"/>
            <a:ext cx="0" cy="503237"/>
          </a:xfrm>
          <a:prstGeom prst="line">
            <a:avLst/>
          </a:prstGeom>
          <a:ln w="38100" cap="flat" cmpd="sng">
            <a:solidFill>
              <a:schemeClr val="tx1"/>
            </a:solidFill>
            <a:prstDash val="solid"/>
            <a:headEnd type="none" w="med" len="med"/>
            <a:tailEnd type="none" w="med" len="med"/>
          </a:ln>
        </p:spPr>
      </p:sp>
      <p:sp>
        <p:nvSpPr>
          <p:cNvPr id="69643" name="矩形 90133"/>
          <p:cNvSpPr/>
          <p:nvPr/>
        </p:nvSpPr>
        <p:spPr>
          <a:xfrm>
            <a:off x="7164388" y="5275263"/>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9644" name="直接连接符 90134"/>
          <p:cNvSpPr/>
          <p:nvPr/>
        </p:nvSpPr>
        <p:spPr>
          <a:xfrm>
            <a:off x="7669213" y="5275263"/>
            <a:ext cx="0" cy="503237"/>
          </a:xfrm>
          <a:prstGeom prst="line">
            <a:avLst/>
          </a:prstGeom>
          <a:ln w="38100" cap="flat" cmpd="sng">
            <a:solidFill>
              <a:schemeClr val="tx1"/>
            </a:solidFill>
            <a:prstDash val="solid"/>
            <a:headEnd type="none" w="med" len="med"/>
            <a:tailEnd type="none" w="med" len="med"/>
          </a:ln>
        </p:spPr>
      </p:sp>
      <p:sp>
        <p:nvSpPr>
          <p:cNvPr id="69645" name="矩形 90136"/>
          <p:cNvSpPr/>
          <p:nvPr/>
        </p:nvSpPr>
        <p:spPr>
          <a:xfrm>
            <a:off x="5580063" y="5275263"/>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9646" name="直接连接符 90137"/>
          <p:cNvSpPr/>
          <p:nvPr/>
        </p:nvSpPr>
        <p:spPr>
          <a:xfrm>
            <a:off x="4716463" y="5491163"/>
            <a:ext cx="792162" cy="0"/>
          </a:xfrm>
          <a:prstGeom prst="line">
            <a:avLst/>
          </a:prstGeom>
          <a:ln w="9525" cap="flat" cmpd="sng">
            <a:solidFill>
              <a:schemeClr val="tx1"/>
            </a:solidFill>
            <a:prstDash val="solid"/>
            <a:headEnd type="none" w="med" len="med"/>
            <a:tailEnd type="triangle" w="med" len="med"/>
          </a:ln>
        </p:spPr>
      </p:sp>
      <p:sp>
        <p:nvSpPr>
          <p:cNvPr id="69647" name="直接连接符 90138"/>
          <p:cNvSpPr/>
          <p:nvPr/>
        </p:nvSpPr>
        <p:spPr>
          <a:xfrm>
            <a:off x="6084888" y="5275263"/>
            <a:ext cx="0" cy="503237"/>
          </a:xfrm>
          <a:prstGeom prst="line">
            <a:avLst/>
          </a:prstGeom>
          <a:ln w="38100" cap="flat" cmpd="sng">
            <a:solidFill>
              <a:schemeClr val="tx1"/>
            </a:solidFill>
            <a:prstDash val="solid"/>
            <a:headEnd type="none" w="med" len="med"/>
            <a:tailEnd type="none" w="med" len="med"/>
          </a:ln>
        </p:spPr>
      </p:sp>
      <p:sp>
        <p:nvSpPr>
          <p:cNvPr id="69648" name="直接连接符 90139"/>
          <p:cNvSpPr/>
          <p:nvPr/>
        </p:nvSpPr>
        <p:spPr>
          <a:xfrm>
            <a:off x="6300788" y="5491163"/>
            <a:ext cx="792162" cy="0"/>
          </a:xfrm>
          <a:prstGeom prst="line">
            <a:avLst/>
          </a:prstGeom>
          <a:ln w="9525" cap="flat" cmpd="sng">
            <a:solidFill>
              <a:schemeClr val="tx1"/>
            </a:solidFill>
            <a:prstDash val="solid"/>
            <a:headEnd type="none" w="med" len="med"/>
            <a:tailEnd type="triangle" w="med" len="med"/>
          </a:ln>
        </p:spPr>
      </p:sp>
      <p:sp>
        <p:nvSpPr>
          <p:cNvPr id="6964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67</a:t>
            </a:fld>
            <a:endParaRPr lang="zh-CN" altLang="en-US" sz="1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196609"/>
          <p:cNvSpPr/>
          <p:nvPr/>
        </p:nvSpPr>
        <p:spPr>
          <a:xfrm>
            <a:off x="0" y="981075"/>
            <a:ext cx="9145588" cy="1187450"/>
          </a:xfrm>
          <a:prstGeom prst="rect">
            <a:avLst/>
          </a:prstGeom>
          <a:noFill/>
          <a:ln w="9525">
            <a:noFill/>
          </a:ln>
        </p:spPr>
        <p:txBody>
          <a:bodyPr>
            <a:spAutoFit/>
          </a:bodyPr>
          <a:lstStyle/>
          <a:p>
            <a:r>
              <a:rPr lang="en-US" altLang="zh-CN" b="1" dirty="0">
                <a:latin typeface="Courier New" panose="02070309020205020404" pitchFamily="49" charset="0"/>
              </a:rPr>
              <a:t>public:</a:t>
            </a:r>
          </a:p>
          <a:p>
            <a:r>
              <a:rPr lang="en-US" altLang="zh-CN" b="1" dirty="0">
                <a:latin typeface="Courier New" panose="02070309020205020404" pitchFamily="49" charset="0"/>
              </a:rPr>
              <a:t>  LStack(int sz =DefaultListSize)</a:t>
            </a:r>
          </a:p>
          <a:p>
            <a:r>
              <a:rPr lang="en-US" altLang="zh-CN" b="1" dirty="0">
                <a:latin typeface="Courier New" panose="02070309020205020404" pitchFamily="49" charset="0"/>
              </a:rPr>
              <a:t>    { top = NULL; size = 0;}</a:t>
            </a:r>
          </a:p>
        </p:txBody>
      </p:sp>
      <p:sp>
        <p:nvSpPr>
          <p:cNvPr id="196611" name="标题 196610"/>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Stack (2)</a:t>
            </a:r>
          </a:p>
        </p:txBody>
      </p:sp>
      <p:sp>
        <p:nvSpPr>
          <p:cNvPr id="70660" name="文本框 196617"/>
          <p:cNvSpPr txBox="1"/>
          <p:nvPr/>
        </p:nvSpPr>
        <p:spPr>
          <a:xfrm>
            <a:off x="2555875" y="3789363"/>
            <a:ext cx="573088"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70661" name="文本框 196620"/>
          <p:cNvSpPr txBox="1"/>
          <p:nvPr/>
        </p:nvSpPr>
        <p:spPr>
          <a:xfrm>
            <a:off x="4643438" y="3789363"/>
            <a:ext cx="113347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 = 0</a:t>
            </a:r>
          </a:p>
        </p:txBody>
      </p:sp>
      <p:sp>
        <p:nvSpPr>
          <p:cNvPr id="70662" name="文本框 196633"/>
          <p:cNvSpPr txBox="1"/>
          <p:nvPr/>
        </p:nvSpPr>
        <p:spPr>
          <a:xfrm>
            <a:off x="6227763" y="3860800"/>
            <a:ext cx="1976437" cy="457200"/>
          </a:xfrm>
          <a:prstGeom prst="rect">
            <a:avLst/>
          </a:prstGeom>
          <a:noFill/>
          <a:ln w="9525">
            <a:noFill/>
          </a:ln>
        </p:spPr>
        <p:txBody>
          <a:bodyPr wrap="none">
            <a:spAutoFit/>
          </a:bodyPr>
          <a:lstStyle/>
          <a:p>
            <a:r>
              <a:rPr lang="en-US" altLang="zh-CN" dirty="0">
                <a:latin typeface="Times New Roman" panose="02020603050405020304" pitchFamily="18" charset="0"/>
              </a:rPr>
              <a:t>Stack is empty</a:t>
            </a:r>
          </a:p>
        </p:txBody>
      </p:sp>
      <p:sp>
        <p:nvSpPr>
          <p:cNvPr id="70663" name="文本框 196634"/>
          <p:cNvSpPr txBox="1"/>
          <p:nvPr/>
        </p:nvSpPr>
        <p:spPr>
          <a:xfrm>
            <a:off x="6156325" y="4724400"/>
            <a:ext cx="2987675" cy="457200"/>
          </a:xfrm>
          <a:prstGeom prst="rect">
            <a:avLst/>
          </a:prstGeom>
          <a:noFill/>
          <a:ln w="9525">
            <a:noFill/>
          </a:ln>
        </p:spPr>
        <p:txBody>
          <a:bodyPr>
            <a:spAutoFit/>
          </a:bodyPr>
          <a:lstStyle/>
          <a:p>
            <a:r>
              <a:rPr lang="en-US" altLang="zh-CN" dirty="0">
                <a:latin typeface="Times New Roman" panose="02020603050405020304" pitchFamily="18" charset="0"/>
              </a:rPr>
              <a:t>After push 1 element</a:t>
            </a:r>
          </a:p>
        </p:txBody>
      </p:sp>
      <p:sp>
        <p:nvSpPr>
          <p:cNvPr id="70664" name="直接连接符 196635"/>
          <p:cNvSpPr/>
          <p:nvPr/>
        </p:nvSpPr>
        <p:spPr>
          <a:xfrm>
            <a:off x="3059113" y="4076700"/>
            <a:ext cx="217487" cy="0"/>
          </a:xfrm>
          <a:prstGeom prst="line">
            <a:avLst/>
          </a:prstGeom>
          <a:ln w="9525" cap="flat" cmpd="sng">
            <a:solidFill>
              <a:schemeClr val="tx1"/>
            </a:solidFill>
            <a:prstDash val="solid"/>
            <a:headEnd type="none" w="med" len="med"/>
            <a:tailEnd type="triangle" w="med" len="med"/>
          </a:ln>
        </p:spPr>
      </p:sp>
      <p:sp>
        <p:nvSpPr>
          <p:cNvPr id="70665" name="文本框 196636"/>
          <p:cNvSpPr txBox="1"/>
          <p:nvPr/>
        </p:nvSpPr>
        <p:spPr>
          <a:xfrm>
            <a:off x="3276600" y="3860800"/>
            <a:ext cx="99695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NULL</a:t>
            </a:r>
          </a:p>
        </p:txBody>
      </p:sp>
      <p:sp>
        <p:nvSpPr>
          <p:cNvPr id="70666" name="矩形 196637"/>
          <p:cNvSpPr/>
          <p:nvPr/>
        </p:nvSpPr>
        <p:spPr>
          <a:xfrm>
            <a:off x="3348038" y="4627563"/>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0667" name="直接连接符 196638"/>
          <p:cNvSpPr/>
          <p:nvPr/>
        </p:nvSpPr>
        <p:spPr>
          <a:xfrm>
            <a:off x="3852863" y="4627563"/>
            <a:ext cx="0" cy="503237"/>
          </a:xfrm>
          <a:prstGeom prst="line">
            <a:avLst/>
          </a:prstGeom>
          <a:ln w="38100" cap="flat" cmpd="sng">
            <a:solidFill>
              <a:schemeClr val="tx1"/>
            </a:solidFill>
            <a:prstDash val="solid"/>
            <a:headEnd type="none" w="med" len="med"/>
            <a:tailEnd type="none" w="med" len="med"/>
          </a:ln>
        </p:spPr>
      </p:sp>
      <p:sp>
        <p:nvSpPr>
          <p:cNvPr id="70668" name="文本框 196639"/>
          <p:cNvSpPr txBox="1"/>
          <p:nvPr/>
        </p:nvSpPr>
        <p:spPr>
          <a:xfrm>
            <a:off x="2555875" y="4581525"/>
            <a:ext cx="573088"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70669" name="直接连接符 196640"/>
          <p:cNvSpPr/>
          <p:nvPr/>
        </p:nvSpPr>
        <p:spPr>
          <a:xfrm>
            <a:off x="3059113" y="4868863"/>
            <a:ext cx="217487" cy="0"/>
          </a:xfrm>
          <a:prstGeom prst="line">
            <a:avLst/>
          </a:prstGeom>
          <a:ln w="9525" cap="flat" cmpd="sng">
            <a:solidFill>
              <a:schemeClr val="tx1"/>
            </a:solidFill>
            <a:prstDash val="solid"/>
            <a:headEnd type="none" w="med" len="med"/>
            <a:tailEnd type="triangle" w="med" len="med"/>
          </a:ln>
        </p:spPr>
      </p:sp>
      <p:sp>
        <p:nvSpPr>
          <p:cNvPr id="70670" name="直接连接符 196642"/>
          <p:cNvSpPr/>
          <p:nvPr/>
        </p:nvSpPr>
        <p:spPr>
          <a:xfrm flipH="1">
            <a:off x="3851275" y="4627563"/>
            <a:ext cx="360363" cy="503237"/>
          </a:xfrm>
          <a:prstGeom prst="line">
            <a:avLst/>
          </a:prstGeom>
          <a:ln w="9525" cap="flat" cmpd="sng">
            <a:solidFill>
              <a:schemeClr val="tx1"/>
            </a:solidFill>
            <a:prstDash val="solid"/>
            <a:headEnd type="none" w="med" len="med"/>
            <a:tailEnd type="none" w="med" len="med"/>
          </a:ln>
        </p:spPr>
      </p:sp>
      <p:sp>
        <p:nvSpPr>
          <p:cNvPr id="70671" name="文本框 196643"/>
          <p:cNvSpPr txBox="1"/>
          <p:nvPr/>
        </p:nvSpPr>
        <p:spPr>
          <a:xfrm>
            <a:off x="4572000" y="4724400"/>
            <a:ext cx="113347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 = 1</a:t>
            </a:r>
          </a:p>
        </p:txBody>
      </p:sp>
      <p:sp>
        <p:nvSpPr>
          <p:cNvPr id="70672" name="文本框 196644"/>
          <p:cNvSpPr txBox="1"/>
          <p:nvPr/>
        </p:nvSpPr>
        <p:spPr>
          <a:xfrm>
            <a:off x="6192838" y="5661025"/>
            <a:ext cx="3059112" cy="457200"/>
          </a:xfrm>
          <a:prstGeom prst="rect">
            <a:avLst/>
          </a:prstGeom>
          <a:noFill/>
          <a:ln w="9525">
            <a:noFill/>
          </a:ln>
        </p:spPr>
        <p:txBody>
          <a:bodyPr>
            <a:spAutoFit/>
          </a:bodyPr>
          <a:lstStyle/>
          <a:p>
            <a:r>
              <a:rPr lang="en-US" altLang="zh-CN" dirty="0">
                <a:latin typeface="Times New Roman" panose="02020603050405020304" pitchFamily="18" charset="0"/>
              </a:rPr>
              <a:t>After push 2 elements</a:t>
            </a:r>
          </a:p>
        </p:txBody>
      </p:sp>
      <p:sp>
        <p:nvSpPr>
          <p:cNvPr id="70673" name="矩形 196645"/>
          <p:cNvSpPr/>
          <p:nvPr/>
        </p:nvSpPr>
        <p:spPr>
          <a:xfrm>
            <a:off x="3348038" y="55181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0674" name="直接连接符 196646"/>
          <p:cNvSpPr/>
          <p:nvPr/>
        </p:nvSpPr>
        <p:spPr>
          <a:xfrm>
            <a:off x="3852863" y="5518150"/>
            <a:ext cx="0" cy="503238"/>
          </a:xfrm>
          <a:prstGeom prst="line">
            <a:avLst/>
          </a:prstGeom>
          <a:ln w="38100" cap="flat" cmpd="sng">
            <a:solidFill>
              <a:schemeClr val="tx1"/>
            </a:solidFill>
            <a:prstDash val="solid"/>
            <a:headEnd type="none" w="med" len="med"/>
            <a:tailEnd type="none" w="med" len="med"/>
          </a:ln>
        </p:spPr>
      </p:sp>
      <p:sp>
        <p:nvSpPr>
          <p:cNvPr id="70675" name="文本框 196647"/>
          <p:cNvSpPr txBox="1"/>
          <p:nvPr/>
        </p:nvSpPr>
        <p:spPr>
          <a:xfrm>
            <a:off x="1403350" y="5472113"/>
            <a:ext cx="573088"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70676" name="直接连接符 196648"/>
          <p:cNvSpPr/>
          <p:nvPr/>
        </p:nvSpPr>
        <p:spPr>
          <a:xfrm>
            <a:off x="1906588" y="5759450"/>
            <a:ext cx="217487" cy="0"/>
          </a:xfrm>
          <a:prstGeom prst="line">
            <a:avLst/>
          </a:prstGeom>
          <a:ln w="9525" cap="flat" cmpd="sng">
            <a:solidFill>
              <a:schemeClr val="tx1"/>
            </a:solidFill>
            <a:prstDash val="solid"/>
            <a:headEnd type="none" w="med" len="med"/>
            <a:tailEnd type="triangle" w="med" len="med"/>
          </a:ln>
        </p:spPr>
      </p:sp>
      <p:sp>
        <p:nvSpPr>
          <p:cNvPr id="70677" name="直接连接符 196649"/>
          <p:cNvSpPr/>
          <p:nvPr/>
        </p:nvSpPr>
        <p:spPr>
          <a:xfrm flipH="1">
            <a:off x="3851275" y="5518150"/>
            <a:ext cx="360363" cy="503238"/>
          </a:xfrm>
          <a:prstGeom prst="line">
            <a:avLst/>
          </a:prstGeom>
          <a:ln w="9525" cap="flat" cmpd="sng">
            <a:solidFill>
              <a:schemeClr val="tx1"/>
            </a:solidFill>
            <a:prstDash val="solid"/>
            <a:headEnd type="none" w="med" len="med"/>
            <a:tailEnd type="none" w="med" len="med"/>
          </a:ln>
        </p:spPr>
      </p:sp>
      <p:sp>
        <p:nvSpPr>
          <p:cNvPr id="70678" name="矩形 196650"/>
          <p:cNvSpPr/>
          <p:nvPr/>
        </p:nvSpPr>
        <p:spPr>
          <a:xfrm>
            <a:off x="2124075" y="5516563"/>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0679" name="直接连接符 196651"/>
          <p:cNvSpPr/>
          <p:nvPr/>
        </p:nvSpPr>
        <p:spPr>
          <a:xfrm>
            <a:off x="2628900" y="5516563"/>
            <a:ext cx="0" cy="503237"/>
          </a:xfrm>
          <a:prstGeom prst="line">
            <a:avLst/>
          </a:prstGeom>
          <a:ln w="38100" cap="flat" cmpd="sng">
            <a:solidFill>
              <a:schemeClr val="tx1"/>
            </a:solidFill>
            <a:prstDash val="solid"/>
            <a:headEnd type="none" w="med" len="med"/>
            <a:tailEnd type="none" w="med" len="med"/>
          </a:ln>
        </p:spPr>
      </p:sp>
      <p:sp>
        <p:nvSpPr>
          <p:cNvPr id="70680" name="直接连接符 196653"/>
          <p:cNvSpPr/>
          <p:nvPr/>
        </p:nvSpPr>
        <p:spPr>
          <a:xfrm>
            <a:off x="2843213" y="5805488"/>
            <a:ext cx="504825" cy="0"/>
          </a:xfrm>
          <a:prstGeom prst="line">
            <a:avLst/>
          </a:prstGeom>
          <a:ln w="9525" cap="flat" cmpd="sng">
            <a:solidFill>
              <a:schemeClr val="tx1"/>
            </a:solidFill>
            <a:prstDash val="solid"/>
            <a:headEnd type="none" w="med" len="med"/>
            <a:tailEnd type="triangle" w="med" len="med"/>
          </a:ln>
        </p:spPr>
      </p:sp>
      <p:sp>
        <p:nvSpPr>
          <p:cNvPr id="70681" name="文本框 196654"/>
          <p:cNvSpPr txBox="1"/>
          <p:nvPr/>
        </p:nvSpPr>
        <p:spPr>
          <a:xfrm>
            <a:off x="4572000" y="5589588"/>
            <a:ext cx="113347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size = 2</a:t>
            </a:r>
          </a:p>
        </p:txBody>
      </p:sp>
      <p:sp>
        <p:nvSpPr>
          <p:cNvPr id="7068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68</a:t>
            </a:fld>
            <a:endParaRPr lang="zh-CN" altLang="en-US" sz="1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202754"/>
          <p:cNvSpPr>
            <a:spLocks noGrp="1"/>
          </p:cNvSpPr>
          <p:nvPr>
            <p:ph idx="1"/>
          </p:nvPr>
        </p:nvSpPr>
        <p:spPr>
          <a:xfrm>
            <a:off x="323850" y="908050"/>
            <a:ext cx="7704138" cy="3025775"/>
          </a:xfrm>
        </p:spPr>
        <p:txBody>
          <a:bodyPr vert="horz" wrap="square" lIns="91440" tIns="45720" rIns="91440" bIns="45720" anchor="t"/>
          <a:lstStyle/>
          <a:p>
            <a:pPr eaLnBrk="1" hangingPunct="1">
              <a:lnSpc>
                <a:spcPct val="80000"/>
              </a:lnSpc>
              <a:buNone/>
            </a:pPr>
            <a:r>
              <a:rPr lang="en-US" altLang="zh-CN" sz="2000" b="1" dirty="0">
                <a:latin typeface="Courier New" panose="02070309020205020404" pitchFamily="49" charset="0"/>
              </a:rPr>
              <a:t>~LStack() {clear();}</a:t>
            </a:r>
          </a:p>
          <a:p>
            <a:pPr eaLnBrk="1" hangingPunct="1">
              <a:lnSpc>
                <a:spcPct val="80000"/>
              </a:lnSpc>
              <a:buNone/>
            </a:pPr>
            <a:r>
              <a:rPr lang="en-US" altLang="zh-CN" sz="2000" b="1" dirty="0">
                <a:latin typeface="Courier New" panose="02070309020205020404" pitchFamily="49" charset="0"/>
              </a:rPr>
              <a:t>void clear() {</a:t>
            </a:r>
          </a:p>
          <a:p>
            <a:pPr eaLnBrk="1" hangingPunct="1">
              <a:lnSpc>
                <a:spcPct val="80000"/>
              </a:lnSpc>
              <a:buNone/>
            </a:pPr>
            <a:r>
              <a:rPr lang="en-US" altLang="zh-CN" sz="2000" b="1" dirty="0">
                <a:latin typeface="Courier New" panose="02070309020205020404" pitchFamily="49" charset="0"/>
              </a:rPr>
              <a:t>	while(top != NULL){</a:t>
            </a:r>
          </a:p>
          <a:p>
            <a:pPr eaLnBrk="1" hangingPunct="1">
              <a:lnSpc>
                <a:spcPct val="80000"/>
              </a:lnSpc>
              <a:buNone/>
            </a:pPr>
            <a:r>
              <a:rPr lang="en-US" altLang="zh-CN" sz="2000" b="1" dirty="0">
                <a:latin typeface="Courier New" panose="02070309020205020404" pitchFamily="49" charset="0"/>
              </a:rPr>
              <a:t>		LINK&lt;Elem&gt;* temp = top;</a:t>
            </a:r>
          </a:p>
          <a:p>
            <a:pPr eaLnBrk="1" hangingPunct="1">
              <a:lnSpc>
                <a:spcPct val="80000"/>
              </a:lnSpc>
              <a:buNone/>
            </a:pPr>
            <a:r>
              <a:rPr lang="en-US" altLang="zh-CN" sz="2000" b="1" dirty="0">
                <a:latin typeface="Courier New" panose="02070309020205020404" pitchFamily="49" charset="0"/>
              </a:rPr>
              <a:t>		top = top-&gt;next;</a:t>
            </a:r>
          </a:p>
          <a:p>
            <a:pPr eaLnBrk="1" hangingPunct="1">
              <a:lnSpc>
                <a:spcPct val="80000"/>
              </a:lnSpc>
              <a:buNone/>
            </a:pPr>
            <a:r>
              <a:rPr lang="en-US" altLang="zh-CN" sz="2000" b="1" dirty="0">
                <a:latin typeface="Courier New" panose="02070309020205020404" pitchFamily="49" charset="0"/>
              </a:rPr>
              <a:t>		delete temp;</a:t>
            </a:r>
          </a:p>
          <a:p>
            <a:pPr eaLnBrk="1" hangingPunct="1">
              <a:lnSpc>
                <a:spcPct val="80000"/>
              </a:lnSpc>
              <a:buNone/>
            </a:pPr>
            <a:r>
              <a:rPr lang="en-US" altLang="zh-CN" sz="2000" b="1" dirty="0">
                <a:latin typeface="Courier New" panose="02070309020205020404" pitchFamily="49" charset="0"/>
              </a:rPr>
              <a:t>	}</a:t>
            </a:r>
          </a:p>
          <a:p>
            <a:pPr eaLnBrk="1" hangingPunct="1">
              <a:lnSpc>
                <a:spcPct val="80000"/>
              </a:lnSpc>
              <a:buNone/>
            </a:pPr>
            <a:r>
              <a:rPr lang="en-US" altLang="zh-CN" sz="2000" b="1" dirty="0">
                <a:latin typeface="Courier New" panose="02070309020205020404" pitchFamily="49" charset="0"/>
              </a:rPr>
              <a:t>	size = 0;</a:t>
            </a:r>
          </a:p>
          <a:p>
            <a:pPr eaLnBrk="1" hangingPunct="1">
              <a:lnSpc>
                <a:spcPct val="80000"/>
              </a:lnSpc>
              <a:buNone/>
            </a:pPr>
            <a:r>
              <a:rPr lang="en-US" altLang="zh-CN" sz="2000" b="1" dirty="0">
                <a:latin typeface="Courier New" panose="02070309020205020404" pitchFamily="49" charset="0"/>
              </a:rPr>
              <a:t>}</a:t>
            </a:r>
          </a:p>
          <a:p>
            <a:pPr eaLnBrk="1" hangingPunct="1">
              <a:lnSpc>
                <a:spcPct val="80000"/>
              </a:lnSpc>
            </a:pPr>
            <a:endParaRPr lang="en-US" altLang="zh-CN" sz="2000" b="1" dirty="0">
              <a:latin typeface="Courier New" panose="02070309020205020404" pitchFamily="49" charset="0"/>
            </a:endParaRPr>
          </a:p>
        </p:txBody>
      </p:sp>
      <p:sp>
        <p:nvSpPr>
          <p:cNvPr id="202756" name="标题 202755"/>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Stack (3)</a:t>
            </a:r>
          </a:p>
        </p:txBody>
      </p:sp>
      <p:grpSp>
        <p:nvGrpSpPr>
          <p:cNvPr id="202770" name="组合 202769"/>
          <p:cNvGrpSpPr/>
          <p:nvPr/>
        </p:nvGrpSpPr>
        <p:grpSpPr>
          <a:xfrm>
            <a:off x="1198563" y="4148138"/>
            <a:ext cx="576262" cy="647700"/>
            <a:chOff x="1020" y="3067"/>
            <a:chExt cx="363" cy="408"/>
          </a:xfrm>
        </p:grpSpPr>
        <p:sp>
          <p:nvSpPr>
            <p:cNvPr id="71706" name="直接连接符 202770"/>
            <p:cNvSpPr/>
            <p:nvPr/>
          </p:nvSpPr>
          <p:spPr>
            <a:xfrm>
              <a:off x="1292" y="3339"/>
              <a:ext cx="91" cy="136"/>
            </a:xfrm>
            <a:prstGeom prst="line">
              <a:avLst/>
            </a:prstGeom>
            <a:ln w="9525" cap="flat" cmpd="sng">
              <a:solidFill>
                <a:srgbClr val="CC0000"/>
              </a:solidFill>
              <a:prstDash val="solid"/>
              <a:headEnd type="none" w="med" len="med"/>
              <a:tailEnd type="triangle" w="med" len="med"/>
            </a:ln>
          </p:spPr>
        </p:sp>
        <p:sp>
          <p:nvSpPr>
            <p:cNvPr id="71707" name="文本框 202771"/>
            <p:cNvSpPr txBox="1"/>
            <p:nvPr/>
          </p:nvSpPr>
          <p:spPr>
            <a:xfrm>
              <a:off x="1020" y="3067"/>
              <a:ext cx="361"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grpSp>
      <p:grpSp>
        <p:nvGrpSpPr>
          <p:cNvPr id="202775" name="组合 202774"/>
          <p:cNvGrpSpPr/>
          <p:nvPr/>
        </p:nvGrpSpPr>
        <p:grpSpPr>
          <a:xfrm>
            <a:off x="1774825" y="5445125"/>
            <a:ext cx="1223963" cy="576263"/>
            <a:chOff x="1383" y="3884"/>
            <a:chExt cx="771" cy="363"/>
          </a:xfrm>
        </p:grpSpPr>
        <p:sp>
          <p:nvSpPr>
            <p:cNvPr id="71704" name="直接连接符 202775"/>
            <p:cNvSpPr/>
            <p:nvPr/>
          </p:nvSpPr>
          <p:spPr>
            <a:xfrm flipH="1" flipV="1">
              <a:off x="1383" y="3884"/>
              <a:ext cx="228" cy="226"/>
            </a:xfrm>
            <a:prstGeom prst="line">
              <a:avLst/>
            </a:prstGeom>
            <a:ln w="9525" cap="flat" cmpd="sng">
              <a:solidFill>
                <a:srgbClr val="CC0000"/>
              </a:solidFill>
              <a:prstDash val="solid"/>
              <a:headEnd type="none" w="med" len="med"/>
              <a:tailEnd type="triangle" w="med" len="med"/>
            </a:ln>
          </p:spPr>
        </p:sp>
        <p:sp>
          <p:nvSpPr>
            <p:cNvPr id="71705" name="文本框 202776"/>
            <p:cNvSpPr txBox="1"/>
            <p:nvPr/>
          </p:nvSpPr>
          <p:spPr>
            <a:xfrm>
              <a:off x="1655" y="3959"/>
              <a:ext cx="499"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temp</a:t>
              </a:r>
            </a:p>
          </p:txBody>
        </p:sp>
      </p:grpSp>
      <p:grpSp>
        <p:nvGrpSpPr>
          <p:cNvPr id="202778" name="组合 202777"/>
          <p:cNvGrpSpPr/>
          <p:nvPr/>
        </p:nvGrpSpPr>
        <p:grpSpPr>
          <a:xfrm>
            <a:off x="1271588" y="4868863"/>
            <a:ext cx="1295400" cy="503237"/>
            <a:chOff x="1066" y="3430"/>
            <a:chExt cx="816" cy="317"/>
          </a:xfrm>
        </p:grpSpPr>
        <p:sp>
          <p:nvSpPr>
            <p:cNvPr id="71702" name="矩形 202778"/>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1703" name="直接连接符 202779"/>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02781" name="组合 202780"/>
          <p:cNvGrpSpPr/>
          <p:nvPr/>
        </p:nvGrpSpPr>
        <p:grpSpPr>
          <a:xfrm>
            <a:off x="2855913" y="4868863"/>
            <a:ext cx="1295400" cy="503237"/>
            <a:chOff x="1066" y="3430"/>
            <a:chExt cx="816" cy="317"/>
          </a:xfrm>
        </p:grpSpPr>
        <p:sp>
          <p:nvSpPr>
            <p:cNvPr id="71700" name="矩形 202781"/>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1701" name="直接连接符 20278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02784" name="组合 202783"/>
          <p:cNvGrpSpPr/>
          <p:nvPr/>
        </p:nvGrpSpPr>
        <p:grpSpPr>
          <a:xfrm>
            <a:off x="4583113" y="4868863"/>
            <a:ext cx="1295400" cy="503237"/>
            <a:chOff x="1066" y="3430"/>
            <a:chExt cx="816" cy="317"/>
          </a:xfrm>
        </p:grpSpPr>
        <p:sp>
          <p:nvSpPr>
            <p:cNvPr id="71698" name="矩形 20278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1699" name="直接连接符 202785"/>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02787" name="组合 202786"/>
          <p:cNvGrpSpPr/>
          <p:nvPr/>
        </p:nvGrpSpPr>
        <p:grpSpPr>
          <a:xfrm>
            <a:off x="6238875" y="4868863"/>
            <a:ext cx="1295400" cy="503237"/>
            <a:chOff x="1066" y="3430"/>
            <a:chExt cx="816" cy="317"/>
          </a:xfrm>
        </p:grpSpPr>
        <p:sp>
          <p:nvSpPr>
            <p:cNvPr id="71696" name="矩形 202787"/>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1697" name="直接连接符 202788"/>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202790" name="直接连接符 202789"/>
          <p:cNvSpPr/>
          <p:nvPr/>
        </p:nvSpPr>
        <p:spPr>
          <a:xfrm>
            <a:off x="2351088" y="5084763"/>
            <a:ext cx="504825" cy="0"/>
          </a:xfrm>
          <a:prstGeom prst="line">
            <a:avLst/>
          </a:prstGeom>
          <a:ln w="9525" cap="flat" cmpd="sng">
            <a:solidFill>
              <a:schemeClr val="tx1"/>
            </a:solidFill>
            <a:prstDash val="solid"/>
            <a:headEnd type="none" w="med" len="med"/>
            <a:tailEnd type="triangle" w="med" len="med"/>
          </a:ln>
        </p:spPr>
      </p:sp>
      <p:sp>
        <p:nvSpPr>
          <p:cNvPr id="202791" name="直接连接符 202790"/>
          <p:cNvSpPr/>
          <p:nvPr/>
        </p:nvSpPr>
        <p:spPr>
          <a:xfrm>
            <a:off x="4006850" y="5084763"/>
            <a:ext cx="576263" cy="0"/>
          </a:xfrm>
          <a:prstGeom prst="line">
            <a:avLst/>
          </a:prstGeom>
          <a:ln w="9525" cap="flat" cmpd="sng">
            <a:solidFill>
              <a:schemeClr val="tx1"/>
            </a:solidFill>
            <a:prstDash val="solid"/>
            <a:headEnd type="none" w="med" len="med"/>
            <a:tailEnd type="triangle" w="med" len="med"/>
          </a:ln>
        </p:spPr>
      </p:sp>
      <p:sp>
        <p:nvSpPr>
          <p:cNvPr id="202792" name="直接连接符 202791"/>
          <p:cNvSpPr/>
          <p:nvPr/>
        </p:nvSpPr>
        <p:spPr>
          <a:xfrm>
            <a:off x="5664200" y="5084763"/>
            <a:ext cx="576263" cy="0"/>
          </a:xfrm>
          <a:prstGeom prst="line">
            <a:avLst/>
          </a:prstGeom>
          <a:ln w="9525" cap="flat" cmpd="sng">
            <a:solidFill>
              <a:schemeClr val="tx1"/>
            </a:solidFill>
            <a:prstDash val="solid"/>
            <a:headEnd type="none" w="med" len="med"/>
            <a:tailEnd type="triangle" w="med" len="med"/>
          </a:ln>
        </p:spPr>
      </p:sp>
      <p:sp>
        <p:nvSpPr>
          <p:cNvPr id="202794" name="直接连接符 202793"/>
          <p:cNvSpPr/>
          <p:nvPr/>
        </p:nvSpPr>
        <p:spPr>
          <a:xfrm flipV="1">
            <a:off x="7246938" y="4868863"/>
            <a:ext cx="288925" cy="431800"/>
          </a:xfrm>
          <a:prstGeom prst="line">
            <a:avLst/>
          </a:prstGeom>
          <a:ln w="9525" cap="flat" cmpd="sng">
            <a:solidFill>
              <a:schemeClr val="tx1"/>
            </a:solidFill>
            <a:prstDash val="solid"/>
            <a:headEnd type="none" w="med" len="med"/>
            <a:tailEnd type="none" w="med" len="med"/>
          </a:ln>
        </p:spPr>
      </p:sp>
      <p:sp>
        <p:nvSpPr>
          <p:cNvPr id="202795" name="文本框 202794"/>
          <p:cNvSpPr txBox="1"/>
          <p:nvPr/>
        </p:nvSpPr>
        <p:spPr>
          <a:xfrm>
            <a:off x="7740650" y="4916488"/>
            <a:ext cx="99695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NULL</a:t>
            </a:r>
          </a:p>
        </p:txBody>
      </p:sp>
      <p:sp>
        <p:nvSpPr>
          <p:cNvPr id="7169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69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4514 0.00532 L 0.17899 0.00532 " pathEditMode="relative" ptsTypes="AA">
                                      <p:cBhvr>
                                        <p:cTn id="10" dur="500" fill="hold"/>
                                        <p:tgtEl>
                                          <p:spTgt spid="20277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202778"/>
                                        </p:tgtEl>
                                      </p:cBhvr>
                                    </p:animEffect>
                                    <p:set>
                                      <p:cBhvr>
                                        <p:cTn id="15" dur="1" fill="hold">
                                          <p:stCondLst>
                                            <p:cond delay="499"/>
                                          </p:stCondLst>
                                        </p:cTn>
                                        <p:tgtEl>
                                          <p:spTgt spid="202778"/>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202790"/>
                                        </p:tgtEl>
                                      </p:cBhvr>
                                    </p:animEffect>
                                    <p:set>
                                      <p:cBhvr>
                                        <p:cTn id="18" dur="1" fill="hold">
                                          <p:stCondLst>
                                            <p:cond delay="499"/>
                                          </p:stCondLst>
                                        </p:cTn>
                                        <p:tgtEl>
                                          <p:spTgt spid="2027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3.88889E-6 5.37572E-6 L 0.15746 5.37572E-6 " pathEditMode="relative" ptsTypes="AA">
                                      <p:cBhvr>
                                        <p:cTn id="22" dur="500" fill="hold"/>
                                        <p:tgtEl>
                                          <p:spTgt spid="20277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17899 0.00532 L 0.36805 0.00532 " pathEditMode="relative" ptsTypes="AA">
                                      <p:cBhvr>
                                        <p:cTn id="26" dur="500" fill="hold"/>
                                        <p:tgtEl>
                                          <p:spTgt spid="20277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202781"/>
                                        </p:tgtEl>
                                      </p:cBhvr>
                                    </p:animEffect>
                                    <p:set>
                                      <p:cBhvr>
                                        <p:cTn id="31" dur="1" fill="hold">
                                          <p:stCondLst>
                                            <p:cond delay="499"/>
                                          </p:stCondLst>
                                        </p:cTn>
                                        <p:tgtEl>
                                          <p:spTgt spid="202781"/>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202791"/>
                                        </p:tgtEl>
                                      </p:cBhvr>
                                    </p:animEffect>
                                    <p:set>
                                      <p:cBhvr>
                                        <p:cTn id="34" dur="1" fill="hold">
                                          <p:stCondLst>
                                            <p:cond delay="499"/>
                                          </p:stCondLst>
                                        </p:cTn>
                                        <p:tgtEl>
                                          <p:spTgt spid="20279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5747 -4.39306E-6 L 0.34653 -4.39306E-6 " pathEditMode="relative" ptsTypes="AA">
                                      <p:cBhvr>
                                        <p:cTn id="38" dur="500" fill="hold"/>
                                        <p:tgtEl>
                                          <p:spTgt spid="202775"/>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36805 0.00532 L 0.54132 0.00532 " pathEditMode="relative" ptsTypes="AA">
                                      <p:cBhvr>
                                        <p:cTn id="42" dur="500" fill="hold"/>
                                        <p:tgtEl>
                                          <p:spTgt spid="202770"/>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02784"/>
                                        </p:tgtEl>
                                      </p:cBhvr>
                                    </p:animEffect>
                                    <p:set>
                                      <p:cBhvr>
                                        <p:cTn id="47" dur="1" fill="hold">
                                          <p:stCondLst>
                                            <p:cond delay="499"/>
                                          </p:stCondLst>
                                        </p:cTn>
                                        <p:tgtEl>
                                          <p:spTgt spid="202784"/>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202792"/>
                                        </p:tgtEl>
                                      </p:cBhvr>
                                    </p:animEffect>
                                    <p:set>
                                      <p:cBhvr>
                                        <p:cTn id="50" dur="1" fill="hold">
                                          <p:stCondLst>
                                            <p:cond delay="499"/>
                                          </p:stCondLst>
                                        </p:cTn>
                                        <p:tgtEl>
                                          <p:spTgt spid="20279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34653 -4.39306E-6 L 0.51198 -4.39306E-6 " pathEditMode="relative" ptsTypes="AA">
                                      <p:cBhvr>
                                        <p:cTn id="54" dur="500" fill="hold"/>
                                        <p:tgtEl>
                                          <p:spTgt spid="20277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54132 0.00532 L 0.68298 0.00532 " pathEditMode="relative" ptsTypes="AA">
                                      <p:cBhvr>
                                        <p:cTn id="58" dur="500" fill="hold"/>
                                        <p:tgtEl>
                                          <p:spTgt spid="202770"/>
                                        </p:tgtEl>
                                        <p:attrNameLst>
                                          <p:attrName>ppt_x</p:attrName>
                                          <p:attrName>ppt_y</p:attrName>
                                        </p:attrNameLst>
                                      </p:cBhvr>
                                    </p:animMotion>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20279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nodeType="clickEffect">
                                  <p:stCondLst>
                                    <p:cond delay="0"/>
                                  </p:stCondLst>
                                  <p:childTnLst>
                                    <p:animEffect transition="out" filter="blinds(horizontal)">
                                      <p:cBhvr>
                                        <p:cTn id="65" dur="500"/>
                                        <p:tgtEl>
                                          <p:spTgt spid="202787"/>
                                        </p:tgtEl>
                                      </p:cBhvr>
                                    </p:animEffect>
                                    <p:set>
                                      <p:cBhvr>
                                        <p:cTn id="66" dur="1" fill="hold">
                                          <p:stCondLst>
                                            <p:cond delay="499"/>
                                          </p:stCondLst>
                                        </p:cTn>
                                        <p:tgtEl>
                                          <p:spTgt spid="202787"/>
                                        </p:tgtEl>
                                        <p:attrNameLst>
                                          <p:attrName>style.visibility</p:attrName>
                                        </p:attrNameLst>
                                      </p:cBhvr>
                                      <p:to>
                                        <p:strVal val="hidden"/>
                                      </p:to>
                                    </p:set>
                                  </p:childTnLst>
                                </p:cTn>
                              </p:par>
                              <p:par>
                                <p:cTn id="67" presetID="3" presetClass="exit" presetSubtype="10" fill="hold" nodeType="withEffect">
                                  <p:stCondLst>
                                    <p:cond delay="0"/>
                                  </p:stCondLst>
                                  <p:childTnLst>
                                    <p:animEffect transition="out" filter="blinds(horizontal)">
                                      <p:cBhvr>
                                        <p:cTn id="68" dur="500"/>
                                        <p:tgtEl>
                                          <p:spTgt spid="202794"/>
                                        </p:tgtEl>
                                      </p:cBhvr>
                                    </p:animEffect>
                                    <p:set>
                                      <p:cBhvr>
                                        <p:cTn id="69" dur="1" fill="hold">
                                          <p:stCondLst>
                                            <p:cond delay="499"/>
                                          </p:stCondLst>
                                        </p:cTn>
                                        <p:tgtEl>
                                          <p:spTgt spid="2027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468313" y="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List ADT</a:t>
            </a:r>
          </a:p>
        </p:txBody>
      </p:sp>
      <p:sp>
        <p:nvSpPr>
          <p:cNvPr id="8195" name="文本占位符 3074"/>
          <p:cNvSpPr>
            <a:spLocks noGrp="1"/>
          </p:cNvSpPr>
          <p:nvPr>
            <p:ph idx="1"/>
          </p:nvPr>
        </p:nvSpPr>
        <p:spPr>
          <a:xfrm>
            <a:off x="125730" y="764540"/>
            <a:ext cx="8843645" cy="5732780"/>
          </a:xfrm>
        </p:spPr>
        <p:txBody>
          <a:bodyPr vert="horz" wrap="square" lIns="91440" tIns="45720" rIns="91440" bIns="45720" anchor="t"/>
          <a:lstStyle/>
          <a:p>
            <a:pPr eaLnBrk="1" hangingPunct="1">
              <a:lnSpc>
                <a:spcPct val="80000"/>
              </a:lnSpc>
              <a:buNone/>
            </a:pPr>
            <a:r>
              <a:rPr lang="en-US" altLang="zh-CN" sz="2400" b="1" dirty="0">
                <a:latin typeface="Courier New" panose="02070309020205020404" pitchFamily="49" charset="0"/>
              </a:rPr>
              <a:t>template &lt;class E&gt; class List {</a:t>
            </a:r>
          </a:p>
          <a:p>
            <a:pPr eaLnBrk="1" hangingPunct="1">
              <a:lnSpc>
                <a:spcPct val="80000"/>
              </a:lnSpc>
              <a:buNone/>
            </a:pPr>
            <a:r>
              <a:rPr lang="en-US" altLang="zh-CN" sz="2400" b="1" dirty="0">
                <a:latin typeface="Courier New" panose="02070309020205020404" pitchFamily="49" charset="0"/>
              </a:rPr>
              <a:t>public:</a:t>
            </a:r>
          </a:p>
          <a:p>
            <a:pPr eaLnBrk="1" hangingPunct="1">
              <a:lnSpc>
                <a:spcPct val="80000"/>
              </a:lnSpc>
              <a:buNone/>
            </a:pPr>
            <a:r>
              <a:rPr lang="en-US" altLang="zh-CN" sz="2400" b="1" dirty="0">
                <a:solidFill>
                  <a:srgbClr val="CC0000"/>
                </a:solidFill>
                <a:latin typeface="Courier New" panose="02070309020205020404" pitchFamily="49" charset="0"/>
              </a:rPr>
              <a:t>  virtual void clear() = 0;</a:t>
            </a:r>
          </a:p>
          <a:p>
            <a:pPr eaLnBrk="1" hangingPunct="1">
              <a:lnSpc>
                <a:spcPct val="80000"/>
              </a:lnSpc>
              <a:buNone/>
            </a:pPr>
            <a:r>
              <a:rPr lang="en-US" altLang="zh-CN" sz="2400" b="1" dirty="0">
                <a:solidFill>
                  <a:srgbClr val="CC0000"/>
                </a:solidFill>
                <a:latin typeface="Courier New" panose="02070309020205020404" pitchFamily="49" charset="0"/>
              </a:rPr>
              <a:t>  virtual void moveToPos(int pos) = 0;</a:t>
            </a:r>
          </a:p>
          <a:p>
            <a:pPr eaLnBrk="1" hangingPunct="1">
              <a:lnSpc>
                <a:spcPct val="80000"/>
              </a:lnSpc>
              <a:buNone/>
            </a:pPr>
            <a:r>
              <a:rPr lang="en-US" altLang="zh-CN" sz="2400" b="1" dirty="0">
                <a:solidFill>
                  <a:srgbClr val="CC0000"/>
                </a:solidFill>
                <a:latin typeface="Courier New" panose="02070309020205020404" pitchFamily="49" charset="0"/>
              </a:rPr>
              <a:t>  virtual void insert(const Elem&amp;) = 0;</a:t>
            </a:r>
          </a:p>
          <a:p>
            <a:pPr eaLnBrk="1" hangingPunct="1">
              <a:lnSpc>
                <a:spcPct val="80000"/>
              </a:lnSpc>
              <a:buNone/>
            </a:pPr>
            <a:r>
              <a:rPr lang="en-US" altLang="zh-CN" sz="2400" b="1" dirty="0">
                <a:solidFill>
                  <a:srgbClr val="CC0000"/>
                </a:solidFill>
                <a:latin typeface="Courier New" panose="02070309020205020404" pitchFamily="49" charset="0"/>
              </a:rPr>
              <a:t>  virtual void append(const Elem&amp;) = 0;</a:t>
            </a:r>
          </a:p>
          <a:p>
            <a:pPr eaLnBrk="1" hangingPunct="1">
              <a:lnSpc>
                <a:spcPct val="80000"/>
              </a:lnSpc>
              <a:buNone/>
            </a:pPr>
            <a:r>
              <a:rPr lang="en-US" altLang="zh-CN" sz="2400" b="1" dirty="0">
                <a:solidFill>
                  <a:srgbClr val="CC0000"/>
                </a:solidFill>
                <a:latin typeface="Courier New" panose="02070309020205020404" pitchFamily="49" charset="0"/>
              </a:rPr>
              <a:t>  virtual E remove() = 0;</a:t>
            </a:r>
          </a:p>
          <a:p>
            <a:pPr eaLnBrk="1" hangingPunct="1">
              <a:lnSpc>
                <a:spcPct val="80000"/>
              </a:lnSpc>
              <a:buNone/>
            </a:pPr>
            <a:r>
              <a:rPr lang="en-US" altLang="zh-CN" sz="2400" b="1" dirty="0">
                <a:solidFill>
                  <a:srgbClr val="CC0000"/>
                </a:solidFill>
                <a:latin typeface="Courier New" panose="02070309020205020404" pitchFamily="49" charset="0"/>
              </a:rPr>
              <a:t>  virtual const E&amp; getValue() const = 0;</a:t>
            </a:r>
          </a:p>
          <a:p>
            <a:pPr eaLnBrk="1" hangingPunct="1">
              <a:lnSpc>
                <a:spcPct val="80000"/>
              </a:lnSpc>
              <a:buNone/>
            </a:pPr>
            <a:r>
              <a:rPr lang="en-US" altLang="zh-CN" sz="2400" b="1" dirty="0">
                <a:latin typeface="Courier New" panose="02070309020205020404" pitchFamily="49" charset="0"/>
              </a:rPr>
              <a:t>  virtual void moveToStart() = 0;</a:t>
            </a:r>
          </a:p>
          <a:p>
            <a:pPr eaLnBrk="1" hangingPunct="1">
              <a:lnSpc>
                <a:spcPct val="80000"/>
              </a:lnSpc>
              <a:buNone/>
            </a:pPr>
            <a:r>
              <a:rPr lang="en-US" altLang="zh-CN" sz="2400" b="1" dirty="0">
                <a:latin typeface="Courier New" panose="02070309020205020404" pitchFamily="49" charset="0"/>
              </a:rPr>
              <a:t>  virtual void moveToEnd() = 0;</a:t>
            </a:r>
          </a:p>
          <a:p>
            <a:pPr eaLnBrk="1" hangingPunct="1">
              <a:lnSpc>
                <a:spcPct val="80000"/>
              </a:lnSpc>
              <a:buNone/>
            </a:pPr>
            <a:r>
              <a:rPr lang="en-US" altLang="zh-CN" sz="2400" b="1" dirty="0">
                <a:latin typeface="Courier New" panose="02070309020205020404" pitchFamily="49" charset="0"/>
              </a:rPr>
              <a:t>  virtual int currPos() const = 0;</a:t>
            </a:r>
          </a:p>
          <a:p>
            <a:pPr eaLnBrk="1" hangingPunct="1">
              <a:lnSpc>
                <a:spcPct val="80000"/>
              </a:lnSpc>
              <a:buNone/>
            </a:pPr>
            <a:r>
              <a:rPr lang="en-US" altLang="zh-CN" sz="2400" b="1" dirty="0">
                <a:latin typeface="Courier New" panose="02070309020205020404" pitchFamily="49" charset="0"/>
              </a:rPr>
              <a:t>  virtual void prev() = 0;</a:t>
            </a:r>
          </a:p>
          <a:p>
            <a:pPr eaLnBrk="1" hangingPunct="1">
              <a:lnSpc>
                <a:spcPct val="80000"/>
              </a:lnSpc>
              <a:buNone/>
            </a:pPr>
            <a:r>
              <a:rPr lang="en-US" altLang="zh-CN" sz="2400" b="1" dirty="0">
                <a:latin typeface="Courier New" panose="02070309020205020404" pitchFamily="49" charset="0"/>
              </a:rPr>
              <a:t>  virtual void next() = 0;</a:t>
            </a:r>
          </a:p>
          <a:p>
            <a:pPr eaLnBrk="1" hangingPunct="1">
              <a:lnSpc>
                <a:spcPct val="80000"/>
              </a:lnSpc>
              <a:buNone/>
            </a:pPr>
            <a:r>
              <a:rPr lang="en-US" altLang="zh-CN" sz="2400" dirty="0">
                <a:latin typeface="Courier New" panose="02070309020205020404" pitchFamily="49" charset="0"/>
              </a:rPr>
              <a:t>  </a:t>
            </a:r>
            <a:r>
              <a:rPr lang="en-US" altLang="zh-CN" sz="2400" b="1" dirty="0">
                <a:latin typeface="Courier New" panose="02070309020205020404" pitchFamily="49" charset="0"/>
              </a:rPr>
              <a:t>virtual int Length() const = 0;</a:t>
            </a:r>
          </a:p>
          <a:p>
            <a:pPr eaLnBrk="1" hangingPunct="1">
              <a:lnSpc>
                <a:spcPct val="80000"/>
              </a:lnSpc>
              <a:buNone/>
            </a:pPr>
            <a:r>
              <a:rPr lang="en-US" altLang="zh-CN" sz="2400" b="1" dirty="0">
                <a:latin typeface="Courier New" panose="02070309020205020404" pitchFamily="49" charset="0"/>
              </a:rPr>
              <a:t>  virtual void print() const = 0;</a:t>
            </a:r>
          </a:p>
          <a:p>
            <a:pPr eaLnBrk="1" hangingPunct="1">
              <a:lnSpc>
                <a:spcPct val="80000"/>
              </a:lnSpc>
              <a:buNone/>
            </a:pPr>
            <a:r>
              <a:rPr lang="en-US" altLang="zh-CN" sz="2400" b="1" dirty="0">
                <a:latin typeface="Courier New" panose="02070309020205020404" pitchFamily="49" charset="0"/>
              </a:rPr>
              <a:t>};</a:t>
            </a:r>
          </a:p>
        </p:txBody>
      </p:sp>
      <p:sp>
        <p:nvSpPr>
          <p:cNvPr id="819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a:t>
            </a:fld>
            <a:endParaRPr lang="zh-CN" altLang="en-US" sz="1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197633"/>
          <p:cNvSpPr/>
          <p:nvPr/>
        </p:nvSpPr>
        <p:spPr>
          <a:xfrm>
            <a:off x="-36512" y="1006475"/>
            <a:ext cx="9145587" cy="2306955"/>
          </a:xfrm>
          <a:prstGeom prst="rect">
            <a:avLst/>
          </a:prstGeom>
          <a:noFill/>
          <a:ln w="9525">
            <a:noFill/>
          </a:ln>
        </p:spPr>
        <p:txBody>
          <a:bodyPr>
            <a:spAutoFit/>
          </a:bodyPr>
          <a:lstStyle/>
          <a:p>
            <a:r>
              <a:rPr lang="en-US" altLang="zh-CN" b="1" dirty="0">
                <a:latin typeface="Courier New" panose="02070309020205020404" pitchFamily="49" charset="0"/>
              </a:rPr>
              <a:t> void push(const Elem&amp; it) {</a:t>
            </a:r>
          </a:p>
          <a:p>
            <a:r>
              <a:rPr lang="en-US" altLang="zh-CN" b="1" dirty="0">
                <a:latin typeface="Courier New" panose="02070309020205020404" pitchFamily="49" charset="0"/>
              </a:rPr>
              <a:t>    	top = new Link&lt;Elem&gt; (it, top);</a:t>
            </a:r>
          </a:p>
          <a:p>
            <a:r>
              <a:rPr lang="en-US" altLang="zh-CN" b="1" dirty="0">
                <a:latin typeface="Courier New" panose="02070309020205020404" pitchFamily="49" charset="0"/>
              </a:rPr>
              <a:t>	size ++;</a:t>
            </a:r>
          </a:p>
          <a:p>
            <a:r>
              <a:rPr lang="en-US" altLang="zh-CN" b="1" dirty="0">
                <a:latin typeface="Courier New" panose="02070309020205020404" pitchFamily="49" charset="0"/>
              </a:rPr>
              <a:t>	</a:t>
            </a:r>
          </a:p>
          <a:p>
            <a:r>
              <a:rPr lang="en-US" altLang="zh-CN" b="1" dirty="0">
                <a:latin typeface="Courier New" panose="02070309020205020404" pitchFamily="49" charset="0"/>
              </a:rPr>
              <a:t>  }  </a:t>
            </a:r>
          </a:p>
          <a:p>
            <a:endParaRPr lang="en-US" altLang="zh-CN" b="1" dirty="0">
              <a:latin typeface="Courier New" panose="02070309020205020404" pitchFamily="49" charset="0"/>
            </a:endParaRPr>
          </a:p>
        </p:txBody>
      </p:sp>
      <p:sp>
        <p:nvSpPr>
          <p:cNvPr id="197635" name="标题 197634"/>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Stack (4)</a:t>
            </a:r>
          </a:p>
        </p:txBody>
      </p:sp>
      <p:sp>
        <p:nvSpPr>
          <p:cNvPr id="72708" name="矩形 197647"/>
          <p:cNvSpPr/>
          <p:nvPr/>
        </p:nvSpPr>
        <p:spPr>
          <a:xfrm>
            <a:off x="4284663" y="3333750"/>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2709" name="直接连接符 197648"/>
          <p:cNvSpPr/>
          <p:nvPr/>
        </p:nvSpPr>
        <p:spPr>
          <a:xfrm>
            <a:off x="4789488" y="3333750"/>
            <a:ext cx="0" cy="503238"/>
          </a:xfrm>
          <a:prstGeom prst="line">
            <a:avLst/>
          </a:prstGeom>
          <a:ln w="38100" cap="flat" cmpd="sng">
            <a:solidFill>
              <a:schemeClr val="tx1"/>
            </a:solidFill>
            <a:prstDash val="solid"/>
            <a:headEnd type="none" w="med" len="med"/>
            <a:tailEnd type="none" w="med" len="med"/>
          </a:ln>
        </p:spPr>
      </p:sp>
      <p:sp>
        <p:nvSpPr>
          <p:cNvPr id="197650" name="文本框 197649"/>
          <p:cNvSpPr txBox="1"/>
          <p:nvPr/>
        </p:nvSpPr>
        <p:spPr>
          <a:xfrm>
            <a:off x="2700338" y="4124325"/>
            <a:ext cx="573087"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sp>
        <p:nvSpPr>
          <p:cNvPr id="197651" name="直接连接符 197650"/>
          <p:cNvSpPr/>
          <p:nvPr/>
        </p:nvSpPr>
        <p:spPr>
          <a:xfrm flipV="1">
            <a:off x="3060700" y="3908425"/>
            <a:ext cx="215900" cy="215900"/>
          </a:xfrm>
          <a:prstGeom prst="line">
            <a:avLst/>
          </a:prstGeom>
          <a:ln w="9525" cap="flat" cmpd="sng">
            <a:solidFill>
              <a:schemeClr val="tx1"/>
            </a:solidFill>
            <a:prstDash val="solid"/>
            <a:headEnd type="none" w="med" len="med"/>
            <a:tailEnd type="triangle" w="med" len="med"/>
          </a:ln>
        </p:spPr>
      </p:sp>
      <p:sp>
        <p:nvSpPr>
          <p:cNvPr id="72712" name="直接连接符 197651"/>
          <p:cNvSpPr/>
          <p:nvPr/>
        </p:nvSpPr>
        <p:spPr>
          <a:xfrm flipH="1">
            <a:off x="4787900" y="3333750"/>
            <a:ext cx="360363" cy="503238"/>
          </a:xfrm>
          <a:prstGeom prst="line">
            <a:avLst/>
          </a:prstGeom>
          <a:ln w="9525" cap="flat" cmpd="sng">
            <a:solidFill>
              <a:schemeClr val="tx1"/>
            </a:solidFill>
            <a:prstDash val="solid"/>
            <a:headEnd type="none" w="med" len="med"/>
            <a:tailEnd type="none" w="med" len="med"/>
          </a:ln>
        </p:spPr>
      </p:sp>
      <p:grpSp>
        <p:nvGrpSpPr>
          <p:cNvPr id="72713" name="组合 197655"/>
          <p:cNvGrpSpPr/>
          <p:nvPr/>
        </p:nvGrpSpPr>
        <p:grpSpPr>
          <a:xfrm>
            <a:off x="3060700" y="3332163"/>
            <a:ext cx="863600" cy="503237"/>
            <a:chOff x="1837" y="2024"/>
            <a:chExt cx="544" cy="317"/>
          </a:xfrm>
        </p:grpSpPr>
        <p:sp>
          <p:nvSpPr>
            <p:cNvPr id="72721" name="矩形 197652"/>
            <p:cNvSpPr/>
            <p:nvPr/>
          </p:nvSpPr>
          <p:spPr>
            <a:xfrm>
              <a:off x="1837" y="2024"/>
              <a:ext cx="544"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2722" name="直接连接符 197653"/>
            <p:cNvSpPr/>
            <p:nvPr/>
          </p:nvSpPr>
          <p:spPr>
            <a:xfrm>
              <a:off x="2155" y="2024"/>
              <a:ext cx="0" cy="317"/>
            </a:xfrm>
            <a:prstGeom prst="line">
              <a:avLst/>
            </a:prstGeom>
            <a:ln w="38100" cap="flat" cmpd="sng">
              <a:solidFill>
                <a:schemeClr val="tx1"/>
              </a:solidFill>
              <a:prstDash val="solid"/>
              <a:headEnd type="none" w="med" len="med"/>
              <a:tailEnd type="none" w="med" len="med"/>
            </a:ln>
          </p:spPr>
        </p:sp>
      </p:grpSp>
      <p:sp>
        <p:nvSpPr>
          <p:cNvPr id="72714" name="直接连接符 197654"/>
          <p:cNvSpPr/>
          <p:nvPr/>
        </p:nvSpPr>
        <p:spPr>
          <a:xfrm>
            <a:off x="3779838" y="3621088"/>
            <a:ext cx="504825" cy="0"/>
          </a:xfrm>
          <a:prstGeom prst="line">
            <a:avLst/>
          </a:prstGeom>
          <a:ln w="9525" cap="flat" cmpd="sng">
            <a:solidFill>
              <a:schemeClr val="tx1"/>
            </a:solidFill>
            <a:prstDash val="solid"/>
            <a:headEnd type="none" w="med" len="med"/>
            <a:tailEnd type="triangle" w="med" len="med"/>
          </a:ln>
        </p:spPr>
      </p:sp>
      <p:grpSp>
        <p:nvGrpSpPr>
          <p:cNvPr id="197657" name="组合 197656"/>
          <p:cNvGrpSpPr/>
          <p:nvPr/>
        </p:nvGrpSpPr>
        <p:grpSpPr>
          <a:xfrm>
            <a:off x="1836738" y="3332163"/>
            <a:ext cx="863600" cy="503237"/>
            <a:chOff x="1837" y="2024"/>
            <a:chExt cx="544" cy="317"/>
          </a:xfrm>
        </p:grpSpPr>
        <p:sp>
          <p:nvSpPr>
            <p:cNvPr id="72719" name="矩形 197657"/>
            <p:cNvSpPr/>
            <p:nvPr/>
          </p:nvSpPr>
          <p:spPr>
            <a:xfrm>
              <a:off x="1837" y="2024"/>
              <a:ext cx="544" cy="317"/>
            </a:xfrm>
            <a:prstGeom prst="rect">
              <a:avLst/>
            </a:prstGeom>
            <a:solidFill>
              <a:srgbClr val="CCFFFF"/>
            </a:solidFill>
            <a:ln w="38100" cap="flat" cmpd="sng">
              <a:solidFill>
                <a:schemeClr val="tx1"/>
              </a:solidFill>
              <a:prstDash val="solid"/>
              <a:miter/>
              <a:headEnd type="none" w="med" len="med"/>
              <a:tailEnd type="none" w="med" len="med"/>
            </a:ln>
          </p:spPr>
          <p:txBody>
            <a:bodyPr wrap="none" anchor="ctr"/>
            <a:lstStyle/>
            <a:p>
              <a:pPr algn="ctr"/>
              <a:endParaRPr lang="zh-CN" altLang="zh-CN" sz="1400" dirty="0">
                <a:latin typeface="Times New Roman" panose="02020603050405020304" pitchFamily="18" charset="0"/>
              </a:endParaRPr>
            </a:p>
          </p:txBody>
        </p:sp>
        <p:sp>
          <p:nvSpPr>
            <p:cNvPr id="72720" name="直接连接符 197658"/>
            <p:cNvSpPr/>
            <p:nvPr/>
          </p:nvSpPr>
          <p:spPr>
            <a:xfrm>
              <a:off x="2155" y="2024"/>
              <a:ext cx="0" cy="317"/>
            </a:xfrm>
            <a:prstGeom prst="line">
              <a:avLst/>
            </a:prstGeom>
            <a:ln w="38100" cap="flat" cmpd="sng">
              <a:solidFill>
                <a:schemeClr val="tx1"/>
              </a:solidFill>
              <a:prstDash val="solid"/>
              <a:headEnd type="none" w="med" len="med"/>
              <a:tailEnd type="none" w="med" len="med"/>
            </a:ln>
          </p:spPr>
        </p:sp>
      </p:grpSp>
      <p:sp>
        <p:nvSpPr>
          <p:cNvPr id="197660" name="直接连接符 197659"/>
          <p:cNvSpPr/>
          <p:nvPr/>
        </p:nvSpPr>
        <p:spPr>
          <a:xfrm>
            <a:off x="2555875" y="3619500"/>
            <a:ext cx="504825" cy="0"/>
          </a:xfrm>
          <a:prstGeom prst="line">
            <a:avLst/>
          </a:prstGeom>
          <a:ln w="9525" cap="flat" cmpd="sng">
            <a:solidFill>
              <a:schemeClr val="tx1"/>
            </a:solidFill>
            <a:prstDash val="solid"/>
            <a:headEnd type="none" w="med" len="med"/>
            <a:tailEnd type="triangle" w="med" len="med"/>
          </a:ln>
        </p:spPr>
      </p:sp>
      <p:sp>
        <p:nvSpPr>
          <p:cNvPr id="197662" name="文本框 197661"/>
          <p:cNvSpPr txBox="1"/>
          <p:nvPr/>
        </p:nvSpPr>
        <p:spPr>
          <a:xfrm>
            <a:off x="1836738" y="3452813"/>
            <a:ext cx="288290" cy="321945"/>
          </a:xfrm>
          <a:prstGeom prst="rect">
            <a:avLst/>
          </a:prstGeom>
          <a:noFill/>
          <a:ln w="9525">
            <a:noFill/>
          </a:ln>
        </p:spPr>
        <p:txBody>
          <a:bodyPr wrap="none">
            <a:spAutoFit/>
          </a:bodyPr>
          <a:lstStyle/>
          <a:p>
            <a:r>
              <a:rPr lang="en-US" altLang="zh-CN" sz="1500" dirty="0">
                <a:latin typeface="Times New Roman" panose="02020603050405020304" pitchFamily="18" charset="0"/>
              </a:rPr>
              <a:t>it</a:t>
            </a:r>
          </a:p>
        </p:txBody>
      </p:sp>
      <p:sp>
        <p:nvSpPr>
          <p:cNvPr id="7271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70</a:t>
            </a:fld>
            <a:endParaRPr lang="zh-CN" altLang="en-US" sz="1400" dirty="0"/>
          </a:p>
        </p:txBody>
      </p:sp>
      <p:sp>
        <p:nvSpPr>
          <p:cNvPr id="2" name="圆角矩形标注 1"/>
          <p:cNvSpPr/>
          <p:nvPr/>
        </p:nvSpPr>
        <p:spPr>
          <a:xfrm>
            <a:off x="4376420" y="4394835"/>
            <a:ext cx="3025140" cy="1296035"/>
          </a:xfrm>
          <a:prstGeom prst="wedgeRoundRectCallout">
            <a:avLst>
              <a:gd name="adj1" fmla="val -73003"/>
              <a:gd name="adj2" fmla="val -4510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chemeClr val="tx1"/>
                </a:solidFill>
                <a:latin typeface="Courier New" panose="02070309020205020404" pitchFamily="49" charset="0"/>
                <a:ea typeface="宋体" panose="02010600030101010101" pitchFamily="2" charset="-122"/>
              </a:rPr>
              <a:t>with head node or not?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662"/>
                                        </p:tgtEl>
                                        <p:attrNameLst>
                                          <p:attrName>style.visibility</p:attrName>
                                        </p:attrNameLst>
                                      </p:cBhvr>
                                      <p:to>
                                        <p:strVal val="visible"/>
                                      </p:to>
                                    </p:set>
                                    <p:animEffect transition="in" filter="blinds(horizontal)">
                                      <p:cBhvr>
                                        <p:cTn id="7" dur="500"/>
                                        <p:tgtEl>
                                          <p:spTgt spid="197662"/>
                                        </p:tgtEl>
                                      </p:cBhvr>
                                    </p:animEffect>
                                  </p:childTnLst>
                                </p:cTn>
                              </p:par>
                              <p:par>
                                <p:cTn id="8" presetID="3" presetClass="entr" presetSubtype="10" fill="hold" nodeType="withEffect">
                                  <p:stCondLst>
                                    <p:cond delay="0"/>
                                  </p:stCondLst>
                                  <p:childTnLst>
                                    <p:set>
                                      <p:cBhvr>
                                        <p:cTn id="9" dur="1" fill="hold">
                                          <p:stCondLst>
                                            <p:cond delay="0"/>
                                          </p:stCondLst>
                                        </p:cTn>
                                        <p:tgtEl>
                                          <p:spTgt spid="197657"/>
                                        </p:tgtEl>
                                        <p:attrNameLst>
                                          <p:attrName>style.visibility</p:attrName>
                                        </p:attrNameLst>
                                      </p:cBhvr>
                                      <p:to>
                                        <p:strVal val="visible"/>
                                      </p:to>
                                    </p:set>
                                    <p:animEffect transition="in" filter="blinds(horizontal)">
                                      <p:cBhvr>
                                        <p:cTn id="10" dur="500"/>
                                        <p:tgtEl>
                                          <p:spTgt spid="197657"/>
                                        </p:tgtEl>
                                      </p:cBhvr>
                                    </p:animEffect>
                                  </p:childTnLst>
                                </p:cTn>
                              </p:par>
                              <p:par>
                                <p:cTn id="11" presetID="3" presetClass="entr" presetSubtype="10" fill="hold" nodeType="withEffect">
                                  <p:stCondLst>
                                    <p:cond delay="0"/>
                                  </p:stCondLst>
                                  <p:childTnLst>
                                    <p:set>
                                      <p:cBhvr>
                                        <p:cTn id="12" dur="1" fill="hold">
                                          <p:stCondLst>
                                            <p:cond delay="0"/>
                                          </p:stCondLst>
                                        </p:cTn>
                                        <p:tgtEl>
                                          <p:spTgt spid="197660"/>
                                        </p:tgtEl>
                                        <p:attrNameLst>
                                          <p:attrName>style.visibility</p:attrName>
                                        </p:attrNameLst>
                                      </p:cBhvr>
                                      <p:to>
                                        <p:strVal val="visible"/>
                                      </p:to>
                                    </p:set>
                                    <p:animEffect transition="in" filter="blinds(horizontal)">
                                      <p:cBhvr>
                                        <p:cTn id="13" dur="500"/>
                                        <p:tgtEl>
                                          <p:spTgt spid="197660"/>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0 0 L -0.14965 0 " pathEditMode="relative" ptsTypes="AA">
                                      <p:cBhvr>
                                        <p:cTn id="17" dur="1000" fill="hold"/>
                                        <p:tgtEl>
                                          <p:spTgt spid="197650"/>
                                        </p:tgtEl>
                                        <p:attrNameLst>
                                          <p:attrName>ppt_x</p:attrName>
                                          <p:attrName>ppt_y</p:attrName>
                                        </p:attrNameLst>
                                      </p:cBhvr>
                                    </p:animMotion>
                                  </p:childTnLst>
                                </p:cTn>
                              </p:par>
                              <p:par>
                                <p:cTn id="18" presetID="0" presetClass="path" presetSubtype="0" accel="50000" decel="50000" fill="hold" nodeType="withEffect">
                                  <p:stCondLst>
                                    <p:cond delay="0"/>
                                  </p:stCondLst>
                                  <p:childTnLst>
                                    <p:animMotion origin="layout" path="M 0 0 L -0.14965 0 " pathEditMode="relative" ptsTypes="AA">
                                      <p:cBhvr>
                                        <p:cTn id="19" dur="1000" fill="hold"/>
                                        <p:tgtEl>
                                          <p:spTgt spid="19765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0" grpId="0"/>
      <p:bldP spid="19766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198657"/>
          <p:cNvSpPr/>
          <p:nvPr/>
        </p:nvSpPr>
        <p:spPr>
          <a:xfrm>
            <a:off x="-36512" y="692150"/>
            <a:ext cx="9180512" cy="3784600"/>
          </a:xfrm>
          <a:prstGeom prst="rect">
            <a:avLst/>
          </a:prstGeom>
          <a:noFill/>
          <a:ln w="9525">
            <a:noFill/>
          </a:ln>
        </p:spPr>
        <p:txBody>
          <a:bodyPr>
            <a:spAutoFit/>
          </a:bodyPr>
          <a:lstStyle/>
          <a:p>
            <a:r>
              <a:rPr lang="en-US" altLang="zh-CN" b="1" dirty="0">
                <a:latin typeface="Courier New" panose="02070309020205020404" pitchFamily="49" charset="0"/>
              </a:rPr>
              <a:t>// Pop top element</a:t>
            </a:r>
          </a:p>
          <a:p>
            <a:r>
              <a:rPr lang="en-US" altLang="zh-CN" b="1" dirty="0">
                <a:latin typeface="Courier New" panose="02070309020205020404" pitchFamily="49" charset="0"/>
              </a:rPr>
              <a:t>  Elem pop() {</a:t>
            </a:r>
          </a:p>
          <a:p>
            <a:r>
              <a:rPr lang="en-US" altLang="zh-CN" b="1" dirty="0">
                <a:latin typeface="Courier New" panose="02070309020205020404" pitchFamily="49" charset="0"/>
              </a:rPr>
              <a:t>    	</a:t>
            </a:r>
            <a:r>
              <a:rPr lang="en-US" altLang="zh-CN" b="1" dirty="0">
                <a:solidFill>
                  <a:srgbClr val="FF0000"/>
                </a:solidFill>
                <a:latin typeface="Courier New" panose="02070309020205020404" pitchFamily="49" charset="0"/>
              </a:rPr>
              <a:t>Assert(top != NULL, “Stack if empty”);</a:t>
            </a:r>
          </a:p>
          <a:p>
            <a:r>
              <a:rPr lang="en-US" altLang="zh-CN" b="1" dirty="0">
                <a:latin typeface="Courier New" panose="02070309020205020404" pitchFamily="49" charset="0"/>
              </a:rPr>
              <a:t>	Elem it = top-&gt;element;</a:t>
            </a:r>
          </a:p>
          <a:p>
            <a:r>
              <a:rPr lang="en-US" altLang="zh-CN" b="1" dirty="0">
                <a:latin typeface="Courier New" panose="02070309020205020404" pitchFamily="49" charset="0"/>
              </a:rPr>
              <a:t>	Link&lt;Elem&gt;* ltemp = top-&gt;next;</a:t>
            </a:r>
          </a:p>
          <a:p>
            <a:r>
              <a:rPr lang="en-US" altLang="zh-CN" b="1" dirty="0">
                <a:latin typeface="Courier New" panose="02070309020205020404" pitchFamily="49" charset="0"/>
              </a:rPr>
              <a:t>	delete top;</a:t>
            </a:r>
          </a:p>
          <a:p>
            <a:r>
              <a:rPr lang="en-US" altLang="zh-CN" b="1" dirty="0">
                <a:latin typeface="Courier New" panose="02070309020205020404" pitchFamily="49" charset="0"/>
              </a:rPr>
              <a:t>	top = ltemp;</a:t>
            </a:r>
          </a:p>
          <a:p>
            <a:r>
              <a:rPr lang="en-US" altLang="zh-CN" b="1" dirty="0">
                <a:latin typeface="Courier New" panose="02070309020205020404" pitchFamily="49" charset="0"/>
              </a:rPr>
              <a:t>	size--;</a:t>
            </a:r>
          </a:p>
          <a:p>
            <a:r>
              <a:rPr lang="en-US" altLang="zh-CN" b="1" dirty="0">
                <a:latin typeface="Courier New" panose="02070309020205020404" pitchFamily="49" charset="0"/>
              </a:rPr>
              <a:t>     return it;</a:t>
            </a:r>
          </a:p>
          <a:p>
            <a:r>
              <a:rPr lang="en-US" altLang="zh-CN" b="1" dirty="0">
                <a:latin typeface="Courier New" panose="02070309020205020404" pitchFamily="49" charset="0"/>
              </a:rPr>
              <a:t> }</a:t>
            </a:r>
          </a:p>
        </p:txBody>
      </p:sp>
      <p:sp>
        <p:nvSpPr>
          <p:cNvPr id="198659" name="标题 198658"/>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Stack (5)</a:t>
            </a:r>
          </a:p>
        </p:txBody>
      </p:sp>
      <p:grpSp>
        <p:nvGrpSpPr>
          <p:cNvPr id="198674" name="组合 198673"/>
          <p:cNvGrpSpPr/>
          <p:nvPr/>
        </p:nvGrpSpPr>
        <p:grpSpPr>
          <a:xfrm>
            <a:off x="1414463" y="4364038"/>
            <a:ext cx="576262" cy="647700"/>
            <a:chOff x="1020" y="3067"/>
            <a:chExt cx="363" cy="408"/>
          </a:xfrm>
        </p:grpSpPr>
        <p:sp>
          <p:nvSpPr>
            <p:cNvPr id="73753" name="直接连接符 198674"/>
            <p:cNvSpPr/>
            <p:nvPr/>
          </p:nvSpPr>
          <p:spPr>
            <a:xfrm>
              <a:off x="1292" y="3339"/>
              <a:ext cx="91" cy="136"/>
            </a:xfrm>
            <a:prstGeom prst="line">
              <a:avLst/>
            </a:prstGeom>
            <a:ln w="9525" cap="flat" cmpd="sng">
              <a:solidFill>
                <a:srgbClr val="CC0000"/>
              </a:solidFill>
              <a:prstDash val="solid"/>
              <a:headEnd type="none" w="med" len="med"/>
              <a:tailEnd type="triangle" w="med" len="med"/>
            </a:ln>
          </p:spPr>
        </p:sp>
        <p:sp>
          <p:nvSpPr>
            <p:cNvPr id="73754" name="文本框 198675"/>
            <p:cNvSpPr txBox="1"/>
            <p:nvPr/>
          </p:nvSpPr>
          <p:spPr>
            <a:xfrm>
              <a:off x="1020" y="3067"/>
              <a:ext cx="361"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grpSp>
      <p:grpSp>
        <p:nvGrpSpPr>
          <p:cNvPr id="198677" name="组合 198676"/>
          <p:cNvGrpSpPr/>
          <p:nvPr/>
        </p:nvGrpSpPr>
        <p:grpSpPr>
          <a:xfrm>
            <a:off x="3563938" y="5661025"/>
            <a:ext cx="1308100" cy="576263"/>
            <a:chOff x="1383" y="3884"/>
            <a:chExt cx="824" cy="363"/>
          </a:xfrm>
        </p:grpSpPr>
        <p:sp>
          <p:nvSpPr>
            <p:cNvPr id="73751" name="直接连接符 198677"/>
            <p:cNvSpPr/>
            <p:nvPr/>
          </p:nvSpPr>
          <p:spPr>
            <a:xfrm flipH="1" flipV="1">
              <a:off x="1383" y="3884"/>
              <a:ext cx="228" cy="226"/>
            </a:xfrm>
            <a:prstGeom prst="line">
              <a:avLst/>
            </a:prstGeom>
            <a:ln w="9525" cap="flat" cmpd="sng">
              <a:solidFill>
                <a:srgbClr val="CC0000"/>
              </a:solidFill>
              <a:prstDash val="solid"/>
              <a:headEnd type="none" w="med" len="med"/>
              <a:tailEnd type="triangle" w="med" len="med"/>
            </a:ln>
          </p:spPr>
        </p:sp>
        <p:sp>
          <p:nvSpPr>
            <p:cNvPr id="73752" name="文本框 198678"/>
            <p:cNvSpPr txBox="1"/>
            <p:nvPr/>
          </p:nvSpPr>
          <p:spPr>
            <a:xfrm>
              <a:off x="1655" y="3959"/>
              <a:ext cx="552"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ltemp</a:t>
              </a:r>
            </a:p>
          </p:txBody>
        </p:sp>
      </p:grpSp>
      <p:grpSp>
        <p:nvGrpSpPr>
          <p:cNvPr id="198680" name="组合 198679"/>
          <p:cNvGrpSpPr/>
          <p:nvPr/>
        </p:nvGrpSpPr>
        <p:grpSpPr>
          <a:xfrm>
            <a:off x="1487488" y="5084763"/>
            <a:ext cx="1295400" cy="503237"/>
            <a:chOff x="1066" y="3430"/>
            <a:chExt cx="816" cy="317"/>
          </a:xfrm>
        </p:grpSpPr>
        <p:sp>
          <p:nvSpPr>
            <p:cNvPr id="73749" name="矩形 198680"/>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3750" name="直接连接符 198681"/>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73735" name="组合 198682"/>
          <p:cNvGrpSpPr/>
          <p:nvPr/>
        </p:nvGrpSpPr>
        <p:grpSpPr>
          <a:xfrm>
            <a:off x="3071813" y="5084763"/>
            <a:ext cx="1295400" cy="503237"/>
            <a:chOff x="1066" y="3430"/>
            <a:chExt cx="816" cy="317"/>
          </a:xfrm>
        </p:grpSpPr>
        <p:sp>
          <p:nvSpPr>
            <p:cNvPr id="73747" name="矩形 198683"/>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3748" name="直接连接符 198684"/>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73736" name="组合 198685"/>
          <p:cNvGrpSpPr/>
          <p:nvPr/>
        </p:nvGrpSpPr>
        <p:grpSpPr>
          <a:xfrm>
            <a:off x="4799013" y="5084763"/>
            <a:ext cx="1295400" cy="503237"/>
            <a:chOff x="1066" y="3430"/>
            <a:chExt cx="816" cy="317"/>
          </a:xfrm>
        </p:grpSpPr>
        <p:sp>
          <p:nvSpPr>
            <p:cNvPr id="73745" name="矩形 198686"/>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3746" name="直接连接符 198687"/>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73737" name="组合 198688"/>
          <p:cNvGrpSpPr/>
          <p:nvPr/>
        </p:nvGrpSpPr>
        <p:grpSpPr>
          <a:xfrm>
            <a:off x="6454775" y="5084763"/>
            <a:ext cx="1295400" cy="503237"/>
            <a:chOff x="1066" y="3430"/>
            <a:chExt cx="816" cy="317"/>
          </a:xfrm>
        </p:grpSpPr>
        <p:sp>
          <p:nvSpPr>
            <p:cNvPr id="73743" name="矩形 19868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3744" name="直接连接符 198690"/>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198692" name="直接连接符 198691"/>
          <p:cNvSpPr/>
          <p:nvPr/>
        </p:nvSpPr>
        <p:spPr>
          <a:xfrm>
            <a:off x="2566988" y="5300663"/>
            <a:ext cx="504825" cy="0"/>
          </a:xfrm>
          <a:prstGeom prst="line">
            <a:avLst/>
          </a:prstGeom>
          <a:ln w="9525" cap="flat" cmpd="sng">
            <a:solidFill>
              <a:schemeClr val="tx1"/>
            </a:solidFill>
            <a:prstDash val="solid"/>
            <a:headEnd type="none" w="med" len="med"/>
            <a:tailEnd type="triangle" w="med" len="med"/>
          </a:ln>
        </p:spPr>
      </p:sp>
      <p:sp>
        <p:nvSpPr>
          <p:cNvPr id="73739" name="直接连接符 198692"/>
          <p:cNvSpPr/>
          <p:nvPr/>
        </p:nvSpPr>
        <p:spPr>
          <a:xfrm>
            <a:off x="4222750" y="5300663"/>
            <a:ext cx="576263" cy="0"/>
          </a:xfrm>
          <a:prstGeom prst="line">
            <a:avLst/>
          </a:prstGeom>
          <a:ln w="9525" cap="flat" cmpd="sng">
            <a:solidFill>
              <a:schemeClr val="tx1"/>
            </a:solidFill>
            <a:prstDash val="solid"/>
            <a:headEnd type="none" w="med" len="med"/>
            <a:tailEnd type="triangle" w="med" len="med"/>
          </a:ln>
        </p:spPr>
      </p:sp>
      <p:sp>
        <p:nvSpPr>
          <p:cNvPr id="73740" name="直接连接符 198693"/>
          <p:cNvSpPr/>
          <p:nvPr/>
        </p:nvSpPr>
        <p:spPr>
          <a:xfrm>
            <a:off x="5880100" y="5300663"/>
            <a:ext cx="576263" cy="0"/>
          </a:xfrm>
          <a:prstGeom prst="line">
            <a:avLst/>
          </a:prstGeom>
          <a:ln w="9525" cap="flat" cmpd="sng">
            <a:solidFill>
              <a:schemeClr val="tx1"/>
            </a:solidFill>
            <a:prstDash val="solid"/>
            <a:headEnd type="none" w="med" len="med"/>
            <a:tailEnd type="triangle" w="med" len="med"/>
          </a:ln>
        </p:spPr>
      </p:sp>
      <p:sp>
        <p:nvSpPr>
          <p:cNvPr id="73741" name="直接连接符 198694"/>
          <p:cNvSpPr/>
          <p:nvPr/>
        </p:nvSpPr>
        <p:spPr>
          <a:xfrm flipV="1">
            <a:off x="7462838" y="5084763"/>
            <a:ext cx="288925" cy="431800"/>
          </a:xfrm>
          <a:prstGeom prst="line">
            <a:avLst/>
          </a:prstGeom>
          <a:ln w="9525" cap="flat" cmpd="sng">
            <a:solidFill>
              <a:schemeClr val="tx1"/>
            </a:solidFill>
            <a:prstDash val="solid"/>
            <a:headEnd type="none" w="med" len="med"/>
            <a:tailEnd type="none" w="med" len="med"/>
          </a:ln>
        </p:spPr>
      </p:sp>
      <p:sp>
        <p:nvSpPr>
          <p:cNvPr id="7374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8677"/>
                                        </p:tgtEl>
                                        <p:attrNameLst>
                                          <p:attrName>style.visibility</p:attrName>
                                        </p:attrNameLst>
                                      </p:cBhvr>
                                      <p:to>
                                        <p:strVal val="visible"/>
                                      </p:to>
                                    </p:set>
                                    <p:animEffect transition="in" filter="blinds(horizontal)">
                                      <p:cBhvr>
                                        <p:cTn id="7" dur="500"/>
                                        <p:tgtEl>
                                          <p:spTgt spid="19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98680"/>
                                        </p:tgtEl>
                                      </p:cBhvr>
                                    </p:animEffect>
                                    <p:set>
                                      <p:cBhvr>
                                        <p:cTn id="12" dur="1" fill="hold">
                                          <p:stCondLst>
                                            <p:cond delay="499"/>
                                          </p:stCondLst>
                                        </p:cTn>
                                        <p:tgtEl>
                                          <p:spTgt spid="198680"/>
                                        </p:tgtEl>
                                        <p:attrNameLst>
                                          <p:attrName>style.visibility</p:attrName>
                                        </p:attrNameLst>
                                      </p:cBhvr>
                                      <p:to>
                                        <p:strVal val="hidden"/>
                                      </p:to>
                                    </p:set>
                                  </p:childTnLst>
                                </p:cTn>
                              </p:par>
                              <p:par>
                                <p:cTn id="13" presetID="3" presetClass="exit" presetSubtype="10" fill="hold" nodeType="withEffect">
                                  <p:stCondLst>
                                    <p:cond delay="0"/>
                                  </p:stCondLst>
                                  <p:childTnLst>
                                    <p:animEffect transition="out" filter="blinds(horizontal)">
                                      <p:cBhvr>
                                        <p:cTn id="14" dur="500"/>
                                        <p:tgtEl>
                                          <p:spTgt spid="198692"/>
                                        </p:tgtEl>
                                      </p:cBhvr>
                                    </p:animEffect>
                                    <p:set>
                                      <p:cBhvr>
                                        <p:cTn id="15" dur="1" fill="hold">
                                          <p:stCondLst>
                                            <p:cond delay="499"/>
                                          </p:stCondLst>
                                        </p:cTn>
                                        <p:tgtEl>
                                          <p:spTgt spid="19869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1.94444E-6 -9.41476E-7 L 0.16545 -9.41476E-7 " pathEditMode="relative" ptsTypes="AA">
                                      <p:cBhvr>
                                        <p:cTn id="19" dur="1000" fill="hold"/>
                                        <p:tgtEl>
                                          <p:spTgt spid="1986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199681"/>
          <p:cNvSpPr/>
          <p:nvPr/>
        </p:nvSpPr>
        <p:spPr>
          <a:xfrm>
            <a:off x="-36512" y="692150"/>
            <a:ext cx="9145587" cy="2676525"/>
          </a:xfrm>
          <a:prstGeom prst="rect">
            <a:avLst/>
          </a:prstGeom>
          <a:noFill/>
          <a:ln w="9525">
            <a:noFill/>
          </a:ln>
        </p:spPr>
        <p:txBody>
          <a:bodyPr>
            <a:spAutoFit/>
          </a:bodyPr>
          <a:lstStyle/>
          <a:p>
            <a:r>
              <a:rPr lang="en-US" altLang="zh-CN" b="1" dirty="0">
                <a:latin typeface="Courier New" panose="02070309020205020404" pitchFamily="49" charset="0"/>
              </a:rPr>
              <a:t>// Return top element</a:t>
            </a:r>
          </a:p>
          <a:p>
            <a:r>
              <a:rPr lang="en-US" altLang="zh-CN" b="1" dirty="0">
                <a:latin typeface="Courier New" panose="02070309020205020404" pitchFamily="49" charset="0"/>
              </a:rPr>
              <a:t>  const Elem&amp; topValue() const { </a:t>
            </a:r>
          </a:p>
          <a:p>
            <a:r>
              <a:rPr lang="en-US" altLang="zh-CN" b="1" dirty="0">
                <a:latin typeface="Courier New" panose="02070309020205020404" pitchFamily="49" charset="0"/>
              </a:rPr>
              <a:t>    </a:t>
            </a:r>
            <a:r>
              <a:rPr lang="en-US" altLang="zh-CN" b="1" dirty="0">
                <a:solidFill>
                  <a:srgbClr val="FF0000"/>
                </a:solidFill>
                <a:latin typeface="Courier New" panose="02070309020205020404" pitchFamily="49" charset="0"/>
              </a:rPr>
              <a:t>Assert(top!= 0, “stack is empty”);</a:t>
            </a:r>
          </a:p>
          <a:p>
            <a:r>
              <a:rPr lang="en-US" altLang="zh-CN" b="1" dirty="0">
                <a:latin typeface="Courier New" panose="02070309020205020404" pitchFamily="49" charset="0"/>
              </a:rPr>
              <a:t>    return top-&gt;element; </a:t>
            </a:r>
          </a:p>
          <a:p>
            <a:r>
              <a:rPr lang="en-US" altLang="zh-CN" b="1" dirty="0">
                <a:latin typeface="Courier New" panose="02070309020205020404" pitchFamily="49" charset="0"/>
              </a:rPr>
              <a:t>  }</a:t>
            </a:r>
          </a:p>
          <a:p>
            <a:r>
              <a:rPr lang="en-US" altLang="zh-CN" b="1" dirty="0">
                <a:latin typeface="Courier New" panose="02070309020205020404" pitchFamily="49" charset="0"/>
              </a:rPr>
              <a:t>  int length() const {return size;}</a:t>
            </a:r>
          </a:p>
          <a:p>
            <a:r>
              <a:rPr lang="en-US" altLang="zh-CN" b="1" dirty="0">
                <a:latin typeface="Courier New" panose="02070309020205020404" pitchFamily="49" charset="0"/>
              </a:rPr>
              <a:t>};</a:t>
            </a:r>
          </a:p>
        </p:txBody>
      </p:sp>
      <p:sp>
        <p:nvSpPr>
          <p:cNvPr id="199683" name="标题 199682"/>
          <p:cNvSpPr>
            <a:spLocks noGrp="1"/>
          </p:cNvSpPr>
          <p:nvPr>
            <p:ph type="title"/>
          </p:nvPr>
        </p:nvSpPr>
        <p:spPr>
          <a:xfrm>
            <a:off x="455613" y="-26987"/>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Linked Stack (6)</a:t>
            </a:r>
          </a:p>
        </p:txBody>
      </p:sp>
      <p:grpSp>
        <p:nvGrpSpPr>
          <p:cNvPr id="74756" name="组合 199696"/>
          <p:cNvGrpSpPr/>
          <p:nvPr/>
        </p:nvGrpSpPr>
        <p:grpSpPr>
          <a:xfrm>
            <a:off x="1187450" y="4437063"/>
            <a:ext cx="576263" cy="647700"/>
            <a:chOff x="1020" y="3067"/>
            <a:chExt cx="363" cy="408"/>
          </a:xfrm>
        </p:grpSpPr>
        <p:sp>
          <p:nvSpPr>
            <p:cNvPr id="74774" name="直接连接符 199697"/>
            <p:cNvSpPr/>
            <p:nvPr/>
          </p:nvSpPr>
          <p:spPr>
            <a:xfrm>
              <a:off x="1292" y="3339"/>
              <a:ext cx="91" cy="136"/>
            </a:xfrm>
            <a:prstGeom prst="line">
              <a:avLst/>
            </a:prstGeom>
            <a:ln w="9525" cap="flat" cmpd="sng">
              <a:solidFill>
                <a:srgbClr val="CC0000"/>
              </a:solidFill>
              <a:prstDash val="solid"/>
              <a:headEnd type="none" w="med" len="med"/>
              <a:tailEnd type="triangle" w="med" len="med"/>
            </a:ln>
          </p:spPr>
        </p:sp>
        <p:sp>
          <p:nvSpPr>
            <p:cNvPr id="74775" name="文本框 199698"/>
            <p:cNvSpPr txBox="1"/>
            <p:nvPr/>
          </p:nvSpPr>
          <p:spPr>
            <a:xfrm>
              <a:off x="1020" y="3067"/>
              <a:ext cx="361"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top</a:t>
              </a:r>
            </a:p>
          </p:txBody>
        </p:sp>
      </p:grpSp>
      <p:grpSp>
        <p:nvGrpSpPr>
          <p:cNvPr id="74757" name="组合 199702"/>
          <p:cNvGrpSpPr/>
          <p:nvPr/>
        </p:nvGrpSpPr>
        <p:grpSpPr>
          <a:xfrm>
            <a:off x="1260475" y="5157788"/>
            <a:ext cx="1295400" cy="503237"/>
            <a:chOff x="1066" y="3430"/>
            <a:chExt cx="816" cy="317"/>
          </a:xfrm>
        </p:grpSpPr>
        <p:sp>
          <p:nvSpPr>
            <p:cNvPr id="74772" name="矩形 199703"/>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4773" name="直接连接符 199704"/>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74758" name="组合 199705"/>
          <p:cNvGrpSpPr/>
          <p:nvPr/>
        </p:nvGrpSpPr>
        <p:grpSpPr>
          <a:xfrm>
            <a:off x="2844800" y="5157788"/>
            <a:ext cx="1295400" cy="503237"/>
            <a:chOff x="1066" y="3430"/>
            <a:chExt cx="816" cy="317"/>
          </a:xfrm>
        </p:grpSpPr>
        <p:sp>
          <p:nvSpPr>
            <p:cNvPr id="74770" name="矩形 199706"/>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4771" name="直接连接符 199707"/>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74759" name="组合 199708"/>
          <p:cNvGrpSpPr/>
          <p:nvPr/>
        </p:nvGrpSpPr>
        <p:grpSpPr>
          <a:xfrm>
            <a:off x="4572000" y="5157788"/>
            <a:ext cx="1295400" cy="503237"/>
            <a:chOff x="1066" y="3430"/>
            <a:chExt cx="816" cy="317"/>
          </a:xfrm>
        </p:grpSpPr>
        <p:sp>
          <p:nvSpPr>
            <p:cNvPr id="74768" name="矩形 19970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4769" name="直接连接符 199710"/>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74760" name="组合 199711"/>
          <p:cNvGrpSpPr/>
          <p:nvPr/>
        </p:nvGrpSpPr>
        <p:grpSpPr>
          <a:xfrm>
            <a:off x="6227763" y="5157788"/>
            <a:ext cx="1295400" cy="503237"/>
            <a:chOff x="1066" y="3430"/>
            <a:chExt cx="816" cy="317"/>
          </a:xfrm>
        </p:grpSpPr>
        <p:sp>
          <p:nvSpPr>
            <p:cNvPr id="74766" name="矩形 199712"/>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74767" name="直接连接符 199713"/>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74761" name="直接连接符 199714"/>
          <p:cNvSpPr/>
          <p:nvPr/>
        </p:nvSpPr>
        <p:spPr>
          <a:xfrm>
            <a:off x="2339975" y="5373688"/>
            <a:ext cx="504825" cy="0"/>
          </a:xfrm>
          <a:prstGeom prst="line">
            <a:avLst/>
          </a:prstGeom>
          <a:ln w="9525" cap="flat" cmpd="sng">
            <a:solidFill>
              <a:schemeClr val="tx1"/>
            </a:solidFill>
            <a:prstDash val="solid"/>
            <a:headEnd type="none" w="med" len="med"/>
            <a:tailEnd type="triangle" w="med" len="med"/>
          </a:ln>
        </p:spPr>
      </p:sp>
      <p:sp>
        <p:nvSpPr>
          <p:cNvPr id="74762" name="直接连接符 199715"/>
          <p:cNvSpPr/>
          <p:nvPr/>
        </p:nvSpPr>
        <p:spPr>
          <a:xfrm>
            <a:off x="3995738" y="5373688"/>
            <a:ext cx="576262" cy="0"/>
          </a:xfrm>
          <a:prstGeom prst="line">
            <a:avLst/>
          </a:prstGeom>
          <a:ln w="9525" cap="flat" cmpd="sng">
            <a:solidFill>
              <a:schemeClr val="tx1"/>
            </a:solidFill>
            <a:prstDash val="solid"/>
            <a:headEnd type="none" w="med" len="med"/>
            <a:tailEnd type="triangle" w="med" len="med"/>
          </a:ln>
        </p:spPr>
      </p:sp>
      <p:sp>
        <p:nvSpPr>
          <p:cNvPr id="74763" name="直接连接符 199716"/>
          <p:cNvSpPr/>
          <p:nvPr/>
        </p:nvSpPr>
        <p:spPr>
          <a:xfrm>
            <a:off x="5653088" y="5373688"/>
            <a:ext cx="576262" cy="0"/>
          </a:xfrm>
          <a:prstGeom prst="line">
            <a:avLst/>
          </a:prstGeom>
          <a:ln w="9525" cap="flat" cmpd="sng">
            <a:solidFill>
              <a:schemeClr val="tx1"/>
            </a:solidFill>
            <a:prstDash val="solid"/>
            <a:headEnd type="none" w="med" len="med"/>
            <a:tailEnd type="triangle" w="med" len="med"/>
          </a:ln>
        </p:spPr>
      </p:sp>
      <p:sp>
        <p:nvSpPr>
          <p:cNvPr id="74764" name="直接连接符 199717"/>
          <p:cNvSpPr/>
          <p:nvPr/>
        </p:nvSpPr>
        <p:spPr>
          <a:xfrm flipV="1">
            <a:off x="7235825" y="5157788"/>
            <a:ext cx="288925" cy="431800"/>
          </a:xfrm>
          <a:prstGeom prst="line">
            <a:avLst/>
          </a:prstGeom>
          <a:ln w="9525" cap="flat" cmpd="sng">
            <a:solidFill>
              <a:schemeClr val="tx1"/>
            </a:solidFill>
            <a:prstDash val="solid"/>
            <a:headEnd type="none" w="med" len="med"/>
            <a:tailEnd type="none" w="med" len="med"/>
          </a:ln>
        </p:spPr>
      </p:sp>
      <p:sp>
        <p:nvSpPr>
          <p:cNvPr id="7476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72</a:t>
            </a:fld>
            <a:endParaRPr lang="zh-CN" altLang="en-US" sz="1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203777"/>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2.  Stacks</a:t>
            </a:r>
          </a:p>
        </p:txBody>
      </p:sp>
      <p:sp>
        <p:nvSpPr>
          <p:cNvPr id="75779" name="文本占位符 203778"/>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2.1 Definition of Stacks</a:t>
            </a:r>
          </a:p>
          <a:p>
            <a:pPr eaLnBrk="1" hangingPunct="1"/>
            <a:r>
              <a:rPr lang="en-US" altLang="zh-CN" sz="3600" dirty="0">
                <a:solidFill>
                  <a:srgbClr val="008000"/>
                </a:solidFill>
              </a:rPr>
              <a:t>2.2 ADT of Stacks</a:t>
            </a:r>
          </a:p>
          <a:p>
            <a:pPr eaLnBrk="1" hangingPunct="1"/>
            <a:r>
              <a:rPr lang="en-US" altLang="zh-CN" sz="3600" dirty="0">
                <a:solidFill>
                  <a:srgbClr val="008000"/>
                </a:solidFill>
              </a:rPr>
              <a:t>2.3 Basic Implementation of Stacks</a:t>
            </a:r>
          </a:p>
          <a:p>
            <a:pPr lvl="1" eaLnBrk="1" hangingPunct="1"/>
            <a:r>
              <a:rPr lang="en-US" altLang="zh-CN" sz="3200" dirty="0">
                <a:solidFill>
                  <a:srgbClr val="008000"/>
                </a:solidFill>
              </a:rPr>
              <a:t>2.3.1 Array-based Stack</a:t>
            </a:r>
          </a:p>
          <a:p>
            <a:pPr lvl="1" eaLnBrk="1" hangingPunct="1"/>
            <a:r>
              <a:rPr lang="en-US" altLang="zh-CN" sz="3200" dirty="0">
                <a:solidFill>
                  <a:srgbClr val="008000"/>
                </a:solidFill>
              </a:rPr>
              <a:t>2.3.2 Linked Stack</a:t>
            </a:r>
          </a:p>
          <a:p>
            <a:pPr eaLnBrk="1" hangingPunct="1"/>
            <a:r>
              <a:rPr lang="en-US" altLang="zh-CN" sz="3600" dirty="0">
                <a:solidFill>
                  <a:srgbClr val="CC0000"/>
                </a:solidFill>
              </a:rPr>
              <a:t>2.4 Application of stacks</a:t>
            </a:r>
          </a:p>
          <a:p>
            <a:pPr eaLnBrk="1" hangingPunct="1">
              <a:buNone/>
            </a:pPr>
            <a:endParaRPr lang="en-US" altLang="zh-CN" sz="3600" dirty="0">
              <a:solidFill>
                <a:srgbClr val="CC0000"/>
              </a:solidFill>
            </a:endParaRPr>
          </a:p>
        </p:txBody>
      </p:sp>
      <p:sp>
        <p:nvSpPr>
          <p:cNvPr id="7578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73</a:t>
            </a:fld>
            <a:endParaRPr lang="zh-CN" altLang="en-US" sz="1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14689"/>
          <p:cNvSpPr>
            <a:spLocks noGrp="1"/>
          </p:cNvSpPr>
          <p:nvPr>
            <p:ph type="title"/>
          </p:nvPr>
        </p:nvSpPr>
        <p:spPr>
          <a:xfrm>
            <a:off x="250825" y="609600"/>
            <a:ext cx="8893175" cy="1143000"/>
          </a:xfrm>
        </p:spPr>
        <p:txBody>
          <a:bodyPr vert="horz" wrap="square" lIns="91440" tIns="45720" rIns="91440" bIns="45720" anchor="ctr"/>
          <a:lstStyle/>
          <a:p>
            <a:pPr eaLnBrk="1" hangingPunct="1"/>
            <a:r>
              <a:rPr lang="en-US" altLang="zh-CN" sz="4000" dirty="0">
                <a:solidFill>
                  <a:srgbClr val="CC3300"/>
                </a:solidFill>
              </a:rPr>
              <a:t>Application of stack(1) – Subroutine Call</a:t>
            </a:r>
          </a:p>
        </p:txBody>
      </p:sp>
      <p:sp>
        <p:nvSpPr>
          <p:cNvPr id="76803" name="文本占位符 114690"/>
          <p:cNvSpPr>
            <a:spLocks noGrp="1"/>
          </p:cNvSpPr>
          <p:nvPr>
            <p:ph idx="1"/>
          </p:nvPr>
        </p:nvSpPr>
        <p:spPr/>
        <p:txBody>
          <a:bodyPr vert="horz" wrap="square" lIns="91440" tIns="45720" rIns="91440" bIns="45720" anchor="t"/>
          <a:lstStyle/>
          <a:p>
            <a:pPr eaLnBrk="1" hangingPunct="1"/>
            <a:r>
              <a:rPr lang="en-US" altLang="zh-CN" dirty="0"/>
              <a:t>Subroutine call. </a:t>
            </a:r>
          </a:p>
          <a:p>
            <a:pPr lvl="1" eaLnBrk="1" hangingPunct="1"/>
            <a:r>
              <a:rPr lang="en-US" altLang="zh-CN" dirty="0"/>
              <a:t>Before calling a subroutine, the </a:t>
            </a:r>
            <a:r>
              <a:rPr lang="en-US" altLang="zh-CN" dirty="0">
                <a:solidFill>
                  <a:srgbClr val="CC0000"/>
                </a:solidFill>
              </a:rPr>
              <a:t>context</a:t>
            </a:r>
            <a:r>
              <a:rPr lang="en-US" altLang="zh-CN" dirty="0"/>
              <a:t> (return address, parameters, local variables) is stored into the a stack.</a:t>
            </a:r>
          </a:p>
        </p:txBody>
      </p:sp>
      <p:sp>
        <p:nvSpPr>
          <p:cNvPr id="76804" name="矩形 114692"/>
          <p:cNvSpPr/>
          <p:nvPr/>
        </p:nvSpPr>
        <p:spPr>
          <a:xfrm>
            <a:off x="179388" y="5876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context</a:t>
            </a:r>
          </a:p>
        </p:txBody>
      </p:sp>
      <p:sp>
        <p:nvSpPr>
          <p:cNvPr id="76805" name="矩形 114693"/>
          <p:cNvSpPr/>
          <p:nvPr/>
        </p:nvSpPr>
        <p:spPr>
          <a:xfrm>
            <a:off x="971550" y="5876925"/>
            <a:ext cx="863600" cy="503238"/>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context</a:t>
            </a:r>
          </a:p>
        </p:txBody>
      </p:sp>
      <p:sp>
        <p:nvSpPr>
          <p:cNvPr id="76806" name="矩形 114694"/>
          <p:cNvSpPr/>
          <p:nvPr/>
        </p:nvSpPr>
        <p:spPr>
          <a:xfrm>
            <a:off x="1835150" y="5876925"/>
            <a:ext cx="863600" cy="503238"/>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6807" name="直接连接符 114698"/>
          <p:cNvSpPr/>
          <p:nvPr/>
        </p:nvSpPr>
        <p:spPr>
          <a:xfrm>
            <a:off x="2700338" y="5876925"/>
            <a:ext cx="647700" cy="0"/>
          </a:xfrm>
          <a:prstGeom prst="line">
            <a:avLst/>
          </a:prstGeom>
          <a:ln w="38100" cap="flat" cmpd="sng">
            <a:solidFill>
              <a:schemeClr val="tx1"/>
            </a:solidFill>
            <a:prstDash val="solid"/>
            <a:headEnd type="none" w="med" len="med"/>
            <a:tailEnd type="none" w="med" len="med"/>
          </a:ln>
        </p:spPr>
      </p:sp>
      <p:sp>
        <p:nvSpPr>
          <p:cNvPr id="76808" name="直接连接符 114699"/>
          <p:cNvSpPr/>
          <p:nvPr/>
        </p:nvSpPr>
        <p:spPr>
          <a:xfrm>
            <a:off x="2700338" y="6381750"/>
            <a:ext cx="647700" cy="0"/>
          </a:xfrm>
          <a:prstGeom prst="line">
            <a:avLst/>
          </a:prstGeom>
          <a:ln w="38100" cap="flat" cmpd="sng">
            <a:solidFill>
              <a:schemeClr val="tx1"/>
            </a:solidFill>
            <a:prstDash val="solid"/>
            <a:headEnd type="none" w="med" len="med"/>
            <a:tailEnd type="none" w="med" len="med"/>
          </a:ln>
        </p:spPr>
      </p:sp>
      <p:sp>
        <p:nvSpPr>
          <p:cNvPr id="76809" name="文本框 114705"/>
          <p:cNvSpPr txBox="1"/>
          <p:nvPr/>
        </p:nvSpPr>
        <p:spPr>
          <a:xfrm>
            <a:off x="5364163" y="3681413"/>
            <a:ext cx="2552700" cy="1552575"/>
          </a:xfrm>
          <a:prstGeom prst="rect">
            <a:avLst/>
          </a:prstGeom>
          <a:noFill/>
          <a:ln w="9525">
            <a:noFill/>
          </a:ln>
        </p:spPr>
        <p:txBody>
          <a:bodyPr wrap="none">
            <a:spAutoFit/>
          </a:bodyPr>
          <a:lstStyle/>
          <a:p>
            <a:r>
              <a:rPr lang="en-US" altLang="zh-CN" dirty="0">
                <a:latin typeface="Times New Roman" panose="02020603050405020304" pitchFamily="18" charset="0"/>
              </a:rPr>
              <a:t>int a = 0;</a:t>
            </a:r>
          </a:p>
          <a:p>
            <a:r>
              <a:rPr lang="en-US" altLang="zh-CN" dirty="0">
                <a:latin typeface="Times New Roman" panose="02020603050405020304" pitchFamily="18" charset="0"/>
              </a:rPr>
              <a:t>int b =1;</a:t>
            </a:r>
          </a:p>
          <a:p>
            <a:r>
              <a:rPr lang="en-US" altLang="zh-CN" dirty="0">
                <a:latin typeface="Times New Roman" panose="02020603050405020304" pitchFamily="18" charset="0"/>
              </a:rPr>
              <a:t>Dosomething (a,b);</a:t>
            </a:r>
          </a:p>
          <a:p>
            <a:r>
              <a:rPr lang="en-US" altLang="zh-CN" dirty="0">
                <a:latin typeface="Times New Roman" panose="02020603050405020304" pitchFamily="18" charset="0"/>
              </a:rPr>
              <a:t>a = a + b;</a:t>
            </a:r>
          </a:p>
        </p:txBody>
      </p:sp>
      <p:sp>
        <p:nvSpPr>
          <p:cNvPr id="114707" name="矩形 114706"/>
          <p:cNvSpPr/>
          <p:nvPr/>
        </p:nvSpPr>
        <p:spPr>
          <a:xfrm>
            <a:off x="2771775" y="4292600"/>
            <a:ext cx="863600" cy="503238"/>
          </a:xfrm>
          <a:prstGeom prst="rect">
            <a:avLst/>
          </a:prstGeom>
          <a:solidFill>
            <a:srgbClr val="CCFFFF"/>
          </a:solidFill>
          <a:ln w="38100" cap="flat" cmpd="sng">
            <a:solidFill>
              <a:schemeClr val="tx1"/>
            </a:solidFill>
            <a:prstDash val="solid"/>
            <a:miter/>
            <a:headEnd type="none" w="med" len="med"/>
            <a:tailEnd type="none" w="med" len="med"/>
          </a:ln>
        </p:spPr>
        <p:txBody>
          <a:bodyPr wrap="none" anchor="ctr"/>
          <a:lstStyle/>
          <a:p>
            <a:pPr algn="ctr"/>
            <a:r>
              <a:rPr lang="en-US" altLang="zh-CN" sz="1800" b="1" dirty="0">
                <a:latin typeface="Times New Roman" panose="02020603050405020304" pitchFamily="18" charset="0"/>
              </a:rPr>
              <a:t>4003,0,1</a:t>
            </a:r>
          </a:p>
        </p:txBody>
      </p:sp>
      <p:sp>
        <p:nvSpPr>
          <p:cNvPr id="114708" name="直接连接符 114707"/>
          <p:cNvSpPr/>
          <p:nvPr/>
        </p:nvSpPr>
        <p:spPr>
          <a:xfrm>
            <a:off x="4500563" y="3897313"/>
            <a:ext cx="215900" cy="0"/>
          </a:xfrm>
          <a:prstGeom prst="line">
            <a:avLst/>
          </a:prstGeom>
          <a:ln w="9525" cap="flat" cmpd="sng">
            <a:solidFill>
              <a:srgbClr val="FF0000"/>
            </a:solidFill>
            <a:prstDash val="solid"/>
            <a:headEnd type="none" w="med" len="med"/>
            <a:tailEnd type="triangle" w="med" len="med"/>
          </a:ln>
        </p:spPr>
      </p:sp>
      <p:sp>
        <p:nvSpPr>
          <p:cNvPr id="76812" name="文本框 114708"/>
          <p:cNvSpPr txBox="1"/>
          <p:nvPr/>
        </p:nvSpPr>
        <p:spPr>
          <a:xfrm>
            <a:off x="5724525" y="5516563"/>
            <a:ext cx="3144838" cy="1187450"/>
          </a:xfrm>
          <a:prstGeom prst="rect">
            <a:avLst/>
          </a:prstGeom>
          <a:noFill/>
          <a:ln w="9525">
            <a:noFill/>
          </a:ln>
        </p:spPr>
        <p:txBody>
          <a:bodyPr wrap="none">
            <a:spAutoFit/>
          </a:bodyPr>
          <a:lstStyle/>
          <a:p>
            <a:r>
              <a:rPr lang="en-US" altLang="zh-CN" dirty="0">
                <a:latin typeface="Times New Roman" panose="02020603050405020304" pitchFamily="18" charset="0"/>
              </a:rPr>
              <a:t>Dosomthing(int x, int y)</a:t>
            </a:r>
          </a:p>
          <a:p>
            <a:r>
              <a:rPr lang="en-US" altLang="zh-CN" dirty="0">
                <a:latin typeface="Times New Roman" panose="02020603050405020304" pitchFamily="18" charset="0"/>
              </a:rPr>
              <a:t>{</a:t>
            </a:r>
          </a:p>
          <a:p>
            <a:r>
              <a:rPr lang="en-US" altLang="zh-CN" dirty="0">
                <a:latin typeface="Times New Roman" panose="02020603050405020304" pitchFamily="18" charset="0"/>
              </a:rPr>
              <a:t>       … … }</a:t>
            </a:r>
          </a:p>
        </p:txBody>
      </p:sp>
      <p:sp>
        <p:nvSpPr>
          <p:cNvPr id="76813" name="文本框 114709"/>
          <p:cNvSpPr txBox="1"/>
          <p:nvPr/>
        </p:nvSpPr>
        <p:spPr>
          <a:xfrm>
            <a:off x="4787900" y="3716338"/>
            <a:ext cx="641350" cy="366712"/>
          </a:xfrm>
          <a:prstGeom prst="rect">
            <a:avLst/>
          </a:prstGeom>
          <a:noFill/>
          <a:ln w="9525">
            <a:noFill/>
          </a:ln>
        </p:spPr>
        <p:txBody>
          <a:bodyPr wrap="none">
            <a:spAutoFit/>
          </a:bodyPr>
          <a:lstStyle/>
          <a:p>
            <a:r>
              <a:rPr lang="en-US" altLang="zh-CN" sz="1800" b="1" dirty="0">
                <a:solidFill>
                  <a:srgbClr val="CC0000"/>
                </a:solidFill>
                <a:latin typeface="Times New Roman" panose="02020603050405020304" pitchFamily="18" charset="0"/>
              </a:rPr>
              <a:t>4000</a:t>
            </a:r>
          </a:p>
        </p:txBody>
      </p:sp>
      <p:sp>
        <p:nvSpPr>
          <p:cNvPr id="76814" name="文本框 114710"/>
          <p:cNvSpPr txBox="1"/>
          <p:nvPr/>
        </p:nvSpPr>
        <p:spPr>
          <a:xfrm>
            <a:off x="4787900" y="4075113"/>
            <a:ext cx="641350" cy="366712"/>
          </a:xfrm>
          <a:prstGeom prst="rect">
            <a:avLst/>
          </a:prstGeom>
          <a:noFill/>
          <a:ln w="9525">
            <a:noFill/>
          </a:ln>
        </p:spPr>
        <p:txBody>
          <a:bodyPr wrap="none">
            <a:spAutoFit/>
          </a:bodyPr>
          <a:lstStyle/>
          <a:p>
            <a:r>
              <a:rPr lang="en-US" altLang="zh-CN" sz="1800" b="1" dirty="0">
                <a:solidFill>
                  <a:srgbClr val="CC0000"/>
                </a:solidFill>
                <a:latin typeface="Times New Roman" panose="02020603050405020304" pitchFamily="18" charset="0"/>
              </a:rPr>
              <a:t>4001</a:t>
            </a:r>
          </a:p>
        </p:txBody>
      </p:sp>
      <p:sp>
        <p:nvSpPr>
          <p:cNvPr id="76815" name="文本框 114711"/>
          <p:cNvSpPr txBox="1"/>
          <p:nvPr/>
        </p:nvSpPr>
        <p:spPr>
          <a:xfrm>
            <a:off x="4787900" y="4441825"/>
            <a:ext cx="641350" cy="366713"/>
          </a:xfrm>
          <a:prstGeom prst="rect">
            <a:avLst/>
          </a:prstGeom>
          <a:noFill/>
          <a:ln w="9525">
            <a:noFill/>
          </a:ln>
        </p:spPr>
        <p:txBody>
          <a:bodyPr wrap="none">
            <a:spAutoFit/>
          </a:bodyPr>
          <a:lstStyle/>
          <a:p>
            <a:r>
              <a:rPr lang="en-US" altLang="zh-CN" sz="1800" b="1" dirty="0">
                <a:solidFill>
                  <a:srgbClr val="CC0000"/>
                </a:solidFill>
                <a:latin typeface="Times New Roman" panose="02020603050405020304" pitchFamily="18" charset="0"/>
              </a:rPr>
              <a:t>4002</a:t>
            </a:r>
          </a:p>
        </p:txBody>
      </p:sp>
      <p:sp>
        <p:nvSpPr>
          <p:cNvPr id="76816" name="文本框 114712"/>
          <p:cNvSpPr txBox="1"/>
          <p:nvPr/>
        </p:nvSpPr>
        <p:spPr>
          <a:xfrm>
            <a:off x="4787900" y="4802188"/>
            <a:ext cx="641350" cy="366712"/>
          </a:xfrm>
          <a:prstGeom prst="rect">
            <a:avLst/>
          </a:prstGeom>
          <a:noFill/>
          <a:ln w="9525">
            <a:noFill/>
          </a:ln>
        </p:spPr>
        <p:txBody>
          <a:bodyPr wrap="none">
            <a:spAutoFit/>
          </a:bodyPr>
          <a:lstStyle/>
          <a:p>
            <a:r>
              <a:rPr lang="en-US" altLang="zh-CN" sz="1800" b="1" dirty="0">
                <a:solidFill>
                  <a:srgbClr val="CC0000"/>
                </a:solidFill>
                <a:latin typeface="Times New Roman" panose="02020603050405020304" pitchFamily="18" charset="0"/>
              </a:rPr>
              <a:t>4003</a:t>
            </a:r>
          </a:p>
        </p:txBody>
      </p:sp>
      <p:sp>
        <p:nvSpPr>
          <p:cNvPr id="114714" name="直接连接符 114713"/>
          <p:cNvSpPr/>
          <p:nvPr/>
        </p:nvSpPr>
        <p:spPr>
          <a:xfrm>
            <a:off x="4427538" y="5013325"/>
            <a:ext cx="287337" cy="0"/>
          </a:xfrm>
          <a:prstGeom prst="line">
            <a:avLst/>
          </a:prstGeom>
          <a:ln w="9525" cap="flat" cmpd="sng">
            <a:solidFill>
              <a:srgbClr val="CC0000"/>
            </a:solidFill>
            <a:prstDash val="solid"/>
            <a:headEnd type="none" w="med" len="med"/>
            <a:tailEnd type="triangle" w="med" len="med"/>
          </a:ln>
        </p:spPr>
      </p:sp>
      <p:sp>
        <p:nvSpPr>
          <p:cNvPr id="7681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2.59259E-6 L 4.44444E-6 0.06319 " pathEditMode="relative" ptsTypes="AA">
                                      <p:cBhvr>
                                        <p:cTn id="6" dur="1000" fill="hold"/>
                                        <p:tgtEl>
                                          <p:spTgt spid="11470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05556E-6 0.06319 L 3.05556E-6 0.10509 " pathEditMode="relative" ptsTypes="AA">
                                      <p:cBhvr>
                                        <p:cTn id="10" dur="1000" fill="hold"/>
                                        <p:tgtEl>
                                          <p:spTgt spid="11470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7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 0 L -0.10244 0.23102 " pathEditMode="relative" ptsTypes="AA">
                                      <p:cBhvr>
                                        <p:cTn id="18" dur="1000" fill="hold"/>
                                        <p:tgtEl>
                                          <p:spTgt spid="114707"/>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3.05556E-6 0.10509 C -0.0092 0.16806 -0.01805 0.23148 0.00295 0.25718 C 0.02414 0.28356 0.07535 0.27083 0.12674 0.2588 " pathEditMode="relative" rAng="0" ptsTypes="aaA">
                                      <p:cBhvr>
                                        <p:cTn id="22" dur="2000" fill="hold"/>
                                        <p:tgtEl>
                                          <p:spTgt spid="114708"/>
                                        </p:tgtEl>
                                        <p:attrNameLst>
                                          <p:attrName>ppt_x</p:attrName>
                                          <p:attrName>ppt_y</p:attrName>
                                        </p:attrNameLst>
                                      </p:cBhvr>
                                      <p:rCtr x="5400" y="89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10243 0.23102 L 0.10243 0.27847 " pathEditMode="relative" rAng="0" ptsTypes="AA">
                                      <p:cBhvr>
                                        <p:cTn id="26" dur="1000" fill="hold"/>
                                        <p:tgtEl>
                                          <p:spTgt spid="114707"/>
                                        </p:tgtEl>
                                        <p:attrNameLst>
                                          <p:attrName>ppt_x</p:attrName>
                                          <p:attrName>ppt_y</p:attrName>
                                        </p:attrNameLst>
                                      </p:cBhvr>
                                      <p:rCtr x="10200" y="2400"/>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470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14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7" grpId="0" animBg="1"/>
      <p:bldP spid="114707" grpId="1" animBg="1"/>
      <p:bldP spid="114707" grpId="2"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207873"/>
          <p:cNvSpPr>
            <a:spLocks noGrp="1"/>
          </p:cNvSpPr>
          <p:nvPr>
            <p:ph type="title"/>
          </p:nvPr>
        </p:nvSpPr>
        <p:spPr>
          <a:xfrm>
            <a:off x="250825" y="0"/>
            <a:ext cx="8893175" cy="1143000"/>
          </a:xfrm>
        </p:spPr>
        <p:txBody>
          <a:bodyPr vert="horz" wrap="square" lIns="91440" tIns="45720" rIns="91440" bIns="45720" anchor="ctr"/>
          <a:lstStyle/>
          <a:p>
            <a:pPr eaLnBrk="1" hangingPunct="1"/>
            <a:r>
              <a:rPr lang="en-US" altLang="zh-CN" sz="3200" dirty="0">
                <a:solidFill>
                  <a:srgbClr val="CC3300"/>
                </a:solidFill>
              </a:rPr>
              <a:t>Application of stack(1) – Subroutine Call (cont.)</a:t>
            </a:r>
          </a:p>
        </p:txBody>
      </p:sp>
      <p:sp>
        <p:nvSpPr>
          <p:cNvPr id="77827" name="文本占位符 207874"/>
          <p:cNvSpPr>
            <a:spLocks noGrp="1"/>
          </p:cNvSpPr>
          <p:nvPr>
            <p:ph idx="1"/>
          </p:nvPr>
        </p:nvSpPr>
        <p:spPr>
          <a:xfrm>
            <a:off x="184150" y="908050"/>
            <a:ext cx="7700963" cy="576263"/>
          </a:xfrm>
        </p:spPr>
        <p:txBody>
          <a:bodyPr vert="horz" wrap="square" lIns="91440" tIns="45720" rIns="91440" bIns="45720" anchor="t"/>
          <a:lstStyle/>
          <a:p>
            <a:pPr eaLnBrk="1" hangingPunct="1">
              <a:lnSpc>
                <a:spcPct val="90000"/>
              </a:lnSpc>
            </a:pPr>
            <a:r>
              <a:rPr lang="en-US" altLang="zh-CN" dirty="0"/>
              <a:t>Implementation of Recursion</a:t>
            </a:r>
          </a:p>
        </p:txBody>
      </p:sp>
      <p:sp>
        <p:nvSpPr>
          <p:cNvPr id="77828" name="矩形 207884"/>
          <p:cNvSpPr/>
          <p:nvPr/>
        </p:nvSpPr>
        <p:spPr>
          <a:xfrm>
            <a:off x="760413" y="1412875"/>
            <a:ext cx="7772400" cy="2447925"/>
          </a:xfrm>
          <a:prstGeom prst="rect">
            <a:avLst/>
          </a:prstGeom>
          <a:noFill/>
          <a:ln w="9525">
            <a:noFill/>
          </a:ln>
        </p:spPr>
        <p:txBody>
          <a:bodyPr/>
          <a:lstStyle/>
          <a:p>
            <a:pPr marL="342900" indent="-342900">
              <a:lnSpc>
                <a:spcPct val="90000"/>
              </a:lnSpc>
              <a:spcBef>
                <a:spcPct val="20000"/>
              </a:spcBef>
            </a:pPr>
            <a:r>
              <a:rPr lang="en-US" altLang="zh-CN" dirty="0">
                <a:latin typeface="Times New Roman" panose="02020603050405020304" pitchFamily="18" charset="0"/>
              </a:rPr>
              <a:t>// The recursion version to compute n! </a:t>
            </a:r>
          </a:p>
          <a:p>
            <a:pPr marL="342900" indent="-342900">
              <a:lnSpc>
                <a:spcPct val="90000"/>
              </a:lnSpc>
              <a:spcBef>
                <a:spcPct val="20000"/>
              </a:spcBef>
            </a:pPr>
            <a:r>
              <a:rPr lang="en-US" altLang="zh-CN" dirty="0">
                <a:latin typeface="Times New Roman" panose="02020603050405020304" pitchFamily="18" charset="0"/>
              </a:rPr>
              <a:t>long fact(int n)</a:t>
            </a:r>
          </a:p>
          <a:p>
            <a:pPr marL="342900" indent="-342900">
              <a:lnSpc>
                <a:spcPct val="90000"/>
              </a:lnSpc>
              <a:spcBef>
                <a:spcPct val="20000"/>
              </a:spcBef>
            </a:pPr>
            <a:r>
              <a:rPr lang="en-US" altLang="zh-CN" dirty="0">
                <a:latin typeface="Times New Roman" panose="02020603050405020304" pitchFamily="18" charset="0"/>
              </a:rPr>
              <a:t>{</a:t>
            </a:r>
          </a:p>
          <a:p>
            <a:pPr marL="342900" indent="-342900">
              <a:lnSpc>
                <a:spcPct val="90000"/>
              </a:lnSpc>
              <a:spcBef>
                <a:spcPct val="20000"/>
              </a:spcBef>
            </a:pPr>
            <a:r>
              <a:rPr lang="en-US" altLang="zh-CN" dirty="0">
                <a:latin typeface="Times New Roman" panose="02020603050405020304" pitchFamily="18" charset="0"/>
              </a:rPr>
              <a:t>       if (n &lt;= 1)  return 1; // Base case: return base solution</a:t>
            </a:r>
          </a:p>
          <a:p>
            <a:pPr marL="342900" indent="-342900">
              <a:lnSpc>
                <a:spcPct val="90000"/>
              </a:lnSpc>
              <a:spcBef>
                <a:spcPct val="20000"/>
              </a:spcBef>
            </a:pPr>
            <a:r>
              <a:rPr lang="en-US" altLang="zh-CN" dirty="0">
                <a:latin typeface="Times New Roman" panose="02020603050405020304" pitchFamily="18" charset="0"/>
              </a:rPr>
              <a:t>       return n * fact(n-1);  // Recursive call for n &gt; 1</a:t>
            </a:r>
          </a:p>
          <a:p>
            <a:pPr marL="342900" indent="-342900">
              <a:lnSpc>
                <a:spcPct val="90000"/>
              </a:lnSpc>
              <a:spcBef>
                <a:spcPct val="20000"/>
              </a:spcBef>
            </a:pPr>
            <a:r>
              <a:rPr lang="en-US" altLang="zh-CN" dirty="0">
                <a:latin typeface="Times New Roman" panose="02020603050405020304" pitchFamily="18" charset="0"/>
              </a:rPr>
              <a:t>}</a:t>
            </a:r>
          </a:p>
        </p:txBody>
      </p:sp>
      <p:sp>
        <p:nvSpPr>
          <p:cNvPr id="77829" name="文本框 207898"/>
          <p:cNvSpPr txBox="1"/>
          <p:nvPr/>
        </p:nvSpPr>
        <p:spPr>
          <a:xfrm>
            <a:off x="755650" y="2636838"/>
            <a:ext cx="527050" cy="366712"/>
          </a:xfrm>
          <a:prstGeom prst="rect">
            <a:avLst/>
          </a:prstGeom>
          <a:noFill/>
          <a:ln w="9525">
            <a:noFill/>
          </a:ln>
        </p:spPr>
        <p:txBody>
          <a:bodyPr wrap="none">
            <a:spAutoFit/>
          </a:bodyPr>
          <a:lstStyle/>
          <a:p>
            <a:r>
              <a:rPr lang="en-US" altLang="zh-CN" sz="1800" b="1" dirty="0">
                <a:solidFill>
                  <a:srgbClr val="CC0000"/>
                </a:solidFill>
                <a:latin typeface="Times New Roman" panose="02020603050405020304" pitchFamily="18" charset="0"/>
              </a:rPr>
              <a:t>300</a:t>
            </a:r>
          </a:p>
        </p:txBody>
      </p:sp>
      <p:sp>
        <p:nvSpPr>
          <p:cNvPr id="77830" name="文本框 207899"/>
          <p:cNvSpPr txBox="1"/>
          <p:nvPr/>
        </p:nvSpPr>
        <p:spPr>
          <a:xfrm>
            <a:off x="755650" y="2997200"/>
            <a:ext cx="527050" cy="366713"/>
          </a:xfrm>
          <a:prstGeom prst="rect">
            <a:avLst/>
          </a:prstGeom>
          <a:noFill/>
          <a:ln w="9525">
            <a:noFill/>
          </a:ln>
        </p:spPr>
        <p:txBody>
          <a:bodyPr wrap="none">
            <a:spAutoFit/>
          </a:bodyPr>
          <a:lstStyle/>
          <a:p>
            <a:r>
              <a:rPr lang="en-US" altLang="zh-CN" sz="1800" b="1" dirty="0">
                <a:solidFill>
                  <a:srgbClr val="CC0000"/>
                </a:solidFill>
                <a:latin typeface="Times New Roman" panose="02020603050405020304" pitchFamily="18" charset="0"/>
              </a:rPr>
              <a:t>301</a:t>
            </a:r>
          </a:p>
        </p:txBody>
      </p:sp>
      <p:sp>
        <p:nvSpPr>
          <p:cNvPr id="77831" name="矩形 207905"/>
          <p:cNvSpPr/>
          <p:nvPr/>
        </p:nvSpPr>
        <p:spPr>
          <a:xfrm>
            <a:off x="466725" y="5157788"/>
            <a:ext cx="792163"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7832" name="矩形 207906"/>
          <p:cNvSpPr/>
          <p:nvPr/>
        </p:nvSpPr>
        <p:spPr>
          <a:xfrm>
            <a:off x="1258888" y="5157788"/>
            <a:ext cx="863600"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7833" name="矩形 207907"/>
          <p:cNvSpPr/>
          <p:nvPr/>
        </p:nvSpPr>
        <p:spPr>
          <a:xfrm>
            <a:off x="2122488" y="5157788"/>
            <a:ext cx="863600"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7834" name="直接连接符 207908"/>
          <p:cNvSpPr/>
          <p:nvPr/>
        </p:nvSpPr>
        <p:spPr>
          <a:xfrm>
            <a:off x="2987675" y="5157788"/>
            <a:ext cx="647700" cy="0"/>
          </a:xfrm>
          <a:prstGeom prst="line">
            <a:avLst/>
          </a:prstGeom>
          <a:ln w="38100" cap="flat" cmpd="sng">
            <a:solidFill>
              <a:schemeClr val="tx1"/>
            </a:solidFill>
            <a:prstDash val="solid"/>
            <a:headEnd type="none" w="med" len="med"/>
            <a:tailEnd type="none" w="med" len="med"/>
          </a:ln>
        </p:spPr>
      </p:sp>
      <p:sp>
        <p:nvSpPr>
          <p:cNvPr id="77835" name="直接连接符 207909"/>
          <p:cNvSpPr/>
          <p:nvPr/>
        </p:nvSpPr>
        <p:spPr>
          <a:xfrm>
            <a:off x="2987675" y="5662613"/>
            <a:ext cx="647700" cy="0"/>
          </a:xfrm>
          <a:prstGeom prst="line">
            <a:avLst/>
          </a:prstGeom>
          <a:ln w="38100" cap="flat" cmpd="sng">
            <a:solidFill>
              <a:schemeClr val="tx1"/>
            </a:solidFill>
            <a:prstDash val="solid"/>
            <a:headEnd type="none" w="med" len="med"/>
            <a:tailEnd type="none" w="med" len="med"/>
          </a:ln>
        </p:spPr>
      </p:sp>
      <p:sp>
        <p:nvSpPr>
          <p:cNvPr id="207911" name="文本框 207910"/>
          <p:cNvSpPr txBox="1"/>
          <p:nvPr/>
        </p:nvSpPr>
        <p:spPr>
          <a:xfrm>
            <a:off x="461963" y="5219700"/>
            <a:ext cx="727075"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301,4</a:t>
            </a:r>
          </a:p>
        </p:txBody>
      </p:sp>
      <p:sp>
        <p:nvSpPr>
          <p:cNvPr id="207912" name="文本框 207911"/>
          <p:cNvSpPr txBox="1"/>
          <p:nvPr/>
        </p:nvSpPr>
        <p:spPr>
          <a:xfrm>
            <a:off x="1323975" y="5219700"/>
            <a:ext cx="727075"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301,3</a:t>
            </a:r>
          </a:p>
        </p:txBody>
      </p:sp>
      <p:sp>
        <p:nvSpPr>
          <p:cNvPr id="207913" name="文本框 207912"/>
          <p:cNvSpPr txBox="1"/>
          <p:nvPr/>
        </p:nvSpPr>
        <p:spPr>
          <a:xfrm>
            <a:off x="250825" y="4221163"/>
            <a:ext cx="995363" cy="457200"/>
          </a:xfrm>
          <a:prstGeom prst="rect">
            <a:avLst/>
          </a:prstGeom>
          <a:noFill/>
          <a:ln w="9525">
            <a:noFill/>
          </a:ln>
        </p:spPr>
        <p:txBody>
          <a:bodyPr wrap="none">
            <a:spAutoFit/>
          </a:bodyPr>
          <a:lstStyle/>
          <a:p>
            <a:r>
              <a:rPr lang="en-US" altLang="zh-CN" dirty="0">
                <a:latin typeface="Times New Roman" panose="02020603050405020304" pitchFamily="18" charset="0"/>
              </a:rPr>
              <a:t>fact(4)</a:t>
            </a:r>
          </a:p>
        </p:txBody>
      </p:sp>
      <p:sp>
        <p:nvSpPr>
          <p:cNvPr id="207914" name="文本框 207913"/>
          <p:cNvSpPr txBox="1"/>
          <p:nvPr/>
        </p:nvSpPr>
        <p:spPr>
          <a:xfrm>
            <a:off x="1258888" y="4221163"/>
            <a:ext cx="995362" cy="457200"/>
          </a:xfrm>
          <a:prstGeom prst="rect">
            <a:avLst/>
          </a:prstGeom>
          <a:noFill/>
          <a:ln w="9525">
            <a:noFill/>
          </a:ln>
        </p:spPr>
        <p:txBody>
          <a:bodyPr wrap="none">
            <a:spAutoFit/>
          </a:bodyPr>
          <a:lstStyle/>
          <a:p>
            <a:r>
              <a:rPr lang="en-US" altLang="zh-CN" dirty="0">
                <a:latin typeface="Times New Roman" panose="02020603050405020304" pitchFamily="18" charset="0"/>
              </a:rPr>
              <a:t>fact(3)</a:t>
            </a:r>
          </a:p>
        </p:txBody>
      </p:sp>
      <p:sp>
        <p:nvSpPr>
          <p:cNvPr id="207915" name="文本框 207914"/>
          <p:cNvSpPr txBox="1"/>
          <p:nvPr/>
        </p:nvSpPr>
        <p:spPr>
          <a:xfrm>
            <a:off x="2124075" y="4221163"/>
            <a:ext cx="995363" cy="457200"/>
          </a:xfrm>
          <a:prstGeom prst="rect">
            <a:avLst/>
          </a:prstGeom>
          <a:noFill/>
          <a:ln w="9525">
            <a:noFill/>
          </a:ln>
        </p:spPr>
        <p:txBody>
          <a:bodyPr wrap="none">
            <a:spAutoFit/>
          </a:bodyPr>
          <a:lstStyle/>
          <a:p>
            <a:r>
              <a:rPr lang="en-US" altLang="zh-CN" dirty="0">
                <a:latin typeface="Times New Roman" panose="02020603050405020304" pitchFamily="18" charset="0"/>
              </a:rPr>
              <a:t>fact(2)</a:t>
            </a:r>
          </a:p>
        </p:txBody>
      </p:sp>
      <p:sp>
        <p:nvSpPr>
          <p:cNvPr id="207916" name="文本框 207915"/>
          <p:cNvSpPr txBox="1"/>
          <p:nvPr/>
        </p:nvSpPr>
        <p:spPr>
          <a:xfrm>
            <a:off x="2189163" y="5219700"/>
            <a:ext cx="727075"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301,2</a:t>
            </a:r>
          </a:p>
        </p:txBody>
      </p:sp>
      <p:sp>
        <p:nvSpPr>
          <p:cNvPr id="207917" name="文本框 207916"/>
          <p:cNvSpPr txBox="1"/>
          <p:nvPr/>
        </p:nvSpPr>
        <p:spPr>
          <a:xfrm>
            <a:off x="3289300" y="4221163"/>
            <a:ext cx="995363" cy="457200"/>
          </a:xfrm>
          <a:prstGeom prst="rect">
            <a:avLst/>
          </a:prstGeom>
          <a:noFill/>
          <a:ln w="9525">
            <a:noFill/>
          </a:ln>
        </p:spPr>
        <p:txBody>
          <a:bodyPr wrap="none">
            <a:spAutoFit/>
          </a:bodyPr>
          <a:lstStyle/>
          <a:p>
            <a:r>
              <a:rPr lang="en-US" altLang="zh-CN" dirty="0">
                <a:latin typeface="Times New Roman" panose="02020603050405020304" pitchFamily="18" charset="0"/>
              </a:rPr>
              <a:t>fact(1)</a:t>
            </a:r>
          </a:p>
        </p:txBody>
      </p:sp>
      <p:sp>
        <p:nvSpPr>
          <p:cNvPr id="207918" name="文本框 207917"/>
          <p:cNvSpPr txBox="1"/>
          <p:nvPr/>
        </p:nvSpPr>
        <p:spPr>
          <a:xfrm>
            <a:off x="6889750" y="4652963"/>
            <a:ext cx="1139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return 1</a:t>
            </a:r>
          </a:p>
        </p:txBody>
      </p:sp>
      <p:sp>
        <p:nvSpPr>
          <p:cNvPr id="207919" name="文本框 207918"/>
          <p:cNvSpPr txBox="1"/>
          <p:nvPr/>
        </p:nvSpPr>
        <p:spPr>
          <a:xfrm>
            <a:off x="6889750" y="5059363"/>
            <a:ext cx="1139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return 2</a:t>
            </a:r>
          </a:p>
        </p:txBody>
      </p:sp>
      <p:sp>
        <p:nvSpPr>
          <p:cNvPr id="207920" name="文本框 207919"/>
          <p:cNvSpPr txBox="1"/>
          <p:nvPr/>
        </p:nvSpPr>
        <p:spPr>
          <a:xfrm>
            <a:off x="6889750" y="5516563"/>
            <a:ext cx="1139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return 6</a:t>
            </a:r>
          </a:p>
        </p:txBody>
      </p:sp>
      <p:sp>
        <p:nvSpPr>
          <p:cNvPr id="207921" name="文本框 207920"/>
          <p:cNvSpPr txBox="1"/>
          <p:nvPr/>
        </p:nvSpPr>
        <p:spPr>
          <a:xfrm>
            <a:off x="6877050" y="5948363"/>
            <a:ext cx="12922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return 24</a:t>
            </a:r>
          </a:p>
        </p:txBody>
      </p:sp>
      <p:sp>
        <p:nvSpPr>
          <p:cNvPr id="207922" name="文本框 207921"/>
          <p:cNvSpPr txBox="1"/>
          <p:nvPr/>
        </p:nvSpPr>
        <p:spPr>
          <a:xfrm>
            <a:off x="4356100" y="4221163"/>
            <a:ext cx="995363" cy="457200"/>
          </a:xfrm>
          <a:prstGeom prst="rect">
            <a:avLst/>
          </a:prstGeom>
          <a:noFill/>
          <a:ln w="9525">
            <a:noFill/>
          </a:ln>
        </p:spPr>
        <p:txBody>
          <a:bodyPr wrap="none">
            <a:spAutoFit/>
          </a:bodyPr>
          <a:lstStyle/>
          <a:p>
            <a:r>
              <a:rPr lang="en-US" altLang="zh-CN" dirty="0">
                <a:latin typeface="Times New Roman" panose="02020603050405020304" pitchFamily="18" charset="0"/>
              </a:rPr>
              <a:t>fact(2)</a:t>
            </a:r>
          </a:p>
        </p:txBody>
      </p:sp>
      <p:sp>
        <p:nvSpPr>
          <p:cNvPr id="207923" name="文本框 207922"/>
          <p:cNvSpPr txBox="1"/>
          <p:nvPr/>
        </p:nvSpPr>
        <p:spPr>
          <a:xfrm>
            <a:off x="5435600" y="4267200"/>
            <a:ext cx="995363" cy="457200"/>
          </a:xfrm>
          <a:prstGeom prst="rect">
            <a:avLst/>
          </a:prstGeom>
          <a:noFill/>
          <a:ln w="9525">
            <a:noFill/>
          </a:ln>
        </p:spPr>
        <p:txBody>
          <a:bodyPr wrap="none">
            <a:spAutoFit/>
          </a:bodyPr>
          <a:lstStyle/>
          <a:p>
            <a:r>
              <a:rPr lang="en-US" altLang="zh-CN" dirty="0">
                <a:latin typeface="Times New Roman" panose="02020603050405020304" pitchFamily="18" charset="0"/>
              </a:rPr>
              <a:t>fact(3)</a:t>
            </a:r>
          </a:p>
        </p:txBody>
      </p:sp>
      <p:sp>
        <p:nvSpPr>
          <p:cNvPr id="207924" name="文本框 207923"/>
          <p:cNvSpPr txBox="1"/>
          <p:nvPr/>
        </p:nvSpPr>
        <p:spPr>
          <a:xfrm>
            <a:off x="6443663" y="4267200"/>
            <a:ext cx="995362" cy="457200"/>
          </a:xfrm>
          <a:prstGeom prst="rect">
            <a:avLst/>
          </a:prstGeom>
          <a:noFill/>
          <a:ln w="9525">
            <a:noFill/>
          </a:ln>
        </p:spPr>
        <p:txBody>
          <a:bodyPr wrap="none">
            <a:spAutoFit/>
          </a:bodyPr>
          <a:lstStyle/>
          <a:p>
            <a:r>
              <a:rPr lang="en-US" altLang="zh-CN" dirty="0">
                <a:latin typeface="Times New Roman" panose="02020603050405020304" pitchFamily="18" charset="0"/>
              </a:rPr>
              <a:t>fact(4)</a:t>
            </a:r>
          </a:p>
        </p:txBody>
      </p:sp>
      <p:sp>
        <p:nvSpPr>
          <p:cNvPr id="7785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9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7911"/>
                                        </p:tgtEl>
                                        <p:attrNameLst>
                                          <p:attrName>style.visibility</p:attrName>
                                        </p:attrNameLst>
                                      </p:cBhvr>
                                      <p:to>
                                        <p:strVal val="visible"/>
                                      </p:to>
                                    </p:set>
                                    <p:animEffect transition="in" filter="blinds(horizontal)">
                                      <p:cBhvr>
                                        <p:cTn id="11" dur="500"/>
                                        <p:tgtEl>
                                          <p:spTgt spid="2079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207913"/>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2079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912"/>
                                        </p:tgtEl>
                                        <p:attrNameLst>
                                          <p:attrName>style.visibility</p:attrName>
                                        </p:attrNameLst>
                                      </p:cBhvr>
                                      <p:to>
                                        <p:strVal val="visible"/>
                                      </p:to>
                                    </p:set>
                                    <p:animEffect transition="in" filter="blinds(horizontal)">
                                      <p:cBhvr>
                                        <p:cTn id="22" dur="500"/>
                                        <p:tgtEl>
                                          <p:spTgt spid="2079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791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079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7916"/>
                                        </p:tgtEl>
                                        <p:attrNameLst>
                                          <p:attrName>style.visibility</p:attrName>
                                        </p:attrNameLst>
                                      </p:cBhvr>
                                      <p:to>
                                        <p:strVal val="visible"/>
                                      </p:to>
                                    </p:set>
                                    <p:animEffect transition="in" filter="blinds(horizontal)">
                                      <p:cBhvr>
                                        <p:cTn id="33" dur="500"/>
                                        <p:tgtEl>
                                          <p:spTgt spid="2079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207915"/>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2079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7918"/>
                                        </p:tgtEl>
                                        <p:attrNameLst>
                                          <p:attrName>style.visibility</p:attrName>
                                        </p:attrNameLst>
                                      </p:cBhvr>
                                      <p:to>
                                        <p:strVal val="visible"/>
                                      </p:to>
                                    </p:set>
                                    <p:animEffect transition="in" filter="blinds(horizontal)">
                                      <p:cBhvr>
                                        <p:cTn id="44" dur="500"/>
                                        <p:tgtEl>
                                          <p:spTgt spid="20791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0791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0 0 L 0.34652 0 " pathEditMode="relative" ptsTypes="AA">
                                      <p:cBhvr>
                                        <p:cTn id="52" dur="1000" fill="hold"/>
                                        <p:tgtEl>
                                          <p:spTgt spid="207916"/>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79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0791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079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2079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0792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1.38889E-6 1.11111E-6 L 0.44149 0.06805 " pathEditMode="relative" rAng="0" ptsTypes="AA">
                                      <p:cBhvr>
                                        <p:cTn id="72" dur="1000" fill="hold"/>
                                        <p:tgtEl>
                                          <p:spTgt spid="207912"/>
                                        </p:tgtEl>
                                        <p:attrNameLst>
                                          <p:attrName>ppt_x</p:attrName>
                                          <p:attrName>ppt_y</p:attrName>
                                        </p:attrNameLst>
                                      </p:cBhvr>
                                      <p:rCtr x="22100" y="3400"/>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79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07919"/>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079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2" nodeType="clickEffect">
                                  <p:stCondLst>
                                    <p:cond delay="0"/>
                                  </p:stCondLst>
                                  <p:childTnLst>
                                    <p:set>
                                      <p:cBhvr>
                                        <p:cTn id="86" dur="1" fill="hold">
                                          <p:stCondLst>
                                            <p:cond delay="0"/>
                                          </p:stCondLst>
                                        </p:cTn>
                                        <p:tgtEl>
                                          <p:spTgt spid="207912"/>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0792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1" nodeType="clickEffect">
                                  <p:stCondLst>
                                    <p:cond delay="0"/>
                                  </p:stCondLst>
                                  <p:childTnLst>
                                    <p:animMotion origin="layout" path="M 0 0 L 0.55122 0.07361 " pathEditMode="relative" ptsTypes="AA">
                                      <p:cBhvr>
                                        <p:cTn id="92" dur="1000" fill="hold"/>
                                        <p:tgtEl>
                                          <p:spTgt spid="207911"/>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0792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07920"/>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20792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2" nodeType="clickEffect">
                                  <p:stCondLst>
                                    <p:cond delay="0"/>
                                  </p:stCondLst>
                                  <p:childTnLst>
                                    <p:set>
                                      <p:cBhvr>
                                        <p:cTn id="106" dur="1" fill="hold">
                                          <p:stCondLst>
                                            <p:cond delay="0"/>
                                          </p:stCondLst>
                                        </p:cTn>
                                        <p:tgtEl>
                                          <p:spTgt spid="207911"/>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079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11" grpId="0" animBg="1"/>
      <p:bldP spid="207911" grpId="1" animBg="1"/>
      <p:bldP spid="207911" grpId="2" animBg="1"/>
      <p:bldP spid="207912" grpId="0" animBg="1"/>
      <p:bldP spid="207912" grpId="1" animBg="1"/>
      <p:bldP spid="207912" grpId="2" animBg="1"/>
      <p:bldP spid="207913" grpId="0"/>
      <p:bldP spid="207913" grpId="1"/>
      <p:bldP spid="207914" grpId="0"/>
      <p:bldP spid="207914" grpId="1"/>
      <p:bldP spid="207915" grpId="0"/>
      <p:bldP spid="207915" grpId="1"/>
      <p:bldP spid="207916" grpId="0" animBg="1"/>
      <p:bldP spid="207916" grpId="1" animBg="1"/>
      <p:bldP spid="207916" grpId="2" animBg="1"/>
      <p:bldP spid="207917" grpId="0"/>
      <p:bldP spid="207917" grpId="1"/>
      <p:bldP spid="207918" grpId="0"/>
      <p:bldP spid="207918" grpId="1"/>
      <p:bldP spid="207919" grpId="0"/>
      <p:bldP spid="207919" grpId="1"/>
      <p:bldP spid="207920" grpId="0"/>
      <p:bldP spid="207920" grpId="1"/>
      <p:bldP spid="207921" grpId="0"/>
      <p:bldP spid="207922" grpId="0"/>
      <p:bldP spid="207922" grpId="1"/>
      <p:bldP spid="207923" grpId="0"/>
      <p:bldP spid="207923" grpId="1"/>
      <p:bldP spid="207924" grpId="0"/>
      <p:bldP spid="20792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16737"/>
          <p:cNvSpPr>
            <a:spLocks noGrp="1"/>
          </p:cNvSpPr>
          <p:nvPr>
            <p:ph type="title"/>
          </p:nvPr>
        </p:nvSpPr>
        <p:spPr>
          <a:xfrm>
            <a:off x="-73025" y="260350"/>
            <a:ext cx="8893175" cy="658813"/>
          </a:xfrm>
        </p:spPr>
        <p:txBody>
          <a:bodyPr vert="horz" wrap="square" lIns="91440" tIns="45720" rIns="91440" bIns="45720" anchor="ctr"/>
          <a:lstStyle/>
          <a:p>
            <a:pPr eaLnBrk="1" hangingPunct="1"/>
            <a:r>
              <a:rPr lang="en-US" altLang="zh-CN" sz="3200" dirty="0">
                <a:solidFill>
                  <a:srgbClr val="CC3300"/>
                </a:solidFill>
              </a:rPr>
              <a:t>Replacing the Recursion with a user defined stack</a:t>
            </a:r>
          </a:p>
        </p:txBody>
      </p:sp>
      <p:sp>
        <p:nvSpPr>
          <p:cNvPr id="78851" name="文本占位符 116738"/>
          <p:cNvSpPr>
            <a:spLocks noGrp="1"/>
          </p:cNvSpPr>
          <p:nvPr>
            <p:ph idx="1"/>
          </p:nvPr>
        </p:nvSpPr>
        <p:spPr>
          <a:xfrm>
            <a:off x="250825" y="1052513"/>
            <a:ext cx="8569325" cy="4114800"/>
          </a:xfrm>
        </p:spPr>
        <p:txBody>
          <a:bodyPr vert="horz" wrap="square" lIns="91440" tIns="45720" rIns="91440" bIns="45720" anchor="t"/>
          <a:lstStyle/>
          <a:p>
            <a:pPr eaLnBrk="1" hangingPunct="1">
              <a:buNone/>
            </a:pPr>
            <a:r>
              <a:rPr lang="en-US" altLang="zh-CN" sz="2800" dirty="0"/>
              <a:t>// The non-recursion version with a stack to compute n! </a:t>
            </a:r>
          </a:p>
          <a:p>
            <a:pPr eaLnBrk="1" hangingPunct="1">
              <a:buNone/>
            </a:pPr>
            <a:r>
              <a:rPr lang="en-US" altLang="zh-CN" sz="2800" dirty="0"/>
              <a:t>long fact(int n, Stack&lt;int&gt;&amp; S) { // Compute n!</a:t>
            </a:r>
          </a:p>
          <a:p>
            <a:pPr eaLnBrk="1" hangingPunct="1">
              <a:buNone/>
            </a:pPr>
            <a:r>
              <a:rPr lang="en-US" altLang="zh-CN" sz="2800" dirty="0"/>
              <a:t>       while (n &gt; 1) S.push(n--);  // Load up the stack</a:t>
            </a:r>
          </a:p>
          <a:p>
            <a:pPr eaLnBrk="1" hangingPunct="1">
              <a:buNone/>
            </a:pPr>
            <a:r>
              <a:rPr lang="en-US" altLang="zh-CN" sz="2800" dirty="0"/>
              <a:t>       long result = 1;                  // Holds final result</a:t>
            </a:r>
          </a:p>
          <a:p>
            <a:pPr eaLnBrk="1" hangingPunct="1">
              <a:buNone/>
            </a:pPr>
            <a:r>
              <a:rPr lang="en-US" altLang="zh-CN" sz="2800" dirty="0"/>
              <a:t>       int val;                               // Holds current value</a:t>
            </a:r>
          </a:p>
          <a:p>
            <a:pPr eaLnBrk="1" hangingPunct="1">
              <a:buNone/>
            </a:pPr>
            <a:r>
              <a:rPr lang="en-US" altLang="zh-CN" sz="2800" dirty="0"/>
              <a:t>       while(S.pop(val)) result = result * val; // Compute</a:t>
            </a:r>
          </a:p>
          <a:p>
            <a:pPr eaLnBrk="1" hangingPunct="1">
              <a:buNone/>
            </a:pPr>
            <a:r>
              <a:rPr lang="en-US" altLang="zh-CN" sz="2800" dirty="0"/>
              <a:t>       return result;</a:t>
            </a:r>
          </a:p>
          <a:p>
            <a:pPr eaLnBrk="1" hangingPunct="1">
              <a:buNone/>
            </a:pPr>
            <a:r>
              <a:rPr lang="en-US" altLang="zh-CN" sz="2800" dirty="0"/>
              <a:t>}</a:t>
            </a:r>
          </a:p>
        </p:txBody>
      </p:sp>
      <p:sp>
        <p:nvSpPr>
          <p:cNvPr id="78852" name="文本框 116747"/>
          <p:cNvSpPr txBox="1"/>
          <p:nvPr/>
        </p:nvSpPr>
        <p:spPr>
          <a:xfrm>
            <a:off x="684213" y="5013325"/>
            <a:ext cx="1030287"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fact(4)</a:t>
            </a:r>
          </a:p>
        </p:txBody>
      </p:sp>
      <p:sp>
        <p:nvSpPr>
          <p:cNvPr id="78853" name="矩形 116749"/>
          <p:cNvSpPr/>
          <p:nvPr/>
        </p:nvSpPr>
        <p:spPr>
          <a:xfrm>
            <a:off x="466725" y="5637213"/>
            <a:ext cx="792163"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8854" name="矩形 116750"/>
          <p:cNvSpPr/>
          <p:nvPr/>
        </p:nvSpPr>
        <p:spPr>
          <a:xfrm>
            <a:off x="1258888" y="5637213"/>
            <a:ext cx="863600"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8855" name="矩形 116751"/>
          <p:cNvSpPr/>
          <p:nvPr/>
        </p:nvSpPr>
        <p:spPr>
          <a:xfrm>
            <a:off x="2122488" y="5637213"/>
            <a:ext cx="863600"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8856" name="直接连接符 116752"/>
          <p:cNvSpPr/>
          <p:nvPr/>
        </p:nvSpPr>
        <p:spPr>
          <a:xfrm>
            <a:off x="2987675" y="5637213"/>
            <a:ext cx="647700" cy="0"/>
          </a:xfrm>
          <a:prstGeom prst="line">
            <a:avLst/>
          </a:prstGeom>
          <a:ln w="38100" cap="flat" cmpd="sng">
            <a:solidFill>
              <a:schemeClr val="tx1"/>
            </a:solidFill>
            <a:prstDash val="solid"/>
            <a:headEnd type="none" w="med" len="med"/>
            <a:tailEnd type="none" w="med" len="med"/>
          </a:ln>
        </p:spPr>
      </p:sp>
      <p:sp>
        <p:nvSpPr>
          <p:cNvPr id="78857" name="直接连接符 116753"/>
          <p:cNvSpPr/>
          <p:nvPr/>
        </p:nvSpPr>
        <p:spPr>
          <a:xfrm>
            <a:off x="2987675" y="6142038"/>
            <a:ext cx="647700" cy="0"/>
          </a:xfrm>
          <a:prstGeom prst="line">
            <a:avLst/>
          </a:prstGeom>
          <a:ln w="38100" cap="flat" cmpd="sng">
            <a:solidFill>
              <a:schemeClr val="tx1"/>
            </a:solidFill>
            <a:prstDash val="solid"/>
            <a:headEnd type="none" w="med" len="med"/>
            <a:tailEnd type="none" w="med" len="med"/>
          </a:ln>
        </p:spPr>
      </p:sp>
      <p:sp>
        <p:nvSpPr>
          <p:cNvPr id="116755" name="文本框 116754"/>
          <p:cNvSpPr txBox="1"/>
          <p:nvPr/>
        </p:nvSpPr>
        <p:spPr>
          <a:xfrm>
            <a:off x="666750" y="5699125"/>
            <a:ext cx="304800"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4</a:t>
            </a:r>
          </a:p>
        </p:txBody>
      </p:sp>
      <p:sp>
        <p:nvSpPr>
          <p:cNvPr id="116756" name="文本框 116755"/>
          <p:cNvSpPr txBox="1"/>
          <p:nvPr/>
        </p:nvSpPr>
        <p:spPr>
          <a:xfrm>
            <a:off x="1530350" y="5699125"/>
            <a:ext cx="304800"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3</a:t>
            </a:r>
          </a:p>
        </p:txBody>
      </p:sp>
      <p:sp>
        <p:nvSpPr>
          <p:cNvPr id="116757" name="文本框 116756"/>
          <p:cNvSpPr txBox="1"/>
          <p:nvPr/>
        </p:nvSpPr>
        <p:spPr>
          <a:xfrm>
            <a:off x="2466975" y="5699125"/>
            <a:ext cx="304800"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2</a:t>
            </a:r>
          </a:p>
        </p:txBody>
      </p:sp>
      <p:sp>
        <p:nvSpPr>
          <p:cNvPr id="116758" name="文本框 116757"/>
          <p:cNvSpPr txBox="1"/>
          <p:nvPr/>
        </p:nvSpPr>
        <p:spPr>
          <a:xfrm>
            <a:off x="6529388" y="4437063"/>
            <a:ext cx="133667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result = 1</a:t>
            </a:r>
          </a:p>
        </p:txBody>
      </p:sp>
      <p:sp>
        <p:nvSpPr>
          <p:cNvPr id="116759" name="文本框 116758"/>
          <p:cNvSpPr txBox="1"/>
          <p:nvPr/>
        </p:nvSpPr>
        <p:spPr>
          <a:xfrm>
            <a:off x="6529388" y="4843463"/>
            <a:ext cx="133667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result = 2</a:t>
            </a:r>
          </a:p>
        </p:txBody>
      </p:sp>
      <p:sp>
        <p:nvSpPr>
          <p:cNvPr id="116760" name="文本框 116759"/>
          <p:cNvSpPr txBox="1"/>
          <p:nvPr/>
        </p:nvSpPr>
        <p:spPr>
          <a:xfrm>
            <a:off x="6529388" y="5300663"/>
            <a:ext cx="133667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result = 6</a:t>
            </a:r>
          </a:p>
        </p:txBody>
      </p:sp>
      <p:sp>
        <p:nvSpPr>
          <p:cNvPr id="116761" name="文本框 116760"/>
          <p:cNvSpPr txBox="1"/>
          <p:nvPr/>
        </p:nvSpPr>
        <p:spPr>
          <a:xfrm>
            <a:off x="6516688" y="5732463"/>
            <a:ext cx="148907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result = 24</a:t>
            </a:r>
          </a:p>
        </p:txBody>
      </p:sp>
      <p:sp>
        <p:nvSpPr>
          <p:cNvPr id="7886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55"/>
                                        </p:tgtEl>
                                        <p:attrNameLst>
                                          <p:attrName>style.visibility</p:attrName>
                                        </p:attrNameLst>
                                      </p:cBhvr>
                                      <p:to>
                                        <p:strVal val="visible"/>
                                      </p:to>
                                    </p:set>
                                    <p:animEffect transition="in" filter="blinds(horizontal)">
                                      <p:cBhvr>
                                        <p:cTn id="7" dur="500"/>
                                        <p:tgtEl>
                                          <p:spTgt spid="1167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756"/>
                                        </p:tgtEl>
                                        <p:attrNameLst>
                                          <p:attrName>style.visibility</p:attrName>
                                        </p:attrNameLst>
                                      </p:cBhvr>
                                      <p:to>
                                        <p:strVal val="visible"/>
                                      </p:to>
                                    </p:set>
                                    <p:animEffect transition="in" filter="blinds(horizontal)">
                                      <p:cBhvr>
                                        <p:cTn id="12" dur="500"/>
                                        <p:tgtEl>
                                          <p:spTgt spid="116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757"/>
                                        </p:tgtEl>
                                        <p:attrNameLst>
                                          <p:attrName>style.visibility</p:attrName>
                                        </p:attrNameLst>
                                      </p:cBhvr>
                                      <p:to>
                                        <p:strVal val="visible"/>
                                      </p:to>
                                    </p:set>
                                    <p:animEffect transition="in" filter="blinds(horizontal)">
                                      <p:cBhvr>
                                        <p:cTn id="17" dur="500"/>
                                        <p:tgtEl>
                                          <p:spTgt spid="1167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758"/>
                                        </p:tgtEl>
                                        <p:attrNameLst>
                                          <p:attrName>style.visibility</p:attrName>
                                        </p:attrNameLst>
                                      </p:cBhvr>
                                      <p:to>
                                        <p:strVal val="visible"/>
                                      </p:to>
                                    </p:set>
                                    <p:animEffect transition="in" filter="blinds(horizontal)">
                                      <p:cBhvr>
                                        <p:cTn id="22" dur="500"/>
                                        <p:tgtEl>
                                          <p:spTgt spid="116758"/>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 0 L 0.34652 0 " pathEditMode="relative" ptsTypes="AA">
                                      <p:cBhvr>
                                        <p:cTn id="26" dur="1000" fill="hold"/>
                                        <p:tgtEl>
                                          <p:spTgt spid="1167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675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67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2" nodeType="clickEffect">
                                  <p:stCondLst>
                                    <p:cond delay="0"/>
                                  </p:stCondLst>
                                  <p:childTnLst>
                                    <p:set>
                                      <p:cBhvr>
                                        <p:cTn id="36" dur="1" fill="hold">
                                          <p:stCondLst>
                                            <p:cond delay="0"/>
                                          </p:stCondLst>
                                        </p:cTn>
                                        <p:tgtEl>
                                          <p:spTgt spid="11675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2.22222E-6 3.7037E-6 L 0.44201 -0.00186 " pathEditMode="relative" rAng="0" ptsTypes="AA">
                                      <p:cBhvr>
                                        <p:cTn id="40" dur="1000" fill="hold"/>
                                        <p:tgtEl>
                                          <p:spTgt spid="116756"/>
                                        </p:tgtEl>
                                        <p:attrNameLst>
                                          <p:attrName>ppt_x</p:attrName>
                                          <p:attrName>ppt_y</p:attrName>
                                        </p:attrNameLst>
                                      </p:cBhvr>
                                      <p:rCtr x="22100" y="-100"/>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675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167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11675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3.33333E-6 3.7037E-6 L 0.55209 0.00879 " pathEditMode="relative" rAng="0" ptsTypes="AA">
                                      <p:cBhvr>
                                        <p:cTn id="54" dur="1000" fill="hold"/>
                                        <p:tgtEl>
                                          <p:spTgt spid="116755"/>
                                        </p:tgtEl>
                                        <p:attrNameLst>
                                          <p:attrName>ppt_x</p:attrName>
                                          <p:attrName>ppt_y</p:attrName>
                                        </p:attrNameLst>
                                      </p:cBhvr>
                                      <p:rCtr x="27600" y="400"/>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16760"/>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167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2" nodeType="clickEffect">
                                  <p:stCondLst>
                                    <p:cond delay="0"/>
                                  </p:stCondLst>
                                  <p:childTnLst>
                                    <p:set>
                                      <p:cBhvr>
                                        <p:cTn id="64" dur="1" fill="hold">
                                          <p:stCondLst>
                                            <p:cond delay="0"/>
                                          </p:stCondLst>
                                        </p:cTn>
                                        <p:tgtEl>
                                          <p:spTgt spid="1167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5" grpId="0" animBg="1"/>
      <p:bldP spid="116755" grpId="1" animBg="1"/>
      <p:bldP spid="116755" grpId="2" animBg="1"/>
      <p:bldP spid="116756" grpId="0" animBg="1"/>
      <p:bldP spid="116756" grpId="1" animBg="1"/>
      <p:bldP spid="116756" grpId="2" animBg="1"/>
      <p:bldP spid="116757" grpId="0" animBg="1"/>
      <p:bldP spid="116757" grpId="1" animBg="1"/>
      <p:bldP spid="116757" grpId="2" animBg="1"/>
      <p:bldP spid="116758" grpId="0"/>
      <p:bldP spid="116758" grpId="1"/>
      <p:bldP spid="116759" grpId="0"/>
      <p:bldP spid="116759" grpId="1"/>
      <p:bldP spid="116760" grpId="0"/>
      <p:bldP spid="116760" grpId="1"/>
      <p:bldP spid="11676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25953"/>
          <p:cNvSpPr>
            <a:spLocks noGrp="1"/>
          </p:cNvSpPr>
          <p:nvPr>
            <p:ph type="title"/>
          </p:nvPr>
        </p:nvSpPr>
        <p:spPr>
          <a:xfrm>
            <a:off x="685800" y="44450"/>
            <a:ext cx="7772400" cy="1143000"/>
          </a:xfrm>
        </p:spPr>
        <p:txBody>
          <a:bodyPr vert="horz" wrap="square" lIns="91440" tIns="45720" rIns="91440" bIns="45720" anchor="ctr"/>
          <a:lstStyle/>
          <a:p>
            <a:pPr eaLnBrk="1" hangingPunct="1"/>
            <a:r>
              <a:rPr lang="en-US" altLang="zh-CN" sz="4000" dirty="0">
                <a:solidFill>
                  <a:srgbClr val="CC3300"/>
                </a:solidFill>
              </a:rPr>
              <a:t>Application of stack(2) – Verify the Balance of Parentheses</a:t>
            </a:r>
          </a:p>
        </p:txBody>
      </p:sp>
      <p:sp>
        <p:nvSpPr>
          <p:cNvPr id="79875" name="文本占位符 125954"/>
          <p:cNvSpPr>
            <a:spLocks noGrp="1"/>
          </p:cNvSpPr>
          <p:nvPr>
            <p:ph idx="1"/>
          </p:nvPr>
        </p:nvSpPr>
        <p:spPr>
          <a:xfrm>
            <a:off x="685800" y="1341438"/>
            <a:ext cx="7772400" cy="4114800"/>
          </a:xfrm>
        </p:spPr>
        <p:txBody>
          <a:bodyPr vert="horz" wrap="square" lIns="91440" tIns="45720" rIns="91440" bIns="45720" anchor="t"/>
          <a:lstStyle/>
          <a:p>
            <a:pPr eaLnBrk="1" hangingPunct="1"/>
            <a:r>
              <a:rPr lang="en-US" altLang="zh-CN" dirty="0"/>
              <a:t>Eg. The string “((())())” contains balanced parentheses. The string“(()” are not balanced.</a:t>
            </a:r>
          </a:p>
          <a:p>
            <a:pPr eaLnBrk="1" hangingPunct="1"/>
            <a:r>
              <a:rPr lang="en-US" altLang="zh-CN" dirty="0"/>
              <a:t>Write a program with a stack to check if a string contains properly nested and balanced parentheses. (p137. 4.20)</a:t>
            </a:r>
          </a:p>
        </p:txBody>
      </p:sp>
      <p:sp>
        <p:nvSpPr>
          <p:cNvPr id="79876" name="矩形 125964"/>
          <p:cNvSpPr/>
          <p:nvPr/>
        </p:nvSpPr>
        <p:spPr>
          <a:xfrm>
            <a:off x="828675" y="4868863"/>
            <a:ext cx="792163"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9877" name="矩形 125965"/>
          <p:cNvSpPr/>
          <p:nvPr/>
        </p:nvSpPr>
        <p:spPr>
          <a:xfrm>
            <a:off x="1620838" y="4868863"/>
            <a:ext cx="863600"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9878" name="矩形 125966"/>
          <p:cNvSpPr/>
          <p:nvPr/>
        </p:nvSpPr>
        <p:spPr>
          <a:xfrm>
            <a:off x="2484438" y="4868863"/>
            <a:ext cx="863600" cy="503237"/>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9879" name="直接连接符 125967"/>
          <p:cNvSpPr/>
          <p:nvPr/>
        </p:nvSpPr>
        <p:spPr>
          <a:xfrm>
            <a:off x="3349625" y="4868863"/>
            <a:ext cx="647700" cy="0"/>
          </a:xfrm>
          <a:prstGeom prst="line">
            <a:avLst/>
          </a:prstGeom>
          <a:ln w="38100" cap="flat" cmpd="sng">
            <a:solidFill>
              <a:schemeClr val="tx1"/>
            </a:solidFill>
            <a:prstDash val="solid"/>
            <a:headEnd type="none" w="med" len="med"/>
            <a:tailEnd type="none" w="med" len="med"/>
          </a:ln>
        </p:spPr>
      </p:sp>
      <p:sp>
        <p:nvSpPr>
          <p:cNvPr id="79880" name="直接连接符 125968"/>
          <p:cNvSpPr/>
          <p:nvPr/>
        </p:nvSpPr>
        <p:spPr>
          <a:xfrm>
            <a:off x="3349625" y="5373688"/>
            <a:ext cx="647700" cy="0"/>
          </a:xfrm>
          <a:prstGeom prst="line">
            <a:avLst/>
          </a:prstGeom>
          <a:ln w="38100" cap="flat" cmpd="sng">
            <a:solidFill>
              <a:schemeClr val="tx1"/>
            </a:solidFill>
            <a:prstDash val="solid"/>
            <a:headEnd type="none" w="med" len="med"/>
            <a:tailEnd type="none" w="med" len="med"/>
          </a:ln>
        </p:spPr>
      </p:sp>
      <p:sp>
        <p:nvSpPr>
          <p:cNvPr id="125970" name="文本框 125969"/>
          <p:cNvSpPr txBox="1"/>
          <p:nvPr/>
        </p:nvSpPr>
        <p:spPr>
          <a:xfrm>
            <a:off x="1028700" y="4930775"/>
            <a:ext cx="265113"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a:t>
            </a:r>
          </a:p>
        </p:txBody>
      </p:sp>
      <p:sp>
        <p:nvSpPr>
          <p:cNvPr id="125971" name="文本框 125970"/>
          <p:cNvSpPr txBox="1"/>
          <p:nvPr/>
        </p:nvSpPr>
        <p:spPr>
          <a:xfrm>
            <a:off x="1892300" y="4930775"/>
            <a:ext cx="265113"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a:t>
            </a:r>
          </a:p>
        </p:txBody>
      </p:sp>
      <p:sp>
        <p:nvSpPr>
          <p:cNvPr id="125972" name="文本框 125971"/>
          <p:cNvSpPr txBox="1"/>
          <p:nvPr/>
        </p:nvSpPr>
        <p:spPr>
          <a:xfrm>
            <a:off x="2828925" y="4930775"/>
            <a:ext cx="265113"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a:t>
            </a:r>
          </a:p>
        </p:txBody>
      </p:sp>
      <p:sp>
        <p:nvSpPr>
          <p:cNvPr id="125973" name="文本框 125972"/>
          <p:cNvSpPr txBox="1"/>
          <p:nvPr/>
        </p:nvSpPr>
        <p:spPr>
          <a:xfrm>
            <a:off x="1908175" y="4941888"/>
            <a:ext cx="265113"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a:t>
            </a:r>
          </a:p>
        </p:txBody>
      </p:sp>
      <p:sp>
        <p:nvSpPr>
          <p:cNvPr id="125974" name="矩形 125973"/>
          <p:cNvSpPr/>
          <p:nvPr/>
        </p:nvSpPr>
        <p:spPr>
          <a:xfrm>
            <a:off x="5292725" y="4941888"/>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77" name="矩形 125976"/>
          <p:cNvSpPr/>
          <p:nvPr/>
        </p:nvSpPr>
        <p:spPr>
          <a:xfrm>
            <a:off x="5510213" y="49625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78" name="矩形 125977"/>
          <p:cNvSpPr/>
          <p:nvPr/>
        </p:nvSpPr>
        <p:spPr>
          <a:xfrm>
            <a:off x="5724525" y="49625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79" name="矩形 125978"/>
          <p:cNvSpPr/>
          <p:nvPr/>
        </p:nvSpPr>
        <p:spPr>
          <a:xfrm>
            <a:off x="5942013" y="49625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80" name="矩形 125979"/>
          <p:cNvSpPr/>
          <p:nvPr/>
        </p:nvSpPr>
        <p:spPr>
          <a:xfrm>
            <a:off x="6156325" y="49625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81" name="矩形 125980"/>
          <p:cNvSpPr/>
          <p:nvPr/>
        </p:nvSpPr>
        <p:spPr>
          <a:xfrm>
            <a:off x="6372225" y="49625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82" name="矩形 125981"/>
          <p:cNvSpPr/>
          <p:nvPr/>
        </p:nvSpPr>
        <p:spPr>
          <a:xfrm>
            <a:off x="6588125" y="49625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83" name="矩形 125982"/>
          <p:cNvSpPr/>
          <p:nvPr/>
        </p:nvSpPr>
        <p:spPr>
          <a:xfrm>
            <a:off x="6805613" y="49879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79893" name="矩形 125983"/>
          <p:cNvSpPr/>
          <p:nvPr/>
        </p:nvSpPr>
        <p:spPr>
          <a:xfrm>
            <a:off x="755650" y="5876925"/>
            <a:ext cx="792163" cy="503238"/>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9894" name="矩形 125984"/>
          <p:cNvSpPr/>
          <p:nvPr/>
        </p:nvSpPr>
        <p:spPr>
          <a:xfrm>
            <a:off x="1547813" y="5876925"/>
            <a:ext cx="863600" cy="503238"/>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9895" name="矩形 125985"/>
          <p:cNvSpPr/>
          <p:nvPr/>
        </p:nvSpPr>
        <p:spPr>
          <a:xfrm>
            <a:off x="2411413" y="5876925"/>
            <a:ext cx="863600" cy="503238"/>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altLang="zh-CN" sz="1800" dirty="0">
              <a:latin typeface="Times New Roman" panose="02020603050405020304" pitchFamily="18" charset="0"/>
            </a:endParaRPr>
          </a:p>
        </p:txBody>
      </p:sp>
      <p:sp>
        <p:nvSpPr>
          <p:cNvPr id="79896" name="直接连接符 125986"/>
          <p:cNvSpPr/>
          <p:nvPr/>
        </p:nvSpPr>
        <p:spPr>
          <a:xfrm>
            <a:off x="3276600" y="5876925"/>
            <a:ext cx="647700" cy="0"/>
          </a:xfrm>
          <a:prstGeom prst="line">
            <a:avLst/>
          </a:prstGeom>
          <a:ln w="38100" cap="flat" cmpd="sng">
            <a:solidFill>
              <a:schemeClr val="tx1"/>
            </a:solidFill>
            <a:prstDash val="solid"/>
            <a:headEnd type="none" w="med" len="med"/>
            <a:tailEnd type="none" w="med" len="med"/>
          </a:ln>
        </p:spPr>
      </p:sp>
      <p:sp>
        <p:nvSpPr>
          <p:cNvPr id="79897" name="直接连接符 125987"/>
          <p:cNvSpPr/>
          <p:nvPr/>
        </p:nvSpPr>
        <p:spPr>
          <a:xfrm>
            <a:off x="3276600" y="6381750"/>
            <a:ext cx="647700" cy="0"/>
          </a:xfrm>
          <a:prstGeom prst="line">
            <a:avLst/>
          </a:prstGeom>
          <a:ln w="38100" cap="flat" cmpd="sng">
            <a:solidFill>
              <a:schemeClr val="tx1"/>
            </a:solidFill>
            <a:prstDash val="solid"/>
            <a:headEnd type="none" w="med" len="med"/>
            <a:tailEnd type="none" w="med" len="med"/>
          </a:ln>
        </p:spPr>
      </p:sp>
      <p:sp>
        <p:nvSpPr>
          <p:cNvPr id="125989" name="文本框 125988"/>
          <p:cNvSpPr txBox="1"/>
          <p:nvPr/>
        </p:nvSpPr>
        <p:spPr>
          <a:xfrm>
            <a:off x="955675" y="5938838"/>
            <a:ext cx="265113"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a:t>
            </a:r>
          </a:p>
        </p:txBody>
      </p:sp>
      <p:sp>
        <p:nvSpPr>
          <p:cNvPr id="125990" name="文本框 125989"/>
          <p:cNvSpPr txBox="1"/>
          <p:nvPr/>
        </p:nvSpPr>
        <p:spPr>
          <a:xfrm>
            <a:off x="1819275" y="5938838"/>
            <a:ext cx="265113" cy="381000"/>
          </a:xfrm>
          <a:prstGeom prst="rect">
            <a:avLst/>
          </a:prstGeom>
          <a:solidFill>
            <a:srgbClr val="CCFFCC"/>
          </a:solidFill>
          <a:ln w="9525">
            <a:noFill/>
          </a:ln>
        </p:spPr>
        <p:txBody>
          <a:bodyPr wrap="none">
            <a:spAutoFit/>
          </a:bodyPr>
          <a:lstStyle/>
          <a:p>
            <a:r>
              <a:rPr lang="en-US" altLang="zh-CN" sz="1900" dirty="0">
                <a:latin typeface="Times New Roman" panose="02020603050405020304" pitchFamily="18" charset="0"/>
              </a:rPr>
              <a:t>(</a:t>
            </a:r>
          </a:p>
        </p:txBody>
      </p:sp>
      <p:sp>
        <p:nvSpPr>
          <p:cNvPr id="125993" name="矩形 125992"/>
          <p:cNvSpPr/>
          <p:nvPr/>
        </p:nvSpPr>
        <p:spPr>
          <a:xfrm>
            <a:off x="5362575" y="58769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94" name="矩形 125993"/>
          <p:cNvSpPr/>
          <p:nvPr/>
        </p:nvSpPr>
        <p:spPr>
          <a:xfrm>
            <a:off x="5576888" y="58769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125995" name="矩形 125994"/>
          <p:cNvSpPr/>
          <p:nvPr/>
        </p:nvSpPr>
        <p:spPr>
          <a:xfrm>
            <a:off x="5865813" y="5876925"/>
            <a:ext cx="361950" cy="457200"/>
          </a:xfrm>
          <a:prstGeom prst="rect">
            <a:avLst/>
          </a:prstGeom>
          <a:noFill/>
          <a:ln w="9525">
            <a:noFill/>
          </a:ln>
        </p:spPr>
        <p:txBody>
          <a:bodyPr>
            <a:spAutoFit/>
          </a:bodyPr>
          <a:lstStyle/>
          <a:p>
            <a:r>
              <a:rPr lang="en-US" altLang="zh-CN" dirty="0">
                <a:latin typeface="Times New Roman" panose="02020603050405020304" pitchFamily="18" charset="0"/>
              </a:rPr>
              <a:t>)</a:t>
            </a:r>
          </a:p>
        </p:txBody>
      </p:sp>
      <p:sp>
        <p:nvSpPr>
          <p:cNvPr id="79903"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5970"/>
                                        </p:tgtEl>
                                        <p:attrNameLst>
                                          <p:attrName>style.visibility</p:attrName>
                                        </p:attrNameLst>
                                      </p:cBhvr>
                                      <p:to>
                                        <p:strVal val="visible"/>
                                      </p:to>
                                    </p:set>
                                    <p:animEffect transition="in" filter="blinds(horizontal)">
                                      <p:cBhvr>
                                        <p:cTn id="11" dur="500"/>
                                        <p:tgtEl>
                                          <p:spTgt spid="1259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597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5971"/>
                                        </p:tgtEl>
                                        <p:attrNameLst>
                                          <p:attrName>style.visibility</p:attrName>
                                        </p:attrNameLst>
                                      </p:cBhvr>
                                      <p:to>
                                        <p:strVal val="visible"/>
                                      </p:to>
                                    </p:set>
                                    <p:animEffect transition="in" filter="blinds(horizontal)">
                                      <p:cBhvr>
                                        <p:cTn id="20" dur="500"/>
                                        <p:tgtEl>
                                          <p:spTgt spid="12597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5978">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5972"/>
                                        </p:tgtEl>
                                        <p:attrNameLst>
                                          <p:attrName>style.visibility</p:attrName>
                                        </p:attrNameLst>
                                      </p:cBhvr>
                                      <p:to>
                                        <p:strVal val="visible"/>
                                      </p:to>
                                    </p:set>
                                    <p:animEffect transition="in" filter="blinds(horizontal)">
                                      <p:cBhvr>
                                        <p:cTn id="29" dur="500"/>
                                        <p:tgtEl>
                                          <p:spTgt spid="12597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5979">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2597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5980">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2597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598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25973"/>
                                        </p:tgtEl>
                                        <p:attrNameLst>
                                          <p:attrName>style.visibility</p:attrName>
                                        </p:attrNameLst>
                                      </p:cBhvr>
                                      <p:to>
                                        <p:strVal val="visible"/>
                                      </p:to>
                                    </p:set>
                                    <p:animEffect transition="in" filter="blinds(horizontal)">
                                      <p:cBhvr>
                                        <p:cTn id="54" dur="500"/>
                                        <p:tgtEl>
                                          <p:spTgt spid="12597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982">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2597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598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2597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5993">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25989"/>
                                        </p:tgtEl>
                                        <p:attrNameLst>
                                          <p:attrName>style.visibility</p:attrName>
                                        </p:attrNameLst>
                                      </p:cBhvr>
                                      <p:to>
                                        <p:strVal val="visible"/>
                                      </p:to>
                                    </p:set>
                                    <p:animEffect transition="in" filter="blinds(horizontal)">
                                      <p:cBhvr>
                                        <p:cTn id="79" dur="500"/>
                                        <p:tgtEl>
                                          <p:spTgt spid="12598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2599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25990"/>
                                        </p:tgtEl>
                                        <p:attrNameLst>
                                          <p:attrName>style.visibility</p:attrName>
                                        </p:attrNameLst>
                                      </p:cBhvr>
                                      <p:to>
                                        <p:strVal val="visible"/>
                                      </p:to>
                                    </p:set>
                                    <p:animEffect transition="in" filter="blinds(horizontal)">
                                      <p:cBhvr>
                                        <p:cTn id="88" dur="500"/>
                                        <p:tgtEl>
                                          <p:spTgt spid="125990"/>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25995">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259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0" grpId="0" animBg="1"/>
      <p:bldP spid="125970" grpId="1" animBg="1"/>
      <p:bldP spid="125971" grpId="0" animBg="1"/>
      <p:bldP spid="125971" grpId="1" animBg="1"/>
      <p:bldP spid="125972" grpId="0" animBg="1"/>
      <p:bldP spid="125972" grpId="1" animBg="1"/>
      <p:bldP spid="125973" grpId="0" animBg="1"/>
      <p:bldP spid="125973" grpId="1" animBg="1"/>
      <p:bldP spid="125989" grpId="0" animBg="1"/>
      <p:bldP spid="125990" grpId="0" animBg="1"/>
      <p:bldP spid="125990"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205825"/>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3.  Queues</a:t>
            </a:r>
          </a:p>
        </p:txBody>
      </p:sp>
      <p:sp>
        <p:nvSpPr>
          <p:cNvPr id="81923" name="文本占位符 205826"/>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CC0000"/>
                </a:solidFill>
              </a:rPr>
              <a:t>3.1 Definition of Queues</a:t>
            </a:r>
          </a:p>
          <a:p>
            <a:pPr eaLnBrk="1" hangingPunct="1"/>
            <a:r>
              <a:rPr lang="en-US" altLang="zh-CN" sz="3600" dirty="0">
                <a:solidFill>
                  <a:srgbClr val="008000"/>
                </a:solidFill>
              </a:rPr>
              <a:t>3.2 ADT of Queues</a:t>
            </a:r>
          </a:p>
          <a:p>
            <a:pPr eaLnBrk="1" hangingPunct="1"/>
            <a:r>
              <a:rPr lang="en-US" altLang="zh-CN" sz="3600" dirty="0">
                <a:solidFill>
                  <a:srgbClr val="008000"/>
                </a:solidFill>
              </a:rPr>
              <a:t>3.3 Basic Implementation of Queues</a:t>
            </a:r>
          </a:p>
          <a:p>
            <a:pPr lvl="1" eaLnBrk="1" hangingPunct="1"/>
            <a:r>
              <a:rPr lang="en-US" altLang="zh-CN" sz="3200" dirty="0">
                <a:solidFill>
                  <a:srgbClr val="008000"/>
                </a:solidFill>
              </a:rPr>
              <a:t>3.3.1 Array-based Queues</a:t>
            </a:r>
          </a:p>
          <a:p>
            <a:pPr lvl="1" eaLnBrk="1" hangingPunct="1"/>
            <a:r>
              <a:rPr lang="en-US" altLang="zh-CN" sz="3200" dirty="0">
                <a:solidFill>
                  <a:srgbClr val="008000"/>
                </a:solidFill>
              </a:rPr>
              <a:t>3.3.2 Linked Queues</a:t>
            </a:r>
          </a:p>
          <a:p>
            <a:pPr eaLnBrk="1" hangingPunct="1"/>
            <a:r>
              <a:rPr lang="en-US" altLang="zh-CN" sz="3600" dirty="0">
                <a:solidFill>
                  <a:srgbClr val="008000"/>
                </a:solidFill>
              </a:rPr>
              <a:t>3.4 Application of Queues</a:t>
            </a:r>
          </a:p>
          <a:p>
            <a:pPr eaLnBrk="1" hangingPunct="1">
              <a:buNone/>
            </a:pPr>
            <a:endParaRPr lang="en-US" altLang="zh-CN" sz="3600" dirty="0">
              <a:solidFill>
                <a:srgbClr val="008000"/>
              </a:solidFill>
            </a:endParaRPr>
          </a:p>
        </p:txBody>
      </p:sp>
      <p:sp>
        <p:nvSpPr>
          <p:cNvPr id="81924"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78</a:t>
            </a:fld>
            <a:endParaRPr lang="zh-CN" altLang="en-US"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92161"/>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Definition of Queues</a:t>
            </a:r>
          </a:p>
        </p:txBody>
      </p:sp>
      <p:sp>
        <p:nvSpPr>
          <p:cNvPr id="82947" name="文本占位符 92162"/>
          <p:cNvSpPr>
            <a:spLocks noGrp="1"/>
          </p:cNvSpPr>
          <p:nvPr>
            <p:ph idx="1"/>
          </p:nvPr>
        </p:nvSpPr>
        <p:spPr>
          <a:xfrm>
            <a:off x="455613" y="1279525"/>
            <a:ext cx="8226425" cy="4572000"/>
          </a:xfrm>
        </p:spPr>
        <p:txBody>
          <a:bodyPr vert="horz" wrap="square" lIns="91440" tIns="45720" rIns="91440" bIns="45720" anchor="t"/>
          <a:lstStyle/>
          <a:p>
            <a:pPr eaLnBrk="1" hangingPunct="1">
              <a:lnSpc>
                <a:spcPct val="80000"/>
              </a:lnSpc>
              <a:buNone/>
            </a:pPr>
            <a:r>
              <a:rPr lang="en-US" altLang="zh-CN" b="1" dirty="0">
                <a:solidFill>
                  <a:srgbClr val="CC0000"/>
                </a:solidFill>
                <a:latin typeface="Helvetica" pitchFamily="34" charset="0"/>
              </a:rPr>
              <a:t>Queue</a:t>
            </a:r>
            <a:r>
              <a:rPr lang="en-US" altLang="zh-CN" dirty="0">
                <a:latin typeface="Helvetica" pitchFamily="34" charset="0"/>
              </a:rPr>
              <a:t>: A restricted form of list -  Insert at one end, remove from the other.</a:t>
            </a:r>
          </a:p>
          <a:p>
            <a:pPr eaLnBrk="1" hangingPunct="1">
              <a:lnSpc>
                <a:spcPct val="80000"/>
              </a:lnSpc>
              <a:buNone/>
            </a:pPr>
            <a:endParaRPr lang="en-US" altLang="zh-CN" dirty="0">
              <a:latin typeface="Helvetica" pitchFamily="34" charset="0"/>
            </a:endParaRPr>
          </a:p>
          <a:p>
            <a:pPr eaLnBrk="1" hangingPunct="1">
              <a:lnSpc>
                <a:spcPct val="80000"/>
              </a:lnSpc>
              <a:buNone/>
            </a:pPr>
            <a:r>
              <a:rPr lang="en-US" altLang="zh-CN" b="1" dirty="0">
                <a:solidFill>
                  <a:srgbClr val="CC0000"/>
                </a:solidFill>
                <a:latin typeface="Helvetica" pitchFamily="34" charset="0"/>
              </a:rPr>
              <a:t>FIFO</a:t>
            </a:r>
            <a:r>
              <a:rPr lang="en-US" altLang="zh-CN" dirty="0">
                <a:latin typeface="Helvetica" pitchFamily="34" charset="0"/>
              </a:rPr>
              <a:t> property: First in, First Out</a:t>
            </a:r>
          </a:p>
          <a:p>
            <a:pPr eaLnBrk="1" hangingPunct="1">
              <a:lnSpc>
                <a:spcPct val="50000"/>
              </a:lnSpc>
              <a:buNone/>
            </a:pPr>
            <a:endParaRPr lang="en-US" altLang="zh-CN" dirty="0">
              <a:latin typeface="Helvetica" pitchFamily="34" charset="0"/>
            </a:endParaRPr>
          </a:p>
          <a:p>
            <a:pPr eaLnBrk="1" hangingPunct="1">
              <a:lnSpc>
                <a:spcPct val="60000"/>
              </a:lnSpc>
              <a:buNone/>
            </a:pPr>
            <a:r>
              <a:rPr lang="en-US" altLang="zh-CN" dirty="0">
                <a:latin typeface="Helvetica" pitchFamily="34" charset="0"/>
              </a:rPr>
              <a:t>Notation:</a:t>
            </a:r>
          </a:p>
          <a:p>
            <a:pPr eaLnBrk="1" hangingPunct="1">
              <a:lnSpc>
                <a:spcPct val="60000"/>
              </a:lnSpc>
              <a:spcBef>
                <a:spcPct val="30000"/>
              </a:spcBef>
            </a:pPr>
            <a:r>
              <a:rPr lang="en-US" altLang="zh-CN" sz="2800" dirty="0">
                <a:latin typeface="Helvetica" pitchFamily="34" charset="0"/>
              </a:rPr>
              <a:t>Insert: </a:t>
            </a:r>
            <a:r>
              <a:rPr lang="en-US" altLang="zh-CN" sz="2800" dirty="0">
                <a:solidFill>
                  <a:srgbClr val="CC0000"/>
                </a:solidFill>
                <a:latin typeface="Helvetica" pitchFamily="34" charset="0"/>
              </a:rPr>
              <a:t>enqueue</a:t>
            </a:r>
          </a:p>
          <a:p>
            <a:pPr eaLnBrk="1" hangingPunct="1">
              <a:lnSpc>
                <a:spcPct val="60000"/>
              </a:lnSpc>
              <a:spcBef>
                <a:spcPct val="30000"/>
              </a:spcBef>
            </a:pPr>
            <a:r>
              <a:rPr lang="en-US" altLang="zh-CN" sz="2800" dirty="0">
                <a:latin typeface="Helvetica" pitchFamily="34" charset="0"/>
              </a:rPr>
              <a:t>Delete: </a:t>
            </a:r>
            <a:r>
              <a:rPr lang="en-US" altLang="zh-CN" sz="2800" dirty="0">
                <a:solidFill>
                  <a:srgbClr val="CC0000"/>
                </a:solidFill>
                <a:latin typeface="Helvetica" pitchFamily="34" charset="0"/>
              </a:rPr>
              <a:t>dequeue</a:t>
            </a:r>
          </a:p>
          <a:p>
            <a:pPr eaLnBrk="1" hangingPunct="1">
              <a:lnSpc>
                <a:spcPct val="60000"/>
              </a:lnSpc>
              <a:spcBef>
                <a:spcPct val="30000"/>
              </a:spcBef>
            </a:pPr>
            <a:r>
              <a:rPr lang="en-US" altLang="zh-CN" sz="2800" dirty="0">
                <a:latin typeface="Helvetica" pitchFamily="34" charset="0"/>
              </a:rPr>
              <a:t>First element: </a:t>
            </a:r>
            <a:r>
              <a:rPr lang="en-US" altLang="zh-CN" sz="2800" dirty="0">
                <a:solidFill>
                  <a:srgbClr val="CC0000"/>
                </a:solidFill>
                <a:latin typeface="Helvetica" pitchFamily="34" charset="0"/>
              </a:rPr>
              <a:t>front</a:t>
            </a:r>
          </a:p>
          <a:p>
            <a:pPr eaLnBrk="1" hangingPunct="1">
              <a:lnSpc>
                <a:spcPct val="60000"/>
              </a:lnSpc>
              <a:spcBef>
                <a:spcPct val="30000"/>
              </a:spcBef>
            </a:pPr>
            <a:r>
              <a:rPr lang="en-US" altLang="zh-CN" sz="2800" dirty="0">
                <a:latin typeface="Helvetica" pitchFamily="34" charset="0"/>
              </a:rPr>
              <a:t>Last element: </a:t>
            </a:r>
            <a:r>
              <a:rPr lang="en-US" altLang="zh-CN" sz="2800" dirty="0">
                <a:solidFill>
                  <a:srgbClr val="CC0000"/>
                </a:solidFill>
                <a:latin typeface="Helvetica" pitchFamily="34" charset="0"/>
              </a:rPr>
              <a:t>rear</a:t>
            </a:r>
          </a:p>
        </p:txBody>
      </p:sp>
      <p:sp>
        <p:nvSpPr>
          <p:cNvPr id="82948" name="矩形 92163"/>
          <p:cNvSpPr/>
          <p:nvPr/>
        </p:nvSpPr>
        <p:spPr>
          <a:xfrm>
            <a:off x="1806575" y="55641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2949" name="矩形 92164"/>
          <p:cNvSpPr/>
          <p:nvPr/>
        </p:nvSpPr>
        <p:spPr>
          <a:xfrm>
            <a:off x="2598738" y="55641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2950" name="矩形 92165"/>
          <p:cNvSpPr/>
          <p:nvPr/>
        </p:nvSpPr>
        <p:spPr>
          <a:xfrm>
            <a:off x="3462338" y="55641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2951" name="矩形 92166"/>
          <p:cNvSpPr/>
          <p:nvPr/>
        </p:nvSpPr>
        <p:spPr>
          <a:xfrm>
            <a:off x="4327525" y="55641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2952" name="矩形 92167"/>
          <p:cNvSpPr/>
          <p:nvPr/>
        </p:nvSpPr>
        <p:spPr>
          <a:xfrm>
            <a:off x="5191125" y="5564188"/>
            <a:ext cx="863600" cy="50323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2953" name="直接连接符 92168"/>
          <p:cNvSpPr/>
          <p:nvPr/>
        </p:nvSpPr>
        <p:spPr>
          <a:xfrm>
            <a:off x="5983288" y="5564188"/>
            <a:ext cx="1512887" cy="0"/>
          </a:xfrm>
          <a:prstGeom prst="line">
            <a:avLst/>
          </a:prstGeom>
          <a:ln w="38100" cap="flat" cmpd="sng">
            <a:solidFill>
              <a:schemeClr val="tx1"/>
            </a:solidFill>
            <a:prstDash val="solid"/>
            <a:headEnd type="none" w="med" len="med"/>
            <a:tailEnd type="none" w="med" len="med"/>
          </a:ln>
        </p:spPr>
      </p:sp>
      <p:sp>
        <p:nvSpPr>
          <p:cNvPr id="82954" name="直接连接符 92169"/>
          <p:cNvSpPr/>
          <p:nvPr/>
        </p:nvSpPr>
        <p:spPr>
          <a:xfrm>
            <a:off x="5983288" y="6069013"/>
            <a:ext cx="1512887" cy="0"/>
          </a:xfrm>
          <a:prstGeom prst="line">
            <a:avLst/>
          </a:prstGeom>
          <a:ln w="38100" cap="flat" cmpd="sng">
            <a:solidFill>
              <a:schemeClr val="tx1"/>
            </a:solidFill>
            <a:prstDash val="solid"/>
            <a:headEnd type="none" w="med" len="med"/>
            <a:tailEnd type="none" w="med" len="med"/>
          </a:ln>
        </p:spPr>
      </p:sp>
      <p:sp>
        <p:nvSpPr>
          <p:cNvPr id="82955" name="文本框 92172"/>
          <p:cNvSpPr txBox="1"/>
          <p:nvPr/>
        </p:nvSpPr>
        <p:spPr>
          <a:xfrm>
            <a:off x="179388" y="6165850"/>
            <a:ext cx="1268412" cy="457200"/>
          </a:xfrm>
          <a:prstGeom prst="rect">
            <a:avLst/>
          </a:prstGeom>
          <a:noFill/>
          <a:ln w="9525">
            <a:noFill/>
          </a:ln>
        </p:spPr>
        <p:txBody>
          <a:bodyPr wrap="none">
            <a:spAutoFit/>
          </a:bodyPr>
          <a:lstStyle/>
          <a:p>
            <a:r>
              <a:rPr lang="en-US" altLang="zh-CN" b="1" dirty="0">
                <a:solidFill>
                  <a:srgbClr val="FF3300"/>
                </a:solidFill>
                <a:latin typeface="Times New Roman" panose="02020603050405020304" pitchFamily="18" charset="0"/>
              </a:rPr>
              <a:t>dequeue</a:t>
            </a:r>
          </a:p>
        </p:txBody>
      </p:sp>
      <p:sp>
        <p:nvSpPr>
          <p:cNvPr id="82956" name="文本框 92173"/>
          <p:cNvSpPr txBox="1"/>
          <p:nvPr/>
        </p:nvSpPr>
        <p:spPr>
          <a:xfrm>
            <a:off x="7875588" y="5589588"/>
            <a:ext cx="1268412" cy="457200"/>
          </a:xfrm>
          <a:prstGeom prst="rect">
            <a:avLst/>
          </a:prstGeom>
          <a:noFill/>
          <a:ln w="9525">
            <a:noFill/>
          </a:ln>
        </p:spPr>
        <p:txBody>
          <a:bodyPr wrap="none">
            <a:spAutoFit/>
          </a:bodyPr>
          <a:lstStyle/>
          <a:p>
            <a:r>
              <a:rPr lang="en-US" altLang="zh-CN" b="1" dirty="0">
                <a:solidFill>
                  <a:srgbClr val="3333CC"/>
                </a:solidFill>
                <a:latin typeface="Times New Roman" panose="02020603050405020304" pitchFamily="18" charset="0"/>
              </a:rPr>
              <a:t>enqueue</a:t>
            </a:r>
          </a:p>
        </p:txBody>
      </p:sp>
      <p:sp>
        <p:nvSpPr>
          <p:cNvPr id="82957" name="直接连接符 92174"/>
          <p:cNvSpPr/>
          <p:nvPr/>
        </p:nvSpPr>
        <p:spPr>
          <a:xfrm>
            <a:off x="869950" y="5564188"/>
            <a:ext cx="1512888" cy="0"/>
          </a:xfrm>
          <a:prstGeom prst="line">
            <a:avLst/>
          </a:prstGeom>
          <a:ln w="38100" cap="flat" cmpd="sng">
            <a:solidFill>
              <a:schemeClr val="tx1"/>
            </a:solidFill>
            <a:prstDash val="solid"/>
            <a:headEnd type="none" w="med" len="med"/>
            <a:tailEnd type="none" w="med" len="med"/>
          </a:ln>
        </p:spPr>
      </p:sp>
      <p:sp>
        <p:nvSpPr>
          <p:cNvPr id="82958" name="直接连接符 92175"/>
          <p:cNvSpPr/>
          <p:nvPr/>
        </p:nvSpPr>
        <p:spPr>
          <a:xfrm>
            <a:off x="869950" y="6069013"/>
            <a:ext cx="1512888" cy="0"/>
          </a:xfrm>
          <a:prstGeom prst="line">
            <a:avLst/>
          </a:prstGeom>
          <a:ln w="38100" cap="flat" cmpd="sng">
            <a:solidFill>
              <a:schemeClr val="tx1"/>
            </a:solidFill>
            <a:prstDash val="solid"/>
            <a:headEnd type="none" w="med" len="med"/>
            <a:tailEnd type="none" w="med" len="med"/>
          </a:ln>
        </p:spPr>
      </p:sp>
      <p:sp>
        <p:nvSpPr>
          <p:cNvPr id="82959" name="直接连接符 92176"/>
          <p:cNvSpPr/>
          <p:nvPr/>
        </p:nvSpPr>
        <p:spPr>
          <a:xfrm flipH="1">
            <a:off x="6084888" y="5876925"/>
            <a:ext cx="1655762" cy="0"/>
          </a:xfrm>
          <a:prstGeom prst="line">
            <a:avLst/>
          </a:prstGeom>
          <a:ln w="38100" cap="flat" cmpd="sng">
            <a:solidFill>
              <a:schemeClr val="accent2"/>
            </a:solidFill>
            <a:prstDash val="solid"/>
            <a:headEnd type="none" w="med" len="med"/>
            <a:tailEnd type="triangle" w="med" len="med"/>
          </a:ln>
        </p:spPr>
      </p:sp>
      <p:sp>
        <p:nvSpPr>
          <p:cNvPr id="82960" name="直接连接符 92177"/>
          <p:cNvSpPr/>
          <p:nvPr/>
        </p:nvSpPr>
        <p:spPr>
          <a:xfrm flipH="1">
            <a:off x="468313" y="5876925"/>
            <a:ext cx="1223962" cy="0"/>
          </a:xfrm>
          <a:prstGeom prst="line">
            <a:avLst/>
          </a:prstGeom>
          <a:ln w="38100" cap="flat" cmpd="sng">
            <a:solidFill>
              <a:srgbClr val="FF3300"/>
            </a:solidFill>
            <a:prstDash val="solid"/>
            <a:headEnd type="none" w="med" len="med"/>
            <a:tailEnd type="triangle" w="med" len="med"/>
          </a:ln>
        </p:spPr>
      </p:sp>
      <p:sp>
        <p:nvSpPr>
          <p:cNvPr id="82961" name="直接连接符 92178"/>
          <p:cNvSpPr/>
          <p:nvPr/>
        </p:nvSpPr>
        <p:spPr>
          <a:xfrm flipH="1" flipV="1">
            <a:off x="2195513" y="6165850"/>
            <a:ext cx="215900" cy="215900"/>
          </a:xfrm>
          <a:prstGeom prst="line">
            <a:avLst/>
          </a:prstGeom>
          <a:ln w="9525" cap="flat" cmpd="sng">
            <a:solidFill>
              <a:schemeClr val="tx1"/>
            </a:solidFill>
            <a:prstDash val="solid"/>
            <a:headEnd type="none" w="med" len="med"/>
            <a:tailEnd type="triangle" w="med" len="med"/>
          </a:ln>
        </p:spPr>
      </p:sp>
      <p:sp>
        <p:nvSpPr>
          <p:cNvPr id="82962" name="文本框 92179"/>
          <p:cNvSpPr txBox="1"/>
          <p:nvPr/>
        </p:nvSpPr>
        <p:spPr>
          <a:xfrm>
            <a:off x="2268538" y="6400800"/>
            <a:ext cx="776287" cy="457200"/>
          </a:xfrm>
          <a:prstGeom prst="rect">
            <a:avLst/>
          </a:prstGeom>
          <a:noFill/>
          <a:ln w="9525">
            <a:noFill/>
          </a:ln>
        </p:spPr>
        <p:txBody>
          <a:bodyPr wrap="none">
            <a:spAutoFit/>
          </a:bodyPr>
          <a:lstStyle/>
          <a:p>
            <a:r>
              <a:rPr lang="en-US" altLang="zh-CN" dirty="0">
                <a:latin typeface="Times New Roman" panose="02020603050405020304" pitchFamily="18" charset="0"/>
              </a:rPr>
              <a:t>front</a:t>
            </a:r>
          </a:p>
        </p:txBody>
      </p:sp>
      <p:sp>
        <p:nvSpPr>
          <p:cNvPr id="82963" name="直接连接符 92180"/>
          <p:cNvSpPr/>
          <p:nvPr/>
        </p:nvSpPr>
        <p:spPr>
          <a:xfrm flipH="1" flipV="1">
            <a:off x="5507038" y="6165850"/>
            <a:ext cx="215900" cy="215900"/>
          </a:xfrm>
          <a:prstGeom prst="line">
            <a:avLst/>
          </a:prstGeom>
          <a:ln w="9525" cap="flat" cmpd="sng">
            <a:solidFill>
              <a:schemeClr val="tx1"/>
            </a:solidFill>
            <a:prstDash val="solid"/>
            <a:headEnd type="none" w="med" len="med"/>
            <a:tailEnd type="triangle" w="med" len="med"/>
          </a:ln>
        </p:spPr>
      </p:sp>
      <p:sp>
        <p:nvSpPr>
          <p:cNvPr id="82964" name="文本框 92181"/>
          <p:cNvSpPr txBox="1"/>
          <p:nvPr/>
        </p:nvSpPr>
        <p:spPr>
          <a:xfrm>
            <a:off x="5580063" y="6308725"/>
            <a:ext cx="657225" cy="457200"/>
          </a:xfrm>
          <a:prstGeom prst="rect">
            <a:avLst/>
          </a:prstGeom>
          <a:noFill/>
          <a:ln w="9525">
            <a:noFill/>
          </a:ln>
        </p:spPr>
        <p:txBody>
          <a:bodyPr wrap="none">
            <a:spAutoFit/>
          </a:bodyPr>
          <a:lstStyle/>
          <a:p>
            <a:r>
              <a:rPr lang="en-US" altLang="zh-CN" dirty="0">
                <a:latin typeface="Times New Roman" panose="02020603050405020304" pitchFamily="18" charset="0"/>
              </a:rPr>
              <a:t>rear</a:t>
            </a:r>
          </a:p>
        </p:txBody>
      </p:sp>
      <p:sp>
        <p:nvSpPr>
          <p:cNvPr id="8296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79</a:t>
            </a:fld>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06497"/>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Current Position</a:t>
            </a:r>
          </a:p>
        </p:txBody>
      </p:sp>
      <p:sp>
        <p:nvSpPr>
          <p:cNvPr id="9219" name="文本占位符 106498"/>
          <p:cNvSpPr>
            <a:spLocks noGrp="1"/>
          </p:cNvSpPr>
          <p:nvPr>
            <p:ph idx="1"/>
          </p:nvPr>
        </p:nvSpPr>
        <p:spPr/>
        <p:txBody>
          <a:bodyPr vert="horz" wrap="square" lIns="91440" tIns="45720" rIns="91440" bIns="45720" anchor="t"/>
          <a:lstStyle/>
          <a:p>
            <a:pPr eaLnBrk="1" hangingPunct="1"/>
            <a:r>
              <a:rPr lang="en-US" altLang="zh-CN" dirty="0"/>
              <a:t>The position in the list to insert, remove, or read data</a:t>
            </a:r>
          </a:p>
          <a:p>
            <a:pPr eaLnBrk="1" hangingPunct="1"/>
            <a:r>
              <a:rPr lang="en-US" altLang="zh-CN" dirty="0"/>
              <a:t>Current Position is defined by supposing the list to be composed of 2 partitions separated by a </a:t>
            </a:r>
            <a:r>
              <a:rPr lang="en-US" altLang="zh-CN" dirty="0">
                <a:solidFill>
                  <a:srgbClr val="FF0000"/>
                </a:solidFill>
              </a:rPr>
              <a:t>current position</a:t>
            </a:r>
            <a:r>
              <a:rPr lang="en-US" altLang="zh-CN" dirty="0"/>
              <a:t>.</a:t>
            </a:r>
          </a:p>
          <a:p>
            <a:pPr eaLnBrk="1" hangingPunct="1"/>
            <a:endParaRPr lang="en-US" altLang="zh-CN" dirty="0"/>
          </a:p>
        </p:txBody>
      </p:sp>
      <p:sp>
        <p:nvSpPr>
          <p:cNvPr id="9220" name="矩形 106499"/>
          <p:cNvSpPr/>
          <p:nvPr/>
        </p:nvSpPr>
        <p:spPr>
          <a:xfrm>
            <a:off x="1116013" y="4724400"/>
            <a:ext cx="6673850" cy="1066800"/>
          </a:xfrm>
          <a:prstGeom prst="rect">
            <a:avLst/>
          </a:prstGeom>
          <a:noFill/>
          <a:ln w="9525">
            <a:noFill/>
          </a:ln>
        </p:spPr>
        <p:txBody>
          <a:bodyPr wrap="none">
            <a:spAutoFit/>
          </a:bodyPr>
          <a:lstStyle/>
          <a:p>
            <a:pPr>
              <a:buChar char="•"/>
            </a:pPr>
            <a:r>
              <a:rPr lang="en-US" altLang="zh-CN" sz="3200" dirty="0">
                <a:latin typeface="Times New Roman" panose="02020603050405020304" pitchFamily="18" charset="0"/>
              </a:rPr>
              <a:t>For example, we can illustrate a list as:</a:t>
            </a:r>
          </a:p>
          <a:p>
            <a:r>
              <a:rPr lang="en-US" altLang="zh-CN" sz="3200" dirty="0">
                <a:latin typeface="Times New Roman" panose="02020603050405020304" pitchFamily="18" charset="0"/>
              </a:rPr>
              <a:t> &lt;12, 22 </a:t>
            </a:r>
            <a:r>
              <a:rPr lang="en-US" altLang="zh-CN" sz="3200" b="1" dirty="0">
                <a:solidFill>
                  <a:srgbClr val="CC0000"/>
                </a:solidFill>
                <a:latin typeface="Times New Roman" panose="02020603050405020304" pitchFamily="18" charset="0"/>
              </a:rPr>
              <a:t>|</a:t>
            </a:r>
            <a:r>
              <a:rPr lang="en-US" altLang="zh-CN" sz="3200" dirty="0">
                <a:latin typeface="Times New Roman" panose="02020603050405020304" pitchFamily="18" charset="0"/>
              </a:rPr>
              <a:t> 32, 15,29&gt;</a:t>
            </a:r>
          </a:p>
        </p:txBody>
      </p:sp>
      <p:sp>
        <p:nvSpPr>
          <p:cNvPr id="9221" name="文本框 106500"/>
          <p:cNvSpPr txBox="1"/>
          <p:nvPr/>
        </p:nvSpPr>
        <p:spPr>
          <a:xfrm>
            <a:off x="2268538" y="5589588"/>
            <a:ext cx="836930" cy="583565"/>
          </a:xfrm>
          <a:prstGeom prst="rect">
            <a:avLst/>
          </a:prstGeom>
          <a:noFill/>
          <a:ln w="9525">
            <a:noFill/>
          </a:ln>
        </p:spPr>
        <p:txBody>
          <a:bodyPr wrap="none">
            <a:spAutoFit/>
          </a:bodyPr>
          <a:lstStyle/>
          <a:p>
            <a:r>
              <a:rPr lang="en-US" altLang="zh-CN" sz="3200" dirty="0">
                <a:solidFill>
                  <a:srgbClr val="CC0000"/>
                </a:solidFill>
                <a:latin typeface="Times New Roman" panose="02020603050405020304" pitchFamily="18" charset="0"/>
              </a:rPr>
              <a:t>curr</a:t>
            </a:r>
          </a:p>
        </p:txBody>
      </p:sp>
      <p:sp>
        <p:nvSpPr>
          <p:cNvPr id="922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a:t>
            </a:fld>
            <a:endParaRPr lang="zh-CN" altLang="en-US" sz="1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204801"/>
          <p:cNvSpPr>
            <a:spLocks noGrp="1"/>
          </p:cNvSpPr>
          <p:nvPr>
            <p:ph type="title"/>
          </p:nvPr>
        </p:nvSpPr>
        <p:spPr>
          <a:xfrm>
            <a:off x="683260" y="116205"/>
            <a:ext cx="7772400" cy="1143000"/>
          </a:xfrm>
        </p:spPr>
        <p:txBody>
          <a:bodyPr vert="horz" wrap="square" lIns="91440" tIns="45720" rIns="91440" bIns="45720" anchor="ctr"/>
          <a:lstStyle/>
          <a:p>
            <a:pPr eaLnBrk="1" hangingPunct="1"/>
            <a:r>
              <a:rPr lang="en-US" altLang="zh-CN" dirty="0">
                <a:solidFill>
                  <a:srgbClr val="CC3300"/>
                </a:solidFill>
              </a:rPr>
              <a:t>ADT of Queues </a:t>
            </a:r>
          </a:p>
        </p:txBody>
      </p:sp>
      <p:sp>
        <p:nvSpPr>
          <p:cNvPr id="84995" name="矩形 204802"/>
          <p:cNvSpPr/>
          <p:nvPr/>
        </p:nvSpPr>
        <p:spPr>
          <a:xfrm>
            <a:off x="647065" y="1196340"/>
            <a:ext cx="8274050" cy="5692775"/>
          </a:xfrm>
          <a:prstGeom prst="rect">
            <a:avLst/>
          </a:prstGeom>
          <a:noFill/>
          <a:ln w="9525">
            <a:noFill/>
          </a:ln>
        </p:spPr>
        <p:txBody>
          <a:bodyPr wrap="square">
            <a:spAutoFit/>
          </a:bodyPr>
          <a:lstStyle/>
          <a:p>
            <a:r>
              <a:rPr lang="en-US" altLang="zh-CN" sz="2800" dirty="0">
                <a:latin typeface="Helvetica" pitchFamily="34" charset="0"/>
                <a:ea typeface="+mn-ea"/>
              </a:rPr>
              <a:t>template &lt;class Elem&gt; class Queue {</a:t>
            </a:r>
          </a:p>
          <a:p>
            <a:r>
              <a:rPr lang="en-US" altLang="zh-CN" sz="2800" dirty="0">
                <a:latin typeface="Helvetica" pitchFamily="34" charset="0"/>
                <a:ea typeface="+mn-ea"/>
              </a:rPr>
              <a:t>private:</a:t>
            </a:r>
          </a:p>
          <a:p>
            <a:r>
              <a:rPr lang="en-US" altLang="zh-CN" sz="2800" dirty="0">
                <a:latin typeface="Helvetica" pitchFamily="34" charset="0"/>
                <a:ea typeface="+mn-ea"/>
              </a:rPr>
              <a:t>   void operator = (const Queue&amp;) { }     </a:t>
            </a:r>
          </a:p>
          <a:p>
            <a:r>
              <a:rPr lang="en-US" altLang="zh-CN" sz="2800" dirty="0">
                <a:latin typeface="Helvetica" pitchFamily="34" charset="0"/>
                <a:ea typeface="+mn-ea"/>
              </a:rPr>
              <a:t>   Queue(const Queue&amp;) { }</a:t>
            </a:r>
          </a:p>
          <a:p>
            <a:r>
              <a:rPr lang="en-US" altLang="zh-CN" sz="2800" dirty="0">
                <a:latin typeface="Helvetica" pitchFamily="34" charset="0"/>
                <a:ea typeface="+mn-ea"/>
              </a:rPr>
              <a:t>public:</a:t>
            </a:r>
          </a:p>
          <a:p>
            <a:r>
              <a:rPr lang="en-US" altLang="zh-CN" sz="2800" dirty="0">
                <a:latin typeface="Helvetica" pitchFamily="34" charset="0"/>
                <a:ea typeface="+mn-ea"/>
              </a:rPr>
              <a:t>   Queue() { }</a:t>
            </a:r>
          </a:p>
          <a:p>
            <a:r>
              <a:rPr lang="en-US" altLang="zh-CN" sz="2800" dirty="0">
                <a:latin typeface="Helvetica" pitchFamily="34" charset="0"/>
                <a:ea typeface="+mn-ea"/>
              </a:rPr>
              <a:t>   virtual ~Queue() { }</a:t>
            </a:r>
          </a:p>
          <a:p>
            <a:r>
              <a:rPr lang="en-US" altLang="zh-CN" sz="2800" dirty="0">
                <a:latin typeface="Helvetica" pitchFamily="34" charset="0"/>
                <a:ea typeface="+mn-ea"/>
              </a:rPr>
              <a:t>   virtual void </a:t>
            </a:r>
            <a:r>
              <a:rPr lang="en-US" altLang="zh-CN" sz="2800" dirty="0">
                <a:gradFill>
                  <a:gsLst>
                    <a:gs pos="0">
                      <a:srgbClr val="012D86"/>
                    </a:gs>
                    <a:gs pos="100000">
                      <a:srgbClr val="0E2557"/>
                    </a:gs>
                  </a:gsLst>
                  <a:lin scaled="0"/>
                </a:gradFill>
                <a:latin typeface="Helvetica" pitchFamily="34" charset="0"/>
                <a:ea typeface="+mn-ea"/>
              </a:rPr>
              <a:t>clear</a:t>
            </a:r>
            <a:r>
              <a:rPr lang="en-US" altLang="zh-CN" sz="2800" dirty="0">
                <a:latin typeface="Helvetica" pitchFamily="34" charset="0"/>
                <a:ea typeface="+mn-ea"/>
              </a:rPr>
              <a:t>() = 0;</a:t>
            </a:r>
          </a:p>
          <a:p>
            <a:r>
              <a:rPr lang="en-US" altLang="zh-CN" sz="2800" dirty="0">
                <a:latin typeface="Helvetica" pitchFamily="34" charset="0"/>
                <a:ea typeface="+mn-ea"/>
              </a:rPr>
              <a:t>   virtual void </a:t>
            </a:r>
            <a:r>
              <a:rPr lang="en-US" altLang="zh-CN" sz="2800" dirty="0">
                <a:gradFill>
                  <a:gsLst>
                    <a:gs pos="0">
                      <a:srgbClr val="012D86"/>
                    </a:gs>
                    <a:gs pos="100000">
                      <a:srgbClr val="0E2557"/>
                    </a:gs>
                  </a:gsLst>
                  <a:lin scaled="0"/>
                </a:gradFill>
                <a:latin typeface="Helvetica" pitchFamily="34" charset="0"/>
                <a:ea typeface="+mn-ea"/>
              </a:rPr>
              <a:t>enqueue</a:t>
            </a:r>
            <a:r>
              <a:rPr lang="en-US" altLang="zh-CN" sz="2800" dirty="0">
                <a:latin typeface="Helvetica" pitchFamily="34" charset="0"/>
                <a:ea typeface="+mn-ea"/>
              </a:rPr>
              <a:t>(const Elem&amp;) = 0;</a:t>
            </a:r>
          </a:p>
          <a:p>
            <a:r>
              <a:rPr lang="en-US" altLang="zh-CN" sz="2800" dirty="0">
                <a:latin typeface="Helvetica" pitchFamily="34" charset="0"/>
                <a:ea typeface="+mn-ea"/>
              </a:rPr>
              <a:t>   virtual Elem </a:t>
            </a:r>
            <a:r>
              <a:rPr lang="en-US" altLang="zh-CN" sz="2800" dirty="0">
                <a:gradFill>
                  <a:gsLst>
                    <a:gs pos="0">
                      <a:srgbClr val="012D86"/>
                    </a:gs>
                    <a:gs pos="100000">
                      <a:srgbClr val="0E2557"/>
                    </a:gs>
                  </a:gsLst>
                  <a:lin scaled="0"/>
                </a:gradFill>
                <a:latin typeface="Helvetica" pitchFamily="34" charset="0"/>
                <a:ea typeface="+mn-ea"/>
              </a:rPr>
              <a:t>dequeue</a:t>
            </a:r>
            <a:r>
              <a:rPr lang="en-US" altLang="zh-CN" sz="2800" dirty="0">
                <a:latin typeface="Helvetica" pitchFamily="34" charset="0"/>
                <a:ea typeface="+mn-ea"/>
              </a:rPr>
              <a:t>( ) = 0; </a:t>
            </a:r>
          </a:p>
          <a:p>
            <a:r>
              <a:rPr lang="en-US" altLang="zh-CN" sz="2800" dirty="0">
                <a:latin typeface="Helvetica" pitchFamily="34" charset="0"/>
                <a:ea typeface="+mn-ea"/>
              </a:rPr>
              <a:t>   virtual const Elem&amp; </a:t>
            </a:r>
            <a:r>
              <a:rPr lang="en-US" altLang="zh-CN" sz="2800" dirty="0">
                <a:gradFill>
                  <a:gsLst>
                    <a:gs pos="0">
                      <a:srgbClr val="012D86"/>
                    </a:gs>
                    <a:gs pos="100000">
                      <a:srgbClr val="0E2557"/>
                    </a:gs>
                  </a:gsLst>
                  <a:lin scaled="0"/>
                </a:gradFill>
                <a:latin typeface="Helvetica" pitchFamily="34" charset="0"/>
                <a:ea typeface="+mn-ea"/>
              </a:rPr>
              <a:t>frontValue</a:t>
            </a:r>
            <a:r>
              <a:rPr lang="en-US" altLang="zh-CN" sz="2800" dirty="0">
                <a:latin typeface="Helvetica" pitchFamily="34" charset="0"/>
                <a:ea typeface="+mn-ea"/>
              </a:rPr>
              <a:t>() const = 0;</a:t>
            </a:r>
          </a:p>
          <a:p>
            <a:r>
              <a:rPr lang="en-US" altLang="zh-CN" sz="2800" dirty="0">
                <a:latin typeface="Helvetica" pitchFamily="34" charset="0"/>
                <a:ea typeface="+mn-ea"/>
              </a:rPr>
              <a:t>   virtual int </a:t>
            </a:r>
            <a:r>
              <a:rPr lang="en-US" altLang="zh-CN" sz="2800" dirty="0">
                <a:gradFill>
                  <a:gsLst>
                    <a:gs pos="0">
                      <a:srgbClr val="012D86"/>
                    </a:gs>
                    <a:gs pos="100000">
                      <a:srgbClr val="0E2557"/>
                    </a:gs>
                  </a:gsLst>
                  <a:lin scaled="0"/>
                </a:gradFill>
                <a:latin typeface="Helvetica" pitchFamily="34" charset="0"/>
                <a:ea typeface="+mn-ea"/>
              </a:rPr>
              <a:t>length</a:t>
            </a:r>
            <a:r>
              <a:rPr lang="en-US" altLang="zh-CN" sz="2800" dirty="0">
                <a:latin typeface="Helvetica" pitchFamily="34" charset="0"/>
                <a:ea typeface="+mn-ea"/>
              </a:rPr>
              <a:t>() const = 0;</a:t>
            </a:r>
          </a:p>
          <a:p>
            <a:r>
              <a:rPr lang="en-US" altLang="zh-CN" sz="2800" dirty="0">
                <a:latin typeface="Helvetica" pitchFamily="34" charset="0"/>
                <a:ea typeface="+mn-ea"/>
              </a:rPr>
              <a:t>};</a:t>
            </a:r>
          </a:p>
        </p:txBody>
      </p:sp>
      <p:sp>
        <p:nvSpPr>
          <p:cNvPr id="8499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80</a:t>
            </a:fld>
            <a:endParaRPr lang="zh-CN" altLang="en-US"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94209"/>
          <p:cNvSpPr>
            <a:spLocks noGrp="1"/>
          </p:cNvSpPr>
          <p:nvPr>
            <p:ph type="title"/>
          </p:nvPr>
        </p:nvSpPr>
        <p:spPr>
          <a:xfrm>
            <a:off x="455613" y="115888"/>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Queue Implementation (1)</a:t>
            </a:r>
          </a:p>
        </p:txBody>
      </p:sp>
      <p:pic>
        <p:nvPicPr>
          <p:cNvPr id="87043" name="图片 94211" descr="BadQueue"/>
          <p:cNvPicPr>
            <a:picLocks noChangeAspect="1"/>
          </p:cNvPicPr>
          <p:nvPr/>
        </p:nvPicPr>
        <p:blipFill>
          <a:blip r:embed="rId3"/>
          <a:srcRect l="3568" t="2628" r="4282" b="3941"/>
          <a:stretch>
            <a:fillRect/>
          </a:stretch>
        </p:blipFill>
        <p:spPr>
          <a:xfrm>
            <a:off x="457200" y="1350963"/>
            <a:ext cx="5843588" cy="3219450"/>
          </a:xfrm>
          <a:prstGeom prst="rect">
            <a:avLst/>
          </a:prstGeom>
          <a:noFill/>
          <a:ln w="9525">
            <a:noFill/>
          </a:ln>
        </p:spPr>
      </p:pic>
      <p:grpSp>
        <p:nvGrpSpPr>
          <p:cNvPr id="94234" name="组合 94233"/>
          <p:cNvGrpSpPr/>
          <p:nvPr/>
        </p:nvGrpSpPr>
        <p:grpSpPr>
          <a:xfrm>
            <a:off x="684213" y="4508500"/>
            <a:ext cx="5192712" cy="1701800"/>
            <a:chOff x="431" y="2840"/>
            <a:chExt cx="3271" cy="1072"/>
          </a:xfrm>
        </p:grpSpPr>
        <p:sp>
          <p:nvSpPr>
            <p:cNvPr id="87048" name="矩形 94212"/>
            <p:cNvSpPr/>
            <p:nvPr/>
          </p:nvSpPr>
          <p:spPr>
            <a:xfrm>
              <a:off x="431"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49" name="矩形 94213"/>
            <p:cNvSpPr/>
            <p:nvPr/>
          </p:nvSpPr>
          <p:spPr>
            <a:xfrm>
              <a:off x="703"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0" name="矩形 94214"/>
            <p:cNvSpPr/>
            <p:nvPr/>
          </p:nvSpPr>
          <p:spPr>
            <a:xfrm>
              <a:off x="975"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1" name="矩形 94215"/>
            <p:cNvSpPr/>
            <p:nvPr/>
          </p:nvSpPr>
          <p:spPr>
            <a:xfrm>
              <a:off x="1247"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2" name="矩形 94216"/>
            <p:cNvSpPr/>
            <p:nvPr/>
          </p:nvSpPr>
          <p:spPr>
            <a:xfrm>
              <a:off x="1519"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3" name="矩形 94217"/>
            <p:cNvSpPr/>
            <p:nvPr/>
          </p:nvSpPr>
          <p:spPr>
            <a:xfrm>
              <a:off x="1791"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4" name="矩形 94218"/>
            <p:cNvSpPr/>
            <p:nvPr/>
          </p:nvSpPr>
          <p:spPr>
            <a:xfrm>
              <a:off x="2064"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5" name="矩形 94219"/>
            <p:cNvSpPr/>
            <p:nvPr/>
          </p:nvSpPr>
          <p:spPr>
            <a:xfrm>
              <a:off x="2336"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6" name="矩形 94220"/>
            <p:cNvSpPr/>
            <p:nvPr/>
          </p:nvSpPr>
          <p:spPr>
            <a:xfrm>
              <a:off x="2608"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7" name="矩形 94221"/>
            <p:cNvSpPr/>
            <p:nvPr/>
          </p:nvSpPr>
          <p:spPr>
            <a:xfrm>
              <a:off x="2880"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8" name="矩形 94222"/>
            <p:cNvSpPr/>
            <p:nvPr/>
          </p:nvSpPr>
          <p:spPr>
            <a:xfrm>
              <a:off x="3152"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59" name="矩形 94223"/>
            <p:cNvSpPr/>
            <p:nvPr/>
          </p:nvSpPr>
          <p:spPr>
            <a:xfrm>
              <a:off x="3424" y="3249"/>
              <a:ext cx="272" cy="272"/>
            </a:xfrm>
            <a:prstGeom prst="rect">
              <a:avLst/>
            </a:prstGeom>
            <a:noFill/>
            <a:ln w="254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87060" name="文本框 94224"/>
            <p:cNvSpPr txBox="1"/>
            <p:nvPr/>
          </p:nvSpPr>
          <p:spPr>
            <a:xfrm>
              <a:off x="3107" y="3249"/>
              <a:ext cx="308" cy="288"/>
            </a:xfrm>
            <a:prstGeom prst="rect">
              <a:avLst/>
            </a:prstGeom>
            <a:noFill/>
            <a:ln w="9525">
              <a:noFill/>
            </a:ln>
          </p:spPr>
          <p:txBody>
            <a:bodyPr wrap="none">
              <a:spAutoFit/>
            </a:bodyPr>
            <a:lstStyle/>
            <a:p>
              <a:r>
                <a:rPr lang="en-US" altLang="zh-CN" dirty="0">
                  <a:latin typeface="Times New Roman" panose="02020603050405020304" pitchFamily="18" charset="0"/>
                </a:rPr>
                <a:t>12</a:t>
              </a:r>
            </a:p>
          </p:txBody>
        </p:sp>
        <p:sp>
          <p:nvSpPr>
            <p:cNvPr id="87061" name="文本框 94225"/>
            <p:cNvSpPr txBox="1"/>
            <p:nvPr/>
          </p:nvSpPr>
          <p:spPr>
            <a:xfrm>
              <a:off x="3388" y="3249"/>
              <a:ext cx="308" cy="288"/>
            </a:xfrm>
            <a:prstGeom prst="rect">
              <a:avLst/>
            </a:prstGeom>
            <a:noFill/>
            <a:ln w="9525">
              <a:noFill/>
            </a:ln>
          </p:spPr>
          <p:txBody>
            <a:bodyPr wrap="none">
              <a:spAutoFit/>
            </a:bodyPr>
            <a:lstStyle/>
            <a:p>
              <a:r>
                <a:rPr lang="en-US" altLang="zh-CN" dirty="0">
                  <a:latin typeface="Times New Roman" panose="02020603050405020304" pitchFamily="18" charset="0"/>
                </a:rPr>
                <a:t>42</a:t>
              </a:r>
            </a:p>
          </p:txBody>
        </p:sp>
        <p:sp>
          <p:nvSpPr>
            <p:cNvPr id="87062" name="文本框 94226"/>
            <p:cNvSpPr txBox="1"/>
            <p:nvPr/>
          </p:nvSpPr>
          <p:spPr>
            <a:xfrm>
              <a:off x="2835" y="3249"/>
              <a:ext cx="308" cy="288"/>
            </a:xfrm>
            <a:prstGeom prst="rect">
              <a:avLst/>
            </a:prstGeom>
            <a:noFill/>
            <a:ln w="9525">
              <a:noFill/>
            </a:ln>
          </p:spPr>
          <p:txBody>
            <a:bodyPr wrap="none">
              <a:spAutoFit/>
            </a:bodyPr>
            <a:lstStyle/>
            <a:p>
              <a:r>
                <a:rPr lang="en-US" altLang="zh-CN" dirty="0">
                  <a:latin typeface="Times New Roman" panose="02020603050405020304" pitchFamily="18" charset="0"/>
                </a:rPr>
                <a:t>10</a:t>
              </a:r>
            </a:p>
          </p:txBody>
        </p:sp>
        <p:sp>
          <p:nvSpPr>
            <p:cNvPr id="87063" name="直接连接符 94228"/>
            <p:cNvSpPr/>
            <p:nvPr/>
          </p:nvSpPr>
          <p:spPr>
            <a:xfrm>
              <a:off x="2881" y="3113"/>
              <a:ext cx="90" cy="136"/>
            </a:xfrm>
            <a:prstGeom prst="line">
              <a:avLst/>
            </a:prstGeom>
            <a:ln w="38100" cap="flat" cmpd="sng">
              <a:solidFill>
                <a:schemeClr val="tx1"/>
              </a:solidFill>
              <a:prstDash val="solid"/>
              <a:headEnd type="none" w="med" len="med"/>
              <a:tailEnd type="triangle" w="med" len="med"/>
            </a:ln>
          </p:spPr>
        </p:sp>
        <p:sp>
          <p:nvSpPr>
            <p:cNvPr id="87064" name="直接连接符 94229"/>
            <p:cNvSpPr/>
            <p:nvPr/>
          </p:nvSpPr>
          <p:spPr>
            <a:xfrm>
              <a:off x="3470" y="3113"/>
              <a:ext cx="90" cy="136"/>
            </a:xfrm>
            <a:prstGeom prst="line">
              <a:avLst/>
            </a:prstGeom>
            <a:ln w="38100" cap="flat" cmpd="sng">
              <a:solidFill>
                <a:schemeClr val="tx1"/>
              </a:solidFill>
              <a:prstDash val="solid"/>
              <a:headEnd type="none" w="med" len="med"/>
              <a:tailEnd type="triangle" w="med" len="med"/>
            </a:ln>
          </p:spPr>
        </p:sp>
        <p:sp>
          <p:nvSpPr>
            <p:cNvPr id="87065" name="文本框 94230"/>
            <p:cNvSpPr txBox="1"/>
            <p:nvPr/>
          </p:nvSpPr>
          <p:spPr>
            <a:xfrm>
              <a:off x="2595" y="2853"/>
              <a:ext cx="489" cy="288"/>
            </a:xfrm>
            <a:prstGeom prst="rect">
              <a:avLst/>
            </a:prstGeom>
            <a:noFill/>
            <a:ln w="9525">
              <a:noFill/>
            </a:ln>
          </p:spPr>
          <p:txBody>
            <a:bodyPr wrap="none">
              <a:spAutoFit/>
            </a:bodyPr>
            <a:lstStyle/>
            <a:p>
              <a:r>
                <a:rPr lang="en-US" altLang="zh-CN" dirty="0">
                  <a:latin typeface="Times New Roman" panose="02020603050405020304" pitchFamily="18" charset="0"/>
                </a:rPr>
                <a:t>front</a:t>
              </a:r>
            </a:p>
          </p:txBody>
        </p:sp>
        <p:sp>
          <p:nvSpPr>
            <p:cNvPr id="87066" name="文本框 94231"/>
            <p:cNvSpPr txBox="1"/>
            <p:nvPr/>
          </p:nvSpPr>
          <p:spPr>
            <a:xfrm>
              <a:off x="3288" y="2840"/>
              <a:ext cx="414" cy="288"/>
            </a:xfrm>
            <a:prstGeom prst="rect">
              <a:avLst/>
            </a:prstGeom>
            <a:noFill/>
            <a:ln w="9525">
              <a:noFill/>
            </a:ln>
          </p:spPr>
          <p:txBody>
            <a:bodyPr wrap="none">
              <a:spAutoFit/>
            </a:bodyPr>
            <a:lstStyle/>
            <a:p>
              <a:r>
                <a:rPr lang="en-US" altLang="zh-CN" dirty="0">
                  <a:latin typeface="Times New Roman" panose="02020603050405020304" pitchFamily="18" charset="0"/>
                </a:rPr>
                <a:t>rear</a:t>
              </a:r>
            </a:p>
          </p:txBody>
        </p:sp>
        <p:sp>
          <p:nvSpPr>
            <p:cNvPr id="87067" name="文本框 94232"/>
            <p:cNvSpPr txBox="1"/>
            <p:nvPr/>
          </p:nvSpPr>
          <p:spPr>
            <a:xfrm>
              <a:off x="2051" y="3624"/>
              <a:ext cx="329" cy="288"/>
            </a:xfrm>
            <a:prstGeom prst="rect">
              <a:avLst/>
            </a:prstGeom>
            <a:noFill/>
            <a:ln w="9525">
              <a:noFill/>
            </a:ln>
          </p:spPr>
          <p:txBody>
            <a:bodyPr wrap="none">
              <a:spAutoFit/>
            </a:bodyPr>
            <a:lstStyle/>
            <a:p>
              <a:r>
                <a:rPr lang="en-US" altLang="zh-CN" dirty="0">
                  <a:latin typeface="Times New Roman" panose="02020603050405020304" pitchFamily="18" charset="0"/>
                </a:rPr>
                <a:t>(c)</a:t>
              </a:r>
            </a:p>
          </p:txBody>
        </p:sp>
      </p:grpSp>
      <p:sp>
        <p:nvSpPr>
          <p:cNvPr id="94235" name="文本框 94234"/>
          <p:cNvSpPr txBox="1"/>
          <p:nvPr/>
        </p:nvSpPr>
        <p:spPr>
          <a:xfrm>
            <a:off x="4643438" y="5876925"/>
            <a:ext cx="4233862"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How to insert one more element?</a:t>
            </a:r>
          </a:p>
        </p:txBody>
      </p:sp>
      <p:sp>
        <p:nvSpPr>
          <p:cNvPr id="94236" name="文本框 94235"/>
          <p:cNvSpPr txBox="1"/>
          <p:nvPr/>
        </p:nvSpPr>
        <p:spPr>
          <a:xfrm>
            <a:off x="6084888" y="2420938"/>
            <a:ext cx="2860675" cy="822325"/>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Length of the queue </a:t>
            </a:r>
          </a:p>
          <a:p>
            <a:r>
              <a:rPr lang="en-US" altLang="zh-CN" b="1" dirty="0">
                <a:solidFill>
                  <a:schemeClr val="accent2"/>
                </a:solidFill>
                <a:latin typeface="Times New Roman" panose="02020603050405020304" pitchFamily="18" charset="0"/>
              </a:rPr>
              <a:t> = rear – front + 1</a:t>
            </a:r>
          </a:p>
        </p:txBody>
      </p:sp>
      <p:sp>
        <p:nvSpPr>
          <p:cNvPr id="87047"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36"/>
                                        </p:tgtEl>
                                        <p:attrNameLst>
                                          <p:attrName>style.visibility</p:attrName>
                                        </p:attrNameLst>
                                      </p:cBhvr>
                                      <p:to>
                                        <p:strVal val="visible"/>
                                      </p:to>
                                    </p:set>
                                    <p:animEffect transition="in" filter="blinds(horizontal)">
                                      <p:cBhvr>
                                        <p:cTn id="7" dur="500"/>
                                        <p:tgtEl>
                                          <p:spTgt spid="942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42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4235"/>
                                        </p:tgtEl>
                                        <p:attrNameLst>
                                          <p:attrName>style.visibility</p:attrName>
                                        </p:attrNameLst>
                                      </p:cBhvr>
                                      <p:to>
                                        <p:strVal val="visible"/>
                                      </p:to>
                                    </p:set>
                                    <p:animEffect transition="in" filter="blinds(horizontal)">
                                      <p:cBhvr>
                                        <p:cTn id="16" dur="500"/>
                                        <p:tgtEl>
                                          <p:spTgt spid="9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5" grpId="0"/>
      <p:bldP spid="9423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96257"/>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Queue Implementation (2)</a:t>
            </a:r>
          </a:p>
        </p:txBody>
      </p:sp>
      <p:sp>
        <p:nvSpPr>
          <p:cNvPr id="88067" name="文本占位符 96258"/>
          <p:cNvSpPr>
            <a:spLocks noGrp="1"/>
          </p:cNvSpPr>
          <p:nvPr>
            <p:ph idx="1"/>
          </p:nvPr>
        </p:nvSpPr>
        <p:spPr>
          <a:xfrm>
            <a:off x="455613" y="1279525"/>
            <a:ext cx="8226425" cy="4572000"/>
          </a:xfrm>
        </p:spPr>
        <p:txBody>
          <a:bodyPr vert="horz" wrap="square" lIns="91440" tIns="45720" rIns="91440" bIns="45720" anchor="t"/>
          <a:lstStyle/>
          <a:p>
            <a:pPr eaLnBrk="1" hangingPunct="1">
              <a:lnSpc>
                <a:spcPct val="80000"/>
              </a:lnSpc>
              <a:buNone/>
            </a:pPr>
            <a:endParaRPr lang="zh-CN" altLang="zh-CN" sz="2800" dirty="0">
              <a:latin typeface="Helvetica" pitchFamily="34" charset="0"/>
            </a:endParaRPr>
          </a:p>
        </p:txBody>
      </p:sp>
      <p:pic>
        <p:nvPicPr>
          <p:cNvPr id="88068" name="图片 96259" descr="GoodQ"/>
          <p:cNvPicPr>
            <a:picLocks noChangeAspect="1"/>
          </p:cNvPicPr>
          <p:nvPr/>
        </p:nvPicPr>
        <p:blipFill>
          <a:blip r:embed="rId3"/>
          <a:srcRect l="2126" t="2374" r="4781" b="2374"/>
          <a:stretch>
            <a:fillRect/>
          </a:stretch>
        </p:blipFill>
        <p:spPr>
          <a:xfrm>
            <a:off x="457200" y="1279525"/>
            <a:ext cx="8174038" cy="3743325"/>
          </a:xfrm>
          <a:prstGeom prst="rect">
            <a:avLst/>
          </a:prstGeom>
          <a:noFill/>
          <a:ln w="9525">
            <a:noFill/>
          </a:ln>
        </p:spPr>
      </p:pic>
      <p:sp>
        <p:nvSpPr>
          <p:cNvPr id="88069" name="文本框 96260"/>
          <p:cNvSpPr txBox="1"/>
          <p:nvPr/>
        </p:nvSpPr>
        <p:spPr>
          <a:xfrm>
            <a:off x="3327400" y="5654675"/>
            <a:ext cx="2814638" cy="579438"/>
          </a:xfrm>
          <a:prstGeom prst="rect">
            <a:avLst/>
          </a:prstGeom>
          <a:noFill/>
          <a:ln w="9525">
            <a:noFill/>
          </a:ln>
        </p:spPr>
        <p:txBody>
          <a:bodyPr wrap="none">
            <a:spAutoFit/>
          </a:bodyPr>
          <a:lstStyle/>
          <a:p>
            <a:r>
              <a:rPr lang="en-US" altLang="zh-CN" sz="3200" b="1" dirty="0">
                <a:solidFill>
                  <a:srgbClr val="CC3300"/>
                </a:solidFill>
                <a:latin typeface="Times New Roman" panose="02020603050405020304" pitchFamily="18" charset="0"/>
              </a:rPr>
              <a:t>Circular queue</a:t>
            </a:r>
          </a:p>
        </p:txBody>
      </p:sp>
      <p:sp>
        <p:nvSpPr>
          <p:cNvPr id="8807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82</a:t>
            </a:fld>
            <a:endParaRPr lang="zh-CN" altLang="en-US" sz="1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132099"/>
          <p:cNvSpPr/>
          <p:nvPr/>
        </p:nvSpPr>
        <p:spPr>
          <a:xfrm>
            <a:off x="468313" y="4221163"/>
            <a:ext cx="6596062" cy="1187450"/>
          </a:xfrm>
          <a:prstGeom prst="rect">
            <a:avLst/>
          </a:prstGeom>
          <a:noFill/>
          <a:ln w="9525">
            <a:noFill/>
          </a:ln>
        </p:spPr>
        <p:txBody>
          <a:bodyPr wrap="none">
            <a:spAutoFit/>
          </a:bodyPr>
          <a:lstStyle/>
          <a:p>
            <a:r>
              <a:rPr lang="en-US" altLang="zh-CN" b="1" dirty="0">
                <a:solidFill>
                  <a:srgbClr val="FF3300"/>
                </a:solidFill>
                <a:latin typeface="Arial" panose="020B0604020202020204" pitchFamily="34" charset="0"/>
              </a:rPr>
              <a:t>For the No. i elements in the circular queue, </a:t>
            </a:r>
          </a:p>
          <a:p>
            <a:r>
              <a:rPr lang="en-US" altLang="zh-CN" b="1" dirty="0">
                <a:solidFill>
                  <a:srgbClr val="FF3300"/>
                </a:solidFill>
                <a:latin typeface="Arial" panose="020B0604020202020204" pitchFamily="34" charset="0"/>
              </a:rPr>
              <a:t>the position of the  element next to it is:</a:t>
            </a:r>
            <a:endParaRPr lang="en-US" altLang="zh-CN" b="1" dirty="0">
              <a:solidFill>
                <a:srgbClr val="3333CC"/>
              </a:solidFill>
              <a:latin typeface="Times New Roman" panose="02020603050405020304" pitchFamily="18" charset="0"/>
            </a:endParaRPr>
          </a:p>
          <a:p>
            <a:endParaRPr lang="en-US" altLang="zh-CN" b="1" dirty="0">
              <a:solidFill>
                <a:srgbClr val="FF3300"/>
              </a:solidFill>
              <a:latin typeface="Arial" panose="020B0604020202020204" pitchFamily="34" charset="0"/>
            </a:endParaRPr>
          </a:p>
        </p:txBody>
      </p:sp>
      <p:sp>
        <p:nvSpPr>
          <p:cNvPr id="89091" name="任意多边形 132101"/>
          <p:cNvSpPr/>
          <p:nvPr/>
        </p:nvSpPr>
        <p:spPr>
          <a:xfrm>
            <a:off x="1649413" y="1743075"/>
            <a:ext cx="1662112" cy="1673225"/>
          </a:xfrm>
          <a:custGeom>
            <a:avLst/>
            <a:gdLst/>
            <a:ahLst/>
            <a:cxnLst>
              <a:cxn ang="0">
                <a:pos x="0" y="836613"/>
              </a:cxn>
              <a:cxn ang="0">
                <a:pos x="831056" y="0"/>
              </a:cxn>
              <a:cxn ang="0">
                <a:pos x="1662112" y="836613"/>
              </a:cxn>
              <a:cxn ang="0">
                <a:pos x="831056" y="1673225"/>
              </a:cxn>
              <a:cxn ang="0">
                <a:pos x="0" y="836613"/>
              </a:cxn>
              <a:cxn ang="0">
                <a:pos x="477088" y="836613"/>
              </a:cxn>
              <a:cxn ang="0">
                <a:pos x="831056" y="1192947"/>
              </a:cxn>
              <a:cxn ang="0">
                <a:pos x="1185024" y="836613"/>
              </a:cxn>
              <a:cxn ang="0">
                <a:pos x="831056" y="480278"/>
              </a:cxn>
              <a:cxn ang="0">
                <a:pos x="477088" y="836613"/>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9092" name="任意多边形 132102"/>
          <p:cNvSpPr/>
          <p:nvPr/>
        </p:nvSpPr>
        <p:spPr>
          <a:xfrm>
            <a:off x="2840038" y="2563813"/>
            <a:ext cx="450850" cy="1587"/>
          </a:xfrm>
          <a:custGeom>
            <a:avLst/>
            <a:gdLst/>
            <a:ahLst/>
            <a:cxnLst>
              <a:cxn ang="0">
                <a:pos x="0" y="0"/>
              </a:cxn>
              <a:cxn ang="0">
                <a:pos x="450850"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9093" name="任意多边形 132103"/>
          <p:cNvSpPr/>
          <p:nvPr/>
        </p:nvSpPr>
        <p:spPr>
          <a:xfrm>
            <a:off x="1639888" y="2574925"/>
            <a:ext cx="492125" cy="1588"/>
          </a:xfrm>
          <a:custGeom>
            <a:avLst/>
            <a:gdLst/>
            <a:ahLst/>
            <a:cxnLst>
              <a:cxn ang="0">
                <a:pos x="492125"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9094" name="任意多边形 132104"/>
          <p:cNvSpPr/>
          <p:nvPr/>
        </p:nvSpPr>
        <p:spPr>
          <a:xfrm>
            <a:off x="2674938" y="1878013"/>
            <a:ext cx="257175" cy="417512"/>
          </a:xfrm>
          <a:custGeom>
            <a:avLst/>
            <a:gdLst/>
            <a:ahLst/>
            <a:cxnLst>
              <a:cxn ang="0">
                <a:pos x="257175" y="0"/>
              </a:cxn>
              <a:cxn ang="0">
                <a:pos x="0" y="417512"/>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9095" name="任意多边形 132105"/>
          <p:cNvSpPr/>
          <p:nvPr/>
        </p:nvSpPr>
        <p:spPr>
          <a:xfrm>
            <a:off x="1998663" y="2876550"/>
            <a:ext cx="266700" cy="395288"/>
          </a:xfrm>
          <a:custGeom>
            <a:avLst/>
            <a:gdLst/>
            <a:ahLst/>
            <a:cxnLst>
              <a:cxn ang="0">
                <a:pos x="266700" y="0"/>
              </a:cxn>
              <a:cxn ang="0">
                <a:pos x="0" y="395288"/>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9096" name="任意多边形 132106"/>
          <p:cNvSpPr/>
          <p:nvPr/>
        </p:nvSpPr>
        <p:spPr>
          <a:xfrm>
            <a:off x="2687638" y="2909888"/>
            <a:ext cx="173037" cy="396875"/>
          </a:xfrm>
          <a:custGeom>
            <a:avLst/>
            <a:gdLst/>
            <a:ahLst/>
            <a:cxnLst>
              <a:cxn ang="0">
                <a:pos x="0" y="0"/>
              </a:cxn>
              <a:cxn ang="0">
                <a:pos x="173037" y="396875"/>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9097" name="任意多边形 132107"/>
          <p:cNvSpPr/>
          <p:nvPr/>
        </p:nvSpPr>
        <p:spPr>
          <a:xfrm>
            <a:off x="1957388" y="1909763"/>
            <a:ext cx="307975" cy="396875"/>
          </a:xfrm>
          <a:custGeom>
            <a:avLst/>
            <a:gdLst/>
            <a:ahLst/>
            <a:cxnLst>
              <a:cxn ang="0">
                <a:pos x="307975" y="396875"/>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9098" name="任意多边形 132109"/>
          <p:cNvSpPr/>
          <p:nvPr/>
        </p:nvSpPr>
        <p:spPr>
          <a:xfrm flipH="1">
            <a:off x="3313113" y="2803525"/>
            <a:ext cx="627062" cy="823913"/>
          </a:xfrm>
          <a:custGeom>
            <a:avLst/>
            <a:gdLst/>
            <a:ahLst/>
            <a:cxnLst>
              <a:cxn ang="0">
                <a:pos x="89580" y="823913"/>
              </a:cxn>
              <a:cxn ang="0">
                <a:pos x="89580" y="274638"/>
              </a:cxn>
              <a:cxn ang="0">
                <a:pos x="627062" y="0"/>
              </a:cxn>
            </a:cxnLst>
            <a:rect l="0" t="0" r="0" b="0"/>
            <a:pathLst>
              <a:path w="630" h="468">
                <a:moveTo>
                  <a:pt x="90" y="468"/>
                </a:moveTo>
                <a:cubicBezTo>
                  <a:pt x="45" y="351"/>
                  <a:pt x="0" y="234"/>
                  <a:pt x="90" y="156"/>
                </a:cubicBezTo>
                <a:cubicBezTo>
                  <a:pt x="180" y="78"/>
                  <a:pt x="405" y="39"/>
                  <a:pt x="630"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89099" name="任意多边形 132112"/>
          <p:cNvSpPr/>
          <p:nvPr/>
        </p:nvSpPr>
        <p:spPr>
          <a:xfrm rot="1338025">
            <a:off x="684213" y="2573338"/>
            <a:ext cx="923925" cy="669925"/>
          </a:xfrm>
          <a:custGeom>
            <a:avLst/>
            <a:gdLst/>
            <a:ahLst/>
            <a:cxnLst>
              <a:cxn ang="0">
                <a:pos x="131989" y="669925"/>
              </a:cxn>
              <a:cxn ang="0">
                <a:pos x="131989" y="223308"/>
              </a:cxn>
              <a:cxn ang="0">
                <a:pos x="923925" y="0"/>
              </a:cxn>
            </a:cxnLst>
            <a:rect l="0" t="0" r="0" b="0"/>
            <a:pathLst>
              <a:path w="630" h="468">
                <a:moveTo>
                  <a:pt x="90" y="468"/>
                </a:moveTo>
                <a:cubicBezTo>
                  <a:pt x="45" y="351"/>
                  <a:pt x="0" y="234"/>
                  <a:pt x="90" y="156"/>
                </a:cubicBezTo>
                <a:cubicBezTo>
                  <a:pt x="180" y="78"/>
                  <a:pt x="405" y="39"/>
                  <a:pt x="630"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89100" name="文本框 132113"/>
          <p:cNvSpPr txBox="1"/>
          <p:nvPr/>
        </p:nvSpPr>
        <p:spPr>
          <a:xfrm>
            <a:off x="3292475" y="3667125"/>
            <a:ext cx="1916113" cy="338138"/>
          </a:xfrm>
          <a:prstGeom prst="rect">
            <a:avLst/>
          </a:prstGeom>
          <a:noFill/>
          <a:ln w="9525">
            <a:noFill/>
          </a:ln>
        </p:spPr>
        <p:txBody>
          <a:bodyPr>
            <a:spAutoFit/>
          </a:bodyPr>
          <a:lstStyle/>
          <a:p>
            <a:r>
              <a:rPr lang="en-US" altLang="zh-CN" sz="1600" b="1" dirty="0">
                <a:latin typeface="Times New Roman" panose="02020603050405020304" pitchFamily="18" charset="0"/>
              </a:rPr>
              <a:t>rear</a:t>
            </a:r>
          </a:p>
        </p:txBody>
      </p:sp>
      <p:sp>
        <p:nvSpPr>
          <p:cNvPr id="89101" name="文本框 132114"/>
          <p:cNvSpPr txBox="1"/>
          <p:nvPr/>
        </p:nvSpPr>
        <p:spPr>
          <a:xfrm>
            <a:off x="395288" y="3141663"/>
            <a:ext cx="625475" cy="336550"/>
          </a:xfrm>
          <a:prstGeom prst="rect">
            <a:avLst/>
          </a:prstGeom>
          <a:noFill/>
          <a:ln w="9525">
            <a:noFill/>
          </a:ln>
        </p:spPr>
        <p:txBody>
          <a:bodyPr wrap="none">
            <a:spAutoFit/>
          </a:bodyPr>
          <a:lstStyle/>
          <a:p>
            <a:r>
              <a:rPr lang="en-US" altLang="zh-CN" sz="1600" b="1" dirty="0">
                <a:latin typeface="Times New Roman" panose="02020603050405020304" pitchFamily="18" charset="0"/>
              </a:rPr>
              <a:t>front</a:t>
            </a:r>
          </a:p>
        </p:txBody>
      </p:sp>
      <p:sp>
        <p:nvSpPr>
          <p:cNvPr id="89102" name="文本框 132115"/>
          <p:cNvSpPr txBox="1"/>
          <p:nvPr/>
        </p:nvSpPr>
        <p:spPr>
          <a:xfrm>
            <a:off x="1506538" y="1949450"/>
            <a:ext cx="274637" cy="304800"/>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sp>
        <p:nvSpPr>
          <p:cNvPr id="89103" name="文本框 132116"/>
          <p:cNvSpPr txBox="1"/>
          <p:nvPr/>
        </p:nvSpPr>
        <p:spPr>
          <a:xfrm>
            <a:off x="2354263" y="3389313"/>
            <a:ext cx="273050" cy="304800"/>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sp>
        <p:nvSpPr>
          <p:cNvPr id="89104" name="文本框 132117"/>
          <p:cNvSpPr txBox="1"/>
          <p:nvPr/>
        </p:nvSpPr>
        <p:spPr>
          <a:xfrm>
            <a:off x="3146425" y="1922463"/>
            <a:ext cx="363538" cy="304800"/>
          </a:xfrm>
          <a:prstGeom prst="rect">
            <a:avLst/>
          </a:prstGeom>
          <a:noFill/>
          <a:ln w="9525">
            <a:noFill/>
          </a:ln>
        </p:spPr>
        <p:txBody>
          <a:bodyPr>
            <a:spAutoFit/>
          </a:bodyPr>
          <a:lstStyle/>
          <a:p>
            <a:r>
              <a:rPr lang="en-US" altLang="zh-CN" sz="1400" b="1" dirty="0">
                <a:latin typeface="Times New Roman" panose="02020603050405020304" pitchFamily="18" charset="0"/>
              </a:rPr>
              <a:t>0</a:t>
            </a:r>
          </a:p>
        </p:txBody>
      </p:sp>
      <p:sp>
        <p:nvSpPr>
          <p:cNvPr id="89105" name="文本框 132118"/>
          <p:cNvSpPr txBox="1"/>
          <p:nvPr/>
        </p:nvSpPr>
        <p:spPr>
          <a:xfrm>
            <a:off x="3217863" y="2874963"/>
            <a:ext cx="363537" cy="306387"/>
          </a:xfrm>
          <a:prstGeom prst="rect">
            <a:avLst/>
          </a:prstGeom>
          <a:noFill/>
          <a:ln w="9525">
            <a:noFill/>
          </a:ln>
        </p:spPr>
        <p:txBody>
          <a:bodyPr>
            <a:spAutoFit/>
          </a:bodyPr>
          <a:lstStyle/>
          <a:p>
            <a:r>
              <a:rPr lang="en-US" altLang="zh-CN" sz="1400" b="1" dirty="0">
                <a:latin typeface="Times New Roman" panose="02020603050405020304" pitchFamily="18" charset="0"/>
              </a:rPr>
              <a:t>1</a:t>
            </a:r>
          </a:p>
        </p:txBody>
      </p:sp>
      <p:sp>
        <p:nvSpPr>
          <p:cNvPr id="89106" name="文本框 132119"/>
          <p:cNvSpPr txBox="1"/>
          <p:nvPr/>
        </p:nvSpPr>
        <p:spPr>
          <a:xfrm>
            <a:off x="1506538" y="2874963"/>
            <a:ext cx="274637" cy="304800"/>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89107" name="文本框 132120"/>
          <p:cNvSpPr txBox="1"/>
          <p:nvPr/>
        </p:nvSpPr>
        <p:spPr>
          <a:xfrm>
            <a:off x="2300288" y="1435100"/>
            <a:ext cx="273050" cy="303213"/>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aphicFrame>
        <p:nvGraphicFramePr>
          <p:cNvPr id="89108" name="对象 132121"/>
          <p:cNvGraphicFramePr/>
          <p:nvPr/>
        </p:nvGraphicFramePr>
        <p:xfrm>
          <a:off x="1778000" y="2619375"/>
          <a:ext cx="287338" cy="428625"/>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89108" name="对象 132121"/>
                      <p:cNvPicPr/>
                      <p:nvPr/>
                    </p:nvPicPr>
                    <p:blipFill>
                      <a:blip r:embed="rId3"/>
                      <a:stretch>
                        <a:fillRect/>
                      </a:stretch>
                    </p:blipFill>
                    <p:spPr>
                      <a:xfrm>
                        <a:off x="1778000" y="2619375"/>
                        <a:ext cx="287338" cy="428625"/>
                      </a:xfrm>
                      <a:prstGeom prst="rect">
                        <a:avLst/>
                      </a:prstGeom>
                      <a:noFill/>
                      <a:ln w="38100">
                        <a:noFill/>
                        <a:miter/>
                      </a:ln>
                    </p:spPr>
                  </p:pic>
                </p:oleObj>
              </mc:Fallback>
            </mc:AlternateContent>
          </a:graphicData>
        </a:graphic>
      </p:graphicFrame>
      <p:graphicFrame>
        <p:nvGraphicFramePr>
          <p:cNvPr id="89109" name="对象 132122"/>
          <p:cNvGraphicFramePr/>
          <p:nvPr/>
        </p:nvGraphicFramePr>
        <p:xfrm>
          <a:off x="1778000" y="2103438"/>
          <a:ext cx="287338" cy="415925"/>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89109" name="对象 132122"/>
                      <p:cNvPicPr/>
                      <p:nvPr/>
                    </p:nvPicPr>
                    <p:blipFill>
                      <a:blip r:embed="rId5"/>
                      <a:stretch>
                        <a:fillRect/>
                      </a:stretch>
                    </p:blipFill>
                    <p:spPr>
                      <a:xfrm>
                        <a:off x="1778000" y="2103438"/>
                        <a:ext cx="287338" cy="415925"/>
                      </a:xfrm>
                      <a:prstGeom prst="rect">
                        <a:avLst/>
                      </a:prstGeom>
                      <a:noFill/>
                      <a:ln w="38100">
                        <a:noFill/>
                        <a:miter/>
                      </a:ln>
                    </p:spPr>
                  </p:pic>
                </p:oleObj>
              </mc:Fallback>
            </mc:AlternateContent>
          </a:graphicData>
        </a:graphic>
      </p:graphicFrame>
      <p:graphicFrame>
        <p:nvGraphicFramePr>
          <p:cNvPr id="89110" name="对象 132123"/>
          <p:cNvGraphicFramePr/>
          <p:nvPr/>
        </p:nvGraphicFramePr>
        <p:xfrm>
          <a:off x="2352675" y="1795463"/>
          <a:ext cx="288925" cy="428625"/>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89110" name="对象 132123"/>
                      <p:cNvPicPr/>
                      <p:nvPr/>
                    </p:nvPicPr>
                    <p:blipFill>
                      <a:blip r:embed="rId7"/>
                      <a:stretch>
                        <a:fillRect/>
                      </a:stretch>
                    </p:blipFill>
                    <p:spPr>
                      <a:xfrm>
                        <a:off x="2352675" y="1795463"/>
                        <a:ext cx="288925" cy="428625"/>
                      </a:xfrm>
                      <a:prstGeom prst="rect">
                        <a:avLst/>
                      </a:prstGeom>
                      <a:noFill/>
                      <a:ln w="38100">
                        <a:noFill/>
                        <a:miter/>
                      </a:ln>
                    </p:spPr>
                  </p:pic>
                </p:oleObj>
              </mc:Fallback>
            </mc:AlternateContent>
          </a:graphicData>
        </a:graphic>
      </p:graphicFrame>
      <p:graphicFrame>
        <p:nvGraphicFramePr>
          <p:cNvPr id="89111" name="对象 132124"/>
          <p:cNvGraphicFramePr/>
          <p:nvPr/>
        </p:nvGraphicFramePr>
        <p:xfrm>
          <a:off x="2832100" y="2001838"/>
          <a:ext cx="287338" cy="430212"/>
        </p:xfrm>
        <a:graphic>
          <a:graphicData uri="http://schemas.openxmlformats.org/presentationml/2006/ole">
            <mc:AlternateContent xmlns:mc="http://schemas.openxmlformats.org/markup-compatibility/2006">
              <mc:Choice xmlns:v="urn:schemas-microsoft-com:vml" Requires="v">
                <p:oleObj r:id="rId8" imgW="177800" imgH="227965" progId="Equation.3">
                  <p:embed/>
                </p:oleObj>
              </mc:Choice>
              <mc:Fallback>
                <p:oleObj r:id="rId8" imgW="177800" imgH="227965" progId="Equation.3">
                  <p:embed/>
                  <p:pic>
                    <p:nvPicPr>
                      <p:cNvPr id="89111" name="对象 132124"/>
                      <p:cNvPicPr/>
                      <p:nvPr/>
                    </p:nvPicPr>
                    <p:blipFill>
                      <a:blip r:embed="rId9"/>
                      <a:stretch>
                        <a:fillRect/>
                      </a:stretch>
                    </p:blipFill>
                    <p:spPr>
                      <a:xfrm>
                        <a:off x="2832100" y="2001838"/>
                        <a:ext cx="287338" cy="430212"/>
                      </a:xfrm>
                      <a:prstGeom prst="rect">
                        <a:avLst/>
                      </a:prstGeom>
                      <a:noFill/>
                      <a:ln w="38100">
                        <a:noFill/>
                        <a:miter/>
                      </a:ln>
                    </p:spPr>
                  </p:pic>
                </p:oleObj>
              </mc:Fallback>
            </mc:AlternateContent>
          </a:graphicData>
        </a:graphic>
      </p:graphicFrame>
      <p:graphicFrame>
        <p:nvGraphicFramePr>
          <p:cNvPr id="89112" name="对象 132125"/>
          <p:cNvGraphicFramePr/>
          <p:nvPr/>
        </p:nvGraphicFramePr>
        <p:xfrm>
          <a:off x="2832100" y="2619375"/>
          <a:ext cx="287338" cy="430213"/>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89112" name="对象 132125"/>
                      <p:cNvPicPr/>
                      <p:nvPr/>
                    </p:nvPicPr>
                    <p:blipFill>
                      <a:blip r:embed="rId11"/>
                      <a:stretch>
                        <a:fillRect/>
                      </a:stretch>
                    </p:blipFill>
                    <p:spPr>
                      <a:xfrm>
                        <a:off x="2832100" y="2619375"/>
                        <a:ext cx="287338" cy="430213"/>
                      </a:xfrm>
                      <a:prstGeom prst="rect">
                        <a:avLst/>
                      </a:prstGeom>
                      <a:noFill/>
                      <a:ln w="38100">
                        <a:noFill/>
                        <a:miter/>
                      </a:ln>
                    </p:spPr>
                  </p:pic>
                </p:oleObj>
              </mc:Fallback>
            </mc:AlternateContent>
          </a:graphicData>
        </a:graphic>
      </p:graphicFrame>
      <p:sp>
        <p:nvSpPr>
          <p:cNvPr id="89113" name="直接连接符 132127"/>
          <p:cNvSpPr/>
          <p:nvPr/>
        </p:nvSpPr>
        <p:spPr>
          <a:xfrm flipH="1">
            <a:off x="3216275" y="2155825"/>
            <a:ext cx="481013" cy="101600"/>
          </a:xfrm>
          <a:prstGeom prst="line">
            <a:avLst/>
          </a:prstGeom>
          <a:ln w="9525" cap="flat" cmpd="sng">
            <a:solidFill>
              <a:schemeClr val="tx1"/>
            </a:solidFill>
            <a:prstDash val="solid"/>
            <a:headEnd type="none" w="med" len="med"/>
            <a:tailEnd type="triangle" w="med" len="med"/>
          </a:ln>
        </p:spPr>
      </p:sp>
      <p:sp>
        <p:nvSpPr>
          <p:cNvPr id="89114" name="文本框 132128"/>
          <p:cNvSpPr txBox="1"/>
          <p:nvPr/>
        </p:nvSpPr>
        <p:spPr>
          <a:xfrm>
            <a:off x="3724275" y="1795463"/>
            <a:ext cx="1149350" cy="336550"/>
          </a:xfrm>
          <a:prstGeom prst="rect">
            <a:avLst/>
          </a:prstGeom>
          <a:noFill/>
          <a:ln w="9525">
            <a:noFill/>
          </a:ln>
        </p:spPr>
        <p:txBody>
          <a:bodyPr wrap="none">
            <a:spAutoFit/>
          </a:bodyPr>
          <a:lstStyle/>
          <a:p>
            <a:r>
              <a:rPr lang="en-US" altLang="zh-CN" sz="1600" b="1" dirty="0">
                <a:latin typeface="Times New Roman" panose="02020603050405020304" pitchFamily="18" charset="0"/>
              </a:rPr>
              <a:t>Array base</a:t>
            </a:r>
          </a:p>
        </p:txBody>
      </p:sp>
      <p:grpSp>
        <p:nvGrpSpPr>
          <p:cNvPr id="89115" name="组合 132129"/>
          <p:cNvGrpSpPr/>
          <p:nvPr/>
        </p:nvGrpSpPr>
        <p:grpSpPr>
          <a:xfrm>
            <a:off x="6372225" y="2060575"/>
            <a:ext cx="696913" cy="1584325"/>
            <a:chOff x="3607" y="1526"/>
            <a:chExt cx="626" cy="1633"/>
          </a:xfrm>
        </p:grpSpPr>
        <p:grpSp>
          <p:nvGrpSpPr>
            <p:cNvPr id="89133" name="组合 132130"/>
            <p:cNvGrpSpPr/>
            <p:nvPr/>
          </p:nvGrpSpPr>
          <p:grpSpPr>
            <a:xfrm>
              <a:off x="3607" y="1526"/>
              <a:ext cx="626" cy="817"/>
              <a:chOff x="3607" y="1526"/>
              <a:chExt cx="626" cy="817"/>
            </a:xfrm>
          </p:grpSpPr>
          <p:sp>
            <p:nvSpPr>
              <p:cNvPr id="89138" name="矩形 132131"/>
              <p:cNvSpPr/>
              <p:nvPr/>
            </p:nvSpPr>
            <p:spPr>
              <a:xfrm>
                <a:off x="3607" y="1526"/>
                <a:ext cx="626" cy="272"/>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J6</a:t>
                </a:r>
              </a:p>
            </p:txBody>
          </p:sp>
          <p:sp>
            <p:nvSpPr>
              <p:cNvPr id="89139" name="矩形 132132"/>
              <p:cNvSpPr/>
              <p:nvPr/>
            </p:nvSpPr>
            <p:spPr>
              <a:xfrm>
                <a:off x="3607" y="1798"/>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J7</a:t>
                </a:r>
              </a:p>
            </p:txBody>
          </p:sp>
          <p:sp>
            <p:nvSpPr>
              <p:cNvPr id="89140" name="矩形 132133"/>
              <p:cNvSpPr/>
              <p:nvPr/>
            </p:nvSpPr>
            <p:spPr>
              <a:xfrm>
                <a:off x="3607" y="2070"/>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zh-CN" sz="1800" dirty="0">
                  <a:latin typeface="Arial" panose="020B0604020202020204" pitchFamily="34" charset="0"/>
                </a:endParaRPr>
              </a:p>
            </p:txBody>
          </p:sp>
        </p:grpSp>
        <p:grpSp>
          <p:nvGrpSpPr>
            <p:cNvPr id="89134" name="组合 132134"/>
            <p:cNvGrpSpPr/>
            <p:nvPr/>
          </p:nvGrpSpPr>
          <p:grpSpPr>
            <a:xfrm>
              <a:off x="3607" y="2342"/>
              <a:ext cx="626" cy="817"/>
              <a:chOff x="3607" y="1526"/>
              <a:chExt cx="626" cy="817"/>
            </a:xfrm>
          </p:grpSpPr>
          <p:sp>
            <p:nvSpPr>
              <p:cNvPr id="89135" name="矩形 132135"/>
              <p:cNvSpPr/>
              <p:nvPr/>
            </p:nvSpPr>
            <p:spPr>
              <a:xfrm>
                <a:off x="3607" y="1526"/>
                <a:ext cx="626" cy="272"/>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J3</a:t>
                </a:r>
              </a:p>
            </p:txBody>
          </p:sp>
          <p:sp>
            <p:nvSpPr>
              <p:cNvPr id="89136" name="矩形 132136"/>
              <p:cNvSpPr/>
              <p:nvPr/>
            </p:nvSpPr>
            <p:spPr>
              <a:xfrm>
                <a:off x="3607" y="1798"/>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J4</a:t>
                </a:r>
              </a:p>
            </p:txBody>
          </p:sp>
          <p:sp>
            <p:nvSpPr>
              <p:cNvPr id="89137" name="矩形 132137"/>
              <p:cNvSpPr/>
              <p:nvPr/>
            </p:nvSpPr>
            <p:spPr>
              <a:xfrm>
                <a:off x="3607" y="2070"/>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J5</a:t>
                </a:r>
              </a:p>
            </p:txBody>
          </p:sp>
        </p:grpSp>
      </p:grpSp>
      <p:sp>
        <p:nvSpPr>
          <p:cNvPr id="89116" name="文本框 132138"/>
          <p:cNvSpPr txBox="1"/>
          <p:nvPr/>
        </p:nvSpPr>
        <p:spPr>
          <a:xfrm>
            <a:off x="6013450" y="1987550"/>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0</a:t>
            </a:r>
          </a:p>
        </p:txBody>
      </p:sp>
      <p:sp>
        <p:nvSpPr>
          <p:cNvPr id="89117" name="文本框 132139"/>
          <p:cNvSpPr txBox="1"/>
          <p:nvPr/>
        </p:nvSpPr>
        <p:spPr>
          <a:xfrm>
            <a:off x="6013450" y="22764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1</a:t>
            </a:r>
          </a:p>
        </p:txBody>
      </p:sp>
      <p:sp>
        <p:nvSpPr>
          <p:cNvPr id="89118" name="文本框 132140"/>
          <p:cNvSpPr txBox="1"/>
          <p:nvPr/>
        </p:nvSpPr>
        <p:spPr>
          <a:xfrm>
            <a:off x="6013450" y="24923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2</a:t>
            </a:r>
          </a:p>
        </p:txBody>
      </p:sp>
      <p:sp>
        <p:nvSpPr>
          <p:cNvPr id="89119" name="文本框 132141"/>
          <p:cNvSpPr txBox="1"/>
          <p:nvPr/>
        </p:nvSpPr>
        <p:spPr>
          <a:xfrm>
            <a:off x="6013450" y="2779713"/>
            <a:ext cx="311150" cy="366712"/>
          </a:xfrm>
          <a:prstGeom prst="rect">
            <a:avLst/>
          </a:prstGeom>
          <a:noFill/>
          <a:ln w="9525">
            <a:noFill/>
          </a:ln>
        </p:spPr>
        <p:txBody>
          <a:bodyPr wrap="none">
            <a:spAutoFit/>
          </a:bodyPr>
          <a:lstStyle/>
          <a:p>
            <a:r>
              <a:rPr lang="en-US" altLang="zh-CN" sz="1800" dirty="0">
                <a:latin typeface="Arial" panose="020B0604020202020204" pitchFamily="34" charset="0"/>
              </a:rPr>
              <a:t>3</a:t>
            </a:r>
          </a:p>
        </p:txBody>
      </p:sp>
      <p:sp>
        <p:nvSpPr>
          <p:cNvPr id="89120" name="文本框 132142"/>
          <p:cNvSpPr txBox="1"/>
          <p:nvPr/>
        </p:nvSpPr>
        <p:spPr>
          <a:xfrm>
            <a:off x="6013450" y="3068638"/>
            <a:ext cx="311150" cy="366712"/>
          </a:xfrm>
          <a:prstGeom prst="rect">
            <a:avLst/>
          </a:prstGeom>
          <a:noFill/>
          <a:ln w="9525">
            <a:noFill/>
          </a:ln>
        </p:spPr>
        <p:txBody>
          <a:bodyPr wrap="none">
            <a:spAutoFit/>
          </a:bodyPr>
          <a:lstStyle/>
          <a:p>
            <a:r>
              <a:rPr lang="en-US" altLang="zh-CN" sz="1800" dirty="0">
                <a:latin typeface="Arial" panose="020B0604020202020204" pitchFamily="34" charset="0"/>
              </a:rPr>
              <a:t>4</a:t>
            </a:r>
          </a:p>
        </p:txBody>
      </p:sp>
      <p:sp>
        <p:nvSpPr>
          <p:cNvPr id="89121" name="文本框 132143"/>
          <p:cNvSpPr txBox="1"/>
          <p:nvPr/>
        </p:nvSpPr>
        <p:spPr>
          <a:xfrm>
            <a:off x="6013450" y="33559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5</a:t>
            </a:r>
          </a:p>
        </p:txBody>
      </p:sp>
      <p:sp>
        <p:nvSpPr>
          <p:cNvPr id="89122" name="文本框 132144"/>
          <p:cNvSpPr txBox="1"/>
          <p:nvPr/>
        </p:nvSpPr>
        <p:spPr>
          <a:xfrm>
            <a:off x="7316788" y="2852738"/>
            <a:ext cx="1143000" cy="366712"/>
          </a:xfrm>
          <a:prstGeom prst="rect">
            <a:avLst/>
          </a:prstGeom>
          <a:noFill/>
          <a:ln w="9525">
            <a:noFill/>
          </a:ln>
        </p:spPr>
        <p:txBody>
          <a:bodyPr>
            <a:spAutoFit/>
          </a:bodyPr>
          <a:lstStyle/>
          <a:p>
            <a:r>
              <a:rPr lang="en-US" altLang="zh-CN" sz="1800" b="1" dirty="0">
                <a:latin typeface="Arial" panose="020B0604020202020204" pitchFamily="34" charset="0"/>
              </a:rPr>
              <a:t>front=3</a:t>
            </a:r>
          </a:p>
        </p:txBody>
      </p:sp>
      <p:sp>
        <p:nvSpPr>
          <p:cNvPr id="89123" name="文本框 132145"/>
          <p:cNvSpPr txBox="1"/>
          <p:nvPr/>
        </p:nvSpPr>
        <p:spPr>
          <a:xfrm>
            <a:off x="7308850" y="2276475"/>
            <a:ext cx="1143000" cy="366713"/>
          </a:xfrm>
          <a:prstGeom prst="rect">
            <a:avLst/>
          </a:prstGeom>
          <a:noFill/>
          <a:ln w="9525">
            <a:noFill/>
          </a:ln>
        </p:spPr>
        <p:txBody>
          <a:bodyPr>
            <a:spAutoFit/>
          </a:bodyPr>
          <a:lstStyle/>
          <a:p>
            <a:r>
              <a:rPr lang="en-US" altLang="zh-CN" sz="1800" b="1" dirty="0">
                <a:latin typeface="Arial" panose="020B0604020202020204" pitchFamily="34" charset="0"/>
              </a:rPr>
              <a:t>rear=1</a:t>
            </a:r>
          </a:p>
        </p:txBody>
      </p:sp>
      <p:sp>
        <p:nvSpPr>
          <p:cNvPr id="89124" name="文本框 132146"/>
          <p:cNvSpPr txBox="1"/>
          <p:nvPr/>
        </p:nvSpPr>
        <p:spPr>
          <a:xfrm>
            <a:off x="7389813" y="1700213"/>
            <a:ext cx="1143000" cy="366712"/>
          </a:xfrm>
          <a:prstGeom prst="rect">
            <a:avLst/>
          </a:prstGeom>
          <a:noFill/>
          <a:ln w="9525">
            <a:noFill/>
          </a:ln>
        </p:spPr>
        <p:txBody>
          <a:bodyPr>
            <a:spAutoFit/>
          </a:bodyPr>
          <a:lstStyle/>
          <a:p>
            <a:r>
              <a:rPr lang="en-US" altLang="zh-CN" sz="1800" b="1" dirty="0">
                <a:latin typeface="Arial" panose="020B0604020202020204" pitchFamily="34" charset="0"/>
              </a:rPr>
              <a:t>base</a:t>
            </a:r>
          </a:p>
        </p:txBody>
      </p:sp>
      <p:sp>
        <p:nvSpPr>
          <p:cNvPr id="89125" name="直接连接符 132147"/>
          <p:cNvSpPr/>
          <p:nvPr/>
        </p:nvSpPr>
        <p:spPr>
          <a:xfrm flipH="1">
            <a:off x="7019925" y="1917700"/>
            <a:ext cx="504825" cy="287338"/>
          </a:xfrm>
          <a:prstGeom prst="line">
            <a:avLst/>
          </a:prstGeom>
          <a:ln w="9525" cap="flat" cmpd="sng">
            <a:solidFill>
              <a:schemeClr val="tx1"/>
            </a:solidFill>
            <a:prstDash val="solid"/>
            <a:headEnd type="none" w="med" len="med"/>
            <a:tailEnd type="triangle" w="med" len="med"/>
          </a:ln>
        </p:spPr>
      </p:sp>
      <p:sp>
        <p:nvSpPr>
          <p:cNvPr id="132150" name="标题 132149"/>
          <p:cNvSpPr>
            <a:spLocks noGrp="1"/>
          </p:cNvSpPr>
          <p:nvPr>
            <p:ph type="title"/>
          </p:nvPr>
        </p:nvSpPr>
        <p:spPr>
          <a:xfrm>
            <a:off x="455613" y="44450"/>
            <a:ext cx="8226425" cy="914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8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Array-based Circular Queue</a:t>
            </a:r>
          </a:p>
        </p:txBody>
      </p:sp>
      <p:sp>
        <p:nvSpPr>
          <p:cNvPr id="132151" name="矩形 132150"/>
          <p:cNvSpPr/>
          <p:nvPr/>
        </p:nvSpPr>
        <p:spPr>
          <a:xfrm>
            <a:off x="6376988" y="4581525"/>
            <a:ext cx="1651000" cy="457200"/>
          </a:xfrm>
          <a:prstGeom prst="rect">
            <a:avLst/>
          </a:prstGeom>
          <a:noFill/>
          <a:ln w="9525">
            <a:noFill/>
          </a:ln>
        </p:spPr>
        <p:txBody>
          <a:bodyPr wrap="none">
            <a:spAutoFit/>
          </a:bodyPr>
          <a:lstStyle/>
          <a:p>
            <a:r>
              <a:rPr lang="en-US" altLang="zh-CN" b="1" dirty="0">
                <a:solidFill>
                  <a:srgbClr val="3333CC"/>
                </a:solidFill>
                <a:latin typeface="Times New Roman" panose="02020603050405020304" pitchFamily="18" charset="0"/>
              </a:rPr>
              <a:t>(i+1)% size</a:t>
            </a:r>
          </a:p>
        </p:txBody>
      </p:sp>
      <p:sp>
        <p:nvSpPr>
          <p:cNvPr id="132152" name="矩形 132151"/>
          <p:cNvSpPr/>
          <p:nvPr/>
        </p:nvSpPr>
        <p:spPr>
          <a:xfrm>
            <a:off x="2700338" y="6067425"/>
            <a:ext cx="5373687" cy="457200"/>
          </a:xfrm>
          <a:prstGeom prst="rect">
            <a:avLst/>
          </a:prstGeom>
          <a:noFill/>
          <a:ln w="9525">
            <a:noFill/>
          </a:ln>
        </p:spPr>
        <p:txBody>
          <a:bodyPr wrap="none">
            <a:spAutoFit/>
          </a:bodyPr>
          <a:lstStyle/>
          <a:p>
            <a:r>
              <a:rPr lang="en-US" altLang="zh-CN" b="1" dirty="0">
                <a:solidFill>
                  <a:schemeClr val="accent2"/>
                </a:solidFill>
                <a:latin typeface="Times New Roman" panose="02020603050405020304" pitchFamily="18" charset="0"/>
              </a:rPr>
              <a:t>Length = ((rear+size) - front + 1) % size</a:t>
            </a:r>
          </a:p>
        </p:txBody>
      </p:sp>
      <p:sp>
        <p:nvSpPr>
          <p:cNvPr id="132153" name="矩形 132152"/>
          <p:cNvSpPr/>
          <p:nvPr/>
        </p:nvSpPr>
        <p:spPr>
          <a:xfrm>
            <a:off x="395288" y="5516563"/>
            <a:ext cx="4056062" cy="457200"/>
          </a:xfrm>
          <a:prstGeom prst="rect">
            <a:avLst/>
          </a:prstGeom>
          <a:noFill/>
          <a:ln w="9525">
            <a:noFill/>
          </a:ln>
        </p:spPr>
        <p:txBody>
          <a:bodyPr wrap="none">
            <a:spAutoFit/>
          </a:bodyPr>
          <a:lstStyle/>
          <a:p>
            <a:r>
              <a:rPr lang="en-US" altLang="zh-CN" b="1" dirty="0">
                <a:solidFill>
                  <a:srgbClr val="FF3300"/>
                </a:solidFill>
                <a:latin typeface="Arial" panose="020B0604020202020204" pitchFamily="34" charset="0"/>
              </a:rPr>
              <a:t>The length of the queue is:</a:t>
            </a:r>
          </a:p>
        </p:txBody>
      </p:sp>
      <p:sp>
        <p:nvSpPr>
          <p:cNvPr id="132154" name="矩形 132153"/>
          <p:cNvSpPr/>
          <p:nvPr/>
        </p:nvSpPr>
        <p:spPr>
          <a:xfrm>
            <a:off x="4643438" y="5589588"/>
            <a:ext cx="3822700" cy="457200"/>
          </a:xfrm>
          <a:prstGeom prst="rect">
            <a:avLst/>
          </a:prstGeom>
          <a:noFill/>
          <a:ln w="9525">
            <a:noFill/>
          </a:ln>
        </p:spPr>
        <p:txBody>
          <a:bodyPr wrap="none">
            <a:spAutoFit/>
          </a:bodyPr>
          <a:lstStyle/>
          <a:p>
            <a:r>
              <a:rPr lang="en-US" altLang="zh-CN" b="1" dirty="0">
                <a:solidFill>
                  <a:schemeClr val="accent2"/>
                </a:solidFill>
                <a:latin typeface="Times New Roman" panose="02020603050405020304" pitchFamily="18" charset="0"/>
              </a:rPr>
              <a:t>Length = (rear - front + 1) ?</a:t>
            </a:r>
          </a:p>
        </p:txBody>
      </p:sp>
      <p:sp>
        <p:nvSpPr>
          <p:cNvPr id="132155" name="直接连接符 132154"/>
          <p:cNvSpPr/>
          <p:nvPr/>
        </p:nvSpPr>
        <p:spPr>
          <a:xfrm>
            <a:off x="4643438" y="5876925"/>
            <a:ext cx="3889375" cy="0"/>
          </a:xfrm>
          <a:prstGeom prst="line">
            <a:avLst/>
          </a:prstGeom>
          <a:ln w="38100" cap="flat" cmpd="sng">
            <a:solidFill>
              <a:srgbClr val="FF0000"/>
            </a:solidFill>
            <a:prstDash val="solid"/>
            <a:headEnd type="none" w="med" len="med"/>
            <a:tailEnd type="none" w="med" len="med"/>
          </a:ln>
        </p:spPr>
      </p:sp>
      <p:sp>
        <p:nvSpPr>
          <p:cNvPr id="8913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5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15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321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21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2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51" grpId="0"/>
      <p:bldP spid="132152" grpId="0"/>
      <p:bldP spid="132154" grpId="0"/>
      <p:bldP spid="13215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117763"/>
          <p:cNvSpPr/>
          <p:nvPr/>
        </p:nvSpPr>
        <p:spPr>
          <a:xfrm>
            <a:off x="0" y="101600"/>
            <a:ext cx="5329238" cy="519113"/>
          </a:xfrm>
          <a:prstGeom prst="rect">
            <a:avLst/>
          </a:prstGeom>
          <a:noFill/>
          <a:ln w="9525">
            <a:noFill/>
          </a:ln>
        </p:spPr>
        <p:txBody>
          <a:bodyPr anchor="ctr">
            <a:spAutoFit/>
          </a:bodyPr>
          <a:lstStyle/>
          <a:p>
            <a:r>
              <a:rPr lang="en-US" altLang="zh-CN" sz="2800" b="1" dirty="0">
                <a:solidFill>
                  <a:srgbClr val="CC3300"/>
                </a:solidFill>
                <a:latin typeface="Arial" panose="020B0604020202020204" pitchFamily="34" charset="0"/>
              </a:rPr>
              <a:t>The state of a circular queue</a:t>
            </a:r>
          </a:p>
        </p:txBody>
      </p:sp>
      <p:sp>
        <p:nvSpPr>
          <p:cNvPr id="90115" name="矩形 117764"/>
          <p:cNvSpPr/>
          <p:nvPr/>
        </p:nvSpPr>
        <p:spPr>
          <a:xfrm>
            <a:off x="-1260475" y="620713"/>
            <a:ext cx="9144000" cy="0"/>
          </a:xfrm>
          <a:prstGeom prst="rect">
            <a:avLst/>
          </a:prstGeom>
          <a:noFill/>
          <a:ln w="9525">
            <a:noFill/>
          </a:ln>
        </p:spPr>
        <p:txBody>
          <a:bodyPr/>
          <a:lstStyle/>
          <a:p>
            <a:endParaRPr lang="zh-CN" altLang="en-US" dirty="0">
              <a:latin typeface="Times New Roman" panose="02020603050405020304" pitchFamily="18" charset="0"/>
            </a:endParaRPr>
          </a:p>
        </p:txBody>
      </p:sp>
      <p:sp>
        <p:nvSpPr>
          <p:cNvPr id="90116" name="矩形 117771"/>
          <p:cNvSpPr/>
          <p:nvPr/>
        </p:nvSpPr>
        <p:spPr>
          <a:xfrm>
            <a:off x="-3421062" y="1052513"/>
            <a:ext cx="9144000" cy="0"/>
          </a:xfrm>
          <a:prstGeom prst="rect">
            <a:avLst/>
          </a:prstGeom>
          <a:noFill/>
          <a:ln w="9525">
            <a:noFill/>
          </a:ln>
        </p:spPr>
        <p:txBody>
          <a:bodyPr/>
          <a:lstStyle/>
          <a:p>
            <a:endParaRPr lang="zh-CN" altLang="en-US" dirty="0">
              <a:latin typeface="Times New Roman" panose="02020603050405020304" pitchFamily="18" charset="0"/>
            </a:endParaRPr>
          </a:p>
        </p:txBody>
      </p:sp>
      <p:sp>
        <p:nvSpPr>
          <p:cNvPr id="90117" name="矩形 117772"/>
          <p:cNvSpPr/>
          <p:nvPr/>
        </p:nvSpPr>
        <p:spPr>
          <a:xfrm>
            <a:off x="-1403350" y="2054225"/>
            <a:ext cx="9144000" cy="0"/>
          </a:xfrm>
          <a:prstGeom prst="rect">
            <a:avLst/>
          </a:prstGeom>
          <a:noFill/>
          <a:ln w="9525">
            <a:noFill/>
          </a:ln>
        </p:spPr>
        <p:txBody>
          <a:bodyPr/>
          <a:lstStyle/>
          <a:p>
            <a:endParaRPr lang="zh-CN" altLang="en-US" dirty="0">
              <a:latin typeface="Times New Roman" panose="02020603050405020304" pitchFamily="18" charset="0"/>
            </a:endParaRPr>
          </a:p>
        </p:txBody>
      </p:sp>
      <p:sp>
        <p:nvSpPr>
          <p:cNvPr id="90118" name="文本框 117788"/>
          <p:cNvSpPr txBox="1"/>
          <p:nvPr/>
        </p:nvSpPr>
        <p:spPr>
          <a:xfrm>
            <a:off x="2311400" y="876300"/>
            <a:ext cx="741363" cy="457200"/>
          </a:xfrm>
          <a:prstGeom prst="rect">
            <a:avLst/>
          </a:prstGeom>
          <a:noFill/>
          <a:ln w="9525">
            <a:noFill/>
          </a:ln>
        </p:spPr>
        <p:txBody>
          <a:bodyPr wrap="none">
            <a:spAutoFit/>
          </a:bodyPr>
          <a:lstStyle/>
          <a:p>
            <a:r>
              <a:rPr lang="en-US" altLang="zh-CN" b="1" dirty="0">
                <a:latin typeface="Times New Roman" panose="02020603050405020304" pitchFamily="18" charset="0"/>
              </a:rPr>
              <a:t>rear</a:t>
            </a:r>
          </a:p>
        </p:txBody>
      </p:sp>
      <p:sp>
        <p:nvSpPr>
          <p:cNvPr id="90119" name="文本框 117789"/>
          <p:cNvSpPr txBox="1"/>
          <p:nvPr/>
        </p:nvSpPr>
        <p:spPr>
          <a:xfrm>
            <a:off x="-46037" y="3062288"/>
            <a:ext cx="844550" cy="457200"/>
          </a:xfrm>
          <a:prstGeom prst="rect">
            <a:avLst/>
          </a:prstGeom>
          <a:noFill/>
          <a:ln w="9525">
            <a:noFill/>
          </a:ln>
        </p:spPr>
        <p:txBody>
          <a:bodyPr wrap="none">
            <a:spAutoFit/>
          </a:bodyPr>
          <a:lstStyle/>
          <a:p>
            <a:r>
              <a:rPr lang="en-US" altLang="zh-CN" b="1" dirty="0">
                <a:latin typeface="Times New Roman" panose="02020603050405020304" pitchFamily="18" charset="0"/>
              </a:rPr>
              <a:t>front</a:t>
            </a:r>
          </a:p>
        </p:txBody>
      </p:sp>
      <p:grpSp>
        <p:nvGrpSpPr>
          <p:cNvPr id="90120" name="组合 117872"/>
          <p:cNvGrpSpPr/>
          <p:nvPr/>
        </p:nvGrpSpPr>
        <p:grpSpPr>
          <a:xfrm>
            <a:off x="511175" y="1262063"/>
            <a:ext cx="1903413" cy="1871662"/>
            <a:chOff x="431" y="754"/>
            <a:chExt cx="1199" cy="1179"/>
          </a:xfrm>
        </p:grpSpPr>
        <p:grpSp>
          <p:nvGrpSpPr>
            <p:cNvPr id="90236" name="组合 117774"/>
            <p:cNvGrpSpPr/>
            <p:nvPr/>
          </p:nvGrpSpPr>
          <p:grpSpPr>
            <a:xfrm>
              <a:off x="629" y="909"/>
              <a:ext cx="1001" cy="956"/>
              <a:chOff x="4225" y="8285"/>
              <a:chExt cx="1417" cy="1359"/>
            </a:xfrm>
          </p:grpSpPr>
          <p:sp>
            <p:nvSpPr>
              <p:cNvPr id="90252" name="任意多边形 117775"/>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53" name="任意多边形 117776"/>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54" name="任意多边形 117777"/>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55" name="任意多边形 117778"/>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56" name="任意多边形 117779"/>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57" name="任意多边形 117780"/>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58" name="任意多边形 117781"/>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0237" name="组合 117790"/>
            <p:cNvGrpSpPr/>
            <p:nvPr/>
          </p:nvGrpSpPr>
          <p:grpSpPr>
            <a:xfrm>
              <a:off x="916" y="1169"/>
              <a:ext cx="422" cy="447"/>
              <a:chOff x="2789" y="2240"/>
              <a:chExt cx="323" cy="337"/>
            </a:xfrm>
          </p:grpSpPr>
          <p:sp>
            <p:nvSpPr>
              <p:cNvPr id="90243" name="文本框 117791"/>
              <p:cNvSpPr txBox="1"/>
              <p:nvPr/>
            </p:nvSpPr>
            <p:spPr>
              <a:xfrm>
                <a:off x="2789" y="229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0244" name="组合 117792"/>
              <p:cNvGrpSpPr/>
              <p:nvPr/>
            </p:nvGrpSpPr>
            <p:grpSpPr>
              <a:xfrm>
                <a:off x="2789" y="2240"/>
                <a:ext cx="323" cy="337"/>
                <a:chOff x="2789" y="2240"/>
                <a:chExt cx="323" cy="337"/>
              </a:xfrm>
            </p:grpSpPr>
            <p:sp>
              <p:nvSpPr>
                <p:cNvPr id="90245" name="文本框 117793"/>
                <p:cNvSpPr txBox="1"/>
                <p:nvPr/>
              </p:nvSpPr>
              <p:spPr>
                <a:xfrm>
                  <a:off x="2880" y="2432"/>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0246" name="组合 117794"/>
                <p:cNvGrpSpPr/>
                <p:nvPr/>
              </p:nvGrpSpPr>
              <p:grpSpPr>
                <a:xfrm>
                  <a:off x="2789" y="2240"/>
                  <a:ext cx="323" cy="292"/>
                  <a:chOff x="2789" y="2240"/>
                  <a:chExt cx="323" cy="292"/>
                </a:xfrm>
              </p:grpSpPr>
              <p:sp>
                <p:nvSpPr>
                  <p:cNvPr id="90247" name="文本框 117795"/>
                  <p:cNvSpPr txBox="1"/>
                  <p:nvPr/>
                </p:nvSpPr>
                <p:spPr>
                  <a:xfrm>
                    <a:off x="2980" y="228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0248" name="组合 117796"/>
                  <p:cNvGrpSpPr/>
                  <p:nvPr/>
                </p:nvGrpSpPr>
                <p:grpSpPr>
                  <a:xfrm>
                    <a:off x="2789" y="2240"/>
                    <a:ext cx="323" cy="292"/>
                    <a:chOff x="2789" y="2240"/>
                    <a:chExt cx="323" cy="292"/>
                  </a:xfrm>
                </p:grpSpPr>
                <p:sp>
                  <p:nvSpPr>
                    <p:cNvPr id="90249" name="文本框 117797"/>
                    <p:cNvSpPr txBox="1"/>
                    <p:nvPr/>
                  </p:nvSpPr>
                  <p:spPr>
                    <a:xfrm>
                      <a:off x="2980"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0250" name="文本框 117798"/>
                    <p:cNvSpPr txBox="1"/>
                    <p:nvPr/>
                  </p:nvSpPr>
                  <p:spPr>
                    <a:xfrm>
                      <a:off x="2789"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0251" name="文本框 117799"/>
                    <p:cNvSpPr txBox="1"/>
                    <p:nvPr/>
                  </p:nvSpPr>
                  <p:spPr>
                    <a:xfrm>
                      <a:off x="2880" y="2240"/>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0238" name="对象 117800"/>
            <p:cNvGraphicFramePr/>
            <p:nvPr/>
          </p:nvGraphicFramePr>
          <p:xfrm>
            <a:off x="711" y="1420"/>
            <a:ext cx="177" cy="250"/>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90238" name="对象 117800"/>
                        <p:cNvPicPr/>
                        <p:nvPr/>
                      </p:nvPicPr>
                      <p:blipFill>
                        <a:blip r:embed="rId3"/>
                        <a:stretch>
                          <a:fillRect/>
                        </a:stretch>
                      </p:blipFill>
                      <p:spPr>
                        <a:xfrm>
                          <a:off x="711" y="1420"/>
                          <a:ext cx="177" cy="250"/>
                        </a:xfrm>
                        <a:prstGeom prst="rect">
                          <a:avLst/>
                        </a:prstGeom>
                        <a:noFill/>
                        <a:ln w="38100">
                          <a:noFill/>
                          <a:miter/>
                        </a:ln>
                      </p:spPr>
                    </p:pic>
                  </p:oleObj>
                </mc:Fallback>
              </mc:AlternateContent>
            </a:graphicData>
          </a:graphic>
        </p:graphicFrame>
        <p:graphicFrame>
          <p:nvGraphicFramePr>
            <p:cNvPr id="90239" name="对象 117801"/>
            <p:cNvGraphicFramePr/>
            <p:nvPr/>
          </p:nvGraphicFramePr>
          <p:xfrm>
            <a:off x="711" y="1119"/>
            <a:ext cx="177" cy="242"/>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90239" name="对象 117801"/>
                        <p:cNvPicPr/>
                        <p:nvPr/>
                      </p:nvPicPr>
                      <p:blipFill>
                        <a:blip r:embed="rId5"/>
                        <a:stretch>
                          <a:fillRect/>
                        </a:stretch>
                      </p:blipFill>
                      <p:spPr>
                        <a:xfrm>
                          <a:off x="711" y="1119"/>
                          <a:ext cx="177" cy="242"/>
                        </a:xfrm>
                        <a:prstGeom prst="rect">
                          <a:avLst/>
                        </a:prstGeom>
                        <a:noFill/>
                        <a:ln w="38100">
                          <a:noFill/>
                          <a:miter/>
                        </a:ln>
                      </p:spPr>
                    </p:pic>
                  </p:oleObj>
                </mc:Fallback>
              </mc:AlternateContent>
            </a:graphicData>
          </a:graphic>
        </p:graphicFrame>
        <p:graphicFrame>
          <p:nvGraphicFramePr>
            <p:cNvPr id="90240" name="对象 117802"/>
            <p:cNvGraphicFramePr/>
            <p:nvPr/>
          </p:nvGraphicFramePr>
          <p:xfrm>
            <a:off x="1007" y="939"/>
            <a:ext cx="179" cy="250"/>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90240" name="对象 117802"/>
                        <p:cNvPicPr/>
                        <p:nvPr/>
                      </p:nvPicPr>
                      <p:blipFill>
                        <a:blip r:embed="rId7"/>
                        <a:stretch>
                          <a:fillRect/>
                        </a:stretch>
                      </p:blipFill>
                      <p:spPr>
                        <a:xfrm>
                          <a:off x="1007" y="939"/>
                          <a:ext cx="179" cy="250"/>
                        </a:xfrm>
                        <a:prstGeom prst="rect">
                          <a:avLst/>
                        </a:prstGeom>
                        <a:noFill/>
                        <a:ln w="38100">
                          <a:noFill/>
                          <a:miter/>
                        </a:ln>
                      </p:spPr>
                    </p:pic>
                  </p:oleObj>
                </mc:Fallback>
              </mc:AlternateContent>
            </a:graphicData>
          </a:graphic>
        </p:graphicFrame>
        <p:sp>
          <p:nvSpPr>
            <p:cNvPr id="90241" name="直接连接符 117870"/>
            <p:cNvSpPr/>
            <p:nvPr/>
          </p:nvSpPr>
          <p:spPr>
            <a:xfrm flipH="1">
              <a:off x="1247" y="754"/>
              <a:ext cx="227" cy="136"/>
            </a:xfrm>
            <a:prstGeom prst="line">
              <a:avLst/>
            </a:prstGeom>
            <a:ln w="9525" cap="flat" cmpd="sng">
              <a:solidFill>
                <a:schemeClr val="tx1"/>
              </a:solidFill>
              <a:prstDash val="solid"/>
              <a:headEnd type="none" w="med" len="med"/>
              <a:tailEnd type="triangle" w="med" len="med"/>
            </a:ln>
          </p:spPr>
        </p:sp>
        <p:sp>
          <p:nvSpPr>
            <p:cNvPr id="90242" name="直接连接符 117871"/>
            <p:cNvSpPr/>
            <p:nvPr/>
          </p:nvSpPr>
          <p:spPr>
            <a:xfrm flipV="1">
              <a:off x="431" y="1661"/>
              <a:ext cx="272" cy="272"/>
            </a:xfrm>
            <a:prstGeom prst="line">
              <a:avLst/>
            </a:prstGeom>
            <a:ln w="9525" cap="flat" cmpd="sng">
              <a:solidFill>
                <a:schemeClr val="tx1"/>
              </a:solidFill>
              <a:prstDash val="solid"/>
              <a:headEnd type="none" w="med" len="med"/>
              <a:tailEnd type="triangle" w="med" len="med"/>
            </a:ln>
          </p:spPr>
        </p:sp>
      </p:grpSp>
      <p:grpSp>
        <p:nvGrpSpPr>
          <p:cNvPr id="117998" name="组合 117997"/>
          <p:cNvGrpSpPr/>
          <p:nvPr/>
        </p:nvGrpSpPr>
        <p:grpSpPr>
          <a:xfrm>
            <a:off x="2268538" y="5870575"/>
            <a:ext cx="3959225" cy="798513"/>
            <a:chOff x="1429" y="3698"/>
            <a:chExt cx="2494" cy="503"/>
          </a:xfrm>
        </p:grpSpPr>
        <p:sp>
          <p:nvSpPr>
            <p:cNvPr id="90233" name="文本框 117867"/>
            <p:cNvSpPr txBox="1"/>
            <p:nvPr/>
          </p:nvSpPr>
          <p:spPr>
            <a:xfrm>
              <a:off x="1887" y="3970"/>
              <a:ext cx="1492" cy="231"/>
            </a:xfrm>
            <a:prstGeom prst="rect">
              <a:avLst/>
            </a:prstGeom>
            <a:noFill/>
            <a:ln w="9525">
              <a:noFill/>
            </a:ln>
          </p:spPr>
          <p:txBody>
            <a:bodyPr wrap="none">
              <a:spAutoFit/>
            </a:bodyPr>
            <a:lstStyle/>
            <a:p>
              <a:r>
                <a:rPr lang="en-US" altLang="zh-CN" sz="1800" b="1" dirty="0">
                  <a:solidFill>
                    <a:srgbClr val="FF3300"/>
                  </a:solidFill>
                  <a:latin typeface="Arial" panose="020B0604020202020204" pitchFamily="34" charset="0"/>
                </a:rPr>
                <a:t>How to distinguish?</a:t>
              </a:r>
            </a:p>
          </p:txBody>
        </p:sp>
        <p:sp>
          <p:nvSpPr>
            <p:cNvPr id="90234" name="直接连接符 117910"/>
            <p:cNvSpPr/>
            <p:nvPr/>
          </p:nvSpPr>
          <p:spPr>
            <a:xfrm flipH="1" flipV="1">
              <a:off x="1429" y="3789"/>
              <a:ext cx="317" cy="272"/>
            </a:xfrm>
            <a:prstGeom prst="line">
              <a:avLst/>
            </a:prstGeom>
            <a:ln w="38100" cap="flat" cmpd="sng">
              <a:solidFill>
                <a:srgbClr val="FF0000"/>
              </a:solidFill>
              <a:prstDash val="solid"/>
              <a:headEnd type="none" w="med" len="med"/>
              <a:tailEnd type="none" w="med" len="med"/>
            </a:ln>
          </p:spPr>
        </p:sp>
        <p:sp>
          <p:nvSpPr>
            <p:cNvPr id="90235" name="直接连接符 117911"/>
            <p:cNvSpPr/>
            <p:nvPr/>
          </p:nvSpPr>
          <p:spPr>
            <a:xfrm flipH="1">
              <a:off x="3515" y="3698"/>
              <a:ext cx="408" cy="210"/>
            </a:xfrm>
            <a:prstGeom prst="line">
              <a:avLst/>
            </a:prstGeom>
            <a:ln w="38100" cap="flat" cmpd="sng">
              <a:solidFill>
                <a:srgbClr val="FF0000"/>
              </a:solidFill>
              <a:prstDash val="solid"/>
              <a:headEnd type="none" w="med" len="med"/>
              <a:tailEnd type="none" w="med" len="med"/>
            </a:ln>
          </p:spPr>
        </p:sp>
      </p:grpSp>
      <p:grpSp>
        <p:nvGrpSpPr>
          <p:cNvPr id="117994" name="组合 117993"/>
          <p:cNvGrpSpPr/>
          <p:nvPr/>
        </p:nvGrpSpPr>
        <p:grpSpPr>
          <a:xfrm>
            <a:off x="2628900" y="779463"/>
            <a:ext cx="3241675" cy="2149475"/>
            <a:chOff x="1656" y="491"/>
            <a:chExt cx="2042" cy="1354"/>
          </a:xfrm>
        </p:grpSpPr>
        <p:sp>
          <p:nvSpPr>
            <p:cNvPr id="90207" name="文本框 117912"/>
            <p:cNvSpPr txBox="1"/>
            <p:nvPr/>
          </p:nvSpPr>
          <p:spPr>
            <a:xfrm>
              <a:off x="3231" y="491"/>
              <a:ext cx="467" cy="288"/>
            </a:xfrm>
            <a:prstGeom prst="rect">
              <a:avLst/>
            </a:prstGeom>
            <a:noFill/>
            <a:ln w="9525">
              <a:noFill/>
            </a:ln>
          </p:spPr>
          <p:txBody>
            <a:bodyPr wrap="none">
              <a:spAutoFit/>
            </a:bodyPr>
            <a:lstStyle/>
            <a:p>
              <a:r>
                <a:rPr lang="en-US" altLang="zh-CN" b="1" dirty="0">
                  <a:latin typeface="Times New Roman" panose="02020603050405020304" pitchFamily="18" charset="0"/>
                </a:rPr>
                <a:t>rear</a:t>
              </a:r>
            </a:p>
          </p:txBody>
        </p:sp>
        <p:grpSp>
          <p:nvGrpSpPr>
            <p:cNvPr id="90208" name="组合 117992"/>
            <p:cNvGrpSpPr/>
            <p:nvPr/>
          </p:nvGrpSpPr>
          <p:grpSpPr>
            <a:xfrm>
              <a:off x="1656" y="734"/>
              <a:ext cx="1640" cy="1111"/>
              <a:chOff x="1656" y="734"/>
              <a:chExt cx="1640" cy="1111"/>
            </a:xfrm>
          </p:grpSpPr>
          <p:sp>
            <p:nvSpPr>
              <p:cNvPr id="90209" name="文本框 117913"/>
              <p:cNvSpPr txBox="1"/>
              <p:nvPr/>
            </p:nvSpPr>
            <p:spPr>
              <a:xfrm>
                <a:off x="1656" y="886"/>
                <a:ext cx="532" cy="288"/>
              </a:xfrm>
              <a:prstGeom prst="rect">
                <a:avLst/>
              </a:prstGeom>
              <a:noFill/>
              <a:ln w="9525">
                <a:noFill/>
              </a:ln>
            </p:spPr>
            <p:txBody>
              <a:bodyPr wrap="none">
                <a:spAutoFit/>
              </a:bodyPr>
              <a:lstStyle/>
              <a:p>
                <a:r>
                  <a:rPr lang="en-US" altLang="zh-CN" b="1" dirty="0">
                    <a:latin typeface="Times New Roman" panose="02020603050405020304" pitchFamily="18" charset="0"/>
                  </a:rPr>
                  <a:t>front</a:t>
                </a:r>
              </a:p>
            </p:txBody>
          </p:sp>
          <p:grpSp>
            <p:nvGrpSpPr>
              <p:cNvPr id="90210" name="组合 117916"/>
              <p:cNvGrpSpPr/>
              <p:nvPr/>
            </p:nvGrpSpPr>
            <p:grpSpPr>
              <a:xfrm>
                <a:off x="2295" y="889"/>
                <a:ext cx="1001" cy="956"/>
                <a:chOff x="4225" y="8285"/>
                <a:chExt cx="1417" cy="1359"/>
              </a:xfrm>
            </p:grpSpPr>
            <p:sp>
              <p:nvSpPr>
                <p:cNvPr id="90226" name="任意多边形 117917"/>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27" name="任意多边形 117918"/>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28" name="任意多边形 117919"/>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29" name="任意多边形 117920"/>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30" name="任意多边形 117921"/>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31" name="任意多边形 117922"/>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32" name="任意多边形 117923"/>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0211" name="组合 117924"/>
              <p:cNvGrpSpPr/>
              <p:nvPr/>
            </p:nvGrpSpPr>
            <p:grpSpPr>
              <a:xfrm>
                <a:off x="2582" y="1149"/>
                <a:ext cx="422" cy="447"/>
                <a:chOff x="2789" y="2240"/>
                <a:chExt cx="323" cy="337"/>
              </a:xfrm>
            </p:grpSpPr>
            <p:sp>
              <p:nvSpPr>
                <p:cNvPr id="90217" name="文本框 117925"/>
                <p:cNvSpPr txBox="1"/>
                <p:nvPr/>
              </p:nvSpPr>
              <p:spPr>
                <a:xfrm>
                  <a:off x="2789" y="229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0218" name="组合 117926"/>
                <p:cNvGrpSpPr/>
                <p:nvPr/>
              </p:nvGrpSpPr>
              <p:grpSpPr>
                <a:xfrm>
                  <a:off x="2789" y="2240"/>
                  <a:ext cx="323" cy="337"/>
                  <a:chOff x="2789" y="2240"/>
                  <a:chExt cx="323" cy="337"/>
                </a:xfrm>
              </p:grpSpPr>
              <p:sp>
                <p:nvSpPr>
                  <p:cNvPr id="90219" name="文本框 117927"/>
                  <p:cNvSpPr txBox="1"/>
                  <p:nvPr/>
                </p:nvSpPr>
                <p:spPr>
                  <a:xfrm>
                    <a:off x="2880" y="2432"/>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0220" name="组合 117928"/>
                  <p:cNvGrpSpPr/>
                  <p:nvPr/>
                </p:nvGrpSpPr>
                <p:grpSpPr>
                  <a:xfrm>
                    <a:off x="2789" y="2240"/>
                    <a:ext cx="323" cy="292"/>
                    <a:chOff x="2789" y="2240"/>
                    <a:chExt cx="323" cy="292"/>
                  </a:xfrm>
                </p:grpSpPr>
                <p:sp>
                  <p:nvSpPr>
                    <p:cNvPr id="90221" name="文本框 117929"/>
                    <p:cNvSpPr txBox="1"/>
                    <p:nvPr/>
                  </p:nvSpPr>
                  <p:spPr>
                    <a:xfrm>
                      <a:off x="2980" y="228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0222" name="组合 117930"/>
                    <p:cNvGrpSpPr/>
                    <p:nvPr/>
                  </p:nvGrpSpPr>
                  <p:grpSpPr>
                    <a:xfrm>
                      <a:off x="2789" y="2240"/>
                      <a:ext cx="323" cy="292"/>
                      <a:chOff x="2789" y="2240"/>
                      <a:chExt cx="323" cy="292"/>
                    </a:xfrm>
                  </p:grpSpPr>
                  <p:sp>
                    <p:nvSpPr>
                      <p:cNvPr id="90223" name="文本框 117931"/>
                      <p:cNvSpPr txBox="1"/>
                      <p:nvPr/>
                    </p:nvSpPr>
                    <p:spPr>
                      <a:xfrm>
                        <a:off x="2980"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0224" name="文本框 117932"/>
                      <p:cNvSpPr txBox="1"/>
                      <p:nvPr/>
                    </p:nvSpPr>
                    <p:spPr>
                      <a:xfrm>
                        <a:off x="2789"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0225" name="文本框 117933"/>
                      <p:cNvSpPr txBox="1"/>
                      <p:nvPr/>
                    </p:nvSpPr>
                    <p:spPr>
                      <a:xfrm>
                        <a:off x="2880" y="2240"/>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0212" name="对象 117935"/>
              <p:cNvGraphicFramePr/>
              <p:nvPr/>
            </p:nvGraphicFramePr>
            <p:xfrm>
              <a:off x="2377" y="1099"/>
              <a:ext cx="177" cy="242"/>
            </p:xfrm>
            <a:graphic>
              <a:graphicData uri="http://schemas.openxmlformats.org/presentationml/2006/ole">
                <mc:AlternateContent xmlns:mc="http://schemas.openxmlformats.org/markup-compatibility/2006">
                  <mc:Choice xmlns:v="urn:schemas-microsoft-com:vml" Requires="v">
                    <p:oleObj r:id="rId8" imgW="177800" imgH="215900" progId="Equation.3">
                      <p:embed/>
                    </p:oleObj>
                  </mc:Choice>
                  <mc:Fallback>
                    <p:oleObj r:id="rId8" imgW="177800" imgH="215900" progId="Equation.3">
                      <p:embed/>
                      <p:pic>
                        <p:nvPicPr>
                          <p:cNvPr id="90212" name="对象 117935"/>
                          <p:cNvPicPr/>
                          <p:nvPr/>
                        </p:nvPicPr>
                        <p:blipFill>
                          <a:blip r:embed="rId5"/>
                          <a:stretch>
                            <a:fillRect/>
                          </a:stretch>
                        </p:blipFill>
                        <p:spPr>
                          <a:xfrm>
                            <a:off x="2377" y="1099"/>
                            <a:ext cx="177" cy="242"/>
                          </a:xfrm>
                          <a:prstGeom prst="rect">
                            <a:avLst/>
                          </a:prstGeom>
                          <a:noFill/>
                          <a:ln w="38100">
                            <a:noFill/>
                            <a:miter/>
                          </a:ln>
                        </p:spPr>
                      </p:pic>
                    </p:oleObj>
                  </mc:Fallback>
                </mc:AlternateContent>
              </a:graphicData>
            </a:graphic>
          </p:graphicFrame>
          <p:graphicFrame>
            <p:nvGraphicFramePr>
              <p:cNvPr id="90213" name="对象 117936"/>
              <p:cNvGraphicFramePr/>
              <p:nvPr/>
            </p:nvGraphicFramePr>
            <p:xfrm>
              <a:off x="2673" y="919"/>
              <a:ext cx="179" cy="250"/>
            </p:xfrm>
            <a:graphic>
              <a:graphicData uri="http://schemas.openxmlformats.org/presentationml/2006/ole">
                <mc:AlternateContent xmlns:mc="http://schemas.openxmlformats.org/markup-compatibility/2006">
                  <mc:Choice xmlns:v="urn:schemas-microsoft-com:vml" Requires="v">
                    <p:oleObj r:id="rId9" imgW="177800" imgH="228600" progId="Equation.3">
                      <p:embed/>
                    </p:oleObj>
                  </mc:Choice>
                  <mc:Fallback>
                    <p:oleObj r:id="rId9" imgW="177800" imgH="228600" progId="Equation.3">
                      <p:embed/>
                      <p:pic>
                        <p:nvPicPr>
                          <p:cNvPr id="90213" name="对象 117936"/>
                          <p:cNvPicPr/>
                          <p:nvPr/>
                        </p:nvPicPr>
                        <p:blipFill>
                          <a:blip r:embed="rId7"/>
                          <a:stretch>
                            <a:fillRect/>
                          </a:stretch>
                        </p:blipFill>
                        <p:spPr>
                          <a:xfrm>
                            <a:off x="2673" y="919"/>
                            <a:ext cx="179" cy="250"/>
                          </a:xfrm>
                          <a:prstGeom prst="rect">
                            <a:avLst/>
                          </a:prstGeom>
                          <a:noFill/>
                          <a:ln w="38100">
                            <a:noFill/>
                            <a:miter/>
                          </a:ln>
                        </p:spPr>
                      </p:pic>
                    </p:oleObj>
                  </mc:Fallback>
                </mc:AlternateContent>
              </a:graphicData>
            </a:graphic>
          </p:graphicFrame>
          <p:sp>
            <p:nvSpPr>
              <p:cNvPr id="90214" name="直接连接符 117937"/>
              <p:cNvSpPr/>
              <p:nvPr/>
            </p:nvSpPr>
            <p:spPr>
              <a:xfrm flipH="1">
                <a:off x="2913" y="734"/>
                <a:ext cx="227" cy="136"/>
              </a:xfrm>
              <a:prstGeom prst="line">
                <a:avLst/>
              </a:prstGeom>
              <a:ln w="9525" cap="flat" cmpd="sng">
                <a:solidFill>
                  <a:schemeClr val="tx1"/>
                </a:solidFill>
                <a:prstDash val="solid"/>
                <a:headEnd type="none" w="med" len="med"/>
                <a:tailEnd type="triangle" w="med" len="med"/>
              </a:ln>
            </p:spPr>
          </p:sp>
          <p:sp>
            <p:nvSpPr>
              <p:cNvPr id="90215" name="直接连接符 117938"/>
              <p:cNvSpPr/>
              <p:nvPr/>
            </p:nvSpPr>
            <p:spPr>
              <a:xfrm>
                <a:off x="2155" y="1067"/>
                <a:ext cx="226" cy="45"/>
              </a:xfrm>
              <a:prstGeom prst="line">
                <a:avLst/>
              </a:prstGeom>
              <a:ln w="9525" cap="flat" cmpd="sng">
                <a:solidFill>
                  <a:schemeClr val="tx1"/>
                </a:solidFill>
                <a:prstDash val="solid"/>
                <a:headEnd type="none" w="med" len="med"/>
                <a:tailEnd type="triangle" w="med" len="med"/>
              </a:ln>
            </p:spPr>
          </p:sp>
          <p:sp>
            <p:nvSpPr>
              <p:cNvPr id="90216" name="直接连接符 117988"/>
              <p:cNvSpPr/>
              <p:nvPr/>
            </p:nvSpPr>
            <p:spPr>
              <a:xfrm>
                <a:off x="1791" y="1389"/>
                <a:ext cx="273" cy="0"/>
              </a:xfrm>
              <a:prstGeom prst="line">
                <a:avLst/>
              </a:prstGeom>
              <a:ln w="76200" cap="flat" cmpd="sng">
                <a:solidFill>
                  <a:srgbClr val="FF0000"/>
                </a:solidFill>
                <a:prstDash val="solid"/>
                <a:headEnd type="none" w="med" len="med"/>
                <a:tailEnd type="triangle" w="med" len="med"/>
              </a:ln>
            </p:spPr>
          </p:sp>
        </p:grpSp>
      </p:grpSp>
      <p:grpSp>
        <p:nvGrpSpPr>
          <p:cNvPr id="117995" name="组合 117994"/>
          <p:cNvGrpSpPr/>
          <p:nvPr/>
        </p:nvGrpSpPr>
        <p:grpSpPr>
          <a:xfrm>
            <a:off x="5580063" y="685800"/>
            <a:ext cx="3213100" cy="2400300"/>
            <a:chOff x="3515" y="432"/>
            <a:chExt cx="2024" cy="1512"/>
          </a:xfrm>
        </p:grpSpPr>
        <p:sp>
          <p:nvSpPr>
            <p:cNvPr id="90183" name="文本框 117939"/>
            <p:cNvSpPr txBox="1"/>
            <p:nvPr/>
          </p:nvSpPr>
          <p:spPr>
            <a:xfrm>
              <a:off x="5072" y="590"/>
              <a:ext cx="467" cy="288"/>
            </a:xfrm>
            <a:prstGeom prst="rect">
              <a:avLst/>
            </a:prstGeom>
            <a:noFill/>
            <a:ln w="9525">
              <a:noFill/>
            </a:ln>
          </p:spPr>
          <p:txBody>
            <a:bodyPr wrap="none">
              <a:spAutoFit/>
            </a:bodyPr>
            <a:lstStyle/>
            <a:p>
              <a:r>
                <a:rPr lang="en-US" altLang="zh-CN" b="1" dirty="0">
                  <a:latin typeface="Times New Roman" panose="02020603050405020304" pitchFamily="18" charset="0"/>
                </a:rPr>
                <a:t>rear</a:t>
              </a:r>
            </a:p>
          </p:txBody>
        </p:sp>
        <p:sp>
          <p:nvSpPr>
            <p:cNvPr id="90184" name="文本框 117940"/>
            <p:cNvSpPr txBox="1"/>
            <p:nvPr/>
          </p:nvSpPr>
          <p:spPr>
            <a:xfrm>
              <a:off x="4014" y="432"/>
              <a:ext cx="532" cy="288"/>
            </a:xfrm>
            <a:prstGeom prst="rect">
              <a:avLst/>
            </a:prstGeom>
            <a:noFill/>
            <a:ln w="9525">
              <a:noFill/>
            </a:ln>
          </p:spPr>
          <p:txBody>
            <a:bodyPr wrap="none">
              <a:spAutoFit/>
            </a:bodyPr>
            <a:lstStyle/>
            <a:p>
              <a:r>
                <a:rPr lang="en-US" altLang="zh-CN" b="1" dirty="0">
                  <a:latin typeface="Times New Roman" panose="02020603050405020304" pitchFamily="18" charset="0"/>
                </a:rPr>
                <a:t>front</a:t>
              </a:r>
            </a:p>
          </p:txBody>
        </p:sp>
        <p:grpSp>
          <p:nvGrpSpPr>
            <p:cNvPr id="90185" name="组合 117941"/>
            <p:cNvGrpSpPr/>
            <p:nvPr/>
          </p:nvGrpSpPr>
          <p:grpSpPr>
            <a:xfrm>
              <a:off x="4136" y="988"/>
              <a:ext cx="1001" cy="956"/>
              <a:chOff x="4225" y="8285"/>
              <a:chExt cx="1417" cy="1359"/>
            </a:xfrm>
          </p:grpSpPr>
          <p:sp>
            <p:nvSpPr>
              <p:cNvPr id="90200" name="任意多边形 117942"/>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01" name="任意多边形 117943"/>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02" name="任意多边形 117944"/>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03" name="任意多边形 117945"/>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04" name="任意多边形 117946"/>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05" name="任意多边形 117947"/>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206" name="任意多边形 117948"/>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0186" name="组合 117949"/>
            <p:cNvGrpSpPr/>
            <p:nvPr/>
          </p:nvGrpSpPr>
          <p:grpSpPr>
            <a:xfrm>
              <a:off x="4423" y="1248"/>
              <a:ext cx="422" cy="447"/>
              <a:chOff x="2789" y="2240"/>
              <a:chExt cx="323" cy="337"/>
            </a:xfrm>
          </p:grpSpPr>
          <p:sp>
            <p:nvSpPr>
              <p:cNvPr id="90191" name="文本框 117950"/>
              <p:cNvSpPr txBox="1"/>
              <p:nvPr/>
            </p:nvSpPr>
            <p:spPr>
              <a:xfrm>
                <a:off x="2789" y="229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0192" name="组合 117951"/>
              <p:cNvGrpSpPr/>
              <p:nvPr/>
            </p:nvGrpSpPr>
            <p:grpSpPr>
              <a:xfrm>
                <a:off x="2789" y="2240"/>
                <a:ext cx="323" cy="337"/>
                <a:chOff x="2789" y="2240"/>
                <a:chExt cx="323" cy="337"/>
              </a:xfrm>
            </p:grpSpPr>
            <p:sp>
              <p:nvSpPr>
                <p:cNvPr id="90193" name="文本框 117952"/>
                <p:cNvSpPr txBox="1"/>
                <p:nvPr/>
              </p:nvSpPr>
              <p:spPr>
                <a:xfrm>
                  <a:off x="2880" y="2432"/>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0194" name="组合 117953"/>
                <p:cNvGrpSpPr/>
                <p:nvPr/>
              </p:nvGrpSpPr>
              <p:grpSpPr>
                <a:xfrm>
                  <a:off x="2789" y="2240"/>
                  <a:ext cx="323" cy="292"/>
                  <a:chOff x="2789" y="2240"/>
                  <a:chExt cx="323" cy="292"/>
                </a:xfrm>
              </p:grpSpPr>
              <p:sp>
                <p:nvSpPr>
                  <p:cNvPr id="90195" name="文本框 117954"/>
                  <p:cNvSpPr txBox="1"/>
                  <p:nvPr/>
                </p:nvSpPr>
                <p:spPr>
                  <a:xfrm>
                    <a:off x="2980" y="228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0196" name="组合 117955"/>
                  <p:cNvGrpSpPr/>
                  <p:nvPr/>
                </p:nvGrpSpPr>
                <p:grpSpPr>
                  <a:xfrm>
                    <a:off x="2789" y="2240"/>
                    <a:ext cx="323" cy="292"/>
                    <a:chOff x="2789" y="2240"/>
                    <a:chExt cx="323" cy="292"/>
                  </a:xfrm>
                </p:grpSpPr>
                <p:sp>
                  <p:nvSpPr>
                    <p:cNvPr id="90197" name="文本框 117956"/>
                    <p:cNvSpPr txBox="1"/>
                    <p:nvPr/>
                  </p:nvSpPr>
                  <p:spPr>
                    <a:xfrm>
                      <a:off x="2980"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0198" name="文本框 117957"/>
                    <p:cNvSpPr txBox="1"/>
                    <p:nvPr/>
                  </p:nvSpPr>
                  <p:spPr>
                    <a:xfrm>
                      <a:off x="2789"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0199" name="文本框 117958"/>
                    <p:cNvSpPr txBox="1"/>
                    <p:nvPr/>
                  </p:nvSpPr>
                  <p:spPr>
                    <a:xfrm>
                      <a:off x="2880" y="2240"/>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0187" name="对象 117960"/>
            <p:cNvGraphicFramePr/>
            <p:nvPr/>
          </p:nvGraphicFramePr>
          <p:xfrm>
            <a:off x="4514" y="1018"/>
            <a:ext cx="179" cy="250"/>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90187" name="对象 117960"/>
                        <p:cNvPicPr/>
                        <p:nvPr/>
                      </p:nvPicPr>
                      <p:blipFill>
                        <a:blip r:embed="rId7"/>
                        <a:stretch>
                          <a:fillRect/>
                        </a:stretch>
                      </p:blipFill>
                      <p:spPr>
                        <a:xfrm>
                          <a:off x="4514" y="1018"/>
                          <a:ext cx="179" cy="250"/>
                        </a:xfrm>
                        <a:prstGeom prst="rect">
                          <a:avLst/>
                        </a:prstGeom>
                        <a:noFill/>
                        <a:ln w="38100">
                          <a:noFill/>
                          <a:miter/>
                        </a:ln>
                      </p:spPr>
                    </p:pic>
                  </p:oleObj>
                </mc:Fallback>
              </mc:AlternateContent>
            </a:graphicData>
          </a:graphic>
        </p:graphicFrame>
        <p:sp>
          <p:nvSpPr>
            <p:cNvPr id="90188" name="直接连接符 117961"/>
            <p:cNvSpPr/>
            <p:nvPr/>
          </p:nvSpPr>
          <p:spPr>
            <a:xfrm flipH="1">
              <a:off x="4754" y="833"/>
              <a:ext cx="227" cy="136"/>
            </a:xfrm>
            <a:prstGeom prst="line">
              <a:avLst/>
            </a:prstGeom>
            <a:ln w="9525" cap="flat" cmpd="sng">
              <a:solidFill>
                <a:schemeClr val="tx1"/>
              </a:solidFill>
              <a:prstDash val="solid"/>
              <a:headEnd type="none" w="med" len="med"/>
              <a:tailEnd type="triangle" w="med" len="med"/>
            </a:ln>
          </p:spPr>
        </p:sp>
        <p:sp>
          <p:nvSpPr>
            <p:cNvPr id="90189" name="直接连接符 117962"/>
            <p:cNvSpPr/>
            <p:nvPr/>
          </p:nvSpPr>
          <p:spPr>
            <a:xfrm>
              <a:off x="4332" y="750"/>
              <a:ext cx="181" cy="226"/>
            </a:xfrm>
            <a:prstGeom prst="line">
              <a:avLst/>
            </a:prstGeom>
            <a:ln w="9525" cap="flat" cmpd="sng">
              <a:solidFill>
                <a:schemeClr val="tx1"/>
              </a:solidFill>
              <a:prstDash val="solid"/>
              <a:headEnd type="none" w="med" len="med"/>
              <a:tailEnd type="triangle" w="med" len="med"/>
            </a:ln>
          </p:spPr>
        </p:sp>
        <p:sp>
          <p:nvSpPr>
            <p:cNvPr id="90190" name="直接连接符 117989"/>
            <p:cNvSpPr/>
            <p:nvPr/>
          </p:nvSpPr>
          <p:spPr>
            <a:xfrm>
              <a:off x="3515" y="1389"/>
              <a:ext cx="273" cy="0"/>
            </a:xfrm>
            <a:prstGeom prst="line">
              <a:avLst/>
            </a:prstGeom>
            <a:ln w="76200" cap="flat" cmpd="sng">
              <a:solidFill>
                <a:srgbClr val="FF0000"/>
              </a:solidFill>
              <a:prstDash val="solid"/>
              <a:headEnd type="none" w="med" len="med"/>
              <a:tailEnd type="triangle" w="med" len="med"/>
            </a:ln>
          </p:spPr>
        </p:sp>
      </p:grpSp>
      <p:grpSp>
        <p:nvGrpSpPr>
          <p:cNvPr id="117996" name="组合 117995"/>
          <p:cNvGrpSpPr/>
          <p:nvPr/>
        </p:nvGrpSpPr>
        <p:grpSpPr>
          <a:xfrm>
            <a:off x="6372225" y="2924175"/>
            <a:ext cx="2808288" cy="3214688"/>
            <a:chOff x="4014" y="1842"/>
            <a:chExt cx="1769" cy="2025"/>
          </a:xfrm>
        </p:grpSpPr>
        <p:grpSp>
          <p:nvGrpSpPr>
            <p:cNvPr id="90159" name="组合 117884"/>
            <p:cNvGrpSpPr/>
            <p:nvPr/>
          </p:nvGrpSpPr>
          <p:grpSpPr>
            <a:xfrm>
              <a:off x="4014" y="2448"/>
              <a:ext cx="1018" cy="973"/>
              <a:chOff x="4225" y="8285"/>
              <a:chExt cx="1417" cy="1359"/>
            </a:xfrm>
          </p:grpSpPr>
          <p:sp>
            <p:nvSpPr>
              <p:cNvPr id="90176" name="任意多边形 117885"/>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77" name="任意多边形 117886"/>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78" name="任意多边形 117887"/>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79" name="任意多边形 117888"/>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80" name="任意多边形 117889"/>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81" name="任意多边形 117890"/>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82" name="任意多边形 117891"/>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0160" name="组合 117892"/>
            <p:cNvGrpSpPr/>
            <p:nvPr/>
          </p:nvGrpSpPr>
          <p:grpSpPr>
            <a:xfrm>
              <a:off x="4331" y="2694"/>
              <a:ext cx="396" cy="449"/>
              <a:chOff x="2789" y="2240"/>
              <a:chExt cx="337" cy="336"/>
            </a:xfrm>
          </p:grpSpPr>
          <p:sp>
            <p:nvSpPr>
              <p:cNvPr id="90167" name="文本框 117893"/>
              <p:cNvSpPr txBox="1"/>
              <p:nvPr/>
            </p:nvSpPr>
            <p:spPr>
              <a:xfrm>
                <a:off x="2789" y="229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0168" name="组合 117894"/>
              <p:cNvGrpSpPr/>
              <p:nvPr/>
            </p:nvGrpSpPr>
            <p:grpSpPr>
              <a:xfrm>
                <a:off x="2789" y="2240"/>
                <a:ext cx="337" cy="336"/>
                <a:chOff x="2789" y="2240"/>
                <a:chExt cx="337" cy="336"/>
              </a:xfrm>
            </p:grpSpPr>
            <p:sp>
              <p:nvSpPr>
                <p:cNvPr id="90169" name="文本框 117895"/>
                <p:cNvSpPr txBox="1"/>
                <p:nvPr/>
              </p:nvSpPr>
              <p:spPr>
                <a:xfrm>
                  <a:off x="2880" y="2432"/>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0170" name="组合 117896"/>
                <p:cNvGrpSpPr/>
                <p:nvPr/>
              </p:nvGrpSpPr>
              <p:grpSpPr>
                <a:xfrm>
                  <a:off x="2789" y="2240"/>
                  <a:ext cx="337" cy="290"/>
                  <a:chOff x="2789" y="2240"/>
                  <a:chExt cx="337" cy="290"/>
                </a:xfrm>
              </p:grpSpPr>
              <p:sp>
                <p:nvSpPr>
                  <p:cNvPr id="90171" name="文本框 117897"/>
                  <p:cNvSpPr txBox="1"/>
                  <p:nvPr/>
                </p:nvSpPr>
                <p:spPr>
                  <a:xfrm>
                    <a:off x="2980" y="228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0172" name="组合 117898"/>
                  <p:cNvGrpSpPr/>
                  <p:nvPr/>
                </p:nvGrpSpPr>
                <p:grpSpPr>
                  <a:xfrm>
                    <a:off x="2789" y="2240"/>
                    <a:ext cx="337" cy="290"/>
                    <a:chOff x="2789" y="2240"/>
                    <a:chExt cx="337" cy="290"/>
                  </a:xfrm>
                </p:grpSpPr>
                <p:sp>
                  <p:nvSpPr>
                    <p:cNvPr id="90173" name="文本框 117899"/>
                    <p:cNvSpPr txBox="1"/>
                    <p:nvPr/>
                  </p:nvSpPr>
                  <p:spPr>
                    <a:xfrm>
                      <a:off x="2980"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0174" name="文本框 117900"/>
                    <p:cNvSpPr txBox="1"/>
                    <p:nvPr/>
                  </p:nvSpPr>
                  <p:spPr>
                    <a:xfrm>
                      <a:off x="2789"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0175" name="文本框 117901"/>
                    <p:cNvSpPr txBox="1"/>
                    <p:nvPr/>
                  </p:nvSpPr>
                  <p:spPr>
                    <a:xfrm>
                      <a:off x="2880" y="2240"/>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sp>
          <p:nvSpPr>
            <p:cNvPr id="90161" name="矩形 117902"/>
            <p:cNvSpPr/>
            <p:nvPr/>
          </p:nvSpPr>
          <p:spPr>
            <a:xfrm>
              <a:off x="4377" y="3588"/>
              <a:ext cx="862" cy="279"/>
            </a:xfrm>
            <a:prstGeom prst="rect">
              <a:avLst/>
            </a:prstGeom>
            <a:noFill/>
            <a:ln w="9525">
              <a:noFill/>
            </a:ln>
          </p:spPr>
          <p:txBody>
            <a:bodyPr anchor="ctr">
              <a:spAutoFit/>
            </a:bodyPr>
            <a:lstStyle/>
            <a:p>
              <a:r>
                <a:rPr lang="en-US" altLang="zh-CN" sz="2300" b="1" dirty="0">
                  <a:latin typeface="Arial" panose="020B0604020202020204" pitchFamily="34" charset="0"/>
                </a:rPr>
                <a:t>empty</a:t>
              </a:r>
            </a:p>
          </p:txBody>
        </p:sp>
        <p:sp>
          <p:nvSpPr>
            <p:cNvPr id="90162" name="文本框 117903"/>
            <p:cNvSpPr txBox="1"/>
            <p:nvPr/>
          </p:nvSpPr>
          <p:spPr>
            <a:xfrm>
              <a:off x="5251" y="2412"/>
              <a:ext cx="532" cy="288"/>
            </a:xfrm>
            <a:prstGeom prst="rect">
              <a:avLst/>
            </a:prstGeom>
            <a:noFill/>
            <a:ln w="9525">
              <a:noFill/>
            </a:ln>
          </p:spPr>
          <p:txBody>
            <a:bodyPr wrap="none">
              <a:spAutoFit/>
            </a:bodyPr>
            <a:lstStyle/>
            <a:p>
              <a:r>
                <a:rPr lang="en-US" altLang="zh-CN" b="1" dirty="0">
                  <a:latin typeface="Times New Roman" panose="02020603050405020304" pitchFamily="18" charset="0"/>
                </a:rPr>
                <a:t>front</a:t>
              </a:r>
            </a:p>
          </p:txBody>
        </p:sp>
        <p:sp>
          <p:nvSpPr>
            <p:cNvPr id="90163" name="文本框 117904"/>
            <p:cNvSpPr txBox="1"/>
            <p:nvPr/>
          </p:nvSpPr>
          <p:spPr>
            <a:xfrm>
              <a:off x="4558" y="2015"/>
              <a:ext cx="467" cy="288"/>
            </a:xfrm>
            <a:prstGeom prst="rect">
              <a:avLst/>
            </a:prstGeom>
            <a:noFill/>
            <a:ln w="9525">
              <a:noFill/>
            </a:ln>
          </p:spPr>
          <p:txBody>
            <a:bodyPr wrap="none">
              <a:spAutoFit/>
            </a:bodyPr>
            <a:lstStyle/>
            <a:p>
              <a:r>
                <a:rPr lang="en-US" altLang="zh-CN" b="1" dirty="0">
                  <a:latin typeface="Times New Roman" panose="02020603050405020304" pitchFamily="18" charset="0"/>
                </a:rPr>
                <a:t>rear</a:t>
              </a:r>
            </a:p>
          </p:txBody>
        </p:sp>
        <p:sp>
          <p:nvSpPr>
            <p:cNvPr id="90164" name="直接连接符 117905"/>
            <p:cNvSpPr/>
            <p:nvPr/>
          </p:nvSpPr>
          <p:spPr>
            <a:xfrm>
              <a:off x="4558" y="2196"/>
              <a:ext cx="44" cy="271"/>
            </a:xfrm>
            <a:prstGeom prst="line">
              <a:avLst/>
            </a:prstGeom>
            <a:ln w="9525" cap="flat" cmpd="sng">
              <a:solidFill>
                <a:schemeClr val="tx1"/>
              </a:solidFill>
              <a:prstDash val="solid"/>
              <a:headEnd type="none" w="med" len="med"/>
              <a:tailEnd type="triangle" w="med" len="med"/>
            </a:ln>
          </p:spPr>
        </p:sp>
        <p:sp>
          <p:nvSpPr>
            <p:cNvPr id="90165" name="直接连接符 117906"/>
            <p:cNvSpPr/>
            <p:nvPr/>
          </p:nvSpPr>
          <p:spPr>
            <a:xfrm flipH="1">
              <a:off x="5012" y="2650"/>
              <a:ext cx="227" cy="90"/>
            </a:xfrm>
            <a:prstGeom prst="line">
              <a:avLst/>
            </a:prstGeom>
            <a:ln w="9525" cap="flat" cmpd="sng">
              <a:solidFill>
                <a:schemeClr val="tx1"/>
              </a:solidFill>
              <a:prstDash val="solid"/>
              <a:headEnd type="none" w="med" len="med"/>
              <a:tailEnd type="triangle" w="med" len="med"/>
            </a:ln>
          </p:spPr>
        </p:sp>
        <p:sp>
          <p:nvSpPr>
            <p:cNvPr id="90166" name="直接连接符 117990"/>
            <p:cNvSpPr/>
            <p:nvPr/>
          </p:nvSpPr>
          <p:spPr>
            <a:xfrm flipH="1">
              <a:off x="5103" y="1842"/>
              <a:ext cx="90" cy="363"/>
            </a:xfrm>
            <a:prstGeom prst="line">
              <a:avLst/>
            </a:prstGeom>
            <a:ln w="76200" cap="flat" cmpd="sng">
              <a:solidFill>
                <a:srgbClr val="FF0000"/>
              </a:solidFill>
              <a:prstDash val="solid"/>
              <a:headEnd type="none" w="med" len="med"/>
              <a:tailEnd type="triangle" w="med" len="med"/>
            </a:ln>
          </p:spPr>
        </p:sp>
      </p:grpSp>
      <p:grpSp>
        <p:nvGrpSpPr>
          <p:cNvPr id="117997" name="组合 117996"/>
          <p:cNvGrpSpPr/>
          <p:nvPr/>
        </p:nvGrpSpPr>
        <p:grpSpPr>
          <a:xfrm>
            <a:off x="528638" y="3213100"/>
            <a:ext cx="2713037" cy="2763838"/>
            <a:chOff x="333" y="2024"/>
            <a:chExt cx="1709" cy="1741"/>
          </a:xfrm>
        </p:grpSpPr>
        <p:grpSp>
          <p:nvGrpSpPr>
            <p:cNvPr id="90128" name="组合 117805"/>
            <p:cNvGrpSpPr/>
            <p:nvPr/>
          </p:nvGrpSpPr>
          <p:grpSpPr>
            <a:xfrm>
              <a:off x="979" y="2121"/>
              <a:ext cx="1063" cy="1110"/>
              <a:chOff x="4225" y="8285"/>
              <a:chExt cx="1417" cy="1359"/>
            </a:xfrm>
          </p:grpSpPr>
          <p:sp>
            <p:nvSpPr>
              <p:cNvPr id="90152" name="任意多边形 117806"/>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53" name="任意多边形 117807"/>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54" name="任意多边形 117808"/>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55" name="任意多边形 117809"/>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56" name="任意多边形 117810"/>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57" name="任意多边形 117811"/>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0158" name="任意多边形 117812"/>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0129" name="组合 117873"/>
            <p:cNvGrpSpPr/>
            <p:nvPr/>
          </p:nvGrpSpPr>
          <p:grpSpPr>
            <a:xfrm>
              <a:off x="1066" y="2156"/>
              <a:ext cx="854" cy="1035"/>
              <a:chOff x="3658" y="335"/>
              <a:chExt cx="854" cy="1035"/>
            </a:xfrm>
          </p:grpSpPr>
          <p:grpSp>
            <p:nvGrpSpPr>
              <p:cNvPr id="90136" name="组合 117822"/>
              <p:cNvGrpSpPr/>
              <p:nvPr/>
            </p:nvGrpSpPr>
            <p:grpSpPr>
              <a:xfrm>
                <a:off x="3903" y="618"/>
                <a:ext cx="429" cy="481"/>
                <a:chOff x="2789" y="2240"/>
                <a:chExt cx="319" cy="320"/>
              </a:xfrm>
            </p:grpSpPr>
            <p:sp>
              <p:nvSpPr>
                <p:cNvPr id="90143" name="文本框 117823"/>
                <p:cNvSpPr txBox="1"/>
                <p:nvPr/>
              </p:nvSpPr>
              <p:spPr>
                <a:xfrm>
                  <a:off x="2789" y="229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0144" name="组合 117824"/>
                <p:cNvGrpSpPr/>
                <p:nvPr/>
              </p:nvGrpSpPr>
              <p:grpSpPr>
                <a:xfrm>
                  <a:off x="2789" y="2240"/>
                  <a:ext cx="319" cy="320"/>
                  <a:chOff x="2789" y="2240"/>
                  <a:chExt cx="319" cy="320"/>
                </a:xfrm>
              </p:grpSpPr>
              <p:sp>
                <p:nvSpPr>
                  <p:cNvPr id="90145" name="文本框 117825"/>
                  <p:cNvSpPr txBox="1"/>
                  <p:nvPr/>
                </p:nvSpPr>
                <p:spPr>
                  <a:xfrm>
                    <a:off x="2880" y="2432"/>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0146" name="组合 117826"/>
                  <p:cNvGrpSpPr/>
                  <p:nvPr/>
                </p:nvGrpSpPr>
                <p:grpSpPr>
                  <a:xfrm>
                    <a:off x="2789" y="2240"/>
                    <a:ext cx="319" cy="275"/>
                    <a:chOff x="2789" y="2240"/>
                    <a:chExt cx="319" cy="275"/>
                  </a:xfrm>
                </p:grpSpPr>
                <p:sp>
                  <p:nvSpPr>
                    <p:cNvPr id="90147" name="文本框 117827"/>
                    <p:cNvSpPr txBox="1"/>
                    <p:nvPr/>
                  </p:nvSpPr>
                  <p:spPr>
                    <a:xfrm>
                      <a:off x="2980" y="228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0148" name="组合 117828"/>
                    <p:cNvGrpSpPr/>
                    <p:nvPr/>
                  </p:nvGrpSpPr>
                  <p:grpSpPr>
                    <a:xfrm>
                      <a:off x="2789" y="2240"/>
                      <a:ext cx="319" cy="275"/>
                      <a:chOff x="2789" y="2240"/>
                      <a:chExt cx="319" cy="275"/>
                    </a:xfrm>
                  </p:grpSpPr>
                  <p:sp>
                    <p:nvSpPr>
                      <p:cNvPr id="90149" name="文本框 117829"/>
                      <p:cNvSpPr txBox="1"/>
                      <p:nvPr/>
                    </p:nvSpPr>
                    <p:spPr>
                      <a:xfrm>
                        <a:off x="2980"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0150" name="文本框 117830"/>
                      <p:cNvSpPr txBox="1"/>
                      <p:nvPr/>
                    </p:nvSpPr>
                    <p:spPr>
                      <a:xfrm>
                        <a:off x="2789"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0151" name="文本框 117831"/>
                      <p:cNvSpPr txBox="1"/>
                      <p:nvPr/>
                    </p:nvSpPr>
                    <p:spPr>
                      <a:xfrm>
                        <a:off x="2880" y="2240"/>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0137" name="对象 117832"/>
              <p:cNvGraphicFramePr/>
              <p:nvPr/>
            </p:nvGraphicFramePr>
            <p:xfrm>
              <a:off x="3658" y="880"/>
              <a:ext cx="183" cy="284"/>
            </p:xfrm>
            <a:graphic>
              <a:graphicData uri="http://schemas.openxmlformats.org/presentationml/2006/ole">
                <mc:AlternateContent xmlns:mc="http://schemas.openxmlformats.org/markup-compatibility/2006">
                  <mc:Choice xmlns:v="urn:schemas-microsoft-com:vml" Requires="v">
                    <p:oleObj r:id="rId11" imgW="177800" imgH="228600" progId="Equation.3">
                      <p:embed/>
                    </p:oleObj>
                  </mc:Choice>
                  <mc:Fallback>
                    <p:oleObj r:id="rId11" imgW="177800" imgH="228600" progId="Equation.3">
                      <p:embed/>
                      <p:pic>
                        <p:nvPicPr>
                          <p:cNvPr id="90137" name="对象 117832"/>
                          <p:cNvPicPr/>
                          <p:nvPr/>
                        </p:nvPicPr>
                        <p:blipFill>
                          <a:blip r:embed="rId3"/>
                          <a:stretch>
                            <a:fillRect/>
                          </a:stretch>
                        </p:blipFill>
                        <p:spPr>
                          <a:xfrm>
                            <a:off x="3658" y="880"/>
                            <a:ext cx="183" cy="284"/>
                          </a:xfrm>
                          <a:prstGeom prst="rect">
                            <a:avLst/>
                          </a:prstGeom>
                          <a:noFill/>
                          <a:ln w="38100">
                            <a:noFill/>
                            <a:miter/>
                          </a:ln>
                        </p:spPr>
                      </p:pic>
                    </p:oleObj>
                  </mc:Fallback>
                </mc:AlternateContent>
              </a:graphicData>
            </a:graphic>
          </p:graphicFrame>
          <p:graphicFrame>
            <p:nvGraphicFramePr>
              <p:cNvPr id="90138" name="对象 117833"/>
              <p:cNvGraphicFramePr/>
              <p:nvPr/>
            </p:nvGraphicFramePr>
            <p:xfrm>
              <a:off x="3658" y="539"/>
              <a:ext cx="183" cy="275"/>
            </p:xfrm>
            <a:graphic>
              <a:graphicData uri="http://schemas.openxmlformats.org/presentationml/2006/ole">
                <mc:AlternateContent xmlns:mc="http://schemas.openxmlformats.org/markup-compatibility/2006">
                  <mc:Choice xmlns:v="urn:schemas-microsoft-com:vml" Requires="v">
                    <p:oleObj r:id="rId12" imgW="177800" imgH="215900" progId="Equation.3">
                      <p:embed/>
                    </p:oleObj>
                  </mc:Choice>
                  <mc:Fallback>
                    <p:oleObj r:id="rId12" imgW="177800" imgH="215900" progId="Equation.3">
                      <p:embed/>
                      <p:pic>
                        <p:nvPicPr>
                          <p:cNvPr id="90138" name="对象 117833"/>
                          <p:cNvPicPr/>
                          <p:nvPr/>
                        </p:nvPicPr>
                        <p:blipFill>
                          <a:blip r:embed="rId5"/>
                          <a:stretch>
                            <a:fillRect/>
                          </a:stretch>
                        </p:blipFill>
                        <p:spPr>
                          <a:xfrm>
                            <a:off x="3658" y="539"/>
                            <a:ext cx="183" cy="275"/>
                          </a:xfrm>
                          <a:prstGeom prst="rect">
                            <a:avLst/>
                          </a:prstGeom>
                          <a:noFill/>
                          <a:ln w="38100">
                            <a:noFill/>
                            <a:miter/>
                          </a:ln>
                        </p:spPr>
                      </p:pic>
                    </p:oleObj>
                  </mc:Fallback>
                </mc:AlternateContent>
              </a:graphicData>
            </a:graphic>
          </p:graphicFrame>
          <p:graphicFrame>
            <p:nvGraphicFramePr>
              <p:cNvPr id="90139" name="对象 117834"/>
              <p:cNvGraphicFramePr/>
              <p:nvPr/>
            </p:nvGraphicFramePr>
            <p:xfrm>
              <a:off x="4024" y="335"/>
              <a:ext cx="184" cy="284"/>
            </p:xfrm>
            <a:graphic>
              <a:graphicData uri="http://schemas.openxmlformats.org/presentationml/2006/ole">
                <mc:AlternateContent xmlns:mc="http://schemas.openxmlformats.org/markup-compatibility/2006">
                  <mc:Choice xmlns:v="urn:schemas-microsoft-com:vml" Requires="v">
                    <p:oleObj r:id="rId13" imgW="177800" imgH="228600" progId="Equation.3">
                      <p:embed/>
                    </p:oleObj>
                  </mc:Choice>
                  <mc:Fallback>
                    <p:oleObj r:id="rId13" imgW="177800" imgH="228600" progId="Equation.3">
                      <p:embed/>
                      <p:pic>
                        <p:nvPicPr>
                          <p:cNvPr id="90139" name="对象 117834"/>
                          <p:cNvPicPr/>
                          <p:nvPr/>
                        </p:nvPicPr>
                        <p:blipFill>
                          <a:blip r:embed="rId7"/>
                          <a:stretch>
                            <a:fillRect/>
                          </a:stretch>
                        </p:blipFill>
                        <p:spPr>
                          <a:xfrm>
                            <a:off x="4024" y="335"/>
                            <a:ext cx="184" cy="284"/>
                          </a:xfrm>
                          <a:prstGeom prst="rect">
                            <a:avLst/>
                          </a:prstGeom>
                          <a:noFill/>
                          <a:ln w="38100">
                            <a:noFill/>
                            <a:miter/>
                          </a:ln>
                        </p:spPr>
                      </p:pic>
                    </p:oleObj>
                  </mc:Fallback>
                </mc:AlternateContent>
              </a:graphicData>
            </a:graphic>
          </p:graphicFrame>
          <p:graphicFrame>
            <p:nvGraphicFramePr>
              <p:cNvPr id="90140" name="对象 117835"/>
              <p:cNvGraphicFramePr/>
              <p:nvPr/>
            </p:nvGraphicFramePr>
            <p:xfrm>
              <a:off x="4329" y="471"/>
              <a:ext cx="183" cy="286"/>
            </p:xfrm>
            <a:graphic>
              <a:graphicData uri="http://schemas.openxmlformats.org/presentationml/2006/ole">
                <mc:AlternateContent xmlns:mc="http://schemas.openxmlformats.org/markup-compatibility/2006">
                  <mc:Choice xmlns:v="urn:schemas-microsoft-com:vml" Requires="v">
                    <p:oleObj r:id="rId14" imgW="177800" imgH="228600" progId="Equation.3">
                      <p:embed/>
                    </p:oleObj>
                  </mc:Choice>
                  <mc:Fallback>
                    <p:oleObj r:id="rId14" imgW="177800" imgH="228600" progId="Equation.3">
                      <p:embed/>
                      <p:pic>
                        <p:nvPicPr>
                          <p:cNvPr id="90140" name="对象 117835"/>
                          <p:cNvPicPr/>
                          <p:nvPr/>
                        </p:nvPicPr>
                        <p:blipFill>
                          <a:blip r:embed="rId15"/>
                          <a:stretch>
                            <a:fillRect/>
                          </a:stretch>
                        </p:blipFill>
                        <p:spPr>
                          <a:xfrm>
                            <a:off x="4329" y="471"/>
                            <a:ext cx="183" cy="286"/>
                          </a:xfrm>
                          <a:prstGeom prst="rect">
                            <a:avLst/>
                          </a:prstGeom>
                          <a:noFill/>
                          <a:ln w="38100">
                            <a:noFill/>
                            <a:miter/>
                          </a:ln>
                        </p:spPr>
                      </p:pic>
                    </p:oleObj>
                  </mc:Fallback>
                </mc:AlternateContent>
              </a:graphicData>
            </a:graphic>
          </p:graphicFrame>
          <p:graphicFrame>
            <p:nvGraphicFramePr>
              <p:cNvPr id="90141" name="对象 117836"/>
              <p:cNvGraphicFramePr/>
              <p:nvPr/>
            </p:nvGraphicFramePr>
            <p:xfrm>
              <a:off x="4329" y="880"/>
              <a:ext cx="183" cy="286"/>
            </p:xfrm>
            <a:graphic>
              <a:graphicData uri="http://schemas.openxmlformats.org/presentationml/2006/ole">
                <mc:AlternateContent xmlns:mc="http://schemas.openxmlformats.org/markup-compatibility/2006">
                  <mc:Choice xmlns:v="urn:schemas-microsoft-com:vml" Requires="v">
                    <p:oleObj r:id="rId16" imgW="177800" imgH="228600" progId="Equation.3">
                      <p:embed/>
                    </p:oleObj>
                  </mc:Choice>
                  <mc:Fallback>
                    <p:oleObj r:id="rId16" imgW="177800" imgH="228600" progId="Equation.3">
                      <p:embed/>
                      <p:pic>
                        <p:nvPicPr>
                          <p:cNvPr id="90141" name="对象 117836"/>
                          <p:cNvPicPr/>
                          <p:nvPr/>
                        </p:nvPicPr>
                        <p:blipFill>
                          <a:blip r:embed="rId17"/>
                          <a:stretch>
                            <a:fillRect/>
                          </a:stretch>
                        </p:blipFill>
                        <p:spPr>
                          <a:xfrm>
                            <a:off x="4329" y="880"/>
                            <a:ext cx="183" cy="286"/>
                          </a:xfrm>
                          <a:prstGeom prst="rect">
                            <a:avLst/>
                          </a:prstGeom>
                          <a:noFill/>
                          <a:ln w="38100">
                            <a:noFill/>
                            <a:miter/>
                          </a:ln>
                        </p:spPr>
                      </p:pic>
                    </p:oleObj>
                  </mc:Fallback>
                </mc:AlternateContent>
              </a:graphicData>
            </a:graphic>
          </p:graphicFrame>
          <p:graphicFrame>
            <p:nvGraphicFramePr>
              <p:cNvPr id="90142" name="对象 117837"/>
              <p:cNvGraphicFramePr/>
              <p:nvPr/>
            </p:nvGraphicFramePr>
            <p:xfrm>
              <a:off x="4024" y="1085"/>
              <a:ext cx="183" cy="285"/>
            </p:xfrm>
            <a:graphic>
              <a:graphicData uri="http://schemas.openxmlformats.org/presentationml/2006/ole">
                <mc:AlternateContent xmlns:mc="http://schemas.openxmlformats.org/markup-compatibility/2006">
                  <mc:Choice xmlns:v="urn:schemas-microsoft-com:vml" Requires="v">
                    <p:oleObj r:id="rId18" imgW="177800" imgH="228600" progId="Equation.3">
                      <p:embed/>
                    </p:oleObj>
                  </mc:Choice>
                  <mc:Fallback>
                    <p:oleObj r:id="rId18" imgW="177800" imgH="228600" progId="Equation.3">
                      <p:embed/>
                      <p:pic>
                        <p:nvPicPr>
                          <p:cNvPr id="90142" name="对象 117837"/>
                          <p:cNvPicPr/>
                          <p:nvPr/>
                        </p:nvPicPr>
                        <p:blipFill>
                          <a:blip r:embed="rId19"/>
                          <a:stretch>
                            <a:fillRect/>
                          </a:stretch>
                        </p:blipFill>
                        <p:spPr>
                          <a:xfrm>
                            <a:off x="4024" y="1085"/>
                            <a:ext cx="183" cy="285"/>
                          </a:xfrm>
                          <a:prstGeom prst="rect">
                            <a:avLst/>
                          </a:prstGeom>
                          <a:noFill/>
                          <a:ln w="38100">
                            <a:noFill/>
                            <a:miter/>
                          </a:ln>
                        </p:spPr>
                      </p:pic>
                    </p:oleObj>
                  </mc:Fallback>
                </mc:AlternateContent>
              </a:graphicData>
            </a:graphic>
          </p:graphicFrame>
        </p:grpSp>
        <p:sp>
          <p:nvSpPr>
            <p:cNvPr id="90130" name="矩形 117838"/>
            <p:cNvSpPr/>
            <p:nvPr/>
          </p:nvSpPr>
          <p:spPr>
            <a:xfrm>
              <a:off x="1189" y="3486"/>
              <a:ext cx="391" cy="279"/>
            </a:xfrm>
            <a:prstGeom prst="rect">
              <a:avLst/>
            </a:prstGeom>
            <a:noFill/>
            <a:ln w="9525">
              <a:noFill/>
            </a:ln>
          </p:spPr>
          <p:txBody>
            <a:bodyPr wrap="none" anchor="ctr">
              <a:spAutoFit/>
            </a:bodyPr>
            <a:lstStyle/>
            <a:p>
              <a:r>
                <a:rPr lang="en-US" altLang="zh-CN" sz="2300" b="1" dirty="0">
                  <a:latin typeface="Arial" panose="020B0604020202020204" pitchFamily="34" charset="0"/>
                </a:rPr>
                <a:t>full</a:t>
              </a:r>
              <a:endParaRPr lang="en-US" altLang="zh-CN" sz="2300" dirty="0">
                <a:latin typeface="Arial" panose="020B0604020202020204" pitchFamily="34" charset="0"/>
              </a:endParaRPr>
            </a:p>
          </p:txBody>
        </p:sp>
        <p:sp>
          <p:nvSpPr>
            <p:cNvPr id="90131" name="文本框 117878"/>
            <p:cNvSpPr txBox="1"/>
            <p:nvPr/>
          </p:nvSpPr>
          <p:spPr>
            <a:xfrm>
              <a:off x="515" y="3255"/>
              <a:ext cx="467" cy="288"/>
            </a:xfrm>
            <a:prstGeom prst="rect">
              <a:avLst/>
            </a:prstGeom>
            <a:noFill/>
            <a:ln w="9525">
              <a:noFill/>
            </a:ln>
          </p:spPr>
          <p:txBody>
            <a:bodyPr wrap="none">
              <a:spAutoFit/>
            </a:bodyPr>
            <a:lstStyle/>
            <a:p>
              <a:r>
                <a:rPr lang="en-US" altLang="zh-CN" b="1" dirty="0">
                  <a:latin typeface="Times New Roman" panose="02020603050405020304" pitchFamily="18" charset="0"/>
                </a:rPr>
                <a:t>rear</a:t>
              </a:r>
            </a:p>
          </p:txBody>
        </p:sp>
        <p:sp>
          <p:nvSpPr>
            <p:cNvPr id="90132" name="文本框 117879"/>
            <p:cNvSpPr txBox="1"/>
            <p:nvPr/>
          </p:nvSpPr>
          <p:spPr>
            <a:xfrm>
              <a:off x="333" y="2892"/>
              <a:ext cx="532" cy="288"/>
            </a:xfrm>
            <a:prstGeom prst="rect">
              <a:avLst/>
            </a:prstGeom>
            <a:noFill/>
            <a:ln w="9525">
              <a:noFill/>
            </a:ln>
          </p:spPr>
          <p:txBody>
            <a:bodyPr wrap="none">
              <a:spAutoFit/>
            </a:bodyPr>
            <a:lstStyle/>
            <a:p>
              <a:r>
                <a:rPr lang="en-US" altLang="zh-CN" b="1" dirty="0">
                  <a:latin typeface="Times New Roman" panose="02020603050405020304" pitchFamily="18" charset="0"/>
                </a:rPr>
                <a:t>front</a:t>
              </a:r>
            </a:p>
          </p:txBody>
        </p:sp>
        <p:sp>
          <p:nvSpPr>
            <p:cNvPr id="90133" name="直接连接符 117880"/>
            <p:cNvSpPr/>
            <p:nvPr/>
          </p:nvSpPr>
          <p:spPr>
            <a:xfrm flipV="1">
              <a:off x="832" y="2983"/>
              <a:ext cx="182" cy="91"/>
            </a:xfrm>
            <a:prstGeom prst="line">
              <a:avLst/>
            </a:prstGeom>
            <a:ln w="9525" cap="flat" cmpd="sng">
              <a:solidFill>
                <a:schemeClr val="tx1"/>
              </a:solidFill>
              <a:prstDash val="solid"/>
              <a:headEnd type="none" w="med" len="med"/>
              <a:tailEnd type="triangle" w="med" len="med"/>
            </a:ln>
          </p:spPr>
        </p:sp>
        <p:sp>
          <p:nvSpPr>
            <p:cNvPr id="90134" name="直接连接符 117881"/>
            <p:cNvSpPr/>
            <p:nvPr/>
          </p:nvSpPr>
          <p:spPr>
            <a:xfrm flipV="1">
              <a:off x="968" y="3210"/>
              <a:ext cx="318" cy="181"/>
            </a:xfrm>
            <a:prstGeom prst="line">
              <a:avLst/>
            </a:prstGeom>
            <a:ln w="9525" cap="flat" cmpd="sng">
              <a:solidFill>
                <a:schemeClr val="tx1"/>
              </a:solidFill>
              <a:prstDash val="solid"/>
              <a:headEnd type="none" w="med" len="med"/>
              <a:tailEnd type="triangle" w="med" len="med"/>
            </a:ln>
          </p:spPr>
        </p:sp>
        <p:sp>
          <p:nvSpPr>
            <p:cNvPr id="90135" name="直接连接符 117991"/>
            <p:cNvSpPr/>
            <p:nvPr/>
          </p:nvSpPr>
          <p:spPr>
            <a:xfrm>
              <a:off x="884" y="2024"/>
              <a:ext cx="91" cy="272"/>
            </a:xfrm>
            <a:prstGeom prst="line">
              <a:avLst/>
            </a:prstGeom>
            <a:ln w="76200" cap="flat" cmpd="sng">
              <a:solidFill>
                <a:srgbClr val="FF0000"/>
              </a:solidFill>
              <a:prstDash val="solid"/>
              <a:headEnd type="none" w="med" len="med"/>
              <a:tailEnd type="triangle" w="med" len="med"/>
            </a:ln>
          </p:spPr>
        </p:sp>
      </p:grpSp>
      <p:sp>
        <p:nvSpPr>
          <p:cNvPr id="117999" name="文本框 117998"/>
          <p:cNvSpPr txBox="1"/>
          <p:nvPr/>
        </p:nvSpPr>
        <p:spPr>
          <a:xfrm>
            <a:off x="2411413" y="5780088"/>
            <a:ext cx="3435350"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front  = =  (rear+1)%size</a:t>
            </a:r>
          </a:p>
        </p:txBody>
      </p:sp>
      <p:sp>
        <p:nvSpPr>
          <p:cNvPr id="90127"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994"/>
                                        </p:tgtEl>
                                        <p:attrNameLst>
                                          <p:attrName>style.visibility</p:attrName>
                                        </p:attrNameLst>
                                      </p:cBhvr>
                                      <p:to>
                                        <p:strVal val="visible"/>
                                      </p:to>
                                    </p:set>
                                    <p:animEffect transition="in" filter="blinds(horizontal)">
                                      <p:cBhvr>
                                        <p:cTn id="7" dur="500"/>
                                        <p:tgtEl>
                                          <p:spTgt spid="1179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995"/>
                                        </p:tgtEl>
                                        <p:attrNameLst>
                                          <p:attrName>style.visibility</p:attrName>
                                        </p:attrNameLst>
                                      </p:cBhvr>
                                      <p:to>
                                        <p:strVal val="visible"/>
                                      </p:to>
                                    </p:set>
                                    <p:animEffect transition="in" filter="blinds(horizontal)">
                                      <p:cBhvr>
                                        <p:cTn id="12" dur="500"/>
                                        <p:tgtEl>
                                          <p:spTgt spid="1179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7996"/>
                                        </p:tgtEl>
                                        <p:attrNameLst>
                                          <p:attrName>style.visibility</p:attrName>
                                        </p:attrNameLst>
                                      </p:cBhvr>
                                      <p:to>
                                        <p:strVal val="visible"/>
                                      </p:to>
                                    </p:set>
                                    <p:animEffect transition="in" filter="blinds(horizontal)">
                                      <p:cBhvr>
                                        <p:cTn id="17" dur="500"/>
                                        <p:tgtEl>
                                          <p:spTgt spid="1179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7997"/>
                                        </p:tgtEl>
                                        <p:attrNameLst>
                                          <p:attrName>style.visibility</p:attrName>
                                        </p:attrNameLst>
                                      </p:cBhvr>
                                      <p:to>
                                        <p:strVal val="visible"/>
                                      </p:to>
                                    </p:set>
                                    <p:animEffect transition="in" filter="blinds(horizontal)">
                                      <p:cBhvr>
                                        <p:cTn id="22" dur="500"/>
                                        <p:tgtEl>
                                          <p:spTgt spid="1179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7998"/>
                                        </p:tgtEl>
                                        <p:attrNameLst>
                                          <p:attrName>style.visibility</p:attrName>
                                        </p:attrNameLst>
                                      </p:cBhvr>
                                      <p:to>
                                        <p:strVal val="visible"/>
                                      </p:to>
                                    </p:set>
                                    <p:animEffect transition="in" filter="blinds(horizontal)">
                                      <p:cBhvr>
                                        <p:cTn id="27" dur="500"/>
                                        <p:tgtEl>
                                          <p:spTgt spid="1179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7999"/>
                                        </p:tgtEl>
                                        <p:attrNameLst>
                                          <p:attrName>style.visibility</p:attrName>
                                        </p:attrNameLst>
                                      </p:cBhvr>
                                      <p:to>
                                        <p:strVal val="visible"/>
                                      </p:to>
                                    </p:set>
                                    <p:animEffect transition="in" filter="blinds(horizontal)">
                                      <p:cBhvr>
                                        <p:cTn id="32" dur="500"/>
                                        <p:tgtEl>
                                          <p:spTgt spid="117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9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18787"/>
          <p:cNvSpPr/>
          <p:nvPr/>
        </p:nvSpPr>
        <p:spPr>
          <a:xfrm>
            <a:off x="179388" y="360363"/>
            <a:ext cx="4105275" cy="457200"/>
          </a:xfrm>
          <a:prstGeom prst="rect">
            <a:avLst/>
          </a:prstGeom>
          <a:noFill/>
          <a:ln w="9525">
            <a:noFill/>
          </a:ln>
        </p:spPr>
        <p:txBody>
          <a:bodyPr anchor="ctr">
            <a:spAutoFit/>
          </a:bodyPr>
          <a:lstStyle/>
          <a:p>
            <a:r>
              <a:rPr lang="en-US" altLang="zh-CN" b="1" dirty="0">
                <a:solidFill>
                  <a:srgbClr val="CC3300"/>
                </a:solidFill>
                <a:latin typeface="Arial" panose="020B0604020202020204" pitchFamily="34" charset="0"/>
              </a:rPr>
              <a:t>Distinguish full and empty</a:t>
            </a:r>
          </a:p>
        </p:txBody>
      </p:sp>
      <p:grpSp>
        <p:nvGrpSpPr>
          <p:cNvPr id="91139" name="组合 118788"/>
          <p:cNvGrpSpPr/>
          <p:nvPr/>
        </p:nvGrpSpPr>
        <p:grpSpPr>
          <a:xfrm>
            <a:off x="6029325" y="1117600"/>
            <a:ext cx="1687513" cy="1762125"/>
            <a:chOff x="4225" y="8285"/>
            <a:chExt cx="1417" cy="1359"/>
          </a:xfrm>
        </p:grpSpPr>
        <p:sp>
          <p:nvSpPr>
            <p:cNvPr id="91186" name="任意多边形 118789"/>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87" name="任意多边形 118790"/>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88" name="任意多边形 118791"/>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89" name="任意多边形 118792"/>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90" name="任意多边形 118793"/>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91" name="任意多边形 118794"/>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92" name="任意多边形 118795"/>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1140" name="组合 118797"/>
          <p:cNvGrpSpPr/>
          <p:nvPr/>
        </p:nvGrpSpPr>
        <p:grpSpPr>
          <a:xfrm>
            <a:off x="6556375" y="1622425"/>
            <a:ext cx="681038" cy="763588"/>
            <a:chOff x="2789" y="2240"/>
            <a:chExt cx="319" cy="320"/>
          </a:xfrm>
        </p:grpSpPr>
        <p:sp>
          <p:nvSpPr>
            <p:cNvPr id="91177" name="文本框 118798"/>
            <p:cNvSpPr txBox="1"/>
            <p:nvPr/>
          </p:nvSpPr>
          <p:spPr>
            <a:xfrm>
              <a:off x="2789" y="229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1178" name="组合 118799"/>
            <p:cNvGrpSpPr/>
            <p:nvPr/>
          </p:nvGrpSpPr>
          <p:grpSpPr>
            <a:xfrm>
              <a:off x="2789" y="2240"/>
              <a:ext cx="319" cy="320"/>
              <a:chOff x="2789" y="2240"/>
              <a:chExt cx="319" cy="320"/>
            </a:xfrm>
          </p:grpSpPr>
          <p:sp>
            <p:nvSpPr>
              <p:cNvPr id="91179" name="文本框 118800"/>
              <p:cNvSpPr txBox="1"/>
              <p:nvPr/>
            </p:nvSpPr>
            <p:spPr>
              <a:xfrm>
                <a:off x="2880" y="2432"/>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1180" name="组合 118801"/>
              <p:cNvGrpSpPr/>
              <p:nvPr/>
            </p:nvGrpSpPr>
            <p:grpSpPr>
              <a:xfrm>
                <a:off x="2789" y="2240"/>
                <a:ext cx="319" cy="275"/>
                <a:chOff x="2789" y="2240"/>
                <a:chExt cx="319" cy="275"/>
              </a:xfrm>
            </p:grpSpPr>
            <p:sp>
              <p:nvSpPr>
                <p:cNvPr id="91181" name="文本框 118802"/>
                <p:cNvSpPr txBox="1"/>
                <p:nvPr/>
              </p:nvSpPr>
              <p:spPr>
                <a:xfrm>
                  <a:off x="2980" y="228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1182" name="组合 118803"/>
                <p:cNvGrpSpPr/>
                <p:nvPr/>
              </p:nvGrpSpPr>
              <p:grpSpPr>
                <a:xfrm>
                  <a:off x="2789" y="2240"/>
                  <a:ext cx="319" cy="275"/>
                  <a:chOff x="2789" y="2240"/>
                  <a:chExt cx="319" cy="275"/>
                </a:xfrm>
              </p:grpSpPr>
              <p:sp>
                <p:nvSpPr>
                  <p:cNvPr id="91183" name="文本框 118804"/>
                  <p:cNvSpPr txBox="1"/>
                  <p:nvPr/>
                </p:nvSpPr>
                <p:spPr>
                  <a:xfrm>
                    <a:off x="2980"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1184" name="文本框 118805"/>
                  <p:cNvSpPr txBox="1"/>
                  <p:nvPr/>
                </p:nvSpPr>
                <p:spPr>
                  <a:xfrm>
                    <a:off x="2789"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1185" name="文本框 118806"/>
                  <p:cNvSpPr txBox="1"/>
                  <p:nvPr/>
                </p:nvSpPr>
                <p:spPr>
                  <a:xfrm>
                    <a:off x="2880" y="2240"/>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1141" name="对象 118807"/>
          <p:cNvGraphicFramePr/>
          <p:nvPr/>
        </p:nvGraphicFramePr>
        <p:xfrm>
          <a:off x="6167438" y="2038350"/>
          <a:ext cx="290512" cy="450850"/>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91141" name="对象 118807"/>
                      <p:cNvPicPr/>
                      <p:nvPr/>
                    </p:nvPicPr>
                    <p:blipFill>
                      <a:blip r:embed="rId3"/>
                      <a:stretch>
                        <a:fillRect/>
                      </a:stretch>
                    </p:blipFill>
                    <p:spPr>
                      <a:xfrm>
                        <a:off x="6167438" y="2038350"/>
                        <a:ext cx="290512" cy="450850"/>
                      </a:xfrm>
                      <a:prstGeom prst="rect">
                        <a:avLst/>
                      </a:prstGeom>
                      <a:noFill/>
                      <a:ln w="38100">
                        <a:noFill/>
                        <a:miter/>
                      </a:ln>
                    </p:spPr>
                  </p:pic>
                </p:oleObj>
              </mc:Fallback>
            </mc:AlternateContent>
          </a:graphicData>
        </a:graphic>
      </p:graphicFrame>
      <p:graphicFrame>
        <p:nvGraphicFramePr>
          <p:cNvPr id="91142" name="对象 118808"/>
          <p:cNvGraphicFramePr/>
          <p:nvPr/>
        </p:nvGraphicFramePr>
        <p:xfrm>
          <a:off x="6167438" y="1497013"/>
          <a:ext cx="290512" cy="436562"/>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91142" name="对象 118808"/>
                      <p:cNvPicPr/>
                      <p:nvPr/>
                    </p:nvPicPr>
                    <p:blipFill>
                      <a:blip r:embed="rId5"/>
                      <a:stretch>
                        <a:fillRect/>
                      </a:stretch>
                    </p:blipFill>
                    <p:spPr>
                      <a:xfrm>
                        <a:off x="6167438" y="1497013"/>
                        <a:ext cx="290512" cy="436562"/>
                      </a:xfrm>
                      <a:prstGeom prst="rect">
                        <a:avLst/>
                      </a:prstGeom>
                      <a:noFill/>
                      <a:ln w="38100">
                        <a:noFill/>
                        <a:miter/>
                      </a:ln>
                    </p:spPr>
                  </p:pic>
                </p:oleObj>
              </mc:Fallback>
            </mc:AlternateContent>
          </a:graphicData>
        </a:graphic>
      </p:graphicFrame>
      <p:graphicFrame>
        <p:nvGraphicFramePr>
          <p:cNvPr id="91143" name="对象 118809"/>
          <p:cNvGraphicFramePr/>
          <p:nvPr/>
        </p:nvGraphicFramePr>
        <p:xfrm>
          <a:off x="6748463" y="1173163"/>
          <a:ext cx="292100" cy="450850"/>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91143" name="对象 118809"/>
                      <p:cNvPicPr/>
                      <p:nvPr/>
                    </p:nvPicPr>
                    <p:blipFill>
                      <a:blip r:embed="rId7"/>
                      <a:stretch>
                        <a:fillRect/>
                      </a:stretch>
                    </p:blipFill>
                    <p:spPr>
                      <a:xfrm>
                        <a:off x="6748463" y="1173163"/>
                        <a:ext cx="292100" cy="450850"/>
                      </a:xfrm>
                      <a:prstGeom prst="rect">
                        <a:avLst/>
                      </a:prstGeom>
                      <a:noFill/>
                      <a:ln w="38100">
                        <a:noFill/>
                        <a:miter/>
                      </a:ln>
                    </p:spPr>
                  </p:pic>
                </p:oleObj>
              </mc:Fallback>
            </mc:AlternateContent>
          </a:graphicData>
        </a:graphic>
      </p:graphicFrame>
      <p:graphicFrame>
        <p:nvGraphicFramePr>
          <p:cNvPr id="91144" name="对象 118810"/>
          <p:cNvGraphicFramePr/>
          <p:nvPr/>
        </p:nvGraphicFramePr>
        <p:xfrm>
          <a:off x="7232650" y="1389063"/>
          <a:ext cx="290513" cy="454025"/>
        </p:xfrm>
        <a:graphic>
          <a:graphicData uri="http://schemas.openxmlformats.org/presentationml/2006/ole">
            <mc:AlternateContent xmlns:mc="http://schemas.openxmlformats.org/markup-compatibility/2006">
              <mc:Choice xmlns:v="urn:schemas-microsoft-com:vml" Requires="v">
                <p:oleObj r:id="rId8" imgW="177800" imgH="228600" progId="Equation.3">
                  <p:embed/>
                </p:oleObj>
              </mc:Choice>
              <mc:Fallback>
                <p:oleObj r:id="rId8" imgW="177800" imgH="228600" progId="Equation.3">
                  <p:embed/>
                  <p:pic>
                    <p:nvPicPr>
                      <p:cNvPr id="91144" name="对象 118810"/>
                      <p:cNvPicPr/>
                      <p:nvPr/>
                    </p:nvPicPr>
                    <p:blipFill>
                      <a:blip r:embed="rId9"/>
                      <a:stretch>
                        <a:fillRect/>
                      </a:stretch>
                    </p:blipFill>
                    <p:spPr>
                      <a:xfrm>
                        <a:off x="7232650" y="1389063"/>
                        <a:ext cx="290513" cy="454025"/>
                      </a:xfrm>
                      <a:prstGeom prst="rect">
                        <a:avLst/>
                      </a:prstGeom>
                      <a:noFill/>
                      <a:ln w="38100">
                        <a:noFill/>
                        <a:miter/>
                      </a:ln>
                    </p:spPr>
                  </p:pic>
                </p:oleObj>
              </mc:Fallback>
            </mc:AlternateContent>
          </a:graphicData>
        </a:graphic>
      </p:graphicFrame>
      <p:graphicFrame>
        <p:nvGraphicFramePr>
          <p:cNvPr id="91145" name="对象 118811"/>
          <p:cNvGraphicFramePr/>
          <p:nvPr/>
        </p:nvGraphicFramePr>
        <p:xfrm>
          <a:off x="7232650" y="2038350"/>
          <a:ext cx="290513" cy="454025"/>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91145" name="对象 118811"/>
                      <p:cNvPicPr/>
                      <p:nvPr/>
                    </p:nvPicPr>
                    <p:blipFill>
                      <a:blip r:embed="rId11"/>
                      <a:stretch>
                        <a:fillRect/>
                      </a:stretch>
                    </p:blipFill>
                    <p:spPr>
                      <a:xfrm>
                        <a:off x="7232650" y="2038350"/>
                        <a:ext cx="290513" cy="454025"/>
                      </a:xfrm>
                      <a:prstGeom prst="rect">
                        <a:avLst/>
                      </a:prstGeom>
                      <a:noFill/>
                      <a:ln w="38100">
                        <a:noFill/>
                        <a:miter/>
                      </a:ln>
                    </p:spPr>
                  </p:pic>
                </p:oleObj>
              </mc:Fallback>
            </mc:AlternateContent>
          </a:graphicData>
        </a:graphic>
      </p:graphicFrame>
      <p:sp>
        <p:nvSpPr>
          <p:cNvPr id="91146" name="矩形 118813"/>
          <p:cNvSpPr/>
          <p:nvPr/>
        </p:nvSpPr>
        <p:spPr>
          <a:xfrm>
            <a:off x="6853238" y="3709988"/>
            <a:ext cx="946150" cy="366712"/>
          </a:xfrm>
          <a:prstGeom prst="rect">
            <a:avLst/>
          </a:prstGeom>
          <a:noFill/>
          <a:ln w="9525">
            <a:noFill/>
          </a:ln>
        </p:spPr>
        <p:txBody>
          <a:bodyPr wrap="none" anchor="ctr">
            <a:spAutoFit/>
          </a:bodyPr>
          <a:lstStyle/>
          <a:p>
            <a:r>
              <a:rPr lang="en-US" altLang="zh-CN" sz="1800" b="1" dirty="0">
                <a:latin typeface="Arial" panose="020B0604020202020204" pitchFamily="34" charset="0"/>
              </a:rPr>
              <a:t>(b) Full</a:t>
            </a:r>
            <a:endParaRPr lang="en-US" altLang="zh-CN" sz="1800" dirty="0">
              <a:latin typeface="Arial" panose="020B0604020202020204" pitchFamily="34" charset="0"/>
            </a:endParaRPr>
          </a:p>
        </p:txBody>
      </p:sp>
      <p:sp>
        <p:nvSpPr>
          <p:cNvPr id="91147" name="文本框 118814"/>
          <p:cNvSpPr txBox="1"/>
          <p:nvPr/>
        </p:nvSpPr>
        <p:spPr>
          <a:xfrm>
            <a:off x="7932738" y="3062288"/>
            <a:ext cx="741362" cy="457200"/>
          </a:xfrm>
          <a:prstGeom prst="rect">
            <a:avLst/>
          </a:prstGeom>
          <a:noFill/>
          <a:ln w="9525">
            <a:noFill/>
          </a:ln>
        </p:spPr>
        <p:txBody>
          <a:bodyPr wrap="none">
            <a:spAutoFit/>
          </a:bodyPr>
          <a:lstStyle/>
          <a:p>
            <a:r>
              <a:rPr lang="en-US" altLang="zh-CN" b="1" dirty="0">
                <a:latin typeface="Times New Roman" panose="02020603050405020304" pitchFamily="18" charset="0"/>
              </a:rPr>
              <a:t>rear</a:t>
            </a:r>
          </a:p>
        </p:txBody>
      </p:sp>
      <p:sp>
        <p:nvSpPr>
          <p:cNvPr id="91148" name="文本框 118815"/>
          <p:cNvSpPr txBox="1"/>
          <p:nvPr/>
        </p:nvSpPr>
        <p:spPr>
          <a:xfrm>
            <a:off x="5003800" y="2341563"/>
            <a:ext cx="844550" cy="457200"/>
          </a:xfrm>
          <a:prstGeom prst="rect">
            <a:avLst/>
          </a:prstGeom>
          <a:noFill/>
          <a:ln w="9525">
            <a:noFill/>
          </a:ln>
        </p:spPr>
        <p:txBody>
          <a:bodyPr wrap="none">
            <a:spAutoFit/>
          </a:bodyPr>
          <a:lstStyle/>
          <a:p>
            <a:r>
              <a:rPr lang="en-US" altLang="zh-CN" b="1" dirty="0">
                <a:latin typeface="Times New Roman" panose="02020603050405020304" pitchFamily="18" charset="0"/>
              </a:rPr>
              <a:t>front</a:t>
            </a:r>
          </a:p>
        </p:txBody>
      </p:sp>
      <p:sp>
        <p:nvSpPr>
          <p:cNvPr id="91149" name="直接连接符 118816"/>
          <p:cNvSpPr/>
          <p:nvPr/>
        </p:nvSpPr>
        <p:spPr>
          <a:xfrm flipV="1">
            <a:off x="5795963" y="2486025"/>
            <a:ext cx="288925" cy="144463"/>
          </a:xfrm>
          <a:prstGeom prst="line">
            <a:avLst/>
          </a:prstGeom>
          <a:ln w="9525" cap="flat" cmpd="sng">
            <a:solidFill>
              <a:schemeClr val="tx1"/>
            </a:solidFill>
            <a:prstDash val="solid"/>
            <a:headEnd type="none" w="med" len="med"/>
            <a:tailEnd type="triangle" w="med" len="med"/>
          </a:ln>
        </p:spPr>
      </p:sp>
      <p:sp>
        <p:nvSpPr>
          <p:cNvPr id="91150" name="直接连接符 118817"/>
          <p:cNvSpPr/>
          <p:nvPr/>
        </p:nvSpPr>
        <p:spPr>
          <a:xfrm flipH="1" flipV="1">
            <a:off x="7716838" y="2414588"/>
            <a:ext cx="431800" cy="647700"/>
          </a:xfrm>
          <a:prstGeom prst="line">
            <a:avLst/>
          </a:prstGeom>
          <a:ln w="9525" cap="flat" cmpd="sng">
            <a:solidFill>
              <a:schemeClr val="tx1"/>
            </a:solidFill>
            <a:prstDash val="solid"/>
            <a:headEnd type="none" w="med" len="med"/>
            <a:tailEnd type="triangle" w="med" len="med"/>
          </a:ln>
        </p:spPr>
      </p:sp>
      <p:grpSp>
        <p:nvGrpSpPr>
          <p:cNvPr id="91151" name="组合 118818"/>
          <p:cNvGrpSpPr/>
          <p:nvPr/>
        </p:nvGrpSpPr>
        <p:grpSpPr>
          <a:xfrm>
            <a:off x="1403350" y="1477963"/>
            <a:ext cx="1616075" cy="1544637"/>
            <a:chOff x="4225" y="8285"/>
            <a:chExt cx="1417" cy="1359"/>
          </a:xfrm>
        </p:grpSpPr>
        <p:sp>
          <p:nvSpPr>
            <p:cNvPr id="91170" name="任意多边形 118819"/>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71" name="任意多边形 118820"/>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72" name="任意多边形 118821"/>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73" name="任意多边形 118822"/>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74" name="任意多边形 118823"/>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75" name="任意多边形 118824"/>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1176" name="任意多边形 118825"/>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1152" name="组合 118826"/>
          <p:cNvGrpSpPr/>
          <p:nvPr/>
        </p:nvGrpSpPr>
        <p:grpSpPr>
          <a:xfrm>
            <a:off x="1906588" y="1868488"/>
            <a:ext cx="628650" cy="712787"/>
            <a:chOff x="2789" y="2240"/>
            <a:chExt cx="337" cy="336"/>
          </a:xfrm>
        </p:grpSpPr>
        <p:sp>
          <p:nvSpPr>
            <p:cNvPr id="91161" name="文本框 118827"/>
            <p:cNvSpPr txBox="1"/>
            <p:nvPr/>
          </p:nvSpPr>
          <p:spPr>
            <a:xfrm>
              <a:off x="2789" y="229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1162" name="组合 118828"/>
            <p:cNvGrpSpPr/>
            <p:nvPr/>
          </p:nvGrpSpPr>
          <p:grpSpPr>
            <a:xfrm>
              <a:off x="2789" y="2240"/>
              <a:ext cx="337" cy="336"/>
              <a:chOff x="2789" y="2240"/>
              <a:chExt cx="337" cy="336"/>
            </a:xfrm>
          </p:grpSpPr>
          <p:sp>
            <p:nvSpPr>
              <p:cNvPr id="91163" name="文本框 118829"/>
              <p:cNvSpPr txBox="1"/>
              <p:nvPr/>
            </p:nvSpPr>
            <p:spPr>
              <a:xfrm>
                <a:off x="2880" y="2432"/>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1164" name="组合 118830"/>
              <p:cNvGrpSpPr/>
              <p:nvPr/>
            </p:nvGrpSpPr>
            <p:grpSpPr>
              <a:xfrm>
                <a:off x="2789" y="2240"/>
                <a:ext cx="337" cy="290"/>
                <a:chOff x="2789" y="2240"/>
                <a:chExt cx="337" cy="290"/>
              </a:xfrm>
            </p:grpSpPr>
            <p:sp>
              <p:nvSpPr>
                <p:cNvPr id="91165" name="文本框 118831"/>
                <p:cNvSpPr txBox="1"/>
                <p:nvPr/>
              </p:nvSpPr>
              <p:spPr>
                <a:xfrm>
                  <a:off x="2980" y="228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1166" name="组合 118832"/>
                <p:cNvGrpSpPr/>
                <p:nvPr/>
              </p:nvGrpSpPr>
              <p:grpSpPr>
                <a:xfrm>
                  <a:off x="2789" y="2240"/>
                  <a:ext cx="337" cy="290"/>
                  <a:chOff x="2789" y="2240"/>
                  <a:chExt cx="337" cy="290"/>
                </a:xfrm>
              </p:grpSpPr>
              <p:sp>
                <p:nvSpPr>
                  <p:cNvPr id="91167" name="文本框 118833"/>
                  <p:cNvSpPr txBox="1"/>
                  <p:nvPr/>
                </p:nvSpPr>
                <p:spPr>
                  <a:xfrm>
                    <a:off x="2980"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1168" name="文本框 118834"/>
                  <p:cNvSpPr txBox="1"/>
                  <p:nvPr/>
                </p:nvSpPr>
                <p:spPr>
                  <a:xfrm>
                    <a:off x="2789"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1169" name="文本框 118835"/>
                  <p:cNvSpPr txBox="1"/>
                  <p:nvPr/>
                </p:nvSpPr>
                <p:spPr>
                  <a:xfrm>
                    <a:off x="2880" y="2240"/>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sp>
        <p:nvSpPr>
          <p:cNvPr id="91153" name="矩形 118836"/>
          <p:cNvSpPr/>
          <p:nvPr/>
        </p:nvSpPr>
        <p:spPr>
          <a:xfrm>
            <a:off x="1476375" y="3783013"/>
            <a:ext cx="1368425" cy="366712"/>
          </a:xfrm>
          <a:prstGeom prst="rect">
            <a:avLst/>
          </a:prstGeom>
          <a:noFill/>
          <a:ln w="9525">
            <a:noFill/>
          </a:ln>
        </p:spPr>
        <p:txBody>
          <a:bodyPr anchor="ctr">
            <a:spAutoFit/>
          </a:bodyPr>
          <a:lstStyle/>
          <a:p>
            <a:r>
              <a:rPr lang="en-US" altLang="zh-CN" sz="1800" dirty="0">
                <a:latin typeface="Arial" panose="020B0604020202020204" pitchFamily="34" charset="0"/>
              </a:rPr>
              <a:t> </a:t>
            </a:r>
            <a:r>
              <a:rPr lang="en-US" altLang="zh-CN" sz="1800" b="1" dirty="0">
                <a:latin typeface="Arial" panose="020B0604020202020204" pitchFamily="34" charset="0"/>
              </a:rPr>
              <a:t>(a) Empty</a:t>
            </a:r>
          </a:p>
        </p:txBody>
      </p:sp>
      <p:sp>
        <p:nvSpPr>
          <p:cNvPr id="91154" name="文本框 118837"/>
          <p:cNvSpPr txBox="1"/>
          <p:nvPr/>
        </p:nvSpPr>
        <p:spPr>
          <a:xfrm>
            <a:off x="323850" y="2709863"/>
            <a:ext cx="844550" cy="457200"/>
          </a:xfrm>
          <a:prstGeom prst="rect">
            <a:avLst/>
          </a:prstGeom>
          <a:noFill/>
          <a:ln w="9525">
            <a:noFill/>
          </a:ln>
        </p:spPr>
        <p:txBody>
          <a:bodyPr wrap="none">
            <a:spAutoFit/>
          </a:bodyPr>
          <a:lstStyle/>
          <a:p>
            <a:r>
              <a:rPr lang="en-US" altLang="zh-CN" b="1" dirty="0">
                <a:latin typeface="Times New Roman" panose="02020603050405020304" pitchFamily="18" charset="0"/>
              </a:rPr>
              <a:t>front</a:t>
            </a:r>
          </a:p>
        </p:txBody>
      </p:sp>
      <p:sp>
        <p:nvSpPr>
          <p:cNvPr id="91155" name="文本框 118838"/>
          <p:cNvSpPr txBox="1"/>
          <p:nvPr/>
        </p:nvSpPr>
        <p:spPr>
          <a:xfrm>
            <a:off x="1547813" y="3238500"/>
            <a:ext cx="741362" cy="457200"/>
          </a:xfrm>
          <a:prstGeom prst="rect">
            <a:avLst/>
          </a:prstGeom>
          <a:noFill/>
          <a:ln w="9525">
            <a:noFill/>
          </a:ln>
        </p:spPr>
        <p:txBody>
          <a:bodyPr wrap="none">
            <a:spAutoFit/>
          </a:bodyPr>
          <a:lstStyle/>
          <a:p>
            <a:r>
              <a:rPr lang="en-US" altLang="zh-CN" b="1" dirty="0">
                <a:latin typeface="Times New Roman" panose="02020603050405020304" pitchFamily="18" charset="0"/>
              </a:rPr>
              <a:t>rear</a:t>
            </a:r>
          </a:p>
        </p:txBody>
      </p:sp>
      <p:sp>
        <p:nvSpPr>
          <p:cNvPr id="91156" name="直接连接符 118839"/>
          <p:cNvSpPr/>
          <p:nvPr/>
        </p:nvSpPr>
        <p:spPr>
          <a:xfrm flipV="1">
            <a:off x="1044575" y="2517775"/>
            <a:ext cx="358775" cy="360363"/>
          </a:xfrm>
          <a:prstGeom prst="line">
            <a:avLst/>
          </a:prstGeom>
          <a:ln w="9525" cap="flat" cmpd="sng">
            <a:solidFill>
              <a:schemeClr val="tx1"/>
            </a:solidFill>
            <a:prstDash val="solid"/>
            <a:headEnd type="none" w="med" len="med"/>
            <a:tailEnd type="triangle" w="med" len="med"/>
          </a:ln>
        </p:spPr>
      </p:sp>
      <p:sp>
        <p:nvSpPr>
          <p:cNvPr id="91157" name="直接连接符 118840"/>
          <p:cNvSpPr/>
          <p:nvPr/>
        </p:nvSpPr>
        <p:spPr>
          <a:xfrm flipV="1">
            <a:off x="1908175" y="3094038"/>
            <a:ext cx="144463" cy="288925"/>
          </a:xfrm>
          <a:prstGeom prst="line">
            <a:avLst/>
          </a:prstGeom>
          <a:ln w="9525" cap="flat" cmpd="sng">
            <a:solidFill>
              <a:schemeClr val="tx1"/>
            </a:solidFill>
            <a:prstDash val="solid"/>
            <a:headEnd type="none" w="med" len="med"/>
            <a:tailEnd type="triangle" w="med" len="med"/>
          </a:ln>
        </p:spPr>
      </p:sp>
      <p:sp>
        <p:nvSpPr>
          <p:cNvPr id="91158" name="文本框 118841"/>
          <p:cNvSpPr txBox="1"/>
          <p:nvPr/>
        </p:nvSpPr>
        <p:spPr>
          <a:xfrm>
            <a:off x="250825" y="4724400"/>
            <a:ext cx="7912100" cy="457200"/>
          </a:xfrm>
          <a:prstGeom prst="rect">
            <a:avLst/>
          </a:prstGeom>
          <a:noFill/>
          <a:ln w="9525">
            <a:noFill/>
          </a:ln>
        </p:spPr>
        <p:txBody>
          <a:bodyPr wrap="none">
            <a:spAutoFit/>
          </a:bodyPr>
          <a:lstStyle/>
          <a:p>
            <a:r>
              <a:rPr lang="en-US" altLang="zh-CN" dirty="0">
                <a:latin typeface="Times New Roman" panose="02020603050405020304" pitchFamily="18" charset="0"/>
              </a:rPr>
              <a:t>Only store n – 1 elements in a Circular queue with the length n.</a:t>
            </a:r>
          </a:p>
        </p:txBody>
      </p:sp>
      <p:sp>
        <p:nvSpPr>
          <p:cNvPr id="91159" name="矩形 118842"/>
          <p:cNvSpPr/>
          <p:nvPr/>
        </p:nvSpPr>
        <p:spPr>
          <a:xfrm>
            <a:off x="1331913" y="5445125"/>
            <a:ext cx="4724400" cy="1552575"/>
          </a:xfrm>
          <a:prstGeom prst="rect">
            <a:avLst/>
          </a:prstGeom>
          <a:noFill/>
          <a:ln w="9525">
            <a:noFill/>
          </a:ln>
        </p:spPr>
        <p:txBody>
          <a:bodyPr wrap="none">
            <a:spAutoFit/>
          </a:bodyPr>
          <a:lstStyle/>
          <a:p>
            <a:r>
              <a:rPr lang="en-US" altLang="zh-CN" dirty="0">
                <a:latin typeface="Times New Roman" panose="02020603050405020304" pitchFamily="18" charset="0"/>
              </a:rPr>
              <a:t>Empty</a:t>
            </a:r>
            <a:r>
              <a:rPr lang="zh-CN" altLang="en-US" dirty="0">
                <a:latin typeface="Times New Roman" panose="02020603050405020304" pitchFamily="18" charset="0"/>
              </a:rPr>
              <a:t>：  </a:t>
            </a:r>
            <a:r>
              <a:rPr lang="en-US" altLang="zh-CN" dirty="0">
                <a:latin typeface="Times New Roman" panose="02020603050405020304" pitchFamily="18" charset="0"/>
              </a:rPr>
              <a:t>front  = =  (rear+1)%size   </a:t>
            </a:r>
          </a:p>
          <a:p>
            <a:r>
              <a:rPr lang="en-US" altLang="zh-CN" dirty="0">
                <a:latin typeface="Times New Roman" panose="02020603050405020304" pitchFamily="18" charset="0"/>
              </a:rPr>
              <a:t>Full</a:t>
            </a:r>
            <a:r>
              <a:rPr lang="zh-CN" altLang="en-US" dirty="0">
                <a:latin typeface="Times New Roman" panose="02020603050405020304" pitchFamily="18" charset="0"/>
              </a:rPr>
              <a:t>：      </a:t>
            </a:r>
            <a:r>
              <a:rPr lang="en-US" altLang="zh-CN" dirty="0">
                <a:latin typeface="Times New Roman" panose="02020603050405020304" pitchFamily="18" charset="0"/>
              </a:rPr>
              <a:t>front  = =  (rear+2)%size</a:t>
            </a:r>
          </a:p>
          <a:p>
            <a:endParaRPr lang="en-US" altLang="zh-CN" dirty="0">
              <a:latin typeface="Times New Roman" panose="02020603050405020304" pitchFamily="18" charset="0"/>
            </a:endParaRPr>
          </a:p>
          <a:p>
            <a:r>
              <a:rPr lang="en-US" altLang="zh-CN" dirty="0">
                <a:latin typeface="Times New Roman" panose="02020603050405020304" pitchFamily="18" charset="0"/>
              </a:rPr>
              <a:t> </a:t>
            </a:r>
          </a:p>
        </p:txBody>
      </p:sp>
      <p:sp>
        <p:nvSpPr>
          <p:cNvPr id="9116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85</a:t>
            </a:fld>
            <a:endParaRPr lang="zh-CN" altLang="en-US" sz="1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20833"/>
          <p:cNvSpPr>
            <a:spLocks noGrp="1"/>
          </p:cNvSpPr>
          <p:nvPr>
            <p:ph type="title"/>
          </p:nvPr>
        </p:nvSpPr>
        <p:spPr>
          <a:xfrm>
            <a:off x="395288" y="0"/>
            <a:ext cx="7772400" cy="1143000"/>
          </a:xfrm>
        </p:spPr>
        <p:txBody>
          <a:bodyPr vert="horz" wrap="square" lIns="91440" tIns="45720" rIns="91440" bIns="45720" anchor="ctr"/>
          <a:lstStyle/>
          <a:p>
            <a:pPr eaLnBrk="1" hangingPunct="1"/>
            <a:r>
              <a:rPr lang="en-US" altLang="zh-CN" sz="4000" dirty="0">
                <a:solidFill>
                  <a:srgbClr val="CC3300"/>
                </a:solidFill>
              </a:rPr>
              <a:t>Implementation of the Array-Based Circular Queue(1)</a:t>
            </a:r>
          </a:p>
        </p:txBody>
      </p:sp>
      <p:sp>
        <p:nvSpPr>
          <p:cNvPr id="92163" name="文本占位符 120834"/>
          <p:cNvSpPr>
            <a:spLocks noGrp="1"/>
          </p:cNvSpPr>
          <p:nvPr>
            <p:ph idx="1"/>
          </p:nvPr>
        </p:nvSpPr>
        <p:spPr>
          <a:xfrm>
            <a:off x="250825" y="1268413"/>
            <a:ext cx="8569325" cy="3240087"/>
          </a:xfrm>
        </p:spPr>
        <p:txBody>
          <a:bodyPr vert="horz" wrap="square" lIns="91440" tIns="45720" rIns="91440" bIns="45720" anchor="t"/>
          <a:lstStyle/>
          <a:p>
            <a:pPr eaLnBrk="1" hangingPunct="1">
              <a:buNone/>
            </a:pPr>
            <a:r>
              <a:rPr lang="en-US" altLang="zh-CN" sz="2000" b="1" dirty="0">
                <a:latin typeface="Courier New" panose="02070309020205020404" pitchFamily="49" charset="0"/>
                <a:cs typeface="Courier New" panose="02070309020205020404" pitchFamily="49" charset="0"/>
              </a:rPr>
              <a:t>template &lt;class Elem&gt; class AQueue: public Queue&lt;Elem&gt;</a:t>
            </a:r>
          </a:p>
          <a:p>
            <a:pPr eaLnBrk="1" hangingPunct="1">
              <a:buNone/>
            </a:pPr>
            <a:r>
              <a:rPr lang="en-US" altLang="zh-CN" sz="2000" b="1" dirty="0">
                <a:latin typeface="Courier New" panose="02070309020205020404" pitchFamily="49" charset="0"/>
                <a:cs typeface="Courier New" panose="02070309020205020404" pitchFamily="49" charset="0"/>
              </a:rPr>
              <a:t> {</a:t>
            </a:r>
          </a:p>
          <a:p>
            <a:pPr eaLnBrk="1" hangingPunct="1">
              <a:buNone/>
            </a:pPr>
            <a:r>
              <a:rPr lang="en-US" altLang="zh-CN" sz="2000" b="1" dirty="0">
                <a:latin typeface="Courier New" panose="02070309020205020404" pitchFamily="49" charset="0"/>
                <a:cs typeface="Courier New" panose="02070309020205020404" pitchFamily="49" charset="0"/>
              </a:rPr>
              <a:t>private:</a:t>
            </a:r>
          </a:p>
          <a:p>
            <a:pPr eaLnBrk="1" hangingPunct="1">
              <a:buNone/>
            </a:pPr>
            <a:r>
              <a:rPr lang="en-US" altLang="zh-CN" sz="2000" b="1" dirty="0">
                <a:latin typeface="Courier New" panose="02070309020205020404" pitchFamily="49" charset="0"/>
                <a:cs typeface="Courier New" panose="02070309020205020404" pitchFamily="49" charset="0"/>
              </a:rPr>
              <a:t>  	int maxsize;         // Maximum size of queue</a:t>
            </a:r>
          </a:p>
          <a:p>
            <a:pPr eaLnBrk="1" hangingPunct="1">
              <a:buNone/>
            </a:pPr>
            <a:r>
              <a:rPr lang="en-US" altLang="zh-CN" sz="2000" b="1" dirty="0">
                <a:latin typeface="Courier New" panose="02070309020205020404" pitchFamily="49" charset="0"/>
                <a:cs typeface="Courier New" panose="02070309020205020404" pitchFamily="49" charset="0"/>
              </a:rPr>
              <a:t> 	int front;          // Index of front element</a:t>
            </a:r>
          </a:p>
          <a:p>
            <a:pPr eaLnBrk="1" hangingPunct="1">
              <a:buNone/>
            </a:pPr>
            <a:r>
              <a:rPr lang="en-US" altLang="zh-CN" sz="2000" b="1" dirty="0">
                <a:latin typeface="Courier New" panose="02070309020205020404" pitchFamily="49" charset="0"/>
                <a:cs typeface="Courier New" panose="02070309020205020404" pitchFamily="49" charset="0"/>
              </a:rPr>
              <a:t>  	int rear;           // Index of rear element</a:t>
            </a:r>
          </a:p>
          <a:p>
            <a:pPr eaLnBrk="1" hangingPunct="1">
              <a:buNone/>
            </a:pPr>
            <a:r>
              <a:rPr lang="en-US" altLang="zh-CN" sz="2000" b="1" dirty="0">
                <a:latin typeface="Courier New" panose="02070309020205020404" pitchFamily="49" charset="0"/>
                <a:cs typeface="Courier New" panose="02070309020205020404" pitchFamily="49" charset="0"/>
              </a:rPr>
              <a:t>  	Elem *listArray;     // Array holding queue elements</a:t>
            </a:r>
          </a:p>
        </p:txBody>
      </p:sp>
      <p:sp>
        <p:nvSpPr>
          <p:cNvPr id="92164" name="任意多边形 120836"/>
          <p:cNvSpPr/>
          <p:nvPr/>
        </p:nvSpPr>
        <p:spPr>
          <a:xfrm>
            <a:off x="1649413" y="4600575"/>
            <a:ext cx="1662112" cy="1673225"/>
          </a:xfrm>
          <a:custGeom>
            <a:avLst/>
            <a:gdLst/>
            <a:ahLst/>
            <a:cxnLst>
              <a:cxn ang="0">
                <a:pos x="0" y="836613"/>
              </a:cxn>
              <a:cxn ang="0">
                <a:pos x="831056" y="0"/>
              </a:cxn>
              <a:cxn ang="0">
                <a:pos x="1662112" y="836613"/>
              </a:cxn>
              <a:cxn ang="0">
                <a:pos x="831056" y="1673225"/>
              </a:cxn>
              <a:cxn ang="0">
                <a:pos x="0" y="836613"/>
              </a:cxn>
              <a:cxn ang="0">
                <a:pos x="477088" y="836613"/>
              </a:cxn>
              <a:cxn ang="0">
                <a:pos x="831056" y="1192947"/>
              </a:cxn>
              <a:cxn ang="0">
                <a:pos x="1185024" y="836613"/>
              </a:cxn>
              <a:cxn ang="0">
                <a:pos x="831056" y="480278"/>
              </a:cxn>
              <a:cxn ang="0">
                <a:pos x="477088" y="836613"/>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5" name="任意多边形 120837"/>
          <p:cNvSpPr/>
          <p:nvPr/>
        </p:nvSpPr>
        <p:spPr>
          <a:xfrm>
            <a:off x="2840038" y="5421313"/>
            <a:ext cx="450850" cy="1587"/>
          </a:xfrm>
          <a:custGeom>
            <a:avLst/>
            <a:gdLst/>
            <a:ahLst/>
            <a:cxnLst>
              <a:cxn ang="0">
                <a:pos x="0" y="0"/>
              </a:cxn>
              <a:cxn ang="0">
                <a:pos x="450850"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6" name="任意多边形 120838"/>
          <p:cNvSpPr/>
          <p:nvPr/>
        </p:nvSpPr>
        <p:spPr>
          <a:xfrm>
            <a:off x="1639888" y="5432425"/>
            <a:ext cx="492125" cy="1588"/>
          </a:xfrm>
          <a:custGeom>
            <a:avLst/>
            <a:gdLst/>
            <a:ahLst/>
            <a:cxnLst>
              <a:cxn ang="0">
                <a:pos x="492125"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7" name="任意多边形 120839"/>
          <p:cNvSpPr/>
          <p:nvPr/>
        </p:nvSpPr>
        <p:spPr>
          <a:xfrm>
            <a:off x="2674938" y="4735513"/>
            <a:ext cx="257175" cy="417512"/>
          </a:xfrm>
          <a:custGeom>
            <a:avLst/>
            <a:gdLst/>
            <a:ahLst/>
            <a:cxnLst>
              <a:cxn ang="0">
                <a:pos x="257175" y="0"/>
              </a:cxn>
              <a:cxn ang="0">
                <a:pos x="0" y="417512"/>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8" name="任意多边形 120840"/>
          <p:cNvSpPr/>
          <p:nvPr/>
        </p:nvSpPr>
        <p:spPr>
          <a:xfrm>
            <a:off x="1998663" y="5734050"/>
            <a:ext cx="266700" cy="395288"/>
          </a:xfrm>
          <a:custGeom>
            <a:avLst/>
            <a:gdLst/>
            <a:ahLst/>
            <a:cxnLst>
              <a:cxn ang="0">
                <a:pos x="266700" y="0"/>
              </a:cxn>
              <a:cxn ang="0">
                <a:pos x="0" y="395288"/>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9" name="任意多边形 120841"/>
          <p:cNvSpPr/>
          <p:nvPr/>
        </p:nvSpPr>
        <p:spPr>
          <a:xfrm>
            <a:off x="2687638" y="5767388"/>
            <a:ext cx="173037" cy="396875"/>
          </a:xfrm>
          <a:custGeom>
            <a:avLst/>
            <a:gdLst/>
            <a:ahLst/>
            <a:cxnLst>
              <a:cxn ang="0">
                <a:pos x="0" y="0"/>
              </a:cxn>
              <a:cxn ang="0">
                <a:pos x="173037" y="396875"/>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70" name="任意多边形 120842"/>
          <p:cNvSpPr/>
          <p:nvPr/>
        </p:nvSpPr>
        <p:spPr>
          <a:xfrm>
            <a:off x="1957388" y="4767263"/>
            <a:ext cx="307975" cy="396875"/>
          </a:xfrm>
          <a:custGeom>
            <a:avLst/>
            <a:gdLst/>
            <a:ahLst/>
            <a:cxnLst>
              <a:cxn ang="0">
                <a:pos x="307975" y="396875"/>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71" name="任意多边形 120843"/>
          <p:cNvSpPr/>
          <p:nvPr/>
        </p:nvSpPr>
        <p:spPr>
          <a:xfrm flipH="1">
            <a:off x="3313113" y="5661025"/>
            <a:ext cx="627062" cy="823913"/>
          </a:xfrm>
          <a:custGeom>
            <a:avLst/>
            <a:gdLst/>
            <a:ahLst/>
            <a:cxnLst>
              <a:cxn ang="0">
                <a:pos x="89580" y="823913"/>
              </a:cxn>
              <a:cxn ang="0">
                <a:pos x="89580" y="274638"/>
              </a:cxn>
              <a:cxn ang="0">
                <a:pos x="627062" y="0"/>
              </a:cxn>
            </a:cxnLst>
            <a:rect l="0" t="0" r="0" b="0"/>
            <a:pathLst>
              <a:path w="630" h="468">
                <a:moveTo>
                  <a:pt x="90" y="468"/>
                </a:moveTo>
                <a:cubicBezTo>
                  <a:pt x="45" y="351"/>
                  <a:pt x="0" y="234"/>
                  <a:pt x="90" y="156"/>
                </a:cubicBezTo>
                <a:cubicBezTo>
                  <a:pt x="180" y="78"/>
                  <a:pt x="405" y="39"/>
                  <a:pt x="630"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92172" name="任意多边形 120844"/>
          <p:cNvSpPr/>
          <p:nvPr/>
        </p:nvSpPr>
        <p:spPr>
          <a:xfrm rot="1338025">
            <a:off x="684213" y="5430838"/>
            <a:ext cx="923925" cy="669925"/>
          </a:xfrm>
          <a:custGeom>
            <a:avLst/>
            <a:gdLst/>
            <a:ahLst/>
            <a:cxnLst>
              <a:cxn ang="0">
                <a:pos x="131989" y="669925"/>
              </a:cxn>
              <a:cxn ang="0">
                <a:pos x="131989" y="223308"/>
              </a:cxn>
              <a:cxn ang="0">
                <a:pos x="923925" y="0"/>
              </a:cxn>
            </a:cxnLst>
            <a:rect l="0" t="0" r="0" b="0"/>
            <a:pathLst>
              <a:path w="630" h="468">
                <a:moveTo>
                  <a:pt x="90" y="468"/>
                </a:moveTo>
                <a:cubicBezTo>
                  <a:pt x="45" y="351"/>
                  <a:pt x="0" y="234"/>
                  <a:pt x="90" y="156"/>
                </a:cubicBezTo>
                <a:cubicBezTo>
                  <a:pt x="180" y="78"/>
                  <a:pt x="405" y="39"/>
                  <a:pt x="630"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92173" name="文本框 120845"/>
          <p:cNvSpPr txBox="1"/>
          <p:nvPr/>
        </p:nvSpPr>
        <p:spPr>
          <a:xfrm>
            <a:off x="3292475" y="6381750"/>
            <a:ext cx="1916113" cy="412750"/>
          </a:xfrm>
          <a:prstGeom prst="rect">
            <a:avLst/>
          </a:prstGeom>
          <a:noFill/>
          <a:ln w="9525">
            <a:noFill/>
          </a:ln>
        </p:spPr>
        <p:txBody>
          <a:bodyPr>
            <a:spAutoFit/>
          </a:bodyPr>
          <a:lstStyle/>
          <a:p>
            <a:r>
              <a:rPr lang="en-US" altLang="zh-CN" sz="2100" b="1" dirty="0">
                <a:solidFill>
                  <a:srgbClr val="CC3300"/>
                </a:solidFill>
                <a:latin typeface="Times New Roman" panose="02020603050405020304" pitchFamily="18" charset="0"/>
              </a:rPr>
              <a:t>rear</a:t>
            </a:r>
          </a:p>
        </p:txBody>
      </p:sp>
      <p:sp>
        <p:nvSpPr>
          <p:cNvPr id="92174" name="文本框 120846"/>
          <p:cNvSpPr txBox="1"/>
          <p:nvPr/>
        </p:nvSpPr>
        <p:spPr>
          <a:xfrm>
            <a:off x="395288" y="5937250"/>
            <a:ext cx="762000" cy="412750"/>
          </a:xfrm>
          <a:prstGeom prst="rect">
            <a:avLst/>
          </a:prstGeom>
          <a:noFill/>
          <a:ln w="9525">
            <a:noFill/>
          </a:ln>
        </p:spPr>
        <p:txBody>
          <a:bodyPr wrap="none">
            <a:spAutoFit/>
          </a:bodyPr>
          <a:lstStyle/>
          <a:p>
            <a:r>
              <a:rPr lang="en-US" altLang="zh-CN" sz="2100" b="1" dirty="0">
                <a:solidFill>
                  <a:srgbClr val="CC3300"/>
                </a:solidFill>
                <a:latin typeface="Times New Roman" panose="02020603050405020304" pitchFamily="18" charset="0"/>
              </a:rPr>
              <a:t>front</a:t>
            </a:r>
          </a:p>
        </p:txBody>
      </p:sp>
      <p:sp>
        <p:nvSpPr>
          <p:cNvPr id="92175" name="文本框 120847"/>
          <p:cNvSpPr txBox="1"/>
          <p:nvPr/>
        </p:nvSpPr>
        <p:spPr>
          <a:xfrm>
            <a:off x="1506538" y="4806950"/>
            <a:ext cx="274637" cy="304800"/>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sp>
        <p:nvSpPr>
          <p:cNvPr id="92176" name="文本框 120848"/>
          <p:cNvSpPr txBox="1"/>
          <p:nvPr/>
        </p:nvSpPr>
        <p:spPr>
          <a:xfrm>
            <a:off x="2354263" y="6246813"/>
            <a:ext cx="273050" cy="304800"/>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sp>
        <p:nvSpPr>
          <p:cNvPr id="92177" name="文本框 120849"/>
          <p:cNvSpPr txBox="1"/>
          <p:nvPr/>
        </p:nvSpPr>
        <p:spPr>
          <a:xfrm>
            <a:off x="3146425" y="4779963"/>
            <a:ext cx="363538" cy="304800"/>
          </a:xfrm>
          <a:prstGeom prst="rect">
            <a:avLst/>
          </a:prstGeom>
          <a:noFill/>
          <a:ln w="9525">
            <a:noFill/>
          </a:ln>
        </p:spPr>
        <p:txBody>
          <a:bodyPr>
            <a:spAutoFit/>
          </a:bodyPr>
          <a:lstStyle/>
          <a:p>
            <a:r>
              <a:rPr lang="en-US" altLang="zh-CN" sz="1400" b="1" dirty="0">
                <a:latin typeface="Times New Roman" panose="02020603050405020304" pitchFamily="18" charset="0"/>
              </a:rPr>
              <a:t>0</a:t>
            </a:r>
          </a:p>
        </p:txBody>
      </p:sp>
      <p:sp>
        <p:nvSpPr>
          <p:cNvPr id="92178" name="文本框 120850"/>
          <p:cNvSpPr txBox="1"/>
          <p:nvPr/>
        </p:nvSpPr>
        <p:spPr>
          <a:xfrm>
            <a:off x="3217863" y="5732463"/>
            <a:ext cx="363537" cy="306387"/>
          </a:xfrm>
          <a:prstGeom prst="rect">
            <a:avLst/>
          </a:prstGeom>
          <a:noFill/>
          <a:ln w="9525">
            <a:noFill/>
          </a:ln>
        </p:spPr>
        <p:txBody>
          <a:bodyPr>
            <a:spAutoFit/>
          </a:bodyPr>
          <a:lstStyle/>
          <a:p>
            <a:r>
              <a:rPr lang="en-US" altLang="zh-CN" sz="1400" b="1" dirty="0">
                <a:latin typeface="Times New Roman" panose="02020603050405020304" pitchFamily="18" charset="0"/>
              </a:rPr>
              <a:t>1</a:t>
            </a:r>
          </a:p>
        </p:txBody>
      </p:sp>
      <p:sp>
        <p:nvSpPr>
          <p:cNvPr id="92179" name="文本框 120851"/>
          <p:cNvSpPr txBox="1"/>
          <p:nvPr/>
        </p:nvSpPr>
        <p:spPr>
          <a:xfrm>
            <a:off x="1506538" y="5732463"/>
            <a:ext cx="274637" cy="304800"/>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2180" name="文本框 120852"/>
          <p:cNvSpPr txBox="1"/>
          <p:nvPr/>
        </p:nvSpPr>
        <p:spPr>
          <a:xfrm>
            <a:off x="2300288" y="4292600"/>
            <a:ext cx="273050" cy="303213"/>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aphicFrame>
        <p:nvGraphicFramePr>
          <p:cNvPr id="92181" name="对象 120853"/>
          <p:cNvGraphicFramePr/>
          <p:nvPr/>
        </p:nvGraphicFramePr>
        <p:xfrm>
          <a:off x="1778000" y="5476875"/>
          <a:ext cx="287338" cy="428625"/>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92181" name="对象 120853"/>
                      <p:cNvPicPr/>
                      <p:nvPr/>
                    </p:nvPicPr>
                    <p:blipFill>
                      <a:blip r:embed="rId3"/>
                      <a:stretch>
                        <a:fillRect/>
                      </a:stretch>
                    </p:blipFill>
                    <p:spPr>
                      <a:xfrm>
                        <a:off x="1778000" y="5476875"/>
                        <a:ext cx="287338" cy="428625"/>
                      </a:xfrm>
                      <a:prstGeom prst="rect">
                        <a:avLst/>
                      </a:prstGeom>
                      <a:noFill/>
                      <a:ln w="38100">
                        <a:noFill/>
                        <a:miter/>
                      </a:ln>
                    </p:spPr>
                  </p:pic>
                </p:oleObj>
              </mc:Fallback>
            </mc:AlternateContent>
          </a:graphicData>
        </a:graphic>
      </p:graphicFrame>
      <p:graphicFrame>
        <p:nvGraphicFramePr>
          <p:cNvPr id="92182" name="对象 120854"/>
          <p:cNvGraphicFramePr/>
          <p:nvPr/>
        </p:nvGraphicFramePr>
        <p:xfrm>
          <a:off x="1778000" y="4960938"/>
          <a:ext cx="287338" cy="415925"/>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92182" name="对象 120854"/>
                      <p:cNvPicPr/>
                      <p:nvPr/>
                    </p:nvPicPr>
                    <p:blipFill>
                      <a:blip r:embed="rId5"/>
                      <a:stretch>
                        <a:fillRect/>
                      </a:stretch>
                    </p:blipFill>
                    <p:spPr>
                      <a:xfrm>
                        <a:off x="1778000" y="4960938"/>
                        <a:ext cx="287338" cy="415925"/>
                      </a:xfrm>
                      <a:prstGeom prst="rect">
                        <a:avLst/>
                      </a:prstGeom>
                      <a:noFill/>
                      <a:ln w="38100">
                        <a:noFill/>
                        <a:miter/>
                      </a:ln>
                    </p:spPr>
                  </p:pic>
                </p:oleObj>
              </mc:Fallback>
            </mc:AlternateContent>
          </a:graphicData>
        </a:graphic>
      </p:graphicFrame>
      <p:graphicFrame>
        <p:nvGraphicFramePr>
          <p:cNvPr id="92183" name="对象 120855"/>
          <p:cNvGraphicFramePr/>
          <p:nvPr/>
        </p:nvGraphicFramePr>
        <p:xfrm>
          <a:off x="2352675" y="4652963"/>
          <a:ext cx="288925" cy="428625"/>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92183" name="对象 120855"/>
                      <p:cNvPicPr/>
                      <p:nvPr/>
                    </p:nvPicPr>
                    <p:blipFill>
                      <a:blip r:embed="rId7"/>
                      <a:stretch>
                        <a:fillRect/>
                      </a:stretch>
                    </p:blipFill>
                    <p:spPr>
                      <a:xfrm>
                        <a:off x="2352675" y="4652963"/>
                        <a:ext cx="288925" cy="428625"/>
                      </a:xfrm>
                      <a:prstGeom prst="rect">
                        <a:avLst/>
                      </a:prstGeom>
                      <a:noFill/>
                      <a:ln w="38100">
                        <a:noFill/>
                        <a:miter/>
                      </a:ln>
                    </p:spPr>
                  </p:pic>
                </p:oleObj>
              </mc:Fallback>
            </mc:AlternateContent>
          </a:graphicData>
        </a:graphic>
      </p:graphicFrame>
      <p:graphicFrame>
        <p:nvGraphicFramePr>
          <p:cNvPr id="92184" name="对象 120856"/>
          <p:cNvGraphicFramePr/>
          <p:nvPr/>
        </p:nvGraphicFramePr>
        <p:xfrm>
          <a:off x="2832100" y="4859338"/>
          <a:ext cx="287338" cy="430212"/>
        </p:xfrm>
        <a:graphic>
          <a:graphicData uri="http://schemas.openxmlformats.org/presentationml/2006/ole">
            <mc:AlternateContent xmlns:mc="http://schemas.openxmlformats.org/markup-compatibility/2006">
              <mc:Choice xmlns:v="urn:schemas-microsoft-com:vml" Requires="v">
                <p:oleObj r:id="rId8" imgW="177800" imgH="227965" progId="Equation.3">
                  <p:embed/>
                </p:oleObj>
              </mc:Choice>
              <mc:Fallback>
                <p:oleObj r:id="rId8" imgW="177800" imgH="227965" progId="Equation.3">
                  <p:embed/>
                  <p:pic>
                    <p:nvPicPr>
                      <p:cNvPr id="92184" name="对象 120856"/>
                      <p:cNvPicPr/>
                      <p:nvPr/>
                    </p:nvPicPr>
                    <p:blipFill>
                      <a:blip r:embed="rId9"/>
                      <a:stretch>
                        <a:fillRect/>
                      </a:stretch>
                    </p:blipFill>
                    <p:spPr>
                      <a:xfrm>
                        <a:off x="2832100" y="4859338"/>
                        <a:ext cx="287338" cy="430212"/>
                      </a:xfrm>
                      <a:prstGeom prst="rect">
                        <a:avLst/>
                      </a:prstGeom>
                      <a:noFill/>
                      <a:ln w="38100">
                        <a:noFill/>
                        <a:miter/>
                      </a:ln>
                    </p:spPr>
                  </p:pic>
                </p:oleObj>
              </mc:Fallback>
            </mc:AlternateContent>
          </a:graphicData>
        </a:graphic>
      </p:graphicFrame>
      <p:graphicFrame>
        <p:nvGraphicFramePr>
          <p:cNvPr id="92185" name="对象 120857"/>
          <p:cNvGraphicFramePr/>
          <p:nvPr/>
        </p:nvGraphicFramePr>
        <p:xfrm>
          <a:off x="2832100" y="5476875"/>
          <a:ext cx="287338" cy="430213"/>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92185" name="对象 120857"/>
                      <p:cNvPicPr/>
                      <p:nvPr/>
                    </p:nvPicPr>
                    <p:blipFill>
                      <a:blip r:embed="rId11"/>
                      <a:stretch>
                        <a:fillRect/>
                      </a:stretch>
                    </p:blipFill>
                    <p:spPr>
                      <a:xfrm>
                        <a:off x="2832100" y="5476875"/>
                        <a:ext cx="287338" cy="430213"/>
                      </a:xfrm>
                      <a:prstGeom prst="rect">
                        <a:avLst/>
                      </a:prstGeom>
                      <a:noFill/>
                      <a:ln w="38100">
                        <a:noFill/>
                        <a:miter/>
                      </a:ln>
                    </p:spPr>
                  </p:pic>
                </p:oleObj>
              </mc:Fallback>
            </mc:AlternateContent>
          </a:graphicData>
        </a:graphic>
      </p:graphicFrame>
      <p:sp>
        <p:nvSpPr>
          <p:cNvPr id="92186" name="直接连接符 120858"/>
          <p:cNvSpPr/>
          <p:nvPr/>
        </p:nvSpPr>
        <p:spPr>
          <a:xfrm flipH="1">
            <a:off x="3216275" y="5013325"/>
            <a:ext cx="481013" cy="101600"/>
          </a:xfrm>
          <a:prstGeom prst="line">
            <a:avLst/>
          </a:prstGeom>
          <a:ln w="9525" cap="flat" cmpd="sng">
            <a:solidFill>
              <a:schemeClr val="tx1"/>
            </a:solidFill>
            <a:prstDash val="solid"/>
            <a:headEnd type="none" w="med" len="med"/>
            <a:tailEnd type="triangle" w="med" len="med"/>
          </a:ln>
        </p:spPr>
      </p:sp>
      <p:sp>
        <p:nvSpPr>
          <p:cNvPr id="92187" name="文本框 120859"/>
          <p:cNvSpPr txBox="1"/>
          <p:nvPr/>
        </p:nvSpPr>
        <p:spPr>
          <a:xfrm>
            <a:off x="3724275" y="4556125"/>
            <a:ext cx="1368425"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listArray</a:t>
            </a:r>
          </a:p>
        </p:txBody>
      </p:sp>
      <p:grpSp>
        <p:nvGrpSpPr>
          <p:cNvPr id="92188" name="组合 120860"/>
          <p:cNvGrpSpPr/>
          <p:nvPr/>
        </p:nvGrpSpPr>
        <p:grpSpPr>
          <a:xfrm>
            <a:off x="6372225" y="4918075"/>
            <a:ext cx="696913" cy="1584325"/>
            <a:chOff x="3607" y="1526"/>
            <a:chExt cx="626" cy="1633"/>
          </a:xfrm>
        </p:grpSpPr>
        <p:grpSp>
          <p:nvGrpSpPr>
            <p:cNvPr id="92201" name="组合 120861"/>
            <p:cNvGrpSpPr/>
            <p:nvPr/>
          </p:nvGrpSpPr>
          <p:grpSpPr>
            <a:xfrm>
              <a:off x="3607" y="1526"/>
              <a:ext cx="626" cy="817"/>
              <a:chOff x="3607" y="1526"/>
              <a:chExt cx="626" cy="817"/>
            </a:xfrm>
          </p:grpSpPr>
          <p:sp>
            <p:nvSpPr>
              <p:cNvPr id="92206" name="矩形 120862"/>
              <p:cNvSpPr/>
              <p:nvPr/>
            </p:nvSpPr>
            <p:spPr>
              <a:xfrm>
                <a:off x="3607" y="1526"/>
                <a:ext cx="626" cy="272"/>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J6</a:t>
                </a:r>
              </a:p>
            </p:txBody>
          </p:sp>
          <p:sp>
            <p:nvSpPr>
              <p:cNvPr id="92207" name="矩形 120863"/>
              <p:cNvSpPr/>
              <p:nvPr/>
            </p:nvSpPr>
            <p:spPr>
              <a:xfrm>
                <a:off x="3607" y="1798"/>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J7</a:t>
                </a:r>
              </a:p>
            </p:txBody>
          </p:sp>
          <p:sp>
            <p:nvSpPr>
              <p:cNvPr id="92208" name="矩形 120864"/>
              <p:cNvSpPr/>
              <p:nvPr/>
            </p:nvSpPr>
            <p:spPr>
              <a:xfrm>
                <a:off x="3607" y="2070"/>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zh-CN" sz="1800" dirty="0">
                  <a:latin typeface="Arial" panose="020B0604020202020204" pitchFamily="34" charset="0"/>
                </a:endParaRPr>
              </a:p>
            </p:txBody>
          </p:sp>
        </p:grpSp>
        <p:grpSp>
          <p:nvGrpSpPr>
            <p:cNvPr id="92202" name="组合 120865"/>
            <p:cNvGrpSpPr/>
            <p:nvPr/>
          </p:nvGrpSpPr>
          <p:grpSpPr>
            <a:xfrm>
              <a:off x="3607" y="2342"/>
              <a:ext cx="626" cy="817"/>
              <a:chOff x="3607" y="1526"/>
              <a:chExt cx="626" cy="817"/>
            </a:xfrm>
          </p:grpSpPr>
          <p:sp>
            <p:nvSpPr>
              <p:cNvPr id="92203" name="矩形 120866"/>
              <p:cNvSpPr/>
              <p:nvPr/>
            </p:nvSpPr>
            <p:spPr>
              <a:xfrm>
                <a:off x="3607" y="1526"/>
                <a:ext cx="626" cy="272"/>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J3</a:t>
                </a:r>
              </a:p>
            </p:txBody>
          </p:sp>
          <p:sp>
            <p:nvSpPr>
              <p:cNvPr id="92204" name="矩形 120867"/>
              <p:cNvSpPr/>
              <p:nvPr/>
            </p:nvSpPr>
            <p:spPr>
              <a:xfrm>
                <a:off x="3607" y="1798"/>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J4</a:t>
                </a:r>
              </a:p>
            </p:txBody>
          </p:sp>
          <p:sp>
            <p:nvSpPr>
              <p:cNvPr id="92205" name="矩形 120868"/>
              <p:cNvSpPr/>
              <p:nvPr/>
            </p:nvSpPr>
            <p:spPr>
              <a:xfrm>
                <a:off x="3607" y="2070"/>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J5</a:t>
                </a:r>
              </a:p>
            </p:txBody>
          </p:sp>
        </p:grpSp>
      </p:grpSp>
      <p:sp>
        <p:nvSpPr>
          <p:cNvPr id="92189" name="文本框 120869"/>
          <p:cNvSpPr txBox="1"/>
          <p:nvPr/>
        </p:nvSpPr>
        <p:spPr>
          <a:xfrm>
            <a:off x="6013450" y="4845050"/>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0</a:t>
            </a:r>
          </a:p>
        </p:txBody>
      </p:sp>
      <p:sp>
        <p:nvSpPr>
          <p:cNvPr id="92190" name="文本框 120870"/>
          <p:cNvSpPr txBox="1"/>
          <p:nvPr/>
        </p:nvSpPr>
        <p:spPr>
          <a:xfrm>
            <a:off x="6013450" y="51339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1</a:t>
            </a:r>
          </a:p>
        </p:txBody>
      </p:sp>
      <p:sp>
        <p:nvSpPr>
          <p:cNvPr id="92191" name="文本框 120871"/>
          <p:cNvSpPr txBox="1"/>
          <p:nvPr/>
        </p:nvSpPr>
        <p:spPr>
          <a:xfrm>
            <a:off x="6013450" y="53498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2</a:t>
            </a:r>
          </a:p>
        </p:txBody>
      </p:sp>
      <p:sp>
        <p:nvSpPr>
          <p:cNvPr id="92192" name="文本框 120872"/>
          <p:cNvSpPr txBox="1"/>
          <p:nvPr/>
        </p:nvSpPr>
        <p:spPr>
          <a:xfrm>
            <a:off x="6013450" y="5637213"/>
            <a:ext cx="311150" cy="366712"/>
          </a:xfrm>
          <a:prstGeom prst="rect">
            <a:avLst/>
          </a:prstGeom>
          <a:noFill/>
          <a:ln w="9525">
            <a:noFill/>
          </a:ln>
        </p:spPr>
        <p:txBody>
          <a:bodyPr wrap="none">
            <a:spAutoFit/>
          </a:bodyPr>
          <a:lstStyle/>
          <a:p>
            <a:r>
              <a:rPr lang="en-US" altLang="zh-CN" sz="1800" dirty="0">
                <a:latin typeface="Arial" panose="020B0604020202020204" pitchFamily="34" charset="0"/>
              </a:rPr>
              <a:t>3</a:t>
            </a:r>
          </a:p>
        </p:txBody>
      </p:sp>
      <p:sp>
        <p:nvSpPr>
          <p:cNvPr id="92193" name="文本框 120873"/>
          <p:cNvSpPr txBox="1"/>
          <p:nvPr/>
        </p:nvSpPr>
        <p:spPr>
          <a:xfrm>
            <a:off x="6013450" y="5926138"/>
            <a:ext cx="311150" cy="366712"/>
          </a:xfrm>
          <a:prstGeom prst="rect">
            <a:avLst/>
          </a:prstGeom>
          <a:noFill/>
          <a:ln w="9525">
            <a:noFill/>
          </a:ln>
        </p:spPr>
        <p:txBody>
          <a:bodyPr wrap="none">
            <a:spAutoFit/>
          </a:bodyPr>
          <a:lstStyle/>
          <a:p>
            <a:r>
              <a:rPr lang="en-US" altLang="zh-CN" sz="1800" dirty="0">
                <a:latin typeface="Arial" panose="020B0604020202020204" pitchFamily="34" charset="0"/>
              </a:rPr>
              <a:t>4</a:t>
            </a:r>
          </a:p>
        </p:txBody>
      </p:sp>
      <p:sp>
        <p:nvSpPr>
          <p:cNvPr id="92194" name="文本框 120874"/>
          <p:cNvSpPr txBox="1"/>
          <p:nvPr/>
        </p:nvSpPr>
        <p:spPr>
          <a:xfrm>
            <a:off x="6013450" y="62134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5</a:t>
            </a:r>
          </a:p>
        </p:txBody>
      </p:sp>
      <p:sp>
        <p:nvSpPr>
          <p:cNvPr id="92195" name="文本框 120875"/>
          <p:cNvSpPr txBox="1"/>
          <p:nvPr/>
        </p:nvSpPr>
        <p:spPr>
          <a:xfrm>
            <a:off x="7316788" y="5710238"/>
            <a:ext cx="1143000" cy="366712"/>
          </a:xfrm>
          <a:prstGeom prst="rect">
            <a:avLst/>
          </a:prstGeom>
          <a:noFill/>
          <a:ln w="9525">
            <a:noFill/>
          </a:ln>
        </p:spPr>
        <p:txBody>
          <a:bodyPr>
            <a:spAutoFit/>
          </a:bodyPr>
          <a:lstStyle/>
          <a:p>
            <a:r>
              <a:rPr lang="en-US" altLang="zh-CN" sz="1800" b="1" dirty="0">
                <a:solidFill>
                  <a:srgbClr val="CC3300"/>
                </a:solidFill>
                <a:latin typeface="Arial" panose="020B0604020202020204" pitchFamily="34" charset="0"/>
              </a:rPr>
              <a:t>front=3</a:t>
            </a:r>
          </a:p>
        </p:txBody>
      </p:sp>
      <p:sp>
        <p:nvSpPr>
          <p:cNvPr id="92196" name="文本框 120876"/>
          <p:cNvSpPr txBox="1"/>
          <p:nvPr/>
        </p:nvSpPr>
        <p:spPr>
          <a:xfrm>
            <a:off x="7308850" y="5133975"/>
            <a:ext cx="1143000" cy="366713"/>
          </a:xfrm>
          <a:prstGeom prst="rect">
            <a:avLst/>
          </a:prstGeom>
          <a:noFill/>
          <a:ln w="9525">
            <a:noFill/>
          </a:ln>
        </p:spPr>
        <p:txBody>
          <a:bodyPr>
            <a:spAutoFit/>
          </a:bodyPr>
          <a:lstStyle/>
          <a:p>
            <a:r>
              <a:rPr lang="en-US" altLang="zh-CN" sz="1800" b="1" dirty="0">
                <a:solidFill>
                  <a:srgbClr val="CC3300"/>
                </a:solidFill>
                <a:latin typeface="Arial" panose="020B0604020202020204" pitchFamily="34" charset="0"/>
              </a:rPr>
              <a:t>rear=1</a:t>
            </a:r>
          </a:p>
        </p:txBody>
      </p:sp>
      <p:sp>
        <p:nvSpPr>
          <p:cNvPr id="92197" name="文本框 120877"/>
          <p:cNvSpPr txBox="1"/>
          <p:nvPr/>
        </p:nvSpPr>
        <p:spPr>
          <a:xfrm>
            <a:off x="7389813" y="4557713"/>
            <a:ext cx="1143000" cy="366712"/>
          </a:xfrm>
          <a:prstGeom prst="rect">
            <a:avLst/>
          </a:prstGeom>
          <a:noFill/>
          <a:ln w="9525">
            <a:noFill/>
          </a:ln>
        </p:spPr>
        <p:txBody>
          <a:bodyPr>
            <a:spAutoFit/>
          </a:bodyPr>
          <a:lstStyle/>
          <a:p>
            <a:r>
              <a:rPr lang="en-US" altLang="zh-CN" sz="1800" b="1" dirty="0">
                <a:solidFill>
                  <a:srgbClr val="CC3300"/>
                </a:solidFill>
                <a:latin typeface="Arial" panose="020B0604020202020204" pitchFamily="34" charset="0"/>
              </a:rPr>
              <a:t>listArray</a:t>
            </a:r>
          </a:p>
        </p:txBody>
      </p:sp>
      <p:sp>
        <p:nvSpPr>
          <p:cNvPr id="92198" name="直接连接符 120878"/>
          <p:cNvSpPr/>
          <p:nvPr/>
        </p:nvSpPr>
        <p:spPr>
          <a:xfrm flipH="1">
            <a:off x="7019925" y="4775200"/>
            <a:ext cx="504825" cy="287338"/>
          </a:xfrm>
          <a:prstGeom prst="line">
            <a:avLst/>
          </a:prstGeom>
          <a:ln w="9525" cap="flat" cmpd="sng">
            <a:solidFill>
              <a:schemeClr val="tx1"/>
            </a:solidFill>
            <a:prstDash val="solid"/>
            <a:headEnd type="none" w="med" len="med"/>
            <a:tailEnd type="triangle" w="med" len="med"/>
          </a:ln>
        </p:spPr>
      </p:sp>
      <p:sp>
        <p:nvSpPr>
          <p:cNvPr id="92199" name="文本框 120879"/>
          <p:cNvSpPr txBox="1"/>
          <p:nvPr/>
        </p:nvSpPr>
        <p:spPr>
          <a:xfrm>
            <a:off x="7380605" y="4149725"/>
            <a:ext cx="1575435" cy="368300"/>
          </a:xfrm>
          <a:prstGeom prst="rect">
            <a:avLst/>
          </a:prstGeom>
          <a:noFill/>
          <a:ln w="9525">
            <a:noFill/>
          </a:ln>
        </p:spPr>
        <p:txBody>
          <a:bodyPr wrap="square">
            <a:spAutoFit/>
          </a:bodyPr>
          <a:lstStyle/>
          <a:p>
            <a:r>
              <a:rPr lang="en-US" altLang="zh-CN" sz="1800" b="1" dirty="0">
                <a:solidFill>
                  <a:srgbClr val="CC3300"/>
                </a:solidFill>
                <a:latin typeface="Arial" panose="020B0604020202020204" pitchFamily="34" charset="0"/>
              </a:rPr>
              <a:t>maxsize = 6</a:t>
            </a:r>
          </a:p>
        </p:txBody>
      </p:sp>
      <p:sp>
        <p:nvSpPr>
          <p:cNvPr id="9220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86</a:t>
            </a:fld>
            <a:endParaRPr lang="zh-CN" altLang="en-US" sz="1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20833"/>
          <p:cNvSpPr>
            <a:spLocks noGrp="1"/>
          </p:cNvSpPr>
          <p:nvPr>
            <p:ph type="title"/>
          </p:nvPr>
        </p:nvSpPr>
        <p:spPr>
          <a:xfrm>
            <a:off x="395288" y="0"/>
            <a:ext cx="7772400" cy="1143000"/>
          </a:xfrm>
        </p:spPr>
        <p:txBody>
          <a:bodyPr vert="horz" wrap="square" lIns="91440" tIns="45720" rIns="91440" bIns="45720" anchor="ctr"/>
          <a:lstStyle/>
          <a:p>
            <a:pPr eaLnBrk="1" hangingPunct="1"/>
            <a:r>
              <a:rPr lang="en-US" altLang="zh-CN" sz="4000" dirty="0">
                <a:solidFill>
                  <a:srgbClr val="CC3300"/>
                </a:solidFill>
              </a:rPr>
              <a:t>Implementation of the Array-Based Circular Queue(1)</a:t>
            </a:r>
          </a:p>
        </p:txBody>
      </p:sp>
      <p:sp>
        <p:nvSpPr>
          <p:cNvPr id="92163" name="文本占位符 120834"/>
          <p:cNvSpPr>
            <a:spLocks noGrp="1"/>
          </p:cNvSpPr>
          <p:nvPr>
            <p:ph idx="1"/>
          </p:nvPr>
        </p:nvSpPr>
        <p:spPr>
          <a:xfrm>
            <a:off x="250825" y="1268413"/>
            <a:ext cx="8569325" cy="3240087"/>
          </a:xfrm>
        </p:spPr>
        <p:txBody>
          <a:bodyPr vert="horz" wrap="square" lIns="91440" tIns="45720" rIns="91440" bIns="45720" anchor="t"/>
          <a:lstStyle/>
          <a:p>
            <a:pPr eaLnBrk="1" hangingPunct="1">
              <a:buNone/>
            </a:pPr>
            <a:r>
              <a:rPr lang="en-US" altLang="zh-CN" sz="2000" b="1" dirty="0">
                <a:latin typeface="Courier New" panose="02070309020205020404" pitchFamily="49" charset="0"/>
                <a:cs typeface="Courier New" panose="02070309020205020404" pitchFamily="49" charset="0"/>
              </a:rPr>
              <a:t>template &lt;class Elem&gt; class AQueue: public Queue&lt;Elem&gt;</a:t>
            </a:r>
          </a:p>
          <a:p>
            <a:pPr eaLnBrk="1" hangingPunct="1">
              <a:buNone/>
            </a:pPr>
            <a:r>
              <a:rPr lang="en-US" altLang="zh-CN" sz="2000" b="1" dirty="0">
                <a:latin typeface="Courier New" panose="02070309020205020404" pitchFamily="49" charset="0"/>
                <a:cs typeface="Courier New" panose="02070309020205020404" pitchFamily="49" charset="0"/>
              </a:rPr>
              <a:t> {public:</a:t>
            </a:r>
          </a:p>
          <a:p>
            <a:pPr eaLnBrk="1" hangingPunct="1">
              <a:buNone/>
            </a:pPr>
            <a:r>
              <a:rPr lang="en-US" altLang="zh-CN" sz="2000" b="1" dirty="0">
                <a:latin typeface="Courier New" panose="02070309020205020404" pitchFamily="49" charset="0"/>
                <a:cs typeface="Courier New" panose="02070309020205020404" pitchFamily="49" charset="0"/>
              </a:rPr>
              <a:t>    AQueue(int size=defaultSize) {</a:t>
            </a:r>
          </a:p>
          <a:p>
            <a:pPr eaLnBrk="1" hangingPunct="1">
              <a:buNone/>
            </a:pPr>
            <a:r>
              <a:rPr lang="en-US" altLang="zh-CN" sz="2000" b="1" dirty="0">
                <a:latin typeface="Courier New" panose="02070309020205020404" pitchFamily="49" charset="0"/>
                <a:cs typeface="Courier New" panose="02070309020205020404" pitchFamily="49" charset="0"/>
              </a:rPr>
              <a:t>       maxSize = size+1;</a:t>
            </a:r>
          </a:p>
          <a:p>
            <a:pPr eaLnBrk="1" hangingPunct="1">
              <a:buNone/>
            </a:pPr>
            <a:r>
              <a:rPr lang="en-US" altLang="zh-CN" sz="2000" b="1" dirty="0">
                <a:latin typeface="Courier New" panose="02070309020205020404" pitchFamily="49" charset="0"/>
                <a:cs typeface="Courier New" panose="02070309020205020404" pitchFamily="49" charset="0"/>
              </a:rPr>
              <a:t>       rear=0;  front=1;</a:t>
            </a:r>
          </a:p>
          <a:p>
            <a:pPr eaLnBrk="1" hangingPunct="1">
              <a:buNone/>
            </a:pPr>
            <a:r>
              <a:rPr lang="en-US" altLang="zh-CN" sz="2000" b="1" dirty="0">
                <a:latin typeface="Courier New" panose="02070309020205020404" pitchFamily="49" charset="0"/>
                <a:cs typeface="Courier New" panose="02070309020205020404" pitchFamily="49" charset="0"/>
              </a:rPr>
              <a:t>       listArray = new Elem[maxSize];</a:t>
            </a:r>
          </a:p>
          <a:p>
            <a:pPr eaLnBrk="1" hangingPunct="1">
              <a:buNone/>
            </a:pPr>
            <a:r>
              <a:rPr lang="en-US" altLang="zh-CN" sz="2000" b="1" dirty="0">
                <a:latin typeface="Courier New" panose="02070309020205020404" pitchFamily="49" charset="0"/>
                <a:cs typeface="Courier New" panose="02070309020205020404" pitchFamily="49" charset="0"/>
              </a:rPr>
              <a:t>}</a:t>
            </a:r>
          </a:p>
          <a:p>
            <a:pPr eaLnBrk="1" hangingPunct="1">
              <a:buNone/>
            </a:pPr>
            <a:r>
              <a:rPr lang="en-US" altLang="zh-CN" sz="2000" b="1" dirty="0">
                <a:latin typeface="Courier New" panose="02070309020205020404" pitchFamily="49" charset="0"/>
                <a:cs typeface="Courier New" panose="02070309020205020404" pitchFamily="49" charset="0"/>
              </a:rPr>
              <a:t>~AQueue () {delete [] listArray;</a:t>
            </a:r>
          </a:p>
          <a:p>
            <a:pPr eaLnBrk="1" hangingPunct="1">
              <a:buNone/>
            </a:pPr>
            <a:endParaRPr lang="en-US" altLang="zh-CN" sz="2000" b="1" dirty="0">
              <a:latin typeface="Courier New" panose="02070309020205020404" pitchFamily="49" charset="0"/>
              <a:cs typeface="Courier New" panose="02070309020205020404" pitchFamily="49" charset="0"/>
            </a:endParaRPr>
          </a:p>
        </p:txBody>
      </p:sp>
      <p:sp>
        <p:nvSpPr>
          <p:cNvPr id="92164" name="任意多边形 120836"/>
          <p:cNvSpPr/>
          <p:nvPr/>
        </p:nvSpPr>
        <p:spPr>
          <a:xfrm>
            <a:off x="1649413" y="4600575"/>
            <a:ext cx="1662112" cy="1673225"/>
          </a:xfrm>
          <a:custGeom>
            <a:avLst/>
            <a:gdLst/>
            <a:ahLst/>
            <a:cxnLst>
              <a:cxn ang="0">
                <a:pos x="0" y="836613"/>
              </a:cxn>
              <a:cxn ang="0">
                <a:pos x="831056" y="0"/>
              </a:cxn>
              <a:cxn ang="0">
                <a:pos x="1662112" y="836613"/>
              </a:cxn>
              <a:cxn ang="0">
                <a:pos x="831056" y="1673225"/>
              </a:cxn>
              <a:cxn ang="0">
                <a:pos x="0" y="836613"/>
              </a:cxn>
              <a:cxn ang="0">
                <a:pos x="477088" y="836613"/>
              </a:cxn>
              <a:cxn ang="0">
                <a:pos x="831056" y="1192947"/>
              </a:cxn>
              <a:cxn ang="0">
                <a:pos x="1185024" y="836613"/>
              </a:cxn>
              <a:cxn ang="0">
                <a:pos x="831056" y="480278"/>
              </a:cxn>
              <a:cxn ang="0">
                <a:pos x="477088" y="836613"/>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5" name="任意多边形 120837"/>
          <p:cNvSpPr/>
          <p:nvPr/>
        </p:nvSpPr>
        <p:spPr>
          <a:xfrm>
            <a:off x="2840038" y="5421313"/>
            <a:ext cx="450850" cy="1587"/>
          </a:xfrm>
          <a:custGeom>
            <a:avLst/>
            <a:gdLst/>
            <a:ahLst/>
            <a:cxnLst>
              <a:cxn ang="0">
                <a:pos x="0" y="0"/>
              </a:cxn>
              <a:cxn ang="0">
                <a:pos x="450850"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6" name="任意多边形 120838"/>
          <p:cNvSpPr/>
          <p:nvPr/>
        </p:nvSpPr>
        <p:spPr>
          <a:xfrm>
            <a:off x="1639888" y="5432425"/>
            <a:ext cx="492125" cy="1588"/>
          </a:xfrm>
          <a:custGeom>
            <a:avLst/>
            <a:gdLst/>
            <a:ahLst/>
            <a:cxnLst>
              <a:cxn ang="0">
                <a:pos x="492125"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7" name="任意多边形 120839"/>
          <p:cNvSpPr/>
          <p:nvPr/>
        </p:nvSpPr>
        <p:spPr>
          <a:xfrm>
            <a:off x="2674938" y="4735513"/>
            <a:ext cx="257175" cy="417512"/>
          </a:xfrm>
          <a:custGeom>
            <a:avLst/>
            <a:gdLst/>
            <a:ahLst/>
            <a:cxnLst>
              <a:cxn ang="0">
                <a:pos x="257175" y="0"/>
              </a:cxn>
              <a:cxn ang="0">
                <a:pos x="0" y="417512"/>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8" name="任意多边形 120840"/>
          <p:cNvSpPr/>
          <p:nvPr/>
        </p:nvSpPr>
        <p:spPr>
          <a:xfrm>
            <a:off x="1998663" y="5734050"/>
            <a:ext cx="266700" cy="395288"/>
          </a:xfrm>
          <a:custGeom>
            <a:avLst/>
            <a:gdLst/>
            <a:ahLst/>
            <a:cxnLst>
              <a:cxn ang="0">
                <a:pos x="266700" y="0"/>
              </a:cxn>
              <a:cxn ang="0">
                <a:pos x="0" y="395288"/>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69" name="任意多边形 120841"/>
          <p:cNvSpPr/>
          <p:nvPr/>
        </p:nvSpPr>
        <p:spPr>
          <a:xfrm>
            <a:off x="2687638" y="5767388"/>
            <a:ext cx="173037" cy="396875"/>
          </a:xfrm>
          <a:custGeom>
            <a:avLst/>
            <a:gdLst/>
            <a:ahLst/>
            <a:cxnLst>
              <a:cxn ang="0">
                <a:pos x="0" y="0"/>
              </a:cxn>
              <a:cxn ang="0">
                <a:pos x="173037" y="396875"/>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70" name="任意多边形 120842"/>
          <p:cNvSpPr/>
          <p:nvPr/>
        </p:nvSpPr>
        <p:spPr>
          <a:xfrm>
            <a:off x="1957388" y="4767263"/>
            <a:ext cx="307975" cy="396875"/>
          </a:xfrm>
          <a:custGeom>
            <a:avLst/>
            <a:gdLst/>
            <a:ahLst/>
            <a:cxnLst>
              <a:cxn ang="0">
                <a:pos x="307975" y="396875"/>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2171" name="任意多边形 120843"/>
          <p:cNvSpPr/>
          <p:nvPr/>
        </p:nvSpPr>
        <p:spPr>
          <a:xfrm flipH="1">
            <a:off x="3313113" y="5661025"/>
            <a:ext cx="627062" cy="823913"/>
          </a:xfrm>
          <a:custGeom>
            <a:avLst/>
            <a:gdLst/>
            <a:ahLst/>
            <a:cxnLst>
              <a:cxn ang="0">
                <a:pos x="89580" y="823913"/>
              </a:cxn>
              <a:cxn ang="0">
                <a:pos x="89580" y="274638"/>
              </a:cxn>
              <a:cxn ang="0">
                <a:pos x="627062" y="0"/>
              </a:cxn>
            </a:cxnLst>
            <a:rect l="0" t="0" r="0" b="0"/>
            <a:pathLst>
              <a:path w="630" h="468">
                <a:moveTo>
                  <a:pt x="90" y="468"/>
                </a:moveTo>
                <a:cubicBezTo>
                  <a:pt x="45" y="351"/>
                  <a:pt x="0" y="234"/>
                  <a:pt x="90" y="156"/>
                </a:cubicBezTo>
                <a:cubicBezTo>
                  <a:pt x="180" y="78"/>
                  <a:pt x="405" y="39"/>
                  <a:pt x="630"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92172" name="任意多边形 120844"/>
          <p:cNvSpPr/>
          <p:nvPr/>
        </p:nvSpPr>
        <p:spPr>
          <a:xfrm rot="1338025">
            <a:off x="684213" y="5430838"/>
            <a:ext cx="923925" cy="669925"/>
          </a:xfrm>
          <a:custGeom>
            <a:avLst/>
            <a:gdLst/>
            <a:ahLst/>
            <a:cxnLst>
              <a:cxn ang="0">
                <a:pos x="131989" y="669925"/>
              </a:cxn>
              <a:cxn ang="0">
                <a:pos x="131989" y="223308"/>
              </a:cxn>
              <a:cxn ang="0">
                <a:pos x="923925" y="0"/>
              </a:cxn>
            </a:cxnLst>
            <a:rect l="0" t="0" r="0" b="0"/>
            <a:pathLst>
              <a:path w="630" h="468">
                <a:moveTo>
                  <a:pt x="90" y="468"/>
                </a:moveTo>
                <a:cubicBezTo>
                  <a:pt x="45" y="351"/>
                  <a:pt x="0" y="234"/>
                  <a:pt x="90" y="156"/>
                </a:cubicBezTo>
                <a:cubicBezTo>
                  <a:pt x="180" y="78"/>
                  <a:pt x="405" y="39"/>
                  <a:pt x="630"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92173" name="文本框 120845"/>
          <p:cNvSpPr txBox="1"/>
          <p:nvPr/>
        </p:nvSpPr>
        <p:spPr>
          <a:xfrm>
            <a:off x="3292475" y="6381750"/>
            <a:ext cx="1916113" cy="412750"/>
          </a:xfrm>
          <a:prstGeom prst="rect">
            <a:avLst/>
          </a:prstGeom>
          <a:noFill/>
          <a:ln w="9525">
            <a:noFill/>
          </a:ln>
        </p:spPr>
        <p:txBody>
          <a:bodyPr>
            <a:spAutoFit/>
          </a:bodyPr>
          <a:lstStyle/>
          <a:p>
            <a:r>
              <a:rPr lang="en-US" altLang="zh-CN" sz="2100" b="1" dirty="0">
                <a:solidFill>
                  <a:srgbClr val="CC3300"/>
                </a:solidFill>
                <a:latin typeface="Times New Roman" panose="02020603050405020304" pitchFamily="18" charset="0"/>
              </a:rPr>
              <a:t>rear</a:t>
            </a:r>
          </a:p>
        </p:txBody>
      </p:sp>
      <p:sp>
        <p:nvSpPr>
          <p:cNvPr id="92174" name="文本框 120846"/>
          <p:cNvSpPr txBox="1"/>
          <p:nvPr/>
        </p:nvSpPr>
        <p:spPr>
          <a:xfrm>
            <a:off x="395288" y="5937250"/>
            <a:ext cx="762000" cy="412750"/>
          </a:xfrm>
          <a:prstGeom prst="rect">
            <a:avLst/>
          </a:prstGeom>
          <a:noFill/>
          <a:ln w="9525">
            <a:noFill/>
          </a:ln>
        </p:spPr>
        <p:txBody>
          <a:bodyPr wrap="none">
            <a:spAutoFit/>
          </a:bodyPr>
          <a:lstStyle/>
          <a:p>
            <a:r>
              <a:rPr lang="en-US" altLang="zh-CN" sz="2100" b="1" dirty="0">
                <a:solidFill>
                  <a:srgbClr val="CC3300"/>
                </a:solidFill>
                <a:latin typeface="Times New Roman" panose="02020603050405020304" pitchFamily="18" charset="0"/>
              </a:rPr>
              <a:t>front</a:t>
            </a:r>
          </a:p>
        </p:txBody>
      </p:sp>
      <p:sp>
        <p:nvSpPr>
          <p:cNvPr id="92175" name="文本框 120847"/>
          <p:cNvSpPr txBox="1"/>
          <p:nvPr/>
        </p:nvSpPr>
        <p:spPr>
          <a:xfrm>
            <a:off x="1506538" y="4806950"/>
            <a:ext cx="274637" cy="304800"/>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sp>
        <p:nvSpPr>
          <p:cNvPr id="92176" name="文本框 120848"/>
          <p:cNvSpPr txBox="1"/>
          <p:nvPr/>
        </p:nvSpPr>
        <p:spPr>
          <a:xfrm>
            <a:off x="2354263" y="6246813"/>
            <a:ext cx="273050" cy="304800"/>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sp>
        <p:nvSpPr>
          <p:cNvPr id="92177" name="文本框 120849"/>
          <p:cNvSpPr txBox="1"/>
          <p:nvPr/>
        </p:nvSpPr>
        <p:spPr>
          <a:xfrm>
            <a:off x="3146425" y="4779963"/>
            <a:ext cx="363538" cy="304800"/>
          </a:xfrm>
          <a:prstGeom prst="rect">
            <a:avLst/>
          </a:prstGeom>
          <a:noFill/>
          <a:ln w="9525">
            <a:noFill/>
          </a:ln>
        </p:spPr>
        <p:txBody>
          <a:bodyPr>
            <a:spAutoFit/>
          </a:bodyPr>
          <a:lstStyle/>
          <a:p>
            <a:r>
              <a:rPr lang="en-US" altLang="zh-CN" sz="1400" b="1" dirty="0">
                <a:latin typeface="Times New Roman" panose="02020603050405020304" pitchFamily="18" charset="0"/>
              </a:rPr>
              <a:t>0</a:t>
            </a:r>
          </a:p>
        </p:txBody>
      </p:sp>
      <p:sp>
        <p:nvSpPr>
          <p:cNvPr id="92178" name="文本框 120850"/>
          <p:cNvSpPr txBox="1"/>
          <p:nvPr/>
        </p:nvSpPr>
        <p:spPr>
          <a:xfrm>
            <a:off x="3217863" y="5732463"/>
            <a:ext cx="363537" cy="306387"/>
          </a:xfrm>
          <a:prstGeom prst="rect">
            <a:avLst/>
          </a:prstGeom>
          <a:noFill/>
          <a:ln w="9525">
            <a:noFill/>
          </a:ln>
        </p:spPr>
        <p:txBody>
          <a:bodyPr>
            <a:spAutoFit/>
          </a:bodyPr>
          <a:lstStyle/>
          <a:p>
            <a:r>
              <a:rPr lang="en-US" altLang="zh-CN" sz="1400" b="1" dirty="0">
                <a:latin typeface="Times New Roman" panose="02020603050405020304" pitchFamily="18" charset="0"/>
              </a:rPr>
              <a:t>1</a:t>
            </a:r>
          </a:p>
        </p:txBody>
      </p:sp>
      <p:sp>
        <p:nvSpPr>
          <p:cNvPr id="92179" name="文本框 120851"/>
          <p:cNvSpPr txBox="1"/>
          <p:nvPr/>
        </p:nvSpPr>
        <p:spPr>
          <a:xfrm>
            <a:off x="1506538" y="5732463"/>
            <a:ext cx="274637" cy="304800"/>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2180" name="文本框 120852"/>
          <p:cNvSpPr txBox="1"/>
          <p:nvPr/>
        </p:nvSpPr>
        <p:spPr>
          <a:xfrm>
            <a:off x="2300288" y="4292600"/>
            <a:ext cx="273050" cy="303213"/>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aphicFrame>
        <p:nvGraphicFramePr>
          <p:cNvPr id="92181" name="对象 120853"/>
          <p:cNvGraphicFramePr/>
          <p:nvPr/>
        </p:nvGraphicFramePr>
        <p:xfrm>
          <a:off x="1778000" y="5476875"/>
          <a:ext cx="287338" cy="428625"/>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92181" name="对象 120853"/>
                      <p:cNvPicPr/>
                      <p:nvPr/>
                    </p:nvPicPr>
                    <p:blipFill>
                      <a:blip r:embed="rId3"/>
                      <a:stretch>
                        <a:fillRect/>
                      </a:stretch>
                    </p:blipFill>
                    <p:spPr>
                      <a:xfrm>
                        <a:off x="1778000" y="5476875"/>
                        <a:ext cx="287338" cy="428625"/>
                      </a:xfrm>
                      <a:prstGeom prst="rect">
                        <a:avLst/>
                      </a:prstGeom>
                      <a:noFill/>
                      <a:ln w="38100">
                        <a:noFill/>
                        <a:miter/>
                      </a:ln>
                    </p:spPr>
                  </p:pic>
                </p:oleObj>
              </mc:Fallback>
            </mc:AlternateContent>
          </a:graphicData>
        </a:graphic>
      </p:graphicFrame>
      <p:graphicFrame>
        <p:nvGraphicFramePr>
          <p:cNvPr id="92182" name="对象 120854"/>
          <p:cNvGraphicFramePr/>
          <p:nvPr/>
        </p:nvGraphicFramePr>
        <p:xfrm>
          <a:off x="1778000" y="4960938"/>
          <a:ext cx="287338" cy="415925"/>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92182" name="对象 120854"/>
                      <p:cNvPicPr/>
                      <p:nvPr/>
                    </p:nvPicPr>
                    <p:blipFill>
                      <a:blip r:embed="rId5"/>
                      <a:stretch>
                        <a:fillRect/>
                      </a:stretch>
                    </p:blipFill>
                    <p:spPr>
                      <a:xfrm>
                        <a:off x="1778000" y="4960938"/>
                        <a:ext cx="287338" cy="415925"/>
                      </a:xfrm>
                      <a:prstGeom prst="rect">
                        <a:avLst/>
                      </a:prstGeom>
                      <a:noFill/>
                      <a:ln w="38100">
                        <a:noFill/>
                        <a:miter/>
                      </a:ln>
                    </p:spPr>
                  </p:pic>
                </p:oleObj>
              </mc:Fallback>
            </mc:AlternateContent>
          </a:graphicData>
        </a:graphic>
      </p:graphicFrame>
      <p:graphicFrame>
        <p:nvGraphicFramePr>
          <p:cNvPr id="92183" name="对象 120855"/>
          <p:cNvGraphicFramePr/>
          <p:nvPr/>
        </p:nvGraphicFramePr>
        <p:xfrm>
          <a:off x="2352675" y="4652963"/>
          <a:ext cx="288925" cy="428625"/>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92183" name="对象 120855"/>
                      <p:cNvPicPr/>
                      <p:nvPr/>
                    </p:nvPicPr>
                    <p:blipFill>
                      <a:blip r:embed="rId7"/>
                      <a:stretch>
                        <a:fillRect/>
                      </a:stretch>
                    </p:blipFill>
                    <p:spPr>
                      <a:xfrm>
                        <a:off x="2352675" y="4652963"/>
                        <a:ext cx="288925" cy="428625"/>
                      </a:xfrm>
                      <a:prstGeom prst="rect">
                        <a:avLst/>
                      </a:prstGeom>
                      <a:noFill/>
                      <a:ln w="38100">
                        <a:noFill/>
                        <a:miter/>
                      </a:ln>
                    </p:spPr>
                  </p:pic>
                </p:oleObj>
              </mc:Fallback>
            </mc:AlternateContent>
          </a:graphicData>
        </a:graphic>
      </p:graphicFrame>
      <p:graphicFrame>
        <p:nvGraphicFramePr>
          <p:cNvPr id="92184" name="对象 120856"/>
          <p:cNvGraphicFramePr/>
          <p:nvPr/>
        </p:nvGraphicFramePr>
        <p:xfrm>
          <a:off x="2832100" y="4859338"/>
          <a:ext cx="287338" cy="430212"/>
        </p:xfrm>
        <a:graphic>
          <a:graphicData uri="http://schemas.openxmlformats.org/presentationml/2006/ole">
            <mc:AlternateContent xmlns:mc="http://schemas.openxmlformats.org/markup-compatibility/2006">
              <mc:Choice xmlns:v="urn:schemas-microsoft-com:vml" Requires="v">
                <p:oleObj r:id="rId8" imgW="177800" imgH="227965" progId="Equation.3">
                  <p:embed/>
                </p:oleObj>
              </mc:Choice>
              <mc:Fallback>
                <p:oleObj r:id="rId8" imgW="177800" imgH="227965" progId="Equation.3">
                  <p:embed/>
                  <p:pic>
                    <p:nvPicPr>
                      <p:cNvPr id="92184" name="对象 120856"/>
                      <p:cNvPicPr/>
                      <p:nvPr/>
                    </p:nvPicPr>
                    <p:blipFill>
                      <a:blip r:embed="rId9"/>
                      <a:stretch>
                        <a:fillRect/>
                      </a:stretch>
                    </p:blipFill>
                    <p:spPr>
                      <a:xfrm>
                        <a:off x="2832100" y="4859338"/>
                        <a:ext cx="287338" cy="430212"/>
                      </a:xfrm>
                      <a:prstGeom prst="rect">
                        <a:avLst/>
                      </a:prstGeom>
                      <a:noFill/>
                      <a:ln w="38100">
                        <a:noFill/>
                        <a:miter/>
                      </a:ln>
                    </p:spPr>
                  </p:pic>
                </p:oleObj>
              </mc:Fallback>
            </mc:AlternateContent>
          </a:graphicData>
        </a:graphic>
      </p:graphicFrame>
      <p:graphicFrame>
        <p:nvGraphicFramePr>
          <p:cNvPr id="92185" name="对象 120857"/>
          <p:cNvGraphicFramePr/>
          <p:nvPr/>
        </p:nvGraphicFramePr>
        <p:xfrm>
          <a:off x="2832100" y="5476875"/>
          <a:ext cx="287338" cy="430213"/>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92185" name="对象 120857"/>
                      <p:cNvPicPr/>
                      <p:nvPr/>
                    </p:nvPicPr>
                    <p:blipFill>
                      <a:blip r:embed="rId11"/>
                      <a:stretch>
                        <a:fillRect/>
                      </a:stretch>
                    </p:blipFill>
                    <p:spPr>
                      <a:xfrm>
                        <a:off x="2832100" y="5476875"/>
                        <a:ext cx="287338" cy="430213"/>
                      </a:xfrm>
                      <a:prstGeom prst="rect">
                        <a:avLst/>
                      </a:prstGeom>
                      <a:noFill/>
                      <a:ln w="38100">
                        <a:noFill/>
                        <a:miter/>
                      </a:ln>
                    </p:spPr>
                  </p:pic>
                </p:oleObj>
              </mc:Fallback>
            </mc:AlternateContent>
          </a:graphicData>
        </a:graphic>
      </p:graphicFrame>
      <p:sp>
        <p:nvSpPr>
          <p:cNvPr id="92186" name="直接连接符 120858"/>
          <p:cNvSpPr/>
          <p:nvPr/>
        </p:nvSpPr>
        <p:spPr>
          <a:xfrm flipH="1">
            <a:off x="3216275" y="5013325"/>
            <a:ext cx="481013" cy="101600"/>
          </a:xfrm>
          <a:prstGeom prst="line">
            <a:avLst/>
          </a:prstGeom>
          <a:ln w="9525" cap="flat" cmpd="sng">
            <a:solidFill>
              <a:schemeClr val="tx1"/>
            </a:solidFill>
            <a:prstDash val="solid"/>
            <a:headEnd type="none" w="med" len="med"/>
            <a:tailEnd type="triangle" w="med" len="med"/>
          </a:ln>
        </p:spPr>
      </p:sp>
      <p:sp>
        <p:nvSpPr>
          <p:cNvPr id="92187" name="文本框 120859"/>
          <p:cNvSpPr txBox="1"/>
          <p:nvPr/>
        </p:nvSpPr>
        <p:spPr>
          <a:xfrm>
            <a:off x="3724275" y="4556125"/>
            <a:ext cx="1368425"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listArray</a:t>
            </a:r>
          </a:p>
        </p:txBody>
      </p:sp>
      <p:grpSp>
        <p:nvGrpSpPr>
          <p:cNvPr id="92188" name="组合 120860"/>
          <p:cNvGrpSpPr/>
          <p:nvPr/>
        </p:nvGrpSpPr>
        <p:grpSpPr>
          <a:xfrm>
            <a:off x="6372225" y="4918075"/>
            <a:ext cx="696913" cy="1584325"/>
            <a:chOff x="3607" y="1526"/>
            <a:chExt cx="626" cy="1633"/>
          </a:xfrm>
        </p:grpSpPr>
        <p:grpSp>
          <p:nvGrpSpPr>
            <p:cNvPr id="92201" name="组合 120861"/>
            <p:cNvGrpSpPr/>
            <p:nvPr/>
          </p:nvGrpSpPr>
          <p:grpSpPr>
            <a:xfrm>
              <a:off x="3607" y="1526"/>
              <a:ext cx="626" cy="817"/>
              <a:chOff x="3607" y="1526"/>
              <a:chExt cx="626" cy="817"/>
            </a:xfrm>
          </p:grpSpPr>
          <p:sp>
            <p:nvSpPr>
              <p:cNvPr id="92206" name="矩形 120862"/>
              <p:cNvSpPr/>
              <p:nvPr/>
            </p:nvSpPr>
            <p:spPr>
              <a:xfrm>
                <a:off x="3607" y="1526"/>
                <a:ext cx="626" cy="272"/>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J6</a:t>
                </a:r>
              </a:p>
            </p:txBody>
          </p:sp>
          <p:sp>
            <p:nvSpPr>
              <p:cNvPr id="92207" name="矩形 120863"/>
              <p:cNvSpPr/>
              <p:nvPr/>
            </p:nvSpPr>
            <p:spPr>
              <a:xfrm>
                <a:off x="3607" y="1798"/>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J7</a:t>
                </a:r>
              </a:p>
            </p:txBody>
          </p:sp>
          <p:sp>
            <p:nvSpPr>
              <p:cNvPr id="92208" name="矩形 120864"/>
              <p:cNvSpPr/>
              <p:nvPr/>
            </p:nvSpPr>
            <p:spPr>
              <a:xfrm>
                <a:off x="3607" y="2070"/>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zh-CN" sz="1800" dirty="0">
                  <a:latin typeface="Arial" panose="020B0604020202020204" pitchFamily="34" charset="0"/>
                </a:endParaRPr>
              </a:p>
            </p:txBody>
          </p:sp>
        </p:grpSp>
        <p:grpSp>
          <p:nvGrpSpPr>
            <p:cNvPr id="92202" name="组合 120865"/>
            <p:cNvGrpSpPr/>
            <p:nvPr/>
          </p:nvGrpSpPr>
          <p:grpSpPr>
            <a:xfrm>
              <a:off x="3607" y="2342"/>
              <a:ext cx="626" cy="817"/>
              <a:chOff x="3607" y="1526"/>
              <a:chExt cx="626" cy="817"/>
            </a:xfrm>
          </p:grpSpPr>
          <p:sp>
            <p:nvSpPr>
              <p:cNvPr id="92203" name="矩形 120866"/>
              <p:cNvSpPr/>
              <p:nvPr/>
            </p:nvSpPr>
            <p:spPr>
              <a:xfrm>
                <a:off x="3607" y="1526"/>
                <a:ext cx="626" cy="272"/>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J3</a:t>
                </a:r>
              </a:p>
            </p:txBody>
          </p:sp>
          <p:sp>
            <p:nvSpPr>
              <p:cNvPr id="92204" name="矩形 120867"/>
              <p:cNvSpPr/>
              <p:nvPr/>
            </p:nvSpPr>
            <p:spPr>
              <a:xfrm>
                <a:off x="3607" y="1798"/>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J4</a:t>
                </a:r>
              </a:p>
            </p:txBody>
          </p:sp>
          <p:sp>
            <p:nvSpPr>
              <p:cNvPr id="92205" name="矩形 120868"/>
              <p:cNvSpPr/>
              <p:nvPr/>
            </p:nvSpPr>
            <p:spPr>
              <a:xfrm>
                <a:off x="3607" y="2070"/>
                <a:ext cx="626" cy="273"/>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sz="1800" dirty="0">
                    <a:latin typeface="Arial" panose="020B0604020202020204" pitchFamily="34" charset="0"/>
                  </a:rPr>
                  <a:t> J5</a:t>
                </a:r>
              </a:p>
            </p:txBody>
          </p:sp>
        </p:grpSp>
      </p:grpSp>
      <p:sp>
        <p:nvSpPr>
          <p:cNvPr id="92189" name="文本框 120869"/>
          <p:cNvSpPr txBox="1"/>
          <p:nvPr/>
        </p:nvSpPr>
        <p:spPr>
          <a:xfrm>
            <a:off x="6013450" y="4845050"/>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0</a:t>
            </a:r>
          </a:p>
        </p:txBody>
      </p:sp>
      <p:sp>
        <p:nvSpPr>
          <p:cNvPr id="92190" name="文本框 120870"/>
          <p:cNvSpPr txBox="1"/>
          <p:nvPr/>
        </p:nvSpPr>
        <p:spPr>
          <a:xfrm>
            <a:off x="6013450" y="51339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1</a:t>
            </a:r>
          </a:p>
        </p:txBody>
      </p:sp>
      <p:sp>
        <p:nvSpPr>
          <p:cNvPr id="92191" name="文本框 120871"/>
          <p:cNvSpPr txBox="1"/>
          <p:nvPr/>
        </p:nvSpPr>
        <p:spPr>
          <a:xfrm>
            <a:off x="6013450" y="53498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2</a:t>
            </a:r>
          </a:p>
        </p:txBody>
      </p:sp>
      <p:sp>
        <p:nvSpPr>
          <p:cNvPr id="92192" name="文本框 120872"/>
          <p:cNvSpPr txBox="1"/>
          <p:nvPr/>
        </p:nvSpPr>
        <p:spPr>
          <a:xfrm>
            <a:off x="6013450" y="5637213"/>
            <a:ext cx="311150" cy="366712"/>
          </a:xfrm>
          <a:prstGeom prst="rect">
            <a:avLst/>
          </a:prstGeom>
          <a:noFill/>
          <a:ln w="9525">
            <a:noFill/>
          </a:ln>
        </p:spPr>
        <p:txBody>
          <a:bodyPr wrap="none">
            <a:spAutoFit/>
          </a:bodyPr>
          <a:lstStyle/>
          <a:p>
            <a:r>
              <a:rPr lang="en-US" altLang="zh-CN" sz="1800" dirty="0">
                <a:latin typeface="Arial" panose="020B0604020202020204" pitchFamily="34" charset="0"/>
              </a:rPr>
              <a:t>3</a:t>
            </a:r>
          </a:p>
        </p:txBody>
      </p:sp>
      <p:sp>
        <p:nvSpPr>
          <p:cNvPr id="92193" name="文本框 120873"/>
          <p:cNvSpPr txBox="1"/>
          <p:nvPr/>
        </p:nvSpPr>
        <p:spPr>
          <a:xfrm>
            <a:off x="6013450" y="5926138"/>
            <a:ext cx="311150" cy="366712"/>
          </a:xfrm>
          <a:prstGeom prst="rect">
            <a:avLst/>
          </a:prstGeom>
          <a:noFill/>
          <a:ln w="9525">
            <a:noFill/>
          </a:ln>
        </p:spPr>
        <p:txBody>
          <a:bodyPr wrap="none">
            <a:spAutoFit/>
          </a:bodyPr>
          <a:lstStyle/>
          <a:p>
            <a:r>
              <a:rPr lang="en-US" altLang="zh-CN" sz="1800" dirty="0">
                <a:latin typeface="Arial" panose="020B0604020202020204" pitchFamily="34" charset="0"/>
              </a:rPr>
              <a:t>4</a:t>
            </a:r>
          </a:p>
        </p:txBody>
      </p:sp>
      <p:sp>
        <p:nvSpPr>
          <p:cNvPr id="92194" name="文本框 120874"/>
          <p:cNvSpPr txBox="1"/>
          <p:nvPr/>
        </p:nvSpPr>
        <p:spPr>
          <a:xfrm>
            <a:off x="6013450" y="6213475"/>
            <a:ext cx="311150" cy="366713"/>
          </a:xfrm>
          <a:prstGeom prst="rect">
            <a:avLst/>
          </a:prstGeom>
          <a:noFill/>
          <a:ln w="9525">
            <a:noFill/>
          </a:ln>
        </p:spPr>
        <p:txBody>
          <a:bodyPr wrap="none">
            <a:spAutoFit/>
          </a:bodyPr>
          <a:lstStyle/>
          <a:p>
            <a:r>
              <a:rPr lang="en-US" altLang="zh-CN" sz="1800" dirty="0">
                <a:latin typeface="Arial" panose="020B0604020202020204" pitchFamily="34" charset="0"/>
              </a:rPr>
              <a:t>5</a:t>
            </a:r>
          </a:p>
        </p:txBody>
      </p:sp>
      <p:sp>
        <p:nvSpPr>
          <p:cNvPr id="92195" name="文本框 120875"/>
          <p:cNvSpPr txBox="1"/>
          <p:nvPr/>
        </p:nvSpPr>
        <p:spPr>
          <a:xfrm>
            <a:off x="7316788" y="5710238"/>
            <a:ext cx="1143000" cy="366712"/>
          </a:xfrm>
          <a:prstGeom prst="rect">
            <a:avLst/>
          </a:prstGeom>
          <a:noFill/>
          <a:ln w="9525">
            <a:noFill/>
          </a:ln>
        </p:spPr>
        <p:txBody>
          <a:bodyPr>
            <a:spAutoFit/>
          </a:bodyPr>
          <a:lstStyle/>
          <a:p>
            <a:r>
              <a:rPr lang="en-US" altLang="zh-CN" sz="1800" b="1" dirty="0">
                <a:solidFill>
                  <a:srgbClr val="CC3300"/>
                </a:solidFill>
                <a:latin typeface="Arial" panose="020B0604020202020204" pitchFamily="34" charset="0"/>
              </a:rPr>
              <a:t>front=3</a:t>
            </a:r>
          </a:p>
        </p:txBody>
      </p:sp>
      <p:sp>
        <p:nvSpPr>
          <p:cNvPr id="92196" name="文本框 120876"/>
          <p:cNvSpPr txBox="1"/>
          <p:nvPr/>
        </p:nvSpPr>
        <p:spPr>
          <a:xfrm>
            <a:off x="7308850" y="5133975"/>
            <a:ext cx="1143000" cy="366713"/>
          </a:xfrm>
          <a:prstGeom prst="rect">
            <a:avLst/>
          </a:prstGeom>
          <a:noFill/>
          <a:ln w="9525">
            <a:noFill/>
          </a:ln>
        </p:spPr>
        <p:txBody>
          <a:bodyPr>
            <a:spAutoFit/>
          </a:bodyPr>
          <a:lstStyle/>
          <a:p>
            <a:r>
              <a:rPr lang="en-US" altLang="zh-CN" sz="1800" b="1" dirty="0">
                <a:solidFill>
                  <a:srgbClr val="CC3300"/>
                </a:solidFill>
                <a:latin typeface="Arial" panose="020B0604020202020204" pitchFamily="34" charset="0"/>
              </a:rPr>
              <a:t>rear=1</a:t>
            </a:r>
          </a:p>
        </p:txBody>
      </p:sp>
      <p:sp>
        <p:nvSpPr>
          <p:cNvPr id="92197" name="文本框 120877"/>
          <p:cNvSpPr txBox="1"/>
          <p:nvPr/>
        </p:nvSpPr>
        <p:spPr>
          <a:xfrm>
            <a:off x="7389813" y="4557713"/>
            <a:ext cx="1143000" cy="366712"/>
          </a:xfrm>
          <a:prstGeom prst="rect">
            <a:avLst/>
          </a:prstGeom>
          <a:noFill/>
          <a:ln w="9525">
            <a:noFill/>
          </a:ln>
        </p:spPr>
        <p:txBody>
          <a:bodyPr>
            <a:spAutoFit/>
          </a:bodyPr>
          <a:lstStyle/>
          <a:p>
            <a:r>
              <a:rPr lang="en-US" altLang="zh-CN" sz="1800" b="1" dirty="0">
                <a:solidFill>
                  <a:srgbClr val="CC3300"/>
                </a:solidFill>
                <a:latin typeface="Arial" panose="020B0604020202020204" pitchFamily="34" charset="0"/>
              </a:rPr>
              <a:t>listArray</a:t>
            </a:r>
          </a:p>
        </p:txBody>
      </p:sp>
      <p:sp>
        <p:nvSpPr>
          <p:cNvPr id="92198" name="直接连接符 120878"/>
          <p:cNvSpPr/>
          <p:nvPr/>
        </p:nvSpPr>
        <p:spPr>
          <a:xfrm flipH="1">
            <a:off x="7019925" y="4775200"/>
            <a:ext cx="504825" cy="287338"/>
          </a:xfrm>
          <a:prstGeom prst="line">
            <a:avLst/>
          </a:prstGeom>
          <a:ln w="9525" cap="flat" cmpd="sng">
            <a:solidFill>
              <a:schemeClr val="tx1"/>
            </a:solidFill>
            <a:prstDash val="solid"/>
            <a:headEnd type="none" w="med" len="med"/>
            <a:tailEnd type="triangle" w="med" len="med"/>
          </a:ln>
        </p:spPr>
      </p:sp>
      <p:sp>
        <p:nvSpPr>
          <p:cNvPr id="92199" name="文本框 120879"/>
          <p:cNvSpPr txBox="1"/>
          <p:nvPr/>
        </p:nvSpPr>
        <p:spPr>
          <a:xfrm>
            <a:off x="7380605" y="4149725"/>
            <a:ext cx="1575435" cy="368300"/>
          </a:xfrm>
          <a:prstGeom prst="rect">
            <a:avLst/>
          </a:prstGeom>
          <a:noFill/>
          <a:ln w="9525">
            <a:noFill/>
          </a:ln>
        </p:spPr>
        <p:txBody>
          <a:bodyPr wrap="square">
            <a:spAutoFit/>
          </a:bodyPr>
          <a:lstStyle/>
          <a:p>
            <a:r>
              <a:rPr lang="en-US" altLang="zh-CN" sz="1800" b="1" dirty="0">
                <a:solidFill>
                  <a:srgbClr val="CC3300"/>
                </a:solidFill>
                <a:latin typeface="Arial" panose="020B0604020202020204" pitchFamily="34" charset="0"/>
              </a:rPr>
              <a:t>maxsize = 6</a:t>
            </a:r>
          </a:p>
        </p:txBody>
      </p:sp>
      <p:sp>
        <p:nvSpPr>
          <p:cNvPr id="9220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87</a:t>
            </a:fld>
            <a:endParaRPr lang="zh-CN" altLang="en-US" sz="1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14017"/>
          <p:cNvSpPr>
            <a:spLocks noGrp="1"/>
          </p:cNvSpPr>
          <p:nvPr>
            <p:ph type="title"/>
          </p:nvPr>
        </p:nvSpPr>
        <p:spPr>
          <a:xfrm>
            <a:off x="395288" y="0"/>
            <a:ext cx="7772400" cy="1143000"/>
          </a:xfrm>
        </p:spPr>
        <p:txBody>
          <a:bodyPr vert="horz" wrap="square" lIns="91440" tIns="45720" rIns="91440" bIns="45720" anchor="ctr"/>
          <a:lstStyle/>
          <a:p>
            <a:pPr eaLnBrk="1" hangingPunct="1"/>
            <a:r>
              <a:rPr lang="en-US" altLang="zh-CN" sz="4000" dirty="0">
                <a:solidFill>
                  <a:srgbClr val="CC3300"/>
                </a:solidFill>
              </a:rPr>
              <a:t>Implementation of the Array-Based Circular Queue(2)</a:t>
            </a:r>
          </a:p>
        </p:txBody>
      </p:sp>
      <p:sp>
        <p:nvSpPr>
          <p:cNvPr id="93187" name="文本占位符 214018"/>
          <p:cNvSpPr>
            <a:spLocks noGrp="1"/>
          </p:cNvSpPr>
          <p:nvPr>
            <p:ph idx="1"/>
          </p:nvPr>
        </p:nvSpPr>
        <p:spPr>
          <a:xfrm>
            <a:off x="250825" y="1341755"/>
            <a:ext cx="8803640" cy="4114800"/>
          </a:xfrm>
        </p:spPr>
        <p:txBody>
          <a:bodyPr vert="horz" wrap="square" lIns="91440" tIns="45720" rIns="91440" bIns="45720" anchor="t"/>
          <a:lstStyle/>
          <a:p>
            <a:pPr eaLnBrk="1" hangingPunct="1">
              <a:buNone/>
            </a:pPr>
            <a:r>
              <a:rPr lang="en-US" altLang="zh-CN" sz="2000" b="1" dirty="0">
                <a:latin typeface="Courier New" panose="02070309020205020404" pitchFamily="49" charset="0"/>
                <a:cs typeface="Courier New" panose="02070309020205020404" pitchFamily="49" charset="0"/>
              </a:rPr>
              <a:t>void clear() { rear=0; front=1; } </a:t>
            </a:r>
          </a:p>
          <a:p>
            <a:pPr eaLnBrk="1" hangingPunct="1">
              <a:buNone/>
            </a:pPr>
            <a:r>
              <a:rPr lang="en-US" altLang="zh-CN" sz="2000" b="1" dirty="0">
                <a:latin typeface="Courier New" panose="02070309020205020404" pitchFamily="49" charset="0"/>
                <a:cs typeface="Courier New" panose="02070309020205020404" pitchFamily="49" charset="0"/>
              </a:rPr>
              <a:t>void enqueue(const Elem&amp; it) {</a:t>
            </a:r>
          </a:p>
          <a:p>
            <a:pPr eaLnBrk="1" hangingPunct="1">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 Assert((rear+2) % size) != front, “Queue if full”); </a:t>
            </a:r>
            <a:endParaRPr lang="en-US" altLang="zh-CN" sz="2000" b="1" dirty="0">
              <a:latin typeface="Courier New" panose="02070309020205020404" pitchFamily="49" charset="0"/>
              <a:cs typeface="Courier New" panose="02070309020205020404" pitchFamily="49" charset="0"/>
            </a:endParaRPr>
          </a:p>
          <a:p>
            <a:pPr eaLnBrk="1" hangingPunct="1">
              <a:buNone/>
            </a:pPr>
            <a:r>
              <a:rPr lang="en-US" altLang="zh-CN" sz="2000" b="1" dirty="0">
                <a:latin typeface="Courier New" panose="02070309020205020404" pitchFamily="49" charset="0"/>
                <a:cs typeface="Courier New" panose="02070309020205020404" pitchFamily="49" charset="0"/>
              </a:rPr>
              <a:t>    rear = (rear+1) % size; // Circular increment</a:t>
            </a:r>
          </a:p>
          <a:p>
            <a:pPr eaLnBrk="1" hangingPunct="1">
              <a:buNone/>
            </a:pPr>
            <a:r>
              <a:rPr lang="en-US" altLang="zh-CN" sz="2000" b="1" dirty="0">
                <a:latin typeface="Courier New" panose="02070309020205020404" pitchFamily="49" charset="0"/>
                <a:cs typeface="Courier New" panose="02070309020205020404" pitchFamily="49" charset="0"/>
              </a:rPr>
              <a:t>    listArray[rear] = it;</a:t>
            </a:r>
          </a:p>
          <a:p>
            <a:pPr eaLnBrk="1" hangingPunct="1">
              <a:buNone/>
            </a:pPr>
            <a:r>
              <a:rPr lang="en-US" altLang="zh-CN" sz="2000" b="1" dirty="0">
                <a:latin typeface="Courier New" panose="02070309020205020404" pitchFamily="49" charset="0"/>
                <a:cs typeface="Courier New" panose="02070309020205020404" pitchFamily="49" charset="0"/>
              </a:rPr>
              <a:t>}</a:t>
            </a:r>
          </a:p>
          <a:p>
            <a:pPr eaLnBrk="1" hangingPunct="1">
              <a:buNone/>
            </a:pPr>
            <a:endParaRPr lang="en-US" altLang="zh-CN" sz="2000" b="1" dirty="0">
              <a:latin typeface="Courier New" panose="02070309020205020404" pitchFamily="49" charset="0"/>
              <a:cs typeface="Courier New" panose="02070309020205020404" pitchFamily="49" charset="0"/>
            </a:endParaRPr>
          </a:p>
        </p:txBody>
      </p:sp>
      <p:grpSp>
        <p:nvGrpSpPr>
          <p:cNvPr id="93188" name="组合 214019"/>
          <p:cNvGrpSpPr/>
          <p:nvPr/>
        </p:nvGrpSpPr>
        <p:grpSpPr>
          <a:xfrm>
            <a:off x="1227138" y="4141788"/>
            <a:ext cx="1616075" cy="1544637"/>
            <a:chOff x="4225" y="8285"/>
            <a:chExt cx="1417" cy="1359"/>
          </a:xfrm>
        </p:grpSpPr>
        <p:sp>
          <p:nvSpPr>
            <p:cNvPr id="93261" name="任意多边形 214020"/>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62" name="任意多边形 214021"/>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63" name="任意多边形 214022"/>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64" name="任意多边形 214023"/>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65" name="任意多边形 214024"/>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66" name="任意多边形 214025"/>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67" name="任意多边形 214026"/>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3189" name="组合 214027"/>
          <p:cNvGrpSpPr/>
          <p:nvPr/>
        </p:nvGrpSpPr>
        <p:grpSpPr>
          <a:xfrm>
            <a:off x="1730375" y="4532313"/>
            <a:ext cx="628650" cy="712787"/>
            <a:chOff x="2789" y="2240"/>
            <a:chExt cx="337" cy="336"/>
          </a:xfrm>
        </p:grpSpPr>
        <p:sp>
          <p:nvSpPr>
            <p:cNvPr id="93252" name="文本框 214028"/>
            <p:cNvSpPr txBox="1"/>
            <p:nvPr/>
          </p:nvSpPr>
          <p:spPr>
            <a:xfrm>
              <a:off x="2789" y="229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3253" name="组合 214029"/>
            <p:cNvGrpSpPr/>
            <p:nvPr/>
          </p:nvGrpSpPr>
          <p:grpSpPr>
            <a:xfrm>
              <a:off x="2789" y="2240"/>
              <a:ext cx="337" cy="336"/>
              <a:chOff x="2789" y="2240"/>
              <a:chExt cx="337" cy="336"/>
            </a:xfrm>
          </p:grpSpPr>
          <p:sp>
            <p:nvSpPr>
              <p:cNvPr id="93254" name="文本框 214030"/>
              <p:cNvSpPr txBox="1"/>
              <p:nvPr/>
            </p:nvSpPr>
            <p:spPr>
              <a:xfrm>
                <a:off x="2880" y="2432"/>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3255" name="组合 214031"/>
              <p:cNvGrpSpPr/>
              <p:nvPr/>
            </p:nvGrpSpPr>
            <p:grpSpPr>
              <a:xfrm>
                <a:off x="2789" y="2240"/>
                <a:ext cx="337" cy="290"/>
                <a:chOff x="2789" y="2240"/>
                <a:chExt cx="337" cy="290"/>
              </a:xfrm>
            </p:grpSpPr>
            <p:sp>
              <p:nvSpPr>
                <p:cNvPr id="93256" name="文本框 214032"/>
                <p:cNvSpPr txBox="1"/>
                <p:nvPr/>
              </p:nvSpPr>
              <p:spPr>
                <a:xfrm>
                  <a:off x="2980" y="228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3257" name="组合 214033"/>
                <p:cNvGrpSpPr/>
                <p:nvPr/>
              </p:nvGrpSpPr>
              <p:grpSpPr>
                <a:xfrm>
                  <a:off x="2789" y="2240"/>
                  <a:ext cx="337" cy="290"/>
                  <a:chOff x="2789" y="2240"/>
                  <a:chExt cx="337" cy="290"/>
                </a:xfrm>
              </p:grpSpPr>
              <p:sp>
                <p:nvSpPr>
                  <p:cNvPr id="93258" name="文本框 214034"/>
                  <p:cNvSpPr txBox="1"/>
                  <p:nvPr/>
                </p:nvSpPr>
                <p:spPr>
                  <a:xfrm>
                    <a:off x="2980"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3259" name="文本框 214035"/>
                  <p:cNvSpPr txBox="1"/>
                  <p:nvPr/>
                </p:nvSpPr>
                <p:spPr>
                  <a:xfrm>
                    <a:off x="2789"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3260" name="文本框 214036"/>
                  <p:cNvSpPr txBox="1"/>
                  <p:nvPr/>
                </p:nvSpPr>
                <p:spPr>
                  <a:xfrm>
                    <a:off x="2880" y="2240"/>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sp>
        <p:nvSpPr>
          <p:cNvPr id="93190" name="矩形 214037"/>
          <p:cNvSpPr/>
          <p:nvPr/>
        </p:nvSpPr>
        <p:spPr>
          <a:xfrm>
            <a:off x="1116013" y="6308725"/>
            <a:ext cx="1368425" cy="366713"/>
          </a:xfrm>
          <a:prstGeom prst="rect">
            <a:avLst/>
          </a:prstGeom>
          <a:noFill/>
          <a:ln w="9525">
            <a:noFill/>
          </a:ln>
        </p:spPr>
        <p:txBody>
          <a:bodyPr anchor="ctr">
            <a:spAutoFit/>
          </a:bodyPr>
          <a:lstStyle/>
          <a:p>
            <a:r>
              <a:rPr lang="en-US" altLang="zh-CN" sz="1800" b="1" dirty="0">
                <a:latin typeface="Arial" panose="020B0604020202020204" pitchFamily="34" charset="0"/>
              </a:rPr>
              <a:t>Empty</a:t>
            </a:r>
          </a:p>
        </p:txBody>
      </p:sp>
      <p:sp>
        <p:nvSpPr>
          <p:cNvPr id="93191" name="文本框 214038"/>
          <p:cNvSpPr txBox="1"/>
          <p:nvPr/>
        </p:nvSpPr>
        <p:spPr>
          <a:xfrm>
            <a:off x="147638" y="5373688"/>
            <a:ext cx="844550"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front</a:t>
            </a:r>
          </a:p>
        </p:txBody>
      </p:sp>
      <p:sp>
        <p:nvSpPr>
          <p:cNvPr id="93192" name="文本框 214039"/>
          <p:cNvSpPr txBox="1"/>
          <p:nvPr/>
        </p:nvSpPr>
        <p:spPr>
          <a:xfrm>
            <a:off x="1371600" y="5902325"/>
            <a:ext cx="741363"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rear</a:t>
            </a:r>
          </a:p>
        </p:txBody>
      </p:sp>
      <p:sp>
        <p:nvSpPr>
          <p:cNvPr id="93193" name="直接连接符 214040"/>
          <p:cNvSpPr/>
          <p:nvPr/>
        </p:nvSpPr>
        <p:spPr>
          <a:xfrm flipV="1">
            <a:off x="868363" y="5181600"/>
            <a:ext cx="358775" cy="360363"/>
          </a:xfrm>
          <a:prstGeom prst="line">
            <a:avLst/>
          </a:prstGeom>
          <a:ln w="9525" cap="flat" cmpd="sng">
            <a:solidFill>
              <a:srgbClr val="CC0000"/>
            </a:solidFill>
            <a:prstDash val="solid"/>
            <a:headEnd type="none" w="med" len="med"/>
            <a:tailEnd type="triangle" w="med" len="med"/>
          </a:ln>
        </p:spPr>
      </p:sp>
      <p:sp>
        <p:nvSpPr>
          <p:cNvPr id="93194" name="直接连接符 214041"/>
          <p:cNvSpPr/>
          <p:nvPr/>
        </p:nvSpPr>
        <p:spPr>
          <a:xfrm flipV="1">
            <a:off x="1731963" y="5757863"/>
            <a:ext cx="144462" cy="288925"/>
          </a:xfrm>
          <a:prstGeom prst="line">
            <a:avLst/>
          </a:prstGeom>
          <a:ln w="9525" cap="flat" cmpd="sng">
            <a:solidFill>
              <a:srgbClr val="CC0000"/>
            </a:solidFill>
            <a:prstDash val="solid"/>
            <a:headEnd type="none" w="med" len="med"/>
            <a:tailEnd type="triangle" w="med" len="med"/>
          </a:ln>
        </p:spPr>
      </p:sp>
      <p:sp>
        <p:nvSpPr>
          <p:cNvPr id="93195" name="文本框 214052"/>
          <p:cNvSpPr txBox="1"/>
          <p:nvPr/>
        </p:nvSpPr>
        <p:spPr>
          <a:xfrm>
            <a:off x="6156325" y="5805488"/>
            <a:ext cx="762000" cy="412750"/>
          </a:xfrm>
          <a:prstGeom prst="rect">
            <a:avLst/>
          </a:prstGeom>
          <a:noFill/>
          <a:ln w="9525">
            <a:noFill/>
          </a:ln>
        </p:spPr>
        <p:txBody>
          <a:bodyPr wrap="none">
            <a:spAutoFit/>
          </a:bodyPr>
          <a:lstStyle/>
          <a:p>
            <a:r>
              <a:rPr lang="en-US" altLang="zh-CN" sz="2100" b="1" dirty="0">
                <a:solidFill>
                  <a:srgbClr val="CC3300"/>
                </a:solidFill>
                <a:latin typeface="Times New Roman" panose="02020603050405020304" pitchFamily="18" charset="0"/>
              </a:rPr>
              <a:t>front</a:t>
            </a:r>
          </a:p>
        </p:txBody>
      </p:sp>
      <p:grpSp>
        <p:nvGrpSpPr>
          <p:cNvPr id="93196" name="组合 214069"/>
          <p:cNvGrpSpPr/>
          <p:nvPr/>
        </p:nvGrpSpPr>
        <p:grpSpPr>
          <a:xfrm>
            <a:off x="6497638" y="4251325"/>
            <a:ext cx="1589087" cy="1517650"/>
            <a:chOff x="4225" y="8285"/>
            <a:chExt cx="1417" cy="1359"/>
          </a:xfrm>
        </p:grpSpPr>
        <p:sp>
          <p:nvSpPr>
            <p:cNvPr id="93245" name="任意多边形 214070"/>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46" name="任意多边形 214071"/>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47" name="任意多边形 214072"/>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48" name="任意多边形 214073"/>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49" name="任意多边形 214074"/>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50" name="任意多边形 214075"/>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51" name="任意多边形 214076"/>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3197" name="组合 214077"/>
          <p:cNvGrpSpPr/>
          <p:nvPr/>
        </p:nvGrpSpPr>
        <p:grpSpPr>
          <a:xfrm>
            <a:off x="6953250" y="4664075"/>
            <a:ext cx="669925" cy="709613"/>
            <a:chOff x="2789" y="2240"/>
            <a:chExt cx="323" cy="337"/>
          </a:xfrm>
        </p:grpSpPr>
        <p:sp>
          <p:nvSpPr>
            <p:cNvPr id="93236" name="文本框 214078"/>
            <p:cNvSpPr txBox="1"/>
            <p:nvPr/>
          </p:nvSpPr>
          <p:spPr>
            <a:xfrm>
              <a:off x="2789" y="229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3237" name="组合 214079"/>
            <p:cNvGrpSpPr/>
            <p:nvPr/>
          </p:nvGrpSpPr>
          <p:grpSpPr>
            <a:xfrm>
              <a:off x="2789" y="2240"/>
              <a:ext cx="323" cy="337"/>
              <a:chOff x="2789" y="2240"/>
              <a:chExt cx="323" cy="337"/>
            </a:xfrm>
          </p:grpSpPr>
          <p:sp>
            <p:nvSpPr>
              <p:cNvPr id="93238" name="文本框 214080"/>
              <p:cNvSpPr txBox="1"/>
              <p:nvPr/>
            </p:nvSpPr>
            <p:spPr>
              <a:xfrm>
                <a:off x="2880" y="2432"/>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3239" name="组合 214081"/>
              <p:cNvGrpSpPr/>
              <p:nvPr/>
            </p:nvGrpSpPr>
            <p:grpSpPr>
              <a:xfrm>
                <a:off x="2789" y="2240"/>
                <a:ext cx="323" cy="292"/>
                <a:chOff x="2789" y="2240"/>
                <a:chExt cx="323" cy="292"/>
              </a:xfrm>
            </p:grpSpPr>
            <p:sp>
              <p:nvSpPr>
                <p:cNvPr id="93240" name="文本框 214082"/>
                <p:cNvSpPr txBox="1"/>
                <p:nvPr/>
              </p:nvSpPr>
              <p:spPr>
                <a:xfrm>
                  <a:off x="2980" y="228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3241" name="组合 214083"/>
                <p:cNvGrpSpPr/>
                <p:nvPr/>
              </p:nvGrpSpPr>
              <p:grpSpPr>
                <a:xfrm>
                  <a:off x="2789" y="2240"/>
                  <a:ext cx="323" cy="292"/>
                  <a:chOff x="2789" y="2240"/>
                  <a:chExt cx="323" cy="292"/>
                </a:xfrm>
              </p:grpSpPr>
              <p:sp>
                <p:nvSpPr>
                  <p:cNvPr id="93242" name="文本框 214084"/>
                  <p:cNvSpPr txBox="1"/>
                  <p:nvPr/>
                </p:nvSpPr>
                <p:spPr>
                  <a:xfrm>
                    <a:off x="2980"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3243" name="文本框 214085"/>
                  <p:cNvSpPr txBox="1"/>
                  <p:nvPr/>
                </p:nvSpPr>
                <p:spPr>
                  <a:xfrm>
                    <a:off x="2789"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3244" name="文本框 214086"/>
                  <p:cNvSpPr txBox="1"/>
                  <p:nvPr/>
                </p:nvSpPr>
                <p:spPr>
                  <a:xfrm>
                    <a:off x="2880" y="2240"/>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3198" name="对象 214087"/>
          <p:cNvGraphicFramePr/>
          <p:nvPr/>
        </p:nvGraphicFramePr>
        <p:xfrm>
          <a:off x="6627813" y="5062538"/>
          <a:ext cx="280987" cy="396875"/>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93198" name="对象 214087"/>
                      <p:cNvPicPr/>
                      <p:nvPr/>
                    </p:nvPicPr>
                    <p:blipFill>
                      <a:blip r:embed="rId3"/>
                      <a:stretch>
                        <a:fillRect/>
                      </a:stretch>
                    </p:blipFill>
                    <p:spPr>
                      <a:xfrm>
                        <a:off x="6627813" y="5062538"/>
                        <a:ext cx="280987" cy="396875"/>
                      </a:xfrm>
                      <a:prstGeom prst="rect">
                        <a:avLst/>
                      </a:prstGeom>
                      <a:noFill/>
                      <a:ln w="38100">
                        <a:noFill/>
                        <a:miter/>
                      </a:ln>
                    </p:spPr>
                  </p:pic>
                </p:oleObj>
              </mc:Fallback>
            </mc:AlternateContent>
          </a:graphicData>
        </a:graphic>
      </p:graphicFrame>
      <p:graphicFrame>
        <p:nvGraphicFramePr>
          <p:cNvPr id="93199" name="对象 214088"/>
          <p:cNvGraphicFramePr/>
          <p:nvPr/>
        </p:nvGraphicFramePr>
        <p:xfrm>
          <a:off x="6627813" y="4584700"/>
          <a:ext cx="280987" cy="384175"/>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93199" name="对象 214088"/>
                      <p:cNvPicPr/>
                      <p:nvPr/>
                    </p:nvPicPr>
                    <p:blipFill>
                      <a:blip r:embed="rId5"/>
                      <a:stretch>
                        <a:fillRect/>
                      </a:stretch>
                    </p:blipFill>
                    <p:spPr>
                      <a:xfrm>
                        <a:off x="6627813" y="4584700"/>
                        <a:ext cx="280987" cy="384175"/>
                      </a:xfrm>
                      <a:prstGeom prst="rect">
                        <a:avLst/>
                      </a:prstGeom>
                      <a:noFill/>
                      <a:ln w="38100">
                        <a:noFill/>
                        <a:miter/>
                      </a:ln>
                    </p:spPr>
                  </p:pic>
                </p:oleObj>
              </mc:Fallback>
            </mc:AlternateContent>
          </a:graphicData>
        </a:graphic>
      </p:graphicFrame>
      <p:graphicFrame>
        <p:nvGraphicFramePr>
          <p:cNvPr id="93200" name="对象 214089"/>
          <p:cNvGraphicFramePr/>
          <p:nvPr/>
        </p:nvGraphicFramePr>
        <p:xfrm>
          <a:off x="7097713" y="4298950"/>
          <a:ext cx="284162" cy="396875"/>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93200" name="对象 214089"/>
                      <p:cNvPicPr/>
                      <p:nvPr/>
                    </p:nvPicPr>
                    <p:blipFill>
                      <a:blip r:embed="rId7"/>
                      <a:stretch>
                        <a:fillRect/>
                      </a:stretch>
                    </p:blipFill>
                    <p:spPr>
                      <a:xfrm>
                        <a:off x="7097713" y="4298950"/>
                        <a:ext cx="284162" cy="396875"/>
                      </a:xfrm>
                      <a:prstGeom prst="rect">
                        <a:avLst/>
                      </a:prstGeom>
                      <a:noFill/>
                      <a:ln w="38100">
                        <a:noFill/>
                        <a:miter/>
                      </a:ln>
                    </p:spPr>
                  </p:pic>
                </p:oleObj>
              </mc:Fallback>
            </mc:AlternateContent>
          </a:graphicData>
        </a:graphic>
      </p:graphicFrame>
      <p:grpSp>
        <p:nvGrpSpPr>
          <p:cNvPr id="214094" name="组合 214093"/>
          <p:cNvGrpSpPr/>
          <p:nvPr/>
        </p:nvGrpSpPr>
        <p:grpSpPr>
          <a:xfrm>
            <a:off x="7478713" y="3573463"/>
            <a:ext cx="1989137" cy="647700"/>
            <a:chOff x="4331" y="2251"/>
            <a:chExt cx="1253" cy="408"/>
          </a:xfrm>
        </p:grpSpPr>
        <p:sp>
          <p:nvSpPr>
            <p:cNvPr id="93234" name="文本框 214051"/>
            <p:cNvSpPr txBox="1"/>
            <p:nvPr/>
          </p:nvSpPr>
          <p:spPr>
            <a:xfrm>
              <a:off x="4377" y="2251"/>
              <a:ext cx="1207" cy="260"/>
            </a:xfrm>
            <a:prstGeom prst="rect">
              <a:avLst/>
            </a:prstGeom>
            <a:noFill/>
            <a:ln w="9525">
              <a:noFill/>
            </a:ln>
          </p:spPr>
          <p:txBody>
            <a:bodyPr>
              <a:spAutoFit/>
            </a:bodyPr>
            <a:lstStyle/>
            <a:p>
              <a:r>
                <a:rPr lang="en-US" altLang="zh-CN" sz="2100" b="1" dirty="0">
                  <a:solidFill>
                    <a:srgbClr val="CC3300"/>
                  </a:solidFill>
                  <a:latin typeface="Times New Roman" panose="02020603050405020304" pitchFamily="18" charset="0"/>
                </a:rPr>
                <a:t>rear</a:t>
              </a:r>
            </a:p>
          </p:txBody>
        </p:sp>
        <p:sp>
          <p:nvSpPr>
            <p:cNvPr id="93235" name="直接连接符 214090"/>
            <p:cNvSpPr/>
            <p:nvPr/>
          </p:nvSpPr>
          <p:spPr>
            <a:xfrm flipH="1">
              <a:off x="4331" y="2478"/>
              <a:ext cx="91" cy="181"/>
            </a:xfrm>
            <a:prstGeom prst="line">
              <a:avLst/>
            </a:prstGeom>
            <a:ln w="9525" cap="flat" cmpd="sng">
              <a:solidFill>
                <a:schemeClr val="tx1"/>
              </a:solidFill>
              <a:prstDash val="solid"/>
              <a:headEnd type="none" w="med" len="med"/>
              <a:tailEnd type="triangle" w="med" len="med"/>
            </a:ln>
          </p:spPr>
        </p:sp>
      </p:grpSp>
      <p:sp>
        <p:nvSpPr>
          <p:cNvPr id="93202" name="直接连接符 214091"/>
          <p:cNvSpPr/>
          <p:nvPr/>
        </p:nvSpPr>
        <p:spPr>
          <a:xfrm flipV="1">
            <a:off x="6183313" y="5445125"/>
            <a:ext cx="431800" cy="431800"/>
          </a:xfrm>
          <a:prstGeom prst="line">
            <a:avLst/>
          </a:prstGeom>
          <a:ln w="9525" cap="flat" cmpd="sng">
            <a:solidFill>
              <a:schemeClr val="tx1"/>
            </a:solidFill>
            <a:prstDash val="solid"/>
            <a:headEnd type="none" w="med" len="med"/>
            <a:tailEnd type="triangle" w="med" len="med"/>
          </a:ln>
        </p:spPr>
      </p:sp>
      <p:graphicFrame>
        <p:nvGraphicFramePr>
          <p:cNvPr id="214095" name="对象 214094"/>
          <p:cNvGraphicFramePr/>
          <p:nvPr/>
        </p:nvGraphicFramePr>
        <p:xfrm>
          <a:off x="7653338" y="4635500"/>
          <a:ext cx="223837" cy="287338"/>
        </p:xfrm>
        <a:graphic>
          <a:graphicData uri="http://schemas.openxmlformats.org/presentationml/2006/ole">
            <mc:AlternateContent xmlns:mc="http://schemas.openxmlformats.org/markup-compatibility/2006">
              <mc:Choice xmlns:v="urn:schemas-microsoft-com:vml" Requires="v">
                <p:oleObj r:id="rId8" imgW="139700" imgH="165100" progId="Equation.3">
                  <p:embed/>
                </p:oleObj>
              </mc:Choice>
              <mc:Fallback>
                <p:oleObj r:id="rId8" imgW="139700" imgH="165100" progId="Equation.3">
                  <p:embed/>
                  <p:pic>
                    <p:nvPicPr>
                      <p:cNvPr id="214095" name="对象 214094"/>
                      <p:cNvPicPr/>
                      <p:nvPr/>
                    </p:nvPicPr>
                    <p:blipFill>
                      <a:blip r:embed="rId9"/>
                      <a:stretch>
                        <a:fillRect/>
                      </a:stretch>
                    </p:blipFill>
                    <p:spPr>
                      <a:xfrm>
                        <a:off x="7653338" y="4635500"/>
                        <a:ext cx="223837" cy="287338"/>
                      </a:xfrm>
                      <a:prstGeom prst="rect">
                        <a:avLst/>
                      </a:prstGeom>
                      <a:noFill/>
                      <a:ln w="38100">
                        <a:noFill/>
                        <a:miter/>
                      </a:ln>
                    </p:spPr>
                  </p:pic>
                </p:oleObj>
              </mc:Fallback>
            </mc:AlternateContent>
          </a:graphicData>
        </a:graphic>
      </p:graphicFrame>
      <p:grpSp>
        <p:nvGrpSpPr>
          <p:cNvPr id="93204" name="组合 214095"/>
          <p:cNvGrpSpPr/>
          <p:nvPr/>
        </p:nvGrpSpPr>
        <p:grpSpPr>
          <a:xfrm>
            <a:off x="3563938" y="4108450"/>
            <a:ext cx="1687512" cy="1762125"/>
            <a:chOff x="4225" y="8285"/>
            <a:chExt cx="1417" cy="1359"/>
          </a:xfrm>
        </p:grpSpPr>
        <p:sp>
          <p:nvSpPr>
            <p:cNvPr id="93227" name="任意多边形 214096"/>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28" name="任意多边形 214097"/>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29" name="任意多边形 214098"/>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30" name="任意多边形 214099"/>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31" name="任意多边形 214100"/>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32" name="任意多边形 214101"/>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3233" name="任意多边形 214102"/>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3205" name="组合 214103"/>
          <p:cNvGrpSpPr/>
          <p:nvPr/>
        </p:nvGrpSpPr>
        <p:grpSpPr>
          <a:xfrm>
            <a:off x="4090988" y="4613275"/>
            <a:ext cx="681037" cy="763588"/>
            <a:chOff x="2789" y="2240"/>
            <a:chExt cx="319" cy="320"/>
          </a:xfrm>
        </p:grpSpPr>
        <p:sp>
          <p:nvSpPr>
            <p:cNvPr id="93218" name="文本框 214104"/>
            <p:cNvSpPr txBox="1"/>
            <p:nvPr/>
          </p:nvSpPr>
          <p:spPr>
            <a:xfrm>
              <a:off x="2789" y="229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3219" name="组合 214105"/>
            <p:cNvGrpSpPr/>
            <p:nvPr/>
          </p:nvGrpSpPr>
          <p:grpSpPr>
            <a:xfrm>
              <a:off x="2789" y="2240"/>
              <a:ext cx="319" cy="320"/>
              <a:chOff x="2789" y="2240"/>
              <a:chExt cx="319" cy="320"/>
            </a:xfrm>
          </p:grpSpPr>
          <p:sp>
            <p:nvSpPr>
              <p:cNvPr id="93220" name="文本框 214106"/>
              <p:cNvSpPr txBox="1"/>
              <p:nvPr/>
            </p:nvSpPr>
            <p:spPr>
              <a:xfrm>
                <a:off x="2880" y="2432"/>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3221" name="组合 214107"/>
              <p:cNvGrpSpPr/>
              <p:nvPr/>
            </p:nvGrpSpPr>
            <p:grpSpPr>
              <a:xfrm>
                <a:off x="2789" y="2240"/>
                <a:ext cx="319" cy="275"/>
                <a:chOff x="2789" y="2240"/>
                <a:chExt cx="319" cy="275"/>
              </a:xfrm>
            </p:grpSpPr>
            <p:sp>
              <p:nvSpPr>
                <p:cNvPr id="93222" name="文本框 214108"/>
                <p:cNvSpPr txBox="1"/>
                <p:nvPr/>
              </p:nvSpPr>
              <p:spPr>
                <a:xfrm>
                  <a:off x="2980" y="228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3223" name="组合 214109"/>
                <p:cNvGrpSpPr/>
                <p:nvPr/>
              </p:nvGrpSpPr>
              <p:grpSpPr>
                <a:xfrm>
                  <a:off x="2789" y="2240"/>
                  <a:ext cx="319" cy="275"/>
                  <a:chOff x="2789" y="2240"/>
                  <a:chExt cx="319" cy="275"/>
                </a:xfrm>
              </p:grpSpPr>
              <p:sp>
                <p:nvSpPr>
                  <p:cNvPr id="93224" name="文本框 214110"/>
                  <p:cNvSpPr txBox="1"/>
                  <p:nvPr/>
                </p:nvSpPr>
                <p:spPr>
                  <a:xfrm>
                    <a:off x="2980"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3225" name="文本框 214111"/>
                  <p:cNvSpPr txBox="1"/>
                  <p:nvPr/>
                </p:nvSpPr>
                <p:spPr>
                  <a:xfrm>
                    <a:off x="2789"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3226" name="文本框 214112"/>
                  <p:cNvSpPr txBox="1"/>
                  <p:nvPr/>
                </p:nvSpPr>
                <p:spPr>
                  <a:xfrm>
                    <a:off x="2880" y="2240"/>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3206" name="对象 214113"/>
          <p:cNvGraphicFramePr/>
          <p:nvPr/>
        </p:nvGraphicFramePr>
        <p:xfrm>
          <a:off x="3702050" y="5029200"/>
          <a:ext cx="290513" cy="450850"/>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93206" name="对象 214113"/>
                      <p:cNvPicPr/>
                      <p:nvPr/>
                    </p:nvPicPr>
                    <p:blipFill>
                      <a:blip r:embed="rId3"/>
                      <a:stretch>
                        <a:fillRect/>
                      </a:stretch>
                    </p:blipFill>
                    <p:spPr>
                      <a:xfrm>
                        <a:off x="3702050" y="5029200"/>
                        <a:ext cx="290513" cy="450850"/>
                      </a:xfrm>
                      <a:prstGeom prst="rect">
                        <a:avLst/>
                      </a:prstGeom>
                      <a:noFill/>
                      <a:ln w="38100">
                        <a:noFill/>
                        <a:miter/>
                      </a:ln>
                    </p:spPr>
                  </p:pic>
                </p:oleObj>
              </mc:Fallback>
            </mc:AlternateContent>
          </a:graphicData>
        </a:graphic>
      </p:graphicFrame>
      <p:graphicFrame>
        <p:nvGraphicFramePr>
          <p:cNvPr id="93207" name="对象 214114"/>
          <p:cNvGraphicFramePr/>
          <p:nvPr/>
        </p:nvGraphicFramePr>
        <p:xfrm>
          <a:off x="3702050" y="4487863"/>
          <a:ext cx="290513" cy="436562"/>
        </p:xfrm>
        <a:graphic>
          <a:graphicData uri="http://schemas.openxmlformats.org/presentationml/2006/ole">
            <mc:AlternateContent xmlns:mc="http://schemas.openxmlformats.org/markup-compatibility/2006">
              <mc:Choice xmlns:v="urn:schemas-microsoft-com:vml" Requires="v">
                <p:oleObj r:id="rId11" imgW="177800" imgH="215900" progId="Equation.3">
                  <p:embed/>
                </p:oleObj>
              </mc:Choice>
              <mc:Fallback>
                <p:oleObj r:id="rId11" imgW="177800" imgH="215900" progId="Equation.3">
                  <p:embed/>
                  <p:pic>
                    <p:nvPicPr>
                      <p:cNvPr id="93207" name="对象 214114"/>
                      <p:cNvPicPr/>
                      <p:nvPr/>
                    </p:nvPicPr>
                    <p:blipFill>
                      <a:blip r:embed="rId5"/>
                      <a:stretch>
                        <a:fillRect/>
                      </a:stretch>
                    </p:blipFill>
                    <p:spPr>
                      <a:xfrm>
                        <a:off x="3702050" y="4487863"/>
                        <a:ext cx="290513" cy="436562"/>
                      </a:xfrm>
                      <a:prstGeom prst="rect">
                        <a:avLst/>
                      </a:prstGeom>
                      <a:noFill/>
                      <a:ln w="38100">
                        <a:noFill/>
                        <a:miter/>
                      </a:ln>
                    </p:spPr>
                  </p:pic>
                </p:oleObj>
              </mc:Fallback>
            </mc:AlternateContent>
          </a:graphicData>
        </a:graphic>
      </p:graphicFrame>
      <p:graphicFrame>
        <p:nvGraphicFramePr>
          <p:cNvPr id="93208" name="对象 214115"/>
          <p:cNvGraphicFramePr/>
          <p:nvPr/>
        </p:nvGraphicFramePr>
        <p:xfrm>
          <a:off x="4283075" y="4164013"/>
          <a:ext cx="292100" cy="450850"/>
        </p:xfrm>
        <a:graphic>
          <a:graphicData uri="http://schemas.openxmlformats.org/presentationml/2006/ole">
            <mc:AlternateContent xmlns:mc="http://schemas.openxmlformats.org/markup-compatibility/2006">
              <mc:Choice xmlns:v="urn:schemas-microsoft-com:vml" Requires="v">
                <p:oleObj r:id="rId12" imgW="177800" imgH="228600" progId="Equation.3">
                  <p:embed/>
                </p:oleObj>
              </mc:Choice>
              <mc:Fallback>
                <p:oleObj r:id="rId12" imgW="177800" imgH="228600" progId="Equation.3">
                  <p:embed/>
                  <p:pic>
                    <p:nvPicPr>
                      <p:cNvPr id="93208" name="对象 214115"/>
                      <p:cNvPicPr/>
                      <p:nvPr/>
                    </p:nvPicPr>
                    <p:blipFill>
                      <a:blip r:embed="rId7"/>
                      <a:stretch>
                        <a:fillRect/>
                      </a:stretch>
                    </p:blipFill>
                    <p:spPr>
                      <a:xfrm>
                        <a:off x="4283075" y="4164013"/>
                        <a:ext cx="292100" cy="450850"/>
                      </a:xfrm>
                      <a:prstGeom prst="rect">
                        <a:avLst/>
                      </a:prstGeom>
                      <a:noFill/>
                      <a:ln w="38100">
                        <a:noFill/>
                        <a:miter/>
                      </a:ln>
                    </p:spPr>
                  </p:pic>
                </p:oleObj>
              </mc:Fallback>
            </mc:AlternateContent>
          </a:graphicData>
        </a:graphic>
      </p:graphicFrame>
      <p:graphicFrame>
        <p:nvGraphicFramePr>
          <p:cNvPr id="93209" name="对象 214116"/>
          <p:cNvGraphicFramePr/>
          <p:nvPr/>
        </p:nvGraphicFramePr>
        <p:xfrm>
          <a:off x="4767263" y="4379913"/>
          <a:ext cx="290512" cy="454025"/>
        </p:xfrm>
        <a:graphic>
          <a:graphicData uri="http://schemas.openxmlformats.org/presentationml/2006/ole">
            <mc:AlternateContent xmlns:mc="http://schemas.openxmlformats.org/markup-compatibility/2006">
              <mc:Choice xmlns:v="urn:schemas-microsoft-com:vml" Requires="v">
                <p:oleObj r:id="rId13" imgW="177800" imgH="228600" progId="Equation.3">
                  <p:embed/>
                </p:oleObj>
              </mc:Choice>
              <mc:Fallback>
                <p:oleObj r:id="rId13" imgW="177800" imgH="228600" progId="Equation.3">
                  <p:embed/>
                  <p:pic>
                    <p:nvPicPr>
                      <p:cNvPr id="93209" name="对象 214116"/>
                      <p:cNvPicPr/>
                      <p:nvPr/>
                    </p:nvPicPr>
                    <p:blipFill>
                      <a:blip r:embed="rId14"/>
                      <a:stretch>
                        <a:fillRect/>
                      </a:stretch>
                    </p:blipFill>
                    <p:spPr>
                      <a:xfrm>
                        <a:off x="4767263" y="4379913"/>
                        <a:ext cx="290512" cy="454025"/>
                      </a:xfrm>
                      <a:prstGeom prst="rect">
                        <a:avLst/>
                      </a:prstGeom>
                      <a:noFill/>
                      <a:ln w="38100">
                        <a:noFill/>
                        <a:miter/>
                      </a:ln>
                    </p:spPr>
                  </p:pic>
                </p:oleObj>
              </mc:Fallback>
            </mc:AlternateContent>
          </a:graphicData>
        </a:graphic>
      </p:graphicFrame>
      <p:graphicFrame>
        <p:nvGraphicFramePr>
          <p:cNvPr id="93210" name="对象 214117"/>
          <p:cNvGraphicFramePr/>
          <p:nvPr/>
        </p:nvGraphicFramePr>
        <p:xfrm>
          <a:off x="4767263" y="5029200"/>
          <a:ext cx="290512" cy="454025"/>
        </p:xfrm>
        <a:graphic>
          <a:graphicData uri="http://schemas.openxmlformats.org/presentationml/2006/ole">
            <mc:AlternateContent xmlns:mc="http://schemas.openxmlformats.org/markup-compatibility/2006">
              <mc:Choice xmlns:v="urn:schemas-microsoft-com:vml" Requires="v">
                <p:oleObj r:id="rId15" imgW="177800" imgH="228600" progId="Equation.3">
                  <p:embed/>
                </p:oleObj>
              </mc:Choice>
              <mc:Fallback>
                <p:oleObj r:id="rId15" imgW="177800" imgH="228600" progId="Equation.3">
                  <p:embed/>
                  <p:pic>
                    <p:nvPicPr>
                      <p:cNvPr id="93210" name="对象 214117"/>
                      <p:cNvPicPr/>
                      <p:nvPr/>
                    </p:nvPicPr>
                    <p:blipFill>
                      <a:blip r:embed="rId16"/>
                      <a:stretch>
                        <a:fillRect/>
                      </a:stretch>
                    </p:blipFill>
                    <p:spPr>
                      <a:xfrm>
                        <a:off x="4767263" y="5029200"/>
                        <a:ext cx="290512" cy="454025"/>
                      </a:xfrm>
                      <a:prstGeom prst="rect">
                        <a:avLst/>
                      </a:prstGeom>
                      <a:noFill/>
                      <a:ln w="38100">
                        <a:noFill/>
                        <a:miter/>
                      </a:ln>
                    </p:spPr>
                  </p:pic>
                </p:oleObj>
              </mc:Fallback>
            </mc:AlternateContent>
          </a:graphicData>
        </a:graphic>
      </p:graphicFrame>
      <p:sp>
        <p:nvSpPr>
          <p:cNvPr id="93211" name="矩形 214118"/>
          <p:cNvSpPr/>
          <p:nvPr/>
        </p:nvSpPr>
        <p:spPr>
          <a:xfrm>
            <a:off x="4284663" y="6302375"/>
            <a:ext cx="590550" cy="366713"/>
          </a:xfrm>
          <a:prstGeom prst="rect">
            <a:avLst/>
          </a:prstGeom>
          <a:noFill/>
          <a:ln w="9525">
            <a:noFill/>
          </a:ln>
        </p:spPr>
        <p:txBody>
          <a:bodyPr wrap="none" anchor="ctr">
            <a:spAutoFit/>
          </a:bodyPr>
          <a:lstStyle/>
          <a:p>
            <a:r>
              <a:rPr lang="en-US" altLang="zh-CN" sz="1800" b="1" dirty="0">
                <a:latin typeface="Arial" panose="020B0604020202020204" pitchFamily="34" charset="0"/>
              </a:rPr>
              <a:t>Full</a:t>
            </a:r>
            <a:endParaRPr lang="en-US" altLang="zh-CN" sz="1800" dirty="0">
              <a:latin typeface="Arial" panose="020B0604020202020204" pitchFamily="34" charset="0"/>
            </a:endParaRPr>
          </a:p>
        </p:txBody>
      </p:sp>
      <p:sp>
        <p:nvSpPr>
          <p:cNvPr id="93212" name="文本框 214119"/>
          <p:cNvSpPr txBox="1"/>
          <p:nvPr/>
        </p:nvSpPr>
        <p:spPr>
          <a:xfrm>
            <a:off x="5148263" y="6015038"/>
            <a:ext cx="741362"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rear</a:t>
            </a:r>
          </a:p>
        </p:txBody>
      </p:sp>
      <p:sp>
        <p:nvSpPr>
          <p:cNvPr id="93213" name="文本框 214120"/>
          <p:cNvSpPr txBox="1"/>
          <p:nvPr/>
        </p:nvSpPr>
        <p:spPr>
          <a:xfrm>
            <a:off x="2719388" y="5557838"/>
            <a:ext cx="844550"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front</a:t>
            </a:r>
          </a:p>
        </p:txBody>
      </p:sp>
      <p:sp>
        <p:nvSpPr>
          <p:cNvPr id="93214" name="直接连接符 214121"/>
          <p:cNvSpPr/>
          <p:nvPr/>
        </p:nvSpPr>
        <p:spPr>
          <a:xfrm flipV="1">
            <a:off x="3330575" y="5476875"/>
            <a:ext cx="288925" cy="144463"/>
          </a:xfrm>
          <a:prstGeom prst="line">
            <a:avLst/>
          </a:prstGeom>
          <a:ln w="9525" cap="flat" cmpd="sng">
            <a:solidFill>
              <a:schemeClr val="tx1"/>
            </a:solidFill>
            <a:prstDash val="solid"/>
            <a:headEnd type="none" w="med" len="med"/>
            <a:tailEnd type="triangle" w="med" len="med"/>
          </a:ln>
        </p:spPr>
      </p:sp>
      <p:sp>
        <p:nvSpPr>
          <p:cNvPr id="93215" name="直接连接符 214122"/>
          <p:cNvSpPr/>
          <p:nvPr/>
        </p:nvSpPr>
        <p:spPr>
          <a:xfrm flipH="1" flipV="1">
            <a:off x="5148263" y="5405438"/>
            <a:ext cx="431800" cy="647700"/>
          </a:xfrm>
          <a:prstGeom prst="line">
            <a:avLst/>
          </a:prstGeom>
          <a:ln w="9525" cap="flat" cmpd="sng">
            <a:solidFill>
              <a:schemeClr val="tx1"/>
            </a:solidFill>
            <a:prstDash val="solid"/>
            <a:headEnd type="none" w="med" len="med"/>
            <a:tailEnd type="triangle" w="med" len="med"/>
          </a:ln>
        </p:spPr>
      </p:sp>
      <p:sp>
        <p:nvSpPr>
          <p:cNvPr id="93216" name="矩形 214123"/>
          <p:cNvSpPr/>
          <p:nvPr/>
        </p:nvSpPr>
        <p:spPr>
          <a:xfrm>
            <a:off x="6877050" y="6230938"/>
            <a:ext cx="1123950" cy="366712"/>
          </a:xfrm>
          <a:prstGeom prst="rect">
            <a:avLst/>
          </a:prstGeom>
          <a:noFill/>
          <a:ln w="9525">
            <a:noFill/>
          </a:ln>
        </p:spPr>
        <p:txBody>
          <a:bodyPr wrap="none" anchor="ctr">
            <a:spAutoFit/>
          </a:bodyPr>
          <a:lstStyle/>
          <a:p>
            <a:r>
              <a:rPr lang="en-US" altLang="zh-CN" sz="1800" b="1" dirty="0">
                <a:latin typeface="Arial" panose="020B0604020202020204" pitchFamily="34" charset="0"/>
              </a:rPr>
              <a:t>enqueue</a:t>
            </a:r>
            <a:endParaRPr lang="en-US" altLang="zh-CN" sz="1800" dirty="0">
              <a:latin typeface="Arial" panose="020B0604020202020204" pitchFamily="34" charset="0"/>
            </a:endParaRPr>
          </a:p>
        </p:txBody>
      </p:sp>
      <p:sp>
        <p:nvSpPr>
          <p:cNvPr id="93217"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7 -5.78035E-8 L 0.05677 0.05757 " pathEditMode="relative" rAng="0" ptsTypes="AA">
                                      <p:cBhvr>
                                        <p:cTn id="6" dur="1000" fill="hold"/>
                                        <p:tgtEl>
                                          <p:spTgt spid="214094"/>
                                        </p:tgtEl>
                                        <p:attrNameLst>
                                          <p:attrName>ppt_x</p:attrName>
                                          <p:attrName>ppt_y</p:attrName>
                                        </p:attrNameLst>
                                      </p:cBhvr>
                                      <p:rCtr x="2800" y="2900"/>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14095"/>
                                        </p:tgtEl>
                                        <p:attrNameLst>
                                          <p:attrName>style.visibility</p:attrName>
                                        </p:attrNameLst>
                                      </p:cBhvr>
                                      <p:to>
                                        <p:strVal val="visible"/>
                                      </p:to>
                                    </p:set>
                                    <p:animEffect transition="in" filter="blinds(horizontal)">
                                      <p:cBhvr>
                                        <p:cTn id="11" dur="500"/>
                                        <p:tgtEl>
                                          <p:spTgt spid="214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21857"/>
          <p:cNvSpPr>
            <a:spLocks noGrp="1"/>
          </p:cNvSpPr>
          <p:nvPr>
            <p:ph type="title"/>
          </p:nvPr>
        </p:nvSpPr>
        <p:spPr>
          <a:xfrm>
            <a:off x="827088" y="0"/>
            <a:ext cx="7772400" cy="1143000"/>
          </a:xfrm>
        </p:spPr>
        <p:txBody>
          <a:bodyPr vert="horz" wrap="square" lIns="91440" tIns="45720" rIns="91440" bIns="45720" anchor="ctr"/>
          <a:lstStyle/>
          <a:p>
            <a:pPr eaLnBrk="1" hangingPunct="1"/>
            <a:r>
              <a:rPr lang="en-US" altLang="zh-CN" sz="4000" dirty="0">
                <a:solidFill>
                  <a:srgbClr val="CC3300"/>
                </a:solidFill>
              </a:rPr>
              <a:t>Implementation of the Array-Based Circular Queue(3)</a:t>
            </a:r>
          </a:p>
        </p:txBody>
      </p:sp>
      <p:sp>
        <p:nvSpPr>
          <p:cNvPr id="94211" name="文本占位符 121858"/>
          <p:cNvSpPr>
            <a:spLocks noGrp="1"/>
          </p:cNvSpPr>
          <p:nvPr>
            <p:ph idx="1"/>
          </p:nvPr>
        </p:nvSpPr>
        <p:spPr>
          <a:xfrm>
            <a:off x="250825" y="1619250"/>
            <a:ext cx="8569325" cy="4114800"/>
          </a:xfrm>
        </p:spPr>
        <p:txBody>
          <a:bodyPr vert="horz" wrap="square" lIns="91440" tIns="45720" rIns="91440" bIns="45720" anchor="t"/>
          <a:lstStyle/>
          <a:p>
            <a:pPr eaLnBrk="1" hangingPunct="1">
              <a:buNone/>
            </a:pPr>
            <a:r>
              <a:rPr lang="en-US" altLang="zh-CN" sz="2000" b="1" dirty="0">
                <a:latin typeface="Courier New" panose="02070309020205020404" pitchFamily="49" charset="0"/>
                <a:cs typeface="Courier New" panose="02070309020205020404" pitchFamily="49" charset="0"/>
              </a:rPr>
              <a:t>Elem dequeue(Elem&amp; it) {                                                                                                          </a:t>
            </a:r>
          </a:p>
          <a:p>
            <a:pPr eaLnBrk="1" hangingPunct="1">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Assert (length() != 0, “Queue is empty);  </a:t>
            </a:r>
            <a:endParaRPr lang="en-US" altLang="zh-CN" sz="2000" b="1" dirty="0">
              <a:latin typeface="Courier New" panose="02070309020205020404" pitchFamily="49" charset="0"/>
              <a:cs typeface="Courier New" panose="02070309020205020404" pitchFamily="49" charset="0"/>
            </a:endParaRPr>
          </a:p>
          <a:p>
            <a:pPr eaLnBrk="1" hangingPunct="1">
              <a:buNone/>
            </a:pPr>
            <a:r>
              <a:rPr lang="en-US" altLang="zh-CN" sz="2000" b="1" dirty="0">
                <a:latin typeface="Courier New" panose="02070309020205020404" pitchFamily="49" charset="0"/>
                <a:cs typeface="Courier New" panose="02070309020205020404" pitchFamily="49" charset="0"/>
              </a:rPr>
              <a:t>    it = listArray[front];</a:t>
            </a:r>
          </a:p>
          <a:p>
            <a:pPr eaLnBrk="1" hangingPunct="1">
              <a:buNone/>
            </a:pPr>
            <a:r>
              <a:rPr lang="en-US" altLang="zh-CN" sz="2000" b="1" dirty="0">
                <a:latin typeface="Courier New" panose="02070309020205020404" pitchFamily="49" charset="0"/>
                <a:cs typeface="Courier New" panose="02070309020205020404" pitchFamily="49" charset="0"/>
              </a:rPr>
              <a:t>    front = (front+1) % maxsize; // Circular increment</a:t>
            </a:r>
          </a:p>
          <a:p>
            <a:pPr eaLnBrk="1" hangingPunct="1">
              <a:buNone/>
            </a:pPr>
            <a:r>
              <a:rPr lang="en-US" altLang="zh-CN" sz="2000" b="1" dirty="0">
                <a:latin typeface="Courier New" panose="02070309020205020404" pitchFamily="49" charset="0"/>
                <a:cs typeface="Courier New" panose="02070309020205020404" pitchFamily="49" charset="0"/>
              </a:rPr>
              <a:t>    return it;</a:t>
            </a:r>
          </a:p>
          <a:p>
            <a:pPr eaLnBrk="1" hangingPunct="1">
              <a:buNone/>
            </a:pPr>
            <a:r>
              <a:rPr lang="en-US" altLang="zh-CN" sz="2000" b="1" dirty="0">
                <a:latin typeface="Courier New" panose="02070309020205020404" pitchFamily="49" charset="0"/>
                <a:cs typeface="Courier New" panose="02070309020205020404" pitchFamily="49" charset="0"/>
              </a:rPr>
              <a:t>  }</a:t>
            </a:r>
          </a:p>
        </p:txBody>
      </p:sp>
      <p:grpSp>
        <p:nvGrpSpPr>
          <p:cNvPr id="94212" name="组合 121909"/>
          <p:cNvGrpSpPr/>
          <p:nvPr/>
        </p:nvGrpSpPr>
        <p:grpSpPr>
          <a:xfrm>
            <a:off x="1443038" y="4284663"/>
            <a:ext cx="1616075" cy="1544637"/>
            <a:chOff x="4225" y="8285"/>
            <a:chExt cx="1417" cy="1359"/>
          </a:xfrm>
        </p:grpSpPr>
        <p:sp>
          <p:nvSpPr>
            <p:cNvPr id="94285" name="任意多边形 121910"/>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86" name="任意多边形 121911"/>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87" name="任意多边形 121912"/>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88" name="任意多边形 121913"/>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89" name="任意多边形 121914"/>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90" name="任意多边形 121915"/>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91" name="任意多边形 121916"/>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4213" name="组合 121917"/>
          <p:cNvGrpSpPr/>
          <p:nvPr/>
        </p:nvGrpSpPr>
        <p:grpSpPr>
          <a:xfrm>
            <a:off x="1946275" y="4675188"/>
            <a:ext cx="628650" cy="712787"/>
            <a:chOff x="2789" y="2240"/>
            <a:chExt cx="337" cy="336"/>
          </a:xfrm>
        </p:grpSpPr>
        <p:sp>
          <p:nvSpPr>
            <p:cNvPr id="94276" name="文本框 121918"/>
            <p:cNvSpPr txBox="1"/>
            <p:nvPr/>
          </p:nvSpPr>
          <p:spPr>
            <a:xfrm>
              <a:off x="2789" y="229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4277" name="组合 121919"/>
            <p:cNvGrpSpPr/>
            <p:nvPr/>
          </p:nvGrpSpPr>
          <p:grpSpPr>
            <a:xfrm>
              <a:off x="2789" y="2240"/>
              <a:ext cx="337" cy="336"/>
              <a:chOff x="2789" y="2240"/>
              <a:chExt cx="337" cy="336"/>
            </a:xfrm>
          </p:grpSpPr>
          <p:sp>
            <p:nvSpPr>
              <p:cNvPr id="94278" name="文本框 121920"/>
              <p:cNvSpPr txBox="1"/>
              <p:nvPr/>
            </p:nvSpPr>
            <p:spPr>
              <a:xfrm>
                <a:off x="2880" y="2432"/>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4279" name="组合 121921"/>
              <p:cNvGrpSpPr/>
              <p:nvPr/>
            </p:nvGrpSpPr>
            <p:grpSpPr>
              <a:xfrm>
                <a:off x="2789" y="2240"/>
                <a:ext cx="337" cy="290"/>
                <a:chOff x="2789" y="2240"/>
                <a:chExt cx="337" cy="290"/>
              </a:xfrm>
            </p:grpSpPr>
            <p:sp>
              <p:nvSpPr>
                <p:cNvPr id="94280" name="文本框 121922"/>
                <p:cNvSpPr txBox="1"/>
                <p:nvPr/>
              </p:nvSpPr>
              <p:spPr>
                <a:xfrm>
                  <a:off x="2980" y="2286"/>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4281" name="组合 121923"/>
                <p:cNvGrpSpPr/>
                <p:nvPr/>
              </p:nvGrpSpPr>
              <p:grpSpPr>
                <a:xfrm>
                  <a:off x="2789" y="2240"/>
                  <a:ext cx="337" cy="290"/>
                  <a:chOff x="2789" y="2240"/>
                  <a:chExt cx="337" cy="290"/>
                </a:xfrm>
              </p:grpSpPr>
              <p:sp>
                <p:nvSpPr>
                  <p:cNvPr id="94282" name="文本框 121924"/>
                  <p:cNvSpPr txBox="1"/>
                  <p:nvPr/>
                </p:nvSpPr>
                <p:spPr>
                  <a:xfrm>
                    <a:off x="2980"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4283" name="文本框 121925"/>
                  <p:cNvSpPr txBox="1"/>
                  <p:nvPr/>
                </p:nvSpPr>
                <p:spPr>
                  <a:xfrm>
                    <a:off x="2789" y="2387"/>
                    <a:ext cx="146" cy="143"/>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4284" name="文本框 121926"/>
                  <p:cNvSpPr txBox="1"/>
                  <p:nvPr/>
                </p:nvSpPr>
                <p:spPr>
                  <a:xfrm>
                    <a:off x="2880" y="2240"/>
                    <a:ext cx="146" cy="144"/>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sp>
        <p:nvSpPr>
          <p:cNvPr id="94214" name="矩形 121927"/>
          <p:cNvSpPr/>
          <p:nvPr/>
        </p:nvSpPr>
        <p:spPr>
          <a:xfrm>
            <a:off x="1331913" y="6451600"/>
            <a:ext cx="1368425" cy="366713"/>
          </a:xfrm>
          <a:prstGeom prst="rect">
            <a:avLst/>
          </a:prstGeom>
          <a:noFill/>
          <a:ln w="9525">
            <a:noFill/>
          </a:ln>
        </p:spPr>
        <p:txBody>
          <a:bodyPr anchor="ctr">
            <a:spAutoFit/>
          </a:bodyPr>
          <a:lstStyle/>
          <a:p>
            <a:r>
              <a:rPr lang="en-US" altLang="zh-CN" sz="1800" b="1" dirty="0">
                <a:latin typeface="Arial" panose="020B0604020202020204" pitchFamily="34" charset="0"/>
              </a:rPr>
              <a:t>Empty</a:t>
            </a:r>
          </a:p>
        </p:txBody>
      </p:sp>
      <p:sp>
        <p:nvSpPr>
          <p:cNvPr id="94215" name="文本框 121928"/>
          <p:cNvSpPr txBox="1"/>
          <p:nvPr/>
        </p:nvSpPr>
        <p:spPr>
          <a:xfrm>
            <a:off x="363538" y="5516563"/>
            <a:ext cx="844550"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front</a:t>
            </a:r>
          </a:p>
        </p:txBody>
      </p:sp>
      <p:sp>
        <p:nvSpPr>
          <p:cNvPr id="94216" name="文本框 121929"/>
          <p:cNvSpPr txBox="1"/>
          <p:nvPr/>
        </p:nvSpPr>
        <p:spPr>
          <a:xfrm>
            <a:off x="1587500" y="6045200"/>
            <a:ext cx="741363"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rear</a:t>
            </a:r>
          </a:p>
        </p:txBody>
      </p:sp>
      <p:sp>
        <p:nvSpPr>
          <p:cNvPr id="94217" name="直接连接符 121930"/>
          <p:cNvSpPr/>
          <p:nvPr/>
        </p:nvSpPr>
        <p:spPr>
          <a:xfrm flipV="1">
            <a:off x="1084263" y="5324475"/>
            <a:ext cx="358775" cy="360363"/>
          </a:xfrm>
          <a:prstGeom prst="line">
            <a:avLst/>
          </a:prstGeom>
          <a:ln w="9525" cap="flat" cmpd="sng">
            <a:solidFill>
              <a:srgbClr val="CC0000"/>
            </a:solidFill>
            <a:prstDash val="solid"/>
            <a:headEnd type="none" w="med" len="med"/>
            <a:tailEnd type="triangle" w="med" len="med"/>
          </a:ln>
        </p:spPr>
      </p:sp>
      <p:sp>
        <p:nvSpPr>
          <p:cNvPr id="94218" name="直接连接符 121931"/>
          <p:cNvSpPr/>
          <p:nvPr/>
        </p:nvSpPr>
        <p:spPr>
          <a:xfrm flipV="1">
            <a:off x="1947863" y="5900738"/>
            <a:ext cx="144462" cy="288925"/>
          </a:xfrm>
          <a:prstGeom prst="line">
            <a:avLst/>
          </a:prstGeom>
          <a:ln w="9525" cap="flat" cmpd="sng">
            <a:solidFill>
              <a:srgbClr val="CC0000"/>
            </a:solidFill>
            <a:prstDash val="solid"/>
            <a:headEnd type="none" w="med" len="med"/>
            <a:tailEnd type="triangle" w="med" len="med"/>
          </a:ln>
        </p:spPr>
      </p:sp>
      <p:sp>
        <p:nvSpPr>
          <p:cNvPr id="121933" name="文本框 121932"/>
          <p:cNvSpPr txBox="1"/>
          <p:nvPr/>
        </p:nvSpPr>
        <p:spPr>
          <a:xfrm>
            <a:off x="5867400" y="5445125"/>
            <a:ext cx="762000" cy="412750"/>
          </a:xfrm>
          <a:prstGeom prst="rect">
            <a:avLst/>
          </a:prstGeom>
          <a:noFill/>
          <a:ln w="9525">
            <a:noFill/>
          </a:ln>
        </p:spPr>
        <p:txBody>
          <a:bodyPr wrap="none">
            <a:spAutoFit/>
          </a:bodyPr>
          <a:lstStyle/>
          <a:p>
            <a:r>
              <a:rPr lang="en-US" altLang="zh-CN" sz="2100" b="1" dirty="0">
                <a:solidFill>
                  <a:srgbClr val="CC3300"/>
                </a:solidFill>
                <a:latin typeface="Times New Roman" panose="02020603050405020304" pitchFamily="18" charset="0"/>
              </a:rPr>
              <a:t>front</a:t>
            </a:r>
          </a:p>
        </p:txBody>
      </p:sp>
      <p:grpSp>
        <p:nvGrpSpPr>
          <p:cNvPr id="94220" name="组合 121933"/>
          <p:cNvGrpSpPr/>
          <p:nvPr/>
        </p:nvGrpSpPr>
        <p:grpSpPr>
          <a:xfrm>
            <a:off x="6713538" y="4394200"/>
            <a:ext cx="1589087" cy="1517650"/>
            <a:chOff x="4225" y="8285"/>
            <a:chExt cx="1417" cy="1359"/>
          </a:xfrm>
        </p:grpSpPr>
        <p:sp>
          <p:nvSpPr>
            <p:cNvPr id="94269" name="任意多边形 121934"/>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70" name="任意多边形 121935"/>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71" name="任意多边形 121936"/>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72" name="任意多边形 121937"/>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73" name="任意多边形 121938"/>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74" name="任意多边形 121939"/>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75" name="任意多边形 121940"/>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4221" name="组合 121941"/>
          <p:cNvGrpSpPr/>
          <p:nvPr/>
        </p:nvGrpSpPr>
        <p:grpSpPr>
          <a:xfrm>
            <a:off x="7169150" y="4806950"/>
            <a:ext cx="669925" cy="709613"/>
            <a:chOff x="2789" y="2240"/>
            <a:chExt cx="323" cy="337"/>
          </a:xfrm>
        </p:grpSpPr>
        <p:sp>
          <p:nvSpPr>
            <p:cNvPr id="94260" name="文本框 121942"/>
            <p:cNvSpPr txBox="1"/>
            <p:nvPr/>
          </p:nvSpPr>
          <p:spPr>
            <a:xfrm>
              <a:off x="2789" y="229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4261" name="组合 121943"/>
            <p:cNvGrpSpPr/>
            <p:nvPr/>
          </p:nvGrpSpPr>
          <p:grpSpPr>
            <a:xfrm>
              <a:off x="2789" y="2240"/>
              <a:ext cx="323" cy="337"/>
              <a:chOff x="2789" y="2240"/>
              <a:chExt cx="323" cy="337"/>
            </a:xfrm>
          </p:grpSpPr>
          <p:sp>
            <p:nvSpPr>
              <p:cNvPr id="94262" name="文本框 121944"/>
              <p:cNvSpPr txBox="1"/>
              <p:nvPr/>
            </p:nvSpPr>
            <p:spPr>
              <a:xfrm>
                <a:off x="2880" y="2432"/>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4263" name="组合 121945"/>
              <p:cNvGrpSpPr/>
              <p:nvPr/>
            </p:nvGrpSpPr>
            <p:grpSpPr>
              <a:xfrm>
                <a:off x="2789" y="2240"/>
                <a:ext cx="323" cy="292"/>
                <a:chOff x="2789" y="2240"/>
                <a:chExt cx="323" cy="292"/>
              </a:xfrm>
            </p:grpSpPr>
            <p:sp>
              <p:nvSpPr>
                <p:cNvPr id="94264" name="文本框 121946"/>
                <p:cNvSpPr txBox="1"/>
                <p:nvPr/>
              </p:nvSpPr>
              <p:spPr>
                <a:xfrm>
                  <a:off x="2980" y="228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4265" name="组合 121947"/>
                <p:cNvGrpSpPr/>
                <p:nvPr/>
              </p:nvGrpSpPr>
              <p:grpSpPr>
                <a:xfrm>
                  <a:off x="2789" y="2240"/>
                  <a:ext cx="323" cy="292"/>
                  <a:chOff x="2789" y="2240"/>
                  <a:chExt cx="323" cy="292"/>
                </a:xfrm>
              </p:grpSpPr>
              <p:sp>
                <p:nvSpPr>
                  <p:cNvPr id="94266" name="文本框 121948"/>
                  <p:cNvSpPr txBox="1"/>
                  <p:nvPr/>
                </p:nvSpPr>
                <p:spPr>
                  <a:xfrm>
                    <a:off x="2980"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4267" name="文本框 121949"/>
                  <p:cNvSpPr txBox="1"/>
                  <p:nvPr/>
                </p:nvSpPr>
                <p:spPr>
                  <a:xfrm>
                    <a:off x="2789"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4268" name="文本框 121950"/>
                  <p:cNvSpPr txBox="1"/>
                  <p:nvPr/>
                </p:nvSpPr>
                <p:spPr>
                  <a:xfrm>
                    <a:off x="2880" y="2240"/>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121952" name="对象 121951"/>
          <p:cNvGraphicFramePr/>
          <p:nvPr/>
        </p:nvGraphicFramePr>
        <p:xfrm>
          <a:off x="6843713" y="5205413"/>
          <a:ext cx="280987" cy="396875"/>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121952" name="对象 121951"/>
                      <p:cNvPicPr/>
                      <p:nvPr/>
                    </p:nvPicPr>
                    <p:blipFill>
                      <a:blip r:embed="rId3"/>
                      <a:stretch>
                        <a:fillRect/>
                      </a:stretch>
                    </p:blipFill>
                    <p:spPr>
                      <a:xfrm>
                        <a:off x="6843713" y="5205413"/>
                        <a:ext cx="280987" cy="396875"/>
                      </a:xfrm>
                      <a:prstGeom prst="rect">
                        <a:avLst/>
                      </a:prstGeom>
                      <a:noFill/>
                      <a:ln w="38100">
                        <a:noFill/>
                        <a:miter/>
                      </a:ln>
                    </p:spPr>
                  </p:pic>
                </p:oleObj>
              </mc:Fallback>
            </mc:AlternateContent>
          </a:graphicData>
        </a:graphic>
      </p:graphicFrame>
      <p:graphicFrame>
        <p:nvGraphicFramePr>
          <p:cNvPr id="94223" name="对象 121952"/>
          <p:cNvGraphicFramePr/>
          <p:nvPr/>
        </p:nvGraphicFramePr>
        <p:xfrm>
          <a:off x="6843713" y="4727575"/>
          <a:ext cx="280987" cy="384175"/>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94223" name="对象 121952"/>
                      <p:cNvPicPr/>
                      <p:nvPr/>
                    </p:nvPicPr>
                    <p:blipFill>
                      <a:blip r:embed="rId5"/>
                      <a:stretch>
                        <a:fillRect/>
                      </a:stretch>
                    </p:blipFill>
                    <p:spPr>
                      <a:xfrm>
                        <a:off x="6843713" y="4727575"/>
                        <a:ext cx="280987" cy="384175"/>
                      </a:xfrm>
                      <a:prstGeom prst="rect">
                        <a:avLst/>
                      </a:prstGeom>
                      <a:noFill/>
                      <a:ln w="38100">
                        <a:noFill/>
                        <a:miter/>
                      </a:ln>
                    </p:spPr>
                  </p:pic>
                </p:oleObj>
              </mc:Fallback>
            </mc:AlternateContent>
          </a:graphicData>
        </a:graphic>
      </p:graphicFrame>
      <p:graphicFrame>
        <p:nvGraphicFramePr>
          <p:cNvPr id="94224" name="对象 121953"/>
          <p:cNvGraphicFramePr/>
          <p:nvPr/>
        </p:nvGraphicFramePr>
        <p:xfrm>
          <a:off x="7313613" y="4441825"/>
          <a:ext cx="284162" cy="396875"/>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94224" name="对象 121953"/>
                      <p:cNvPicPr/>
                      <p:nvPr/>
                    </p:nvPicPr>
                    <p:blipFill>
                      <a:blip r:embed="rId7"/>
                      <a:stretch>
                        <a:fillRect/>
                      </a:stretch>
                    </p:blipFill>
                    <p:spPr>
                      <a:xfrm>
                        <a:off x="7313613" y="4441825"/>
                        <a:ext cx="284162" cy="396875"/>
                      </a:xfrm>
                      <a:prstGeom prst="rect">
                        <a:avLst/>
                      </a:prstGeom>
                      <a:noFill/>
                      <a:ln w="38100">
                        <a:noFill/>
                        <a:miter/>
                      </a:ln>
                    </p:spPr>
                  </p:pic>
                </p:oleObj>
              </mc:Fallback>
            </mc:AlternateContent>
          </a:graphicData>
        </a:graphic>
      </p:graphicFrame>
      <p:sp>
        <p:nvSpPr>
          <p:cNvPr id="121958" name="直接连接符 121957"/>
          <p:cNvSpPr/>
          <p:nvPr/>
        </p:nvSpPr>
        <p:spPr>
          <a:xfrm flipV="1">
            <a:off x="6588125" y="5588000"/>
            <a:ext cx="242888" cy="73025"/>
          </a:xfrm>
          <a:prstGeom prst="line">
            <a:avLst/>
          </a:prstGeom>
          <a:ln w="9525" cap="flat" cmpd="sng">
            <a:solidFill>
              <a:schemeClr val="tx1"/>
            </a:solidFill>
            <a:prstDash val="solid"/>
            <a:headEnd type="none" w="med" len="med"/>
            <a:tailEnd type="triangle" w="med" len="med"/>
          </a:ln>
        </p:spPr>
      </p:sp>
      <p:grpSp>
        <p:nvGrpSpPr>
          <p:cNvPr id="94226" name="组合 121959"/>
          <p:cNvGrpSpPr/>
          <p:nvPr/>
        </p:nvGrpSpPr>
        <p:grpSpPr>
          <a:xfrm>
            <a:off x="3779838" y="4251325"/>
            <a:ext cx="1687512" cy="1762125"/>
            <a:chOff x="4225" y="8285"/>
            <a:chExt cx="1417" cy="1359"/>
          </a:xfrm>
        </p:grpSpPr>
        <p:sp>
          <p:nvSpPr>
            <p:cNvPr id="94253" name="任意多边形 121960"/>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54" name="任意多边形 121961"/>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55" name="任意多边形 121962"/>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56" name="任意多边形 121963"/>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57" name="任意多边形 121964"/>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58" name="任意多边形 121965"/>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4259" name="任意多边形 121966"/>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4227" name="组合 121967"/>
          <p:cNvGrpSpPr/>
          <p:nvPr/>
        </p:nvGrpSpPr>
        <p:grpSpPr>
          <a:xfrm>
            <a:off x="4306888" y="4756150"/>
            <a:ext cx="681037" cy="763588"/>
            <a:chOff x="2789" y="2240"/>
            <a:chExt cx="319" cy="320"/>
          </a:xfrm>
        </p:grpSpPr>
        <p:sp>
          <p:nvSpPr>
            <p:cNvPr id="94244" name="文本框 121968"/>
            <p:cNvSpPr txBox="1"/>
            <p:nvPr/>
          </p:nvSpPr>
          <p:spPr>
            <a:xfrm>
              <a:off x="2789" y="229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4245" name="组合 121969"/>
            <p:cNvGrpSpPr/>
            <p:nvPr/>
          </p:nvGrpSpPr>
          <p:grpSpPr>
            <a:xfrm>
              <a:off x="2789" y="2240"/>
              <a:ext cx="319" cy="320"/>
              <a:chOff x="2789" y="2240"/>
              <a:chExt cx="319" cy="320"/>
            </a:xfrm>
          </p:grpSpPr>
          <p:sp>
            <p:nvSpPr>
              <p:cNvPr id="94246" name="文本框 121970"/>
              <p:cNvSpPr txBox="1"/>
              <p:nvPr/>
            </p:nvSpPr>
            <p:spPr>
              <a:xfrm>
                <a:off x="2880" y="2432"/>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4247" name="组合 121971"/>
              <p:cNvGrpSpPr/>
              <p:nvPr/>
            </p:nvGrpSpPr>
            <p:grpSpPr>
              <a:xfrm>
                <a:off x="2789" y="2240"/>
                <a:ext cx="319" cy="275"/>
                <a:chOff x="2789" y="2240"/>
                <a:chExt cx="319" cy="275"/>
              </a:xfrm>
            </p:grpSpPr>
            <p:sp>
              <p:nvSpPr>
                <p:cNvPr id="94248" name="文本框 121972"/>
                <p:cNvSpPr txBox="1"/>
                <p:nvPr/>
              </p:nvSpPr>
              <p:spPr>
                <a:xfrm>
                  <a:off x="2980" y="2286"/>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4249" name="组合 121973"/>
                <p:cNvGrpSpPr/>
                <p:nvPr/>
              </p:nvGrpSpPr>
              <p:grpSpPr>
                <a:xfrm>
                  <a:off x="2789" y="2240"/>
                  <a:ext cx="319" cy="275"/>
                  <a:chOff x="2789" y="2240"/>
                  <a:chExt cx="319" cy="275"/>
                </a:xfrm>
              </p:grpSpPr>
              <p:sp>
                <p:nvSpPr>
                  <p:cNvPr id="94250" name="文本框 121974"/>
                  <p:cNvSpPr txBox="1"/>
                  <p:nvPr/>
                </p:nvSpPr>
                <p:spPr>
                  <a:xfrm>
                    <a:off x="2980"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4251" name="文本框 121975"/>
                  <p:cNvSpPr txBox="1"/>
                  <p:nvPr/>
                </p:nvSpPr>
                <p:spPr>
                  <a:xfrm>
                    <a:off x="2789" y="2387"/>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4252" name="文本框 121976"/>
                  <p:cNvSpPr txBox="1"/>
                  <p:nvPr/>
                </p:nvSpPr>
                <p:spPr>
                  <a:xfrm>
                    <a:off x="2880" y="2240"/>
                    <a:ext cx="128" cy="128"/>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4228" name="对象 121977"/>
          <p:cNvGraphicFramePr/>
          <p:nvPr/>
        </p:nvGraphicFramePr>
        <p:xfrm>
          <a:off x="3917950" y="5172075"/>
          <a:ext cx="290513" cy="450850"/>
        </p:xfrm>
        <a:graphic>
          <a:graphicData uri="http://schemas.openxmlformats.org/presentationml/2006/ole">
            <mc:AlternateContent xmlns:mc="http://schemas.openxmlformats.org/markup-compatibility/2006">
              <mc:Choice xmlns:v="urn:schemas-microsoft-com:vml" Requires="v">
                <p:oleObj r:id="rId8" imgW="177800" imgH="228600" progId="Equation.3">
                  <p:embed/>
                </p:oleObj>
              </mc:Choice>
              <mc:Fallback>
                <p:oleObj r:id="rId8" imgW="177800" imgH="228600" progId="Equation.3">
                  <p:embed/>
                  <p:pic>
                    <p:nvPicPr>
                      <p:cNvPr id="94228" name="对象 121977"/>
                      <p:cNvPicPr/>
                      <p:nvPr/>
                    </p:nvPicPr>
                    <p:blipFill>
                      <a:blip r:embed="rId3"/>
                      <a:stretch>
                        <a:fillRect/>
                      </a:stretch>
                    </p:blipFill>
                    <p:spPr>
                      <a:xfrm>
                        <a:off x="3917950" y="5172075"/>
                        <a:ext cx="290513" cy="450850"/>
                      </a:xfrm>
                      <a:prstGeom prst="rect">
                        <a:avLst/>
                      </a:prstGeom>
                      <a:noFill/>
                      <a:ln w="38100">
                        <a:noFill/>
                        <a:miter/>
                      </a:ln>
                    </p:spPr>
                  </p:pic>
                </p:oleObj>
              </mc:Fallback>
            </mc:AlternateContent>
          </a:graphicData>
        </a:graphic>
      </p:graphicFrame>
      <p:graphicFrame>
        <p:nvGraphicFramePr>
          <p:cNvPr id="94229" name="对象 121978"/>
          <p:cNvGraphicFramePr/>
          <p:nvPr/>
        </p:nvGraphicFramePr>
        <p:xfrm>
          <a:off x="3917950" y="4630738"/>
          <a:ext cx="290513" cy="436562"/>
        </p:xfrm>
        <a:graphic>
          <a:graphicData uri="http://schemas.openxmlformats.org/presentationml/2006/ole">
            <mc:AlternateContent xmlns:mc="http://schemas.openxmlformats.org/markup-compatibility/2006">
              <mc:Choice xmlns:v="urn:schemas-microsoft-com:vml" Requires="v">
                <p:oleObj r:id="rId9" imgW="177800" imgH="215900" progId="Equation.3">
                  <p:embed/>
                </p:oleObj>
              </mc:Choice>
              <mc:Fallback>
                <p:oleObj r:id="rId9" imgW="177800" imgH="215900" progId="Equation.3">
                  <p:embed/>
                  <p:pic>
                    <p:nvPicPr>
                      <p:cNvPr id="94229" name="对象 121978"/>
                      <p:cNvPicPr/>
                      <p:nvPr/>
                    </p:nvPicPr>
                    <p:blipFill>
                      <a:blip r:embed="rId5"/>
                      <a:stretch>
                        <a:fillRect/>
                      </a:stretch>
                    </p:blipFill>
                    <p:spPr>
                      <a:xfrm>
                        <a:off x="3917950" y="4630738"/>
                        <a:ext cx="290513" cy="436562"/>
                      </a:xfrm>
                      <a:prstGeom prst="rect">
                        <a:avLst/>
                      </a:prstGeom>
                      <a:noFill/>
                      <a:ln w="38100">
                        <a:noFill/>
                        <a:miter/>
                      </a:ln>
                    </p:spPr>
                  </p:pic>
                </p:oleObj>
              </mc:Fallback>
            </mc:AlternateContent>
          </a:graphicData>
        </a:graphic>
      </p:graphicFrame>
      <p:graphicFrame>
        <p:nvGraphicFramePr>
          <p:cNvPr id="94230" name="对象 121979"/>
          <p:cNvGraphicFramePr/>
          <p:nvPr/>
        </p:nvGraphicFramePr>
        <p:xfrm>
          <a:off x="4498975" y="4306888"/>
          <a:ext cx="292100" cy="450850"/>
        </p:xfrm>
        <a:graphic>
          <a:graphicData uri="http://schemas.openxmlformats.org/presentationml/2006/ole">
            <mc:AlternateContent xmlns:mc="http://schemas.openxmlformats.org/markup-compatibility/2006">
              <mc:Choice xmlns:v="urn:schemas-microsoft-com:vml" Requires="v">
                <p:oleObj r:id="rId10" imgW="177800" imgH="228600" progId="Equation.3">
                  <p:embed/>
                </p:oleObj>
              </mc:Choice>
              <mc:Fallback>
                <p:oleObj r:id="rId10" imgW="177800" imgH="228600" progId="Equation.3">
                  <p:embed/>
                  <p:pic>
                    <p:nvPicPr>
                      <p:cNvPr id="94230" name="对象 121979"/>
                      <p:cNvPicPr/>
                      <p:nvPr/>
                    </p:nvPicPr>
                    <p:blipFill>
                      <a:blip r:embed="rId7"/>
                      <a:stretch>
                        <a:fillRect/>
                      </a:stretch>
                    </p:blipFill>
                    <p:spPr>
                      <a:xfrm>
                        <a:off x="4498975" y="4306888"/>
                        <a:ext cx="292100" cy="450850"/>
                      </a:xfrm>
                      <a:prstGeom prst="rect">
                        <a:avLst/>
                      </a:prstGeom>
                      <a:noFill/>
                      <a:ln w="38100">
                        <a:noFill/>
                        <a:miter/>
                      </a:ln>
                    </p:spPr>
                  </p:pic>
                </p:oleObj>
              </mc:Fallback>
            </mc:AlternateContent>
          </a:graphicData>
        </a:graphic>
      </p:graphicFrame>
      <p:graphicFrame>
        <p:nvGraphicFramePr>
          <p:cNvPr id="94231" name="对象 121980"/>
          <p:cNvGraphicFramePr/>
          <p:nvPr/>
        </p:nvGraphicFramePr>
        <p:xfrm>
          <a:off x="4983163" y="4522788"/>
          <a:ext cx="290512" cy="454025"/>
        </p:xfrm>
        <a:graphic>
          <a:graphicData uri="http://schemas.openxmlformats.org/presentationml/2006/ole">
            <mc:AlternateContent xmlns:mc="http://schemas.openxmlformats.org/markup-compatibility/2006">
              <mc:Choice xmlns:v="urn:schemas-microsoft-com:vml" Requires="v">
                <p:oleObj r:id="rId11" imgW="177800" imgH="228600" progId="Equation.3">
                  <p:embed/>
                </p:oleObj>
              </mc:Choice>
              <mc:Fallback>
                <p:oleObj r:id="rId11" imgW="177800" imgH="228600" progId="Equation.3">
                  <p:embed/>
                  <p:pic>
                    <p:nvPicPr>
                      <p:cNvPr id="94231" name="对象 121980"/>
                      <p:cNvPicPr/>
                      <p:nvPr/>
                    </p:nvPicPr>
                    <p:blipFill>
                      <a:blip r:embed="rId12"/>
                      <a:stretch>
                        <a:fillRect/>
                      </a:stretch>
                    </p:blipFill>
                    <p:spPr>
                      <a:xfrm>
                        <a:off x="4983163" y="4522788"/>
                        <a:ext cx="290512" cy="454025"/>
                      </a:xfrm>
                      <a:prstGeom prst="rect">
                        <a:avLst/>
                      </a:prstGeom>
                      <a:noFill/>
                      <a:ln w="38100">
                        <a:noFill/>
                        <a:miter/>
                      </a:ln>
                    </p:spPr>
                  </p:pic>
                </p:oleObj>
              </mc:Fallback>
            </mc:AlternateContent>
          </a:graphicData>
        </a:graphic>
      </p:graphicFrame>
      <p:graphicFrame>
        <p:nvGraphicFramePr>
          <p:cNvPr id="94232" name="对象 121981"/>
          <p:cNvGraphicFramePr/>
          <p:nvPr/>
        </p:nvGraphicFramePr>
        <p:xfrm>
          <a:off x="4983163" y="5172075"/>
          <a:ext cx="290512" cy="454025"/>
        </p:xfrm>
        <a:graphic>
          <a:graphicData uri="http://schemas.openxmlformats.org/presentationml/2006/ole">
            <mc:AlternateContent xmlns:mc="http://schemas.openxmlformats.org/markup-compatibility/2006">
              <mc:Choice xmlns:v="urn:schemas-microsoft-com:vml" Requires="v">
                <p:oleObj r:id="rId13" imgW="177800" imgH="228600" progId="Equation.3">
                  <p:embed/>
                </p:oleObj>
              </mc:Choice>
              <mc:Fallback>
                <p:oleObj r:id="rId13" imgW="177800" imgH="228600" progId="Equation.3">
                  <p:embed/>
                  <p:pic>
                    <p:nvPicPr>
                      <p:cNvPr id="94232" name="对象 121981"/>
                      <p:cNvPicPr/>
                      <p:nvPr/>
                    </p:nvPicPr>
                    <p:blipFill>
                      <a:blip r:embed="rId14"/>
                      <a:stretch>
                        <a:fillRect/>
                      </a:stretch>
                    </p:blipFill>
                    <p:spPr>
                      <a:xfrm>
                        <a:off x="4983163" y="5172075"/>
                        <a:ext cx="290512" cy="454025"/>
                      </a:xfrm>
                      <a:prstGeom prst="rect">
                        <a:avLst/>
                      </a:prstGeom>
                      <a:noFill/>
                      <a:ln w="38100">
                        <a:noFill/>
                        <a:miter/>
                      </a:ln>
                    </p:spPr>
                  </p:pic>
                </p:oleObj>
              </mc:Fallback>
            </mc:AlternateContent>
          </a:graphicData>
        </a:graphic>
      </p:graphicFrame>
      <p:sp>
        <p:nvSpPr>
          <p:cNvPr id="94233" name="矩形 121982"/>
          <p:cNvSpPr/>
          <p:nvPr/>
        </p:nvSpPr>
        <p:spPr>
          <a:xfrm>
            <a:off x="4500563" y="6445250"/>
            <a:ext cx="590550" cy="366713"/>
          </a:xfrm>
          <a:prstGeom prst="rect">
            <a:avLst/>
          </a:prstGeom>
          <a:noFill/>
          <a:ln w="9525">
            <a:noFill/>
          </a:ln>
        </p:spPr>
        <p:txBody>
          <a:bodyPr wrap="none" anchor="ctr">
            <a:spAutoFit/>
          </a:bodyPr>
          <a:lstStyle/>
          <a:p>
            <a:r>
              <a:rPr lang="en-US" altLang="zh-CN" sz="1800" b="1" dirty="0">
                <a:latin typeface="Arial" panose="020B0604020202020204" pitchFamily="34" charset="0"/>
              </a:rPr>
              <a:t>Full</a:t>
            </a:r>
            <a:endParaRPr lang="en-US" altLang="zh-CN" sz="1800" dirty="0">
              <a:latin typeface="Arial" panose="020B0604020202020204" pitchFamily="34" charset="0"/>
            </a:endParaRPr>
          </a:p>
        </p:txBody>
      </p:sp>
      <p:sp>
        <p:nvSpPr>
          <p:cNvPr id="94234" name="文本框 121983"/>
          <p:cNvSpPr txBox="1"/>
          <p:nvPr/>
        </p:nvSpPr>
        <p:spPr>
          <a:xfrm>
            <a:off x="5364163" y="6157913"/>
            <a:ext cx="741362"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rear</a:t>
            </a:r>
          </a:p>
        </p:txBody>
      </p:sp>
      <p:sp>
        <p:nvSpPr>
          <p:cNvPr id="94235" name="文本框 121984"/>
          <p:cNvSpPr txBox="1"/>
          <p:nvPr/>
        </p:nvSpPr>
        <p:spPr>
          <a:xfrm>
            <a:off x="2935288" y="5700713"/>
            <a:ext cx="844550"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front</a:t>
            </a:r>
          </a:p>
        </p:txBody>
      </p:sp>
      <p:sp>
        <p:nvSpPr>
          <p:cNvPr id="94236" name="直接连接符 121985"/>
          <p:cNvSpPr/>
          <p:nvPr/>
        </p:nvSpPr>
        <p:spPr>
          <a:xfrm flipV="1">
            <a:off x="3546475" y="5619750"/>
            <a:ext cx="288925" cy="144463"/>
          </a:xfrm>
          <a:prstGeom prst="line">
            <a:avLst/>
          </a:prstGeom>
          <a:ln w="9525" cap="flat" cmpd="sng">
            <a:solidFill>
              <a:schemeClr val="tx1"/>
            </a:solidFill>
            <a:prstDash val="solid"/>
            <a:headEnd type="none" w="med" len="med"/>
            <a:tailEnd type="triangle" w="med" len="med"/>
          </a:ln>
        </p:spPr>
      </p:sp>
      <p:sp>
        <p:nvSpPr>
          <p:cNvPr id="94237" name="直接连接符 121986"/>
          <p:cNvSpPr/>
          <p:nvPr/>
        </p:nvSpPr>
        <p:spPr>
          <a:xfrm flipH="1" flipV="1">
            <a:off x="5364163" y="5548313"/>
            <a:ext cx="431800" cy="647700"/>
          </a:xfrm>
          <a:prstGeom prst="line">
            <a:avLst/>
          </a:prstGeom>
          <a:ln w="9525" cap="flat" cmpd="sng">
            <a:solidFill>
              <a:schemeClr val="tx1"/>
            </a:solidFill>
            <a:prstDash val="solid"/>
            <a:headEnd type="none" w="med" len="med"/>
            <a:tailEnd type="triangle" w="med" len="med"/>
          </a:ln>
        </p:spPr>
      </p:sp>
      <p:sp>
        <p:nvSpPr>
          <p:cNvPr id="94238" name="矩形 121987"/>
          <p:cNvSpPr/>
          <p:nvPr/>
        </p:nvSpPr>
        <p:spPr>
          <a:xfrm>
            <a:off x="7092950" y="6373813"/>
            <a:ext cx="1123950" cy="366712"/>
          </a:xfrm>
          <a:prstGeom prst="rect">
            <a:avLst/>
          </a:prstGeom>
          <a:noFill/>
          <a:ln w="9525">
            <a:noFill/>
          </a:ln>
        </p:spPr>
        <p:txBody>
          <a:bodyPr wrap="none" anchor="ctr">
            <a:spAutoFit/>
          </a:bodyPr>
          <a:lstStyle/>
          <a:p>
            <a:r>
              <a:rPr lang="en-US" altLang="zh-CN" sz="1800" b="1" dirty="0">
                <a:latin typeface="Arial" panose="020B0604020202020204" pitchFamily="34" charset="0"/>
              </a:rPr>
              <a:t>dequeue</a:t>
            </a:r>
            <a:endParaRPr lang="en-US" altLang="zh-CN" sz="1800" dirty="0">
              <a:latin typeface="Arial" panose="020B0604020202020204" pitchFamily="34" charset="0"/>
            </a:endParaRPr>
          </a:p>
        </p:txBody>
      </p:sp>
      <p:sp>
        <p:nvSpPr>
          <p:cNvPr id="94239" name="文本框 121988"/>
          <p:cNvSpPr txBox="1"/>
          <p:nvPr/>
        </p:nvSpPr>
        <p:spPr>
          <a:xfrm>
            <a:off x="6877050" y="3500438"/>
            <a:ext cx="741363"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rear</a:t>
            </a:r>
          </a:p>
        </p:txBody>
      </p:sp>
      <p:sp>
        <p:nvSpPr>
          <p:cNvPr id="94240" name="直接连接符 121989"/>
          <p:cNvSpPr/>
          <p:nvPr/>
        </p:nvSpPr>
        <p:spPr>
          <a:xfrm>
            <a:off x="7164388" y="4005263"/>
            <a:ext cx="215900" cy="287337"/>
          </a:xfrm>
          <a:prstGeom prst="line">
            <a:avLst/>
          </a:prstGeom>
          <a:ln w="9525" cap="flat" cmpd="sng">
            <a:solidFill>
              <a:schemeClr val="tx1"/>
            </a:solidFill>
            <a:prstDash val="solid"/>
            <a:headEnd type="none" w="med" len="med"/>
            <a:tailEnd type="triangle" w="med" len="med"/>
          </a:ln>
        </p:spPr>
      </p:sp>
      <p:sp>
        <p:nvSpPr>
          <p:cNvPr id="121991" name="文本框 121990"/>
          <p:cNvSpPr txBox="1"/>
          <p:nvPr/>
        </p:nvSpPr>
        <p:spPr>
          <a:xfrm>
            <a:off x="7216775" y="5897563"/>
            <a:ext cx="912813" cy="457200"/>
          </a:xfrm>
          <a:prstGeom prst="rect">
            <a:avLst/>
          </a:prstGeom>
          <a:noFill/>
          <a:ln w="9525">
            <a:noFill/>
          </a:ln>
        </p:spPr>
        <p:txBody>
          <a:bodyPr wrap="none">
            <a:spAutoFit/>
          </a:bodyPr>
          <a:lstStyle/>
          <a:p>
            <a:r>
              <a:rPr lang="en-US" altLang="zh-CN" dirty="0">
                <a:latin typeface="Times New Roman" panose="02020603050405020304" pitchFamily="18" charset="0"/>
              </a:rPr>
              <a:t>it = </a:t>
            </a:r>
            <a:r>
              <a:rPr lang="en-US" altLang="zh-CN" i="1" dirty="0">
                <a:latin typeface="Times New Roman" panose="02020603050405020304" pitchFamily="18" charset="0"/>
              </a:rPr>
              <a:t>J</a:t>
            </a:r>
            <a:r>
              <a:rPr lang="en-US" altLang="zh-CN" i="1" baseline="-25000" dirty="0">
                <a:latin typeface="Times New Roman" panose="02020603050405020304" pitchFamily="18" charset="0"/>
              </a:rPr>
              <a:t>3</a:t>
            </a:r>
          </a:p>
        </p:txBody>
      </p:sp>
      <p:sp>
        <p:nvSpPr>
          <p:cNvPr id="121992" name="矩形 121991"/>
          <p:cNvSpPr/>
          <p:nvPr/>
        </p:nvSpPr>
        <p:spPr>
          <a:xfrm>
            <a:off x="5723890" y="1341120"/>
            <a:ext cx="3227388"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front  = =  (rear+1)%size</a:t>
            </a:r>
          </a:p>
        </p:txBody>
      </p:sp>
      <p:sp>
        <p:nvSpPr>
          <p:cNvPr id="94243"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89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992"/>
                                        </p:tgtEl>
                                        <p:attrNameLst>
                                          <p:attrName>style.visibility</p:attrName>
                                        </p:attrNameLst>
                                      </p:cBhvr>
                                      <p:to>
                                        <p:strVal val="visible"/>
                                      </p:to>
                                    </p:set>
                                    <p:animEffect transition="in" filter="blinds(horizontal)">
                                      <p:cBhvr>
                                        <p:cTn id="7" dur="500"/>
                                        <p:tgtEl>
                                          <p:spTgt spid="1219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991"/>
                                        </p:tgtEl>
                                        <p:attrNameLst>
                                          <p:attrName>style.visibility</p:attrName>
                                        </p:attrNameLst>
                                      </p:cBhvr>
                                      <p:to>
                                        <p:strVal val="visible"/>
                                      </p:to>
                                    </p:set>
                                    <p:animEffect transition="in" filter="blinds(horizontal)">
                                      <p:cBhvr>
                                        <p:cTn id="12" dur="500"/>
                                        <p:tgtEl>
                                          <p:spTgt spid="12199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 0 L -0.0158 -0.09433 " pathEditMode="relative" ptsTypes="AA">
                                      <p:cBhvr>
                                        <p:cTn id="16" dur="1000" fill="hold"/>
                                        <p:tgtEl>
                                          <p:spTgt spid="121958"/>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158 -0.09433 " pathEditMode="relative" ptsTypes="AA">
                                      <p:cBhvr>
                                        <p:cTn id="18" dur="1000" fill="hold"/>
                                        <p:tgtEl>
                                          <p:spTgt spid="1219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121952"/>
                                        </p:tgtEl>
                                      </p:cBhvr>
                                    </p:animEffect>
                                    <p:set>
                                      <p:cBhvr>
                                        <p:cTn id="23" dur="1" fill="hold">
                                          <p:stCondLst>
                                            <p:cond delay="499"/>
                                          </p:stCondLst>
                                        </p:cTn>
                                        <p:tgtEl>
                                          <p:spTgt spid="1219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33" grpId="0"/>
      <p:bldP spid="121991" grpId="0"/>
      <p:bldP spid="1219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468313" y="34925"/>
            <a:ext cx="8226425" cy="9461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List ADT Examples </a:t>
            </a:r>
            <a:r>
              <a:rPr kumimoji="0" lang="zh-CN" altLang="en-US"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t>
            </a:r>
            <a:r>
              <a:rPr kumimoji="0" lang="en-US" altLang="zh-CN"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1</a:t>
            </a:r>
            <a:r>
              <a:rPr kumimoji="0" lang="zh-CN" altLang="en-US" sz="4400" b="0" i="0" u="none" strike="noStrike" kern="1200" cap="none" spc="0" normalizeH="0" baseline="0" noProof="1">
                <a:ln>
                  <a:noFill/>
                </a:ln>
                <a:solidFill>
                  <a:srgbClr val="CC0000"/>
                </a:solidFill>
                <a:effectLst>
                  <a:outerShdw blurRad="38100" dist="38100" dir="2700000">
                    <a:srgbClr val="C0C0C0"/>
                  </a:outerShdw>
                </a:effectLst>
                <a:uLnTx/>
                <a:uFillTx/>
                <a:latin typeface="+mj-lt"/>
                <a:ea typeface="+mj-ea"/>
                <a:cs typeface="+mj-cs"/>
              </a:rPr>
              <a:t>）</a:t>
            </a:r>
          </a:p>
        </p:txBody>
      </p:sp>
      <p:sp>
        <p:nvSpPr>
          <p:cNvPr id="10243" name="文本占位符 8194"/>
          <p:cNvSpPr>
            <a:spLocks noGrp="1"/>
          </p:cNvSpPr>
          <p:nvPr>
            <p:ph idx="1"/>
          </p:nvPr>
        </p:nvSpPr>
        <p:spPr>
          <a:xfrm>
            <a:off x="217488" y="1196975"/>
            <a:ext cx="8747125" cy="5661025"/>
          </a:xfrm>
        </p:spPr>
        <p:txBody>
          <a:bodyPr vert="horz" wrap="square" lIns="91440" tIns="45720" rIns="91440" bIns="45720" anchor="t"/>
          <a:lstStyle/>
          <a:p>
            <a:pPr eaLnBrk="1" hangingPunct="1">
              <a:buNone/>
            </a:pPr>
            <a:r>
              <a:rPr lang="en-US" altLang="zh-CN" b="1" dirty="0"/>
              <a:t>Insert /remove/getvalue:</a:t>
            </a:r>
          </a:p>
          <a:p>
            <a:pPr eaLnBrk="1" hangingPunct="1"/>
            <a:r>
              <a:rPr lang="en-US" altLang="zh-CN" dirty="0"/>
              <a:t> MyList: &lt;12 | 32, 15&gt;</a:t>
            </a:r>
          </a:p>
          <a:p>
            <a:pPr eaLnBrk="1" hangingPunct="1">
              <a:buNone/>
            </a:pPr>
            <a:r>
              <a:rPr lang="en-US" altLang="zh-CN" dirty="0"/>
              <a:t>    MyList.insert(99);</a:t>
            </a:r>
          </a:p>
          <a:p>
            <a:pPr eaLnBrk="1" hangingPunct="1">
              <a:buNone/>
            </a:pPr>
            <a:r>
              <a:rPr lang="en-US" altLang="zh-CN" dirty="0"/>
              <a:t>    Result: &lt;12 | 99, 32, 15&gt;</a:t>
            </a:r>
          </a:p>
          <a:p>
            <a:pPr eaLnBrk="1" hangingPunct="1">
              <a:lnSpc>
                <a:spcPct val="40000"/>
              </a:lnSpc>
              <a:buNone/>
            </a:pPr>
            <a:endParaRPr lang="en-US" altLang="zh-CN" dirty="0"/>
          </a:p>
          <a:p>
            <a:pPr eaLnBrk="1" hangingPunct="1">
              <a:lnSpc>
                <a:spcPct val="30000"/>
              </a:lnSpc>
            </a:pPr>
            <a:r>
              <a:rPr lang="en-US" altLang="zh-CN" dirty="0">
                <a:sym typeface="+mn-ea"/>
              </a:rPr>
              <a:t>element=</a:t>
            </a:r>
            <a:r>
              <a:rPr lang="en-US" altLang="zh-CN" dirty="0"/>
              <a:t>MyList.remove();</a:t>
            </a:r>
          </a:p>
          <a:p>
            <a:pPr eaLnBrk="1" hangingPunct="1">
              <a:lnSpc>
                <a:spcPct val="40000"/>
              </a:lnSpc>
              <a:buNone/>
            </a:pPr>
            <a:endParaRPr lang="en-US" altLang="zh-CN" dirty="0"/>
          </a:p>
          <a:p>
            <a:pPr eaLnBrk="1" hangingPunct="1">
              <a:lnSpc>
                <a:spcPct val="40000"/>
              </a:lnSpc>
              <a:buNone/>
            </a:pPr>
            <a:r>
              <a:rPr lang="en-US" altLang="zh-CN" dirty="0"/>
              <a:t>    Result: &lt;12 | 32, 15&gt;</a:t>
            </a:r>
          </a:p>
          <a:p>
            <a:pPr eaLnBrk="1" hangingPunct="1">
              <a:buNone/>
            </a:pPr>
            <a:r>
              <a:rPr lang="en-US" altLang="zh-CN" dirty="0"/>
              <a:t>    element = 99.</a:t>
            </a:r>
          </a:p>
          <a:p>
            <a:pPr eaLnBrk="1" hangingPunct="1"/>
            <a:r>
              <a:rPr lang="en-US" altLang="zh-CN" dirty="0">
                <a:sym typeface="+mn-ea"/>
              </a:rPr>
              <a:t>element=</a:t>
            </a:r>
            <a:r>
              <a:rPr lang="en-US" altLang="zh-CN" dirty="0"/>
              <a:t>MyList.getvalue();</a:t>
            </a:r>
          </a:p>
          <a:p>
            <a:pPr eaLnBrk="1" hangingPunct="1">
              <a:lnSpc>
                <a:spcPct val="30000"/>
              </a:lnSpc>
            </a:pPr>
            <a:endParaRPr lang="en-US" altLang="zh-CN" dirty="0"/>
          </a:p>
          <a:p>
            <a:pPr eaLnBrk="1" hangingPunct="1">
              <a:lnSpc>
                <a:spcPct val="30000"/>
              </a:lnSpc>
              <a:buNone/>
            </a:pPr>
            <a:r>
              <a:rPr lang="en-US" altLang="zh-CN" dirty="0"/>
              <a:t>	 element = 32.</a:t>
            </a:r>
            <a:endParaRPr lang="en-US" altLang="zh-CN" sz="3600" dirty="0">
              <a:latin typeface="Helvetica" pitchFamily="34" charset="0"/>
            </a:endParaRPr>
          </a:p>
          <a:p>
            <a:pPr eaLnBrk="1" hangingPunct="1">
              <a:lnSpc>
                <a:spcPct val="30000"/>
              </a:lnSpc>
            </a:pPr>
            <a:endParaRPr lang="en-US" altLang="zh-CN" sz="3600" dirty="0">
              <a:latin typeface="Helvetica" pitchFamily="34" charset="0"/>
            </a:endParaRPr>
          </a:p>
          <a:p>
            <a:pPr eaLnBrk="1" hangingPunct="1">
              <a:lnSpc>
                <a:spcPct val="30000"/>
              </a:lnSpc>
            </a:pPr>
            <a:endParaRPr lang="en-US" altLang="zh-CN" sz="3600" dirty="0">
              <a:latin typeface="Helvetica" pitchFamily="34" charset="0"/>
            </a:endParaRPr>
          </a:p>
        </p:txBody>
      </p:sp>
      <p:sp>
        <p:nvSpPr>
          <p:cNvPr id="10244"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9</a:t>
            </a:fld>
            <a:endParaRPr lang="zh-CN" altLang="en-US" sz="1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122883"/>
          <p:cNvSpPr/>
          <p:nvPr/>
        </p:nvSpPr>
        <p:spPr>
          <a:xfrm>
            <a:off x="395605" y="1739900"/>
            <a:ext cx="8270875" cy="2245360"/>
          </a:xfrm>
          <a:prstGeom prst="rect">
            <a:avLst/>
          </a:prstGeom>
          <a:noFill/>
          <a:ln w="9525">
            <a:noFill/>
          </a:ln>
        </p:spPr>
        <p:txBody>
          <a:bodyPr wrap="square">
            <a:spAutoFit/>
          </a:bodyPr>
          <a:lstStyle/>
          <a:p>
            <a:r>
              <a:rPr lang="en-US"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const Elem&amp; frontValue(Elem&amp; it) const {</a:t>
            </a:r>
          </a:p>
          <a:p>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Assert (length() != 0,”Queue if empty”); </a:t>
            </a:r>
            <a:r>
              <a:rPr lang="en-US" altLang="zh-CN" sz="2000" b="1" dirty="0">
                <a:latin typeface="Courier New" panose="02070309020205020404" pitchFamily="49" charset="0"/>
                <a:cs typeface="Courier New" panose="02070309020205020404" pitchFamily="49" charset="0"/>
              </a:rPr>
              <a:t>    </a:t>
            </a:r>
          </a:p>
          <a:p>
            <a:r>
              <a:rPr lang="en-US" altLang="zh-CN" sz="2000" b="1" dirty="0">
                <a:latin typeface="Courier New" panose="02070309020205020404" pitchFamily="49" charset="0"/>
                <a:cs typeface="Courier New" panose="02070309020205020404" pitchFamily="49" charset="0"/>
              </a:rPr>
              <a:t>    return listArray[front];</a:t>
            </a:r>
          </a:p>
          <a:p>
            <a:r>
              <a:rPr lang="en-US" altLang="zh-CN" sz="2000" b="1" dirty="0">
                <a:latin typeface="Courier New" panose="02070309020205020404" pitchFamily="49" charset="0"/>
                <a:cs typeface="Courier New" panose="02070309020205020404" pitchFamily="49" charset="0"/>
              </a:rPr>
              <a:t> }</a:t>
            </a:r>
          </a:p>
          <a:p>
            <a:r>
              <a:rPr lang="en-US" altLang="zh-CN" sz="2000" b="1" dirty="0">
                <a:latin typeface="Courier New" panose="02070309020205020404" pitchFamily="49" charset="0"/>
                <a:cs typeface="Courier New" panose="02070309020205020404" pitchFamily="49" charset="0"/>
              </a:rPr>
              <a:t> virtual int length() const</a:t>
            </a:r>
          </a:p>
          <a:p>
            <a:r>
              <a:rPr lang="en-US" altLang="zh-CN" sz="2000" b="1" dirty="0">
                <a:latin typeface="Courier New" panose="02070309020205020404" pitchFamily="49" charset="0"/>
                <a:cs typeface="Courier New" panose="02070309020205020404" pitchFamily="49" charset="0"/>
              </a:rPr>
              <a:t>   { return ((rear+size) - front + 1) % maxsize; }</a:t>
            </a:r>
          </a:p>
          <a:p>
            <a:r>
              <a:rPr lang="en-US" altLang="zh-CN" sz="2000" b="1" dirty="0">
                <a:latin typeface="Courier New" panose="02070309020205020404" pitchFamily="49" charset="0"/>
                <a:cs typeface="Courier New" panose="02070309020205020404" pitchFamily="49" charset="0"/>
              </a:rPr>
              <a:t>};</a:t>
            </a:r>
          </a:p>
        </p:txBody>
      </p:sp>
      <p:sp>
        <p:nvSpPr>
          <p:cNvPr id="95235" name="标题 122884"/>
          <p:cNvSpPr>
            <a:spLocks noGrp="1"/>
          </p:cNvSpPr>
          <p:nvPr>
            <p:ph type="title"/>
          </p:nvPr>
        </p:nvSpPr>
        <p:spPr>
          <a:xfrm>
            <a:off x="611188" y="260350"/>
            <a:ext cx="7772400" cy="1143000"/>
          </a:xfrm>
        </p:spPr>
        <p:txBody>
          <a:bodyPr vert="horz" wrap="square" lIns="91440" tIns="45720" rIns="91440" bIns="45720" anchor="ctr"/>
          <a:lstStyle/>
          <a:p>
            <a:pPr eaLnBrk="1" hangingPunct="1"/>
            <a:r>
              <a:rPr lang="en-US" altLang="zh-CN" sz="4000" dirty="0">
                <a:solidFill>
                  <a:srgbClr val="CC3300"/>
                </a:solidFill>
              </a:rPr>
              <a:t>Implementation of the Array-Based Circular Queue(4)</a:t>
            </a:r>
          </a:p>
        </p:txBody>
      </p:sp>
      <p:sp>
        <p:nvSpPr>
          <p:cNvPr id="95236" name="文本框 122885"/>
          <p:cNvSpPr txBox="1"/>
          <p:nvPr/>
        </p:nvSpPr>
        <p:spPr>
          <a:xfrm>
            <a:off x="5867400" y="5445125"/>
            <a:ext cx="762000" cy="412750"/>
          </a:xfrm>
          <a:prstGeom prst="rect">
            <a:avLst/>
          </a:prstGeom>
          <a:noFill/>
          <a:ln w="9525">
            <a:noFill/>
          </a:ln>
        </p:spPr>
        <p:txBody>
          <a:bodyPr wrap="none">
            <a:spAutoFit/>
          </a:bodyPr>
          <a:lstStyle/>
          <a:p>
            <a:r>
              <a:rPr lang="en-US" altLang="zh-CN" sz="2100" b="1" dirty="0">
                <a:solidFill>
                  <a:srgbClr val="CC3300"/>
                </a:solidFill>
                <a:latin typeface="Times New Roman" panose="02020603050405020304" pitchFamily="18" charset="0"/>
              </a:rPr>
              <a:t>front</a:t>
            </a:r>
          </a:p>
        </p:txBody>
      </p:sp>
      <p:grpSp>
        <p:nvGrpSpPr>
          <p:cNvPr id="95237" name="组合 122886"/>
          <p:cNvGrpSpPr/>
          <p:nvPr/>
        </p:nvGrpSpPr>
        <p:grpSpPr>
          <a:xfrm>
            <a:off x="6713538" y="4394200"/>
            <a:ext cx="1589087" cy="1517650"/>
            <a:chOff x="4225" y="8285"/>
            <a:chExt cx="1417" cy="1359"/>
          </a:xfrm>
        </p:grpSpPr>
        <p:sp>
          <p:nvSpPr>
            <p:cNvPr id="95256" name="任意多边形 122887"/>
            <p:cNvSpPr/>
            <p:nvPr/>
          </p:nvSpPr>
          <p:spPr>
            <a:xfrm>
              <a:off x="4233" y="8285"/>
              <a:ext cx="1409" cy="1359"/>
            </a:xfrm>
            <a:custGeom>
              <a:avLst/>
              <a:gdLst/>
              <a:ahLst/>
              <a:cxnLst>
                <a:cxn ang="0">
                  <a:pos x="0" y="680"/>
                </a:cxn>
                <a:cxn ang="0">
                  <a:pos x="705" y="0"/>
                </a:cxn>
                <a:cxn ang="0">
                  <a:pos x="1409" y="680"/>
                </a:cxn>
                <a:cxn ang="0">
                  <a:pos x="705" y="1359"/>
                </a:cxn>
                <a:cxn ang="0">
                  <a:pos x="0" y="680"/>
                </a:cxn>
                <a:cxn ang="0">
                  <a:pos x="404" y="680"/>
                </a:cxn>
                <a:cxn ang="0">
                  <a:pos x="705" y="969"/>
                </a:cxn>
                <a:cxn ang="0">
                  <a:pos x="1005" y="680"/>
                </a:cxn>
                <a:cxn ang="0">
                  <a:pos x="705" y="390"/>
                </a:cxn>
                <a:cxn ang="0">
                  <a:pos x="404" y="68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200" y="10800"/>
                  </a:moveTo>
                  <a:cubicBezTo>
                    <a:pt x="6200" y="13341"/>
                    <a:pt x="8259" y="15400"/>
                    <a:pt x="10800" y="15400"/>
                  </a:cubicBezTo>
                  <a:cubicBezTo>
                    <a:pt x="13341" y="15400"/>
                    <a:pt x="15400" y="13341"/>
                    <a:pt x="15400" y="10800"/>
                  </a:cubicBezTo>
                  <a:cubicBezTo>
                    <a:pt x="15400" y="8259"/>
                    <a:pt x="13341" y="6200"/>
                    <a:pt x="10800" y="6200"/>
                  </a:cubicBezTo>
                  <a:cubicBezTo>
                    <a:pt x="8259" y="6200"/>
                    <a:pt x="6200" y="8259"/>
                    <a:pt x="6200" y="10800"/>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5257" name="任意多边形 122888"/>
            <p:cNvSpPr/>
            <p:nvPr/>
          </p:nvSpPr>
          <p:spPr>
            <a:xfrm>
              <a:off x="5242" y="8952"/>
              <a:ext cx="383" cy="1"/>
            </a:xfrm>
            <a:custGeom>
              <a:avLst/>
              <a:gdLst/>
              <a:ahLst/>
              <a:cxnLst>
                <a:cxn ang="0">
                  <a:pos x="0" y="0"/>
                </a:cxn>
                <a:cxn ang="0">
                  <a:pos x="383" y="0"/>
                </a:cxn>
              </a:cxnLst>
              <a:rect l="0" t="0" r="0" b="0"/>
              <a:pathLst>
                <a:path w="440" h="1">
                  <a:moveTo>
                    <a:pt x="0" y="0"/>
                  </a:moveTo>
                  <a:lnTo>
                    <a:pt x="44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5258" name="任意多边形 122889"/>
            <p:cNvSpPr/>
            <p:nvPr/>
          </p:nvSpPr>
          <p:spPr>
            <a:xfrm>
              <a:off x="4225" y="8961"/>
              <a:ext cx="417" cy="1"/>
            </a:xfrm>
            <a:custGeom>
              <a:avLst/>
              <a:gdLst/>
              <a:ahLst/>
              <a:cxnLst>
                <a:cxn ang="0">
                  <a:pos x="417" y="0"/>
                </a:cxn>
                <a:cxn ang="0">
                  <a:pos x="0" y="0"/>
                </a:cxn>
              </a:cxnLst>
              <a:rect l="0" t="0" r="0" b="0"/>
              <a:pathLst>
                <a:path w="480" h="1">
                  <a:moveTo>
                    <a:pt x="480" y="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5259" name="任意多边形 122890"/>
            <p:cNvSpPr/>
            <p:nvPr/>
          </p:nvSpPr>
          <p:spPr>
            <a:xfrm>
              <a:off x="5103" y="8395"/>
              <a:ext cx="217" cy="339"/>
            </a:xfrm>
            <a:custGeom>
              <a:avLst/>
              <a:gdLst/>
              <a:ahLst/>
              <a:cxnLst>
                <a:cxn ang="0">
                  <a:pos x="217" y="0"/>
                </a:cxn>
                <a:cxn ang="0">
                  <a:pos x="0" y="339"/>
                </a:cxn>
              </a:cxnLst>
              <a:rect l="0" t="0" r="0" b="0"/>
              <a:pathLst>
                <a:path w="250" h="390">
                  <a:moveTo>
                    <a:pt x="250" y="0"/>
                  </a:moveTo>
                  <a:lnTo>
                    <a:pt x="0"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5260" name="任意多边形 122891"/>
            <p:cNvSpPr/>
            <p:nvPr/>
          </p:nvSpPr>
          <p:spPr>
            <a:xfrm>
              <a:off x="4529" y="9205"/>
              <a:ext cx="226" cy="322"/>
            </a:xfrm>
            <a:custGeom>
              <a:avLst/>
              <a:gdLst/>
              <a:ahLst/>
              <a:cxnLst>
                <a:cxn ang="0">
                  <a:pos x="226" y="0"/>
                </a:cxn>
                <a:cxn ang="0">
                  <a:pos x="0" y="322"/>
                </a:cxn>
              </a:cxnLst>
              <a:rect l="0" t="0" r="0" b="0"/>
              <a:pathLst>
                <a:path w="260" h="370">
                  <a:moveTo>
                    <a:pt x="260" y="0"/>
                  </a:moveTo>
                  <a:lnTo>
                    <a:pt x="0" y="3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5261" name="任意多边形 122892"/>
            <p:cNvSpPr/>
            <p:nvPr/>
          </p:nvSpPr>
          <p:spPr>
            <a:xfrm>
              <a:off x="5103" y="9187"/>
              <a:ext cx="269" cy="323"/>
            </a:xfrm>
            <a:custGeom>
              <a:avLst/>
              <a:gdLst/>
              <a:ahLst/>
              <a:cxnLst>
                <a:cxn ang="0">
                  <a:pos x="0" y="0"/>
                </a:cxn>
                <a:cxn ang="0">
                  <a:pos x="269" y="323"/>
                </a:cxn>
              </a:cxnLst>
              <a:rect l="0" t="0" r="0" b="0"/>
              <a:pathLst>
                <a:path w="310" h="371">
                  <a:moveTo>
                    <a:pt x="0" y="0"/>
                  </a:moveTo>
                  <a:lnTo>
                    <a:pt x="310" y="37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95262" name="任意多边形 122893"/>
            <p:cNvSpPr/>
            <p:nvPr/>
          </p:nvSpPr>
          <p:spPr>
            <a:xfrm>
              <a:off x="4494" y="8421"/>
              <a:ext cx="261" cy="322"/>
            </a:xfrm>
            <a:custGeom>
              <a:avLst/>
              <a:gdLst/>
              <a:ahLst/>
              <a:cxnLst>
                <a:cxn ang="0">
                  <a:pos x="261" y="322"/>
                </a:cxn>
                <a:cxn ang="0">
                  <a:pos x="0" y="0"/>
                </a:cxn>
              </a:cxnLst>
              <a:rect l="0" t="0" r="0" b="0"/>
              <a:pathLst>
                <a:path w="300" h="370">
                  <a:moveTo>
                    <a:pt x="300" y="370"/>
                  </a:moveTo>
                  <a:lnTo>
                    <a:pt x="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95238" name="组合 122894"/>
          <p:cNvGrpSpPr/>
          <p:nvPr/>
        </p:nvGrpSpPr>
        <p:grpSpPr>
          <a:xfrm>
            <a:off x="7169150" y="4806950"/>
            <a:ext cx="669925" cy="709613"/>
            <a:chOff x="2789" y="2240"/>
            <a:chExt cx="323" cy="337"/>
          </a:xfrm>
        </p:grpSpPr>
        <p:sp>
          <p:nvSpPr>
            <p:cNvPr id="95247" name="文本框 122895"/>
            <p:cNvSpPr txBox="1"/>
            <p:nvPr/>
          </p:nvSpPr>
          <p:spPr>
            <a:xfrm>
              <a:off x="2789" y="229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4</a:t>
              </a:r>
            </a:p>
          </p:txBody>
        </p:sp>
        <p:grpSp>
          <p:nvGrpSpPr>
            <p:cNvPr id="95248" name="组合 122896"/>
            <p:cNvGrpSpPr/>
            <p:nvPr/>
          </p:nvGrpSpPr>
          <p:grpSpPr>
            <a:xfrm>
              <a:off x="2789" y="2240"/>
              <a:ext cx="323" cy="337"/>
              <a:chOff x="2789" y="2240"/>
              <a:chExt cx="323" cy="337"/>
            </a:xfrm>
          </p:grpSpPr>
          <p:sp>
            <p:nvSpPr>
              <p:cNvPr id="95249" name="文本框 122897"/>
              <p:cNvSpPr txBox="1"/>
              <p:nvPr/>
            </p:nvSpPr>
            <p:spPr>
              <a:xfrm>
                <a:off x="2880" y="2432"/>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2</a:t>
                </a:r>
              </a:p>
            </p:txBody>
          </p:sp>
          <p:grpSp>
            <p:nvGrpSpPr>
              <p:cNvPr id="95250" name="组合 122898"/>
              <p:cNvGrpSpPr/>
              <p:nvPr/>
            </p:nvGrpSpPr>
            <p:grpSpPr>
              <a:xfrm>
                <a:off x="2789" y="2240"/>
                <a:ext cx="323" cy="292"/>
                <a:chOff x="2789" y="2240"/>
                <a:chExt cx="323" cy="292"/>
              </a:xfrm>
            </p:grpSpPr>
            <p:sp>
              <p:nvSpPr>
                <p:cNvPr id="95251" name="文本框 122899"/>
                <p:cNvSpPr txBox="1"/>
                <p:nvPr/>
              </p:nvSpPr>
              <p:spPr>
                <a:xfrm>
                  <a:off x="2980" y="2286"/>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0</a:t>
                  </a:r>
                </a:p>
              </p:txBody>
            </p:sp>
            <p:grpSp>
              <p:nvGrpSpPr>
                <p:cNvPr id="95252" name="组合 122900"/>
                <p:cNvGrpSpPr/>
                <p:nvPr/>
              </p:nvGrpSpPr>
              <p:grpSpPr>
                <a:xfrm>
                  <a:off x="2789" y="2240"/>
                  <a:ext cx="323" cy="292"/>
                  <a:chOff x="2789" y="2240"/>
                  <a:chExt cx="323" cy="292"/>
                </a:xfrm>
              </p:grpSpPr>
              <p:sp>
                <p:nvSpPr>
                  <p:cNvPr id="95253" name="文本框 122901"/>
                  <p:cNvSpPr txBox="1"/>
                  <p:nvPr/>
                </p:nvSpPr>
                <p:spPr>
                  <a:xfrm>
                    <a:off x="2980"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1</a:t>
                    </a:r>
                  </a:p>
                </p:txBody>
              </p:sp>
              <p:sp>
                <p:nvSpPr>
                  <p:cNvPr id="95254" name="文本框 122902"/>
                  <p:cNvSpPr txBox="1"/>
                  <p:nvPr/>
                </p:nvSpPr>
                <p:spPr>
                  <a:xfrm>
                    <a:off x="2789" y="2387"/>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3</a:t>
                    </a:r>
                  </a:p>
                </p:txBody>
              </p:sp>
              <p:sp>
                <p:nvSpPr>
                  <p:cNvPr id="95255" name="文本框 122903"/>
                  <p:cNvSpPr txBox="1"/>
                  <p:nvPr/>
                </p:nvSpPr>
                <p:spPr>
                  <a:xfrm>
                    <a:off x="2880" y="2240"/>
                    <a:ext cx="132" cy="145"/>
                  </a:xfrm>
                  <a:prstGeom prst="rect">
                    <a:avLst/>
                  </a:prstGeom>
                  <a:noFill/>
                  <a:ln w="9525">
                    <a:noFill/>
                  </a:ln>
                </p:spPr>
                <p:txBody>
                  <a:bodyPr wrap="none">
                    <a:spAutoFit/>
                  </a:bodyPr>
                  <a:lstStyle/>
                  <a:p>
                    <a:r>
                      <a:rPr lang="en-US" altLang="zh-CN" sz="1400" b="1" dirty="0">
                        <a:latin typeface="Times New Roman" panose="02020603050405020304" pitchFamily="18" charset="0"/>
                      </a:rPr>
                      <a:t>5</a:t>
                    </a:r>
                  </a:p>
                </p:txBody>
              </p:sp>
            </p:grpSp>
          </p:grpSp>
        </p:grpSp>
      </p:grpSp>
      <p:graphicFrame>
        <p:nvGraphicFramePr>
          <p:cNvPr id="95239" name="对象 122904"/>
          <p:cNvGraphicFramePr/>
          <p:nvPr/>
        </p:nvGraphicFramePr>
        <p:xfrm>
          <a:off x="6843713" y="5205413"/>
          <a:ext cx="280987" cy="396875"/>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95239" name="对象 122904"/>
                      <p:cNvPicPr/>
                      <p:nvPr/>
                    </p:nvPicPr>
                    <p:blipFill>
                      <a:blip r:embed="rId3"/>
                      <a:stretch>
                        <a:fillRect/>
                      </a:stretch>
                    </p:blipFill>
                    <p:spPr>
                      <a:xfrm>
                        <a:off x="6843713" y="5205413"/>
                        <a:ext cx="280987" cy="396875"/>
                      </a:xfrm>
                      <a:prstGeom prst="rect">
                        <a:avLst/>
                      </a:prstGeom>
                      <a:noFill/>
                      <a:ln w="38100">
                        <a:noFill/>
                        <a:miter/>
                      </a:ln>
                    </p:spPr>
                  </p:pic>
                </p:oleObj>
              </mc:Fallback>
            </mc:AlternateContent>
          </a:graphicData>
        </a:graphic>
      </p:graphicFrame>
      <p:graphicFrame>
        <p:nvGraphicFramePr>
          <p:cNvPr id="95240" name="对象 122905"/>
          <p:cNvGraphicFramePr/>
          <p:nvPr/>
        </p:nvGraphicFramePr>
        <p:xfrm>
          <a:off x="6843713" y="4727575"/>
          <a:ext cx="280987" cy="384175"/>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95240" name="对象 122905"/>
                      <p:cNvPicPr/>
                      <p:nvPr/>
                    </p:nvPicPr>
                    <p:blipFill>
                      <a:blip r:embed="rId5"/>
                      <a:stretch>
                        <a:fillRect/>
                      </a:stretch>
                    </p:blipFill>
                    <p:spPr>
                      <a:xfrm>
                        <a:off x="6843713" y="4727575"/>
                        <a:ext cx="280987" cy="384175"/>
                      </a:xfrm>
                      <a:prstGeom prst="rect">
                        <a:avLst/>
                      </a:prstGeom>
                      <a:noFill/>
                      <a:ln w="38100">
                        <a:noFill/>
                        <a:miter/>
                      </a:ln>
                    </p:spPr>
                  </p:pic>
                </p:oleObj>
              </mc:Fallback>
            </mc:AlternateContent>
          </a:graphicData>
        </a:graphic>
      </p:graphicFrame>
      <p:graphicFrame>
        <p:nvGraphicFramePr>
          <p:cNvPr id="95241" name="对象 122906"/>
          <p:cNvGraphicFramePr/>
          <p:nvPr/>
        </p:nvGraphicFramePr>
        <p:xfrm>
          <a:off x="7313613" y="4441825"/>
          <a:ext cx="284162" cy="396875"/>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95241" name="对象 122906"/>
                      <p:cNvPicPr/>
                      <p:nvPr/>
                    </p:nvPicPr>
                    <p:blipFill>
                      <a:blip r:embed="rId7"/>
                      <a:stretch>
                        <a:fillRect/>
                      </a:stretch>
                    </p:blipFill>
                    <p:spPr>
                      <a:xfrm>
                        <a:off x="7313613" y="4441825"/>
                        <a:ext cx="284162" cy="396875"/>
                      </a:xfrm>
                      <a:prstGeom prst="rect">
                        <a:avLst/>
                      </a:prstGeom>
                      <a:noFill/>
                      <a:ln w="38100">
                        <a:noFill/>
                        <a:miter/>
                      </a:ln>
                    </p:spPr>
                  </p:pic>
                </p:oleObj>
              </mc:Fallback>
            </mc:AlternateContent>
          </a:graphicData>
        </a:graphic>
      </p:graphicFrame>
      <p:sp>
        <p:nvSpPr>
          <p:cNvPr id="95242" name="直接连接符 122907"/>
          <p:cNvSpPr/>
          <p:nvPr/>
        </p:nvSpPr>
        <p:spPr>
          <a:xfrm flipV="1">
            <a:off x="6588125" y="5588000"/>
            <a:ext cx="242888" cy="73025"/>
          </a:xfrm>
          <a:prstGeom prst="line">
            <a:avLst/>
          </a:prstGeom>
          <a:ln w="9525" cap="flat" cmpd="sng">
            <a:solidFill>
              <a:schemeClr val="tx1"/>
            </a:solidFill>
            <a:prstDash val="solid"/>
            <a:headEnd type="none" w="med" len="med"/>
            <a:tailEnd type="triangle" w="med" len="med"/>
          </a:ln>
        </p:spPr>
      </p:sp>
      <p:sp>
        <p:nvSpPr>
          <p:cNvPr id="95243" name="文本框 122909"/>
          <p:cNvSpPr txBox="1"/>
          <p:nvPr/>
        </p:nvSpPr>
        <p:spPr>
          <a:xfrm>
            <a:off x="6877050" y="3500438"/>
            <a:ext cx="741363" cy="457200"/>
          </a:xfrm>
          <a:prstGeom prst="rect">
            <a:avLst/>
          </a:prstGeom>
          <a:noFill/>
          <a:ln w="9525">
            <a:noFill/>
          </a:ln>
        </p:spPr>
        <p:txBody>
          <a:bodyPr wrap="none">
            <a:spAutoFit/>
          </a:bodyPr>
          <a:lstStyle/>
          <a:p>
            <a:r>
              <a:rPr lang="en-US" altLang="zh-CN" b="1" dirty="0">
                <a:solidFill>
                  <a:srgbClr val="CC3300"/>
                </a:solidFill>
                <a:latin typeface="Times New Roman" panose="02020603050405020304" pitchFamily="18" charset="0"/>
              </a:rPr>
              <a:t>rear</a:t>
            </a:r>
          </a:p>
        </p:txBody>
      </p:sp>
      <p:sp>
        <p:nvSpPr>
          <p:cNvPr id="95244" name="直接连接符 122910"/>
          <p:cNvSpPr/>
          <p:nvPr/>
        </p:nvSpPr>
        <p:spPr>
          <a:xfrm>
            <a:off x="7164388" y="4005263"/>
            <a:ext cx="215900" cy="287337"/>
          </a:xfrm>
          <a:prstGeom prst="line">
            <a:avLst/>
          </a:prstGeom>
          <a:ln w="9525" cap="flat" cmpd="sng">
            <a:solidFill>
              <a:schemeClr val="tx1"/>
            </a:solidFill>
            <a:prstDash val="solid"/>
            <a:headEnd type="none" w="med" len="med"/>
            <a:tailEnd type="triangle" w="med" len="med"/>
          </a:ln>
        </p:spPr>
      </p:sp>
      <p:sp>
        <p:nvSpPr>
          <p:cNvPr id="122912" name="文本框 122911"/>
          <p:cNvSpPr txBox="1"/>
          <p:nvPr/>
        </p:nvSpPr>
        <p:spPr>
          <a:xfrm>
            <a:off x="7216775" y="5897563"/>
            <a:ext cx="912813" cy="457200"/>
          </a:xfrm>
          <a:prstGeom prst="rect">
            <a:avLst/>
          </a:prstGeom>
          <a:noFill/>
          <a:ln w="9525">
            <a:noFill/>
          </a:ln>
        </p:spPr>
        <p:txBody>
          <a:bodyPr wrap="none">
            <a:spAutoFit/>
          </a:bodyPr>
          <a:lstStyle/>
          <a:p>
            <a:r>
              <a:rPr lang="en-US" altLang="zh-CN" dirty="0">
                <a:latin typeface="Times New Roman" panose="02020603050405020304" pitchFamily="18" charset="0"/>
              </a:rPr>
              <a:t>it = </a:t>
            </a:r>
            <a:r>
              <a:rPr lang="en-US" altLang="zh-CN" i="1" dirty="0">
                <a:latin typeface="Times New Roman" panose="02020603050405020304" pitchFamily="18" charset="0"/>
              </a:rPr>
              <a:t>J</a:t>
            </a:r>
            <a:r>
              <a:rPr lang="en-US" altLang="zh-CN" i="1" baseline="-25000" dirty="0">
                <a:latin typeface="Times New Roman" panose="02020603050405020304" pitchFamily="18" charset="0"/>
              </a:rPr>
              <a:t>3</a:t>
            </a:r>
          </a:p>
        </p:txBody>
      </p:sp>
      <p:sp>
        <p:nvSpPr>
          <p:cNvPr id="95246"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90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2"/>
                                        </p:tgtEl>
                                        <p:attrNameLst>
                                          <p:attrName>style.visibility</p:attrName>
                                        </p:attrNameLst>
                                      </p:cBhvr>
                                      <p:to>
                                        <p:strVal val="visible"/>
                                      </p:to>
                                    </p:set>
                                    <p:animEffect transition="in" filter="blinds(horizontal)">
                                      <p:cBhvr>
                                        <p:cTn id="7" dur="500"/>
                                        <p:tgtEl>
                                          <p:spTgt spid="122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215041"/>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3.  Queues</a:t>
            </a:r>
          </a:p>
        </p:txBody>
      </p:sp>
      <p:sp>
        <p:nvSpPr>
          <p:cNvPr id="96259" name="文本占位符 215042"/>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3.1 Definition of Queues</a:t>
            </a:r>
          </a:p>
          <a:p>
            <a:pPr eaLnBrk="1" hangingPunct="1"/>
            <a:r>
              <a:rPr lang="en-US" altLang="zh-CN" sz="3600" dirty="0">
                <a:solidFill>
                  <a:srgbClr val="008000"/>
                </a:solidFill>
              </a:rPr>
              <a:t>3.2 ADT of Queues</a:t>
            </a:r>
          </a:p>
          <a:p>
            <a:pPr eaLnBrk="1" hangingPunct="1"/>
            <a:r>
              <a:rPr lang="en-US" altLang="zh-CN" sz="3600" dirty="0">
                <a:solidFill>
                  <a:srgbClr val="CC0000"/>
                </a:solidFill>
              </a:rPr>
              <a:t>3.3 Basic Implementation of Queues</a:t>
            </a:r>
          </a:p>
          <a:p>
            <a:pPr lvl="1" eaLnBrk="1" hangingPunct="1"/>
            <a:r>
              <a:rPr lang="en-US" altLang="zh-CN" sz="3200" dirty="0">
                <a:solidFill>
                  <a:srgbClr val="008000"/>
                </a:solidFill>
              </a:rPr>
              <a:t>3.3.1 Array-based Queues</a:t>
            </a:r>
          </a:p>
          <a:p>
            <a:pPr lvl="1" eaLnBrk="1" hangingPunct="1"/>
            <a:r>
              <a:rPr lang="en-US" altLang="zh-CN" sz="3200" dirty="0">
                <a:solidFill>
                  <a:srgbClr val="CC0000"/>
                </a:solidFill>
              </a:rPr>
              <a:t>3.3.2 Linked Queues</a:t>
            </a:r>
          </a:p>
          <a:p>
            <a:pPr eaLnBrk="1" hangingPunct="1"/>
            <a:r>
              <a:rPr lang="en-US" altLang="zh-CN" sz="3600" dirty="0">
                <a:solidFill>
                  <a:srgbClr val="008000"/>
                </a:solidFill>
              </a:rPr>
              <a:t>3.4 Application of Queues</a:t>
            </a:r>
          </a:p>
          <a:p>
            <a:pPr eaLnBrk="1" hangingPunct="1">
              <a:buNone/>
            </a:pPr>
            <a:endParaRPr lang="en-US" altLang="zh-CN" sz="3600" dirty="0">
              <a:solidFill>
                <a:srgbClr val="008000"/>
              </a:solidFill>
            </a:endParaRPr>
          </a:p>
        </p:txBody>
      </p:sp>
      <p:sp>
        <p:nvSpPr>
          <p:cNvPr id="96260"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91</a:t>
            </a:fld>
            <a:endParaRPr lang="zh-CN" altLang="en-US" sz="1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216065"/>
          <p:cNvSpPr>
            <a:spLocks noGrp="1"/>
          </p:cNvSpPr>
          <p:nvPr>
            <p:ph type="title"/>
          </p:nvPr>
        </p:nvSpPr>
        <p:spPr/>
        <p:txBody>
          <a:bodyPr vert="horz" wrap="square" lIns="91440" tIns="45720" rIns="91440" bIns="45720" anchor="ctr"/>
          <a:lstStyle/>
          <a:p>
            <a:pPr eaLnBrk="1" hangingPunct="1"/>
            <a:r>
              <a:rPr lang="en-US" altLang="zh-CN" dirty="0">
                <a:solidFill>
                  <a:srgbClr val="CC3300"/>
                </a:solidFill>
              </a:rPr>
              <a:t>Linked Queues</a:t>
            </a:r>
          </a:p>
        </p:txBody>
      </p:sp>
      <p:sp>
        <p:nvSpPr>
          <p:cNvPr id="97283" name="直接连接符 216068"/>
          <p:cNvSpPr/>
          <p:nvPr/>
        </p:nvSpPr>
        <p:spPr>
          <a:xfrm>
            <a:off x="611188" y="2420938"/>
            <a:ext cx="576262" cy="288925"/>
          </a:xfrm>
          <a:prstGeom prst="line">
            <a:avLst/>
          </a:prstGeom>
          <a:ln w="9525" cap="flat" cmpd="sng">
            <a:solidFill>
              <a:srgbClr val="CC0000"/>
            </a:solidFill>
            <a:prstDash val="solid"/>
            <a:headEnd type="none" w="med" len="med"/>
            <a:tailEnd type="triangle" w="med" len="med"/>
          </a:ln>
        </p:spPr>
      </p:sp>
      <p:sp>
        <p:nvSpPr>
          <p:cNvPr id="97284" name="文本框 216069"/>
          <p:cNvSpPr txBox="1"/>
          <p:nvPr/>
        </p:nvSpPr>
        <p:spPr>
          <a:xfrm>
            <a:off x="-36512" y="2133600"/>
            <a:ext cx="758825"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sp>
        <p:nvSpPr>
          <p:cNvPr id="97285" name="直接连接符 216070"/>
          <p:cNvSpPr/>
          <p:nvPr/>
        </p:nvSpPr>
        <p:spPr>
          <a:xfrm flipH="1">
            <a:off x="6948488" y="1844675"/>
            <a:ext cx="792162" cy="503238"/>
          </a:xfrm>
          <a:prstGeom prst="line">
            <a:avLst/>
          </a:prstGeom>
          <a:ln w="9525" cap="flat" cmpd="sng">
            <a:solidFill>
              <a:srgbClr val="CC0000"/>
            </a:solidFill>
            <a:prstDash val="solid"/>
            <a:headEnd type="none" w="med" len="med"/>
            <a:tailEnd type="triangle" w="med" len="med"/>
          </a:ln>
        </p:spPr>
      </p:sp>
      <p:sp>
        <p:nvSpPr>
          <p:cNvPr id="97286" name="文本框 216072"/>
          <p:cNvSpPr txBox="1"/>
          <p:nvPr/>
        </p:nvSpPr>
        <p:spPr>
          <a:xfrm>
            <a:off x="7669213" y="1484313"/>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nvGrpSpPr>
          <p:cNvPr id="97287" name="组合 216074"/>
          <p:cNvGrpSpPr/>
          <p:nvPr/>
        </p:nvGrpSpPr>
        <p:grpSpPr>
          <a:xfrm>
            <a:off x="1260475" y="2420938"/>
            <a:ext cx="1295400" cy="503237"/>
            <a:chOff x="1066" y="3430"/>
            <a:chExt cx="816" cy="317"/>
          </a:xfrm>
        </p:grpSpPr>
        <p:sp>
          <p:nvSpPr>
            <p:cNvPr id="97354" name="矩形 21607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55" name="直接连接符 216076"/>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97288" name="组合 216077"/>
          <p:cNvGrpSpPr/>
          <p:nvPr/>
        </p:nvGrpSpPr>
        <p:grpSpPr>
          <a:xfrm>
            <a:off x="2844800" y="2420938"/>
            <a:ext cx="1295400" cy="503237"/>
            <a:chOff x="1066" y="3430"/>
            <a:chExt cx="816" cy="317"/>
          </a:xfrm>
        </p:grpSpPr>
        <p:sp>
          <p:nvSpPr>
            <p:cNvPr id="97352" name="矩形 216078"/>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53" name="直接连接符 216079"/>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97289" name="组合 216080"/>
          <p:cNvGrpSpPr/>
          <p:nvPr/>
        </p:nvGrpSpPr>
        <p:grpSpPr>
          <a:xfrm>
            <a:off x="4572000" y="2420938"/>
            <a:ext cx="1295400" cy="503237"/>
            <a:chOff x="1066" y="3430"/>
            <a:chExt cx="816" cy="317"/>
          </a:xfrm>
        </p:grpSpPr>
        <p:sp>
          <p:nvSpPr>
            <p:cNvPr id="97350" name="矩形 216081"/>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51" name="直接连接符 21608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97290" name="组合 216083"/>
          <p:cNvGrpSpPr/>
          <p:nvPr/>
        </p:nvGrpSpPr>
        <p:grpSpPr>
          <a:xfrm>
            <a:off x="6227763" y="2420938"/>
            <a:ext cx="1295400" cy="503237"/>
            <a:chOff x="1066" y="3430"/>
            <a:chExt cx="816" cy="317"/>
          </a:xfrm>
        </p:grpSpPr>
        <p:sp>
          <p:nvSpPr>
            <p:cNvPr id="97348" name="矩形 21608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49" name="直接连接符 216085"/>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97291" name="直接连接符 216086"/>
          <p:cNvSpPr/>
          <p:nvPr/>
        </p:nvSpPr>
        <p:spPr>
          <a:xfrm>
            <a:off x="2339975" y="2636838"/>
            <a:ext cx="504825" cy="0"/>
          </a:xfrm>
          <a:prstGeom prst="line">
            <a:avLst/>
          </a:prstGeom>
          <a:ln w="9525" cap="flat" cmpd="sng">
            <a:solidFill>
              <a:schemeClr val="tx1"/>
            </a:solidFill>
            <a:prstDash val="solid"/>
            <a:headEnd type="none" w="med" len="med"/>
            <a:tailEnd type="triangle" w="med" len="med"/>
          </a:ln>
        </p:spPr>
      </p:sp>
      <p:sp>
        <p:nvSpPr>
          <p:cNvPr id="97292" name="直接连接符 216087"/>
          <p:cNvSpPr/>
          <p:nvPr/>
        </p:nvSpPr>
        <p:spPr>
          <a:xfrm>
            <a:off x="3995738" y="2636838"/>
            <a:ext cx="576262" cy="0"/>
          </a:xfrm>
          <a:prstGeom prst="line">
            <a:avLst/>
          </a:prstGeom>
          <a:ln w="9525" cap="flat" cmpd="sng">
            <a:solidFill>
              <a:schemeClr val="tx1"/>
            </a:solidFill>
            <a:prstDash val="solid"/>
            <a:headEnd type="none" w="med" len="med"/>
            <a:tailEnd type="triangle" w="med" len="med"/>
          </a:ln>
        </p:spPr>
      </p:sp>
      <p:sp>
        <p:nvSpPr>
          <p:cNvPr id="97293" name="直接连接符 216088"/>
          <p:cNvSpPr/>
          <p:nvPr/>
        </p:nvSpPr>
        <p:spPr>
          <a:xfrm>
            <a:off x="5653088" y="2636838"/>
            <a:ext cx="576262" cy="0"/>
          </a:xfrm>
          <a:prstGeom prst="line">
            <a:avLst/>
          </a:prstGeom>
          <a:ln w="9525" cap="flat" cmpd="sng">
            <a:solidFill>
              <a:schemeClr val="tx1"/>
            </a:solidFill>
            <a:prstDash val="solid"/>
            <a:headEnd type="none" w="med" len="med"/>
            <a:tailEnd type="triangle" w="med" len="med"/>
          </a:ln>
        </p:spPr>
      </p:sp>
      <p:sp>
        <p:nvSpPr>
          <p:cNvPr id="97294" name="直接连接符 216089"/>
          <p:cNvSpPr/>
          <p:nvPr/>
        </p:nvSpPr>
        <p:spPr>
          <a:xfrm flipV="1">
            <a:off x="7235825" y="2420938"/>
            <a:ext cx="288925" cy="431800"/>
          </a:xfrm>
          <a:prstGeom prst="line">
            <a:avLst/>
          </a:prstGeom>
          <a:ln w="9525" cap="flat" cmpd="sng">
            <a:solidFill>
              <a:schemeClr val="tx1"/>
            </a:solidFill>
            <a:prstDash val="solid"/>
            <a:headEnd type="none" w="med" len="med"/>
            <a:tailEnd type="none" w="med" len="med"/>
          </a:ln>
        </p:spPr>
      </p:sp>
      <p:grpSp>
        <p:nvGrpSpPr>
          <p:cNvPr id="216112" name="组合 216111"/>
          <p:cNvGrpSpPr/>
          <p:nvPr/>
        </p:nvGrpSpPr>
        <p:grpSpPr>
          <a:xfrm>
            <a:off x="0" y="3286125"/>
            <a:ext cx="1223963" cy="576263"/>
            <a:chOff x="0" y="2070"/>
            <a:chExt cx="771" cy="363"/>
          </a:xfrm>
        </p:grpSpPr>
        <p:sp>
          <p:nvSpPr>
            <p:cNvPr id="97346" name="直接连接符 216090"/>
            <p:cNvSpPr/>
            <p:nvPr/>
          </p:nvSpPr>
          <p:spPr>
            <a:xfrm>
              <a:off x="408" y="2251"/>
              <a:ext cx="363" cy="182"/>
            </a:xfrm>
            <a:prstGeom prst="line">
              <a:avLst/>
            </a:prstGeom>
            <a:ln w="9525" cap="flat" cmpd="sng">
              <a:solidFill>
                <a:srgbClr val="CC0000"/>
              </a:solidFill>
              <a:prstDash val="solid"/>
              <a:headEnd type="none" w="med" len="med"/>
              <a:tailEnd type="triangle" w="med" len="med"/>
            </a:ln>
          </p:spPr>
        </p:sp>
        <p:sp>
          <p:nvSpPr>
            <p:cNvPr id="97347" name="文本框 216091"/>
            <p:cNvSpPr txBox="1"/>
            <p:nvPr/>
          </p:nvSpPr>
          <p:spPr>
            <a:xfrm>
              <a:off x="0" y="2070"/>
              <a:ext cx="478"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grpSp>
      <p:sp>
        <p:nvSpPr>
          <p:cNvPr id="216093" name="直接连接符 216092"/>
          <p:cNvSpPr/>
          <p:nvPr/>
        </p:nvSpPr>
        <p:spPr>
          <a:xfrm flipH="1">
            <a:off x="6985000" y="2997200"/>
            <a:ext cx="792163" cy="503238"/>
          </a:xfrm>
          <a:prstGeom prst="line">
            <a:avLst/>
          </a:prstGeom>
          <a:ln w="9525" cap="flat" cmpd="sng">
            <a:solidFill>
              <a:srgbClr val="CC0000"/>
            </a:solidFill>
            <a:prstDash val="solid"/>
            <a:headEnd type="none" w="med" len="med"/>
            <a:tailEnd type="triangle" w="med" len="med"/>
          </a:ln>
        </p:spPr>
      </p:sp>
      <p:sp>
        <p:nvSpPr>
          <p:cNvPr id="216094" name="文本框 216093"/>
          <p:cNvSpPr txBox="1"/>
          <p:nvPr/>
        </p:nvSpPr>
        <p:spPr>
          <a:xfrm>
            <a:off x="7705725" y="2636838"/>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nvGrpSpPr>
          <p:cNvPr id="216098" name="组合 216097"/>
          <p:cNvGrpSpPr/>
          <p:nvPr/>
        </p:nvGrpSpPr>
        <p:grpSpPr>
          <a:xfrm>
            <a:off x="2881313" y="3573463"/>
            <a:ext cx="1295400" cy="503237"/>
            <a:chOff x="1066" y="3430"/>
            <a:chExt cx="816" cy="317"/>
          </a:xfrm>
        </p:grpSpPr>
        <p:sp>
          <p:nvSpPr>
            <p:cNvPr id="97344" name="矩形 216098"/>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45" name="直接连接符 216099"/>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16101" name="组合 216100"/>
          <p:cNvGrpSpPr/>
          <p:nvPr/>
        </p:nvGrpSpPr>
        <p:grpSpPr>
          <a:xfrm>
            <a:off x="4608513" y="3573463"/>
            <a:ext cx="1295400" cy="503237"/>
            <a:chOff x="1066" y="3430"/>
            <a:chExt cx="816" cy="317"/>
          </a:xfrm>
        </p:grpSpPr>
        <p:sp>
          <p:nvSpPr>
            <p:cNvPr id="97342" name="矩形 216101"/>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43" name="直接连接符 216102"/>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16104" name="组合 216103"/>
          <p:cNvGrpSpPr/>
          <p:nvPr/>
        </p:nvGrpSpPr>
        <p:grpSpPr>
          <a:xfrm>
            <a:off x="6264275" y="3573463"/>
            <a:ext cx="1295400" cy="503237"/>
            <a:chOff x="1066" y="3430"/>
            <a:chExt cx="816" cy="317"/>
          </a:xfrm>
        </p:grpSpPr>
        <p:sp>
          <p:nvSpPr>
            <p:cNvPr id="97340" name="矩形 216104"/>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41" name="直接连接符 216105"/>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16111" name="组合 216110"/>
          <p:cNvGrpSpPr/>
          <p:nvPr/>
        </p:nvGrpSpPr>
        <p:grpSpPr>
          <a:xfrm>
            <a:off x="1296988" y="3573463"/>
            <a:ext cx="1584325" cy="503237"/>
            <a:chOff x="817" y="2251"/>
            <a:chExt cx="998" cy="317"/>
          </a:xfrm>
        </p:grpSpPr>
        <p:grpSp>
          <p:nvGrpSpPr>
            <p:cNvPr id="97336" name="组合 216094"/>
            <p:cNvGrpSpPr/>
            <p:nvPr/>
          </p:nvGrpSpPr>
          <p:grpSpPr>
            <a:xfrm>
              <a:off x="817" y="2251"/>
              <a:ext cx="816" cy="317"/>
              <a:chOff x="1066" y="3430"/>
              <a:chExt cx="816" cy="317"/>
            </a:xfrm>
          </p:grpSpPr>
          <p:sp>
            <p:nvSpPr>
              <p:cNvPr id="97338" name="矩形 21609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39" name="直接连接符 216096"/>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97337" name="直接连接符 216106"/>
            <p:cNvSpPr/>
            <p:nvPr/>
          </p:nvSpPr>
          <p:spPr>
            <a:xfrm>
              <a:off x="1497" y="2387"/>
              <a:ext cx="318" cy="0"/>
            </a:xfrm>
            <a:prstGeom prst="line">
              <a:avLst/>
            </a:prstGeom>
            <a:ln w="9525" cap="flat" cmpd="sng">
              <a:solidFill>
                <a:schemeClr val="tx1"/>
              </a:solidFill>
              <a:prstDash val="solid"/>
              <a:headEnd type="none" w="med" len="med"/>
              <a:tailEnd type="triangle" w="med" len="med"/>
            </a:ln>
          </p:spPr>
        </p:sp>
      </p:grpSp>
      <p:sp>
        <p:nvSpPr>
          <p:cNvPr id="216108" name="直接连接符 216107"/>
          <p:cNvSpPr/>
          <p:nvPr/>
        </p:nvSpPr>
        <p:spPr>
          <a:xfrm>
            <a:off x="4032250" y="3789363"/>
            <a:ext cx="576263" cy="0"/>
          </a:xfrm>
          <a:prstGeom prst="line">
            <a:avLst/>
          </a:prstGeom>
          <a:ln w="9525" cap="flat" cmpd="sng">
            <a:solidFill>
              <a:schemeClr val="tx1"/>
            </a:solidFill>
            <a:prstDash val="solid"/>
            <a:headEnd type="none" w="med" len="med"/>
            <a:tailEnd type="triangle" w="med" len="med"/>
          </a:ln>
        </p:spPr>
      </p:sp>
      <p:sp>
        <p:nvSpPr>
          <p:cNvPr id="216109" name="直接连接符 216108"/>
          <p:cNvSpPr/>
          <p:nvPr/>
        </p:nvSpPr>
        <p:spPr>
          <a:xfrm>
            <a:off x="5689600" y="3789363"/>
            <a:ext cx="576263" cy="0"/>
          </a:xfrm>
          <a:prstGeom prst="line">
            <a:avLst/>
          </a:prstGeom>
          <a:ln w="9525" cap="flat" cmpd="sng">
            <a:solidFill>
              <a:schemeClr val="tx1"/>
            </a:solidFill>
            <a:prstDash val="solid"/>
            <a:headEnd type="none" w="med" len="med"/>
            <a:tailEnd type="triangle" w="med" len="med"/>
          </a:ln>
        </p:spPr>
      </p:sp>
      <p:sp>
        <p:nvSpPr>
          <p:cNvPr id="216110" name="直接连接符 216109"/>
          <p:cNvSpPr/>
          <p:nvPr/>
        </p:nvSpPr>
        <p:spPr>
          <a:xfrm flipV="1">
            <a:off x="7272338" y="3573463"/>
            <a:ext cx="288925" cy="431800"/>
          </a:xfrm>
          <a:prstGeom prst="line">
            <a:avLst/>
          </a:prstGeom>
          <a:ln w="9525" cap="flat" cmpd="sng">
            <a:solidFill>
              <a:schemeClr val="tx1"/>
            </a:solidFill>
            <a:prstDash val="solid"/>
            <a:headEnd type="none" w="med" len="med"/>
            <a:tailEnd type="none" w="med" len="med"/>
          </a:ln>
        </p:spPr>
      </p:sp>
      <p:sp>
        <p:nvSpPr>
          <p:cNvPr id="216113" name="文本框 216112"/>
          <p:cNvSpPr txBox="1"/>
          <p:nvPr/>
        </p:nvSpPr>
        <p:spPr>
          <a:xfrm>
            <a:off x="3255963" y="4124325"/>
            <a:ext cx="1268412"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dequeue</a:t>
            </a:r>
          </a:p>
        </p:txBody>
      </p:sp>
      <p:grpSp>
        <p:nvGrpSpPr>
          <p:cNvPr id="216114" name="组合 216113"/>
          <p:cNvGrpSpPr/>
          <p:nvPr/>
        </p:nvGrpSpPr>
        <p:grpSpPr>
          <a:xfrm>
            <a:off x="0" y="5157788"/>
            <a:ext cx="1223963" cy="576262"/>
            <a:chOff x="0" y="2070"/>
            <a:chExt cx="771" cy="363"/>
          </a:xfrm>
        </p:grpSpPr>
        <p:sp>
          <p:nvSpPr>
            <p:cNvPr id="97334" name="直接连接符 216114"/>
            <p:cNvSpPr/>
            <p:nvPr/>
          </p:nvSpPr>
          <p:spPr>
            <a:xfrm>
              <a:off x="408" y="2251"/>
              <a:ext cx="363" cy="182"/>
            </a:xfrm>
            <a:prstGeom prst="line">
              <a:avLst/>
            </a:prstGeom>
            <a:ln w="9525" cap="flat" cmpd="sng">
              <a:solidFill>
                <a:srgbClr val="CC0000"/>
              </a:solidFill>
              <a:prstDash val="solid"/>
              <a:headEnd type="none" w="med" len="med"/>
              <a:tailEnd type="triangle" w="med" len="med"/>
            </a:ln>
          </p:spPr>
        </p:sp>
        <p:sp>
          <p:nvSpPr>
            <p:cNvPr id="97335" name="文本框 216115"/>
            <p:cNvSpPr txBox="1"/>
            <p:nvPr/>
          </p:nvSpPr>
          <p:spPr>
            <a:xfrm>
              <a:off x="0" y="2070"/>
              <a:ext cx="478" cy="288"/>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head</a:t>
              </a:r>
            </a:p>
          </p:txBody>
        </p:sp>
      </p:grpSp>
      <p:sp>
        <p:nvSpPr>
          <p:cNvPr id="216117" name="直接连接符 216116"/>
          <p:cNvSpPr/>
          <p:nvPr/>
        </p:nvSpPr>
        <p:spPr>
          <a:xfrm flipH="1">
            <a:off x="7019925" y="4868863"/>
            <a:ext cx="215900" cy="431800"/>
          </a:xfrm>
          <a:prstGeom prst="line">
            <a:avLst/>
          </a:prstGeom>
          <a:ln w="9525" cap="flat" cmpd="sng">
            <a:solidFill>
              <a:srgbClr val="CC0000"/>
            </a:solidFill>
            <a:prstDash val="solid"/>
            <a:headEnd type="none" w="med" len="med"/>
            <a:tailEnd type="triangle" w="med" len="med"/>
          </a:ln>
        </p:spPr>
      </p:sp>
      <p:sp>
        <p:nvSpPr>
          <p:cNvPr id="216118" name="文本框 216117"/>
          <p:cNvSpPr txBox="1"/>
          <p:nvPr/>
        </p:nvSpPr>
        <p:spPr>
          <a:xfrm>
            <a:off x="7164388" y="4508500"/>
            <a:ext cx="571500" cy="457200"/>
          </a:xfrm>
          <a:prstGeom prst="rect">
            <a:avLst/>
          </a:prstGeom>
          <a:noFill/>
          <a:ln w="9525">
            <a:noFill/>
          </a:ln>
        </p:spPr>
        <p:txBody>
          <a:bodyPr wrap="none">
            <a:spAutoFit/>
          </a:bodyPr>
          <a:lstStyle/>
          <a:p>
            <a:r>
              <a:rPr lang="en-US" altLang="zh-CN" dirty="0">
                <a:solidFill>
                  <a:srgbClr val="CC0000"/>
                </a:solidFill>
                <a:latin typeface="Times New Roman" panose="02020603050405020304" pitchFamily="18" charset="0"/>
              </a:rPr>
              <a:t>tail</a:t>
            </a:r>
          </a:p>
        </p:txBody>
      </p:sp>
      <p:grpSp>
        <p:nvGrpSpPr>
          <p:cNvPr id="216119" name="组合 216118"/>
          <p:cNvGrpSpPr/>
          <p:nvPr/>
        </p:nvGrpSpPr>
        <p:grpSpPr>
          <a:xfrm>
            <a:off x="2881313" y="5445125"/>
            <a:ext cx="1295400" cy="503238"/>
            <a:chOff x="1066" y="3430"/>
            <a:chExt cx="816" cy="317"/>
          </a:xfrm>
        </p:grpSpPr>
        <p:sp>
          <p:nvSpPr>
            <p:cNvPr id="97332" name="矩形 21611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33" name="直接连接符 216120"/>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16122" name="组合 216121"/>
          <p:cNvGrpSpPr/>
          <p:nvPr/>
        </p:nvGrpSpPr>
        <p:grpSpPr>
          <a:xfrm>
            <a:off x="4608513" y="5445125"/>
            <a:ext cx="1295400" cy="503238"/>
            <a:chOff x="1066" y="3430"/>
            <a:chExt cx="816" cy="317"/>
          </a:xfrm>
        </p:grpSpPr>
        <p:sp>
          <p:nvSpPr>
            <p:cNvPr id="97330" name="矩形 216122"/>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31" name="直接连接符 216123"/>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16125" name="组合 216124"/>
          <p:cNvGrpSpPr/>
          <p:nvPr/>
        </p:nvGrpSpPr>
        <p:grpSpPr>
          <a:xfrm>
            <a:off x="6264275" y="5445125"/>
            <a:ext cx="1295400" cy="503238"/>
            <a:chOff x="1066" y="3430"/>
            <a:chExt cx="816" cy="317"/>
          </a:xfrm>
        </p:grpSpPr>
        <p:sp>
          <p:nvSpPr>
            <p:cNvPr id="97328" name="矩形 216125"/>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29" name="直接连接符 216126"/>
            <p:cNvSpPr/>
            <p:nvPr/>
          </p:nvSpPr>
          <p:spPr>
            <a:xfrm>
              <a:off x="1655" y="3430"/>
              <a:ext cx="0" cy="317"/>
            </a:xfrm>
            <a:prstGeom prst="line">
              <a:avLst/>
            </a:prstGeom>
            <a:ln w="38100" cap="flat" cmpd="sng">
              <a:solidFill>
                <a:schemeClr val="tx1"/>
              </a:solidFill>
              <a:prstDash val="solid"/>
              <a:headEnd type="none" w="med" len="med"/>
              <a:tailEnd type="none" w="med" len="med"/>
            </a:ln>
          </p:spPr>
        </p:sp>
      </p:grpSp>
      <p:grpSp>
        <p:nvGrpSpPr>
          <p:cNvPr id="216128" name="组合 216127"/>
          <p:cNvGrpSpPr/>
          <p:nvPr/>
        </p:nvGrpSpPr>
        <p:grpSpPr>
          <a:xfrm>
            <a:off x="1296988" y="5445125"/>
            <a:ext cx="1584325" cy="503238"/>
            <a:chOff x="817" y="2251"/>
            <a:chExt cx="998" cy="317"/>
          </a:xfrm>
        </p:grpSpPr>
        <p:grpSp>
          <p:nvGrpSpPr>
            <p:cNvPr id="97324" name="组合 216128"/>
            <p:cNvGrpSpPr/>
            <p:nvPr/>
          </p:nvGrpSpPr>
          <p:grpSpPr>
            <a:xfrm>
              <a:off x="817" y="2251"/>
              <a:ext cx="816" cy="317"/>
              <a:chOff x="1066" y="3430"/>
              <a:chExt cx="816" cy="317"/>
            </a:xfrm>
          </p:grpSpPr>
          <p:sp>
            <p:nvSpPr>
              <p:cNvPr id="97326" name="矩形 216129"/>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27" name="直接连接符 216130"/>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97325" name="直接连接符 216131"/>
            <p:cNvSpPr/>
            <p:nvPr/>
          </p:nvSpPr>
          <p:spPr>
            <a:xfrm>
              <a:off x="1497" y="2387"/>
              <a:ext cx="318" cy="0"/>
            </a:xfrm>
            <a:prstGeom prst="line">
              <a:avLst/>
            </a:prstGeom>
            <a:ln w="9525" cap="flat" cmpd="sng">
              <a:solidFill>
                <a:schemeClr val="tx1"/>
              </a:solidFill>
              <a:prstDash val="solid"/>
              <a:headEnd type="none" w="med" len="med"/>
              <a:tailEnd type="triangle" w="med" len="med"/>
            </a:ln>
          </p:spPr>
        </p:sp>
      </p:grpSp>
      <p:sp>
        <p:nvSpPr>
          <p:cNvPr id="216133" name="直接连接符 216132"/>
          <p:cNvSpPr/>
          <p:nvPr/>
        </p:nvSpPr>
        <p:spPr>
          <a:xfrm>
            <a:off x="4032250" y="5661025"/>
            <a:ext cx="576263" cy="0"/>
          </a:xfrm>
          <a:prstGeom prst="line">
            <a:avLst/>
          </a:prstGeom>
          <a:ln w="9525" cap="flat" cmpd="sng">
            <a:solidFill>
              <a:schemeClr val="tx1"/>
            </a:solidFill>
            <a:prstDash val="solid"/>
            <a:headEnd type="none" w="med" len="med"/>
            <a:tailEnd type="triangle" w="med" len="med"/>
          </a:ln>
        </p:spPr>
      </p:sp>
      <p:sp>
        <p:nvSpPr>
          <p:cNvPr id="216134" name="直接连接符 216133"/>
          <p:cNvSpPr/>
          <p:nvPr/>
        </p:nvSpPr>
        <p:spPr>
          <a:xfrm>
            <a:off x="5689600" y="5661025"/>
            <a:ext cx="576263" cy="0"/>
          </a:xfrm>
          <a:prstGeom prst="line">
            <a:avLst/>
          </a:prstGeom>
          <a:ln w="9525" cap="flat" cmpd="sng">
            <a:solidFill>
              <a:schemeClr val="tx1"/>
            </a:solidFill>
            <a:prstDash val="solid"/>
            <a:headEnd type="none" w="med" len="med"/>
            <a:tailEnd type="triangle" w="med" len="med"/>
          </a:ln>
        </p:spPr>
      </p:sp>
      <p:sp>
        <p:nvSpPr>
          <p:cNvPr id="216135" name="直接连接符 216134"/>
          <p:cNvSpPr/>
          <p:nvPr/>
        </p:nvSpPr>
        <p:spPr>
          <a:xfrm flipV="1">
            <a:off x="7272338" y="5445125"/>
            <a:ext cx="288925" cy="431800"/>
          </a:xfrm>
          <a:prstGeom prst="line">
            <a:avLst/>
          </a:prstGeom>
          <a:ln w="9525" cap="flat" cmpd="sng">
            <a:solidFill>
              <a:schemeClr val="tx1"/>
            </a:solidFill>
            <a:prstDash val="solid"/>
            <a:headEnd type="none" w="med" len="med"/>
            <a:tailEnd type="none" w="med" len="med"/>
          </a:ln>
        </p:spPr>
      </p:sp>
      <p:sp>
        <p:nvSpPr>
          <p:cNvPr id="216136" name="文本框 216135"/>
          <p:cNvSpPr txBox="1"/>
          <p:nvPr/>
        </p:nvSpPr>
        <p:spPr>
          <a:xfrm>
            <a:off x="3255963" y="5995988"/>
            <a:ext cx="1268412" cy="457200"/>
          </a:xfrm>
          <a:prstGeom prst="rect">
            <a:avLst/>
          </a:prstGeom>
          <a:noFill/>
          <a:ln w="9525">
            <a:noFill/>
          </a:ln>
        </p:spPr>
        <p:txBody>
          <a:bodyPr wrap="none">
            <a:spAutoFit/>
          </a:bodyPr>
          <a:lstStyle/>
          <a:p>
            <a:r>
              <a:rPr lang="en-US" altLang="zh-CN" b="1" dirty="0">
                <a:solidFill>
                  <a:srgbClr val="CC0000"/>
                </a:solidFill>
                <a:latin typeface="Times New Roman" panose="02020603050405020304" pitchFamily="18" charset="0"/>
              </a:rPr>
              <a:t>enqueue</a:t>
            </a:r>
          </a:p>
        </p:txBody>
      </p:sp>
      <p:grpSp>
        <p:nvGrpSpPr>
          <p:cNvPr id="216141" name="组合 216140"/>
          <p:cNvGrpSpPr/>
          <p:nvPr/>
        </p:nvGrpSpPr>
        <p:grpSpPr>
          <a:xfrm>
            <a:off x="7847013" y="5445125"/>
            <a:ext cx="1296987" cy="503238"/>
            <a:chOff x="4943" y="3430"/>
            <a:chExt cx="817" cy="317"/>
          </a:xfrm>
        </p:grpSpPr>
        <p:grpSp>
          <p:nvGrpSpPr>
            <p:cNvPr id="97320" name="组合 216136"/>
            <p:cNvGrpSpPr/>
            <p:nvPr/>
          </p:nvGrpSpPr>
          <p:grpSpPr>
            <a:xfrm>
              <a:off x="4943" y="3430"/>
              <a:ext cx="816" cy="317"/>
              <a:chOff x="1066" y="3430"/>
              <a:chExt cx="816" cy="317"/>
            </a:xfrm>
          </p:grpSpPr>
          <p:sp>
            <p:nvSpPr>
              <p:cNvPr id="97322" name="矩形 216137"/>
              <p:cNvSpPr/>
              <p:nvPr/>
            </p:nvSpPr>
            <p:spPr>
              <a:xfrm>
                <a:off x="1066" y="3430"/>
                <a:ext cx="816" cy="317"/>
              </a:xfrm>
              <a:prstGeom prst="rect">
                <a:avLst/>
              </a:prstGeom>
              <a:solidFill>
                <a:srgbClr val="FFFF00"/>
              </a:solidFill>
              <a:ln w="38100"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97323" name="直接连接符 216138"/>
              <p:cNvSpPr/>
              <p:nvPr/>
            </p:nvSpPr>
            <p:spPr>
              <a:xfrm>
                <a:off x="1655" y="3430"/>
                <a:ext cx="0" cy="317"/>
              </a:xfrm>
              <a:prstGeom prst="line">
                <a:avLst/>
              </a:prstGeom>
              <a:ln w="38100" cap="flat" cmpd="sng">
                <a:solidFill>
                  <a:schemeClr val="tx1"/>
                </a:solidFill>
                <a:prstDash val="solid"/>
                <a:headEnd type="none" w="med" len="med"/>
                <a:tailEnd type="none" w="med" len="med"/>
              </a:ln>
            </p:spPr>
          </p:sp>
        </p:grpSp>
        <p:sp>
          <p:nvSpPr>
            <p:cNvPr id="97321" name="直接连接符 216139"/>
            <p:cNvSpPr/>
            <p:nvPr/>
          </p:nvSpPr>
          <p:spPr>
            <a:xfrm flipV="1">
              <a:off x="5578" y="3430"/>
              <a:ext cx="182" cy="272"/>
            </a:xfrm>
            <a:prstGeom prst="line">
              <a:avLst/>
            </a:prstGeom>
            <a:ln w="9525" cap="flat" cmpd="sng">
              <a:solidFill>
                <a:schemeClr val="tx1"/>
              </a:solidFill>
              <a:prstDash val="solid"/>
              <a:headEnd type="none" w="med" len="med"/>
              <a:tailEnd type="none" w="med" len="med"/>
            </a:ln>
          </p:spPr>
        </p:sp>
      </p:grpSp>
      <p:sp>
        <p:nvSpPr>
          <p:cNvPr id="216142" name="直接连接符 216141"/>
          <p:cNvSpPr/>
          <p:nvPr/>
        </p:nvSpPr>
        <p:spPr>
          <a:xfrm>
            <a:off x="7235825" y="5734050"/>
            <a:ext cx="576263" cy="0"/>
          </a:xfrm>
          <a:prstGeom prst="line">
            <a:avLst/>
          </a:prstGeom>
          <a:ln w="9525" cap="flat" cmpd="sng">
            <a:solidFill>
              <a:schemeClr val="tx1"/>
            </a:solidFill>
            <a:prstDash val="solid"/>
            <a:headEnd type="none" w="med" len="med"/>
            <a:tailEnd type="triangle" w="med" len="med"/>
          </a:ln>
        </p:spPr>
      </p:sp>
      <p:sp>
        <p:nvSpPr>
          <p:cNvPr id="97319"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92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1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0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60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60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61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61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1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61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61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6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61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1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6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216111"/>
                                        </p:tgtEl>
                                      </p:cBhvr>
                                    </p:animEffect>
                                    <p:set>
                                      <p:cBhvr>
                                        <p:cTn id="35" dur="1" fill="hold">
                                          <p:stCondLst>
                                            <p:cond delay="499"/>
                                          </p:stCondLst>
                                        </p:cTn>
                                        <p:tgtEl>
                                          <p:spTgt spid="2161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8.33333E-7 2.89017E-7 L 0.18108 2.89017E-7 " pathEditMode="relative" ptsTypes="AA">
                                      <p:cBhvr>
                                        <p:cTn id="39" dur="1000" fill="hold"/>
                                        <p:tgtEl>
                                          <p:spTgt spid="216112"/>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611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16117"/>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21611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1611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1612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1612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1612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6133"/>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613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1613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1613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16141"/>
                                        </p:tgtEl>
                                        <p:attrNameLst>
                                          <p:attrName>style.visibility</p:attrName>
                                        </p:attrNameLst>
                                      </p:cBhvr>
                                      <p:to>
                                        <p:strVal val="visible"/>
                                      </p:to>
                                    </p:set>
                                    <p:animEffect transition="in" filter="blinds(horizontal)">
                                      <p:cBhvr>
                                        <p:cTn id="68" dur="500"/>
                                        <p:tgtEl>
                                          <p:spTgt spid="21614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16142"/>
                                        </p:tgtEl>
                                        <p:attrNameLst>
                                          <p:attrName>style.visibility</p:attrName>
                                        </p:attrNameLst>
                                      </p:cBhvr>
                                      <p:to>
                                        <p:strVal val="visible"/>
                                      </p:to>
                                    </p:set>
                                    <p:animEffect transition="in" filter="blinds(horizontal)">
                                      <p:cBhvr>
                                        <p:cTn id="73" dur="500"/>
                                        <p:tgtEl>
                                          <p:spTgt spid="216142"/>
                                        </p:tgtEl>
                                      </p:cBhvr>
                                    </p:animEffect>
                                  </p:childTnLst>
                                </p:cTn>
                              </p:par>
                              <p:par>
                                <p:cTn id="74" presetID="3" presetClass="exit" presetSubtype="10" fill="hold" nodeType="withEffect">
                                  <p:stCondLst>
                                    <p:cond delay="0"/>
                                  </p:stCondLst>
                                  <p:childTnLst>
                                    <p:animEffect transition="out" filter="blinds(horizontal)">
                                      <p:cBhvr>
                                        <p:cTn id="75" dur="500"/>
                                        <p:tgtEl>
                                          <p:spTgt spid="216135"/>
                                        </p:tgtEl>
                                      </p:cBhvr>
                                    </p:animEffect>
                                    <p:set>
                                      <p:cBhvr>
                                        <p:cTn id="76" dur="1" fill="hold">
                                          <p:stCondLst>
                                            <p:cond delay="499"/>
                                          </p:stCondLst>
                                        </p:cTn>
                                        <p:tgtEl>
                                          <p:spTgt spid="21613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0" nodeType="clickEffect">
                                  <p:stCondLst>
                                    <p:cond delay="0"/>
                                  </p:stCondLst>
                                  <p:childTnLst>
                                    <p:animMotion origin="layout" path="M 0 0 L 0.11823 0 " pathEditMode="relative" ptsTypes="AA">
                                      <p:cBhvr>
                                        <p:cTn id="80" dur="1000" fill="hold"/>
                                        <p:tgtEl>
                                          <p:spTgt spid="216118"/>
                                        </p:tgtEl>
                                        <p:attrNameLst>
                                          <p:attrName>ppt_x</p:attrName>
                                          <p:attrName>ppt_y</p:attrName>
                                        </p:attrNameLst>
                                      </p:cBhvr>
                                    </p:animMotion>
                                  </p:childTnLst>
                                </p:cTn>
                              </p:par>
                              <p:par>
                                <p:cTn id="81" presetID="0" presetClass="path" presetSubtype="0" accel="50000" decel="50000" fill="hold" nodeType="withEffect">
                                  <p:stCondLst>
                                    <p:cond delay="0"/>
                                  </p:stCondLst>
                                  <p:childTnLst>
                                    <p:animMotion origin="layout" path="M 0 0 L 0.11823 0 " pathEditMode="relative" ptsTypes="AA">
                                      <p:cBhvr>
                                        <p:cTn id="82" dur="1000" fill="hold"/>
                                        <p:tgtEl>
                                          <p:spTgt spid="2161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94" grpId="0"/>
      <p:bldP spid="216113" grpId="0"/>
      <p:bldP spid="216118" grpId="0"/>
      <p:bldP spid="216118" grpId="1"/>
      <p:bldP spid="21613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217089"/>
          <p:cNvSpPr>
            <a:spLocks noGrp="1"/>
          </p:cNvSpPr>
          <p:nvPr>
            <p:ph type="title"/>
          </p:nvPr>
        </p:nvSpPr>
        <p:spPr>
          <a:xfrm>
            <a:off x="395288" y="188913"/>
            <a:ext cx="7200900" cy="503237"/>
          </a:xfrm>
        </p:spPr>
        <p:txBody>
          <a:bodyPr vert="horz" wrap="square" lIns="91440" tIns="45720" rIns="91440" bIns="45720" anchor="ctr"/>
          <a:lstStyle/>
          <a:p>
            <a:pPr eaLnBrk="1" hangingPunct="1"/>
            <a:r>
              <a:rPr lang="en-US" altLang="zh-CN" sz="4000" dirty="0">
                <a:solidFill>
                  <a:srgbClr val="CC0000"/>
                </a:solidFill>
              </a:rPr>
              <a:t>3.  Queues</a:t>
            </a:r>
          </a:p>
        </p:txBody>
      </p:sp>
      <p:sp>
        <p:nvSpPr>
          <p:cNvPr id="98307" name="文本占位符 217090"/>
          <p:cNvSpPr>
            <a:spLocks noGrp="1"/>
          </p:cNvSpPr>
          <p:nvPr>
            <p:ph idx="1"/>
          </p:nvPr>
        </p:nvSpPr>
        <p:spPr>
          <a:xfrm>
            <a:off x="685800" y="981075"/>
            <a:ext cx="7772400" cy="5114925"/>
          </a:xfrm>
        </p:spPr>
        <p:txBody>
          <a:bodyPr vert="horz" wrap="square" lIns="91440" tIns="45720" rIns="91440" bIns="45720" anchor="t"/>
          <a:lstStyle/>
          <a:p>
            <a:pPr eaLnBrk="1" hangingPunct="1"/>
            <a:r>
              <a:rPr lang="en-US" altLang="zh-CN" sz="3600" dirty="0">
                <a:solidFill>
                  <a:srgbClr val="008000"/>
                </a:solidFill>
              </a:rPr>
              <a:t>3.1 Definition of Queues</a:t>
            </a:r>
          </a:p>
          <a:p>
            <a:pPr eaLnBrk="1" hangingPunct="1"/>
            <a:r>
              <a:rPr lang="en-US" altLang="zh-CN" sz="3600" dirty="0">
                <a:solidFill>
                  <a:srgbClr val="008000"/>
                </a:solidFill>
              </a:rPr>
              <a:t>3.2 ADT of Queues</a:t>
            </a:r>
          </a:p>
          <a:p>
            <a:pPr eaLnBrk="1" hangingPunct="1"/>
            <a:r>
              <a:rPr lang="en-US" altLang="zh-CN" sz="3600" dirty="0">
                <a:solidFill>
                  <a:srgbClr val="008000"/>
                </a:solidFill>
              </a:rPr>
              <a:t>3.3 Basic Implementation of Queues</a:t>
            </a:r>
          </a:p>
          <a:p>
            <a:pPr lvl="1" eaLnBrk="1" hangingPunct="1"/>
            <a:r>
              <a:rPr lang="en-US" altLang="zh-CN" sz="3200" dirty="0">
                <a:solidFill>
                  <a:srgbClr val="008000"/>
                </a:solidFill>
              </a:rPr>
              <a:t>3.3.1 Array-based Queues</a:t>
            </a:r>
          </a:p>
          <a:p>
            <a:pPr lvl="1" eaLnBrk="1" hangingPunct="1"/>
            <a:r>
              <a:rPr lang="en-US" altLang="zh-CN" sz="3200" dirty="0">
                <a:solidFill>
                  <a:srgbClr val="008000"/>
                </a:solidFill>
              </a:rPr>
              <a:t>3.3.2 Linked Queues</a:t>
            </a:r>
          </a:p>
          <a:p>
            <a:pPr eaLnBrk="1" hangingPunct="1"/>
            <a:r>
              <a:rPr lang="en-US" altLang="zh-CN" sz="3600" dirty="0">
                <a:solidFill>
                  <a:srgbClr val="CC0000"/>
                </a:solidFill>
              </a:rPr>
              <a:t>3.4 Application of Queues</a:t>
            </a:r>
          </a:p>
          <a:p>
            <a:pPr eaLnBrk="1" hangingPunct="1">
              <a:buNone/>
            </a:pPr>
            <a:endParaRPr lang="en-US" altLang="zh-CN" sz="3600" dirty="0">
              <a:solidFill>
                <a:srgbClr val="008000"/>
              </a:solidFill>
            </a:endParaRPr>
          </a:p>
        </p:txBody>
      </p:sp>
      <p:sp>
        <p:nvSpPr>
          <p:cNvPr id="98308"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93</a:t>
            </a:fld>
            <a:endParaRPr lang="zh-CN" altLang="en-US" sz="1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标题 143362"/>
          <p:cNvSpPr>
            <a:spLocks noGrp="1"/>
          </p:cNvSpPr>
          <p:nvPr>
            <p:ph type="title"/>
          </p:nvPr>
        </p:nvSpPr>
        <p:spPr/>
        <p:txBody>
          <a:bodyPr vert="horz" wrap="square" lIns="91440" tIns="45720" rIns="91440" bIns="45720" anchor="ctr"/>
          <a:lstStyle/>
          <a:p>
            <a:pPr eaLnBrk="1" hangingPunct="1"/>
            <a:r>
              <a:rPr lang="en-US" altLang="zh-CN" sz="4000" dirty="0">
                <a:solidFill>
                  <a:srgbClr val="CC3300"/>
                </a:solidFill>
              </a:rPr>
              <a:t>Application of Queue(1)- Buffer</a:t>
            </a:r>
          </a:p>
        </p:txBody>
      </p:sp>
      <p:graphicFrame>
        <p:nvGraphicFramePr>
          <p:cNvPr id="99331" name="内容占位符 143363"/>
          <p:cNvGraphicFramePr>
            <a:graphicFrameLocks noGrp="1"/>
          </p:cNvGraphicFramePr>
          <p:nvPr>
            <p:ph sz="half" idx="2"/>
          </p:nvPr>
        </p:nvGraphicFramePr>
        <p:xfrm>
          <a:off x="539750" y="1557338"/>
          <a:ext cx="7270750" cy="4857750"/>
        </p:xfrm>
        <a:graphic>
          <a:graphicData uri="http://schemas.openxmlformats.org/presentationml/2006/ole">
            <mc:AlternateContent xmlns:mc="http://schemas.openxmlformats.org/markup-compatibility/2006">
              <mc:Choice xmlns:v="urn:schemas-microsoft-com:vml" Requires="v">
                <p:oleObj r:id="rId2" imgW="7270115" imgH="4865370" progId="Visio.Drawing.11">
                  <p:embed/>
                </p:oleObj>
              </mc:Choice>
              <mc:Fallback>
                <p:oleObj r:id="rId2" imgW="7270115" imgH="4865370" progId="Visio.Drawing.11">
                  <p:embed/>
                  <p:pic>
                    <p:nvPicPr>
                      <p:cNvPr id="99331" name="内容占位符 143363"/>
                      <p:cNvPicPr/>
                      <p:nvPr/>
                    </p:nvPicPr>
                    <p:blipFill>
                      <a:blip r:embed="rId3"/>
                      <a:srcRect/>
                      <a:stretch>
                        <a:fillRect/>
                      </a:stretch>
                    </p:blipFill>
                    <p:spPr>
                      <a:xfrm>
                        <a:off x="539750" y="1557338"/>
                        <a:ext cx="7270750" cy="4857750"/>
                      </a:xfrm>
                      <a:prstGeom prst="rect">
                        <a:avLst/>
                      </a:prstGeom>
                      <a:noFill/>
                      <a:ln w="38100">
                        <a:miter/>
                      </a:ln>
                    </p:spPr>
                  </p:pic>
                </p:oleObj>
              </mc:Fallback>
            </mc:AlternateContent>
          </a:graphicData>
        </a:graphic>
      </p:graphicFrame>
      <p:sp>
        <p:nvSpPr>
          <p:cNvPr id="99332" name="文本框 143366"/>
          <p:cNvSpPr txBox="1"/>
          <p:nvPr/>
        </p:nvSpPr>
        <p:spPr>
          <a:xfrm>
            <a:off x="6280150" y="2225675"/>
            <a:ext cx="2501900" cy="457200"/>
          </a:xfrm>
          <a:prstGeom prst="rect">
            <a:avLst/>
          </a:prstGeom>
          <a:noFill/>
          <a:ln w="9525">
            <a:noFill/>
          </a:ln>
        </p:spPr>
        <p:txBody>
          <a:bodyPr wrap="none">
            <a:spAutoFit/>
          </a:bodyPr>
          <a:lstStyle/>
          <a:p>
            <a:r>
              <a:rPr lang="en-US" altLang="zh-CN" dirty="0">
                <a:latin typeface="Times New Roman" panose="02020603050405020304" pitchFamily="18" charset="0"/>
              </a:rPr>
              <a:t>Low speed devices</a:t>
            </a:r>
          </a:p>
        </p:txBody>
      </p:sp>
      <p:sp>
        <p:nvSpPr>
          <p:cNvPr id="99333" name="文本框 143367"/>
          <p:cNvSpPr txBox="1"/>
          <p:nvPr/>
        </p:nvSpPr>
        <p:spPr>
          <a:xfrm>
            <a:off x="5580063" y="5373688"/>
            <a:ext cx="2808287" cy="457200"/>
          </a:xfrm>
          <a:prstGeom prst="rect">
            <a:avLst/>
          </a:prstGeom>
          <a:noFill/>
          <a:ln w="9525">
            <a:noFill/>
          </a:ln>
        </p:spPr>
        <p:txBody>
          <a:bodyPr wrap="none">
            <a:spAutoFit/>
          </a:bodyPr>
          <a:lstStyle/>
          <a:p>
            <a:r>
              <a:rPr lang="en-US" altLang="zh-CN" dirty="0">
                <a:latin typeface="Times New Roman" panose="02020603050405020304" pitchFamily="18" charset="0"/>
              </a:rPr>
              <a:t>High speed processor</a:t>
            </a:r>
          </a:p>
        </p:txBody>
      </p:sp>
      <p:sp>
        <p:nvSpPr>
          <p:cNvPr id="99334" name="文本框 143368"/>
          <p:cNvSpPr txBox="1"/>
          <p:nvPr/>
        </p:nvSpPr>
        <p:spPr>
          <a:xfrm>
            <a:off x="6011863" y="3933825"/>
            <a:ext cx="2933700" cy="457200"/>
          </a:xfrm>
          <a:prstGeom prst="rect">
            <a:avLst/>
          </a:prstGeom>
          <a:noFill/>
          <a:ln w="9525">
            <a:noFill/>
          </a:ln>
        </p:spPr>
        <p:txBody>
          <a:bodyPr wrap="none">
            <a:spAutoFit/>
          </a:bodyPr>
          <a:lstStyle/>
          <a:p>
            <a:r>
              <a:rPr lang="en-US" altLang="zh-CN" dirty="0">
                <a:latin typeface="Times New Roman" panose="02020603050405020304" pitchFamily="18" charset="0"/>
              </a:rPr>
              <a:t>Queues for data buffer</a:t>
            </a:r>
          </a:p>
        </p:txBody>
      </p:sp>
      <p:sp>
        <p:nvSpPr>
          <p:cNvPr id="99335"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94</a:t>
            </a:fld>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cBhvr>
                                        <p:cTn id="6" dur="250" accel="50000" decel="50000" autoRev="1" fill="hold">
                                          <p:stCondLst>
                                            <p:cond delay="0"/>
                                          </p:stCondLst>
                                        </p:cTn>
                                        <p:tgtEl>
                                          <p:spTgt spid="143363"/>
                                        </p:tgtEl>
                                        <p:attrNameLst>
                                          <p:attrName>ppt_x</p:attrName>
                                          <p:attrName>ppt_y</p:attrName>
                                        </p:attrNameLst>
                                      </p:cBhvr>
                                    </p:animMotion>
                                    <p:animRot by="1500000">
                                      <p:cBhvr>
                                        <p:cTn id="7" dur="125" fill="hold">
                                          <p:stCondLst>
                                            <p:cond delay="0"/>
                                          </p:stCondLst>
                                        </p:cTn>
                                        <p:tgtEl>
                                          <p:spTgt spid="143363"/>
                                        </p:tgtEl>
                                        <p:attrNameLst>
                                          <p:attrName>r</p:attrName>
                                        </p:attrNameLst>
                                      </p:cBhvr>
                                    </p:animRot>
                                    <p:animRot by="-1500000">
                                      <p:cBhvr>
                                        <p:cTn id="8" dur="125" fill="hold">
                                          <p:stCondLst>
                                            <p:cond delay="125"/>
                                          </p:stCondLst>
                                        </p:cTn>
                                        <p:tgtEl>
                                          <p:spTgt spid="143363"/>
                                        </p:tgtEl>
                                        <p:attrNameLst>
                                          <p:attrName>r</p:attrName>
                                        </p:attrNameLst>
                                      </p:cBhvr>
                                    </p:animRot>
                                    <p:animRot by="-1500000">
                                      <p:cBhvr>
                                        <p:cTn id="9" dur="125" fill="hold">
                                          <p:stCondLst>
                                            <p:cond delay="250"/>
                                          </p:stCondLst>
                                        </p:cTn>
                                        <p:tgtEl>
                                          <p:spTgt spid="143363"/>
                                        </p:tgtEl>
                                        <p:attrNameLst>
                                          <p:attrName>r</p:attrName>
                                        </p:attrNameLst>
                                      </p:cBhvr>
                                    </p:animRot>
                                    <p:animRot by="1500000">
                                      <p:cBhvr>
                                        <p:cTn id="10" dur="125" fill="hold">
                                          <p:stCondLst>
                                            <p:cond delay="375"/>
                                          </p:stCondLst>
                                        </p:cTn>
                                        <p:tgtEl>
                                          <p:spTgt spid="14336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占位符 144385"/>
          <p:cNvSpPr>
            <a:spLocks noGrp="1"/>
          </p:cNvSpPr>
          <p:nvPr>
            <p:ph idx="1"/>
          </p:nvPr>
        </p:nvSpPr>
        <p:spPr>
          <a:xfrm>
            <a:off x="603250" y="2205038"/>
            <a:ext cx="8540750" cy="4826000"/>
          </a:xfrm>
        </p:spPr>
        <p:txBody>
          <a:bodyPr vert="horz" wrap="square" lIns="91440" tIns="45720" rIns="91440" bIns="45720" anchor="t"/>
          <a:lstStyle/>
          <a:p>
            <a:pPr eaLnBrk="1" hangingPunct="1"/>
            <a:r>
              <a:rPr lang="en-US" altLang="zh-CN" dirty="0"/>
              <a:t>Asynchronous collaboration  between different </a:t>
            </a:r>
          </a:p>
          <a:p>
            <a:pPr eaLnBrk="1" hangingPunct="1">
              <a:buNone/>
            </a:pPr>
            <a:r>
              <a:rPr lang="en-US" altLang="zh-CN" dirty="0"/>
              <a:t>  components.</a:t>
            </a:r>
          </a:p>
          <a:p>
            <a:pPr eaLnBrk="1" hangingPunct="1"/>
            <a:r>
              <a:rPr lang="en-US" altLang="zh-CN" dirty="0"/>
              <a:t>Eg. Message Queue in Windows.</a:t>
            </a:r>
          </a:p>
          <a:p>
            <a:pPr eaLnBrk="1" hangingPunct="1">
              <a:buNone/>
            </a:pPr>
            <a:endParaRPr lang="en-US" altLang="zh-CN" dirty="0"/>
          </a:p>
        </p:txBody>
      </p:sp>
      <p:sp>
        <p:nvSpPr>
          <p:cNvPr id="144387" name="标题 144386"/>
          <p:cNvSpPr>
            <a:spLocks noGrp="1"/>
          </p:cNvSpPr>
          <p:nvPr>
            <p:ph type="title"/>
          </p:nvPr>
        </p:nvSpPr>
        <p:spPr>
          <a:xfrm>
            <a:off x="-252412" y="1243013"/>
            <a:ext cx="9396412" cy="239712"/>
          </a:xfrm>
        </p:spPr>
        <p:txBody>
          <a:bodyPr vert="horz" wrap="square" lIns="91440" tIns="45720" rIns="91440" bIns="45720" anchor="ctr"/>
          <a:lstStyle/>
          <a:p>
            <a:pPr eaLnBrk="1" hangingPunct="1"/>
            <a:r>
              <a:rPr lang="en-US" altLang="zh-CN" dirty="0">
                <a:solidFill>
                  <a:srgbClr val="CC3300"/>
                </a:solidFill>
              </a:rPr>
              <a:t>Application of Queue(2)-Message Queue</a:t>
            </a:r>
          </a:p>
        </p:txBody>
      </p:sp>
      <p:sp>
        <p:nvSpPr>
          <p:cNvPr id="100356" name="椭圆 144387"/>
          <p:cNvSpPr/>
          <p:nvPr/>
        </p:nvSpPr>
        <p:spPr>
          <a:xfrm>
            <a:off x="1619250" y="4797425"/>
            <a:ext cx="360363" cy="4318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0357" name="椭圆 144388"/>
          <p:cNvSpPr/>
          <p:nvPr/>
        </p:nvSpPr>
        <p:spPr>
          <a:xfrm>
            <a:off x="6443663" y="4797425"/>
            <a:ext cx="360362" cy="4318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0358" name="矩形 144389"/>
          <p:cNvSpPr/>
          <p:nvPr/>
        </p:nvSpPr>
        <p:spPr>
          <a:xfrm>
            <a:off x="2482850" y="6021388"/>
            <a:ext cx="431800" cy="503237"/>
          </a:xfrm>
          <a:prstGeom prst="rect">
            <a:avLst/>
          </a:prstGeom>
          <a:solidFill>
            <a:srgbClr val="FF9900"/>
          </a:solid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59" name="矩形 144390"/>
          <p:cNvSpPr/>
          <p:nvPr/>
        </p:nvSpPr>
        <p:spPr>
          <a:xfrm>
            <a:off x="2914650" y="6021388"/>
            <a:ext cx="431800" cy="503237"/>
          </a:xfrm>
          <a:prstGeom prst="rect">
            <a:avLst/>
          </a:prstGeom>
          <a:solidFill>
            <a:srgbClr val="FF9900"/>
          </a:solid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60" name="矩形 144391"/>
          <p:cNvSpPr/>
          <p:nvPr/>
        </p:nvSpPr>
        <p:spPr>
          <a:xfrm>
            <a:off x="3346450" y="6021388"/>
            <a:ext cx="431800" cy="503237"/>
          </a:xfrm>
          <a:prstGeom prst="rect">
            <a:avLst/>
          </a:prstGeom>
          <a:solidFill>
            <a:srgbClr val="FF9900"/>
          </a:solid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61" name="矩形 144392"/>
          <p:cNvSpPr/>
          <p:nvPr/>
        </p:nvSpPr>
        <p:spPr>
          <a:xfrm>
            <a:off x="3779838" y="6021388"/>
            <a:ext cx="431800" cy="503237"/>
          </a:xfrm>
          <a:prstGeom prst="rect">
            <a:avLst/>
          </a:prstGeom>
          <a:solidFill>
            <a:srgbClr val="FF9900"/>
          </a:solid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62" name="矩形 144393"/>
          <p:cNvSpPr/>
          <p:nvPr/>
        </p:nvSpPr>
        <p:spPr>
          <a:xfrm>
            <a:off x="4211638" y="6021388"/>
            <a:ext cx="431800" cy="503237"/>
          </a:xfrm>
          <a:prstGeom prst="rect">
            <a:avLst/>
          </a:prstGeom>
          <a:solidFill>
            <a:srgbClr val="FF9900"/>
          </a:solid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63" name="矩形 144394"/>
          <p:cNvSpPr/>
          <p:nvPr/>
        </p:nvSpPr>
        <p:spPr>
          <a:xfrm>
            <a:off x="4643438" y="6021388"/>
            <a:ext cx="431800" cy="503237"/>
          </a:xfrm>
          <a:prstGeom prst="rect">
            <a:avLst/>
          </a:prstGeom>
          <a:solidFill>
            <a:srgbClr val="FF9900"/>
          </a:solid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64" name="直接连接符 144395"/>
          <p:cNvSpPr/>
          <p:nvPr/>
        </p:nvSpPr>
        <p:spPr>
          <a:xfrm>
            <a:off x="1979613" y="5156200"/>
            <a:ext cx="574675" cy="792163"/>
          </a:xfrm>
          <a:prstGeom prst="line">
            <a:avLst/>
          </a:prstGeom>
          <a:ln w="9525" cap="flat" cmpd="sng">
            <a:solidFill>
              <a:schemeClr val="tx1"/>
            </a:solidFill>
            <a:prstDash val="solid"/>
            <a:headEnd type="triangle" w="med" len="med"/>
            <a:tailEnd type="none" w="med" len="med"/>
          </a:ln>
        </p:spPr>
      </p:sp>
      <p:sp>
        <p:nvSpPr>
          <p:cNvPr id="100365" name="直接连接符 144396"/>
          <p:cNvSpPr/>
          <p:nvPr/>
        </p:nvSpPr>
        <p:spPr>
          <a:xfrm flipV="1">
            <a:off x="5146675" y="5229225"/>
            <a:ext cx="1223963" cy="792163"/>
          </a:xfrm>
          <a:prstGeom prst="line">
            <a:avLst/>
          </a:prstGeom>
          <a:ln w="9525" cap="flat" cmpd="sng">
            <a:solidFill>
              <a:schemeClr val="tx1"/>
            </a:solidFill>
            <a:prstDash val="solid"/>
            <a:headEnd type="triangle" w="med" len="med"/>
            <a:tailEnd type="none" w="med" len="med"/>
          </a:ln>
        </p:spPr>
      </p:sp>
      <p:sp>
        <p:nvSpPr>
          <p:cNvPr id="100366" name="文本框 144399"/>
          <p:cNvSpPr txBox="1"/>
          <p:nvPr/>
        </p:nvSpPr>
        <p:spPr>
          <a:xfrm>
            <a:off x="5795963" y="4365625"/>
            <a:ext cx="2409825" cy="457200"/>
          </a:xfrm>
          <a:prstGeom prst="rect">
            <a:avLst/>
          </a:prstGeom>
          <a:noFill/>
          <a:ln w="9525">
            <a:noFill/>
          </a:ln>
        </p:spPr>
        <p:txBody>
          <a:bodyPr wrap="none">
            <a:spAutoFit/>
          </a:bodyPr>
          <a:lstStyle/>
          <a:p>
            <a:r>
              <a:rPr lang="en-US" altLang="zh-CN" dirty="0">
                <a:latin typeface="Times New Roman" panose="02020603050405020304" pitchFamily="18" charset="0"/>
              </a:rPr>
              <a:t>Message producer</a:t>
            </a:r>
          </a:p>
        </p:txBody>
      </p:sp>
      <p:sp>
        <p:nvSpPr>
          <p:cNvPr id="100367" name="文本框 144400"/>
          <p:cNvSpPr txBox="1"/>
          <p:nvPr/>
        </p:nvSpPr>
        <p:spPr>
          <a:xfrm>
            <a:off x="755650" y="4365625"/>
            <a:ext cx="2511425" cy="457200"/>
          </a:xfrm>
          <a:prstGeom prst="rect">
            <a:avLst/>
          </a:prstGeom>
          <a:noFill/>
          <a:ln w="9525">
            <a:noFill/>
          </a:ln>
        </p:spPr>
        <p:txBody>
          <a:bodyPr wrap="none">
            <a:spAutoFit/>
          </a:bodyPr>
          <a:lstStyle/>
          <a:p>
            <a:r>
              <a:rPr lang="en-US" altLang="zh-CN" dirty="0">
                <a:latin typeface="Times New Roman" panose="02020603050405020304" pitchFamily="18" charset="0"/>
              </a:rPr>
              <a:t>Message consumer</a:t>
            </a:r>
          </a:p>
        </p:txBody>
      </p:sp>
      <p:sp>
        <p:nvSpPr>
          <p:cNvPr id="100368" name="矩形 144401"/>
          <p:cNvSpPr/>
          <p:nvPr/>
        </p:nvSpPr>
        <p:spPr>
          <a:xfrm>
            <a:off x="5076825" y="6021388"/>
            <a:ext cx="431800" cy="503237"/>
          </a:xfrm>
          <a:prstGeom prst="rect">
            <a:avLst/>
          </a:prstGeom>
          <a:no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69" name="矩形 144402"/>
          <p:cNvSpPr/>
          <p:nvPr/>
        </p:nvSpPr>
        <p:spPr>
          <a:xfrm>
            <a:off x="5508625" y="6021388"/>
            <a:ext cx="431800" cy="503237"/>
          </a:xfrm>
          <a:prstGeom prst="rect">
            <a:avLst/>
          </a:prstGeom>
          <a:no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70" name="矩形 144403"/>
          <p:cNvSpPr/>
          <p:nvPr/>
        </p:nvSpPr>
        <p:spPr>
          <a:xfrm>
            <a:off x="5940425" y="6021388"/>
            <a:ext cx="431800" cy="503237"/>
          </a:xfrm>
          <a:prstGeom prst="rect">
            <a:avLst/>
          </a:prstGeom>
          <a:noFill/>
          <a:ln w="9525" cap="flat" cmpd="sng">
            <a:solidFill>
              <a:schemeClr val="tx1"/>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100371" name="文本框 144404"/>
          <p:cNvSpPr txBox="1"/>
          <p:nvPr/>
        </p:nvSpPr>
        <p:spPr>
          <a:xfrm>
            <a:off x="6064250" y="5394325"/>
            <a:ext cx="1198563" cy="457200"/>
          </a:xfrm>
          <a:prstGeom prst="rect">
            <a:avLst/>
          </a:prstGeom>
          <a:noFill/>
          <a:ln w="9525">
            <a:noFill/>
          </a:ln>
        </p:spPr>
        <p:txBody>
          <a:bodyPr wrap="none">
            <a:spAutoFit/>
          </a:bodyPr>
          <a:lstStyle/>
          <a:p>
            <a:r>
              <a:rPr lang="en-US" altLang="zh-CN" dirty="0">
                <a:latin typeface="Times New Roman" panose="02020603050405020304" pitchFamily="18" charset="0"/>
              </a:rPr>
              <a:t>enqueue</a:t>
            </a:r>
          </a:p>
        </p:txBody>
      </p:sp>
      <p:sp>
        <p:nvSpPr>
          <p:cNvPr id="100372" name="文本框 144405"/>
          <p:cNvSpPr txBox="1"/>
          <p:nvPr/>
        </p:nvSpPr>
        <p:spPr>
          <a:xfrm>
            <a:off x="2411413" y="5300663"/>
            <a:ext cx="1198562" cy="457200"/>
          </a:xfrm>
          <a:prstGeom prst="rect">
            <a:avLst/>
          </a:prstGeom>
          <a:noFill/>
          <a:ln w="9525">
            <a:noFill/>
          </a:ln>
        </p:spPr>
        <p:txBody>
          <a:bodyPr wrap="none">
            <a:spAutoFit/>
          </a:bodyPr>
          <a:lstStyle/>
          <a:p>
            <a:r>
              <a:rPr lang="en-US" altLang="zh-CN" dirty="0">
                <a:latin typeface="Times New Roman" panose="02020603050405020304" pitchFamily="18" charset="0"/>
              </a:rPr>
              <a:t>dequeue</a:t>
            </a:r>
          </a:p>
        </p:txBody>
      </p:sp>
      <p:sp>
        <p:nvSpPr>
          <p:cNvPr id="100373"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t>95</a:t>
            </a:fld>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cBhvr>
                                        <p:cTn id="6" dur="250" accel="50000" decel="50000" autoRev="1" fill="hold">
                                          <p:stCondLst>
                                            <p:cond delay="0"/>
                                          </p:stCondLst>
                                        </p:cTn>
                                        <p:tgtEl>
                                          <p:spTgt spid="144387"/>
                                        </p:tgtEl>
                                        <p:attrNameLst>
                                          <p:attrName>ppt_x</p:attrName>
                                          <p:attrName>ppt_y</p:attrName>
                                        </p:attrNameLst>
                                      </p:cBhvr>
                                    </p:animMotion>
                                    <p:animRot by="1500000">
                                      <p:cBhvr>
                                        <p:cTn id="7" dur="125" fill="hold">
                                          <p:stCondLst>
                                            <p:cond delay="0"/>
                                          </p:stCondLst>
                                        </p:cTn>
                                        <p:tgtEl>
                                          <p:spTgt spid="144387"/>
                                        </p:tgtEl>
                                        <p:attrNameLst>
                                          <p:attrName>r</p:attrName>
                                        </p:attrNameLst>
                                      </p:cBhvr>
                                    </p:animRot>
                                    <p:animRot by="-1500000">
                                      <p:cBhvr>
                                        <p:cTn id="8" dur="125" fill="hold">
                                          <p:stCondLst>
                                            <p:cond delay="125"/>
                                          </p:stCondLst>
                                        </p:cTn>
                                        <p:tgtEl>
                                          <p:spTgt spid="144387"/>
                                        </p:tgtEl>
                                        <p:attrNameLst>
                                          <p:attrName>r</p:attrName>
                                        </p:attrNameLst>
                                      </p:cBhvr>
                                    </p:animRot>
                                    <p:animRot by="-1500000">
                                      <p:cBhvr>
                                        <p:cTn id="9" dur="125" fill="hold">
                                          <p:stCondLst>
                                            <p:cond delay="250"/>
                                          </p:stCondLst>
                                        </p:cTn>
                                        <p:tgtEl>
                                          <p:spTgt spid="144387"/>
                                        </p:tgtEl>
                                        <p:attrNameLst>
                                          <p:attrName>r</p:attrName>
                                        </p:attrNameLst>
                                      </p:cBhvr>
                                    </p:animRot>
                                    <p:animRot by="1500000">
                                      <p:cBhvr>
                                        <p:cTn id="10" dur="125" fill="hold">
                                          <p:stCondLst>
                                            <p:cond delay="375"/>
                                          </p:stCondLst>
                                        </p:cTn>
                                        <p:tgtEl>
                                          <p:spTgt spid="1443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FjNzJmYWU4MDA2YTc4ZjM0NDc2YWU1MTg3YTM5YTk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262.500787401575,&quot;width&quot;:1081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267,&quot;width&quot;:10819}"/>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6042</Words>
  <Application>Microsoft Office PowerPoint</Application>
  <PresentationFormat>全屏显示(4:3)</PresentationFormat>
  <Paragraphs>1410</Paragraphs>
  <Slides>95</Slides>
  <Notes>52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105" baseType="lpstr">
      <vt:lpstr>cmmi8</vt:lpstr>
      <vt:lpstr>宋体</vt:lpstr>
      <vt:lpstr>Arial</vt:lpstr>
      <vt:lpstr>Calibri</vt:lpstr>
      <vt:lpstr>Courier New</vt:lpstr>
      <vt:lpstr>Helvetica</vt:lpstr>
      <vt:lpstr>Times New Roman</vt:lpstr>
      <vt:lpstr>默认设计模板</vt:lpstr>
      <vt:lpstr>Equation.3</vt:lpstr>
      <vt:lpstr>Visio.Drawing.11</vt:lpstr>
      <vt:lpstr>Chapter4    Lists, Stacks, and Queues</vt:lpstr>
      <vt:lpstr>1.  lists</vt:lpstr>
      <vt:lpstr>Example of  lists </vt:lpstr>
      <vt:lpstr>Definition of lists (1)</vt:lpstr>
      <vt:lpstr>Definition of lists (2)</vt:lpstr>
      <vt:lpstr>1.  lists</vt:lpstr>
      <vt:lpstr>List ADT</vt:lpstr>
      <vt:lpstr>Current Position</vt:lpstr>
      <vt:lpstr>List ADT Examples （1）</vt:lpstr>
      <vt:lpstr>List ADT Examples （2）</vt:lpstr>
      <vt:lpstr>List ADT Examples （3）</vt:lpstr>
      <vt:lpstr>List ADT Examples (4)</vt:lpstr>
      <vt:lpstr>1.  lists</vt:lpstr>
      <vt:lpstr>Implementation of the Lists</vt:lpstr>
      <vt:lpstr>1.  lists</vt:lpstr>
      <vt:lpstr>Array-Based List Class (1)</vt:lpstr>
      <vt:lpstr>Array-Based List Class (2)</vt:lpstr>
      <vt:lpstr>Array-Based List Class (3)</vt:lpstr>
      <vt:lpstr>Array-Based List Class (4)</vt:lpstr>
      <vt:lpstr>Array-Based List Class (5)  - Insert </vt:lpstr>
      <vt:lpstr>Array-Based List Class (6)  - Insert</vt:lpstr>
      <vt:lpstr>Array-Based List Class (7)  - append</vt:lpstr>
      <vt:lpstr>Array-Based List Class (8)  - remove</vt:lpstr>
      <vt:lpstr>What to store</vt:lpstr>
      <vt:lpstr>1.  lists</vt:lpstr>
      <vt:lpstr>List Node</vt:lpstr>
      <vt:lpstr>Linked List Class (1)</vt:lpstr>
      <vt:lpstr>Linked List Class (2)</vt:lpstr>
      <vt:lpstr>Linked List Class (2)</vt:lpstr>
      <vt:lpstr>Linked List Class (3)</vt:lpstr>
      <vt:lpstr>Linked List Class (4)</vt:lpstr>
      <vt:lpstr>Linked List Class (4) - Insert</vt:lpstr>
      <vt:lpstr>Linked List Class (5) Insert</vt:lpstr>
      <vt:lpstr>Linked List Class (5) Insert</vt:lpstr>
      <vt:lpstr>Linked List Class (6) -Append</vt:lpstr>
      <vt:lpstr>Linked List Class (6) -Remove</vt:lpstr>
      <vt:lpstr>Linked List Class (7) -Remove</vt:lpstr>
      <vt:lpstr>Linked List Class (7) -Remove</vt:lpstr>
      <vt:lpstr>Prev</vt:lpstr>
      <vt:lpstr>movrToPos</vt:lpstr>
      <vt:lpstr>currPos</vt:lpstr>
      <vt:lpstr>1.  lists</vt:lpstr>
      <vt:lpstr>Comparison of Implementations</vt:lpstr>
      <vt:lpstr>Space Comparison</vt:lpstr>
      <vt:lpstr>1.  lists</vt:lpstr>
      <vt:lpstr>Freelists (1)</vt:lpstr>
      <vt:lpstr>Freelists (2)</vt:lpstr>
      <vt:lpstr>Freelists (3)</vt:lpstr>
      <vt:lpstr>Freelists (4)</vt:lpstr>
      <vt:lpstr>Freelists (5)</vt:lpstr>
      <vt:lpstr>1.  lists</vt:lpstr>
      <vt:lpstr>Doubly Linked Lists (1)</vt:lpstr>
      <vt:lpstr>Doubly Linked Lists (2)</vt:lpstr>
      <vt:lpstr>Doubly Linked List - Insert (3)</vt:lpstr>
      <vt:lpstr>Doubly Linked List – Insert (4)</vt:lpstr>
      <vt:lpstr>Doubly Linked List – Remove (5)</vt:lpstr>
      <vt:lpstr>Doubly Linked List – Remove (6)</vt:lpstr>
      <vt:lpstr>Definition of Stacks</vt:lpstr>
      <vt:lpstr>Stack ADT</vt:lpstr>
      <vt:lpstr>2.  Stacks</vt:lpstr>
      <vt:lpstr>Array-Based Stack (1)</vt:lpstr>
      <vt:lpstr>Array-Based Stack (2)</vt:lpstr>
      <vt:lpstr>Array-Based Stack (3)</vt:lpstr>
      <vt:lpstr>Array-Based Stack (4)</vt:lpstr>
      <vt:lpstr>Array-Based Stack (5)</vt:lpstr>
      <vt:lpstr>2.  Stacks</vt:lpstr>
      <vt:lpstr>Linked Stack (1)</vt:lpstr>
      <vt:lpstr>Linked Stack (2)</vt:lpstr>
      <vt:lpstr>Linked Stack (3)</vt:lpstr>
      <vt:lpstr>Linked Stack (4)</vt:lpstr>
      <vt:lpstr>Linked Stack (5)</vt:lpstr>
      <vt:lpstr>Linked Stack (6)</vt:lpstr>
      <vt:lpstr>2.  Stacks</vt:lpstr>
      <vt:lpstr>Application of stack(1) – Subroutine Call</vt:lpstr>
      <vt:lpstr>Application of stack(1) – Subroutine Call (cont.)</vt:lpstr>
      <vt:lpstr>Replacing the Recursion with a user defined stack</vt:lpstr>
      <vt:lpstr>Application of stack(2) – Verify the Balance of Parentheses</vt:lpstr>
      <vt:lpstr>3.  Queues</vt:lpstr>
      <vt:lpstr>Definition of Queues</vt:lpstr>
      <vt:lpstr>ADT of Queues </vt:lpstr>
      <vt:lpstr>Array-based Queue Implementation (1)</vt:lpstr>
      <vt:lpstr>Array-based Queue Implementation (2)</vt:lpstr>
      <vt:lpstr>Array-based Circular Queue</vt:lpstr>
      <vt:lpstr>PowerPoint 演示文稿</vt:lpstr>
      <vt:lpstr>PowerPoint 演示文稿</vt:lpstr>
      <vt:lpstr>Implementation of the Array-Based Circular Queue(1)</vt:lpstr>
      <vt:lpstr>Implementation of the Array-Based Circular Queue(1)</vt:lpstr>
      <vt:lpstr>Implementation of the Array-Based Circular Queue(2)</vt:lpstr>
      <vt:lpstr>Implementation of the Array-Based Circular Queue(3)</vt:lpstr>
      <vt:lpstr>Implementation of the Array-Based Circular Queue(4)</vt:lpstr>
      <vt:lpstr>3.  Queues</vt:lpstr>
      <vt:lpstr>Linked Queues</vt:lpstr>
      <vt:lpstr>3.  Queues</vt:lpstr>
      <vt:lpstr>Application of Queue(1)- Buffer</vt:lpstr>
      <vt:lpstr>Application of Queue(2)-Message Queue</vt:lpstr>
    </vt:vector>
  </TitlesOfParts>
  <Company>gdcc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ADT</dc:title>
  <dc:creator>zcp</dc:creator>
  <cp:lastModifiedBy>1367180490@qq.com</cp:lastModifiedBy>
  <cp:revision>247</cp:revision>
  <dcterms:created xsi:type="dcterms:W3CDTF">2003-02-25T15:40:00Z</dcterms:created>
  <dcterms:modified xsi:type="dcterms:W3CDTF">2023-01-27T09:37:55Z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2052-11.1.0.12019</vt:lpwstr>
  </property>
  <property fmtid="{D5CDD505-2E9C-101B-9397-08002B2CF9AE}" pid="3" name="ICV">
    <vt:lpwstr>EB8387CC601B41148A849EA2C555D2D5</vt:lpwstr>
  </property>
</Properties>
</file>