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56"/>
  </p:notesMasterIdLst>
  <p:sldIdLst>
    <p:sldId id="304" r:id="rId4"/>
    <p:sldId id="305" r:id="rId5"/>
    <p:sldId id="275" r:id="rId6"/>
    <p:sldId id="257" r:id="rId7"/>
    <p:sldId id="306" r:id="rId8"/>
    <p:sldId id="290" r:id="rId9"/>
    <p:sldId id="291" r:id="rId10"/>
    <p:sldId id="307" r:id="rId11"/>
    <p:sldId id="258" r:id="rId12"/>
    <p:sldId id="289" r:id="rId13"/>
    <p:sldId id="259" r:id="rId14"/>
    <p:sldId id="308" r:id="rId15"/>
    <p:sldId id="278" r:id="rId16"/>
    <p:sldId id="309" r:id="rId17"/>
    <p:sldId id="260" r:id="rId18"/>
    <p:sldId id="293" r:id="rId19"/>
    <p:sldId id="310" r:id="rId20"/>
    <p:sldId id="261" r:id="rId21"/>
    <p:sldId id="311" r:id="rId22"/>
    <p:sldId id="292" r:id="rId23"/>
    <p:sldId id="328" r:id="rId24"/>
    <p:sldId id="320" r:id="rId25"/>
    <p:sldId id="330" r:id="rId26"/>
    <p:sldId id="329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12" r:id="rId35"/>
    <p:sldId id="266" r:id="rId36"/>
    <p:sldId id="317" r:id="rId37"/>
    <p:sldId id="315" r:id="rId38"/>
    <p:sldId id="316" r:id="rId39"/>
    <p:sldId id="313" r:id="rId40"/>
    <p:sldId id="267" r:id="rId41"/>
    <p:sldId id="268" r:id="rId42"/>
    <p:sldId id="318" r:id="rId43"/>
    <p:sldId id="285" r:id="rId44"/>
    <p:sldId id="286" r:id="rId45"/>
    <p:sldId id="271" r:id="rId46"/>
    <p:sldId id="287" r:id="rId47"/>
    <p:sldId id="359" r:id="rId48"/>
    <p:sldId id="367" r:id="rId49"/>
    <p:sldId id="319" r:id="rId50"/>
    <p:sldId id="272" r:id="rId51"/>
    <p:sldId id="276" r:id="rId52"/>
    <p:sldId id="303" r:id="rId53"/>
    <p:sldId id="273" r:id="rId54"/>
    <p:sldId id="302" r:id="rId5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2"/>
    <p:restoredTop sz="95026" autoAdjust="0"/>
  </p:normalViewPr>
  <p:slideViewPr>
    <p:cSldViewPr showGuides="1">
      <p:cViewPr varScale="1">
        <p:scale>
          <a:sx n="82" d="100"/>
          <a:sy n="82" d="100"/>
        </p:scale>
        <p:origin x="1469" y="7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409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410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第五级</a:t>
            </a:r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8192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6" name="文本占位符 8192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endParaRPr lang="zh-CN" altLang="zh-CN" dirty="0">
              <a:latin typeface="Helvetica" pitchFamily="34" charset="0"/>
              <a:sym typeface="Symbol" panose="05050102010706020507" pitchFamily="18" charset="2"/>
            </a:endParaRPr>
          </a:p>
        </p:txBody>
      </p:sp>
      <p:sp>
        <p:nvSpPr>
          <p:cNvPr id="614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9523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文本占位符 95234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Examples of equivalence classes:</a:t>
            </a:r>
          </a:p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   Connected components in graphs</a:t>
            </a:r>
          </a:p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   Point clustering</a:t>
            </a:r>
          </a:p>
        </p:txBody>
      </p:sp>
      <p:sp>
        <p:nvSpPr>
          <p:cNvPr id="3277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6246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文本占位符 62466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Examples of equivalence classes:</a:t>
            </a:r>
          </a:p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   Connected components in graphs</a:t>
            </a:r>
          </a:p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   Point clustering</a:t>
            </a:r>
          </a:p>
        </p:txBody>
      </p:sp>
      <p:sp>
        <p:nvSpPr>
          <p:cNvPr id="3481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1161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文本占位符 111618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endParaRPr lang="zh-CN" altLang="zh-CN" dirty="0">
              <a:latin typeface="Helvetica" pitchFamily="34" charset="0"/>
              <a:sym typeface="Symbol" panose="05050102010706020507" pitchFamily="18" charset="2"/>
            </a:endParaRPr>
          </a:p>
        </p:txBody>
      </p:sp>
      <p:sp>
        <p:nvSpPr>
          <p:cNvPr id="4198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13665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文本占位符 113666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(d) shows the result of processing equivalence (H, E).</a:t>
            </a:r>
          </a:p>
        </p:txBody>
      </p:sp>
      <p:sp>
        <p:nvSpPr>
          <p:cNvPr id="4403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1571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文本占位符 115714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Path compression is used to process equivalence (H, E).</a:t>
            </a:r>
          </a:p>
        </p:txBody>
      </p:sp>
      <p:sp>
        <p:nvSpPr>
          <p:cNvPr id="4608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1776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文本占位符 11776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Path compression is used to process equivalence (H, E).</a:t>
            </a:r>
          </a:p>
        </p:txBody>
      </p:sp>
      <p:sp>
        <p:nvSpPr>
          <p:cNvPr id="4813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1980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文本占位符 11981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Path compression is used to process equivalence (H, E).</a:t>
            </a:r>
          </a:p>
        </p:txBody>
      </p:sp>
      <p:sp>
        <p:nvSpPr>
          <p:cNvPr id="5017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21857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文本占位符 121858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Path compression is used to process equivalence (H, E).</a:t>
            </a:r>
          </a:p>
        </p:txBody>
      </p:sp>
      <p:sp>
        <p:nvSpPr>
          <p:cNvPr id="5222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31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23553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8" name="文本占位符 23554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The next several slides show various possible implementations for general trees.</a:t>
            </a:r>
          </a:p>
          <a:p>
            <a:pPr marL="228600" lvl="0" indent="-228600" eaLnBrk="1" hangingPunct="1"/>
            <a:endParaRPr lang="en-US" altLang="zh-CN" dirty="0">
              <a:latin typeface="Helvetica" pitchFamily="34" charset="0"/>
              <a:sym typeface="Symbol" panose="05050102010706020507" pitchFamily="18" charset="2"/>
            </a:endParaRPr>
          </a:p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A key gauge for the quality of these representations is how well they perform the key tasks of left-child, right-sibling, and parent.  This representation is poor for finding the right sibling of a node.</a:t>
            </a:r>
          </a:p>
        </p:txBody>
      </p:sp>
      <p:sp>
        <p:nvSpPr>
          <p:cNvPr id="5529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33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0240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文本占位符 10240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Essentially an array-based list of children.</a:t>
            </a:r>
          </a:p>
        </p:txBody>
      </p:sp>
      <p:sp>
        <p:nvSpPr>
          <p:cNvPr id="5837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35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41985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4" name="文本占位符 41986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endParaRPr lang="zh-CN" altLang="zh-CN" dirty="0">
              <a:latin typeface="Helvetica" pitchFamily="34" charset="0"/>
              <a:sym typeface="Symbol" panose="05050102010706020507" pitchFamily="18" charset="2"/>
            </a:endParaRPr>
          </a:p>
        </p:txBody>
      </p:sp>
      <p:sp>
        <p:nvSpPr>
          <p:cNvPr id="819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0444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文本占位符 10445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Essentially a linked list of children.</a:t>
            </a:r>
          </a:p>
        </p:txBody>
      </p:sp>
      <p:sp>
        <p:nvSpPr>
          <p:cNvPr id="6041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36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2560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0" name="文本占位符 25602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Note: Two trees share the same array.</a:t>
            </a:r>
          </a:p>
        </p:txBody>
      </p:sp>
      <p:sp>
        <p:nvSpPr>
          <p:cNvPr id="6349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38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27649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8" name="文本占位符 2765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Here, the two trees are joined together.  Few links need to be adjusted in the implementation to support this join action.</a:t>
            </a:r>
          </a:p>
        </p:txBody>
      </p:sp>
      <p:sp>
        <p:nvSpPr>
          <p:cNvPr id="6553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39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33793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8" name="文本占位符 33794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The result is essentially a dynamic implementation for the left child/right sibling representation for general trees.</a:t>
            </a:r>
          </a:p>
        </p:txBody>
      </p:sp>
      <p:sp>
        <p:nvSpPr>
          <p:cNvPr id="7065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43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3584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8" name="文本占位符 35842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This example refers to the tree of Figure 6.16.</a:t>
            </a:r>
          </a:p>
          <a:p>
            <a:pPr marL="228600" lvl="0" indent="-228600" eaLnBrk="1" hangingPunct="1"/>
            <a:endParaRPr lang="en-US" altLang="zh-CN" dirty="0">
              <a:latin typeface="Helvetica" pitchFamily="34" charset="0"/>
              <a:sym typeface="Symbol" panose="05050102010706020507" pitchFamily="18" charset="2"/>
            </a:endParaRPr>
          </a:p>
        </p:txBody>
      </p:sp>
      <p:sp>
        <p:nvSpPr>
          <p:cNvPr id="7577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48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幻灯片图像占位符 37889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4" name="文本占位符 3789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The first example includes two “/” marks because the example tree is not full.  Cost is one additional bit per node.</a:t>
            </a:r>
          </a:p>
          <a:p>
            <a:pPr marL="228600" lvl="0" indent="-228600" eaLnBrk="1" hangingPunct="1"/>
            <a:endParaRPr lang="en-US" altLang="zh-CN" dirty="0">
              <a:latin typeface="Helvetica" pitchFamily="34" charset="0"/>
              <a:sym typeface="Symbol" panose="05050102010706020507" pitchFamily="18" charset="2"/>
            </a:endParaRPr>
          </a:p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The second example refers to the general tree of Figure 6.3.</a:t>
            </a:r>
          </a:p>
          <a:p>
            <a:pPr marL="228600" lvl="0" indent="-228600" eaLnBrk="1" hangingPunct="1"/>
            <a:endParaRPr lang="en-US" altLang="zh-CN" dirty="0">
              <a:latin typeface="Helvetica" pitchFamily="34" charset="0"/>
              <a:sym typeface="Symbol" panose="05050102010706020507" pitchFamily="18" charset="2"/>
            </a:endParaRPr>
          </a:p>
        </p:txBody>
      </p:sp>
      <p:sp>
        <p:nvSpPr>
          <p:cNvPr id="79875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512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2" name="文本占位符 5122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endParaRPr lang="zh-CN" altLang="zh-CN" dirty="0">
              <a:latin typeface="Helvetica" pitchFamily="34" charset="0"/>
              <a:sym typeface="Symbol" panose="05050102010706020507" pitchFamily="18" charset="2"/>
            </a:endParaRPr>
          </a:p>
        </p:txBody>
      </p:sp>
      <p:sp>
        <p:nvSpPr>
          <p:cNvPr id="1024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8396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文本占位符 8397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The result is essentially a dynamic implementation for the left child/right sibling representation for general trees.</a:t>
            </a:r>
          </a:p>
        </p:txBody>
      </p:sp>
      <p:sp>
        <p:nvSpPr>
          <p:cNvPr id="1229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7169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文本占位符 717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What API is necessary.</a:t>
            </a:r>
          </a:p>
        </p:txBody>
      </p:sp>
      <p:sp>
        <p:nvSpPr>
          <p:cNvPr id="17411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5836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文本占位符 58370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endParaRPr lang="zh-CN" altLang="zh-CN" dirty="0">
              <a:latin typeface="Helvetica" pitchFamily="34" charset="0"/>
              <a:sym typeface="Symbol" panose="05050102010706020507" pitchFamily="18" charset="2"/>
            </a:endParaRPr>
          </a:p>
        </p:txBody>
      </p:sp>
      <p:sp>
        <p:nvSpPr>
          <p:cNvPr id="19459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9217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6" name="文本占位符 9218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Traversal: RACDEBF</a:t>
            </a:r>
          </a:p>
          <a:p>
            <a:pPr marL="228600" lvl="0" indent="-228600" eaLnBrk="1" hangingPunct="1"/>
            <a:endParaRPr lang="en-US" altLang="zh-CN" dirty="0">
              <a:latin typeface="Helvetica" pitchFamily="34" charset="0"/>
              <a:sym typeface="Symbol" panose="05050102010706020507" pitchFamily="18" charset="2"/>
            </a:endParaRPr>
          </a:p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Compare with the binary tree.</a:t>
            </a:r>
          </a:p>
        </p:txBody>
      </p:sp>
      <p:sp>
        <p:nvSpPr>
          <p:cNvPr id="2150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1265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6" name="文本占位符 11266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endParaRPr lang="zh-CN" altLang="zh-CN" dirty="0">
              <a:latin typeface="Helvetica" pitchFamily="34" charset="0"/>
              <a:sym typeface="Symbol" panose="05050102010706020507" pitchFamily="18" charset="2"/>
            </a:endParaRPr>
          </a:p>
        </p:txBody>
      </p:sp>
      <p:sp>
        <p:nvSpPr>
          <p:cNvPr id="2662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3313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文本占位符 13314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Examples of equivalence classes:</a:t>
            </a:r>
          </a:p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   Connected components in graphs</a:t>
            </a:r>
          </a:p>
          <a:p>
            <a:pPr marL="228600" lvl="0" indent="-228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   Point clustering</a:t>
            </a:r>
          </a:p>
        </p:txBody>
      </p:sp>
      <p:sp>
        <p:nvSpPr>
          <p:cNvPr id="30723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79873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Chapter 6 General Trees</a:t>
            </a:r>
          </a:p>
        </p:txBody>
      </p:sp>
      <p:sp>
        <p:nvSpPr>
          <p:cNvPr id="4098" name="副标题 79875"/>
          <p:cNvSpPr>
            <a:spLocks noGrp="1"/>
          </p:cNvSpPr>
          <p:nvPr>
            <p:ph type="subTitle" idx="1"/>
          </p:nvPr>
        </p:nvSpPr>
        <p:spPr>
          <a:xfrm>
            <a:off x="539750" y="1341438"/>
            <a:ext cx="8208963" cy="5183187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6.1   Definitions and Terminology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6.2   General Tree ADT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6.3   General Tree Implementations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Parent Pointer</a:t>
            </a:r>
            <a:r>
              <a:rPr lang="en-US" altLang="zh-CN" sz="32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Children List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Sequential Implementation</a:t>
            </a: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</a:t>
            </a:fld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469EA0-A528-FD15-0499-43BBDAF1E20F}"/>
              </a:ext>
            </a:extLst>
          </p:cNvPr>
          <p:cNvSpPr txBox="1"/>
          <p:nvPr/>
        </p:nvSpPr>
        <p:spPr>
          <a:xfrm>
            <a:off x="6012160" y="342900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再次复习：</a:t>
            </a:r>
            <a:r>
              <a:rPr lang="en-US" altLang="zh-CN" dirty="0">
                <a:solidFill>
                  <a:srgbClr val="FF0000"/>
                </a:solidFill>
              </a:rPr>
              <a:t>18,29,33,36,41,44,49-52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57345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 ADT</a:t>
            </a:r>
          </a:p>
        </p:txBody>
      </p:sp>
      <p:sp>
        <p:nvSpPr>
          <p:cNvPr id="18434" name="文本占位符 57346"/>
          <p:cNvSpPr>
            <a:spLocks noGrp="1"/>
          </p:cNvSpPr>
          <p:nvPr>
            <p:ph idx="1"/>
          </p:nvPr>
        </p:nvSpPr>
        <p:spPr>
          <a:xfrm>
            <a:off x="468313" y="1052513"/>
            <a:ext cx="8280400" cy="5113337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// General tree ADT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template &lt;class Elem&gt; class GenTree {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private: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    void printhelp(GTNode*); // Print helper function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public: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    GenTree();               // Constructor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    ~GenTree();              // Destructor  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    void clear();            // Send nodes to free store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    GTNode* root();          // Return the root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    // Combine two subtrees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    void newroot(Elem&amp;, GTNode&lt;Elem&gt;*, GTNode&lt;Elem&gt;*);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    void print();            // Print a tree</a:t>
            </a:r>
          </a:p>
          <a:p>
            <a:pPr marL="609600" indent="-609600" eaLnBrk="1" hangingPunct="1">
              <a:buNone/>
            </a:pPr>
            <a:r>
              <a:rPr lang="" altLang="zh-CN" sz="2400" b="1" dirty="0">
                <a:sym typeface="Symbol" panose="05050102010706020507" pitchFamily="18" charset="2"/>
              </a:rPr>
              <a:t>};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1843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10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455613" y="77788"/>
            <a:ext cx="8226425" cy="6873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Print by Preorder traversal</a:t>
            </a:r>
          </a:p>
        </p:txBody>
      </p:sp>
      <p:sp>
        <p:nvSpPr>
          <p:cNvPr id="20482" name="文本占位符 8194"/>
          <p:cNvSpPr>
            <a:spLocks noGrp="1"/>
          </p:cNvSpPr>
          <p:nvPr>
            <p:ph idx="1"/>
          </p:nvPr>
        </p:nvSpPr>
        <p:spPr>
          <a:xfrm>
            <a:off x="323850" y="874713"/>
            <a:ext cx="8610600" cy="4570412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template &lt;class Elem&gt;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void GenTree&lt;Elem&gt;::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printhelp(GTNode&lt;Elem&gt;* subroot) {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if (subroot-&gt;isLeaf()) cout &lt;&lt; "Leaf: ";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else cout &lt;&lt; "Internal: ";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cout &lt;&lt; subroot-&gt;value() &lt;&lt; "\n";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for (GTNode&lt;Elem&gt;* temp =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subroot-&gt;leftmost_child();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temp != NULL;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temp = temp-&gt;right_sibling())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  printhelp(temp);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20483" name="图片 8195" descr="GTreeEx"/>
          <p:cNvPicPr>
            <a:picLocks noChangeAspect="1"/>
          </p:cNvPicPr>
          <p:nvPr/>
        </p:nvPicPr>
        <p:blipFill>
          <a:blip r:embed="rId3"/>
          <a:srcRect l="3960" t="1649" r="2640" b="4948"/>
          <a:stretch>
            <a:fillRect/>
          </a:stretch>
        </p:blipFill>
        <p:spPr>
          <a:xfrm>
            <a:off x="971550" y="4005263"/>
            <a:ext cx="2895600" cy="2319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文本框 8196"/>
          <p:cNvSpPr txBox="1"/>
          <p:nvPr/>
        </p:nvSpPr>
        <p:spPr>
          <a:xfrm>
            <a:off x="5867400" y="3933825"/>
            <a:ext cx="2520950" cy="2525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Internal: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Internal: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Leaf: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Leaf: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Leaf: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Internal: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Leaf: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11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86017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Chapter 6 General Trees</a:t>
            </a:r>
          </a:p>
        </p:txBody>
      </p:sp>
      <p:sp>
        <p:nvSpPr>
          <p:cNvPr id="22530" name="副标题 86018"/>
          <p:cNvSpPr>
            <a:spLocks noGrp="1"/>
          </p:cNvSpPr>
          <p:nvPr>
            <p:ph type="subTitle" idx="1"/>
          </p:nvPr>
        </p:nvSpPr>
        <p:spPr>
          <a:xfrm>
            <a:off x="539750" y="1341438"/>
            <a:ext cx="8208963" cy="5183187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6.1   Definitions and Terminology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6.2   General Tree ADT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6.3   General Tree Implementations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Parent Pointer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Children List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Sequential Implementation</a:t>
            </a:r>
          </a:p>
        </p:txBody>
      </p:sp>
      <p:sp>
        <p:nvSpPr>
          <p:cNvPr id="2253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12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4505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 Implementation</a:t>
            </a:r>
          </a:p>
        </p:txBody>
      </p:sp>
      <p:sp>
        <p:nvSpPr>
          <p:cNvPr id="23554" name="文本占位符 45058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How to record the relationship between nodes in the tree.</a:t>
            </a:r>
          </a:p>
          <a:p>
            <a:pPr lvl="1" eaLnBrk="1" hangingPunct="1"/>
            <a:r>
              <a:rPr lang="en-US" altLang="zh-CN" dirty="0"/>
              <a:t>How to implement </a:t>
            </a:r>
            <a:r>
              <a:rPr lang="en-US" altLang="zh-CN" b="1" dirty="0">
                <a:solidFill>
                  <a:srgbClr val="CC0000"/>
                </a:solidFill>
                <a:latin typeface="Courier New" panose="02070309020205020404" pitchFamily="49" charset="0"/>
              </a:rPr>
              <a:t>parent()</a:t>
            </a:r>
          </a:p>
          <a:p>
            <a:pPr lvl="1" eaLnBrk="1" hangingPunct="1"/>
            <a:r>
              <a:rPr lang="en-US" altLang="zh-CN" dirty="0"/>
              <a:t>How to implement </a:t>
            </a:r>
            <a:r>
              <a:rPr lang="en-US" altLang="zh-CN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leftmost_child()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How to implement</a:t>
            </a:r>
            <a:r>
              <a:rPr lang="en-US" altLang="zh-CN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right_sibling()</a:t>
            </a:r>
          </a:p>
        </p:txBody>
      </p:sp>
      <p:sp>
        <p:nvSpPr>
          <p:cNvPr id="2355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13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87041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Chapter 6 General Trees</a:t>
            </a:r>
          </a:p>
        </p:txBody>
      </p:sp>
      <p:sp>
        <p:nvSpPr>
          <p:cNvPr id="24578" name="副标题 87042"/>
          <p:cNvSpPr>
            <a:spLocks noGrp="1"/>
          </p:cNvSpPr>
          <p:nvPr>
            <p:ph type="subTitle" idx="1"/>
          </p:nvPr>
        </p:nvSpPr>
        <p:spPr>
          <a:xfrm>
            <a:off x="539750" y="1341438"/>
            <a:ext cx="8208963" cy="5183187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6.1   Definitions and Terminology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6.2   General Tree ADT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6.3   General Tree Implementations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6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Parent Pointer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Sequential Implementation</a:t>
            </a:r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14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Parent Pointer Implementation(1)</a:t>
            </a:r>
          </a:p>
        </p:txBody>
      </p:sp>
      <p:pic>
        <p:nvPicPr>
          <p:cNvPr id="25602" name="图片 10243" descr="ParPtr"/>
          <p:cNvPicPr>
            <a:picLocks noChangeAspect="1"/>
          </p:cNvPicPr>
          <p:nvPr/>
        </p:nvPicPr>
        <p:blipFill>
          <a:blip r:embed="rId3"/>
          <a:srcRect l="1810" t="3088" r="5260" b="38155"/>
          <a:stretch>
            <a:fillRect/>
          </a:stretch>
        </p:blipFill>
        <p:spPr>
          <a:xfrm>
            <a:off x="1187450" y="1341438"/>
            <a:ext cx="6408738" cy="2374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50" name="组合 10249"/>
          <p:cNvGrpSpPr/>
          <p:nvPr/>
        </p:nvGrpSpPr>
        <p:grpSpPr>
          <a:xfrm>
            <a:off x="755650" y="4941888"/>
            <a:ext cx="7058025" cy="1347787"/>
            <a:chOff x="385" y="3339"/>
            <a:chExt cx="4446" cy="849"/>
          </a:xfrm>
        </p:grpSpPr>
        <p:pic>
          <p:nvPicPr>
            <p:cNvPr id="25604" name="图片 10244" descr="ParPtr"/>
            <p:cNvPicPr>
              <a:picLocks noChangeAspect="1"/>
            </p:cNvPicPr>
            <p:nvPr/>
          </p:nvPicPr>
          <p:blipFill>
            <a:blip r:embed="rId3"/>
            <a:srcRect l="23503" t="63799" r="5333" b="22884"/>
            <a:stretch>
              <a:fillRect/>
            </a:stretch>
          </p:blipFill>
          <p:spPr>
            <a:xfrm>
              <a:off x="1111" y="3417"/>
              <a:ext cx="3720" cy="40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5605" name="图片 10245" descr="ParPtr"/>
            <p:cNvPicPr>
              <a:picLocks noChangeAspect="1"/>
            </p:cNvPicPr>
            <p:nvPr/>
          </p:nvPicPr>
          <p:blipFill>
            <a:blip r:embed="rId3"/>
            <a:srcRect l="25264" t="87495" r="5333" b="2158"/>
            <a:stretch>
              <a:fillRect/>
            </a:stretch>
          </p:blipFill>
          <p:spPr>
            <a:xfrm>
              <a:off x="1157" y="3871"/>
              <a:ext cx="3628" cy="3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6" name="直接连接符 10246"/>
            <p:cNvSpPr/>
            <p:nvPr/>
          </p:nvSpPr>
          <p:spPr>
            <a:xfrm>
              <a:off x="839" y="3507"/>
              <a:ext cx="408" cy="181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07" name="文本框 10247"/>
            <p:cNvSpPr txBox="1"/>
            <p:nvPr/>
          </p:nvSpPr>
          <p:spPr>
            <a:xfrm>
              <a:off x="385" y="3339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</a:p>
          </p:txBody>
        </p:sp>
      </p:grpSp>
      <p:pic>
        <p:nvPicPr>
          <p:cNvPr id="25608" name="图片 10248" descr="ParPtr"/>
          <p:cNvPicPr>
            <a:picLocks noChangeAspect="1"/>
          </p:cNvPicPr>
          <p:nvPr/>
        </p:nvPicPr>
        <p:blipFill>
          <a:blip r:embed="rId3"/>
          <a:srcRect l="5977" t="76103" r="4224" b="2060"/>
          <a:stretch>
            <a:fillRect/>
          </a:stretch>
        </p:blipFill>
        <p:spPr>
          <a:xfrm>
            <a:off x="1763713" y="3770313"/>
            <a:ext cx="6192837" cy="88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1" name="文本框 10250"/>
          <p:cNvSpPr txBox="1"/>
          <p:nvPr/>
        </p:nvSpPr>
        <p:spPr>
          <a:xfrm>
            <a:off x="2663825" y="6165850"/>
            <a:ext cx="47164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present one or more trees in an array </a:t>
            </a:r>
          </a:p>
        </p:txBody>
      </p:sp>
      <p:sp>
        <p:nvSpPr>
          <p:cNvPr id="25610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15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63489"/>
          <p:cNvSpPr>
            <a:spLocks noGrp="1"/>
          </p:cNvSpPr>
          <p:nvPr>
            <p:ph type="title"/>
          </p:nvPr>
        </p:nvSpPr>
        <p:spPr>
          <a:xfrm>
            <a:off x="685800" y="-100012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Parent Pointer Implementation(2)</a:t>
            </a:r>
          </a:p>
        </p:txBody>
      </p:sp>
      <p:sp>
        <p:nvSpPr>
          <p:cNvPr id="27650" name="文本占位符 63490"/>
          <p:cNvSpPr>
            <a:spLocks noGrp="1"/>
          </p:cNvSpPr>
          <p:nvPr>
            <p:ph idx="1"/>
          </p:nvPr>
        </p:nvSpPr>
        <p:spPr>
          <a:xfrm>
            <a:off x="685800" y="908050"/>
            <a:ext cx="7773988" cy="331311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class </a:t>
            </a:r>
            <a:r>
              <a:rPr lang="en-US" altLang="zh-CN" sz="2400" b="1" dirty="0">
                <a:solidFill>
                  <a:srgbClr val="CC0000"/>
                </a:solidFill>
              </a:rPr>
              <a:t>ParPtrTree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	private: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CC0000"/>
                </a:solidFill>
              </a:rPr>
              <a:t>		</a:t>
            </a:r>
            <a:r>
              <a:rPr lang="en-US" altLang="zh-CN" sz="2400" dirty="0"/>
              <a:t>int * array;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		int size;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public: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		Gentree(int);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		~Gentree(){delete[] array; }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  <p:pic>
        <p:nvPicPr>
          <p:cNvPr id="27651" name="图片 63494" descr="ParPtr"/>
          <p:cNvPicPr>
            <a:picLocks noChangeAspect="1"/>
          </p:cNvPicPr>
          <p:nvPr/>
        </p:nvPicPr>
        <p:blipFill>
          <a:blip r:embed="rId2"/>
          <a:srcRect l="23503" t="63799" r="5333" b="22884"/>
          <a:stretch>
            <a:fillRect/>
          </a:stretch>
        </p:blipFill>
        <p:spPr>
          <a:xfrm>
            <a:off x="1908175" y="5634038"/>
            <a:ext cx="5905500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图片 63495" descr="ParPtr"/>
          <p:cNvPicPr>
            <a:picLocks noChangeAspect="1"/>
          </p:cNvPicPr>
          <p:nvPr/>
        </p:nvPicPr>
        <p:blipFill>
          <a:blip r:embed="rId2"/>
          <a:srcRect l="25264" t="87495" r="5333" b="2158"/>
          <a:stretch>
            <a:fillRect/>
          </a:stretch>
        </p:blipFill>
        <p:spPr>
          <a:xfrm>
            <a:off x="1981200" y="6354763"/>
            <a:ext cx="5759450" cy="503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直接连接符 63496"/>
          <p:cNvSpPr/>
          <p:nvPr/>
        </p:nvSpPr>
        <p:spPr>
          <a:xfrm>
            <a:off x="1476375" y="5776913"/>
            <a:ext cx="647700" cy="287337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54" name="文本框 63497"/>
          <p:cNvSpPr txBox="1"/>
          <p:nvPr/>
        </p:nvSpPr>
        <p:spPr>
          <a:xfrm>
            <a:off x="755650" y="5510213"/>
            <a:ext cx="809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</a:p>
        </p:txBody>
      </p:sp>
      <p:pic>
        <p:nvPicPr>
          <p:cNvPr id="27655" name="图片 63498" descr="ParPtr"/>
          <p:cNvPicPr>
            <a:picLocks noChangeAspect="1"/>
          </p:cNvPicPr>
          <p:nvPr/>
        </p:nvPicPr>
        <p:blipFill>
          <a:blip r:embed="rId2"/>
          <a:srcRect l="22182" t="3088" r="36589" b="38155"/>
          <a:stretch>
            <a:fillRect/>
          </a:stretch>
        </p:blipFill>
        <p:spPr>
          <a:xfrm>
            <a:off x="5940425" y="2852738"/>
            <a:ext cx="2843213" cy="2374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6" name="矩形 63499"/>
          <p:cNvSpPr/>
          <p:nvPr/>
        </p:nvSpPr>
        <p:spPr>
          <a:xfrm>
            <a:off x="5722938" y="5805488"/>
            <a:ext cx="433387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7" name="矩形 63500"/>
          <p:cNvSpPr/>
          <p:nvPr/>
        </p:nvSpPr>
        <p:spPr>
          <a:xfrm>
            <a:off x="6226175" y="5805488"/>
            <a:ext cx="433388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8" name="矩形 63501"/>
          <p:cNvSpPr/>
          <p:nvPr/>
        </p:nvSpPr>
        <p:spPr>
          <a:xfrm>
            <a:off x="6731000" y="5805488"/>
            <a:ext cx="433388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9" name="矩形 63502"/>
          <p:cNvSpPr/>
          <p:nvPr/>
        </p:nvSpPr>
        <p:spPr>
          <a:xfrm>
            <a:off x="7235825" y="5805488"/>
            <a:ext cx="433388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0" name="文本框 63503"/>
          <p:cNvSpPr txBox="1"/>
          <p:nvPr/>
        </p:nvSpPr>
        <p:spPr>
          <a:xfrm>
            <a:off x="7072313" y="28019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7661" name="文本框 63504"/>
          <p:cNvSpPr txBox="1"/>
          <p:nvPr/>
        </p:nvSpPr>
        <p:spPr>
          <a:xfrm>
            <a:off x="6443663" y="35004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662" name="文本框 63505"/>
          <p:cNvSpPr txBox="1"/>
          <p:nvPr/>
        </p:nvSpPr>
        <p:spPr>
          <a:xfrm>
            <a:off x="8316913" y="35734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663" name="文本框 63506"/>
          <p:cNvSpPr txBox="1"/>
          <p:nvPr/>
        </p:nvSpPr>
        <p:spPr>
          <a:xfrm>
            <a:off x="5940425" y="49418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4" name="文本框 63507"/>
          <p:cNvSpPr txBox="1"/>
          <p:nvPr/>
        </p:nvSpPr>
        <p:spPr>
          <a:xfrm>
            <a:off x="6659563" y="5013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7665" name="文本框 63508"/>
          <p:cNvSpPr txBox="1"/>
          <p:nvPr/>
        </p:nvSpPr>
        <p:spPr>
          <a:xfrm>
            <a:off x="7308850" y="5013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666" name="文本框 63509"/>
          <p:cNvSpPr txBox="1"/>
          <p:nvPr/>
        </p:nvSpPr>
        <p:spPr>
          <a:xfrm>
            <a:off x="8027988" y="5013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7667" name="矩形 63510"/>
          <p:cNvSpPr/>
          <p:nvPr/>
        </p:nvSpPr>
        <p:spPr>
          <a:xfrm>
            <a:off x="2843213" y="4581525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#define ROOT  -1</a:t>
            </a:r>
          </a:p>
        </p:txBody>
      </p:sp>
      <p:sp>
        <p:nvSpPr>
          <p:cNvPr id="27668" name="直接连接符 63511"/>
          <p:cNvSpPr/>
          <p:nvPr/>
        </p:nvSpPr>
        <p:spPr>
          <a:xfrm flipH="1">
            <a:off x="2411413" y="5013325"/>
            <a:ext cx="1800225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6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16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92161"/>
          <p:cNvSpPr>
            <a:spLocks noGrp="1"/>
          </p:cNvSpPr>
          <p:nvPr>
            <p:ph type="title"/>
          </p:nvPr>
        </p:nvSpPr>
        <p:spPr>
          <a:xfrm>
            <a:off x="685800" y="-100012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Parent Pointer Implementation(3)</a:t>
            </a:r>
          </a:p>
        </p:txBody>
      </p:sp>
      <p:sp>
        <p:nvSpPr>
          <p:cNvPr id="28674" name="文本占位符 92162"/>
          <p:cNvSpPr>
            <a:spLocks noGrp="1"/>
          </p:cNvSpPr>
          <p:nvPr>
            <p:ph idx="1"/>
          </p:nvPr>
        </p:nvSpPr>
        <p:spPr>
          <a:xfrm>
            <a:off x="611188" y="908050"/>
            <a:ext cx="8137525" cy="2376488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public: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int FIND(int) const;	      // find root of a node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	 bool differ(int, int);     //judge if two nodes are in a same tree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void UNION(int, int);   //merge two sub tree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};</a:t>
            </a:r>
          </a:p>
        </p:txBody>
      </p:sp>
      <p:grpSp>
        <p:nvGrpSpPr>
          <p:cNvPr id="92164" name="组合 92163"/>
          <p:cNvGrpSpPr/>
          <p:nvPr/>
        </p:nvGrpSpPr>
        <p:grpSpPr>
          <a:xfrm>
            <a:off x="755650" y="5516563"/>
            <a:ext cx="7058025" cy="1347787"/>
            <a:chOff x="385" y="3339"/>
            <a:chExt cx="4446" cy="849"/>
          </a:xfrm>
        </p:grpSpPr>
        <p:pic>
          <p:nvPicPr>
            <p:cNvPr id="28676" name="图片 92164" descr="ParPtr"/>
            <p:cNvPicPr>
              <a:picLocks noChangeAspect="1"/>
            </p:cNvPicPr>
            <p:nvPr/>
          </p:nvPicPr>
          <p:blipFill>
            <a:blip r:embed="rId2"/>
            <a:srcRect l="23503" t="63799" r="5333" b="22884"/>
            <a:stretch>
              <a:fillRect/>
            </a:stretch>
          </p:blipFill>
          <p:spPr>
            <a:xfrm>
              <a:off x="1111" y="3417"/>
              <a:ext cx="3720" cy="40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8677" name="图片 92165" descr="ParPtr"/>
            <p:cNvPicPr>
              <a:picLocks noChangeAspect="1"/>
            </p:cNvPicPr>
            <p:nvPr/>
          </p:nvPicPr>
          <p:blipFill>
            <a:blip r:embed="rId2"/>
            <a:srcRect l="25264" t="87495" r="5333" b="2158"/>
            <a:stretch>
              <a:fillRect/>
            </a:stretch>
          </p:blipFill>
          <p:spPr>
            <a:xfrm>
              <a:off x="1157" y="3871"/>
              <a:ext cx="3628" cy="3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678" name="直接连接符 92166"/>
            <p:cNvSpPr/>
            <p:nvPr/>
          </p:nvSpPr>
          <p:spPr>
            <a:xfrm>
              <a:off x="839" y="3507"/>
              <a:ext cx="408" cy="181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8679" name="文本框 92167"/>
            <p:cNvSpPr txBox="1"/>
            <p:nvPr/>
          </p:nvSpPr>
          <p:spPr>
            <a:xfrm>
              <a:off x="385" y="3339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</a:p>
          </p:txBody>
        </p:sp>
      </p:grpSp>
      <p:pic>
        <p:nvPicPr>
          <p:cNvPr id="92170" name="图片 92169" descr="ParPtr"/>
          <p:cNvPicPr>
            <a:picLocks noChangeAspect="1"/>
          </p:cNvPicPr>
          <p:nvPr/>
        </p:nvPicPr>
        <p:blipFill>
          <a:blip r:embed="rId2"/>
          <a:srcRect l="22585" t="4980" r="5260" b="38155"/>
          <a:stretch>
            <a:fillRect/>
          </a:stretch>
        </p:blipFill>
        <p:spPr>
          <a:xfrm>
            <a:off x="0" y="3141663"/>
            <a:ext cx="3851275" cy="1779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71" name="图片 92170" descr="ParPtr"/>
          <p:cNvPicPr>
            <a:picLocks noChangeAspect="1"/>
          </p:cNvPicPr>
          <p:nvPr/>
        </p:nvPicPr>
        <p:blipFill>
          <a:blip r:embed="rId2"/>
          <a:srcRect l="25313" t="76103" r="4224" b="2060"/>
          <a:stretch>
            <a:fillRect/>
          </a:stretch>
        </p:blipFill>
        <p:spPr>
          <a:xfrm>
            <a:off x="3995738" y="3698875"/>
            <a:ext cx="4859337" cy="88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72" name="文本框 92171"/>
          <p:cNvSpPr txBox="1"/>
          <p:nvPr/>
        </p:nvSpPr>
        <p:spPr>
          <a:xfrm>
            <a:off x="2916238" y="4724400"/>
            <a:ext cx="56086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Easy to locate parent, hard to locate children</a:t>
            </a:r>
          </a:p>
        </p:txBody>
      </p:sp>
      <p:sp>
        <p:nvSpPr>
          <p:cNvPr id="2868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17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Parent Pointer Implementation(4)</a:t>
            </a:r>
          </a:p>
        </p:txBody>
      </p:sp>
      <p:sp>
        <p:nvSpPr>
          <p:cNvPr id="29698" name="文本占位符 12290"/>
          <p:cNvSpPr>
            <a:spLocks noGrp="1"/>
          </p:cNvSpPr>
          <p:nvPr>
            <p:ph idx="1"/>
          </p:nvPr>
        </p:nvSpPr>
        <p:spPr>
          <a:xfrm>
            <a:off x="144463" y="1341438"/>
            <a:ext cx="8820150" cy="3098800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// find root of a node</a:t>
            </a:r>
            <a:endParaRPr lang="en-US" altLang="zh-CN" sz="24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int </a:t>
            </a:r>
            <a:r>
              <a:rPr lang="en-US" altLang="zh-CN" sz="2400" b="1" dirty="0">
                <a:latin typeface="Courier New" panose="02070309020205020404" pitchFamily="49" charset="0"/>
              </a:rPr>
              <a:t>ParPtrTree</a:t>
            </a: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::FIND(int curr) const {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while (</a:t>
            </a: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array</a:t>
            </a: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[curr]!=ROOT) curr = array[curr];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return curr;  // At root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6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29699" name="组合 12292"/>
          <p:cNvGrpSpPr/>
          <p:nvPr/>
        </p:nvGrpSpPr>
        <p:grpSpPr>
          <a:xfrm>
            <a:off x="971550" y="5227638"/>
            <a:ext cx="7058025" cy="1347787"/>
            <a:chOff x="385" y="3339"/>
            <a:chExt cx="4446" cy="849"/>
          </a:xfrm>
        </p:grpSpPr>
        <p:pic>
          <p:nvPicPr>
            <p:cNvPr id="29700" name="图片 12293" descr="ParPtr"/>
            <p:cNvPicPr>
              <a:picLocks noChangeAspect="1"/>
            </p:cNvPicPr>
            <p:nvPr/>
          </p:nvPicPr>
          <p:blipFill>
            <a:blip r:embed="rId3"/>
            <a:srcRect l="23503" t="63799" r="5333" b="22884"/>
            <a:stretch>
              <a:fillRect/>
            </a:stretch>
          </p:blipFill>
          <p:spPr>
            <a:xfrm>
              <a:off x="1111" y="3417"/>
              <a:ext cx="3720" cy="40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9701" name="图片 12294" descr="ParPtr"/>
            <p:cNvPicPr>
              <a:picLocks noChangeAspect="1"/>
            </p:cNvPicPr>
            <p:nvPr/>
          </p:nvPicPr>
          <p:blipFill>
            <a:blip r:embed="rId3"/>
            <a:srcRect l="25264" t="87495" r="5333" b="2158"/>
            <a:stretch>
              <a:fillRect/>
            </a:stretch>
          </p:blipFill>
          <p:spPr>
            <a:xfrm>
              <a:off x="1157" y="3871"/>
              <a:ext cx="3628" cy="3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02" name="直接连接符 12295"/>
            <p:cNvSpPr/>
            <p:nvPr/>
          </p:nvSpPr>
          <p:spPr>
            <a:xfrm>
              <a:off x="839" y="3507"/>
              <a:ext cx="408" cy="181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03" name="文本框 12296"/>
            <p:cNvSpPr txBox="1"/>
            <p:nvPr/>
          </p:nvSpPr>
          <p:spPr>
            <a:xfrm>
              <a:off x="385" y="3339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</a:p>
          </p:txBody>
        </p:sp>
      </p:grpSp>
      <p:pic>
        <p:nvPicPr>
          <p:cNvPr id="29704" name="图片 12297" descr="ParPtr"/>
          <p:cNvPicPr>
            <a:picLocks noChangeAspect="1"/>
          </p:cNvPicPr>
          <p:nvPr/>
        </p:nvPicPr>
        <p:blipFill>
          <a:blip r:embed="rId3"/>
          <a:srcRect l="22585" t="4980" r="5260" b="38155"/>
          <a:stretch>
            <a:fillRect/>
          </a:stretch>
        </p:blipFill>
        <p:spPr>
          <a:xfrm>
            <a:off x="215900" y="2852738"/>
            <a:ext cx="3851275" cy="1779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5" name="图片 12298" descr="ParPtr"/>
          <p:cNvPicPr>
            <a:picLocks noChangeAspect="1"/>
          </p:cNvPicPr>
          <p:nvPr/>
        </p:nvPicPr>
        <p:blipFill>
          <a:blip r:embed="rId3"/>
          <a:srcRect l="25313" t="76103" r="4224" b="2060"/>
          <a:stretch>
            <a:fillRect/>
          </a:stretch>
        </p:blipFill>
        <p:spPr>
          <a:xfrm>
            <a:off x="4211638" y="3409950"/>
            <a:ext cx="4859337" cy="88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0" name="直接连接符 12299"/>
          <p:cNvSpPr/>
          <p:nvPr/>
        </p:nvSpPr>
        <p:spPr>
          <a:xfrm>
            <a:off x="5578475" y="5229225"/>
            <a:ext cx="1588" cy="2159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01" name="直接连接符 12300"/>
          <p:cNvSpPr/>
          <p:nvPr/>
        </p:nvSpPr>
        <p:spPr>
          <a:xfrm flipH="1">
            <a:off x="2124075" y="4437063"/>
            <a:ext cx="215900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708" name="矩形 12302"/>
          <p:cNvSpPr/>
          <p:nvPr/>
        </p:nvSpPr>
        <p:spPr>
          <a:xfrm>
            <a:off x="4211638" y="4508500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array[root]=ROOT</a:t>
            </a:r>
          </a:p>
        </p:txBody>
      </p:sp>
      <p:sp>
        <p:nvSpPr>
          <p:cNvPr id="2970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18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942E-6 L -3.05556E-6 -0.10499 " pathEditMode="relative" ptsTypes="AA">
                                      <p:cBhvr>
                                        <p:cTn id="6" dur="2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4 -0.01573 L -0.2125 -0.01573 " pathEditMode="relative" ptsTypes="AA">
                                      <p:cBhvr>
                                        <p:cTn id="8" dur="2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0499 L -0.0474 -0.19935 " pathEditMode="relative" ptsTypes="AA">
                                      <p:cBhvr>
                                        <p:cTn id="12" dur="2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-0.01573 L -0.33056 -0.01573 " pathEditMode="relative" ptsTypes="AA">
                                      <p:cBhvr>
                                        <p:cTn id="14" dur="2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94209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Parent Pointer Implementation(5)</a:t>
            </a:r>
          </a:p>
        </p:txBody>
      </p:sp>
      <p:sp>
        <p:nvSpPr>
          <p:cNvPr id="31746" name="文本占位符 94210"/>
          <p:cNvSpPr>
            <a:spLocks noGrp="1"/>
          </p:cNvSpPr>
          <p:nvPr>
            <p:ph idx="1"/>
          </p:nvPr>
        </p:nvSpPr>
        <p:spPr>
          <a:xfrm>
            <a:off x="179388" y="1196975"/>
            <a:ext cx="8964612" cy="3098800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// Return TRUE if nodes in different trees</a:t>
            </a:r>
          </a:p>
          <a:p>
            <a:pPr marL="609600" indent="-609600"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bool </a:t>
            </a:r>
            <a:r>
              <a:rPr lang="en-US" altLang="zh-CN" sz="2400" b="1" dirty="0">
                <a:latin typeface="Courier New" panose="02070309020205020404" pitchFamily="49" charset="0"/>
              </a:rPr>
              <a:t>ParPtrTree</a:t>
            </a: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::differ(int a, int b) {</a:t>
            </a:r>
          </a:p>
          <a:p>
            <a:pPr marL="609600" indent="-609600"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int root1 = FIND(a);   // Find root for a</a:t>
            </a:r>
          </a:p>
          <a:p>
            <a:pPr marL="609600" indent="-609600"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int root2 = FIND(b);   // Find root for b</a:t>
            </a:r>
          </a:p>
          <a:p>
            <a:pPr marL="609600" indent="-609600"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return root1 != root2; // Compare roots</a:t>
            </a:r>
          </a:p>
          <a:p>
            <a:pPr marL="609600" indent="-609600" eaLnBrk="1" hangingPunct="1">
              <a:lnSpc>
                <a:spcPct val="60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60000"/>
              </a:lnSpc>
              <a:buNone/>
            </a:pPr>
            <a:endParaRPr lang="en-US" altLang="zh-CN" sz="24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31747" name="图片 94211" descr="ParPtr"/>
          <p:cNvPicPr>
            <a:picLocks noChangeAspect="1"/>
          </p:cNvPicPr>
          <p:nvPr/>
        </p:nvPicPr>
        <p:blipFill>
          <a:blip r:embed="rId3"/>
          <a:srcRect l="22585" t="4980" r="5260" b="38155"/>
          <a:stretch>
            <a:fillRect/>
          </a:stretch>
        </p:blipFill>
        <p:spPr>
          <a:xfrm>
            <a:off x="323850" y="3573463"/>
            <a:ext cx="3851275" cy="1779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8" name="图片 94212" descr="ParPtr"/>
          <p:cNvPicPr>
            <a:picLocks noChangeAspect="1"/>
          </p:cNvPicPr>
          <p:nvPr/>
        </p:nvPicPr>
        <p:blipFill>
          <a:blip r:embed="rId3"/>
          <a:srcRect l="25313" t="76103" r="4224" b="2060"/>
          <a:stretch>
            <a:fillRect/>
          </a:stretch>
        </p:blipFill>
        <p:spPr>
          <a:xfrm>
            <a:off x="4211638" y="3409950"/>
            <a:ext cx="4859337" cy="882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1749" name="组合 94213"/>
          <p:cNvGrpSpPr/>
          <p:nvPr/>
        </p:nvGrpSpPr>
        <p:grpSpPr>
          <a:xfrm>
            <a:off x="1187450" y="5443538"/>
            <a:ext cx="7058025" cy="1347787"/>
            <a:chOff x="385" y="3339"/>
            <a:chExt cx="4446" cy="849"/>
          </a:xfrm>
        </p:grpSpPr>
        <p:pic>
          <p:nvPicPr>
            <p:cNvPr id="31750" name="图片 94214" descr="ParPtr"/>
            <p:cNvPicPr>
              <a:picLocks noChangeAspect="1"/>
            </p:cNvPicPr>
            <p:nvPr/>
          </p:nvPicPr>
          <p:blipFill>
            <a:blip r:embed="rId3"/>
            <a:srcRect l="23503" t="63799" r="5333" b="22884"/>
            <a:stretch>
              <a:fillRect/>
            </a:stretch>
          </p:blipFill>
          <p:spPr>
            <a:xfrm>
              <a:off x="1111" y="3417"/>
              <a:ext cx="3720" cy="40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51" name="图片 94215" descr="ParPtr"/>
            <p:cNvPicPr>
              <a:picLocks noChangeAspect="1"/>
            </p:cNvPicPr>
            <p:nvPr/>
          </p:nvPicPr>
          <p:blipFill>
            <a:blip r:embed="rId3"/>
            <a:srcRect l="25264" t="87495" r="5333" b="2158"/>
            <a:stretch>
              <a:fillRect/>
            </a:stretch>
          </p:blipFill>
          <p:spPr>
            <a:xfrm>
              <a:off x="1157" y="3871"/>
              <a:ext cx="3628" cy="3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2" name="直接连接符 94216"/>
            <p:cNvSpPr/>
            <p:nvPr/>
          </p:nvSpPr>
          <p:spPr>
            <a:xfrm>
              <a:off x="839" y="3507"/>
              <a:ext cx="408" cy="181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53" name="文本框 94217"/>
            <p:cNvSpPr txBox="1"/>
            <p:nvPr/>
          </p:nvSpPr>
          <p:spPr>
            <a:xfrm>
              <a:off x="385" y="3339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</a:p>
          </p:txBody>
        </p:sp>
      </p:grpSp>
      <p:sp>
        <p:nvSpPr>
          <p:cNvPr id="3175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19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80897"/>
          <p:cNvSpPr>
            <a:spLocks noGrp="1"/>
          </p:cNvSpPr>
          <p:nvPr>
            <p:ph type="title"/>
          </p:nvPr>
        </p:nvSpPr>
        <p:spPr>
          <a:xfrm>
            <a:off x="455613" y="4445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Trees (1)</a:t>
            </a:r>
          </a:p>
        </p:txBody>
      </p:sp>
      <p:sp>
        <p:nvSpPr>
          <p:cNvPr id="5122" name="椭圆 80900"/>
          <p:cNvSpPr/>
          <p:nvPr/>
        </p:nvSpPr>
        <p:spPr>
          <a:xfrm>
            <a:off x="4140200" y="1773238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直接连接符 80901"/>
          <p:cNvSpPr/>
          <p:nvPr/>
        </p:nvSpPr>
        <p:spPr>
          <a:xfrm flipH="1">
            <a:off x="3276600" y="1916113"/>
            <a:ext cx="935038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4" name="直接连接符 80902"/>
          <p:cNvSpPr/>
          <p:nvPr/>
        </p:nvSpPr>
        <p:spPr>
          <a:xfrm>
            <a:off x="4211638" y="1916113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直接连接符 80903"/>
          <p:cNvSpPr/>
          <p:nvPr/>
        </p:nvSpPr>
        <p:spPr>
          <a:xfrm>
            <a:off x="4211638" y="1916113"/>
            <a:ext cx="720725" cy="865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6" name="直接连接符 80904"/>
          <p:cNvSpPr/>
          <p:nvPr/>
        </p:nvSpPr>
        <p:spPr>
          <a:xfrm>
            <a:off x="4284663" y="1916113"/>
            <a:ext cx="1439862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7" name="椭圆 80905"/>
          <p:cNvSpPr/>
          <p:nvPr/>
        </p:nvSpPr>
        <p:spPr>
          <a:xfrm>
            <a:off x="3203575" y="2708275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8" name="椭圆 80906"/>
          <p:cNvSpPr/>
          <p:nvPr/>
        </p:nvSpPr>
        <p:spPr>
          <a:xfrm>
            <a:off x="4067175" y="2708275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9" name="椭圆 80907"/>
          <p:cNvSpPr/>
          <p:nvPr/>
        </p:nvSpPr>
        <p:spPr>
          <a:xfrm>
            <a:off x="4787900" y="2708275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" name="椭圆 80908"/>
          <p:cNvSpPr/>
          <p:nvPr/>
        </p:nvSpPr>
        <p:spPr>
          <a:xfrm>
            <a:off x="5651500" y="2636838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1" name="直接连接符 80909"/>
          <p:cNvSpPr/>
          <p:nvPr/>
        </p:nvSpPr>
        <p:spPr>
          <a:xfrm flipH="1">
            <a:off x="2268538" y="2852738"/>
            <a:ext cx="935037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2" name="直接连接符 80910"/>
          <p:cNvSpPr/>
          <p:nvPr/>
        </p:nvSpPr>
        <p:spPr>
          <a:xfrm>
            <a:off x="3276600" y="2924175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3" name="直接连接符 80911"/>
          <p:cNvSpPr/>
          <p:nvPr/>
        </p:nvSpPr>
        <p:spPr>
          <a:xfrm>
            <a:off x="5003800" y="2852738"/>
            <a:ext cx="863600" cy="1008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4" name="直接连接符 80912"/>
          <p:cNvSpPr/>
          <p:nvPr/>
        </p:nvSpPr>
        <p:spPr>
          <a:xfrm>
            <a:off x="4932363" y="2924175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5" name="直接连接符 80913"/>
          <p:cNvSpPr/>
          <p:nvPr/>
        </p:nvSpPr>
        <p:spPr>
          <a:xfrm flipH="1">
            <a:off x="3924300" y="2924175"/>
            <a:ext cx="935038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6" name="椭圆 80914"/>
          <p:cNvSpPr/>
          <p:nvPr/>
        </p:nvSpPr>
        <p:spPr>
          <a:xfrm>
            <a:off x="3779838" y="3789363"/>
            <a:ext cx="217487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7" name="椭圆 80915"/>
          <p:cNvSpPr/>
          <p:nvPr/>
        </p:nvSpPr>
        <p:spPr>
          <a:xfrm>
            <a:off x="4859338" y="3789363"/>
            <a:ext cx="217487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8" name="椭圆 80916"/>
          <p:cNvSpPr/>
          <p:nvPr/>
        </p:nvSpPr>
        <p:spPr>
          <a:xfrm>
            <a:off x="5722938" y="3789363"/>
            <a:ext cx="217487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9" name="椭圆 80917"/>
          <p:cNvSpPr/>
          <p:nvPr/>
        </p:nvSpPr>
        <p:spPr>
          <a:xfrm>
            <a:off x="2124075" y="3789363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0" name="椭圆 80918"/>
          <p:cNvSpPr/>
          <p:nvPr/>
        </p:nvSpPr>
        <p:spPr>
          <a:xfrm>
            <a:off x="3203575" y="3789363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1" name="直接连接符 80919"/>
          <p:cNvSpPr/>
          <p:nvPr/>
        </p:nvSpPr>
        <p:spPr>
          <a:xfrm>
            <a:off x="3348038" y="4005263"/>
            <a:ext cx="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2" name="直接连接符 80920"/>
          <p:cNvSpPr/>
          <p:nvPr/>
        </p:nvSpPr>
        <p:spPr>
          <a:xfrm flipH="1">
            <a:off x="2268538" y="3933825"/>
            <a:ext cx="935037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3" name="直接连接符 80921"/>
          <p:cNvSpPr/>
          <p:nvPr/>
        </p:nvSpPr>
        <p:spPr>
          <a:xfrm>
            <a:off x="3419475" y="3933825"/>
            <a:ext cx="720725" cy="10080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4" name="椭圆 80922"/>
          <p:cNvSpPr/>
          <p:nvPr/>
        </p:nvSpPr>
        <p:spPr>
          <a:xfrm>
            <a:off x="2195513" y="4797425"/>
            <a:ext cx="217487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5" name="椭圆 80923"/>
          <p:cNvSpPr/>
          <p:nvPr/>
        </p:nvSpPr>
        <p:spPr>
          <a:xfrm>
            <a:off x="3203575" y="4868863"/>
            <a:ext cx="217488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6" name="椭圆 80924"/>
          <p:cNvSpPr/>
          <p:nvPr/>
        </p:nvSpPr>
        <p:spPr>
          <a:xfrm>
            <a:off x="3995738" y="4868863"/>
            <a:ext cx="217487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7" name="直接连接符 80925"/>
          <p:cNvSpPr/>
          <p:nvPr/>
        </p:nvSpPr>
        <p:spPr>
          <a:xfrm>
            <a:off x="5795963" y="2781300"/>
            <a:ext cx="792162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8" name="直接连接符 80926"/>
          <p:cNvSpPr/>
          <p:nvPr/>
        </p:nvSpPr>
        <p:spPr>
          <a:xfrm>
            <a:off x="5724525" y="2781300"/>
            <a:ext cx="1368425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9" name="椭圆 80927"/>
          <p:cNvSpPr/>
          <p:nvPr/>
        </p:nvSpPr>
        <p:spPr>
          <a:xfrm>
            <a:off x="6443663" y="3860800"/>
            <a:ext cx="217487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0" name="椭圆 80928"/>
          <p:cNvSpPr/>
          <p:nvPr/>
        </p:nvSpPr>
        <p:spPr>
          <a:xfrm>
            <a:off x="6948488" y="3933825"/>
            <a:ext cx="217487" cy="215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61441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Parent Pointer Implementation(6)</a:t>
            </a:r>
          </a:p>
        </p:txBody>
      </p:sp>
      <p:sp>
        <p:nvSpPr>
          <p:cNvPr id="33794" name="文本占位符 61442"/>
          <p:cNvSpPr>
            <a:spLocks noGrp="1"/>
          </p:cNvSpPr>
          <p:nvPr>
            <p:ph idx="1"/>
          </p:nvPr>
        </p:nvSpPr>
        <p:spPr>
          <a:xfrm>
            <a:off x="250825" y="981075"/>
            <a:ext cx="8688388" cy="5259388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30000"/>
              </a:lnSpc>
              <a:buNone/>
            </a:pPr>
            <a:endParaRPr lang="en-US" altLang="zh-CN" sz="26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800" dirty="0"/>
              <a:t>//merge two sub tree</a:t>
            </a:r>
            <a:r>
              <a:rPr lang="en-US" altLang="zh-CN" sz="2600" b="1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600" b="1" dirty="0">
                <a:latin typeface="Courier New" panose="02070309020205020404" pitchFamily="49" charset="0"/>
                <a:sym typeface="Symbol" panose="05050102010706020507" pitchFamily="18" charset="2"/>
              </a:rPr>
              <a:t>void </a:t>
            </a:r>
            <a:r>
              <a:rPr lang="en-US" altLang="zh-CN" sz="2600" b="1" dirty="0">
                <a:latin typeface="Courier New" panose="02070309020205020404" pitchFamily="49" charset="0"/>
              </a:rPr>
              <a:t>ParPtrTree</a:t>
            </a:r>
            <a:r>
              <a:rPr lang="en-US" altLang="zh-CN" sz="2600" b="1" dirty="0">
                <a:latin typeface="Courier New" panose="02070309020205020404" pitchFamily="49" charset="0"/>
                <a:sym typeface="Symbol" panose="05050102010706020507" pitchFamily="18" charset="2"/>
              </a:rPr>
              <a:t> ::UNION(int a, int b) {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600" b="1" dirty="0">
                <a:latin typeface="Courier New" panose="02070309020205020404" pitchFamily="49" charset="0"/>
                <a:sym typeface="Symbol" panose="05050102010706020507" pitchFamily="18" charset="2"/>
              </a:rPr>
              <a:t>  int root1 = FIND(a); // Find root for a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600" b="1" dirty="0">
                <a:latin typeface="Courier New" panose="02070309020205020404" pitchFamily="49" charset="0"/>
                <a:sym typeface="Symbol" panose="05050102010706020507" pitchFamily="18" charset="2"/>
              </a:rPr>
              <a:t>  int root2 = FIND(b); // Find root for b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600" b="1" dirty="0">
                <a:latin typeface="Courier New" panose="02070309020205020404" pitchFamily="49" charset="0"/>
                <a:sym typeface="Symbol" panose="05050102010706020507" pitchFamily="18" charset="2"/>
              </a:rPr>
              <a:t>  if (root1 != root2) array[root2] = root1;</a:t>
            </a:r>
          </a:p>
          <a:p>
            <a:pPr marL="609600" indent="-609600" eaLnBrk="1" hangingPunct="1">
              <a:lnSpc>
                <a:spcPct val="50000"/>
              </a:lnSpc>
              <a:buNone/>
            </a:pPr>
            <a:r>
              <a:rPr lang="en-US" altLang="zh-CN" sz="26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  <p:pic>
        <p:nvPicPr>
          <p:cNvPr id="33795" name="图片 61443" descr="ParPtr"/>
          <p:cNvPicPr>
            <a:picLocks noChangeAspect="1"/>
          </p:cNvPicPr>
          <p:nvPr/>
        </p:nvPicPr>
        <p:blipFill>
          <a:blip r:embed="rId3"/>
          <a:srcRect l="22585" t="2698" r="36935" b="38155"/>
          <a:stretch>
            <a:fillRect/>
          </a:stretch>
        </p:blipFill>
        <p:spPr>
          <a:xfrm>
            <a:off x="0" y="3284538"/>
            <a:ext cx="2160588" cy="185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图片 61444" descr="ParPtr"/>
          <p:cNvPicPr>
            <a:picLocks noChangeAspect="1"/>
          </p:cNvPicPr>
          <p:nvPr/>
        </p:nvPicPr>
        <p:blipFill>
          <a:blip r:embed="rId3"/>
          <a:srcRect l="63065" t="4980" r="3207" b="53575"/>
          <a:stretch>
            <a:fillRect/>
          </a:stretch>
        </p:blipFill>
        <p:spPr>
          <a:xfrm>
            <a:off x="2195513" y="4076700"/>
            <a:ext cx="1800225" cy="1296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7" name="图片 61445" descr="ParPtr"/>
          <p:cNvPicPr>
            <a:picLocks noChangeAspect="1"/>
          </p:cNvPicPr>
          <p:nvPr/>
        </p:nvPicPr>
        <p:blipFill>
          <a:blip r:embed="rId3"/>
          <a:srcRect l="25313" t="76103" r="4224" b="2060"/>
          <a:stretch>
            <a:fillRect/>
          </a:stretch>
        </p:blipFill>
        <p:spPr>
          <a:xfrm>
            <a:off x="4284663" y="3573463"/>
            <a:ext cx="4859337" cy="882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3798" name="组合 61446"/>
          <p:cNvGrpSpPr/>
          <p:nvPr/>
        </p:nvGrpSpPr>
        <p:grpSpPr>
          <a:xfrm>
            <a:off x="1187450" y="5443538"/>
            <a:ext cx="7058025" cy="1347787"/>
            <a:chOff x="385" y="3339"/>
            <a:chExt cx="4446" cy="849"/>
          </a:xfrm>
        </p:grpSpPr>
        <p:pic>
          <p:nvPicPr>
            <p:cNvPr id="33799" name="图片 61447" descr="ParPtr"/>
            <p:cNvPicPr>
              <a:picLocks noChangeAspect="1"/>
            </p:cNvPicPr>
            <p:nvPr/>
          </p:nvPicPr>
          <p:blipFill>
            <a:blip r:embed="rId3"/>
            <a:srcRect l="23503" t="63799" r="5333" b="22884"/>
            <a:stretch>
              <a:fillRect/>
            </a:stretch>
          </p:blipFill>
          <p:spPr>
            <a:xfrm>
              <a:off x="1111" y="3417"/>
              <a:ext cx="3720" cy="40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3800" name="图片 61448" descr="ParPtr"/>
            <p:cNvPicPr>
              <a:picLocks noChangeAspect="1"/>
            </p:cNvPicPr>
            <p:nvPr/>
          </p:nvPicPr>
          <p:blipFill>
            <a:blip r:embed="rId3"/>
            <a:srcRect l="25264" t="87495" r="5333" b="2158"/>
            <a:stretch>
              <a:fillRect/>
            </a:stretch>
          </p:blipFill>
          <p:spPr>
            <a:xfrm>
              <a:off x="1157" y="3871"/>
              <a:ext cx="3628" cy="3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3801" name="直接连接符 61449"/>
            <p:cNvSpPr/>
            <p:nvPr/>
          </p:nvSpPr>
          <p:spPr>
            <a:xfrm>
              <a:off x="839" y="3507"/>
              <a:ext cx="408" cy="181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02" name="文本框 61450"/>
            <p:cNvSpPr txBox="1"/>
            <p:nvPr/>
          </p:nvSpPr>
          <p:spPr>
            <a:xfrm>
              <a:off x="385" y="3339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</a:p>
          </p:txBody>
        </p:sp>
      </p:grpSp>
      <p:sp>
        <p:nvSpPr>
          <p:cNvPr id="33803" name="文本框 61451"/>
          <p:cNvSpPr txBox="1"/>
          <p:nvPr/>
        </p:nvSpPr>
        <p:spPr>
          <a:xfrm>
            <a:off x="4408488" y="4745038"/>
            <a:ext cx="1530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Union(3,8)</a:t>
            </a:r>
          </a:p>
        </p:txBody>
      </p:sp>
      <p:sp>
        <p:nvSpPr>
          <p:cNvPr id="61453" name="直接连接符 61452"/>
          <p:cNvSpPr/>
          <p:nvPr/>
        </p:nvSpPr>
        <p:spPr>
          <a:xfrm flipV="1">
            <a:off x="395288" y="5084763"/>
            <a:ext cx="0" cy="360362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54" name="直接连接符 61453"/>
          <p:cNvSpPr/>
          <p:nvPr/>
        </p:nvSpPr>
        <p:spPr>
          <a:xfrm flipV="1">
            <a:off x="2843213" y="5156200"/>
            <a:ext cx="0" cy="28892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1460" name="组合 61459"/>
          <p:cNvGrpSpPr/>
          <p:nvPr/>
        </p:nvGrpSpPr>
        <p:grpSpPr>
          <a:xfrm>
            <a:off x="1331913" y="3017838"/>
            <a:ext cx="1095375" cy="457200"/>
            <a:chOff x="839" y="1901"/>
            <a:chExt cx="690" cy="288"/>
          </a:xfrm>
        </p:grpSpPr>
        <p:sp>
          <p:nvSpPr>
            <p:cNvPr id="33807" name="直接连接符 61454"/>
            <p:cNvSpPr/>
            <p:nvPr/>
          </p:nvSpPr>
          <p:spPr>
            <a:xfrm flipH="1">
              <a:off x="839" y="2115"/>
              <a:ext cx="181" cy="45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08" name="文本框 61456"/>
            <p:cNvSpPr txBox="1"/>
            <p:nvPr/>
          </p:nvSpPr>
          <p:spPr>
            <a:xfrm>
              <a:off x="1008" y="1901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root1</a:t>
              </a:r>
            </a:p>
          </p:txBody>
        </p:sp>
      </p:grpSp>
      <p:grpSp>
        <p:nvGrpSpPr>
          <p:cNvPr id="61459" name="组合 61458"/>
          <p:cNvGrpSpPr/>
          <p:nvPr/>
        </p:nvGrpSpPr>
        <p:grpSpPr>
          <a:xfrm>
            <a:off x="2592388" y="3500438"/>
            <a:ext cx="827087" cy="649287"/>
            <a:chOff x="1633" y="2205"/>
            <a:chExt cx="521" cy="409"/>
          </a:xfrm>
        </p:grpSpPr>
        <p:sp>
          <p:nvSpPr>
            <p:cNvPr id="33810" name="直接连接符 61455"/>
            <p:cNvSpPr/>
            <p:nvPr/>
          </p:nvSpPr>
          <p:spPr>
            <a:xfrm>
              <a:off x="1837" y="2524"/>
              <a:ext cx="136" cy="90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11" name="文本框 61457"/>
            <p:cNvSpPr txBox="1"/>
            <p:nvPr/>
          </p:nvSpPr>
          <p:spPr>
            <a:xfrm>
              <a:off x="1633" y="2205"/>
              <a:ext cx="5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root2</a:t>
              </a:r>
            </a:p>
          </p:txBody>
        </p:sp>
      </p:grpSp>
      <p:sp>
        <p:nvSpPr>
          <p:cNvPr id="61461" name="文本框 61460"/>
          <p:cNvSpPr txBox="1"/>
          <p:nvPr/>
        </p:nvSpPr>
        <p:spPr>
          <a:xfrm>
            <a:off x="6135688" y="57086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462" name="直接连接符 61461"/>
          <p:cNvSpPr/>
          <p:nvPr/>
        </p:nvSpPr>
        <p:spPr>
          <a:xfrm flipH="1" flipV="1">
            <a:off x="1403350" y="3573463"/>
            <a:ext cx="1655763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1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20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2288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2" name="文本占位符 12288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The parent pointer representation is often used to maintain a collection of disjoint sets:</a:t>
            </a:r>
          </a:p>
          <a:p>
            <a:pPr lvl="1" eaLnBrk="1" hangingPunct="1"/>
            <a:r>
              <a:rPr lang="en-US" altLang="zh-CN" dirty="0"/>
              <a:t>To determine if two objects are in the same set.</a:t>
            </a:r>
          </a:p>
          <a:p>
            <a:pPr lvl="2" eaLnBrk="1" hangingPunct="1"/>
            <a:r>
              <a:rPr lang="en-US" altLang="zh-CN" dirty="0"/>
              <a:t>differ(int, int)</a:t>
            </a:r>
          </a:p>
          <a:p>
            <a:pPr lvl="1" eaLnBrk="1" hangingPunct="1"/>
            <a:r>
              <a:rPr lang="en-US" altLang="zh-CN" dirty="0"/>
              <a:t>To merge two sets together</a:t>
            </a:r>
          </a:p>
          <a:p>
            <a:pPr lvl="2" eaLnBrk="1" hangingPunct="1"/>
            <a:r>
              <a:rPr lang="en-US" altLang="zh-CN" dirty="0"/>
              <a:t>UNION(int, int)</a:t>
            </a:r>
          </a:p>
        </p:txBody>
      </p:sp>
      <p:sp>
        <p:nvSpPr>
          <p:cNvPr id="3584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21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08545"/>
          <p:cNvSpPr>
            <a:spLocks noGrp="1"/>
          </p:cNvSpPr>
          <p:nvPr>
            <p:ph type="title"/>
          </p:nvPr>
        </p:nvSpPr>
        <p:spPr>
          <a:xfrm>
            <a:off x="684213" y="333375"/>
            <a:ext cx="7126287" cy="5873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</a:rPr>
              <a:t>Improve performance (1)</a:t>
            </a:r>
          </a:p>
        </p:txBody>
      </p:sp>
      <p:sp>
        <p:nvSpPr>
          <p:cNvPr id="36866" name="文本占位符 108546"/>
          <p:cNvSpPr>
            <a:spLocks noGrp="1"/>
          </p:cNvSpPr>
          <p:nvPr>
            <p:ph idx="1"/>
          </p:nvPr>
        </p:nvSpPr>
        <p:spPr>
          <a:xfrm>
            <a:off x="611188" y="1268413"/>
            <a:ext cx="77724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The efficiency of </a:t>
            </a:r>
            <a:r>
              <a:rPr lang="en-US" altLang="zh-CN" dirty="0">
                <a:solidFill>
                  <a:srgbClr val="CC0000"/>
                </a:solidFill>
              </a:rPr>
              <a:t>find(), differ () , UNION()</a:t>
            </a:r>
            <a:r>
              <a:rPr lang="en-US" altLang="zh-CN" dirty="0"/>
              <a:t> in average case depends on the average depth of the nodes in the tree.</a:t>
            </a:r>
          </a:p>
        </p:txBody>
      </p:sp>
      <p:pic>
        <p:nvPicPr>
          <p:cNvPr id="36867" name="图片 108567" descr="ParPtr"/>
          <p:cNvPicPr>
            <a:picLocks noChangeAspect="1"/>
          </p:cNvPicPr>
          <p:nvPr/>
        </p:nvPicPr>
        <p:blipFill>
          <a:blip r:embed="rId2"/>
          <a:srcRect l="22585" t="4980" r="5260" b="38155"/>
          <a:stretch>
            <a:fillRect/>
          </a:stretch>
        </p:blipFill>
        <p:spPr>
          <a:xfrm>
            <a:off x="2771775" y="3716338"/>
            <a:ext cx="3851275" cy="1779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22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24929"/>
          <p:cNvSpPr>
            <a:spLocks noGrp="1"/>
          </p:cNvSpPr>
          <p:nvPr>
            <p:ph type="title"/>
          </p:nvPr>
        </p:nvSpPr>
        <p:spPr>
          <a:xfrm>
            <a:off x="684213" y="333375"/>
            <a:ext cx="7126287" cy="5873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</a:rPr>
              <a:t>Improve performance (2)</a:t>
            </a:r>
          </a:p>
        </p:txBody>
      </p:sp>
      <p:sp>
        <p:nvSpPr>
          <p:cNvPr id="37890" name="文本占位符 124930"/>
          <p:cNvSpPr>
            <a:spLocks noGrp="1"/>
          </p:cNvSpPr>
          <p:nvPr>
            <p:ph idx="1"/>
          </p:nvPr>
        </p:nvSpPr>
        <p:spPr>
          <a:xfrm>
            <a:off x="611188" y="1268413"/>
            <a:ext cx="77724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Methods to reduce the average depth: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dirty="0">
                <a:solidFill>
                  <a:srgbClr val="CC0000"/>
                </a:solidFill>
                <a:sym typeface="Symbol" panose="05050102010706020507" pitchFamily="18" charset="2"/>
              </a:rPr>
              <a:t>Weighted union rule</a:t>
            </a:r>
            <a:endParaRPr lang="en-US" altLang="zh-CN" sz="32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dirty="0">
                <a:solidFill>
                  <a:srgbClr val="CC0000"/>
                </a:solidFill>
              </a:rPr>
              <a:t>Path Compression</a:t>
            </a:r>
            <a:endParaRPr lang="en-US" altLang="zh-CN" sz="3200" dirty="0">
              <a:solidFill>
                <a:srgbClr val="CC0000"/>
              </a:solidFill>
              <a:sym typeface="Symbol" panose="05050102010706020507" pitchFamily="18" charset="2"/>
            </a:endParaRPr>
          </a:p>
          <a:p>
            <a:pPr lvl="1" eaLnBrk="1" hangingPunct="1"/>
            <a:endParaRPr lang="en-US" altLang="zh-CN" sz="3200" dirty="0">
              <a:solidFill>
                <a:srgbClr val="CC0000"/>
              </a:solidFill>
            </a:endParaRPr>
          </a:p>
        </p:txBody>
      </p:sp>
      <p:sp>
        <p:nvSpPr>
          <p:cNvPr id="3789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23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23905"/>
          <p:cNvSpPr>
            <a:spLocks noGrp="1"/>
          </p:cNvSpPr>
          <p:nvPr>
            <p:ph type="title"/>
          </p:nvPr>
        </p:nvSpPr>
        <p:spPr>
          <a:xfrm>
            <a:off x="684213" y="333375"/>
            <a:ext cx="7126287" cy="5873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latin typeface="Helvetica" pitchFamily="34" charset="0"/>
                <a:sym typeface="Symbol" panose="05050102010706020507" pitchFamily="18" charset="2"/>
              </a:rPr>
              <a:t>Weighted union rule (1)</a:t>
            </a:r>
          </a:p>
        </p:txBody>
      </p:sp>
      <p:sp>
        <p:nvSpPr>
          <p:cNvPr id="38914" name="文本占位符 123906"/>
          <p:cNvSpPr>
            <a:spLocks noGrp="1"/>
          </p:cNvSpPr>
          <p:nvPr>
            <p:ph idx="1"/>
          </p:nvPr>
        </p:nvSpPr>
        <p:spPr>
          <a:xfrm>
            <a:off x="611188" y="1268413"/>
            <a:ext cx="77724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>
                <a:solidFill>
                  <a:srgbClr val="CC0000"/>
                </a:solidFill>
                <a:sym typeface="Symbol" panose="05050102010706020507" pitchFamily="18" charset="2"/>
              </a:rPr>
              <a:t>Weighted union rule</a:t>
            </a:r>
            <a:r>
              <a:rPr lang="en-US" altLang="zh-CN" sz="3600" dirty="0">
                <a:sym typeface="Symbol" panose="05050102010706020507" pitchFamily="18" charset="2"/>
              </a:rPr>
              <a:t>: Join the tree with fewer nodes to the tree with more nodes to keep the height of tree  small.</a:t>
            </a:r>
          </a:p>
          <a:p>
            <a:pPr lvl="1" eaLnBrk="1" hangingPunct="1"/>
            <a:endParaRPr lang="en-US" altLang="zh-CN" sz="3200" dirty="0"/>
          </a:p>
        </p:txBody>
      </p:sp>
      <p:sp>
        <p:nvSpPr>
          <p:cNvPr id="38915" name="椭圆 123907"/>
          <p:cNvSpPr/>
          <p:nvPr/>
        </p:nvSpPr>
        <p:spPr>
          <a:xfrm>
            <a:off x="900113" y="4365625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916" name="椭圆 123908"/>
          <p:cNvSpPr/>
          <p:nvPr/>
        </p:nvSpPr>
        <p:spPr>
          <a:xfrm>
            <a:off x="468313" y="5086350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8917" name="直接连接符 123909"/>
          <p:cNvSpPr/>
          <p:nvPr/>
        </p:nvSpPr>
        <p:spPr>
          <a:xfrm flipV="1">
            <a:off x="684213" y="4725988"/>
            <a:ext cx="288925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18" name="椭圆 123910"/>
          <p:cNvSpPr/>
          <p:nvPr/>
        </p:nvSpPr>
        <p:spPr>
          <a:xfrm>
            <a:off x="2338388" y="4365625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8919" name="椭圆 123911"/>
          <p:cNvSpPr/>
          <p:nvPr/>
        </p:nvSpPr>
        <p:spPr>
          <a:xfrm>
            <a:off x="1906588" y="5086350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8920" name="直接连接符 123912"/>
          <p:cNvSpPr/>
          <p:nvPr/>
        </p:nvSpPr>
        <p:spPr>
          <a:xfrm flipV="1">
            <a:off x="2122488" y="4725988"/>
            <a:ext cx="288925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1" name="椭圆 123913"/>
          <p:cNvSpPr/>
          <p:nvPr/>
        </p:nvSpPr>
        <p:spPr>
          <a:xfrm>
            <a:off x="2843213" y="5013325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8922" name="直接连接符 123914"/>
          <p:cNvSpPr/>
          <p:nvPr/>
        </p:nvSpPr>
        <p:spPr>
          <a:xfrm flipH="1" flipV="1">
            <a:off x="2698750" y="4797425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3" name="文本框 123915"/>
          <p:cNvSpPr txBox="1"/>
          <p:nvPr/>
        </p:nvSpPr>
        <p:spPr>
          <a:xfrm>
            <a:off x="1362075" y="4598988"/>
            <a:ext cx="401638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8924" name="椭圆 123916"/>
          <p:cNvSpPr/>
          <p:nvPr/>
        </p:nvSpPr>
        <p:spPr>
          <a:xfrm>
            <a:off x="5362575" y="4437063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8925" name="椭圆 123917"/>
          <p:cNvSpPr/>
          <p:nvPr/>
        </p:nvSpPr>
        <p:spPr>
          <a:xfrm>
            <a:off x="4930775" y="5157788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8926" name="直接连接符 123918"/>
          <p:cNvSpPr/>
          <p:nvPr/>
        </p:nvSpPr>
        <p:spPr>
          <a:xfrm flipV="1">
            <a:off x="5146675" y="4797425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7" name="椭圆 123919"/>
          <p:cNvSpPr/>
          <p:nvPr/>
        </p:nvSpPr>
        <p:spPr>
          <a:xfrm>
            <a:off x="5867400" y="5084763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8928" name="直接连接符 123920"/>
          <p:cNvSpPr/>
          <p:nvPr/>
        </p:nvSpPr>
        <p:spPr>
          <a:xfrm flipH="1" flipV="1">
            <a:off x="5722938" y="4868863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29" name="文本框 123921"/>
          <p:cNvSpPr txBox="1"/>
          <p:nvPr/>
        </p:nvSpPr>
        <p:spPr>
          <a:xfrm>
            <a:off x="3492500" y="4652963"/>
            <a:ext cx="401638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38930" name="椭圆 123922"/>
          <p:cNvSpPr/>
          <p:nvPr/>
        </p:nvSpPr>
        <p:spPr>
          <a:xfrm>
            <a:off x="4211638" y="5057775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931" name="椭圆 123923"/>
          <p:cNvSpPr/>
          <p:nvPr/>
        </p:nvSpPr>
        <p:spPr>
          <a:xfrm>
            <a:off x="3779838" y="5778500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8932" name="直接连接符 123924"/>
          <p:cNvSpPr/>
          <p:nvPr/>
        </p:nvSpPr>
        <p:spPr>
          <a:xfrm flipV="1">
            <a:off x="3995738" y="5418138"/>
            <a:ext cx="288925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3" name="直接连接符 123925"/>
          <p:cNvSpPr/>
          <p:nvPr/>
        </p:nvSpPr>
        <p:spPr>
          <a:xfrm flipV="1">
            <a:off x="4643438" y="4652963"/>
            <a:ext cx="720725" cy="433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4" name="文本框 123926"/>
          <p:cNvSpPr txBox="1"/>
          <p:nvPr/>
        </p:nvSpPr>
        <p:spPr>
          <a:xfrm>
            <a:off x="6640513" y="4673600"/>
            <a:ext cx="2395537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Average depth =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(0+1+1+1+2)/5=1</a:t>
            </a:r>
          </a:p>
        </p:txBody>
      </p:sp>
      <p:sp>
        <p:nvSpPr>
          <p:cNvPr id="3893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24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09569"/>
          <p:cNvSpPr>
            <a:spLocks noGrp="1"/>
          </p:cNvSpPr>
          <p:nvPr>
            <p:ph type="title"/>
          </p:nvPr>
        </p:nvSpPr>
        <p:spPr>
          <a:xfrm>
            <a:off x="684213" y="333375"/>
            <a:ext cx="7126287" cy="5873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latin typeface="Helvetica" pitchFamily="34" charset="0"/>
                <a:sym typeface="Symbol" panose="05050102010706020507" pitchFamily="18" charset="2"/>
              </a:rPr>
              <a:t>Weighted union rule (2)</a:t>
            </a:r>
          </a:p>
        </p:txBody>
      </p:sp>
      <p:sp>
        <p:nvSpPr>
          <p:cNvPr id="39938" name="文本占位符 109570"/>
          <p:cNvSpPr>
            <a:spLocks noGrp="1"/>
          </p:cNvSpPr>
          <p:nvPr>
            <p:ph idx="1"/>
          </p:nvPr>
        </p:nvSpPr>
        <p:spPr>
          <a:xfrm>
            <a:off x="611188" y="1268413"/>
            <a:ext cx="77724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>
                <a:solidFill>
                  <a:srgbClr val="CC0000"/>
                </a:solidFill>
                <a:sym typeface="Symbol" panose="05050102010706020507" pitchFamily="18" charset="2"/>
              </a:rPr>
              <a:t>Weighted union rule</a:t>
            </a:r>
            <a:r>
              <a:rPr lang="en-US" altLang="zh-CN" sz="3600" dirty="0">
                <a:sym typeface="Symbol" panose="05050102010706020507" pitchFamily="18" charset="2"/>
              </a:rPr>
              <a:t>: Join the tree with fewer nodes to the tree with more nodes to keep the height of tree  small.</a:t>
            </a:r>
          </a:p>
          <a:p>
            <a:pPr lvl="1" eaLnBrk="1" hangingPunct="1"/>
            <a:endParaRPr lang="en-US" altLang="zh-CN" sz="3200" dirty="0"/>
          </a:p>
        </p:txBody>
      </p:sp>
      <p:sp>
        <p:nvSpPr>
          <p:cNvPr id="39939" name="椭圆 109571"/>
          <p:cNvSpPr/>
          <p:nvPr/>
        </p:nvSpPr>
        <p:spPr>
          <a:xfrm>
            <a:off x="900113" y="4437063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40" name="椭圆 109572"/>
          <p:cNvSpPr/>
          <p:nvPr/>
        </p:nvSpPr>
        <p:spPr>
          <a:xfrm>
            <a:off x="468313" y="5157788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9941" name="直接连接符 109573"/>
          <p:cNvSpPr/>
          <p:nvPr/>
        </p:nvSpPr>
        <p:spPr>
          <a:xfrm flipV="1">
            <a:off x="684213" y="4797425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42" name="椭圆 109574"/>
          <p:cNvSpPr/>
          <p:nvPr/>
        </p:nvSpPr>
        <p:spPr>
          <a:xfrm>
            <a:off x="2338388" y="4437063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9943" name="椭圆 109575"/>
          <p:cNvSpPr/>
          <p:nvPr/>
        </p:nvSpPr>
        <p:spPr>
          <a:xfrm>
            <a:off x="1906588" y="5157788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9944" name="直接连接符 109576"/>
          <p:cNvSpPr/>
          <p:nvPr/>
        </p:nvSpPr>
        <p:spPr>
          <a:xfrm flipV="1">
            <a:off x="2122488" y="4797425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45" name="椭圆 109577"/>
          <p:cNvSpPr/>
          <p:nvPr/>
        </p:nvSpPr>
        <p:spPr>
          <a:xfrm>
            <a:off x="2843213" y="5084763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9946" name="直接连接符 109578"/>
          <p:cNvSpPr/>
          <p:nvPr/>
        </p:nvSpPr>
        <p:spPr>
          <a:xfrm flipH="1" flipV="1">
            <a:off x="2698750" y="4868863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47" name="文本框 109579"/>
          <p:cNvSpPr txBox="1"/>
          <p:nvPr/>
        </p:nvSpPr>
        <p:spPr>
          <a:xfrm>
            <a:off x="1362075" y="4670425"/>
            <a:ext cx="401638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9948" name="椭圆 109580"/>
          <p:cNvSpPr/>
          <p:nvPr/>
        </p:nvSpPr>
        <p:spPr>
          <a:xfrm>
            <a:off x="5003800" y="5084763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9949" name="椭圆 109581"/>
          <p:cNvSpPr/>
          <p:nvPr/>
        </p:nvSpPr>
        <p:spPr>
          <a:xfrm>
            <a:off x="4572000" y="5805488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9950" name="直接连接符 109582"/>
          <p:cNvSpPr/>
          <p:nvPr/>
        </p:nvSpPr>
        <p:spPr>
          <a:xfrm flipV="1">
            <a:off x="4787900" y="5445125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51" name="椭圆 109583"/>
          <p:cNvSpPr/>
          <p:nvPr/>
        </p:nvSpPr>
        <p:spPr>
          <a:xfrm>
            <a:off x="5508625" y="5732463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9952" name="直接连接符 109584"/>
          <p:cNvSpPr/>
          <p:nvPr/>
        </p:nvSpPr>
        <p:spPr>
          <a:xfrm flipH="1" flipV="1">
            <a:off x="5364163" y="5516563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53" name="文本框 109585"/>
          <p:cNvSpPr txBox="1"/>
          <p:nvPr/>
        </p:nvSpPr>
        <p:spPr>
          <a:xfrm>
            <a:off x="3492500" y="4724400"/>
            <a:ext cx="401638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39954" name="椭圆 109586"/>
          <p:cNvSpPr/>
          <p:nvPr/>
        </p:nvSpPr>
        <p:spPr>
          <a:xfrm>
            <a:off x="4354513" y="4437063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55" name="椭圆 109587"/>
          <p:cNvSpPr/>
          <p:nvPr/>
        </p:nvSpPr>
        <p:spPr>
          <a:xfrm>
            <a:off x="3922713" y="5157788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9956" name="直接连接符 109588"/>
          <p:cNvSpPr/>
          <p:nvPr/>
        </p:nvSpPr>
        <p:spPr>
          <a:xfrm flipV="1">
            <a:off x="4138613" y="4797425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57" name="文本框 109589"/>
          <p:cNvSpPr txBox="1"/>
          <p:nvPr/>
        </p:nvSpPr>
        <p:spPr>
          <a:xfrm>
            <a:off x="6443663" y="4745038"/>
            <a:ext cx="2632075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Average depth =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(0+1+1+2+2)/5=6/5</a:t>
            </a:r>
          </a:p>
        </p:txBody>
      </p:sp>
      <p:sp>
        <p:nvSpPr>
          <p:cNvPr id="39958" name="直接连接符 109590"/>
          <p:cNvSpPr/>
          <p:nvPr/>
        </p:nvSpPr>
        <p:spPr>
          <a:xfrm flipH="1" flipV="1">
            <a:off x="4716463" y="4868863"/>
            <a:ext cx="360362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5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25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10593"/>
          <p:cNvSpPr>
            <a:spLocks noGrp="1"/>
          </p:cNvSpPr>
          <p:nvPr>
            <p:ph type="title"/>
          </p:nvPr>
        </p:nvSpPr>
        <p:spPr>
          <a:xfrm>
            <a:off x="455613" y="76200"/>
            <a:ext cx="8226425" cy="762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sym typeface="Symbol" panose="05050102010706020507" pitchFamily="18" charset="2"/>
              </a:rPr>
              <a:t>Weighted union rule (3)</a:t>
            </a:r>
          </a:p>
        </p:txBody>
      </p:sp>
      <p:sp>
        <p:nvSpPr>
          <p:cNvPr id="40962" name="文本占位符 110594"/>
          <p:cNvSpPr>
            <a:spLocks noGrp="1"/>
          </p:cNvSpPr>
          <p:nvPr>
            <p:ph idx="1"/>
          </p:nvPr>
        </p:nvSpPr>
        <p:spPr>
          <a:xfrm>
            <a:off x="381000" y="6019800"/>
            <a:ext cx="8453438" cy="609600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algn="ctr" eaLnBrk="1" hangingPunct="1">
              <a:spcBef>
                <a:spcPct val="30000"/>
              </a:spcBef>
              <a:buNone/>
            </a:pPr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Union (A,B) (C,H) (G,F) (D,E) (I,F) (H,A) (E,G) </a:t>
            </a:r>
          </a:p>
        </p:txBody>
      </p:sp>
      <p:pic>
        <p:nvPicPr>
          <p:cNvPr id="40963" name="图片 110595" descr="EquivEx"/>
          <p:cNvPicPr>
            <a:picLocks noChangeAspect="1"/>
          </p:cNvPicPr>
          <p:nvPr/>
        </p:nvPicPr>
        <p:blipFill>
          <a:blip r:embed="rId3"/>
          <a:srcRect l="455" t="4031" r="4086" b="35547"/>
          <a:stretch>
            <a:fillRect/>
          </a:stretch>
        </p:blipFill>
        <p:spPr>
          <a:xfrm>
            <a:off x="1371600" y="762000"/>
            <a:ext cx="6543675" cy="5132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26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12641"/>
          <p:cNvSpPr>
            <a:spLocks noGrp="1"/>
          </p:cNvSpPr>
          <p:nvPr>
            <p:ph type="title"/>
          </p:nvPr>
        </p:nvSpPr>
        <p:spPr>
          <a:xfrm>
            <a:off x="533400" y="0"/>
            <a:ext cx="8226425" cy="7620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sym typeface="Symbol" panose="05050102010706020507" pitchFamily="18" charset="2"/>
              </a:rPr>
              <a:t>Weighted union rule(4)</a:t>
            </a:r>
          </a:p>
        </p:txBody>
      </p:sp>
      <p:sp>
        <p:nvSpPr>
          <p:cNvPr id="43010" name="文本占位符 112642"/>
          <p:cNvSpPr>
            <a:spLocks noGrp="1"/>
          </p:cNvSpPr>
          <p:nvPr>
            <p:ph idx="1"/>
          </p:nvPr>
        </p:nvSpPr>
        <p:spPr>
          <a:xfrm>
            <a:off x="381000" y="5867400"/>
            <a:ext cx="8453438" cy="609600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algn="ctr" eaLnBrk="1" hangingPunct="1">
              <a:buNone/>
            </a:pPr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Union(H,E)</a:t>
            </a:r>
          </a:p>
        </p:txBody>
      </p:sp>
      <p:pic>
        <p:nvPicPr>
          <p:cNvPr id="43011" name="图片 112643" descr="EquivEx"/>
          <p:cNvPicPr>
            <a:picLocks noChangeAspect="1"/>
          </p:cNvPicPr>
          <p:nvPr/>
        </p:nvPicPr>
        <p:blipFill>
          <a:blip r:embed="rId3"/>
          <a:srcRect l="455" t="41045" r="4086" b="732"/>
          <a:stretch>
            <a:fillRect/>
          </a:stretch>
        </p:blipFill>
        <p:spPr>
          <a:xfrm>
            <a:off x="1295400" y="762000"/>
            <a:ext cx="6543675" cy="494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27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14689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Path Compression</a:t>
            </a:r>
          </a:p>
        </p:txBody>
      </p:sp>
      <p:sp>
        <p:nvSpPr>
          <p:cNvPr id="45058" name="文本占位符 114690"/>
          <p:cNvSpPr>
            <a:spLocks noGrp="1"/>
          </p:cNvSpPr>
          <p:nvPr>
            <p:ph idx="1"/>
          </p:nvPr>
        </p:nvSpPr>
        <p:spPr>
          <a:xfrm>
            <a:off x="468313" y="1557338"/>
            <a:ext cx="8207375" cy="489585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Reduce the average depth of nodes by </a:t>
            </a:r>
            <a:r>
              <a:rPr lang="en-US" altLang="zh-CN" sz="2800" b="1" dirty="0">
                <a:solidFill>
                  <a:srgbClr val="CC0000"/>
                </a:solidFill>
              </a:rPr>
              <a:t>path compression: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b="1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The path compression happens when Find(x) is called: </a:t>
            </a:r>
            <a:r>
              <a:rPr lang="en-US" altLang="zh-CN" sz="2800" dirty="0">
                <a:solidFill>
                  <a:srgbClr val="CC0000"/>
                </a:solidFill>
              </a:rPr>
              <a:t>let the nodes in the path to x directly connect to the root</a:t>
            </a:r>
            <a:r>
              <a:rPr lang="en-US" altLang="zh-CN" sz="2800" dirty="0"/>
              <a:t>.</a:t>
            </a:r>
          </a:p>
        </p:txBody>
      </p:sp>
      <p:sp>
        <p:nvSpPr>
          <p:cNvPr id="45059" name="椭圆 114691"/>
          <p:cNvSpPr/>
          <p:nvPr/>
        </p:nvSpPr>
        <p:spPr>
          <a:xfrm>
            <a:off x="1404938" y="3860800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5060" name="椭圆 114692"/>
          <p:cNvSpPr/>
          <p:nvPr/>
        </p:nvSpPr>
        <p:spPr>
          <a:xfrm>
            <a:off x="973138" y="4581525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5061" name="直接连接符 114693"/>
          <p:cNvSpPr/>
          <p:nvPr/>
        </p:nvSpPr>
        <p:spPr>
          <a:xfrm flipV="1">
            <a:off x="1189038" y="4221163"/>
            <a:ext cx="288925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62" name="椭圆 114694"/>
          <p:cNvSpPr/>
          <p:nvPr/>
        </p:nvSpPr>
        <p:spPr>
          <a:xfrm>
            <a:off x="1909763" y="4508500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5063" name="直接连接符 114695"/>
          <p:cNvSpPr/>
          <p:nvPr/>
        </p:nvSpPr>
        <p:spPr>
          <a:xfrm flipH="1" flipV="1">
            <a:off x="1765300" y="4292600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64" name="椭圆 114696"/>
          <p:cNvSpPr/>
          <p:nvPr/>
        </p:nvSpPr>
        <p:spPr>
          <a:xfrm>
            <a:off x="755650" y="3213100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65" name="椭圆 114697"/>
          <p:cNvSpPr/>
          <p:nvPr/>
        </p:nvSpPr>
        <p:spPr>
          <a:xfrm>
            <a:off x="323850" y="3933825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5066" name="直接连接符 114698"/>
          <p:cNvSpPr/>
          <p:nvPr/>
        </p:nvSpPr>
        <p:spPr>
          <a:xfrm flipV="1">
            <a:off x="539750" y="3573463"/>
            <a:ext cx="288925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67" name="直接连接符 114699"/>
          <p:cNvSpPr/>
          <p:nvPr/>
        </p:nvSpPr>
        <p:spPr>
          <a:xfrm flipH="1" flipV="1">
            <a:off x="1117600" y="3644900"/>
            <a:ext cx="360363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68" name="右箭头 114700"/>
          <p:cNvSpPr/>
          <p:nvPr/>
        </p:nvSpPr>
        <p:spPr>
          <a:xfrm>
            <a:off x="2482850" y="3860800"/>
            <a:ext cx="1081088" cy="360363"/>
          </a:xfrm>
          <a:prstGeom prst="rightArrow">
            <a:avLst>
              <a:gd name="adj1" fmla="val 50000"/>
              <a:gd name="adj2" fmla="val 7495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9" name="文本框 114701"/>
          <p:cNvSpPr txBox="1"/>
          <p:nvPr/>
        </p:nvSpPr>
        <p:spPr>
          <a:xfrm>
            <a:off x="2174875" y="3305175"/>
            <a:ext cx="117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Find (5)</a:t>
            </a:r>
          </a:p>
        </p:txBody>
      </p:sp>
      <p:sp>
        <p:nvSpPr>
          <p:cNvPr id="45070" name="椭圆 114702"/>
          <p:cNvSpPr/>
          <p:nvPr/>
        </p:nvSpPr>
        <p:spPr>
          <a:xfrm>
            <a:off x="4859338" y="3141663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5071" name="椭圆 114703"/>
          <p:cNvSpPr/>
          <p:nvPr/>
        </p:nvSpPr>
        <p:spPr>
          <a:xfrm>
            <a:off x="4500563" y="3860800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5072" name="直接连接符 114704"/>
          <p:cNvSpPr/>
          <p:nvPr/>
        </p:nvSpPr>
        <p:spPr>
          <a:xfrm flipV="1">
            <a:off x="4787900" y="3573463"/>
            <a:ext cx="288925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73" name="椭圆 114705"/>
          <p:cNvSpPr/>
          <p:nvPr/>
        </p:nvSpPr>
        <p:spPr>
          <a:xfrm>
            <a:off x="5722938" y="3644900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5074" name="直接连接符 114706"/>
          <p:cNvSpPr/>
          <p:nvPr/>
        </p:nvSpPr>
        <p:spPr>
          <a:xfrm flipH="1" flipV="1">
            <a:off x="5219700" y="2781300"/>
            <a:ext cx="503238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75" name="椭圆 114707"/>
          <p:cNvSpPr/>
          <p:nvPr/>
        </p:nvSpPr>
        <p:spPr>
          <a:xfrm>
            <a:off x="4283075" y="3068638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76" name="椭圆 114708"/>
          <p:cNvSpPr/>
          <p:nvPr/>
        </p:nvSpPr>
        <p:spPr>
          <a:xfrm>
            <a:off x="3851275" y="3789363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5077" name="直接连接符 114709"/>
          <p:cNvSpPr/>
          <p:nvPr/>
        </p:nvSpPr>
        <p:spPr>
          <a:xfrm flipV="1">
            <a:off x="4067175" y="3429000"/>
            <a:ext cx="288925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78" name="直接连接符 114710"/>
          <p:cNvSpPr/>
          <p:nvPr/>
        </p:nvSpPr>
        <p:spPr>
          <a:xfrm flipH="1" flipV="1">
            <a:off x="5075238" y="2924175"/>
            <a:ext cx="1587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79" name="椭圆 114711"/>
          <p:cNvSpPr/>
          <p:nvPr/>
        </p:nvSpPr>
        <p:spPr>
          <a:xfrm>
            <a:off x="1187450" y="2565400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80" name="直接连接符 114712"/>
          <p:cNvSpPr/>
          <p:nvPr/>
        </p:nvSpPr>
        <p:spPr>
          <a:xfrm flipV="1">
            <a:off x="1114425" y="2997200"/>
            <a:ext cx="21590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81" name="椭圆 114713"/>
          <p:cNvSpPr/>
          <p:nvPr/>
        </p:nvSpPr>
        <p:spPr>
          <a:xfrm>
            <a:off x="4859338" y="2492375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5082" name="直接连接符 114714"/>
          <p:cNvSpPr/>
          <p:nvPr/>
        </p:nvSpPr>
        <p:spPr>
          <a:xfrm flipV="1">
            <a:off x="4643438" y="2852738"/>
            <a:ext cx="21590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508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28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16737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Path Compression (2)</a:t>
            </a:r>
          </a:p>
        </p:txBody>
      </p:sp>
      <p:sp>
        <p:nvSpPr>
          <p:cNvPr id="47106" name="文本占位符 116738"/>
          <p:cNvSpPr>
            <a:spLocks noGrp="1"/>
          </p:cNvSpPr>
          <p:nvPr>
            <p:ph idx="1"/>
          </p:nvPr>
        </p:nvSpPr>
        <p:spPr>
          <a:xfrm>
            <a:off x="468313" y="1628775"/>
            <a:ext cx="7772400" cy="45386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47107" name="矩形 116775"/>
          <p:cNvSpPr/>
          <p:nvPr/>
        </p:nvSpPr>
        <p:spPr>
          <a:xfrm>
            <a:off x="179388" y="1773238"/>
            <a:ext cx="8713787" cy="1954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 Gentree::FIND(int curr) const {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if (array[curr] == ROOT) return curr; 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return                           FIND(array[curr]);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108" name="椭圆 116776"/>
          <p:cNvSpPr/>
          <p:nvPr/>
        </p:nvSpPr>
        <p:spPr>
          <a:xfrm>
            <a:off x="1333500" y="4508500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7109" name="椭圆 116777"/>
          <p:cNvSpPr/>
          <p:nvPr/>
        </p:nvSpPr>
        <p:spPr>
          <a:xfrm>
            <a:off x="901700" y="5229225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7110" name="直接连接符 116778"/>
          <p:cNvSpPr/>
          <p:nvPr/>
        </p:nvSpPr>
        <p:spPr>
          <a:xfrm flipV="1">
            <a:off x="1117600" y="4868863"/>
            <a:ext cx="288925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111" name="椭圆 116779"/>
          <p:cNvSpPr/>
          <p:nvPr/>
        </p:nvSpPr>
        <p:spPr>
          <a:xfrm>
            <a:off x="1838325" y="5156200"/>
            <a:ext cx="433388" cy="431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7112" name="直接连接符 116780"/>
          <p:cNvSpPr/>
          <p:nvPr/>
        </p:nvSpPr>
        <p:spPr>
          <a:xfrm flipH="1" flipV="1">
            <a:off x="1693863" y="4940300"/>
            <a:ext cx="2159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113" name="椭圆 116781"/>
          <p:cNvSpPr/>
          <p:nvPr/>
        </p:nvSpPr>
        <p:spPr>
          <a:xfrm>
            <a:off x="684213" y="3860800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7114" name="椭圆 116782"/>
          <p:cNvSpPr/>
          <p:nvPr/>
        </p:nvSpPr>
        <p:spPr>
          <a:xfrm>
            <a:off x="252413" y="4581525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7115" name="直接连接符 116783"/>
          <p:cNvSpPr/>
          <p:nvPr/>
        </p:nvSpPr>
        <p:spPr>
          <a:xfrm flipV="1">
            <a:off x="468313" y="4221163"/>
            <a:ext cx="288925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116" name="直接连接符 116784"/>
          <p:cNvSpPr/>
          <p:nvPr/>
        </p:nvSpPr>
        <p:spPr>
          <a:xfrm flipH="1" flipV="1">
            <a:off x="1046163" y="4292600"/>
            <a:ext cx="360362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117" name="右箭头 116785"/>
          <p:cNvSpPr/>
          <p:nvPr/>
        </p:nvSpPr>
        <p:spPr>
          <a:xfrm>
            <a:off x="2411413" y="4508500"/>
            <a:ext cx="1081087" cy="360363"/>
          </a:xfrm>
          <a:prstGeom prst="rightArrow">
            <a:avLst>
              <a:gd name="adj1" fmla="val 50000"/>
              <a:gd name="adj2" fmla="val 7495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8" name="文本框 116786"/>
          <p:cNvSpPr txBox="1"/>
          <p:nvPr/>
        </p:nvSpPr>
        <p:spPr>
          <a:xfrm>
            <a:off x="2103438" y="3952875"/>
            <a:ext cx="117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Find (5)</a:t>
            </a:r>
          </a:p>
        </p:txBody>
      </p:sp>
      <p:sp>
        <p:nvSpPr>
          <p:cNvPr id="47119" name="椭圆 116796"/>
          <p:cNvSpPr/>
          <p:nvPr/>
        </p:nvSpPr>
        <p:spPr>
          <a:xfrm>
            <a:off x="1116013" y="3213100"/>
            <a:ext cx="433387" cy="4318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20" name="直接连接符 116797"/>
          <p:cNvSpPr/>
          <p:nvPr/>
        </p:nvSpPr>
        <p:spPr>
          <a:xfrm flipV="1">
            <a:off x="1042988" y="3644900"/>
            <a:ext cx="21590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16807" name="组合 116806"/>
          <p:cNvGrpSpPr/>
          <p:nvPr/>
        </p:nvGrpSpPr>
        <p:grpSpPr>
          <a:xfrm>
            <a:off x="3706813" y="3716338"/>
            <a:ext cx="2305050" cy="1800225"/>
            <a:chOff x="2244" y="2432"/>
            <a:chExt cx="1452" cy="1134"/>
          </a:xfrm>
        </p:grpSpPr>
        <p:sp>
          <p:nvSpPr>
            <p:cNvPr id="47122" name="椭圆 116787"/>
            <p:cNvSpPr/>
            <p:nvPr/>
          </p:nvSpPr>
          <p:spPr>
            <a:xfrm>
              <a:off x="2879" y="2841"/>
              <a:ext cx="273" cy="272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123" name="椭圆 116788"/>
            <p:cNvSpPr/>
            <p:nvPr/>
          </p:nvSpPr>
          <p:spPr>
            <a:xfrm>
              <a:off x="2653" y="3294"/>
              <a:ext cx="273" cy="272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7124" name="直接连接符 116789"/>
            <p:cNvSpPr/>
            <p:nvPr/>
          </p:nvSpPr>
          <p:spPr>
            <a:xfrm flipV="1">
              <a:off x="2834" y="3113"/>
              <a:ext cx="182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25" name="椭圆 116790"/>
            <p:cNvSpPr/>
            <p:nvPr/>
          </p:nvSpPr>
          <p:spPr>
            <a:xfrm>
              <a:off x="3423" y="3158"/>
              <a:ext cx="273" cy="272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7126" name="直接连接符 116791"/>
            <p:cNvSpPr/>
            <p:nvPr/>
          </p:nvSpPr>
          <p:spPr>
            <a:xfrm flipH="1" flipV="1">
              <a:off x="3106" y="2614"/>
              <a:ext cx="317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27" name="椭圆 116792"/>
            <p:cNvSpPr/>
            <p:nvPr/>
          </p:nvSpPr>
          <p:spPr>
            <a:xfrm>
              <a:off x="2516" y="2795"/>
              <a:ext cx="273" cy="272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28" name="椭圆 116793"/>
            <p:cNvSpPr/>
            <p:nvPr/>
          </p:nvSpPr>
          <p:spPr>
            <a:xfrm>
              <a:off x="2244" y="3249"/>
              <a:ext cx="273" cy="272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129" name="直接连接符 116794"/>
            <p:cNvSpPr/>
            <p:nvPr/>
          </p:nvSpPr>
          <p:spPr>
            <a:xfrm flipV="1">
              <a:off x="2380" y="3022"/>
              <a:ext cx="182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30" name="直接连接符 116795"/>
            <p:cNvSpPr/>
            <p:nvPr/>
          </p:nvSpPr>
          <p:spPr>
            <a:xfrm flipH="1" flipV="1">
              <a:off x="3015" y="2704"/>
              <a:ext cx="1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7131" name="椭圆 116798"/>
            <p:cNvSpPr/>
            <p:nvPr/>
          </p:nvSpPr>
          <p:spPr>
            <a:xfrm>
              <a:off x="2879" y="2432"/>
              <a:ext cx="273" cy="272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32" name="直接连接符 116799"/>
            <p:cNvSpPr/>
            <p:nvPr/>
          </p:nvSpPr>
          <p:spPr>
            <a:xfrm flipV="1">
              <a:off x="2743" y="2659"/>
              <a:ext cx="136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16801" name="文本框 116800"/>
          <p:cNvSpPr txBox="1"/>
          <p:nvPr/>
        </p:nvSpPr>
        <p:spPr>
          <a:xfrm>
            <a:off x="6300788" y="3644900"/>
            <a:ext cx="24050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array[5]=FIND(3)</a:t>
            </a:r>
          </a:p>
        </p:txBody>
      </p:sp>
      <p:sp>
        <p:nvSpPr>
          <p:cNvPr id="116802" name="文本框 116801"/>
          <p:cNvSpPr txBox="1"/>
          <p:nvPr/>
        </p:nvSpPr>
        <p:spPr>
          <a:xfrm>
            <a:off x="6300788" y="4076700"/>
            <a:ext cx="24050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array[3]=FIND(1)</a:t>
            </a:r>
          </a:p>
        </p:txBody>
      </p:sp>
      <p:sp>
        <p:nvSpPr>
          <p:cNvPr id="116803" name="矩形 116802"/>
          <p:cNvSpPr/>
          <p:nvPr/>
        </p:nvSpPr>
        <p:spPr>
          <a:xfrm>
            <a:off x="6262688" y="4508500"/>
            <a:ext cx="25574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array(1) = FIND(0)</a:t>
            </a:r>
          </a:p>
        </p:txBody>
      </p:sp>
      <p:sp>
        <p:nvSpPr>
          <p:cNvPr id="116804" name="文本框 116803"/>
          <p:cNvSpPr txBox="1"/>
          <p:nvPr/>
        </p:nvSpPr>
        <p:spPr>
          <a:xfrm>
            <a:off x="6300788" y="5780088"/>
            <a:ext cx="1489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array[3]=0</a:t>
            </a:r>
          </a:p>
        </p:txBody>
      </p:sp>
      <p:sp>
        <p:nvSpPr>
          <p:cNvPr id="116805" name="文本框 116804"/>
          <p:cNvSpPr txBox="1"/>
          <p:nvPr/>
        </p:nvSpPr>
        <p:spPr>
          <a:xfrm>
            <a:off x="6300788" y="6211888"/>
            <a:ext cx="1489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array[5]=0</a:t>
            </a:r>
          </a:p>
        </p:txBody>
      </p:sp>
      <p:sp>
        <p:nvSpPr>
          <p:cNvPr id="116806" name="直接连接符 116805"/>
          <p:cNvSpPr/>
          <p:nvPr/>
        </p:nvSpPr>
        <p:spPr>
          <a:xfrm>
            <a:off x="8964613" y="4148138"/>
            <a:ext cx="0" cy="2519362"/>
          </a:xfrm>
          <a:prstGeom prst="line">
            <a:avLst/>
          </a:prstGeom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6809" name="文本框 116808"/>
          <p:cNvSpPr txBox="1"/>
          <p:nvPr/>
        </p:nvSpPr>
        <p:spPr>
          <a:xfrm>
            <a:off x="6300788" y="5300663"/>
            <a:ext cx="1489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array[1]=0</a:t>
            </a:r>
          </a:p>
        </p:txBody>
      </p:sp>
      <p:sp>
        <p:nvSpPr>
          <p:cNvPr id="116812" name="矩形 116811"/>
          <p:cNvSpPr/>
          <p:nvPr/>
        </p:nvSpPr>
        <p:spPr>
          <a:xfrm>
            <a:off x="1692275" y="2492375"/>
            <a:ext cx="1938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array[curr] =</a:t>
            </a:r>
          </a:p>
        </p:txBody>
      </p:sp>
      <p:grpSp>
        <p:nvGrpSpPr>
          <p:cNvPr id="47141" name="组合 116824"/>
          <p:cNvGrpSpPr/>
          <p:nvPr/>
        </p:nvGrpSpPr>
        <p:grpSpPr>
          <a:xfrm>
            <a:off x="396875" y="5803900"/>
            <a:ext cx="2238375" cy="744538"/>
            <a:chOff x="250" y="3656"/>
            <a:chExt cx="1410" cy="469"/>
          </a:xfrm>
        </p:grpSpPr>
        <p:sp>
          <p:nvSpPr>
            <p:cNvPr id="47142" name="矩形 116812"/>
            <p:cNvSpPr/>
            <p:nvPr/>
          </p:nvSpPr>
          <p:spPr>
            <a:xfrm>
              <a:off x="250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3" name="矩形 116814"/>
            <p:cNvSpPr/>
            <p:nvPr/>
          </p:nvSpPr>
          <p:spPr>
            <a:xfrm>
              <a:off x="477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44" name="矩形 116815"/>
            <p:cNvSpPr/>
            <p:nvPr/>
          </p:nvSpPr>
          <p:spPr>
            <a:xfrm>
              <a:off x="705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45" name="直接连接符 116816"/>
            <p:cNvSpPr/>
            <p:nvPr/>
          </p:nvSpPr>
          <p:spPr>
            <a:xfrm flipV="1">
              <a:off x="250" y="3656"/>
              <a:ext cx="227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46" name="矩形 116817"/>
            <p:cNvSpPr/>
            <p:nvPr/>
          </p:nvSpPr>
          <p:spPr>
            <a:xfrm>
              <a:off x="931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47" name="矩形 116818"/>
            <p:cNvSpPr/>
            <p:nvPr/>
          </p:nvSpPr>
          <p:spPr>
            <a:xfrm>
              <a:off x="1157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148" name="矩形 116819"/>
            <p:cNvSpPr/>
            <p:nvPr/>
          </p:nvSpPr>
          <p:spPr>
            <a:xfrm>
              <a:off x="1384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149" name="文本框 116820"/>
            <p:cNvSpPr txBox="1"/>
            <p:nvPr/>
          </p:nvSpPr>
          <p:spPr>
            <a:xfrm>
              <a:off x="296" y="3837"/>
              <a:ext cx="1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0  1   2   3  4   5 </a:t>
              </a:r>
            </a:p>
          </p:txBody>
        </p:sp>
      </p:grpSp>
      <p:sp>
        <p:nvSpPr>
          <p:cNvPr id="47150" name="直接连接符 116821"/>
          <p:cNvSpPr/>
          <p:nvPr/>
        </p:nvSpPr>
        <p:spPr>
          <a:xfrm flipH="1">
            <a:off x="2339975" y="5156200"/>
            <a:ext cx="288925" cy="730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151" name="文本框 116822"/>
          <p:cNvSpPr txBox="1"/>
          <p:nvPr/>
        </p:nvSpPr>
        <p:spPr>
          <a:xfrm>
            <a:off x="2681288" y="4887913"/>
            <a:ext cx="674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curr</a:t>
            </a:r>
          </a:p>
        </p:txBody>
      </p:sp>
      <p:sp>
        <p:nvSpPr>
          <p:cNvPr id="116824" name="文本框 116823"/>
          <p:cNvSpPr txBox="1"/>
          <p:nvPr/>
        </p:nvSpPr>
        <p:spPr>
          <a:xfrm>
            <a:off x="3635375" y="3106738"/>
            <a:ext cx="5305425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FIND(5)=FIND(3)=FIND(1)=FIND(0)=0</a:t>
            </a:r>
          </a:p>
        </p:txBody>
      </p:sp>
      <p:grpSp>
        <p:nvGrpSpPr>
          <p:cNvPr id="116826" name="组合 116825"/>
          <p:cNvGrpSpPr/>
          <p:nvPr/>
        </p:nvGrpSpPr>
        <p:grpSpPr>
          <a:xfrm>
            <a:off x="3635375" y="5734050"/>
            <a:ext cx="2238375" cy="744538"/>
            <a:chOff x="250" y="3656"/>
            <a:chExt cx="1410" cy="469"/>
          </a:xfrm>
        </p:grpSpPr>
        <p:sp>
          <p:nvSpPr>
            <p:cNvPr id="47154" name="矩形 116826"/>
            <p:cNvSpPr/>
            <p:nvPr/>
          </p:nvSpPr>
          <p:spPr>
            <a:xfrm>
              <a:off x="250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55" name="矩形 116827"/>
            <p:cNvSpPr/>
            <p:nvPr/>
          </p:nvSpPr>
          <p:spPr>
            <a:xfrm>
              <a:off x="477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56" name="矩形 116828"/>
            <p:cNvSpPr/>
            <p:nvPr/>
          </p:nvSpPr>
          <p:spPr>
            <a:xfrm>
              <a:off x="705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57" name="直接连接符 116829"/>
            <p:cNvSpPr/>
            <p:nvPr/>
          </p:nvSpPr>
          <p:spPr>
            <a:xfrm flipV="1">
              <a:off x="250" y="3656"/>
              <a:ext cx="227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58" name="矩形 116830"/>
            <p:cNvSpPr/>
            <p:nvPr/>
          </p:nvSpPr>
          <p:spPr>
            <a:xfrm>
              <a:off x="931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59" name="矩形 116831"/>
            <p:cNvSpPr/>
            <p:nvPr/>
          </p:nvSpPr>
          <p:spPr>
            <a:xfrm>
              <a:off x="1157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160" name="矩形 116832"/>
            <p:cNvSpPr/>
            <p:nvPr/>
          </p:nvSpPr>
          <p:spPr>
            <a:xfrm>
              <a:off x="1384" y="3656"/>
              <a:ext cx="226" cy="22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61" name="文本框 116833"/>
            <p:cNvSpPr txBox="1"/>
            <p:nvPr/>
          </p:nvSpPr>
          <p:spPr>
            <a:xfrm>
              <a:off x="296" y="3837"/>
              <a:ext cx="1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0  1   2   3  4   5 </a:t>
              </a:r>
            </a:p>
          </p:txBody>
        </p:sp>
      </p:grpSp>
      <p:sp>
        <p:nvSpPr>
          <p:cNvPr id="4716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29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01" grpId="0"/>
      <p:bldP spid="116802" grpId="0"/>
      <p:bldP spid="116803" grpId="0"/>
      <p:bldP spid="116804" grpId="0"/>
      <p:bldP spid="116805" grpId="0"/>
      <p:bldP spid="116809" grpId="0"/>
      <p:bldP spid="116812" grpId="0"/>
      <p:bldP spid="1168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40961"/>
          <p:cNvSpPr>
            <a:spLocks noGrp="1"/>
          </p:cNvSpPr>
          <p:nvPr>
            <p:ph type="title"/>
          </p:nvPr>
        </p:nvSpPr>
        <p:spPr>
          <a:xfrm>
            <a:off x="455613" y="-100012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Trees (2)</a:t>
            </a:r>
          </a:p>
        </p:txBody>
      </p:sp>
      <p:sp>
        <p:nvSpPr>
          <p:cNvPr id="7170" name="文本占位符 40962"/>
          <p:cNvSpPr>
            <a:spLocks noGrp="1"/>
          </p:cNvSpPr>
          <p:nvPr>
            <p:ph idx="1"/>
          </p:nvPr>
        </p:nvSpPr>
        <p:spPr>
          <a:xfrm>
            <a:off x="914400" y="877888"/>
            <a:ext cx="7834313" cy="3198812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A tree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T 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is a finite set of 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one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more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 nodes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such that there is one designated node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r 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called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the root of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, and the remaining nodes in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T </a:t>
            </a:r>
            <a:r>
              <a:rPr lang="en-US" altLang="zh-CN" sz="2800" dirty="0">
                <a:latin typeface="cmsy8" charset="0"/>
                <a:sym typeface="Symbol" panose="05050102010706020507" pitchFamily="18" charset="2"/>
              </a:rPr>
              <a:t>–{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r}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) are partitioned into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≥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0  disjoint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subsets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T</a:t>
            </a:r>
            <a:r>
              <a:rPr lang="en-US" altLang="zh-CN" sz="28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T</a:t>
            </a:r>
            <a:r>
              <a:rPr lang="en-US" altLang="zh-CN" sz="28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, ...,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T</a:t>
            </a:r>
            <a:r>
              <a:rPr lang="en-US" altLang="zh-CN" sz="28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, each of which is a tree,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and whose roots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, ...,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latin typeface="cmmi8" charset="0"/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, respectively, are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children of </a:t>
            </a:r>
            <a:r>
              <a:rPr lang="en-US" altLang="zh-CN" sz="2800" dirty="0">
                <a:latin typeface="cmmi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Helvetica" pitchFamily="34" charset="0"/>
              <a:sym typeface="Symbol" panose="05050102010706020507" pitchFamily="18" charset="2"/>
            </a:endParaRPr>
          </a:p>
        </p:txBody>
      </p:sp>
      <p:pic>
        <p:nvPicPr>
          <p:cNvPr id="7171" name="图片 409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575" y="3716338"/>
            <a:ext cx="4176713" cy="2886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40965"/>
          <p:cNvSpPr txBox="1"/>
          <p:nvPr/>
        </p:nvSpPr>
        <p:spPr>
          <a:xfrm>
            <a:off x="5913438" y="3548063"/>
            <a:ext cx="674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</a:p>
        </p:txBody>
      </p:sp>
      <p:sp>
        <p:nvSpPr>
          <p:cNvPr id="7173" name="直接连接符 40966"/>
          <p:cNvSpPr/>
          <p:nvPr/>
        </p:nvSpPr>
        <p:spPr>
          <a:xfrm flipH="1">
            <a:off x="5292725" y="3860800"/>
            <a:ext cx="574675" cy="144463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174" name="文本框 40967"/>
          <p:cNvSpPr txBox="1"/>
          <p:nvPr/>
        </p:nvSpPr>
        <p:spPr>
          <a:xfrm>
            <a:off x="4859338" y="369252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7175" name="文本框 40968"/>
          <p:cNvSpPr txBox="1"/>
          <p:nvPr/>
        </p:nvSpPr>
        <p:spPr>
          <a:xfrm>
            <a:off x="3995738" y="4437063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</a:p>
        </p:txBody>
      </p:sp>
      <p:sp>
        <p:nvSpPr>
          <p:cNvPr id="7176" name="文本框 40969"/>
          <p:cNvSpPr txBox="1"/>
          <p:nvPr/>
        </p:nvSpPr>
        <p:spPr>
          <a:xfrm>
            <a:off x="4643438" y="45085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</a:p>
        </p:txBody>
      </p:sp>
      <p:sp>
        <p:nvSpPr>
          <p:cNvPr id="7177" name="文本框 40970"/>
          <p:cNvSpPr txBox="1"/>
          <p:nvPr/>
        </p:nvSpPr>
        <p:spPr>
          <a:xfrm>
            <a:off x="5718175" y="45085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</a:p>
        </p:txBody>
      </p:sp>
      <p:sp>
        <p:nvSpPr>
          <p:cNvPr id="7178" name="文本框 40971"/>
          <p:cNvSpPr txBox="1"/>
          <p:nvPr/>
        </p:nvSpPr>
        <p:spPr>
          <a:xfrm>
            <a:off x="6372225" y="4437063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r4</a:t>
            </a:r>
          </a:p>
        </p:txBody>
      </p:sp>
      <p:sp>
        <p:nvSpPr>
          <p:cNvPr id="717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18785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Put together</a:t>
            </a:r>
          </a:p>
        </p:txBody>
      </p:sp>
      <p:pic>
        <p:nvPicPr>
          <p:cNvPr id="49154" name="图片 1187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975" y="1268413"/>
            <a:ext cx="8893175" cy="2278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5" name="下箭头 118787"/>
          <p:cNvSpPr/>
          <p:nvPr/>
        </p:nvSpPr>
        <p:spPr>
          <a:xfrm>
            <a:off x="6156325" y="3357563"/>
            <a:ext cx="360363" cy="936625"/>
          </a:xfrm>
          <a:prstGeom prst="downArrow">
            <a:avLst>
              <a:gd name="adj1" fmla="val 50000"/>
              <a:gd name="adj2" fmla="val 6494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文本框 118788"/>
          <p:cNvSpPr txBox="1"/>
          <p:nvPr/>
        </p:nvSpPr>
        <p:spPr>
          <a:xfrm>
            <a:off x="6496050" y="3521075"/>
            <a:ext cx="1700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Union(H,E)</a:t>
            </a:r>
          </a:p>
        </p:txBody>
      </p:sp>
      <p:sp>
        <p:nvSpPr>
          <p:cNvPr id="49157" name="矩形 118789"/>
          <p:cNvSpPr/>
          <p:nvPr/>
        </p:nvSpPr>
        <p:spPr>
          <a:xfrm>
            <a:off x="179388" y="3321050"/>
            <a:ext cx="293370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root1 = FIND(H); </a:t>
            </a:r>
          </a:p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root2 = FIND(E); </a:t>
            </a:r>
          </a:p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array[?] = ?;</a:t>
            </a:r>
          </a:p>
        </p:txBody>
      </p:sp>
      <p:sp>
        <p:nvSpPr>
          <p:cNvPr id="49158" name="矩形 118790"/>
          <p:cNvSpPr/>
          <p:nvPr/>
        </p:nvSpPr>
        <p:spPr>
          <a:xfrm>
            <a:off x="3348038" y="3357563"/>
            <a:ext cx="2859087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Path Compression</a:t>
            </a:r>
          </a:p>
          <a:p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Weighted union rule</a:t>
            </a:r>
          </a:p>
          <a:p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9159" name="左大括号 118791"/>
          <p:cNvSpPr/>
          <p:nvPr/>
        </p:nvSpPr>
        <p:spPr>
          <a:xfrm rot="10800000">
            <a:off x="2916238" y="3500438"/>
            <a:ext cx="431800" cy="792162"/>
          </a:xfrm>
          <a:prstGeom prst="leftBrace">
            <a:avLst>
              <a:gd name="adj1" fmla="val 1526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0" name="矩形 118792"/>
          <p:cNvSpPr/>
          <p:nvPr/>
        </p:nvSpPr>
        <p:spPr>
          <a:xfrm>
            <a:off x="144463" y="3357563"/>
            <a:ext cx="2771775" cy="719137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1" name="椭圆 118793"/>
          <p:cNvSpPr/>
          <p:nvPr/>
        </p:nvSpPr>
        <p:spPr>
          <a:xfrm>
            <a:off x="3922713" y="5086350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9162" name="椭圆 118794"/>
          <p:cNvSpPr/>
          <p:nvPr/>
        </p:nvSpPr>
        <p:spPr>
          <a:xfrm>
            <a:off x="3419475" y="5662613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9163" name="椭圆 118795"/>
          <p:cNvSpPr/>
          <p:nvPr/>
        </p:nvSpPr>
        <p:spPr>
          <a:xfrm>
            <a:off x="3995738" y="5734050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9164" name="椭圆 118796"/>
          <p:cNvSpPr/>
          <p:nvPr/>
        </p:nvSpPr>
        <p:spPr>
          <a:xfrm>
            <a:off x="4643438" y="5662613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9165" name="直接连接符 118797"/>
          <p:cNvSpPr/>
          <p:nvPr/>
        </p:nvSpPr>
        <p:spPr>
          <a:xfrm flipV="1">
            <a:off x="3635375" y="5373688"/>
            <a:ext cx="287338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66" name="直接连接符 118798"/>
          <p:cNvSpPr/>
          <p:nvPr/>
        </p:nvSpPr>
        <p:spPr>
          <a:xfrm flipV="1">
            <a:off x="4211638" y="551815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67" name="直接连接符 118799"/>
          <p:cNvSpPr/>
          <p:nvPr/>
        </p:nvSpPr>
        <p:spPr>
          <a:xfrm flipH="1" flipV="1">
            <a:off x="4356100" y="5445125"/>
            <a:ext cx="358775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68" name="直接连接符 118800"/>
          <p:cNvSpPr/>
          <p:nvPr/>
        </p:nvSpPr>
        <p:spPr>
          <a:xfrm>
            <a:off x="3708400" y="5084763"/>
            <a:ext cx="215900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69" name="文本框 118801"/>
          <p:cNvSpPr txBox="1"/>
          <p:nvPr/>
        </p:nvSpPr>
        <p:spPr>
          <a:xfrm>
            <a:off x="2771775" y="4797425"/>
            <a:ext cx="827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root1</a:t>
            </a:r>
          </a:p>
        </p:txBody>
      </p:sp>
      <p:sp>
        <p:nvSpPr>
          <p:cNvPr id="49170" name="椭圆 118802"/>
          <p:cNvSpPr/>
          <p:nvPr/>
        </p:nvSpPr>
        <p:spPr>
          <a:xfrm>
            <a:off x="6873875" y="4941888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49171" name="椭圆 118803"/>
          <p:cNvSpPr/>
          <p:nvPr/>
        </p:nvSpPr>
        <p:spPr>
          <a:xfrm>
            <a:off x="6370638" y="5518150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49172" name="椭圆 118804"/>
          <p:cNvSpPr/>
          <p:nvPr/>
        </p:nvSpPr>
        <p:spPr>
          <a:xfrm>
            <a:off x="6946900" y="5589588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9173" name="椭圆 118805"/>
          <p:cNvSpPr/>
          <p:nvPr/>
        </p:nvSpPr>
        <p:spPr>
          <a:xfrm>
            <a:off x="7594600" y="5518150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9174" name="直接连接符 118806"/>
          <p:cNvSpPr/>
          <p:nvPr/>
        </p:nvSpPr>
        <p:spPr>
          <a:xfrm flipV="1">
            <a:off x="6586538" y="5229225"/>
            <a:ext cx="287337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75" name="直接连接符 118807"/>
          <p:cNvSpPr/>
          <p:nvPr/>
        </p:nvSpPr>
        <p:spPr>
          <a:xfrm flipV="1">
            <a:off x="7162800" y="5373688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76" name="直接连接符 118808"/>
          <p:cNvSpPr/>
          <p:nvPr/>
        </p:nvSpPr>
        <p:spPr>
          <a:xfrm flipH="1" flipV="1">
            <a:off x="7307263" y="5300663"/>
            <a:ext cx="358775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77" name="直接连接符 118809"/>
          <p:cNvSpPr/>
          <p:nvPr/>
        </p:nvSpPr>
        <p:spPr>
          <a:xfrm>
            <a:off x="6659563" y="4940300"/>
            <a:ext cx="21590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78" name="文本框 118810"/>
          <p:cNvSpPr txBox="1"/>
          <p:nvPr/>
        </p:nvSpPr>
        <p:spPr>
          <a:xfrm>
            <a:off x="5722938" y="4652963"/>
            <a:ext cx="827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root2</a:t>
            </a:r>
          </a:p>
        </p:txBody>
      </p:sp>
      <p:sp>
        <p:nvSpPr>
          <p:cNvPr id="49179" name="椭圆 118811"/>
          <p:cNvSpPr/>
          <p:nvPr/>
        </p:nvSpPr>
        <p:spPr>
          <a:xfrm>
            <a:off x="8242300" y="5516563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9180" name="直接连接符 118812"/>
          <p:cNvSpPr/>
          <p:nvPr/>
        </p:nvSpPr>
        <p:spPr>
          <a:xfrm flipH="1" flipV="1">
            <a:off x="7380288" y="5157788"/>
            <a:ext cx="936625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181" name="椭圆 118813"/>
          <p:cNvSpPr/>
          <p:nvPr/>
        </p:nvSpPr>
        <p:spPr>
          <a:xfrm>
            <a:off x="7885113" y="4724400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49182" name="矩形 118814"/>
          <p:cNvSpPr/>
          <p:nvPr/>
        </p:nvSpPr>
        <p:spPr>
          <a:xfrm>
            <a:off x="3276600" y="3429000"/>
            <a:ext cx="2771775" cy="360363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30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20833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Put together</a:t>
            </a:r>
          </a:p>
        </p:txBody>
      </p:sp>
      <p:pic>
        <p:nvPicPr>
          <p:cNvPr id="51202" name="图片 120834" descr="PathComp"/>
          <p:cNvPicPr>
            <a:picLocks noChangeAspect="1"/>
          </p:cNvPicPr>
          <p:nvPr/>
        </p:nvPicPr>
        <p:blipFill>
          <a:blip r:embed="rId3"/>
          <a:srcRect l="908" r="4541" b="4858"/>
          <a:stretch>
            <a:fillRect/>
          </a:stretch>
        </p:blipFill>
        <p:spPr>
          <a:xfrm>
            <a:off x="1258888" y="4652963"/>
            <a:ext cx="6985000" cy="197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3" name="下箭头 120836"/>
          <p:cNvSpPr/>
          <p:nvPr/>
        </p:nvSpPr>
        <p:spPr>
          <a:xfrm>
            <a:off x="6156325" y="3357563"/>
            <a:ext cx="360363" cy="936625"/>
          </a:xfrm>
          <a:prstGeom prst="downArrow">
            <a:avLst>
              <a:gd name="adj1" fmla="val 50000"/>
              <a:gd name="adj2" fmla="val 6494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文本框 120837"/>
          <p:cNvSpPr txBox="1"/>
          <p:nvPr/>
        </p:nvSpPr>
        <p:spPr>
          <a:xfrm>
            <a:off x="6496050" y="3521075"/>
            <a:ext cx="1700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Union(H,E)</a:t>
            </a:r>
          </a:p>
        </p:txBody>
      </p:sp>
      <p:sp>
        <p:nvSpPr>
          <p:cNvPr id="51205" name="矩形 120838"/>
          <p:cNvSpPr/>
          <p:nvPr/>
        </p:nvSpPr>
        <p:spPr>
          <a:xfrm>
            <a:off x="179388" y="3321050"/>
            <a:ext cx="293370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root1 = FIND(H); </a:t>
            </a:r>
          </a:p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root2 = FIND(E); </a:t>
            </a:r>
          </a:p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array[?] = ?;</a:t>
            </a:r>
          </a:p>
        </p:txBody>
      </p:sp>
      <p:sp>
        <p:nvSpPr>
          <p:cNvPr id="51206" name="矩形 120839"/>
          <p:cNvSpPr/>
          <p:nvPr/>
        </p:nvSpPr>
        <p:spPr>
          <a:xfrm>
            <a:off x="3348038" y="3357563"/>
            <a:ext cx="2859087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Path Compression</a:t>
            </a:r>
          </a:p>
          <a:p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Weighted union rule</a:t>
            </a:r>
          </a:p>
          <a:p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207" name="左大括号 120840"/>
          <p:cNvSpPr/>
          <p:nvPr/>
        </p:nvSpPr>
        <p:spPr>
          <a:xfrm rot="10800000">
            <a:off x="2916238" y="3500438"/>
            <a:ext cx="431800" cy="792162"/>
          </a:xfrm>
          <a:prstGeom prst="leftBrace">
            <a:avLst>
              <a:gd name="adj1" fmla="val 1526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矩形 120841"/>
          <p:cNvSpPr/>
          <p:nvPr/>
        </p:nvSpPr>
        <p:spPr>
          <a:xfrm>
            <a:off x="215900" y="4076700"/>
            <a:ext cx="2771775" cy="431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9" name="矩形 120842"/>
          <p:cNvSpPr/>
          <p:nvPr/>
        </p:nvSpPr>
        <p:spPr>
          <a:xfrm>
            <a:off x="3384550" y="3789363"/>
            <a:ext cx="2771775" cy="360362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44" name="矩形 120843"/>
          <p:cNvSpPr/>
          <p:nvPr/>
        </p:nvSpPr>
        <p:spPr>
          <a:xfrm>
            <a:off x="250825" y="4076700"/>
            <a:ext cx="2627313" cy="427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array[root1] = root2;</a:t>
            </a:r>
          </a:p>
        </p:txBody>
      </p:sp>
      <p:sp>
        <p:nvSpPr>
          <p:cNvPr id="51211" name="椭圆 120844"/>
          <p:cNvSpPr/>
          <p:nvPr/>
        </p:nvSpPr>
        <p:spPr>
          <a:xfrm>
            <a:off x="3059113" y="2133600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212" name="椭圆 120845"/>
          <p:cNvSpPr/>
          <p:nvPr/>
        </p:nvSpPr>
        <p:spPr>
          <a:xfrm>
            <a:off x="2555875" y="2709863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213" name="椭圆 120846"/>
          <p:cNvSpPr/>
          <p:nvPr/>
        </p:nvSpPr>
        <p:spPr>
          <a:xfrm>
            <a:off x="3132138" y="2781300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214" name="椭圆 120847"/>
          <p:cNvSpPr/>
          <p:nvPr/>
        </p:nvSpPr>
        <p:spPr>
          <a:xfrm>
            <a:off x="3779838" y="2709863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51215" name="直接连接符 120848"/>
          <p:cNvSpPr/>
          <p:nvPr/>
        </p:nvSpPr>
        <p:spPr>
          <a:xfrm flipV="1">
            <a:off x="2771775" y="2420938"/>
            <a:ext cx="287338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16" name="直接连接符 120849"/>
          <p:cNvSpPr/>
          <p:nvPr/>
        </p:nvSpPr>
        <p:spPr>
          <a:xfrm flipV="1">
            <a:off x="3348038" y="25654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17" name="直接连接符 120850"/>
          <p:cNvSpPr/>
          <p:nvPr/>
        </p:nvSpPr>
        <p:spPr>
          <a:xfrm flipH="1" flipV="1">
            <a:off x="3492500" y="2492375"/>
            <a:ext cx="358775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18" name="直接连接符 120851"/>
          <p:cNvSpPr/>
          <p:nvPr/>
        </p:nvSpPr>
        <p:spPr>
          <a:xfrm>
            <a:off x="2844800" y="2132013"/>
            <a:ext cx="215900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19" name="文本框 120852"/>
          <p:cNvSpPr txBox="1"/>
          <p:nvPr/>
        </p:nvSpPr>
        <p:spPr>
          <a:xfrm>
            <a:off x="1908175" y="1844675"/>
            <a:ext cx="827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root1</a:t>
            </a:r>
          </a:p>
        </p:txBody>
      </p:sp>
      <p:sp>
        <p:nvSpPr>
          <p:cNvPr id="51220" name="椭圆 120853"/>
          <p:cNvSpPr/>
          <p:nvPr/>
        </p:nvSpPr>
        <p:spPr>
          <a:xfrm>
            <a:off x="6010275" y="1989138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1221" name="椭圆 120854"/>
          <p:cNvSpPr/>
          <p:nvPr/>
        </p:nvSpPr>
        <p:spPr>
          <a:xfrm>
            <a:off x="5507038" y="2565400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51222" name="椭圆 120855"/>
          <p:cNvSpPr/>
          <p:nvPr/>
        </p:nvSpPr>
        <p:spPr>
          <a:xfrm>
            <a:off x="6083300" y="2636838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51223" name="椭圆 120856"/>
          <p:cNvSpPr/>
          <p:nvPr/>
        </p:nvSpPr>
        <p:spPr>
          <a:xfrm>
            <a:off x="6731000" y="2565400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224" name="直接连接符 120857"/>
          <p:cNvSpPr/>
          <p:nvPr/>
        </p:nvSpPr>
        <p:spPr>
          <a:xfrm flipV="1">
            <a:off x="5722938" y="2276475"/>
            <a:ext cx="287337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25" name="直接连接符 120858"/>
          <p:cNvSpPr/>
          <p:nvPr/>
        </p:nvSpPr>
        <p:spPr>
          <a:xfrm flipV="1">
            <a:off x="6299200" y="2420938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26" name="直接连接符 120859"/>
          <p:cNvSpPr/>
          <p:nvPr/>
        </p:nvSpPr>
        <p:spPr>
          <a:xfrm flipH="1" flipV="1">
            <a:off x="6443663" y="2347913"/>
            <a:ext cx="358775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27" name="直接连接符 120860"/>
          <p:cNvSpPr/>
          <p:nvPr/>
        </p:nvSpPr>
        <p:spPr>
          <a:xfrm>
            <a:off x="5795963" y="1987550"/>
            <a:ext cx="21590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28" name="文本框 120861"/>
          <p:cNvSpPr txBox="1"/>
          <p:nvPr/>
        </p:nvSpPr>
        <p:spPr>
          <a:xfrm>
            <a:off x="4859338" y="1700213"/>
            <a:ext cx="827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root2</a:t>
            </a:r>
          </a:p>
        </p:txBody>
      </p:sp>
      <p:sp>
        <p:nvSpPr>
          <p:cNvPr id="51229" name="椭圆 120862"/>
          <p:cNvSpPr/>
          <p:nvPr/>
        </p:nvSpPr>
        <p:spPr>
          <a:xfrm>
            <a:off x="7378700" y="2563813"/>
            <a:ext cx="4333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1230" name="直接连接符 120863"/>
          <p:cNvSpPr/>
          <p:nvPr/>
        </p:nvSpPr>
        <p:spPr>
          <a:xfrm flipH="1" flipV="1">
            <a:off x="6516688" y="2205038"/>
            <a:ext cx="936625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31" name="椭圆 120864"/>
          <p:cNvSpPr/>
          <p:nvPr/>
        </p:nvSpPr>
        <p:spPr>
          <a:xfrm>
            <a:off x="7021513" y="1771650"/>
            <a:ext cx="433387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51232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31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98305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Chapter 6 General Trees</a:t>
            </a:r>
          </a:p>
        </p:txBody>
      </p:sp>
      <p:sp>
        <p:nvSpPr>
          <p:cNvPr id="53250" name="副标题 98306"/>
          <p:cNvSpPr>
            <a:spLocks noGrp="1"/>
          </p:cNvSpPr>
          <p:nvPr>
            <p:ph type="subTitle" idx="1"/>
          </p:nvPr>
        </p:nvSpPr>
        <p:spPr>
          <a:xfrm>
            <a:off x="539750" y="1341438"/>
            <a:ext cx="8208963" cy="5183187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6.1   Definitions and Terminology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6.2   General Tree ADT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6.3   General Tree Implementations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Parent Pointer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6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Array-based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Sequential Implementation</a:t>
            </a:r>
          </a:p>
        </p:txBody>
      </p:sp>
      <p:sp>
        <p:nvSpPr>
          <p:cNvPr id="5325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32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2529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Array-based Children List</a:t>
            </a:r>
          </a:p>
        </p:txBody>
      </p:sp>
      <p:pic>
        <p:nvPicPr>
          <p:cNvPr id="54274" name="图片 22531" descr="ChildLst"/>
          <p:cNvPicPr>
            <a:picLocks noChangeAspect="1"/>
          </p:cNvPicPr>
          <p:nvPr/>
        </p:nvPicPr>
        <p:blipFill>
          <a:blip r:embed="rId3"/>
          <a:srcRect l="1961" t="2632" r="3922" b="2632"/>
          <a:stretch>
            <a:fillRect/>
          </a:stretch>
        </p:blipFill>
        <p:spPr>
          <a:xfrm>
            <a:off x="539750" y="1700213"/>
            <a:ext cx="6151563" cy="4611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5" name="图片 22540" descr="GTreeEx"/>
          <p:cNvPicPr>
            <a:picLocks noChangeAspect="1"/>
          </p:cNvPicPr>
          <p:nvPr/>
        </p:nvPicPr>
        <p:blipFill>
          <a:blip r:embed="rId4"/>
          <a:srcRect l="3960" t="1649" r="2640" b="4948"/>
          <a:stretch>
            <a:fillRect/>
          </a:stretch>
        </p:blipFill>
        <p:spPr>
          <a:xfrm>
            <a:off x="4932363" y="3429000"/>
            <a:ext cx="2895600" cy="2319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文本框 22541"/>
          <p:cNvSpPr txBox="1"/>
          <p:nvPr/>
        </p:nvSpPr>
        <p:spPr>
          <a:xfrm>
            <a:off x="1475740" y="6248083"/>
            <a:ext cx="68840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Easy to locate parent and children, but not right sibling</a:t>
            </a:r>
          </a:p>
        </p:txBody>
      </p:sp>
      <p:sp>
        <p:nvSpPr>
          <p:cNvPr id="5427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33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05473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Chapter 6 General Trees</a:t>
            </a:r>
          </a:p>
        </p:txBody>
      </p:sp>
      <p:sp>
        <p:nvSpPr>
          <p:cNvPr id="56322" name="副标题 105474"/>
          <p:cNvSpPr>
            <a:spLocks noGrp="1"/>
          </p:cNvSpPr>
          <p:nvPr>
            <p:ph type="subTitle" idx="1"/>
          </p:nvPr>
        </p:nvSpPr>
        <p:spPr>
          <a:xfrm>
            <a:off x="539750" y="1341438"/>
            <a:ext cx="8208963" cy="5183187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6.1   Definitions and Terminology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6.2   General Tree ADT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6.3   General Tree Implementations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Parent Pointer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Array-based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Linked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Sequential Implementation</a:t>
            </a:r>
          </a:p>
        </p:txBody>
      </p:sp>
      <p:sp>
        <p:nvSpPr>
          <p:cNvPr id="5632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34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01377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Linked Children list (1)</a:t>
            </a:r>
          </a:p>
        </p:txBody>
      </p:sp>
      <p:sp>
        <p:nvSpPr>
          <p:cNvPr id="57346" name="文本占位符 101378"/>
          <p:cNvSpPr>
            <a:spLocks noGrp="1"/>
          </p:cNvSpPr>
          <p:nvPr>
            <p:ph idx="1"/>
          </p:nvPr>
        </p:nvSpPr>
        <p:spPr>
          <a:xfrm>
            <a:off x="381000" y="1600200"/>
            <a:ext cx="8453438" cy="4570413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60000"/>
              </a:lnSpc>
              <a:buNone/>
            </a:pPr>
            <a:endParaRPr lang="zh-CN" altLang="zh-CN" sz="2400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57347" name="图片 101379" descr="GenLkFx"/>
          <p:cNvPicPr>
            <a:picLocks noChangeAspect="1"/>
          </p:cNvPicPr>
          <p:nvPr/>
        </p:nvPicPr>
        <p:blipFill>
          <a:blip r:embed="rId3"/>
          <a:srcRect l="946" t="1175" r="4256" b="1175"/>
          <a:stretch>
            <a:fillRect/>
          </a:stretch>
        </p:blipFill>
        <p:spPr>
          <a:xfrm>
            <a:off x="381000" y="1600200"/>
            <a:ext cx="8458200" cy="3506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9" name="文本框 101381"/>
          <p:cNvSpPr txBox="1"/>
          <p:nvPr/>
        </p:nvSpPr>
        <p:spPr>
          <a:xfrm>
            <a:off x="827088" y="5084763"/>
            <a:ext cx="40719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Dynamic node implementations</a:t>
            </a:r>
          </a:p>
        </p:txBody>
      </p:sp>
      <p:sp>
        <p:nvSpPr>
          <p:cNvPr id="5735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35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03425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Linked Children list (2)</a:t>
            </a:r>
          </a:p>
        </p:txBody>
      </p:sp>
      <p:sp>
        <p:nvSpPr>
          <p:cNvPr id="59394" name="文本占位符 103426"/>
          <p:cNvSpPr>
            <a:spLocks noGrp="1"/>
          </p:cNvSpPr>
          <p:nvPr>
            <p:ph idx="1"/>
          </p:nvPr>
        </p:nvSpPr>
        <p:spPr>
          <a:xfrm>
            <a:off x="381000" y="1600200"/>
            <a:ext cx="8453438" cy="4570413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60000"/>
              </a:lnSpc>
              <a:buNone/>
            </a:pPr>
            <a:endParaRPr lang="zh-CN" altLang="zh-CN" sz="2400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59395" name="图片 103427" descr="GenLkLk"/>
          <p:cNvPicPr>
            <a:picLocks noChangeAspect="1"/>
          </p:cNvPicPr>
          <p:nvPr/>
        </p:nvPicPr>
        <p:blipFill>
          <a:blip r:embed="rId3"/>
          <a:srcRect l="909" t="883" r="4091"/>
          <a:stretch>
            <a:fillRect/>
          </a:stretch>
        </p:blipFill>
        <p:spPr>
          <a:xfrm>
            <a:off x="381000" y="1600200"/>
            <a:ext cx="8458200" cy="4543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29" name="文本框 103428"/>
          <p:cNvSpPr txBox="1"/>
          <p:nvPr/>
        </p:nvSpPr>
        <p:spPr>
          <a:xfrm>
            <a:off x="0" y="1220788"/>
            <a:ext cx="3097213" cy="2530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struct Node_E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Elem e;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Node_P* children;         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struct Node_P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Node_E* node;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Node_P* next;         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5939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36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99329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Chapter 6 General Trees</a:t>
            </a:r>
          </a:p>
        </p:txBody>
      </p:sp>
      <p:sp>
        <p:nvSpPr>
          <p:cNvPr id="61442" name="副标题 99330"/>
          <p:cNvSpPr>
            <a:spLocks noGrp="1"/>
          </p:cNvSpPr>
          <p:nvPr>
            <p:ph type="subTitle" idx="1"/>
          </p:nvPr>
        </p:nvSpPr>
        <p:spPr>
          <a:xfrm>
            <a:off x="539750" y="1341438"/>
            <a:ext cx="8208963" cy="5183187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6.1   Definitions and Terminology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6.2   General Tree ADT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6.3   General Tree Implementations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Parent Pointer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Array-based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Sequential Implementation</a:t>
            </a:r>
          </a:p>
        </p:txBody>
      </p:sp>
      <p:sp>
        <p:nvSpPr>
          <p:cNvPr id="6144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37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Array-based Left-child/Right-sibling</a:t>
            </a: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62466" name="文本占位符 24578"/>
          <p:cNvSpPr>
            <a:spLocks noGrp="1"/>
          </p:cNvSpPr>
          <p:nvPr>
            <p:ph idx="1"/>
          </p:nvPr>
        </p:nvSpPr>
        <p:spPr>
          <a:xfrm>
            <a:off x="381000" y="1600200"/>
            <a:ext cx="8453438" cy="4570413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60000"/>
              </a:lnSpc>
              <a:buNone/>
            </a:pPr>
            <a:endParaRPr lang="zh-CN" altLang="zh-CN" sz="2400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62467" name="图片 24579" descr="Explicit"/>
          <p:cNvPicPr>
            <a:picLocks noChangeAspect="1"/>
          </p:cNvPicPr>
          <p:nvPr/>
        </p:nvPicPr>
        <p:blipFill>
          <a:blip r:embed="rId3"/>
          <a:srcRect l="1158" t="1688" r="2896" b="1688"/>
          <a:stretch>
            <a:fillRect/>
          </a:stretch>
        </p:blipFill>
        <p:spPr>
          <a:xfrm>
            <a:off x="1295400" y="1600200"/>
            <a:ext cx="6629400" cy="4583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8" name="文本框 24581"/>
          <p:cNvSpPr txBox="1"/>
          <p:nvPr/>
        </p:nvSpPr>
        <p:spPr>
          <a:xfrm>
            <a:off x="5148263" y="2065338"/>
            <a:ext cx="431800" cy="3668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2469" name="矩形 24582"/>
          <p:cNvSpPr/>
          <p:nvPr/>
        </p:nvSpPr>
        <p:spPr>
          <a:xfrm>
            <a:off x="827088" y="6237288"/>
            <a:ext cx="6729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Easy for Parent(), leftmost_child() and right_sibling()</a:t>
            </a:r>
          </a:p>
        </p:txBody>
      </p:sp>
      <p:sp>
        <p:nvSpPr>
          <p:cNvPr id="62470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38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Array-based Left-child/Right-sibling</a:t>
            </a:r>
            <a:r>
              <a:rPr kumimoji="0" lang="en-US" altLang="zh-CN" sz="40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64514" name="文本占位符 26626"/>
          <p:cNvSpPr>
            <a:spLocks noGrp="1"/>
          </p:cNvSpPr>
          <p:nvPr>
            <p:ph idx="1"/>
          </p:nvPr>
        </p:nvSpPr>
        <p:spPr>
          <a:xfrm>
            <a:off x="381000" y="1600200"/>
            <a:ext cx="8453438" cy="4570413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60000"/>
              </a:lnSpc>
              <a:buNone/>
            </a:pPr>
            <a:endParaRPr lang="zh-CN" altLang="zh-CN" sz="2400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64515" name="图片 26627" descr="ExpliAdd"/>
          <p:cNvPicPr>
            <a:picLocks noChangeAspect="1"/>
          </p:cNvPicPr>
          <p:nvPr/>
        </p:nvPicPr>
        <p:blipFill>
          <a:blip r:embed="rId3"/>
          <a:srcRect l="1141" t="2531" r="3426" b="1688"/>
          <a:stretch>
            <a:fillRect/>
          </a:stretch>
        </p:blipFill>
        <p:spPr>
          <a:xfrm>
            <a:off x="1295400" y="1600200"/>
            <a:ext cx="6756400" cy="4589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6" name="文本框 26628"/>
          <p:cNvSpPr txBox="1"/>
          <p:nvPr/>
        </p:nvSpPr>
        <p:spPr>
          <a:xfrm>
            <a:off x="5003800" y="2060575"/>
            <a:ext cx="431800" cy="3668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1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39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55613" y="-100012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Trees (3)</a:t>
            </a:r>
          </a:p>
        </p:txBody>
      </p:sp>
      <p:pic>
        <p:nvPicPr>
          <p:cNvPr id="9218" name="图片 3075" descr="GTreeFig"/>
          <p:cNvPicPr>
            <a:picLocks noChangeAspect="1"/>
          </p:cNvPicPr>
          <p:nvPr/>
        </p:nvPicPr>
        <p:blipFill>
          <a:blip r:embed="rId3"/>
          <a:srcRect l="1210" t="2264" r="6052" b="755"/>
          <a:stretch>
            <a:fillRect/>
          </a:stretch>
        </p:blipFill>
        <p:spPr>
          <a:xfrm>
            <a:off x="468313" y="765175"/>
            <a:ext cx="6840537" cy="5735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06497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Chapter 6 General Trees</a:t>
            </a:r>
          </a:p>
        </p:txBody>
      </p:sp>
      <p:sp>
        <p:nvSpPr>
          <p:cNvPr id="66562" name="副标题 106498"/>
          <p:cNvSpPr>
            <a:spLocks noGrp="1"/>
          </p:cNvSpPr>
          <p:nvPr>
            <p:ph type="subTitle" idx="1"/>
          </p:nvPr>
        </p:nvSpPr>
        <p:spPr>
          <a:xfrm>
            <a:off x="539750" y="1341438"/>
            <a:ext cx="8208963" cy="5183187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6.1   Definitions and Terminology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6.2   General Tree ADT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6.3   General Tree Implementations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Parent Pointer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Linked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Sequential Implementation</a:t>
            </a:r>
          </a:p>
        </p:txBody>
      </p:sp>
      <p:sp>
        <p:nvSpPr>
          <p:cNvPr id="6656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40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5324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</a:rPr>
              <a:t>Linked Left-child/Right-sibling</a:t>
            </a:r>
            <a:br>
              <a:rPr lang="en-US" altLang="zh-CN" sz="4000" dirty="0">
                <a:solidFill>
                  <a:srgbClr val="CC0000"/>
                </a:solidFill>
              </a:rPr>
            </a:br>
            <a:endParaRPr lang="en-US" altLang="zh-CN" sz="4000" dirty="0">
              <a:solidFill>
                <a:srgbClr val="CC0000"/>
              </a:solidFill>
            </a:endParaRPr>
          </a:p>
        </p:txBody>
      </p:sp>
      <p:grpSp>
        <p:nvGrpSpPr>
          <p:cNvPr id="67586" name="组合 53251"/>
          <p:cNvGrpSpPr/>
          <p:nvPr/>
        </p:nvGrpSpPr>
        <p:grpSpPr>
          <a:xfrm>
            <a:off x="1041400" y="2492375"/>
            <a:ext cx="3170238" cy="2598738"/>
            <a:chOff x="520" y="1434"/>
            <a:chExt cx="1997" cy="1637"/>
          </a:xfrm>
        </p:grpSpPr>
        <p:grpSp>
          <p:nvGrpSpPr>
            <p:cNvPr id="67587" name="组合 53252"/>
            <p:cNvGrpSpPr/>
            <p:nvPr/>
          </p:nvGrpSpPr>
          <p:grpSpPr>
            <a:xfrm>
              <a:off x="520" y="1434"/>
              <a:ext cx="1996" cy="1633"/>
              <a:chOff x="2980" y="2066"/>
              <a:chExt cx="2349" cy="1906"/>
            </a:xfrm>
          </p:grpSpPr>
          <p:sp>
            <p:nvSpPr>
              <p:cNvPr id="67588" name="椭圆 53253"/>
              <p:cNvSpPr/>
              <p:nvPr/>
            </p:nvSpPr>
            <p:spPr>
              <a:xfrm>
                <a:off x="3920" y="2066"/>
                <a:ext cx="313" cy="27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89" name="椭圆 53254"/>
              <p:cNvSpPr/>
              <p:nvPr/>
            </p:nvSpPr>
            <p:spPr>
              <a:xfrm>
                <a:off x="3293" y="26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0" name="椭圆 53255"/>
              <p:cNvSpPr/>
              <p:nvPr/>
            </p:nvSpPr>
            <p:spPr>
              <a:xfrm>
                <a:off x="2980" y="3153"/>
                <a:ext cx="313" cy="27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1" name="直接连接符 53256"/>
              <p:cNvSpPr/>
              <p:nvPr/>
            </p:nvSpPr>
            <p:spPr>
              <a:xfrm flipH="1">
                <a:off x="3450" y="2340"/>
                <a:ext cx="627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592" name="直接连接符 53257"/>
              <p:cNvSpPr/>
              <p:nvPr/>
            </p:nvSpPr>
            <p:spPr>
              <a:xfrm flipH="1">
                <a:off x="3139" y="2883"/>
                <a:ext cx="312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593" name="椭圆 53258"/>
              <p:cNvSpPr/>
              <p:nvPr/>
            </p:nvSpPr>
            <p:spPr>
              <a:xfrm>
                <a:off x="3606" y="3153"/>
                <a:ext cx="314" cy="27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4" name="椭圆 53259"/>
              <p:cNvSpPr/>
              <p:nvPr/>
            </p:nvSpPr>
            <p:spPr>
              <a:xfrm>
                <a:off x="4546" y="3697"/>
                <a:ext cx="313" cy="27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5" name="椭圆 53260"/>
              <p:cNvSpPr/>
              <p:nvPr/>
            </p:nvSpPr>
            <p:spPr>
              <a:xfrm>
                <a:off x="4077" y="3697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6" name="直接连接符 53261"/>
              <p:cNvSpPr/>
              <p:nvPr/>
            </p:nvSpPr>
            <p:spPr>
              <a:xfrm>
                <a:off x="3451" y="2883"/>
                <a:ext cx="313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597" name="直接连接符 53262"/>
              <p:cNvSpPr/>
              <p:nvPr/>
            </p:nvSpPr>
            <p:spPr>
              <a:xfrm flipV="1">
                <a:off x="4233" y="3427"/>
                <a:ext cx="471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598" name="椭圆 53263"/>
              <p:cNvSpPr/>
              <p:nvPr/>
            </p:nvSpPr>
            <p:spPr>
              <a:xfrm>
                <a:off x="4546" y="2611"/>
                <a:ext cx="316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9" name="椭圆 53264"/>
              <p:cNvSpPr/>
              <p:nvPr/>
            </p:nvSpPr>
            <p:spPr>
              <a:xfrm>
                <a:off x="4546" y="3153"/>
                <a:ext cx="312" cy="277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0" name="直接连接符 53265"/>
              <p:cNvSpPr/>
              <p:nvPr/>
            </p:nvSpPr>
            <p:spPr>
              <a:xfrm flipH="1">
                <a:off x="4703" y="2883"/>
                <a:ext cx="3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1" name="椭圆 53266"/>
              <p:cNvSpPr/>
              <p:nvPr/>
            </p:nvSpPr>
            <p:spPr>
              <a:xfrm>
                <a:off x="3920" y="2610"/>
                <a:ext cx="313" cy="27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2" name="直接连接符 53267"/>
              <p:cNvSpPr/>
              <p:nvPr/>
            </p:nvSpPr>
            <p:spPr>
              <a:xfrm>
                <a:off x="4077" y="2340"/>
                <a:ext cx="627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3" name="椭圆 53268"/>
              <p:cNvSpPr/>
              <p:nvPr/>
            </p:nvSpPr>
            <p:spPr>
              <a:xfrm>
                <a:off x="5016" y="3697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4" name="直接连接符 53269"/>
              <p:cNvSpPr/>
              <p:nvPr/>
            </p:nvSpPr>
            <p:spPr>
              <a:xfrm flipH="1" flipV="1">
                <a:off x="4704" y="3427"/>
                <a:ext cx="468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5" name="直接连接符 53270"/>
              <p:cNvSpPr/>
              <p:nvPr/>
            </p:nvSpPr>
            <p:spPr>
              <a:xfrm flipV="1">
                <a:off x="4077" y="2338"/>
                <a:ext cx="0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606" name="直接连接符 53271"/>
              <p:cNvSpPr/>
              <p:nvPr/>
            </p:nvSpPr>
            <p:spPr>
              <a:xfrm>
                <a:off x="4703" y="3425"/>
                <a:ext cx="0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7607" name="矩形 53272"/>
            <p:cNvSpPr/>
            <p:nvPr/>
          </p:nvSpPr>
          <p:spPr>
            <a:xfrm>
              <a:off x="1336" y="1434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67608" name="矩形 53273"/>
            <p:cNvSpPr/>
            <p:nvPr/>
          </p:nvSpPr>
          <p:spPr>
            <a:xfrm>
              <a:off x="792" y="1888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7609" name="矩形 53274"/>
            <p:cNvSpPr/>
            <p:nvPr/>
          </p:nvSpPr>
          <p:spPr>
            <a:xfrm>
              <a:off x="1336" y="1888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7610" name="矩形 53275"/>
            <p:cNvSpPr/>
            <p:nvPr/>
          </p:nvSpPr>
          <p:spPr>
            <a:xfrm>
              <a:off x="1881" y="1888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7611" name="矩形 53276"/>
            <p:cNvSpPr/>
            <p:nvPr/>
          </p:nvSpPr>
          <p:spPr>
            <a:xfrm>
              <a:off x="565" y="2383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7612" name="矩形 53277"/>
            <p:cNvSpPr/>
            <p:nvPr/>
          </p:nvSpPr>
          <p:spPr>
            <a:xfrm>
              <a:off x="1064" y="2383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7613" name="矩形 53278"/>
            <p:cNvSpPr/>
            <p:nvPr/>
          </p:nvSpPr>
          <p:spPr>
            <a:xfrm>
              <a:off x="1881" y="2387"/>
              <a:ext cx="2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67614" name="矩形 53279"/>
            <p:cNvSpPr/>
            <p:nvPr/>
          </p:nvSpPr>
          <p:spPr>
            <a:xfrm>
              <a:off x="1472" y="2840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67615" name="矩形 53280"/>
            <p:cNvSpPr/>
            <p:nvPr/>
          </p:nvSpPr>
          <p:spPr>
            <a:xfrm>
              <a:off x="2289" y="2840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67616" name="矩形 53281"/>
            <p:cNvSpPr/>
            <p:nvPr/>
          </p:nvSpPr>
          <p:spPr>
            <a:xfrm>
              <a:off x="1881" y="2840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</p:grpSp>
      <p:sp>
        <p:nvSpPr>
          <p:cNvPr id="53372" name="文本框 53371"/>
          <p:cNvSpPr txBox="1"/>
          <p:nvPr/>
        </p:nvSpPr>
        <p:spPr>
          <a:xfrm>
            <a:off x="34925" y="6313488"/>
            <a:ext cx="822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lstStyle/>
          <a:p>
            <a:pPr fontAlgn="t"/>
            <a:r>
              <a:rPr lang="en-US" altLang="zh-CN" b="1" dirty="0">
                <a:solidFill>
                  <a:srgbClr val="F2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General tree can be represented as a binary tree in this way</a:t>
            </a:r>
          </a:p>
        </p:txBody>
      </p:sp>
      <p:grpSp>
        <p:nvGrpSpPr>
          <p:cNvPr id="67618" name="组合 53382"/>
          <p:cNvGrpSpPr/>
          <p:nvPr/>
        </p:nvGrpSpPr>
        <p:grpSpPr>
          <a:xfrm>
            <a:off x="4716463" y="1262063"/>
            <a:ext cx="3311525" cy="4687887"/>
            <a:chOff x="2971" y="795"/>
            <a:chExt cx="2086" cy="2953"/>
          </a:xfrm>
        </p:grpSpPr>
        <p:sp>
          <p:nvSpPr>
            <p:cNvPr id="67619" name="矩形 53288"/>
            <p:cNvSpPr/>
            <p:nvPr/>
          </p:nvSpPr>
          <p:spPr>
            <a:xfrm>
              <a:off x="3666" y="979"/>
              <a:ext cx="232" cy="18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0" name="矩形 53289"/>
            <p:cNvSpPr/>
            <p:nvPr/>
          </p:nvSpPr>
          <p:spPr>
            <a:xfrm>
              <a:off x="3898" y="979"/>
              <a:ext cx="231" cy="18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1" name="矩形 53290"/>
            <p:cNvSpPr/>
            <p:nvPr/>
          </p:nvSpPr>
          <p:spPr>
            <a:xfrm>
              <a:off x="4129" y="979"/>
              <a:ext cx="232" cy="18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2" name="矩形 53294"/>
            <p:cNvSpPr/>
            <p:nvPr/>
          </p:nvSpPr>
          <p:spPr>
            <a:xfrm>
              <a:off x="3434" y="1348"/>
              <a:ext cx="232" cy="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3" name="矩形 53295"/>
            <p:cNvSpPr/>
            <p:nvPr/>
          </p:nvSpPr>
          <p:spPr>
            <a:xfrm>
              <a:off x="3666" y="1348"/>
              <a:ext cx="231" cy="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4" name="矩形 53296"/>
            <p:cNvSpPr/>
            <p:nvPr/>
          </p:nvSpPr>
          <p:spPr>
            <a:xfrm>
              <a:off x="3897" y="1348"/>
              <a:ext cx="233" cy="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5" name="矩形 53297"/>
            <p:cNvSpPr/>
            <p:nvPr/>
          </p:nvSpPr>
          <p:spPr>
            <a:xfrm>
              <a:off x="3435" y="2086"/>
              <a:ext cx="230" cy="18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6" name="矩形 53298"/>
            <p:cNvSpPr/>
            <p:nvPr/>
          </p:nvSpPr>
          <p:spPr>
            <a:xfrm>
              <a:off x="3665" y="2086"/>
              <a:ext cx="232" cy="18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7" name="矩形 53299"/>
            <p:cNvSpPr/>
            <p:nvPr/>
          </p:nvSpPr>
          <p:spPr>
            <a:xfrm>
              <a:off x="3897" y="2086"/>
              <a:ext cx="232" cy="18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8" name="直接连接符 53303"/>
            <p:cNvSpPr/>
            <p:nvPr/>
          </p:nvSpPr>
          <p:spPr>
            <a:xfrm>
              <a:off x="3783" y="1072"/>
              <a:ext cx="0" cy="2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29" name="直接连接符 53304"/>
            <p:cNvSpPr/>
            <p:nvPr/>
          </p:nvSpPr>
          <p:spPr>
            <a:xfrm flipH="1">
              <a:off x="3318" y="1441"/>
              <a:ext cx="233" cy="2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30" name="矩形 53305"/>
            <p:cNvSpPr/>
            <p:nvPr/>
          </p:nvSpPr>
          <p:spPr>
            <a:xfrm>
              <a:off x="3897" y="1717"/>
              <a:ext cx="233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31" name="矩形 53306"/>
            <p:cNvSpPr/>
            <p:nvPr/>
          </p:nvSpPr>
          <p:spPr>
            <a:xfrm>
              <a:off x="4130" y="1717"/>
              <a:ext cx="231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32" name="矩形 53307"/>
            <p:cNvSpPr/>
            <p:nvPr/>
          </p:nvSpPr>
          <p:spPr>
            <a:xfrm>
              <a:off x="4361" y="1717"/>
              <a:ext cx="232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33" name="矩形 53308"/>
            <p:cNvSpPr/>
            <p:nvPr/>
          </p:nvSpPr>
          <p:spPr>
            <a:xfrm>
              <a:off x="2971" y="1717"/>
              <a:ext cx="232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34" name="矩形 53309"/>
            <p:cNvSpPr/>
            <p:nvPr/>
          </p:nvSpPr>
          <p:spPr>
            <a:xfrm>
              <a:off x="3203" y="1717"/>
              <a:ext cx="232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35" name="矩形 53310"/>
            <p:cNvSpPr/>
            <p:nvPr/>
          </p:nvSpPr>
          <p:spPr>
            <a:xfrm>
              <a:off x="3435" y="1717"/>
              <a:ext cx="232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36" name="矩形 53314"/>
            <p:cNvSpPr/>
            <p:nvPr/>
          </p:nvSpPr>
          <p:spPr>
            <a:xfrm>
              <a:off x="4361" y="2085"/>
              <a:ext cx="232" cy="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37" name="矩形 53315"/>
            <p:cNvSpPr/>
            <p:nvPr/>
          </p:nvSpPr>
          <p:spPr>
            <a:xfrm>
              <a:off x="4593" y="2085"/>
              <a:ext cx="232" cy="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38" name="矩形 53316"/>
            <p:cNvSpPr/>
            <p:nvPr/>
          </p:nvSpPr>
          <p:spPr>
            <a:xfrm>
              <a:off x="4825" y="2085"/>
              <a:ext cx="231" cy="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39" name="直接连接符 53320"/>
            <p:cNvSpPr/>
            <p:nvPr/>
          </p:nvSpPr>
          <p:spPr>
            <a:xfrm>
              <a:off x="3550" y="1794"/>
              <a:ext cx="233" cy="2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40" name="直接连接符 53321"/>
            <p:cNvSpPr/>
            <p:nvPr/>
          </p:nvSpPr>
          <p:spPr>
            <a:xfrm>
              <a:off x="4478" y="1808"/>
              <a:ext cx="231" cy="2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41" name="直接连接符 53322"/>
            <p:cNvSpPr/>
            <p:nvPr/>
          </p:nvSpPr>
          <p:spPr>
            <a:xfrm flipH="1">
              <a:off x="4246" y="2163"/>
              <a:ext cx="231" cy="29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42" name="直接连接符 53323"/>
            <p:cNvSpPr/>
            <p:nvPr/>
          </p:nvSpPr>
          <p:spPr>
            <a:xfrm>
              <a:off x="4014" y="1441"/>
              <a:ext cx="232" cy="2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43" name="直接连接符 53324"/>
            <p:cNvSpPr/>
            <p:nvPr/>
          </p:nvSpPr>
          <p:spPr>
            <a:xfrm>
              <a:off x="4014" y="795"/>
              <a:ext cx="0" cy="1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44" name="矩形 53325"/>
            <p:cNvSpPr/>
            <p:nvPr/>
          </p:nvSpPr>
          <p:spPr>
            <a:xfrm>
              <a:off x="3435" y="2822"/>
              <a:ext cx="232" cy="1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45" name="矩形 53326"/>
            <p:cNvSpPr/>
            <p:nvPr/>
          </p:nvSpPr>
          <p:spPr>
            <a:xfrm>
              <a:off x="3667" y="2822"/>
              <a:ext cx="231" cy="1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46" name="矩形 53327"/>
            <p:cNvSpPr/>
            <p:nvPr/>
          </p:nvSpPr>
          <p:spPr>
            <a:xfrm>
              <a:off x="3898" y="2822"/>
              <a:ext cx="233" cy="1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47" name="矩形 53328"/>
            <p:cNvSpPr/>
            <p:nvPr/>
          </p:nvSpPr>
          <p:spPr>
            <a:xfrm>
              <a:off x="3898" y="3190"/>
              <a:ext cx="233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48" name="矩形 53329"/>
            <p:cNvSpPr/>
            <p:nvPr/>
          </p:nvSpPr>
          <p:spPr>
            <a:xfrm>
              <a:off x="4131" y="3190"/>
              <a:ext cx="231" cy="18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49" name="矩形 53330"/>
            <p:cNvSpPr/>
            <p:nvPr/>
          </p:nvSpPr>
          <p:spPr>
            <a:xfrm>
              <a:off x="4362" y="3190"/>
              <a:ext cx="232" cy="18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0" name="矩形 53331"/>
            <p:cNvSpPr/>
            <p:nvPr/>
          </p:nvSpPr>
          <p:spPr>
            <a:xfrm>
              <a:off x="4362" y="3559"/>
              <a:ext cx="232" cy="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1" name="矩形 53332"/>
            <p:cNvSpPr/>
            <p:nvPr/>
          </p:nvSpPr>
          <p:spPr>
            <a:xfrm>
              <a:off x="4594" y="3559"/>
              <a:ext cx="231" cy="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2" name="矩形 53333"/>
            <p:cNvSpPr/>
            <p:nvPr/>
          </p:nvSpPr>
          <p:spPr>
            <a:xfrm>
              <a:off x="4825" y="3559"/>
              <a:ext cx="232" cy="1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3" name="直接连接符 53337"/>
            <p:cNvSpPr/>
            <p:nvPr/>
          </p:nvSpPr>
          <p:spPr>
            <a:xfrm>
              <a:off x="4478" y="3282"/>
              <a:ext cx="230" cy="2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54" name="直接连接符 53338"/>
            <p:cNvSpPr/>
            <p:nvPr/>
          </p:nvSpPr>
          <p:spPr>
            <a:xfrm>
              <a:off x="4015" y="2915"/>
              <a:ext cx="231" cy="2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55" name="矩形 53348"/>
            <p:cNvSpPr/>
            <p:nvPr/>
          </p:nvSpPr>
          <p:spPr>
            <a:xfrm>
              <a:off x="3897" y="2454"/>
              <a:ext cx="233" cy="18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6" name="矩形 53349"/>
            <p:cNvSpPr/>
            <p:nvPr/>
          </p:nvSpPr>
          <p:spPr>
            <a:xfrm>
              <a:off x="4130" y="2454"/>
              <a:ext cx="231" cy="18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7" name="矩形 53350"/>
            <p:cNvSpPr/>
            <p:nvPr/>
          </p:nvSpPr>
          <p:spPr>
            <a:xfrm>
              <a:off x="4361" y="2454"/>
              <a:ext cx="231" cy="18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8" name="直接连接符 53360"/>
            <p:cNvSpPr/>
            <p:nvPr/>
          </p:nvSpPr>
          <p:spPr>
            <a:xfrm flipH="1">
              <a:off x="3782" y="2545"/>
              <a:ext cx="232" cy="2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7659" name="矩形 53361"/>
            <p:cNvSpPr/>
            <p:nvPr/>
          </p:nvSpPr>
          <p:spPr>
            <a:xfrm>
              <a:off x="3894" y="976"/>
              <a:ext cx="25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</a:p>
          </p:txBody>
        </p:sp>
        <p:sp>
          <p:nvSpPr>
            <p:cNvPr id="67660" name="矩形 53362"/>
            <p:cNvSpPr/>
            <p:nvPr/>
          </p:nvSpPr>
          <p:spPr>
            <a:xfrm>
              <a:off x="3651" y="1335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7661" name="矩形 53363"/>
            <p:cNvSpPr/>
            <p:nvPr/>
          </p:nvSpPr>
          <p:spPr>
            <a:xfrm>
              <a:off x="4150" y="1702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7662" name="矩形 53364"/>
            <p:cNvSpPr/>
            <p:nvPr/>
          </p:nvSpPr>
          <p:spPr>
            <a:xfrm>
              <a:off x="3197" y="1702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7663" name="矩形 53365"/>
            <p:cNvSpPr/>
            <p:nvPr/>
          </p:nvSpPr>
          <p:spPr>
            <a:xfrm>
              <a:off x="3696" y="2065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7664" name="矩形 53366"/>
            <p:cNvSpPr/>
            <p:nvPr/>
          </p:nvSpPr>
          <p:spPr>
            <a:xfrm>
              <a:off x="4150" y="2428"/>
              <a:ext cx="2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67665" name="矩形 53367"/>
            <p:cNvSpPr/>
            <p:nvPr/>
          </p:nvSpPr>
          <p:spPr>
            <a:xfrm>
              <a:off x="3651" y="2791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67666" name="矩形 53368"/>
            <p:cNvSpPr/>
            <p:nvPr/>
          </p:nvSpPr>
          <p:spPr>
            <a:xfrm>
              <a:off x="4604" y="3517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67667" name="矩形 53369"/>
            <p:cNvSpPr/>
            <p:nvPr/>
          </p:nvSpPr>
          <p:spPr>
            <a:xfrm>
              <a:off x="4149" y="3154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67668" name="矩形 53370"/>
            <p:cNvSpPr/>
            <p:nvPr/>
          </p:nvSpPr>
          <p:spPr>
            <a:xfrm>
              <a:off x="4604" y="2065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7669" name="直接连接符 53372"/>
            <p:cNvSpPr/>
            <p:nvPr/>
          </p:nvSpPr>
          <p:spPr>
            <a:xfrm flipV="1">
              <a:off x="4150" y="981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70" name="直接连接符 53373"/>
            <p:cNvSpPr/>
            <p:nvPr/>
          </p:nvSpPr>
          <p:spPr>
            <a:xfrm flipV="1">
              <a:off x="3016" y="1752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71" name="直接连接符 53374"/>
            <p:cNvSpPr/>
            <p:nvPr/>
          </p:nvSpPr>
          <p:spPr>
            <a:xfrm flipV="1">
              <a:off x="3923" y="1752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72" name="直接连接符 53375"/>
            <p:cNvSpPr/>
            <p:nvPr/>
          </p:nvSpPr>
          <p:spPr>
            <a:xfrm flipV="1">
              <a:off x="3470" y="2115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73" name="直接连接符 53376"/>
            <p:cNvSpPr/>
            <p:nvPr/>
          </p:nvSpPr>
          <p:spPr>
            <a:xfrm flipV="1">
              <a:off x="3923" y="2115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74" name="直接连接符 53377"/>
            <p:cNvSpPr/>
            <p:nvPr/>
          </p:nvSpPr>
          <p:spPr>
            <a:xfrm flipV="1">
              <a:off x="4830" y="2115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75" name="直接连接符 53378"/>
            <p:cNvSpPr/>
            <p:nvPr/>
          </p:nvSpPr>
          <p:spPr>
            <a:xfrm flipV="1">
              <a:off x="4377" y="2478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76" name="直接连接符 53379"/>
            <p:cNvSpPr/>
            <p:nvPr/>
          </p:nvSpPr>
          <p:spPr>
            <a:xfrm flipV="1">
              <a:off x="3470" y="2840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77" name="直接连接符 53380"/>
            <p:cNvSpPr/>
            <p:nvPr/>
          </p:nvSpPr>
          <p:spPr>
            <a:xfrm flipV="1">
              <a:off x="3923" y="3203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78" name="直接连接符 53381"/>
            <p:cNvSpPr/>
            <p:nvPr/>
          </p:nvSpPr>
          <p:spPr>
            <a:xfrm flipV="1">
              <a:off x="4377" y="3612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767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41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7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5427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Converting to a Binary Tree(1)</a:t>
            </a:r>
          </a:p>
        </p:txBody>
      </p:sp>
      <p:sp>
        <p:nvSpPr>
          <p:cNvPr id="68610" name="椭圆 54277"/>
          <p:cNvSpPr/>
          <p:nvPr/>
        </p:nvSpPr>
        <p:spPr>
          <a:xfrm>
            <a:off x="1736725" y="2492375"/>
            <a:ext cx="422275" cy="3746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椭圆 54278"/>
          <p:cNvSpPr/>
          <p:nvPr/>
        </p:nvSpPr>
        <p:spPr>
          <a:xfrm>
            <a:off x="890588" y="3233738"/>
            <a:ext cx="422275" cy="3698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椭圆 54279"/>
          <p:cNvSpPr/>
          <p:nvPr/>
        </p:nvSpPr>
        <p:spPr>
          <a:xfrm>
            <a:off x="468313" y="3970338"/>
            <a:ext cx="422275" cy="37623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3" name="直接连接符 54280"/>
          <p:cNvSpPr/>
          <p:nvPr/>
        </p:nvSpPr>
        <p:spPr>
          <a:xfrm flipH="1">
            <a:off x="1101725" y="2865438"/>
            <a:ext cx="846138" cy="3683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14" name="直接连接符 54281"/>
          <p:cNvSpPr/>
          <p:nvPr/>
        </p:nvSpPr>
        <p:spPr>
          <a:xfrm flipH="1">
            <a:off x="682625" y="3603625"/>
            <a:ext cx="420688" cy="3667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15" name="椭圆 54282"/>
          <p:cNvSpPr/>
          <p:nvPr/>
        </p:nvSpPr>
        <p:spPr>
          <a:xfrm>
            <a:off x="1312863" y="3970338"/>
            <a:ext cx="423862" cy="37782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6" name="椭圆 54283"/>
          <p:cNvSpPr/>
          <p:nvPr/>
        </p:nvSpPr>
        <p:spPr>
          <a:xfrm>
            <a:off x="2581275" y="4710113"/>
            <a:ext cx="422275" cy="3746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7" name="椭圆 54284"/>
          <p:cNvSpPr/>
          <p:nvPr/>
        </p:nvSpPr>
        <p:spPr>
          <a:xfrm>
            <a:off x="1947863" y="4710113"/>
            <a:ext cx="422275" cy="3714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8" name="直接连接符 54285"/>
          <p:cNvSpPr/>
          <p:nvPr/>
        </p:nvSpPr>
        <p:spPr>
          <a:xfrm>
            <a:off x="1103313" y="3603625"/>
            <a:ext cx="422275" cy="3667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19" name="直接连接符 54286"/>
          <p:cNvSpPr/>
          <p:nvPr/>
        </p:nvSpPr>
        <p:spPr>
          <a:xfrm flipV="1">
            <a:off x="2159000" y="4343400"/>
            <a:ext cx="635000" cy="3667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20" name="椭圆 54287"/>
          <p:cNvSpPr/>
          <p:nvPr/>
        </p:nvSpPr>
        <p:spPr>
          <a:xfrm>
            <a:off x="2581275" y="3233738"/>
            <a:ext cx="425450" cy="3698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1" name="椭圆 54288"/>
          <p:cNvSpPr/>
          <p:nvPr/>
        </p:nvSpPr>
        <p:spPr>
          <a:xfrm>
            <a:off x="2581275" y="3970338"/>
            <a:ext cx="420688" cy="37782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2" name="直接连接符 54289"/>
          <p:cNvSpPr/>
          <p:nvPr/>
        </p:nvSpPr>
        <p:spPr>
          <a:xfrm flipH="1">
            <a:off x="2792413" y="3603625"/>
            <a:ext cx="4762" cy="3667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23" name="椭圆 54290"/>
          <p:cNvSpPr/>
          <p:nvPr/>
        </p:nvSpPr>
        <p:spPr>
          <a:xfrm>
            <a:off x="1736725" y="3232150"/>
            <a:ext cx="422275" cy="379413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4" name="直接连接符 54291"/>
          <p:cNvSpPr/>
          <p:nvPr/>
        </p:nvSpPr>
        <p:spPr>
          <a:xfrm>
            <a:off x="1947863" y="2865438"/>
            <a:ext cx="846137" cy="3683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25" name="椭圆 54292"/>
          <p:cNvSpPr/>
          <p:nvPr/>
        </p:nvSpPr>
        <p:spPr>
          <a:xfrm>
            <a:off x="3214688" y="4710113"/>
            <a:ext cx="422275" cy="3714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6" name="直接连接符 54293"/>
          <p:cNvSpPr/>
          <p:nvPr/>
        </p:nvSpPr>
        <p:spPr>
          <a:xfrm flipH="1" flipV="1">
            <a:off x="2794000" y="4343400"/>
            <a:ext cx="631825" cy="3667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27" name="直接连接符 54294"/>
          <p:cNvSpPr/>
          <p:nvPr/>
        </p:nvSpPr>
        <p:spPr>
          <a:xfrm flipV="1">
            <a:off x="1947863" y="2862263"/>
            <a:ext cx="0" cy="3698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28" name="直接连接符 54295"/>
          <p:cNvSpPr/>
          <p:nvPr/>
        </p:nvSpPr>
        <p:spPr>
          <a:xfrm>
            <a:off x="2792413" y="4340225"/>
            <a:ext cx="0" cy="3698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29" name="矩形 54296"/>
          <p:cNvSpPr/>
          <p:nvPr/>
        </p:nvSpPr>
        <p:spPr>
          <a:xfrm>
            <a:off x="1835150" y="2492375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8630" name="矩形 54297"/>
          <p:cNvSpPr/>
          <p:nvPr/>
        </p:nvSpPr>
        <p:spPr>
          <a:xfrm>
            <a:off x="900113" y="32131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8631" name="矩形 54298"/>
          <p:cNvSpPr/>
          <p:nvPr/>
        </p:nvSpPr>
        <p:spPr>
          <a:xfrm>
            <a:off x="1763713" y="3213100"/>
            <a:ext cx="33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8632" name="矩形 54299"/>
          <p:cNvSpPr/>
          <p:nvPr/>
        </p:nvSpPr>
        <p:spPr>
          <a:xfrm>
            <a:off x="2628900" y="32131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8633" name="矩形 54300"/>
          <p:cNvSpPr/>
          <p:nvPr/>
        </p:nvSpPr>
        <p:spPr>
          <a:xfrm>
            <a:off x="539750" y="3998913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8634" name="矩形 54301"/>
          <p:cNvSpPr/>
          <p:nvPr/>
        </p:nvSpPr>
        <p:spPr>
          <a:xfrm>
            <a:off x="1331913" y="3998913"/>
            <a:ext cx="336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8635" name="矩形 54302"/>
          <p:cNvSpPr/>
          <p:nvPr/>
        </p:nvSpPr>
        <p:spPr>
          <a:xfrm>
            <a:off x="2628900" y="4005263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68636" name="矩形 54303"/>
          <p:cNvSpPr/>
          <p:nvPr/>
        </p:nvSpPr>
        <p:spPr>
          <a:xfrm>
            <a:off x="1979613" y="4724400"/>
            <a:ext cx="361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68637" name="矩形 54304"/>
          <p:cNvSpPr/>
          <p:nvPr/>
        </p:nvSpPr>
        <p:spPr>
          <a:xfrm>
            <a:off x="3276600" y="4724400"/>
            <a:ext cx="361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68638" name="矩形 54305"/>
          <p:cNvSpPr/>
          <p:nvPr/>
        </p:nvSpPr>
        <p:spPr>
          <a:xfrm>
            <a:off x="2628900" y="4724400"/>
            <a:ext cx="361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fontAlgn="t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grpSp>
        <p:nvGrpSpPr>
          <p:cNvPr id="54347" name="组合 54346"/>
          <p:cNvGrpSpPr/>
          <p:nvPr/>
        </p:nvGrpSpPr>
        <p:grpSpPr>
          <a:xfrm>
            <a:off x="5148263" y="1974850"/>
            <a:ext cx="2725737" cy="4565650"/>
            <a:chOff x="3243" y="1244"/>
            <a:chExt cx="1717" cy="2876"/>
          </a:xfrm>
        </p:grpSpPr>
        <p:grpSp>
          <p:nvGrpSpPr>
            <p:cNvPr id="68640" name="组合 54309"/>
            <p:cNvGrpSpPr/>
            <p:nvPr/>
          </p:nvGrpSpPr>
          <p:grpSpPr>
            <a:xfrm>
              <a:off x="3651" y="1244"/>
              <a:ext cx="266" cy="236"/>
              <a:chOff x="3878" y="1570"/>
              <a:chExt cx="266" cy="236"/>
            </a:xfrm>
          </p:grpSpPr>
          <p:sp>
            <p:nvSpPr>
              <p:cNvPr id="68641" name="椭圆 54308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42" name="矩形 54307"/>
              <p:cNvSpPr/>
              <p:nvPr/>
            </p:nvSpPr>
            <p:spPr>
              <a:xfrm>
                <a:off x="3878" y="1570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</p:grpSp>
        <p:grpSp>
          <p:nvGrpSpPr>
            <p:cNvPr id="68643" name="组合 54310"/>
            <p:cNvGrpSpPr/>
            <p:nvPr/>
          </p:nvGrpSpPr>
          <p:grpSpPr>
            <a:xfrm>
              <a:off x="3385" y="1743"/>
              <a:ext cx="266" cy="236"/>
              <a:chOff x="3878" y="1570"/>
              <a:chExt cx="266" cy="236"/>
            </a:xfrm>
          </p:grpSpPr>
          <p:sp>
            <p:nvSpPr>
              <p:cNvPr id="68644" name="椭圆 54311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45" name="矩形 54312"/>
              <p:cNvSpPr/>
              <p:nvPr/>
            </p:nvSpPr>
            <p:spPr>
              <a:xfrm>
                <a:off x="3878" y="1570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68646" name="组合 54313"/>
            <p:cNvGrpSpPr/>
            <p:nvPr/>
          </p:nvGrpSpPr>
          <p:grpSpPr>
            <a:xfrm>
              <a:off x="3243" y="2160"/>
              <a:ext cx="266" cy="236"/>
              <a:chOff x="3878" y="1570"/>
              <a:chExt cx="266" cy="236"/>
            </a:xfrm>
          </p:grpSpPr>
          <p:sp>
            <p:nvSpPr>
              <p:cNvPr id="68647" name="椭圆 54314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48" name="矩形 54315"/>
              <p:cNvSpPr/>
              <p:nvPr/>
            </p:nvSpPr>
            <p:spPr>
              <a:xfrm>
                <a:off x="3878" y="1570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68649" name="组合 54316"/>
            <p:cNvGrpSpPr/>
            <p:nvPr/>
          </p:nvGrpSpPr>
          <p:grpSpPr>
            <a:xfrm>
              <a:off x="3742" y="2115"/>
              <a:ext cx="266" cy="236"/>
              <a:chOff x="3878" y="1570"/>
              <a:chExt cx="266" cy="236"/>
            </a:xfrm>
          </p:grpSpPr>
          <p:sp>
            <p:nvSpPr>
              <p:cNvPr id="68650" name="椭圆 54317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51" name="矩形 54318"/>
              <p:cNvSpPr/>
              <p:nvPr/>
            </p:nvSpPr>
            <p:spPr>
              <a:xfrm>
                <a:off x="3878" y="1570"/>
                <a:ext cx="21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68652" name="组合 54319"/>
            <p:cNvGrpSpPr/>
            <p:nvPr/>
          </p:nvGrpSpPr>
          <p:grpSpPr>
            <a:xfrm>
              <a:off x="3703" y="2559"/>
              <a:ext cx="266" cy="236"/>
              <a:chOff x="3878" y="1570"/>
              <a:chExt cx="266" cy="236"/>
            </a:xfrm>
          </p:grpSpPr>
          <p:sp>
            <p:nvSpPr>
              <p:cNvPr id="68653" name="椭圆 54320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54" name="矩形 54321"/>
              <p:cNvSpPr/>
              <p:nvPr/>
            </p:nvSpPr>
            <p:spPr>
              <a:xfrm>
                <a:off x="3878" y="1570"/>
                <a:ext cx="21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68655" name="组合 54322"/>
            <p:cNvGrpSpPr/>
            <p:nvPr/>
          </p:nvGrpSpPr>
          <p:grpSpPr>
            <a:xfrm>
              <a:off x="4195" y="2614"/>
              <a:ext cx="266" cy="236"/>
              <a:chOff x="3878" y="1570"/>
              <a:chExt cx="266" cy="236"/>
            </a:xfrm>
          </p:grpSpPr>
          <p:sp>
            <p:nvSpPr>
              <p:cNvPr id="68656" name="椭圆 54323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57" name="矩形 54324"/>
              <p:cNvSpPr/>
              <p:nvPr/>
            </p:nvSpPr>
            <p:spPr>
              <a:xfrm>
                <a:off x="3878" y="1570"/>
                <a:ext cx="22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68658" name="组合 54325"/>
            <p:cNvGrpSpPr/>
            <p:nvPr/>
          </p:nvGrpSpPr>
          <p:grpSpPr>
            <a:xfrm>
              <a:off x="4059" y="3022"/>
              <a:ext cx="266" cy="236"/>
              <a:chOff x="3878" y="1570"/>
              <a:chExt cx="266" cy="236"/>
            </a:xfrm>
          </p:grpSpPr>
          <p:sp>
            <p:nvSpPr>
              <p:cNvPr id="68659" name="椭圆 54326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60" name="矩形 54327"/>
              <p:cNvSpPr/>
              <p:nvPr/>
            </p:nvSpPr>
            <p:spPr>
              <a:xfrm>
                <a:off x="3878" y="1570"/>
                <a:ext cx="20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68661" name="组合 54328"/>
            <p:cNvGrpSpPr/>
            <p:nvPr/>
          </p:nvGrpSpPr>
          <p:grpSpPr>
            <a:xfrm>
              <a:off x="3878" y="3421"/>
              <a:ext cx="266" cy="236"/>
              <a:chOff x="3878" y="1570"/>
              <a:chExt cx="266" cy="236"/>
            </a:xfrm>
          </p:grpSpPr>
          <p:sp>
            <p:nvSpPr>
              <p:cNvPr id="68662" name="椭圆 54329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63" name="矩形 54330"/>
              <p:cNvSpPr/>
              <p:nvPr/>
            </p:nvSpPr>
            <p:spPr>
              <a:xfrm>
                <a:off x="3878" y="1570"/>
                <a:ext cx="22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</p:grpSp>
        <p:grpSp>
          <p:nvGrpSpPr>
            <p:cNvPr id="68664" name="组合 54331"/>
            <p:cNvGrpSpPr/>
            <p:nvPr/>
          </p:nvGrpSpPr>
          <p:grpSpPr>
            <a:xfrm>
              <a:off x="4286" y="3648"/>
              <a:ext cx="266" cy="236"/>
              <a:chOff x="3878" y="1570"/>
              <a:chExt cx="266" cy="236"/>
            </a:xfrm>
          </p:grpSpPr>
          <p:sp>
            <p:nvSpPr>
              <p:cNvPr id="68665" name="椭圆 54332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66" name="矩形 54333"/>
              <p:cNvSpPr/>
              <p:nvPr/>
            </p:nvSpPr>
            <p:spPr>
              <a:xfrm>
                <a:off x="3878" y="1570"/>
                <a:ext cx="22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</p:grpSp>
        <p:grpSp>
          <p:nvGrpSpPr>
            <p:cNvPr id="68667" name="组合 54334"/>
            <p:cNvGrpSpPr/>
            <p:nvPr/>
          </p:nvGrpSpPr>
          <p:grpSpPr>
            <a:xfrm>
              <a:off x="4694" y="3884"/>
              <a:ext cx="266" cy="236"/>
              <a:chOff x="3878" y="1570"/>
              <a:chExt cx="266" cy="236"/>
            </a:xfrm>
          </p:grpSpPr>
          <p:sp>
            <p:nvSpPr>
              <p:cNvPr id="68668" name="椭圆 54335"/>
              <p:cNvSpPr/>
              <p:nvPr/>
            </p:nvSpPr>
            <p:spPr>
              <a:xfrm>
                <a:off x="3878" y="1570"/>
                <a:ext cx="266" cy="2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69" name="矩形 54336"/>
              <p:cNvSpPr/>
              <p:nvPr/>
            </p:nvSpPr>
            <p:spPr>
              <a:xfrm>
                <a:off x="3878" y="1570"/>
                <a:ext cx="22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fontAlgn="t"/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</p:grpSp>
        <p:sp>
          <p:nvSpPr>
            <p:cNvPr id="68670" name="直接连接符 54337"/>
            <p:cNvSpPr/>
            <p:nvPr/>
          </p:nvSpPr>
          <p:spPr>
            <a:xfrm flipH="1">
              <a:off x="3560" y="1435"/>
              <a:ext cx="182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1" name="直接连接符 54338"/>
            <p:cNvSpPr/>
            <p:nvPr/>
          </p:nvSpPr>
          <p:spPr>
            <a:xfrm flipH="1">
              <a:off x="3379" y="1979"/>
              <a:ext cx="9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2" name="直接连接符 54339"/>
            <p:cNvSpPr/>
            <p:nvPr/>
          </p:nvSpPr>
          <p:spPr>
            <a:xfrm>
              <a:off x="3651" y="1979"/>
              <a:ext cx="227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3" name="直接连接符 54340"/>
            <p:cNvSpPr/>
            <p:nvPr/>
          </p:nvSpPr>
          <p:spPr>
            <a:xfrm>
              <a:off x="3969" y="2341"/>
              <a:ext cx="363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4" name="直接连接符 54341"/>
            <p:cNvSpPr/>
            <p:nvPr/>
          </p:nvSpPr>
          <p:spPr>
            <a:xfrm>
              <a:off x="3424" y="2387"/>
              <a:ext cx="272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5" name="直接连接符 54342"/>
            <p:cNvSpPr/>
            <p:nvPr/>
          </p:nvSpPr>
          <p:spPr>
            <a:xfrm flipH="1">
              <a:off x="4195" y="2840"/>
              <a:ext cx="137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6" name="直接连接符 54343"/>
            <p:cNvSpPr/>
            <p:nvPr/>
          </p:nvSpPr>
          <p:spPr>
            <a:xfrm flipH="1">
              <a:off x="4014" y="3249"/>
              <a:ext cx="136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7" name="直接连接符 54344"/>
            <p:cNvSpPr/>
            <p:nvPr/>
          </p:nvSpPr>
          <p:spPr>
            <a:xfrm>
              <a:off x="4150" y="3612"/>
              <a:ext cx="182" cy="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678" name="直接连接符 54345"/>
            <p:cNvSpPr/>
            <p:nvPr/>
          </p:nvSpPr>
          <p:spPr>
            <a:xfrm>
              <a:off x="4513" y="3838"/>
              <a:ext cx="227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8679" name="右箭头 54347"/>
          <p:cNvSpPr/>
          <p:nvPr/>
        </p:nvSpPr>
        <p:spPr>
          <a:xfrm>
            <a:off x="3708400" y="3357563"/>
            <a:ext cx="792163" cy="503237"/>
          </a:xfrm>
          <a:prstGeom prst="rightArrow">
            <a:avLst>
              <a:gd name="adj1" fmla="val 50000"/>
              <a:gd name="adj2" fmla="val 393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80" name="矩形 54348"/>
          <p:cNvSpPr/>
          <p:nvPr/>
        </p:nvSpPr>
        <p:spPr>
          <a:xfrm>
            <a:off x="3708400" y="6237288"/>
            <a:ext cx="3090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Left-child/Right-sibling</a:t>
            </a:r>
          </a:p>
        </p:txBody>
      </p:sp>
      <p:sp>
        <p:nvSpPr>
          <p:cNvPr id="6868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42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Converting to a Binary Tree(2)</a:t>
            </a:r>
          </a:p>
        </p:txBody>
      </p:sp>
      <p:sp>
        <p:nvSpPr>
          <p:cNvPr id="69634" name="文本占位符 32770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10000"/>
              </a:lnSpc>
              <a:buNone/>
            </a:pPr>
            <a:endParaRPr lang="en-US" altLang="zh-CN" dirty="0">
              <a:latin typeface="Helvetica" pitchFamily="34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A forest can also be converted to binary tree </a:t>
            </a:r>
            <a:endParaRPr lang="en-US" altLang="zh-CN" sz="2800" dirty="0">
              <a:latin typeface="Helvetica" pitchFamily="34" charset="0"/>
              <a:sym typeface="Symbol" panose="05050102010706020507" pitchFamily="18" charset="2"/>
            </a:endParaRPr>
          </a:p>
        </p:txBody>
      </p:sp>
      <p:pic>
        <p:nvPicPr>
          <p:cNvPr id="69635" name="图片 32771" descr="FortoBin"/>
          <p:cNvPicPr>
            <a:picLocks noChangeAspect="1"/>
          </p:cNvPicPr>
          <p:nvPr/>
        </p:nvPicPr>
        <p:blipFill>
          <a:blip r:embed="rId3"/>
          <a:srcRect l="1622" t="3456" r="4324" b="3456"/>
          <a:stretch>
            <a:fillRect/>
          </a:stretch>
        </p:blipFill>
        <p:spPr>
          <a:xfrm>
            <a:off x="866775" y="3789363"/>
            <a:ext cx="6369050" cy="197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43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5529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Converting to a Binary Tree(3)</a:t>
            </a:r>
          </a:p>
        </p:txBody>
      </p:sp>
      <p:grpSp>
        <p:nvGrpSpPr>
          <p:cNvPr id="55300" name="组合 55299"/>
          <p:cNvGrpSpPr/>
          <p:nvPr/>
        </p:nvGrpSpPr>
        <p:grpSpPr>
          <a:xfrm>
            <a:off x="4284663" y="2157413"/>
            <a:ext cx="1822450" cy="682625"/>
            <a:chOff x="2880" y="1132"/>
            <a:chExt cx="1148" cy="430"/>
          </a:xfrm>
        </p:grpSpPr>
        <p:sp>
          <p:nvSpPr>
            <p:cNvPr id="71683" name="上下箭头 55300"/>
            <p:cNvSpPr/>
            <p:nvPr/>
          </p:nvSpPr>
          <p:spPr>
            <a:xfrm rot="-5400000">
              <a:off x="3307" y="1273"/>
              <a:ext cx="218" cy="353"/>
            </a:xfrm>
            <a:prstGeom prst="upDownArrow">
              <a:avLst>
                <a:gd name="adj1" fmla="val 50000"/>
                <a:gd name="adj2" fmla="val 32362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84" name="矩形 55301"/>
            <p:cNvSpPr/>
            <p:nvPr/>
          </p:nvSpPr>
          <p:spPr>
            <a:xfrm>
              <a:off x="2880" y="1132"/>
              <a:ext cx="114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森林与二叉树对应</a:t>
              </a:r>
            </a:p>
          </p:txBody>
        </p:sp>
      </p:grpSp>
      <p:grpSp>
        <p:nvGrpSpPr>
          <p:cNvPr id="55303" name="组合 55302"/>
          <p:cNvGrpSpPr/>
          <p:nvPr/>
        </p:nvGrpSpPr>
        <p:grpSpPr>
          <a:xfrm>
            <a:off x="612775" y="1844675"/>
            <a:ext cx="1295400" cy="1016000"/>
            <a:chOff x="567" y="935"/>
            <a:chExt cx="816" cy="640"/>
          </a:xfrm>
        </p:grpSpPr>
        <p:grpSp>
          <p:nvGrpSpPr>
            <p:cNvPr id="71686" name="组合 55303"/>
            <p:cNvGrpSpPr/>
            <p:nvPr/>
          </p:nvGrpSpPr>
          <p:grpSpPr>
            <a:xfrm>
              <a:off x="567" y="981"/>
              <a:ext cx="812" cy="566"/>
              <a:chOff x="2668" y="11297"/>
              <a:chExt cx="1252" cy="816"/>
            </a:xfrm>
          </p:grpSpPr>
          <p:sp>
            <p:nvSpPr>
              <p:cNvPr id="71687" name="椭圆 55304"/>
              <p:cNvSpPr/>
              <p:nvPr/>
            </p:nvSpPr>
            <p:spPr>
              <a:xfrm>
                <a:off x="3138" y="1129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688" name="椭圆 55305"/>
              <p:cNvSpPr/>
              <p:nvPr/>
            </p:nvSpPr>
            <p:spPr>
              <a:xfrm>
                <a:off x="2668" y="1184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689" name="椭圆 55306"/>
              <p:cNvSpPr/>
              <p:nvPr/>
            </p:nvSpPr>
            <p:spPr>
              <a:xfrm>
                <a:off x="3138" y="1184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690" name="椭圆 55307"/>
              <p:cNvSpPr/>
              <p:nvPr/>
            </p:nvSpPr>
            <p:spPr>
              <a:xfrm>
                <a:off x="3607" y="1184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691" name="直接连接符 55308"/>
              <p:cNvSpPr/>
              <p:nvPr/>
            </p:nvSpPr>
            <p:spPr>
              <a:xfrm>
                <a:off x="3294" y="11569"/>
                <a:ext cx="0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692" name="直接连接符 55309"/>
              <p:cNvSpPr/>
              <p:nvPr/>
            </p:nvSpPr>
            <p:spPr>
              <a:xfrm flipH="1">
                <a:off x="2825" y="11569"/>
                <a:ext cx="469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693" name="直接连接符 55310"/>
              <p:cNvSpPr/>
              <p:nvPr/>
            </p:nvSpPr>
            <p:spPr>
              <a:xfrm>
                <a:off x="3294" y="11569"/>
                <a:ext cx="470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694" name="矩形 55311"/>
            <p:cNvSpPr/>
            <p:nvPr/>
          </p:nvSpPr>
          <p:spPr>
            <a:xfrm>
              <a:off x="839" y="935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71695" name="矩形 55312"/>
            <p:cNvSpPr/>
            <p:nvPr/>
          </p:nvSpPr>
          <p:spPr>
            <a:xfrm>
              <a:off x="567" y="1344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     C      D</a:t>
              </a:r>
            </a:p>
          </p:txBody>
        </p:sp>
      </p:grpSp>
      <p:grpSp>
        <p:nvGrpSpPr>
          <p:cNvPr id="55314" name="组合 55313"/>
          <p:cNvGrpSpPr/>
          <p:nvPr/>
        </p:nvGrpSpPr>
        <p:grpSpPr>
          <a:xfrm>
            <a:off x="2413000" y="1909763"/>
            <a:ext cx="336550" cy="950912"/>
            <a:chOff x="1701" y="976"/>
            <a:chExt cx="212" cy="599"/>
          </a:xfrm>
        </p:grpSpPr>
        <p:grpSp>
          <p:nvGrpSpPr>
            <p:cNvPr id="71697" name="组合 55314"/>
            <p:cNvGrpSpPr/>
            <p:nvPr/>
          </p:nvGrpSpPr>
          <p:grpSpPr>
            <a:xfrm>
              <a:off x="1701" y="981"/>
              <a:ext cx="203" cy="566"/>
              <a:chOff x="4546" y="11297"/>
              <a:chExt cx="313" cy="816"/>
            </a:xfrm>
          </p:grpSpPr>
          <p:sp>
            <p:nvSpPr>
              <p:cNvPr id="71698" name="椭圆 55315"/>
              <p:cNvSpPr/>
              <p:nvPr/>
            </p:nvSpPr>
            <p:spPr>
              <a:xfrm>
                <a:off x="4546" y="1129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699" name="椭圆 55316"/>
              <p:cNvSpPr/>
              <p:nvPr/>
            </p:nvSpPr>
            <p:spPr>
              <a:xfrm>
                <a:off x="4546" y="1184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00" name="直接连接符 55317"/>
              <p:cNvSpPr/>
              <p:nvPr/>
            </p:nvSpPr>
            <p:spPr>
              <a:xfrm>
                <a:off x="4703" y="11569"/>
                <a:ext cx="0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701" name="矩形 55318"/>
            <p:cNvSpPr/>
            <p:nvPr/>
          </p:nvSpPr>
          <p:spPr>
            <a:xfrm>
              <a:off x="1701" y="976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02" name="矩形 55319"/>
            <p:cNvSpPr/>
            <p:nvPr/>
          </p:nvSpPr>
          <p:spPr>
            <a:xfrm>
              <a:off x="1701" y="1344"/>
              <a:ext cx="2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</p:grpSp>
      <p:grpSp>
        <p:nvGrpSpPr>
          <p:cNvPr id="55321" name="组合 55320"/>
          <p:cNvGrpSpPr/>
          <p:nvPr/>
        </p:nvGrpSpPr>
        <p:grpSpPr>
          <a:xfrm>
            <a:off x="738188" y="3213100"/>
            <a:ext cx="1924050" cy="625475"/>
            <a:chOff x="646" y="1797"/>
            <a:chExt cx="1212" cy="394"/>
          </a:xfrm>
        </p:grpSpPr>
        <p:sp>
          <p:nvSpPr>
            <p:cNvPr id="71704" name="上下箭头 55321"/>
            <p:cNvSpPr/>
            <p:nvPr/>
          </p:nvSpPr>
          <p:spPr>
            <a:xfrm>
              <a:off x="1655" y="1797"/>
              <a:ext cx="203" cy="394"/>
            </a:xfrm>
            <a:prstGeom prst="upDownArrow">
              <a:avLst>
                <a:gd name="adj1" fmla="val 50000"/>
                <a:gd name="adj2" fmla="val 3879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05" name="矩形 55322"/>
            <p:cNvSpPr/>
            <p:nvPr/>
          </p:nvSpPr>
          <p:spPr>
            <a:xfrm>
              <a:off x="646" y="1884"/>
              <a:ext cx="105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树与二叉树对应</a:t>
              </a:r>
            </a:p>
          </p:txBody>
        </p:sp>
      </p:grpSp>
      <p:grpSp>
        <p:nvGrpSpPr>
          <p:cNvPr id="55324" name="组合 55323"/>
          <p:cNvGrpSpPr/>
          <p:nvPr/>
        </p:nvGrpSpPr>
        <p:grpSpPr>
          <a:xfrm>
            <a:off x="539750" y="3644900"/>
            <a:ext cx="1290638" cy="2305050"/>
            <a:chOff x="521" y="2069"/>
            <a:chExt cx="813" cy="1452"/>
          </a:xfrm>
        </p:grpSpPr>
        <p:grpSp>
          <p:nvGrpSpPr>
            <p:cNvPr id="71707" name="组合 55324"/>
            <p:cNvGrpSpPr/>
            <p:nvPr/>
          </p:nvGrpSpPr>
          <p:grpSpPr>
            <a:xfrm>
              <a:off x="521" y="2115"/>
              <a:ext cx="813" cy="1375"/>
              <a:chOff x="2825" y="12927"/>
              <a:chExt cx="1252" cy="1901"/>
            </a:xfrm>
          </p:grpSpPr>
          <p:sp>
            <p:nvSpPr>
              <p:cNvPr id="71708" name="椭圆 55325"/>
              <p:cNvSpPr/>
              <p:nvPr/>
            </p:nvSpPr>
            <p:spPr>
              <a:xfrm>
                <a:off x="3294" y="12927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09" name="椭圆 55326"/>
              <p:cNvSpPr/>
              <p:nvPr/>
            </p:nvSpPr>
            <p:spPr>
              <a:xfrm>
                <a:off x="2825" y="13470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10" name="椭圆 55327"/>
              <p:cNvSpPr/>
              <p:nvPr/>
            </p:nvSpPr>
            <p:spPr>
              <a:xfrm>
                <a:off x="3294" y="14014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11" name="椭圆 55328"/>
              <p:cNvSpPr/>
              <p:nvPr/>
            </p:nvSpPr>
            <p:spPr>
              <a:xfrm>
                <a:off x="3764" y="14558"/>
                <a:ext cx="313" cy="27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12" name="直接连接符 55329"/>
              <p:cNvSpPr/>
              <p:nvPr/>
            </p:nvSpPr>
            <p:spPr>
              <a:xfrm flipH="1">
                <a:off x="2981" y="13200"/>
                <a:ext cx="470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3" name="直接连接符 55330"/>
              <p:cNvSpPr/>
              <p:nvPr/>
            </p:nvSpPr>
            <p:spPr>
              <a:xfrm>
                <a:off x="2981" y="13743"/>
                <a:ext cx="470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14" name="直接连接符 55331"/>
              <p:cNvSpPr/>
              <p:nvPr/>
            </p:nvSpPr>
            <p:spPr>
              <a:xfrm>
                <a:off x="3451" y="14287"/>
                <a:ext cx="469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715" name="矩形 55332"/>
            <p:cNvSpPr/>
            <p:nvPr/>
          </p:nvSpPr>
          <p:spPr>
            <a:xfrm>
              <a:off x="793" y="2069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71716" name="矩形 55333"/>
            <p:cNvSpPr/>
            <p:nvPr/>
          </p:nvSpPr>
          <p:spPr>
            <a:xfrm>
              <a:off x="521" y="2478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17" name="矩形 55334"/>
            <p:cNvSpPr/>
            <p:nvPr/>
          </p:nvSpPr>
          <p:spPr>
            <a:xfrm>
              <a:off x="839" y="2886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718" name="矩形 55335"/>
            <p:cNvSpPr/>
            <p:nvPr/>
          </p:nvSpPr>
          <p:spPr>
            <a:xfrm>
              <a:off x="1111" y="3290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55337" name="组合 55336"/>
          <p:cNvGrpSpPr/>
          <p:nvPr/>
        </p:nvGrpSpPr>
        <p:grpSpPr>
          <a:xfrm>
            <a:off x="5005388" y="4365625"/>
            <a:ext cx="1506537" cy="557213"/>
            <a:chOff x="3334" y="2523"/>
            <a:chExt cx="949" cy="351"/>
          </a:xfrm>
        </p:grpSpPr>
        <p:sp>
          <p:nvSpPr>
            <p:cNvPr id="71720" name="上下箭头 55337"/>
            <p:cNvSpPr/>
            <p:nvPr/>
          </p:nvSpPr>
          <p:spPr>
            <a:xfrm rot="2879130">
              <a:off x="3386" y="2464"/>
              <a:ext cx="224" cy="335"/>
            </a:xfrm>
            <a:prstGeom prst="upDownArrow">
              <a:avLst>
                <a:gd name="adj1" fmla="val 50000"/>
                <a:gd name="adj2" fmla="val 2988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21" name="矩形 55338"/>
            <p:cNvSpPr/>
            <p:nvPr/>
          </p:nvSpPr>
          <p:spPr>
            <a:xfrm>
              <a:off x="3651" y="2662"/>
              <a:ext cx="63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树根相连</a:t>
              </a:r>
            </a:p>
          </p:txBody>
        </p:sp>
      </p:grpSp>
      <p:grpSp>
        <p:nvGrpSpPr>
          <p:cNvPr id="55340" name="组合 55339"/>
          <p:cNvGrpSpPr/>
          <p:nvPr/>
        </p:nvGrpSpPr>
        <p:grpSpPr>
          <a:xfrm>
            <a:off x="2052638" y="4062413"/>
            <a:ext cx="839787" cy="957262"/>
            <a:chOff x="1474" y="2332"/>
            <a:chExt cx="529" cy="603"/>
          </a:xfrm>
        </p:grpSpPr>
        <p:grpSp>
          <p:nvGrpSpPr>
            <p:cNvPr id="71723" name="组合 55340"/>
            <p:cNvGrpSpPr/>
            <p:nvPr/>
          </p:nvGrpSpPr>
          <p:grpSpPr>
            <a:xfrm>
              <a:off x="1474" y="2341"/>
              <a:ext cx="508" cy="589"/>
              <a:chOff x="4233" y="12928"/>
              <a:chExt cx="783" cy="815"/>
            </a:xfrm>
          </p:grpSpPr>
          <p:sp>
            <p:nvSpPr>
              <p:cNvPr id="71724" name="椭圆 55341"/>
              <p:cNvSpPr/>
              <p:nvPr/>
            </p:nvSpPr>
            <p:spPr>
              <a:xfrm>
                <a:off x="4703" y="12928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25" name="椭圆 55342"/>
              <p:cNvSpPr/>
              <p:nvPr/>
            </p:nvSpPr>
            <p:spPr>
              <a:xfrm>
                <a:off x="4233" y="1347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26" name="直接连接符 55343"/>
              <p:cNvSpPr/>
              <p:nvPr/>
            </p:nvSpPr>
            <p:spPr>
              <a:xfrm flipH="1">
                <a:off x="4390" y="13200"/>
                <a:ext cx="470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727" name="矩形 55344"/>
            <p:cNvSpPr/>
            <p:nvPr/>
          </p:nvSpPr>
          <p:spPr>
            <a:xfrm>
              <a:off x="1791" y="2332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1728" name="矩形 55345"/>
            <p:cNvSpPr/>
            <p:nvPr/>
          </p:nvSpPr>
          <p:spPr>
            <a:xfrm>
              <a:off x="1474" y="2704"/>
              <a:ext cx="2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</p:grpSp>
      <p:grpSp>
        <p:nvGrpSpPr>
          <p:cNvPr id="55347" name="组合 55346"/>
          <p:cNvGrpSpPr/>
          <p:nvPr/>
        </p:nvGrpSpPr>
        <p:grpSpPr>
          <a:xfrm>
            <a:off x="3205163" y="1917700"/>
            <a:ext cx="1017587" cy="1584325"/>
            <a:chOff x="2200" y="981"/>
            <a:chExt cx="641" cy="998"/>
          </a:xfrm>
        </p:grpSpPr>
        <p:grpSp>
          <p:nvGrpSpPr>
            <p:cNvPr id="71730" name="组合 55347"/>
            <p:cNvGrpSpPr/>
            <p:nvPr/>
          </p:nvGrpSpPr>
          <p:grpSpPr>
            <a:xfrm>
              <a:off x="2226" y="989"/>
              <a:ext cx="609" cy="944"/>
              <a:chOff x="5486" y="11297"/>
              <a:chExt cx="939" cy="1360"/>
            </a:xfrm>
          </p:grpSpPr>
          <p:sp>
            <p:nvSpPr>
              <p:cNvPr id="71731" name="椭圆 55348"/>
              <p:cNvSpPr/>
              <p:nvPr/>
            </p:nvSpPr>
            <p:spPr>
              <a:xfrm>
                <a:off x="5799" y="1129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2" name="椭圆 55349"/>
              <p:cNvSpPr/>
              <p:nvPr/>
            </p:nvSpPr>
            <p:spPr>
              <a:xfrm>
                <a:off x="5486" y="1184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3" name="椭圆 55350"/>
              <p:cNvSpPr/>
              <p:nvPr/>
            </p:nvSpPr>
            <p:spPr>
              <a:xfrm>
                <a:off x="6112" y="12384"/>
                <a:ext cx="311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4" name="椭圆 55351"/>
              <p:cNvSpPr/>
              <p:nvPr/>
            </p:nvSpPr>
            <p:spPr>
              <a:xfrm>
                <a:off x="6112" y="1184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5" name="直接连接符 55352"/>
              <p:cNvSpPr/>
              <p:nvPr/>
            </p:nvSpPr>
            <p:spPr>
              <a:xfrm flipH="1">
                <a:off x="5642" y="11569"/>
                <a:ext cx="313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36" name="直接连接符 55353"/>
              <p:cNvSpPr/>
              <p:nvPr/>
            </p:nvSpPr>
            <p:spPr>
              <a:xfrm>
                <a:off x="5955" y="11569"/>
                <a:ext cx="313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37" name="直接连接符 55354"/>
              <p:cNvSpPr/>
              <p:nvPr/>
            </p:nvSpPr>
            <p:spPr>
              <a:xfrm>
                <a:off x="6268" y="12113"/>
                <a:ext cx="0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738" name="矩形 55355"/>
            <p:cNvSpPr/>
            <p:nvPr/>
          </p:nvSpPr>
          <p:spPr>
            <a:xfrm>
              <a:off x="2426" y="981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39" name="矩形 55356"/>
            <p:cNvSpPr/>
            <p:nvPr/>
          </p:nvSpPr>
          <p:spPr>
            <a:xfrm>
              <a:off x="2200" y="1344"/>
              <a:ext cx="6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         I</a:t>
              </a:r>
            </a:p>
          </p:txBody>
        </p:sp>
        <p:sp>
          <p:nvSpPr>
            <p:cNvPr id="71740" name="矩形 55357"/>
            <p:cNvSpPr/>
            <p:nvPr/>
          </p:nvSpPr>
          <p:spPr>
            <a:xfrm>
              <a:off x="2653" y="1748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55359" name="组合 55358"/>
          <p:cNvGrpSpPr/>
          <p:nvPr/>
        </p:nvGrpSpPr>
        <p:grpSpPr>
          <a:xfrm>
            <a:off x="3562350" y="3717925"/>
            <a:ext cx="969963" cy="2232025"/>
            <a:chOff x="2425" y="2115"/>
            <a:chExt cx="611" cy="1406"/>
          </a:xfrm>
        </p:grpSpPr>
        <p:grpSp>
          <p:nvGrpSpPr>
            <p:cNvPr id="71742" name="组合 55359"/>
            <p:cNvGrpSpPr/>
            <p:nvPr/>
          </p:nvGrpSpPr>
          <p:grpSpPr>
            <a:xfrm>
              <a:off x="2426" y="2115"/>
              <a:ext cx="610" cy="1376"/>
              <a:chOff x="5485" y="12928"/>
              <a:chExt cx="940" cy="1903"/>
            </a:xfrm>
          </p:grpSpPr>
          <p:sp>
            <p:nvSpPr>
              <p:cNvPr id="71743" name="椭圆 55360"/>
              <p:cNvSpPr/>
              <p:nvPr/>
            </p:nvSpPr>
            <p:spPr>
              <a:xfrm>
                <a:off x="5798" y="12928"/>
                <a:ext cx="314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4" name="椭圆 55361"/>
              <p:cNvSpPr/>
              <p:nvPr/>
            </p:nvSpPr>
            <p:spPr>
              <a:xfrm>
                <a:off x="5642" y="14558"/>
                <a:ext cx="309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5" name="椭圆 55362"/>
              <p:cNvSpPr/>
              <p:nvPr/>
            </p:nvSpPr>
            <p:spPr>
              <a:xfrm>
                <a:off x="6112" y="14015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6" name="直接连接符 55363"/>
              <p:cNvSpPr/>
              <p:nvPr/>
            </p:nvSpPr>
            <p:spPr>
              <a:xfrm flipH="1">
                <a:off x="5641" y="13200"/>
                <a:ext cx="313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47" name="直接连接符 55364"/>
              <p:cNvSpPr/>
              <p:nvPr/>
            </p:nvSpPr>
            <p:spPr>
              <a:xfrm>
                <a:off x="5642" y="13743"/>
                <a:ext cx="626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48" name="直接连接符 55365"/>
              <p:cNvSpPr/>
              <p:nvPr/>
            </p:nvSpPr>
            <p:spPr>
              <a:xfrm flipH="1">
                <a:off x="5798" y="14287"/>
                <a:ext cx="468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49" name="椭圆 55366"/>
              <p:cNvSpPr/>
              <p:nvPr/>
            </p:nvSpPr>
            <p:spPr>
              <a:xfrm>
                <a:off x="5485" y="1347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750" name="矩形 55367"/>
            <p:cNvSpPr/>
            <p:nvPr/>
          </p:nvSpPr>
          <p:spPr>
            <a:xfrm>
              <a:off x="2608" y="2115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51" name="矩形 55368"/>
            <p:cNvSpPr/>
            <p:nvPr/>
          </p:nvSpPr>
          <p:spPr>
            <a:xfrm>
              <a:off x="2556" y="329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71752" name="矩形 55369"/>
            <p:cNvSpPr/>
            <p:nvPr/>
          </p:nvSpPr>
          <p:spPr>
            <a:xfrm>
              <a:off x="2844" y="2886"/>
              <a:ext cx="1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71753" name="矩形 55370"/>
            <p:cNvSpPr/>
            <p:nvPr/>
          </p:nvSpPr>
          <p:spPr>
            <a:xfrm>
              <a:off x="2425" y="2478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</p:grpSp>
      <p:grpSp>
        <p:nvGrpSpPr>
          <p:cNvPr id="55372" name="组合 55371"/>
          <p:cNvGrpSpPr/>
          <p:nvPr/>
        </p:nvGrpSpPr>
        <p:grpSpPr>
          <a:xfrm>
            <a:off x="5976938" y="1844675"/>
            <a:ext cx="2341562" cy="3390900"/>
            <a:chOff x="3946" y="935"/>
            <a:chExt cx="1475" cy="2136"/>
          </a:xfrm>
        </p:grpSpPr>
        <p:grpSp>
          <p:nvGrpSpPr>
            <p:cNvPr id="71755" name="组合 55372"/>
            <p:cNvGrpSpPr/>
            <p:nvPr/>
          </p:nvGrpSpPr>
          <p:grpSpPr>
            <a:xfrm>
              <a:off x="3969" y="981"/>
              <a:ext cx="1421" cy="2077"/>
              <a:chOff x="7207" y="11297"/>
              <a:chExt cx="2192" cy="2990"/>
            </a:xfrm>
          </p:grpSpPr>
          <p:sp>
            <p:nvSpPr>
              <p:cNvPr id="71756" name="椭圆 55373"/>
              <p:cNvSpPr/>
              <p:nvPr/>
            </p:nvSpPr>
            <p:spPr>
              <a:xfrm>
                <a:off x="7207" y="1184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57" name="椭圆 55374"/>
              <p:cNvSpPr/>
              <p:nvPr/>
            </p:nvSpPr>
            <p:spPr>
              <a:xfrm>
                <a:off x="7990" y="11297"/>
                <a:ext cx="314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58" name="椭圆 55375"/>
              <p:cNvSpPr/>
              <p:nvPr/>
            </p:nvSpPr>
            <p:spPr>
              <a:xfrm>
                <a:off x="8773" y="12928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59" name="椭圆 55376"/>
              <p:cNvSpPr/>
              <p:nvPr/>
            </p:nvSpPr>
            <p:spPr>
              <a:xfrm>
                <a:off x="8773" y="14015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0" name="椭圆 55377"/>
              <p:cNvSpPr/>
              <p:nvPr/>
            </p:nvSpPr>
            <p:spPr>
              <a:xfrm>
                <a:off x="7520" y="12384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1" name="椭圆 55378"/>
              <p:cNvSpPr/>
              <p:nvPr/>
            </p:nvSpPr>
            <p:spPr>
              <a:xfrm>
                <a:off x="7833" y="12928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2" name="椭圆 55379"/>
              <p:cNvSpPr/>
              <p:nvPr/>
            </p:nvSpPr>
            <p:spPr>
              <a:xfrm>
                <a:off x="8773" y="1184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3" name="椭圆 55380"/>
              <p:cNvSpPr/>
              <p:nvPr/>
            </p:nvSpPr>
            <p:spPr>
              <a:xfrm>
                <a:off x="8459" y="12384"/>
                <a:ext cx="314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4" name="椭圆 55381"/>
              <p:cNvSpPr/>
              <p:nvPr/>
            </p:nvSpPr>
            <p:spPr>
              <a:xfrm>
                <a:off x="9086" y="13471"/>
                <a:ext cx="311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5" name="椭圆 55382"/>
              <p:cNvSpPr/>
              <p:nvPr/>
            </p:nvSpPr>
            <p:spPr>
              <a:xfrm>
                <a:off x="9086" y="12384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6" name="直接连接符 55383"/>
              <p:cNvSpPr/>
              <p:nvPr/>
            </p:nvSpPr>
            <p:spPr>
              <a:xfrm>
                <a:off x="7677" y="12656"/>
                <a:ext cx="313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67" name="直接连接符 55384"/>
              <p:cNvSpPr/>
              <p:nvPr/>
            </p:nvSpPr>
            <p:spPr>
              <a:xfrm flipH="1">
                <a:off x="7364" y="11569"/>
                <a:ext cx="782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68" name="直接连接符 55385"/>
              <p:cNvSpPr/>
              <p:nvPr/>
            </p:nvSpPr>
            <p:spPr>
              <a:xfrm>
                <a:off x="8146" y="11569"/>
                <a:ext cx="783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69" name="直接连接符 55386"/>
              <p:cNvSpPr/>
              <p:nvPr/>
            </p:nvSpPr>
            <p:spPr>
              <a:xfrm>
                <a:off x="7364" y="12113"/>
                <a:ext cx="313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70" name="直接连接符 55387"/>
              <p:cNvSpPr/>
              <p:nvPr/>
            </p:nvSpPr>
            <p:spPr>
              <a:xfrm flipH="1">
                <a:off x="8616" y="12113"/>
                <a:ext cx="313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71" name="直接连接符 55388"/>
              <p:cNvSpPr/>
              <p:nvPr/>
            </p:nvSpPr>
            <p:spPr>
              <a:xfrm>
                <a:off x="8929" y="12113"/>
                <a:ext cx="312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72" name="直接连接符 55389"/>
              <p:cNvSpPr/>
              <p:nvPr/>
            </p:nvSpPr>
            <p:spPr>
              <a:xfrm flipH="1">
                <a:off x="8929" y="12656"/>
                <a:ext cx="313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73" name="直接连接符 55390"/>
              <p:cNvSpPr/>
              <p:nvPr/>
            </p:nvSpPr>
            <p:spPr>
              <a:xfrm>
                <a:off x="8929" y="13200"/>
                <a:ext cx="313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74" name="直接连接符 55391"/>
              <p:cNvSpPr/>
              <p:nvPr/>
            </p:nvSpPr>
            <p:spPr>
              <a:xfrm flipH="1">
                <a:off x="8929" y="13743"/>
                <a:ext cx="313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775" name="矩形 55392"/>
            <p:cNvSpPr/>
            <p:nvPr/>
          </p:nvSpPr>
          <p:spPr>
            <a:xfrm>
              <a:off x="3946" y="1344"/>
              <a:ext cx="12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                          E</a:t>
              </a:r>
            </a:p>
          </p:txBody>
        </p:sp>
        <p:sp>
          <p:nvSpPr>
            <p:cNvPr id="71776" name="矩形 55393"/>
            <p:cNvSpPr/>
            <p:nvPr/>
          </p:nvSpPr>
          <p:spPr>
            <a:xfrm>
              <a:off x="4422" y="935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71777" name="矩形 55394"/>
            <p:cNvSpPr/>
            <p:nvPr/>
          </p:nvSpPr>
          <p:spPr>
            <a:xfrm>
              <a:off x="5012" y="284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71778" name="矩形 55395"/>
            <p:cNvSpPr/>
            <p:nvPr/>
          </p:nvSpPr>
          <p:spPr>
            <a:xfrm>
              <a:off x="5193" y="2478"/>
              <a:ext cx="1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71779" name="矩形 55396"/>
            <p:cNvSpPr/>
            <p:nvPr/>
          </p:nvSpPr>
          <p:spPr>
            <a:xfrm>
              <a:off x="4967" y="2110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71780" name="矩形 55397"/>
            <p:cNvSpPr/>
            <p:nvPr/>
          </p:nvSpPr>
          <p:spPr>
            <a:xfrm>
              <a:off x="4150" y="1711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1781" name="矩形 55398"/>
            <p:cNvSpPr/>
            <p:nvPr/>
          </p:nvSpPr>
          <p:spPr>
            <a:xfrm>
              <a:off x="4377" y="2110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1782" name="矩形 55399"/>
            <p:cNvSpPr/>
            <p:nvPr/>
          </p:nvSpPr>
          <p:spPr>
            <a:xfrm>
              <a:off x="5193" y="1706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1783" name="矩形 55400"/>
            <p:cNvSpPr/>
            <p:nvPr/>
          </p:nvSpPr>
          <p:spPr>
            <a:xfrm>
              <a:off x="4785" y="1706"/>
              <a:ext cx="2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7178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44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5529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K-ary Tree</a:t>
            </a:r>
          </a:p>
        </p:txBody>
      </p:sp>
      <p:sp>
        <p:nvSpPr>
          <p:cNvPr id="72706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文本占位符 32770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3"/>
          </a:xfrm>
        </p:spPr>
        <p:txBody>
          <a:bodyPr vert="horz" wrap="square" lIns="91440" tIns="45720" rIns="91440" bIns="45720" anchor="t" anchorCtr="0"/>
          <a:lstStyle/>
          <a:p>
            <a:pPr marL="609600" marR="0" indent="-609600" algn="l" defTabSz="914400" rtl="0" eaLnBrk="1" fontAlgn="base" latinLnBrk="0" hangingPunct="1">
              <a:lnSpc>
                <a:spcPct val="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1200" cap="none" spc="0" normalizeH="0" baseline="0" noProof="1">
              <a:solidFill>
                <a:schemeClr val="tx1"/>
              </a:solidFill>
              <a:latin typeface="Helvetica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200" b="0" i="0" u="none" strike="noStrike" kern="1200" cap="none" spc="0" normalizeH="0" baseline="0" noProof="1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K-ary trees are trees whose internal nodes all have exactly K children.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en-US" altLang="zh-CN" sz="2450" b="0" i="0" u="none" strike="noStrike" kern="1200" cap="none" spc="0" normalizeH="0" baseline="0" noProof="1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In general, K-ary trees bear many similarities to binary trees, and similar implementations can be used for K-ary tree nodes.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en-US" altLang="zh-CN" sz="2450" b="0" i="0" u="none" strike="noStrike" kern="1200" cap="none" spc="0" normalizeH="0" baseline="0" noProof="1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Full binary tree is 2-ary Tree.</a:t>
            </a:r>
          </a:p>
          <a:p>
            <a:pPr marL="285750" marR="0" lvl="0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Helvetica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R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Quadtree &amp; Octree</a:t>
            </a:r>
          </a:p>
          <a:p>
            <a:pPr marR="0" lvl="1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kumimoji="0" lang="en-US" altLang="zh-CN" sz="2450" b="0" i="0" u="none" strike="noStrike" kern="1200" cap="none" spc="0" normalizeH="0" baseline="0" noProof="1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2D&amp;3D graphics, computer game, spacial modeling, conllision detection,......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5529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Octree</a:t>
            </a:r>
          </a:p>
        </p:txBody>
      </p:sp>
      <p:sp>
        <p:nvSpPr>
          <p:cNvPr id="7270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467995" y="2675255"/>
            <a:ext cx="3475355" cy="2726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4356100" y="2636520"/>
            <a:ext cx="4238625" cy="2939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07521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Chapter 6 General Trees</a:t>
            </a:r>
          </a:p>
        </p:txBody>
      </p:sp>
      <p:sp>
        <p:nvSpPr>
          <p:cNvPr id="73730" name="副标题 107522"/>
          <p:cNvSpPr>
            <a:spLocks noGrp="1"/>
          </p:cNvSpPr>
          <p:nvPr>
            <p:ph type="subTitle" idx="1"/>
          </p:nvPr>
        </p:nvSpPr>
        <p:spPr>
          <a:xfrm>
            <a:off x="539750" y="1341438"/>
            <a:ext cx="8208963" cy="5183187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6.1   Definitions and Terminology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6.2   General Tree ADT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6.3   General Tree Implementations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Parent Pointer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Sequential Implementation</a:t>
            </a:r>
          </a:p>
        </p:txBody>
      </p:sp>
      <p:sp>
        <p:nvSpPr>
          <p:cNvPr id="73731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47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4817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Sequential Implementations (1)</a:t>
            </a:r>
          </a:p>
        </p:txBody>
      </p:sp>
      <p:sp>
        <p:nvSpPr>
          <p:cNvPr id="74754" name="文本占位符 34818"/>
          <p:cNvSpPr>
            <a:spLocks noGrp="1"/>
          </p:cNvSpPr>
          <p:nvPr>
            <p:ph idx="1"/>
          </p:nvPr>
        </p:nvSpPr>
        <p:spPr>
          <a:xfrm>
            <a:off x="250825" y="1598613"/>
            <a:ext cx="8642350" cy="4570412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How to store a series of node values with the minimum information needed to reconstruct the tree structure?</a:t>
            </a:r>
          </a:p>
          <a:p>
            <a:pPr marL="990600" lvl="1" indent="-533400" eaLnBrk="1" hangingPunct="1"/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Useful to archiving trees on disk. </a:t>
            </a:r>
          </a:p>
          <a:p>
            <a:pPr marL="609600" indent="-609600" eaLnBrk="1" hangingPunct="1">
              <a:lnSpc>
                <a:spcPct val="20000"/>
              </a:lnSpc>
              <a:buNone/>
            </a:pPr>
            <a:endParaRPr lang="en-US" altLang="zh-CN" dirty="0">
              <a:latin typeface="Helvetica" pitchFamily="34" charset="0"/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	</a:t>
            </a:r>
          </a:p>
          <a:p>
            <a:pPr marL="609600" indent="-609600" eaLnBrk="1" hangingPunct="1">
              <a:lnSpc>
                <a:spcPct val="30000"/>
              </a:lnSpc>
              <a:buNone/>
            </a:pPr>
            <a:endParaRPr lang="en-US" altLang="zh-CN" dirty="0">
              <a:latin typeface="Helvetica" pitchFamily="34" charset="0"/>
              <a:sym typeface="Symbol" panose="05050102010706020507" pitchFamily="18" charset="2"/>
            </a:endParaRPr>
          </a:p>
        </p:txBody>
      </p:sp>
      <p:pic>
        <p:nvPicPr>
          <p:cNvPr id="74755" name="图片 348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88" y="4076700"/>
            <a:ext cx="3024187" cy="249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6" name="圆柱形 34822"/>
          <p:cNvSpPr/>
          <p:nvPr/>
        </p:nvSpPr>
        <p:spPr>
          <a:xfrm>
            <a:off x="5868988" y="4795838"/>
            <a:ext cx="1079500" cy="1223962"/>
          </a:xfrm>
          <a:prstGeom prst="can">
            <a:avLst>
              <a:gd name="adj" fmla="val 2832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7" name="左右箭头 34823"/>
          <p:cNvSpPr/>
          <p:nvPr/>
        </p:nvSpPr>
        <p:spPr>
          <a:xfrm>
            <a:off x="4716463" y="5300663"/>
            <a:ext cx="720725" cy="431800"/>
          </a:xfrm>
          <a:prstGeom prst="leftRightArrow">
            <a:avLst>
              <a:gd name="adj1" fmla="val 50000"/>
              <a:gd name="adj2" fmla="val 3335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48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3009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Sequential Implementations (2)</a:t>
            </a:r>
          </a:p>
        </p:txBody>
      </p:sp>
      <p:sp>
        <p:nvSpPr>
          <p:cNvPr id="76802" name="副标题 43010"/>
          <p:cNvSpPr>
            <a:spLocks noGrp="1"/>
          </p:cNvSpPr>
          <p:nvPr>
            <p:ph type="subTitle" idx="1"/>
          </p:nvPr>
        </p:nvSpPr>
        <p:spPr>
          <a:xfrm>
            <a:off x="4724400" y="1143000"/>
            <a:ext cx="4038600" cy="4724400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3200" kern="1200" dirty="0"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Example1:</a:t>
            </a:r>
          </a:p>
          <a:p>
            <a:pPr algn="l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chemeClr val="accent2"/>
                </a:solidFill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ABDCEGFHI</a:t>
            </a:r>
            <a:endParaRPr lang="en-US" altLang="zh-CN" sz="2800" kern="1200" dirty="0">
              <a:solidFill>
                <a:schemeClr val="accent2"/>
              </a:solidFill>
              <a:latin typeface="Helvetica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3200" kern="1200" dirty="0">
              <a:solidFill>
                <a:srgbClr val="CC0000"/>
              </a:solidFill>
              <a:latin typeface="Helvetica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algn="l" eaLnBrk="1" hangingPunct="1">
              <a:buClrTx/>
              <a:buSzTx/>
              <a:buFontTx/>
            </a:pPr>
            <a:endParaRPr lang="en-US" altLang="zh-CN" sz="2800" kern="1200" dirty="0">
              <a:solidFill>
                <a:srgbClr val="CC0000"/>
              </a:solidFill>
              <a:latin typeface="Helvetica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76803" name="对象 43011"/>
          <p:cNvGraphicFramePr/>
          <p:nvPr/>
        </p:nvGraphicFramePr>
        <p:xfrm>
          <a:off x="228600" y="1371600"/>
          <a:ext cx="4271963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97295" imgH="4175125" progId="Visio.Drawing.6">
                  <p:embed/>
                </p:oleObj>
              </mc:Choice>
              <mc:Fallback>
                <p:oleObj r:id="rId2" imgW="6297295" imgH="417512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1371600"/>
                        <a:ext cx="4271963" cy="277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矩形 43012"/>
          <p:cNvSpPr/>
          <p:nvPr/>
        </p:nvSpPr>
        <p:spPr>
          <a:xfrm>
            <a:off x="755650" y="5418138"/>
            <a:ext cx="30622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preorder traversal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3024" name="组合 43023"/>
          <p:cNvGrpSpPr/>
          <p:nvPr/>
        </p:nvGrpSpPr>
        <p:grpSpPr>
          <a:xfrm>
            <a:off x="0" y="2420938"/>
            <a:ext cx="4500563" cy="2087562"/>
            <a:chOff x="0" y="1525"/>
            <a:chExt cx="2835" cy="1315"/>
          </a:xfrm>
        </p:grpSpPr>
        <p:sp>
          <p:nvSpPr>
            <p:cNvPr id="76806" name="直接连接符 43013"/>
            <p:cNvSpPr/>
            <p:nvPr/>
          </p:nvSpPr>
          <p:spPr>
            <a:xfrm flipH="1">
              <a:off x="0" y="1525"/>
              <a:ext cx="204" cy="27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7" name="直接连接符 43014"/>
            <p:cNvSpPr/>
            <p:nvPr/>
          </p:nvSpPr>
          <p:spPr>
            <a:xfrm flipH="1">
              <a:off x="567" y="2024"/>
              <a:ext cx="136" cy="181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8" name="直接连接符 43015"/>
            <p:cNvSpPr/>
            <p:nvPr/>
          </p:nvSpPr>
          <p:spPr>
            <a:xfrm>
              <a:off x="839" y="1979"/>
              <a:ext cx="136" cy="22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09" name="直接连接符 43016"/>
            <p:cNvSpPr/>
            <p:nvPr/>
          </p:nvSpPr>
          <p:spPr>
            <a:xfrm>
              <a:off x="1111" y="2568"/>
              <a:ext cx="136" cy="22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0" name="直接连接符 43017"/>
            <p:cNvSpPr/>
            <p:nvPr/>
          </p:nvSpPr>
          <p:spPr>
            <a:xfrm>
              <a:off x="1474" y="1979"/>
              <a:ext cx="136" cy="22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1" name="直接连接符 43018"/>
            <p:cNvSpPr/>
            <p:nvPr/>
          </p:nvSpPr>
          <p:spPr>
            <a:xfrm>
              <a:off x="2109" y="2568"/>
              <a:ext cx="136" cy="22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2" name="直接连接符 43019"/>
            <p:cNvSpPr/>
            <p:nvPr/>
          </p:nvSpPr>
          <p:spPr>
            <a:xfrm>
              <a:off x="2699" y="2614"/>
              <a:ext cx="136" cy="22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3" name="直接连接符 43020"/>
            <p:cNvSpPr/>
            <p:nvPr/>
          </p:nvSpPr>
          <p:spPr>
            <a:xfrm flipH="1">
              <a:off x="839" y="2568"/>
              <a:ext cx="136" cy="181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4" name="直接连接符 43021"/>
            <p:cNvSpPr/>
            <p:nvPr/>
          </p:nvSpPr>
          <p:spPr>
            <a:xfrm flipH="1">
              <a:off x="1791" y="2614"/>
              <a:ext cx="136" cy="181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815" name="直接连接符 43022"/>
            <p:cNvSpPr/>
            <p:nvPr/>
          </p:nvSpPr>
          <p:spPr>
            <a:xfrm flipH="1">
              <a:off x="2381" y="2614"/>
              <a:ext cx="136" cy="181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3025" name="直接连接符 43024"/>
          <p:cNvSpPr/>
          <p:nvPr/>
        </p:nvSpPr>
        <p:spPr>
          <a:xfrm>
            <a:off x="4716463" y="1989138"/>
            <a:ext cx="2592387" cy="0"/>
          </a:xfrm>
          <a:prstGeom prst="line">
            <a:avLst/>
          </a:prstGeom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026" name="矩形 43025"/>
          <p:cNvSpPr/>
          <p:nvPr/>
        </p:nvSpPr>
        <p:spPr>
          <a:xfrm>
            <a:off x="4859973" y="2564448"/>
            <a:ext cx="3455987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binary trees, us a symbol to mark null links.</a:t>
            </a:r>
          </a:p>
        </p:txBody>
      </p:sp>
      <p:sp>
        <p:nvSpPr>
          <p:cNvPr id="43027" name="矩形 43026"/>
          <p:cNvSpPr/>
          <p:nvPr/>
        </p:nvSpPr>
        <p:spPr>
          <a:xfrm>
            <a:off x="4932363" y="3788728"/>
            <a:ext cx="2771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AB/D//CEG///FH//I//</a:t>
            </a:r>
          </a:p>
        </p:txBody>
      </p:sp>
      <p:sp>
        <p:nvSpPr>
          <p:cNvPr id="7681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49</a:t>
            </a:fld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4427855" y="5156835"/>
            <a:ext cx="40773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many characters in total?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6" grpId="0"/>
      <p:bldP spid="4302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82945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Forest</a:t>
            </a:r>
          </a:p>
        </p:txBody>
      </p:sp>
      <p:sp>
        <p:nvSpPr>
          <p:cNvPr id="11266" name="文本占位符 82946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10000"/>
              </a:lnSpc>
              <a:buNone/>
            </a:pPr>
            <a:endParaRPr lang="en-US" altLang="zh-CN" dirty="0">
              <a:latin typeface="Helvetica" pitchFamily="34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sym typeface="Symbol" panose="05050102010706020507" pitchFamily="18" charset="2"/>
              </a:rPr>
              <a:t>forest</a:t>
            </a:r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 is a collection of one or more general trees</a:t>
            </a:r>
            <a:endParaRPr lang="en-US" altLang="zh-CN" sz="2800" dirty="0">
              <a:latin typeface="Helvetica" pitchFamily="34" charset="0"/>
              <a:sym typeface="Symbol" panose="05050102010706020507" pitchFamily="18" charset="2"/>
            </a:endParaRPr>
          </a:p>
        </p:txBody>
      </p:sp>
      <p:pic>
        <p:nvPicPr>
          <p:cNvPr id="11267" name="图片 82947" descr="FortoBin"/>
          <p:cNvPicPr>
            <a:picLocks noChangeAspect="1"/>
          </p:cNvPicPr>
          <p:nvPr/>
        </p:nvPicPr>
        <p:blipFill>
          <a:blip r:embed="rId3"/>
          <a:srcRect l="1622" t="3456" r="54305" b="18372"/>
          <a:stretch>
            <a:fillRect/>
          </a:stretch>
        </p:blipFill>
        <p:spPr>
          <a:xfrm>
            <a:off x="1979613" y="3213100"/>
            <a:ext cx="4826000" cy="2678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5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78849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Sequential Implementations (3)</a:t>
            </a:r>
          </a:p>
        </p:txBody>
      </p:sp>
      <p:sp>
        <p:nvSpPr>
          <p:cNvPr id="77826" name="副标题 78850"/>
          <p:cNvSpPr>
            <a:spLocks noGrp="1"/>
          </p:cNvSpPr>
          <p:nvPr>
            <p:ph type="subTitle" idx="1"/>
          </p:nvPr>
        </p:nvSpPr>
        <p:spPr>
          <a:xfrm>
            <a:off x="4724400" y="1143000"/>
            <a:ext cx="4038600" cy="4724400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buClrTx/>
              <a:buSzTx/>
              <a:buFontTx/>
            </a:pPr>
            <a:endParaRPr lang="en-US" altLang="zh-CN" sz="2800" kern="1200" dirty="0">
              <a:solidFill>
                <a:srgbClr val="CC0000"/>
              </a:solidFill>
              <a:latin typeface="Helvetica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sz="3200" kern="1200" dirty="0"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Example2: </a:t>
            </a:r>
          </a:p>
          <a:p>
            <a:pPr algn="l" eaLnBrk="1" hangingPunct="1">
              <a:buClrTx/>
              <a:buSzTx/>
              <a:buFontTx/>
            </a:pPr>
            <a:r>
              <a:rPr lang="en-US" altLang="zh-CN" sz="3200" kern="1200" dirty="0"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mark nodes as leaf or internal.</a:t>
            </a:r>
          </a:p>
          <a:p>
            <a:pPr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CC0000"/>
                </a:solidFill>
                <a:latin typeface="Helvetica" pitchFamily="34" charset="0"/>
                <a:ea typeface="+mn-ea"/>
                <a:cs typeface="+mn-cs"/>
                <a:sym typeface="Symbol" panose="05050102010706020507" pitchFamily="18" charset="2"/>
              </a:rPr>
              <a:t>A’B’/DC’E’G/F’HI</a:t>
            </a:r>
            <a:endParaRPr lang="en-US" altLang="zh-CN" sz="3200" kern="1200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7827" name="对象 78851"/>
          <p:cNvGraphicFramePr/>
          <p:nvPr/>
        </p:nvGraphicFramePr>
        <p:xfrm>
          <a:off x="228600" y="1371600"/>
          <a:ext cx="4271963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97295" imgH="4175125" progId="Visio.Drawing.6">
                  <p:embed/>
                </p:oleObj>
              </mc:Choice>
              <mc:Fallback>
                <p:oleObj r:id="rId2" imgW="6297295" imgH="4175125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1371600"/>
                        <a:ext cx="4271963" cy="277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矩形 78852"/>
          <p:cNvSpPr/>
          <p:nvPr/>
        </p:nvSpPr>
        <p:spPr>
          <a:xfrm>
            <a:off x="755650" y="5418138"/>
            <a:ext cx="30622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preorder traversal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782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50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6865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Sequential Implementations (4)</a:t>
            </a:r>
          </a:p>
        </p:txBody>
      </p:sp>
      <p:sp>
        <p:nvSpPr>
          <p:cNvPr id="78850" name="文本占位符 36866"/>
          <p:cNvSpPr>
            <a:spLocks noGrp="1"/>
          </p:cNvSpPr>
          <p:nvPr>
            <p:ph idx="1"/>
          </p:nvPr>
        </p:nvSpPr>
        <p:spPr>
          <a:xfrm>
            <a:off x="323850" y="1557338"/>
            <a:ext cx="8226425" cy="4570412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Helvetica" pitchFamily="34" charset="0"/>
                <a:sym typeface="Symbol" panose="05050102010706020507" pitchFamily="18" charset="2"/>
              </a:rPr>
              <a:t>Example 3: For general trees, mark the end of each subtree.</a:t>
            </a:r>
          </a:p>
          <a:p>
            <a:pPr marL="609600" indent="-609600" algn="ctr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Helvetica" pitchFamily="34" charset="0"/>
                <a:sym typeface="Symbol" panose="05050102010706020507" pitchFamily="18" charset="2"/>
              </a:rPr>
              <a:t>RAC)D)E))BF)))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zh-CN" dirty="0"/>
          </a:p>
        </p:txBody>
      </p:sp>
      <p:graphicFrame>
        <p:nvGraphicFramePr>
          <p:cNvPr id="78851" name="对象 36867"/>
          <p:cNvGraphicFramePr/>
          <p:nvPr/>
        </p:nvGraphicFramePr>
        <p:xfrm>
          <a:off x="395288" y="2924175"/>
          <a:ext cx="4038600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552700" imgH="2105025" progId="Paint.Picture">
                  <p:embed/>
                </p:oleObj>
              </mc:Choice>
              <mc:Fallback>
                <p:oleObj r:id="rId3" imgW="2552700" imgH="21050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2924175"/>
                        <a:ext cx="4038600" cy="332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矩形 36868"/>
          <p:cNvSpPr/>
          <p:nvPr/>
        </p:nvSpPr>
        <p:spPr>
          <a:xfrm>
            <a:off x="2878138" y="6092825"/>
            <a:ext cx="306228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preorder traversal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870" name="文本框 36869"/>
          <p:cNvSpPr txBox="1"/>
          <p:nvPr/>
        </p:nvSpPr>
        <p:spPr>
          <a:xfrm>
            <a:off x="4387850" y="3429000"/>
            <a:ext cx="3779838" cy="22828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457200" indent="-4572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1. Print root</a:t>
            </a:r>
          </a:p>
          <a:p>
            <a:pPr marL="457200" indent="-4572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2. For each subtree of root do</a:t>
            </a:r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Print the subtree   	</a:t>
            </a:r>
          </a:p>
          <a:p>
            <a:pPr marL="457200" indent="-4572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5. End  for</a:t>
            </a:r>
          </a:p>
          <a:p>
            <a:pPr marL="457200" indent="-45720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6. Print ‘)’</a:t>
            </a:r>
          </a:p>
          <a:p>
            <a:pPr marL="457200" indent="-45720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4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51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77825"/>
          <p:cNvSpPr>
            <a:spLocks noGrp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Exercises</a:t>
            </a:r>
          </a:p>
        </p:txBody>
      </p:sp>
      <p:sp>
        <p:nvSpPr>
          <p:cNvPr id="80898" name="文本占位符 77826"/>
          <p:cNvSpPr>
            <a:spLocks noGrp="1"/>
          </p:cNvSpPr>
          <p:nvPr>
            <p:ph idx="1"/>
          </p:nvPr>
        </p:nvSpPr>
        <p:spPr>
          <a:xfrm>
            <a:off x="685800" y="1341438"/>
            <a:ext cx="7772400" cy="475456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P213 6.15</a:t>
            </a:r>
          </a:p>
          <a:p>
            <a:pPr eaLnBrk="1" hangingPunct="1"/>
            <a:r>
              <a:rPr lang="en-US" altLang="zh-CN" dirty="0"/>
              <a:t>Given a tree, how to write program to  output the sequential string like  “</a:t>
            </a:r>
            <a:r>
              <a:rPr lang="en-US" altLang="zh-CN" sz="2800" dirty="0">
                <a:latin typeface="Helvetica" pitchFamily="34" charset="0"/>
                <a:sym typeface="Symbol" panose="05050102010706020507" pitchFamily="18" charset="2"/>
              </a:rPr>
              <a:t>RAC)D)E))BF)))”?</a:t>
            </a:r>
          </a:p>
          <a:p>
            <a:pPr lvl="1" eaLnBrk="1" hangingPunct="1"/>
            <a:r>
              <a:rPr lang="en-US" altLang="zh-CN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void PrintTree(GTNode* root);</a:t>
            </a:r>
            <a:endParaRPr lang="en-US" altLang="zh-CN" sz="2400" dirty="0">
              <a:solidFill>
                <a:srgbClr val="CC0000"/>
              </a:solidFill>
              <a:latin typeface="Helvetica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latin typeface="Helvetica" pitchFamily="34" charset="0"/>
                <a:sym typeface="Symbol" panose="05050102010706020507" pitchFamily="18" charset="2"/>
              </a:rPr>
              <a:t>Given a </a:t>
            </a:r>
            <a:r>
              <a:rPr lang="en-US" altLang="zh-CN" dirty="0"/>
              <a:t>sequential string like “</a:t>
            </a:r>
            <a:r>
              <a:rPr lang="en-US" altLang="zh-CN" sz="2800" dirty="0">
                <a:latin typeface="Helvetica" pitchFamily="34" charset="0"/>
                <a:sym typeface="Symbol" panose="05050102010706020507" pitchFamily="18" charset="2"/>
              </a:rPr>
              <a:t>RAC)D)E))BF)))”, how to build a tree?</a:t>
            </a:r>
          </a:p>
          <a:p>
            <a:pPr lvl="1" eaLnBrk="1" hangingPunct="1"/>
            <a:r>
              <a:rPr lang="en-US" altLang="zh-CN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bool BuildTree (char* str, </a:t>
            </a:r>
          </a:p>
          <a:p>
            <a:pPr lvl="1"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			int len, GTNode*&amp; root) ;</a:t>
            </a:r>
          </a:p>
          <a:p>
            <a:pPr eaLnBrk="1" hangingPunct="1"/>
            <a:endParaRPr lang="en-US" altLang="zh-CN" sz="2800" b="1" dirty="0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80899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52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5939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 Traversal</a:t>
            </a:r>
          </a:p>
        </p:txBody>
      </p:sp>
      <p:sp>
        <p:nvSpPr>
          <p:cNvPr id="13314" name="文本占位符 59394"/>
          <p:cNvSpPr>
            <a:spLocks noGrp="1"/>
          </p:cNvSpPr>
          <p:nvPr>
            <p:ph idx="1"/>
          </p:nvPr>
        </p:nvSpPr>
        <p:spPr>
          <a:xfrm>
            <a:off x="539750" y="1700213"/>
            <a:ext cx="7772400" cy="4114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Preorder traversal</a:t>
            </a:r>
          </a:p>
          <a:p>
            <a:pPr lvl="1" eaLnBrk="1" hangingPunct="1"/>
            <a:r>
              <a:rPr lang="en-US" altLang="zh-CN" dirty="0"/>
              <a:t>Visit the root</a:t>
            </a:r>
          </a:p>
          <a:p>
            <a:pPr lvl="1" eaLnBrk="1" hangingPunct="1"/>
            <a:r>
              <a:rPr lang="en-US" altLang="zh-CN" dirty="0"/>
              <a:t>Preorder traversal of all sub-trees from left to right</a:t>
            </a:r>
          </a:p>
          <a:p>
            <a:pPr eaLnBrk="1" hangingPunct="1"/>
            <a:r>
              <a:rPr lang="en-US" altLang="zh-CN" dirty="0"/>
              <a:t>Postorder traversal</a:t>
            </a:r>
          </a:p>
          <a:p>
            <a:pPr lvl="1" eaLnBrk="1" hangingPunct="1"/>
            <a:r>
              <a:rPr lang="en-US" altLang="zh-CN" dirty="0"/>
              <a:t>Postorder traversal of all sub-trees from left to right</a:t>
            </a:r>
          </a:p>
          <a:p>
            <a:pPr lvl="1" eaLnBrk="1" hangingPunct="1"/>
            <a:r>
              <a:rPr lang="en-US" altLang="zh-CN" dirty="0"/>
              <a:t>Visit the root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13315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6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604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 Traversal(2)</a:t>
            </a:r>
          </a:p>
        </p:txBody>
      </p:sp>
      <p:grpSp>
        <p:nvGrpSpPr>
          <p:cNvPr id="14338" name="组合 60420"/>
          <p:cNvGrpSpPr/>
          <p:nvPr/>
        </p:nvGrpSpPr>
        <p:grpSpPr>
          <a:xfrm>
            <a:off x="1041400" y="2492375"/>
            <a:ext cx="3170238" cy="2598738"/>
            <a:chOff x="520" y="1434"/>
            <a:chExt cx="1997" cy="1637"/>
          </a:xfrm>
        </p:grpSpPr>
        <p:grpSp>
          <p:nvGrpSpPr>
            <p:cNvPr id="14339" name="组合 60421"/>
            <p:cNvGrpSpPr/>
            <p:nvPr/>
          </p:nvGrpSpPr>
          <p:grpSpPr>
            <a:xfrm>
              <a:off x="520" y="1434"/>
              <a:ext cx="1996" cy="1633"/>
              <a:chOff x="2980" y="2066"/>
              <a:chExt cx="2349" cy="1906"/>
            </a:xfrm>
          </p:grpSpPr>
          <p:sp>
            <p:nvSpPr>
              <p:cNvPr id="14340" name="椭圆 60422"/>
              <p:cNvSpPr/>
              <p:nvPr/>
            </p:nvSpPr>
            <p:spPr>
              <a:xfrm>
                <a:off x="3920" y="2066"/>
                <a:ext cx="313" cy="27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1" name="椭圆 60423"/>
              <p:cNvSpPr/>
              <p:nvPr/>
            </p:nvSpPr>
            <p:spPr>
              <a:xfrm>
                <a:off x="3293" y="26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2" name="椭圆 60424"/>
              <p:cNvSpPr/>
              <p:nvPr/>
            </p:nvSpPr>
            <p:spPr>
              <a:xfrm>
                <a:off x="2980" y="3153"/>
                <a:ext cx="313" cy="27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3" name="直接连接符 60425"/>
              <p:cNvSpPr/>
              <p:nvPr/>
            </p:nvSpPr>
            <p:spPr>
              <a:xfrm flipH="1">
                <a:off x="3450" y="2340"/>
                <a:ext cx="627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44" name="直接连接符 60426"/>
              <p:cNvSpPr/>
              <p:nvPr/>
            </p:nvSpPr>
            <p:spPr>
              <a:xfrm flipH="1">
                <a:off x="3139" y="2883"/>
                <a:ext cx="312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45" name="椭圆 60427"/>
              <p:cNvSpPr/>
              <p:nvPr/>
            </p:nvSpPr>
            <p:spPr>
              <a:xfrm>
                <a:off x="3606" y="3153"/>
                <a:ext cx="314" cy="27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6" name="椭圆 60428"/>
              <p:cNvSpPr/>
              <p:nvPr/>
            </p:nvSpPr>
            <p:spPr>
              <a:xfrm>
                <a:off x="4546" y="3697"/>
                <a:ext cx="313" cy="27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7" name="椭圆 60429"/>
              <p:cNvSpPr/>
              <p:nvPr/>
            </p:nvSpPr>
            <p:spPr>
              <a:xfrm>
                <a:off x="4077" y="3697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8" name="直接连接符 60430"/>
              <p:cNvSpPr/>
              <p:nvPr/>
            </p:nvSpPr>
            <p:spPr>
              <a:xfrm>
                <a:off x="3451" y="2883"/>
                <a:ext cx="313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49" name="直接连接符 60431"/>
              <p:cNvSpPr/>
              <p:nvPr/>
            </p:nvSpPr>
            <p:spPr>
              <a:xfrm flipV="1">
                <a:off x="4233" y="3427"/>
                <a:ext cx="471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0" name="椭圆 60432"/>
              <p:cNvSpPr/>
              <p:nvPr/>
            </p:nvSpPr>
            <p:spPr>
              <a:xfrm>
                <a:off x="4546" y="2611"/>
                <a:ext cx="316" cy="27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1" name="椭圆 60433"/>
              <p:cNvSpPr/>
              <p:nvPr/>
            </p:nvSpPr>
            <p:spPr>
              <a:xfrm>
                <a:off x="4546" y="3153"/>
                <a:ext cx="312" cy="277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2" name="直接连接符 60434"/>
              <p:cNvSpPr/>
              <p:nvPr/>
            </p:nvSpPr>
            <p:spPr>
              <a:xfrm flipH="1">
                <a:off x="4703" y="2883"/>
                <a:ext cx="3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3" name="椭圆 60435"/>
              <p:cNvSpPr/>
              <p:nvPr/>
            </p:nvSpPr>
            <p:spPr>
              <a:xfrm>
                <a:off x="3920" y="2610"/>
                <a:ext cx="313" cy="279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4" name="直接连接符 60436"/>
              <p:cNvSpPr/>
              <p:nvPr/>
            </p:nvSpPr>
            <p:spPr>
              <a:xfrm>
                <a:off x="4077" y="2340"/>
                <a:ext cx="627" cy="27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5" name="椭圆 60437"/>
              <p:cNvSpPr/>
              <p:nvPr/>
            </p:nvSpPr>
            <p:spPr>
              <a:xfrm>
                <a:off x="5016" y="3697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6" name="直接连接符 60438"/>
              <p:cNvSpPr/>
              <p:nvPr/>
            </p:nvSpPr>
            <p:spPr>
              <a:xfrm flipH="1" flipV="1">
                <a:off x="4704" y="3427"/>
                <a:ext cx="468" cy="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7" name="直接连接符 60439"/>
              <p:cNvSpPr/>
              <p:nvPr/>
            </p:nvSpPr>
            <p:spPr>
              <a:xfrm flipV="1">
                <a:off x="4077" y="2338"/>
                <a:ext cx="0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58" name="直接连接符 60440"/>
              <p:cNvSpPr/>
              <p:nvPr/>
            </p:nvSpPr>
            <p:spPr>
              <a:xfrm>
                <a:off x="4703" y="3425"/>
                <a:ext cx="0" cy="27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359" name="矩形 60441"/>
            <p:cNvSpPr/>
            <p:nvPr/>
          </p:nvSpPr>
          <p:spPr>
            <a:xfrm>
              <a:off x="1336" y="1434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4360" name="矩形 60442"/>
            <p:cNvSpPr/>
            <p:nvPr/>
          </p:nvSpPr>
          <p:spPr>
            <a:xfrm>
              <a:off x="792" y="1888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4361" name="矩形 60443"/>
            <p:cNvSpPr/>
            <p:nvPr/>
          </p:nvSpPr>
          <p:spPr>
            <a:xfrm>
              <a:off x="1336" y="1888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4362" name="矩形 60444"/>
            <p:cNvSpPr/>
            <p:nvPr/>
          </p:nvSpPr>
          <p:spPr>
            <a:xfrm>
              <a:off x="1881" y="1888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4363" name="矩形 60445"/>
            <p:cNvSpPr/>
            <p:nvPr/>
          </p:nvSpPr>
          <p:spPr>
            <a:xfrm>
              <a:off x="565" y="2383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364" name="矩形 60446"/>
            <p:cNvSpPr/>
            <p:nvPr/>
          </p:nvSpPr>
          <p:spPr>
            <a:xfrm>
              <a:off x="1064" y="2383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4365" name="矩形 60447"/>
            <p:cNvSpPr/>
            <p:nvPr/>
          </p:nvSpPr>
          <p:spPr>
            <a:xfrm>
              <a:off x="1881" y="2387"/>
              <a:ext cx="2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4366" name="矩形 60448"/>
            <p:cNvSpPr/>
            <p:nvPr/>
          </p:nvSpPr>
          <p:spPr>
            <a:xfrm>
              <a:off x="1472" y="2840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4367" name="矩形 60449"/>
            <p:cNvSpPr/>
            <p:nvPr/>
          </p:nvSpPr>
          <p:spPr>
            <a:xfrm>
              <a:off x="2289" y="2840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4368" name="矩形 60450"/>
            <p:cNvSpPr/>
            <p:nvPr/>
          </p:nvSpPr>
          <p:spPr>
            <a:xfrm>
              <a:off x="1881" y="2840"/>
              <a:ext cx="2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fontAlgn="t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</p:grpSp>
      <p:sp>
        <p:nvSpPr>
          <p:cNvPr id="14369" name="文本框 60451"/>
          <p:cNvSpPr txBox="1"/>
          <p:nvPr/>
        </p:nvSpPr>
        <p:spPr>
          <a:xfrm>
            <a:off x="4624388" y="2297113"/>
            <a:ext cx="2441575" cy="1917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Preorder traversal: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370" name="矩形 60452"/>
          <p:cNvSpPr/>
          <p:nvPr/>
        </p:nvSpPr>
        <p:spPr>
          <a:xfrm>
            <a:off x="4643438" y="4076700"/>
            <a:ext cx="25606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Postorder traversal:</a:t>
            </a:r>
          </a:p>
        </p:txBody>
      </p:sp>
      <p:sp>
        <p:nvSpPr>
          <p:cNvPr id="60454" name="文本框 60453"/>
          <p:cNvSpPr txBox="1"/>
          <p:nvPr/>
        </p:nvSpPr>
        <p:spPr>
          <a:xfrm>
            <a:off x="5219700" y="2997200"/>
            <a:ext cx="22526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RADEBCFGHK</a:t>
            </a:r>
          </a:p>
        </p:txBody>
      </p:sp>
      <p:sp>
        <p:nvSpPr>
          <p:cNvPr id="60457" name="文本框 60456"/>
          <p:cNvSpPr txBox="1"/>
          <p:nvPr/>
        </p:nvSpPr>
        <p:spPr>
          <a:xfrm>
            <a:off x="5148263" y="4581525"/>
            <a:ext cx="22526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DEABGHKFCR</a:t>
            </a:r>
          </a:p>
        </p:txBody>
      </p:sp>
      <p:sp>
        <p:nvSpPr>
          <p:cNvPr id="1437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7</a:t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4" grpId="0"/>
      <p:bldP spid="604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84993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zh-CN" sz="4400" kern="1200" dirty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Chapter 6 General Trees</a:t>
            </a:r>
          </a:p>
        </p:txBody>
      </p:sp>
      <p:sp>
        <p:nvSpPr>
          <p:cNvPr id="15362" name="副标题 84994"/>
          <p:cNvSpPr>
            <a:spLocks noGrp="1"/>
          </p:cNvSpPr>
          <p:nvPr>
            <p:ph type="subTitle" idx="1"/>
          </p:nvPr>
        </p:nvSpPr>
        <p:spPr>
          <a:xfrm>
            <a:off x="539750" y="1341438"/>
            <a:ext cx="8208963" cy="5183187"/>
          </a:xfrm>
          <a:ln/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6.1   Definitions and Terminology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6.2   General Tree ADT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600" kern="1200" dirty="0">
                <a:latin typeface="+mn-lt"/>
                <a:ea typeface="+mn-ea"/>
                <a:cs typeface="+mn-cs"/>
              </a:rPr>
              <a:t>6.3   Binary Tree Implementations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Parent Pointer</a:t>
            </a:r>
            <a:r>
              <a:rPr lang="en-US" altLang="zh-CN" sz="3200" kern="1200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Children List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Array-based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Linked Left-child/Right-sibling</a:t>
            </a:r>
          </a:p>
          <a:p>
            <a:pPr marL="457200" lvl="1" algn="l" eaLnBrk="1" hangingPunct="1">
              <a:lnSpc>
                <a:spcPct val="90000"/>
              </a:lnSpc>
              <a:buChar char="–"/>
            </a:pPr>
            <a:r>
              <a:rPr lang="en-US" altLang="zh-CN" sz="3200" kern="1200" dirty="0">
                <a:latin typeface="+mn-lt"/>
                <a:ea typeface="+mn-ea"/>
                <a:cs typeface="+mn-cs"/>
              </a:rPr>
              <a:t>Sequential Implementation</a:t>
            </a:r>
          </a:p>
        </p:txBody>
      </p:sp>
      <p:sp>
        <p:nvSpPr>
          <p:cNvPr id="15363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8</a:t>
            </a:fld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468313" y="0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1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General Tree Node ADT</a:t>
            </a:r>
          </a:p>
        </p:txBody>
      </p:sp>
      <p:sp>
        <p:nvSpPr>
          <p:cNvPr id="16386" name="文本占位符 6146"/>
          <p:cNvSpPr>
            <a:spLocks noGrp="1"/>
          </p:cNvSpPr>
          <p:nvPr>
            <p:ph idx="1"/>
          </p:nvPr>
        </p:nvSpPr>
        <p:spPr>
          <a:xfrm>
            <a:off x="215900" y="981075"/>
            <a:ext cx="8928100" cy="5113338"/>
          </a:xfrm>
          <a:ln/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// General tree node ADT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template &lt;class Elem&gt; class GTNode {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public: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GTNode(const Elem&amp;); // Constructor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~GTNode();           // Destructor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Elem value();        // Return value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bool isLeaf();       // TRUE if is a leaf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GTNode* parent();    // Return parent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GTNode* leftmost_child(); // First child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GTNode* right_sibling();  // Right sibling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void setValue(Elem&amp;);     // Set value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//insert first child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void insert_first(GTNode&lt;Elem&gt;* n);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//insert right sibling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void insert_next(GTNode&lt;Elem&gt;* n);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void remove_first(); // Remove first child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  void remove_next();  // Remove sibling</a:t>
            </a:r>
          </a:p>
          <a:p>
            <a:pPr marL="609600" indent="-609600" eaLnBrk="1" hangingPunct="1">
              <a:lnSpc>
                <a:spcPct val="65000"/>
              </a:lnSpc>
              <a:buNone/>
            </a:pPr>
            <a:r>
              <a:rPr lang="en-US" altLang="zh-CN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};</a:t>
            </a:r>
          </a:p>
        </p:txBody>
      </p:sp>
      <p:sp>
        <p:nvSpPr>
          <p:cNvPr id="16387" name="灯片编号占位符 1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/>
              <a:t>9</a:t>
            </a:fld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2596</Words>
  <Application>Microsoft Office PowerPoint</Application>
  <PresentationFormat>全屏显示(4:3)</PresentationFormat>
  <Paragraphs>671</Paragraphs>
  <Slides>52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cmmi8</vt:lpstr>
      <vt:lpstr>cmsy8</vt:lpstr>
      <vt:lpstr>宋体</vt:lpstr>
      <vt:lpstr>Arial</vt:lpstr>
      <vt:lpstr>Courier New</vt:lpstr>
      <vt:lpstr>Helvetica</vt:lpstr>
      <vt:lpstr>Times New Roman</vt:lpstr>
      <vt:lpstr>默认设计模板</vt:lpstr>
      <vt:lpstr>1_默认设计模板</vt:lpstr>
      <vt:lpstr>2_默认设计模板</vt:lpstr>
      <vt:lpstr>Visio.Drawing.6</vt:lpstr>
      <vt:lpstr>Paintbrush Picture</vt:lpstr>
      <vt:lpstr>Chapter 6 General Trees</vt:lpstr>
      <vt:lpstr>General Trees (1)</vt:lpstr>
      <vt:lpstr>General Trees (2)</vt:lpstr>
      <vt:lpstr>General Trees (3)</vt:lpstr>
      <vt:lpstr>Forest</vt:lpstr>
      <vt:lpstr>General Tree Traversal</vt:lpstr>
      <vt:lpstr>General Tree Traversal(2)</vt:lpstr>
      <vt:lpstr>Chapter 6 General Trees</vt:lpstr>
      <vt:lpstr>General Tree Node ADT</vt:lpstr>
      <vt:lpstr>General Tree ADT</vt:lpstr>
      <vt:lpstr>Print by Preorder traversal</vt:lpstr>
      <vt:lpstr>Chapter 6 General Trees</vt:lpstr>
      <vt:lpstr>General Tree Implementation</vt:lpstr>
      <vt:lpstr>Chapter 6 General Trees</vt:lpstr>
      <vt:lpstr>Parent Pointer Implementation(1)</vt:lpstr>
      <vt:lpstr>Parent Pointer Implementation(2)</vt:lpstr>
      <vt:lpstr>Parent Pointer Implementation(3)</vt:lpstr>
      <vt:lpstr>Parent Pointer Implementation(4)</vt:lpstr>
      <vt:lpstr>Parent Pointer Implementation(5)</vt:lpstr>
      <vt:lpstr>Parent Pointer Implementation(6)</vt:lpstr>
      <vt:lpstr>Application</vt:lpstr>
      <vt:lpstr>Improve performance (1)</vt:lpstr>
      <vt:lpstr>Improve performance (2)</vt:lpstr>
      <vt:lpstr>Weighted union rule (1)</vt:lpstr>
      <vt:lpstr>Weighted union rule (2)</vt:lpstr>
      <vt:lpstr>Weighted union rule (3)</vt:lpstr>
      <vt:lpstr>Weighted union rule(4)</vt:lpstr>
      <vt:lpstr>Path Compression</vt:lpstr>
      <vt:lpstr>Path Compression (2)</vt:lpstr>
      <vt:lpstr>Put together</vt:lpstr>
      <vt:lpstr>Put together</vt:lpstr>
      <vt:lpstr>Chapter 6 General Trees</vt:lpstr>
      <vt:lpstr>Array-based Children List</vt:lpstr>
      <vt:lpstr>Chapter 6 General Trees</vt:lpstr>
      <vt:lpstr>Linked Children list (1)</vt:lpstr>
      <vt:lpstr>Linked Children list (2)</vt:lpstr>
      <vt:lpstr>Chapter 6 General Trees</vt:lpstr>
      <vt:lpstr>Array-based Left-child/Right-sibling(1)</vt:lpstr>
      <vt:lpstr>Array-based Left-child/Right-sibling(2)</vt:lpstr>
      <vt:lpstr>Chapter 6 General Trees</vt:lpstr>
      <vt:lpstr>Linked Left-child/Right-sibling </vt:lpstr>
      <vt:lpstr>Converting to a Binary Tree(1)</vt:lpstr>
      <vt:lpstr>Converting to a Binary Tree(2)</vt:lpstr>
      <vt:lpstr>Converting to a Binary Tree(3)</vt:lpstr>
      <vt:lpstr>K-ary Tree</vt:lpstr>
      <vt:lpstr>Octree</vt:lpstr>
      <vt:lpstr>Chapter 6 General Trees</vt:lpstr>
      <vt:lpstr>Sequential Implementations (1)</vt:lpstr>
      <vt:lpstr>Sequential Implementations (2)</vt:lpstr>
      <vt:lpstr>Sequential Implementations (3)</vt:lpstr>
      <vt:lpstr>Sequential Implementations (4)</vt:lpstr>
      <vt:lpstr>Exercises</vt:lpstr>
    </vt:vector>
  </TitlesOfParts>
  <Company>gdcc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Trees</dc:title>
  <dc:creator>zcp</dc:creator>
  <cp:lastModifiedBy>1367180490@qq.com</cp:lastModifiedBy>
  <cp:revision>141</cp:revision>
  <dcterms:created xsi:type="dcterms:W3CDTF">2003-03-26T17:59:32Z</dcterms:created>
  <dcterms:modified xsi:type="dcterms:W3CDTF">2023-01-28T01:29:13Z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6FD1BBCA143648ED8B604B0DB10C2541</vt:lpwstr>
  </property>
</Properties>
</file>