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tags/tag1.xml" ContentType="application/vnd.openxmlformats-officedocument.presentationml.tags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6"/>
  </p:notesMasterIdLst>
  <p:sldIdLst>
    <p:sldId id="294" r:id="rId2"/>
    <p:sldId id="257" r:id="rId3"/>
    <p:sldId id="296" r:id="rId4"/>
    <p:sldId id="258" r:id="rId5"/>
    <p:sldId id="259" r:id="rId6"/>
    <p:sldId id="298" r:id="rId7"/>
    <p:sldId id="300" r:id="rId8"/>
    <p:sldId id="260" r:id="rId9"/>
    <p:sldId id="301" r:id="rId10"/>
    <p:sldId id="261" r:id="rId11"/>
    <p:sldId id="292" r:id="rId12"/>
    <p:sldId id="303" r:id="rId13"/>
    <p:sldId id="262" r:id="rId14"/>
    <p:sldId id="263" r:id="rId15"/>
    <p:sldId id="293" r:id="rId16"/>
    <p:sldId id="305" r:id="rId17"/>
    <p:sldId id="265" r:id="rId18"/>
    <p:sldId id="306" r:id="rId19"/>
    <p:sldId id="267" r:id="rId20"/>
    <p:sldId id="307" r:id="rId21"/>
    <p:sldId id="354" r:id="rId22"/>
    <p:sldId id="355" r:id="rId23"/>
    <p:sldId id="356" r:id="rId24"/>
    <p:sldId id="357" r:id="rId25"/>
    <p:sldId id="308" r:id="rId26"/>
    <p:sldId id="309" r:id="rId27"/>
    <p:sldId id="310" r:id="rId28"/>
    <p:sldId id="311" r:id="rId29"/>
    <p:sldId id="374" r:id="rId30"/>
    <p:sldId id="313" r:id="rId31"/>
    <p:sldId id="270" r:id="rId32"/>
    <p:sldId id="314" r:id="rId33"/>
    <p:sldId id="315" r:id="rId34"/>
    <p:sldId id="316" r:id="rId35"/>
    <p:sldId id="272" r:id="rId36"/>
    <p:sldId id="375" r:id="rId37"/>
    <p:sldId id="273" r:id="rId38"/>
    <p:sldId id="317" r:id="rId39"/>
    <p:sldId id="318" r:id="rId40"/>
    <p:sldId id="319" r:id="rId41"/>
    <p:sldId id="274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275" r:id="rId50"/>
    <p:sldId id="331" r:id="rId51"/>
    <p:sldId id="328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276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277" r:id="rId71"/>
    <p:sldId id="350" r:id="rId72"/>
    <p:sldId id="384" r:id="rId73"/>
    <p:sldId id="385" r:id="rId74"/>
    <p:sldId id="386" r:id="rId75"/>
    <p:sldId id="387" r:id="rId76"/>
    <p:sldId id="388" r:id="rId77"/>
    <p:sldId id="389" r:id="rId78"/>
    <p:sldId id="381" r:id="rId79"/>
    <p:sldId id="279" r:id="rId80"/>
    <p:sldId id="280" r:id="rId81"/>
    <p:sldId id="351" r:id="rId82"/>
    <p:sldId id="281" r:id="rId83"/>
    <p:sldId id="360" r:id="rId84"/>
    <p:sldId id="358" r:id="rId85"/>
    <p:sldId id="361" r:id="rId86"/>
    <p:sldId id="363" r:id="rId87"/>
    <p:sldId id="365" r:id="rId88"/>
    <p:sldId id="364" r:id="rId89"/>
    <p:sldId id="283" r:id="rId90"/>
    <p:sldId id="286" r:id="rId91"/>
    <p:sldId id="287" r:id="rId92"/>
    <p:sldId id="289" r:id="rId93"/>
    <p:sldId id="290" r:id="rId94"/>
    <p:sldId id="291" r:id="rId9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6600"/>
    <a:srgbClr val="FF9933"/>
    <a:srgbClr val="FFFF00"/>
    <a:srgbClr val="339933"/>
    <a:srgbClr val="006600"/>
    <a:srgbClr val="00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5026" autoAdjust="0"/>
  </p:normalViewPr>
  <p:slideViewPr>
    <p:cSldViewPr showGuides="1">
      <p:cViewPr>
        <p:scale>
          <a:sx n="80" d="100"/>
          <a:sy n="80" d="100"/>
        </p:scale>
        <p:origin x="1493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84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2</a:t>
            </a:fld>
            <a:endParaRPr lang="en-US" altLang="zh-CN" sz="1200"/>
          </a:p>
        </p:txBody>
      </p:sp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12</a:t>
            </a:fld>
            <a:endParaRPr lang="en-US" altLang="zh-CN" sz="1200"/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Best case is 0 swaps, </a:t>
            </a:r>
            <a:r>
              <a:rPr lang="en-US" altLang="zh-CN" i="1"/>
              <a:t>n </a:t>
            </a:r>
            <a:r>
              <a:rPr lang="en-US" altLang="zh-CN"/>
              <a:t>- 1 comparisons.</a:t>
            </a:r>
          </a:p>
          <a:p>
            <a:pPr lvl="0" eaLnBrk="1" hangingPunct="1"/>
            <a:r>
              <a:rPr lang="en-US" altLang="zh-CN"/>
              <a:t>Worst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swaps and comparisons.</a:t>
            </a:r>
          </a:p>
          <a:p>
            <a:pPr lvl="0" eaLnBrk="1" hangingPunct="1"/>
            <a:r>
              <a:rPr lang="en-US" altLang="zh-CN"/>
              <a:t>Average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/4 swaps and comparisons.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algorithm as the best possible best case performance.  This will be important later.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13</a:t>
            </a:fld>
            <a:endParaRPr lang="en-US" altLang="zh-CN" sz="1200"/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14</a:t>
            </a:fld>
            <a:endParaRPr lang="en-US" altLang="zh-CN" sz="1200"/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Best case is 0 swaps (n-1 as written),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comparisons.</a:t>
            </a:r>
          </a:p>
          <a:p>
            <a:pPr lvl="0" eaLnBrk="1" hangingPunct="1"/>
            <a:r>
              <a:rPr lang="en-US" altLang="zh-CN"/>
              <a:t>Worst case is </a:t>
            </a:r>
            <a:r>
              <a:rPr lang="en-US" altLang="zh-CN" i="1"/>
              <a:t>n</a:t>
            </a:r>
            <a:r>
              <a:rPr lang="en-US" altLang="zh-CN"/>
              <a:t> - 1 swaps and n2/2 comparisons.</a:t>
            </a:r>
          </a:p>
          <a:p>
            <a:pPr lvl="0" eaLnBrk="1" hangingPunct="1"/>
            <a:r>
              <a:rPr lang="en-US" altLang="zh-CN"/>
              <a:t>Average case is </a:t>
            </a:r>
            <a:r>
              <a:rPr lang="en-US" altLang="zh-CN" err="1"/>
              <a:t>O(n</a:t>
            </a:r>
            <a:r>
              <a:rPr lang="en-US" altLang="zh-CN"/>
              <a:t>) swaps and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comparisons.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is essentially a bubble sort with the swaps deferred.  It can be a significant improvement if the cost of swapping is expensive.  Note that the algorithm could be implemented to require 0 swaps in the best case by testing the two locations being swapped are not the same.  But this test is likely more expensive than the work saved on average.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15</a:t>
            </a:fld>
            <a:endParaRPr lang="en-US" altLang="zh-CN" sz="1200"/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Best case is 0 swaps (n-1 as written),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comparisons.</a:t>
            </a:r>
          </a:p>
          <a:p>
            <a:pPr lvl="0" eaLnBrk="1" hangingPunct="1"/>
            <a:r>
              <a:rPr lang="en-US" altLang="zh-CN"/>
              <a:t>Worst case is </a:t>
            </a:r>
            <a:r>
              <a:rPr lang="en-US" altLang="zh-CN" i="1"/>
              <a:t>n</a:t>
            </a:r>
            <a:r>
              <a:rPr lang="en-US" altLang="zh-CN"/>
              <a:t> - 1 swaps and n2/2 comparisons.</a:t>
            </a:r>
          </a:p>
          <a:p>
            <a:pPr lvl="0" eaLnBrk="1" hangingPunct="1"/>
            <a:r>
              <a:rPr lang="en-US" altLang="zh-CN"/>
              <a:t>Average case is </a:t>
            </a:r>
            <a:r>
              <a:rPr lang="en-US" altLang="zh-CN" err="1"/>
              <a:t>O(n</a:t>
            </a:r>
            <a:r>
              <a:rPr lang="en-US" altLang="zh-CN"/>
              <a:t>) swaps and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comparisons.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is essentially a bubble sort with the swaps deferred.  It can be a significant improvement if the cost of swapping is expensive.  Note that the algorithm could be implemented to require 0 swaps in the best case by testing the two locations being swapped are not the same.  But this test is likely more expensive than the work saved on average.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16</a:t>
            </a:fld>
            <a:endParaRPr lang="en-US" altLang="zh-CN" sz="1200"/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Best case is 0 swaps, </a:t>
            </a:r>
            <a:r>
              <a:rPr lang="en-US" altLang="zh-CN" i="1" dirty="0"/>
              <a:t>n </a:t>
            </a:r>
            <a:r>
              <a:rPr lang="en-US" altLang="zh-CN" dirty="0"/>
              <a:t>- 1 comparisons.</a:t>
            </a:r>
          </a:p>
          <a:p>
            <a:pPr lvl="0" eaLnBrk="1" hangingPunct="1"/>
            <a:r>
              <a:rPr lang="en-US" altLang="zh-CN" dirty="0"/>
              <a:t>Worst case is 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/2 swaps and comparisons.</a:t>
            </a:r>
          </a:p>
          <a:p>
            <a:pPr lvl="0" eaLnBrk="1" hangingPunct="1"/>
            <a:r>
              <a:rPr lang="en-US" altLang="zh-CN" dirty="0"/>
              <a:t>Average case is 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/4 swaps and comparisons.</a:t>
            </a:r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This algorithm as the best possible best case performance.  This will be important later.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17</a:t>
            </a:fld>
            <a:endParaRPr lang="en-US" altLang="zh-CN" sz="1200"/>
          </a:p>
        </p:txBody>
      </p:sp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19</a:t>
            </a:fld>
            <a:endParaRPr lang="en-US" altLang="zh-CN" sz="1200"/>
          </a:p>
        </p:txBody>
      </p:sp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Any increments will work, provided that that the last one is 1 (regular insertion sort).  </a:t>
            </a:r>
            <a:r>
              <a:rPr lang="en-US" altLang="zh-CN" err="1"/>
              <a:t>Shellsort</a:t>
            </a:r>
            <a:r>
              <a:rPr lang="en-US" altLang="zh-CN"/>
              <a:t> takes advantage of Insertion Sort’s best-case performance.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20</a:t>
            </a:fld>
            <a:endParaRPr lang="en-US" altLang="zh-CN" sz="1200"/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Any increments will work, provided that that the last one is 1 (regular insertion sort).  </a:t>
            </a:r>
            <a:r>
              <a:rPr lang="en-US" altLang="zh-CN" err="1"/>
              <a:t>Shellsort</a:t>
            </a:r>
            <a:r>
              <a:rPr lang="en-US" altLang="zh-CN"/>
              <a:t> takes advantage of Insertion Sort’s best-case performance.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21</a:t>
            </a:fld>
            <a:endParaRPr lang="en-US" altLang="zh-CN" sz="1200"/>
          </a:p>
        </p:txBody>
      </p:sp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Any increments will work, provided that that the last one is 1 (regular insertion sort).  </a:t>
            </a:r>
            <a:r>
              <a:rPr lang="en-US" altLang="zh-CN" err="1"/>
              <a:t>Shellsort</a:t>
            </a:r>
            <a:r>
              <a:rPr lang="en-US" altLang="zh-CN"/>
              <a:t> takes advantage of Insertion Sort’s best-case performance.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22</a:t>
            </a:fld>
            <a:endParaRPr lang="en-US" altLang="zh-CN" sz="1200"/>
          </a:p>
        </p:txBody>
      </p:sp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Any increments will work, provided that that the last one is 1 (regular insertion sort).  </a:t>
            </a:r>
            <a:r>
              <a:rPr lang="en-US" altLang="zh-CN" err="1"/>
              <a:t>Shellsort</a:t>
            </a:r>
            <a:r>
              <a:rPr lang="en-US" altLang="zh-CN"/>
              <a:t> takes advantage of Insertion Sort’s best-case performance.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</a:t>
            </a:fld>
            <a:endParaRPr lang="en-US" altLang="zh-CN" sz="1200"/>
          </a:p>
        </p:txBody>
      </p:sp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23</a:t>
            </a:fld>
            <a:endParaRPr lang="en-US" altLang="zh-CN" sz="1200"/>
          </a:p>
        </p:txBody>
      </p:sp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Any increments will work, provided that that the last one is 1 (regular insertion sort).  </a:t>
            </a:r>
            <a:r>
              <a:rPr lang="en-US" altLang="zh-CN" err="1"/>
              <a:t>Shellsort</a:t>
            </a:r>
            <a:r>
              <a:rPr lang="en-US" altLang="zh-CN"/>
              <a:t> takes advantage of Insertion Sort’s best-case performance.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24</a:t>
            </a:fld>
            <a:endParaRPr lang="en-US" altLang="zh-CN" sz="1200"/>
          </a:p>
        </p:txBody>
      </p:sp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Any increments will work, provided that that the last one is 1 (regular insertion sort).  </a:t>
            </a:r>
            <a:r>
              <a:rPr lang="en-US" altLang="zh-CN" err="1"/>
              <a:t>Shellsort</a:t>
            </a:r>
            <a:r>
              <a:rPr lang="en-US" altLang="zh-CN"/>
              <a:t> takes advantage of Insertion Sort’s best-case performance.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/>
              <a:t>29</a:t>
            </a:fld>
            <a:endParaRPr lang="en-US" altLang="zh-CN" sz="1200"/>
          </a:p>
        </p:txBody>
      </p:sp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问题规模减半：</a:t>
            </a:r>
          </a:p>
          <a:p>
            <a:pPr lvl="0"/>
            <a:r>
              <a:rPr lang="zh-CN" altLang="en-US" dirty="0"/>
              <a:t>   支点位置确定</a:t>
            </a:r>
          </a:p>
          <a:p>
            <a:pPr lvl="0"/>
            <a:r>
              <a:rPr lang="zh-CN" altLang="en-US" dirty="0"/>
              <a:t>   左右区间确定</a:t>
            </a:r>
          </a:p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31</a:t>
            </a:fld>
            <a:endParaRPr lang="en-US" altLang="zh-CN" sz="1200"/>
          </a:p>
        </p:txBody>
      </p:sp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32</a:t>
            </a:fld>
            <a:endParaRPr lang="en-US" altLang="zh-CN" sz="1200"/>
          </a:p>
        </p:txBody>
      </p:sp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33</a:t>
            </a:fld>
            <a:endParaRPr lang="en-US" altLang="zh-CN" sz="1200"/>
          </a:p>
        </p:txBody>
      </p:sp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34</a:t>
            </a:fld>
            <a:endParaRPr lang="en-US" altLang="zh-CN" sz="1200"/>
          </a:p>
        </p:txBody>
      </p:sp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L</a:t>
            </a:r>
            <a:r>
              <a:rPr lang="zh-CN" altLang="en-US" dirty="0"/>
              <a:t>先到： </a:t>
            </a:r>
            <a:r>
              <a:rPr lang="en-US" altLang="zh-CN"/>
              <a:t>48   60   7 40</a:t>
            </a:r>
          </a:p>
          <a:p>
            <a:pPr lvl="0" eaLnBrk="1" hangingPunct="1"/>
            <a:r>
              <a:rPr lang="en-US" altLang="zh-CN"/>
              <a:t>L </a:t>
            </a:r>
            <a:r>
              <a:rPr lang="zh-CN" altLang="en-US" dirty="0"/>
              <a:t>后到： </a:t>
            </a:r>
            <a:r>
              <a:rPr lang="en-US" altLang="zh-CN"/>
              <a:t>48   6    7 40</a:t>
            </a:r>
          </a:p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35</a:t>
            </a:fld>
            <a:endParaRPr lang="en-US" altLang="zh-CN" sz="1200"/>
          </a:p>
        </p:txBody>
      </p:sp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/>
              <a:t>36</a:t>
            </a:fld>
            <a:endParaRPr lang="en-US" altLang="zh-CN" sz="1200"/>
          </a:p>
        </p:txBody>
      </p:sp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Best and average cases are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).  Worst case is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).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37</a:t>
            </a:fld>
            <a:endParaRPr lang="en-US" altLang="zh-CN" sz="1200"/>
          </a:p>
        </p:txBody>
      </p:sp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Best and average cases are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).  Worst case is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</a:t>
            </a:fld>
            <a:endParaRPr lang="en-US" altLang="zh-CN" sz="1200"/>
          </a:p>
        </p:txBody>
      </p:sp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Best case is 0 swaps, </a:t>
            </a:r>
            <a:r>
              <a:rPr lang="en-US" altLang="zh-CN" i="1"/>
              <a:t>n </a:t>
            </a:r>
            <a:r>
              <a:rPr lang="en-US" altLang="zh-CN"/>
              <a:t>- 1 comparisons.</a:t>
            </a:r>
          </a:p>
          <a:p>
            <a:pPr lvl="0" eaLnBrk="1" hangingPunct="1"/>
            <a:r>
              <a:rPr lang="en-US" altLang="zh-CN"/>
              <a:t>Worst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swaps and comparisons.</a:t>
            </a:r>
          </a:p>
          <a:p>
            <a:pPr lvl="0" eaLnBrk="1" hangingPunct="1"/>
            <a:r>
              <a:rPr lang="en-US" altLang="zh-CN"/>
              <a:t>Average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/4 swaps and comparisons.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algorithm as the best possible best case performance.  This will be important later.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41</a:t>
            </a:fld>
            <a:endParaRPr lang="en-US" altLang="zh-CN" sz="1200"/>
          </a:p>
        </p:txBody>
      </p:sp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42</a:t>
            </a:fld>
            <a:endParaRPr lang="en-US" altLang="zh-CN" sz="1200"/>
          </a:p>
        </p:txBody>
      </p:sp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43</a:t>
            </a:fld>
            <a:endParaRPr lang="en-US" altLang="zh-CN" sz="1200"/>
          </a:p>
        </p:txBody>
      </p:sp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44</a:t>
            </a:fld>
            <a:endParaRPr lang="en-US" altLang="zh-CN" sz="1200"/>
          </a:p>
        </p:txBody>
      </p:sp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45</a:t>
            </a:fld>
            <a:endParaRPr lang="en-US" altLang="zh-CN" sz="1200"/>
          </a:p>
        </p:txBody>
      </p:sp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46</a:t>
            </a:fld>
            <a:endParaRPr lang="en-US" altLang="zh-CN" sz="1200"/>
          </a:p>
        </p:txBody>
      </p:sp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47</a:t>
            </a:fld>
            <a:endParaRPr lang="en-US" altLang="zh-CN" sz="1200"/>
          </a:p>
        </p:txBody>
      </p:sp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48</a:t>
            </a:fld>
            <a:endParaRPr lang="en-US" altLang="zh-CN" sz="1200"/>
          </a:p>
        </p:txBody>
      </p:sp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49</a:t>
            </a:fld>
            <a:endParaRPr lang="en-US" altLang="zh-CN" sz="1200"/>
          </a:p>
        </p:txBody>
      </p:sp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err="1"/>
              <a:t>Mergesort</a:t>
            </a:r>
            <a:r>
              <a:rPr lang="en-US" altLang="zh-CN"/>
              <a:t> is tricky to implement.  The problem is to have the recursion work correctly with the space that stores the values.  We do not want to continuously create new arrays.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implementation copies the sorted </a:t>
            </a:r>
            <a:r>
              <a:rPr lang="en-US" altLang="zh-CN" err="1"/>
              <a:t>sublists</a:t>
            </a:r>
            <a:r>
              <a:rPr lang="en-US" altLang="zh-CN"/>
              <a:t> into a temporary array and merges back to the original array.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50</a:t>
            </a:fld>
            <a:endParaRPr lang="en-US" altLang="zh-CN" sz="1200"/>
          </a:p>
        </p:txBody>
      </p:sp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err="1"/>
              <a:t>Mergesort</a:t>
            </a:r>
            <a:r>
              <a:rPr lang="en-US" altLang="zh-CN"/>
              <a:t> is tricky to implement.  The problem is to have the recursion work correctly with the space that stores the values.  We do not want to continuously create new arrays.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implementation copies the sorted </a:t>
            </a:r>
            <a:r>
              <a:rPr lang="en-US" altLang="zh-CN" err="1"/>
              <a:t>sublists</a:t>
            </a:r>
            <a:r>
              <a:rPr lang="en-US" altLang="zh-CN"/>
              <a:t> into a temporary array and merges back to the original array.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6</a:t>
            </a:fld>
            <a:endParaRPr lang="en-US" altLang="zh-CN" sz="1200"/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Best case is 0 swaps, </a:t>
            </a:r>
            <a:r>
              <a:rPr lang="en-US" altLang="zh-CN" i="1"/>
              <a:t>n </a:t>
            </a:r>
            <a:r>
              <a:rPr lang="en-US" altLang="zh-CN"/>
              <a:t>- 1 comparisons.</a:t>
            </a:r>
          </a:p>
          <a:p>
            <a:pPr lvl="0" eaLnBrk="1" hangingPunct="1"/>
            <a:r>
              <a:rPr lang="en-US" altLang="zh-CN"/>
              <a:t>Worst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swaps and comparisons.</a:t>
            </a:r>
          </a:p>
          <a:p>
            <a:pPr lvl="0" eaLnBrk="1" hangingPunct="1"/>
            <a:r>
              <a:rPr lang="en-US" altLang="zh-CN"/>
              <a:t>Average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/4 swaps and comparisons.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algorithm as the best possible best case performance.  This will be important later.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51</a:t>
            </a:fld>
            <a:endParaRPr lang="en-US" altLang="zh-CN" sz="1200"/>
          </a:p>
        </p:txBody>
      </p:sp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err="1"/>
              <a:t>Mergesort</a:t>
            </a:r>
            <a:r>
              <a:rPr lang="en-US" altLang="zh-CN"/>
              <a:t> is tricky to implement.  The problem is to have the recursion work correctly with the space that stores the values.  We do not want to continuously create new arrays.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implementation copies the sorted </a:t>
            </a:r>
            <a:r>
              <a:rPr lang="en-US" altLang="zh-CN" err="1"/>
              <a:t>sublists</a:t>
            </a:r>
            <a:r>
              <a:rPr lang="en-US" altLang="zh-CN"/>
              <a:t> into a temporary array and merges back to the original array.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52</a:t>
            </a:fld>
            <a:endParaRPr lang="en-US" altLang="zh-CN" sz="1200"/>
          </a:p>
        </p:txBody>
      </p:sp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err="1"/>
              <a:t>Mergesort</a:t>
            </a:r>
            <a:r>
              <a:rPr lang="en-US" altLang="zh-CN"/>
              <a:t> is tricky to implement.  The problem is to have the recursion work correctly with the space that stores the values.  We do not want to continuously create new arrays.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implementation copies the sorted </a:t>
            </a:r>
            <a:r>
              <a:rPr lang="en-US" altLang="zh-CN" err="1"/>
              <a:t>sublists</a:t>
            </a:r>
            <a:r>
              <a:rPr lang="en-US" altLang="zh-CN"/>
              <a:t> into a temporary array and merges back to the original array.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53</a:t>
            </a:fld>
            <a:endParaRPr lang="en-US" altLang="zh-CN" sz="1200"/>
          </a:p>
        </p:txBody>
      </p:sp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err="1"/>
              <a:t>Mergesort</a:t>
            </a:r>
            <a:r>
              <a:rPr lang="en-US" altLang="zh-CN"/>
              <a:t> is tricky to implement.  The problem is to have the recursion work correctly with the space that stores the values.  We do not want to continuously create new arrays.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implementation copies the sorted </a:t>
            </a:r>
            <a:r>
              <a:rPr lang="en-US" altLang="zh-CN" err="1"/>
              <a:t>sublists</a:t>
            </a:r>
            <a:r>
              <a:rPr lang="en-US" altLang="zh-CN"/>
              <a:t> into a temporary array and merges back to the original array.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54</a:t>
            </a:fld>
            <a:endParaRPr lang="en-US" altLang="zh-CN" sz="1200"/>
          </a:p>
        </p:txBody>
      </p:sp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err="1"/>
              <a:t>Mergesort</a:t>
            </a:r>
            <a:r>
              <a:rPr lang="en-US" altLang="zh-CN"/>
              <a:t> is tricky to implement.  The problem is to have the recursion work correctly with the space that stores the values.  We do not want to continuously create new arrays.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implementation copies the sorted </a:t>
            </a:r>
            <a:r>
              <a:rPr lang="en-US" altLang="zh-CN" err="1"/>
              <a:t>sublists</a:t>
            </a:r>
            <a:r>
              <a:rPr lang="en-US" altLang="zh-CN"/>
              <a:t> into a temporary array and merges back to the original array.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55</a:t>
            </a:fld>
            <a:endParaRPr lang="en-US" altLang="zh-CN" sz="1200"/>
          </a:p>
        </p:txBody>
      </p:sp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err="1"/>
              <a:t>Mergesort</a:t>
            </a:r>
            <a:r>
              <a:rPr lang="en-US" altLang="zh-CN"/>
              <a:t> is tricky to implement.  The problem is to have the recursion work correctly with the space that stores the values.  We do not want to continuously create new arrays.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implementation copies the sorted </a:t>
            </a:r>
            <a:r>
              <a:rPr lang="en-US" altLang="zh-CN" err="1"/>
              <a:t>sublists</a:t>
            </a:r>
            <a:r>
              <a:rPr lang="en-US" altLang="zh-CN"/>
              <a:t> into a temporary array and merges back to the original array.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56</a:t>
            </a:fld>
            <a:endParaRPr lang="en-US" altLang="zh-CN" sz="1200"/>
          </a:p>
        </p:txBody>
      </p:sp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err="1"/>
              <a:t>Mergesort</a:t>
            </a:r>
            <a:r>
              <a:rPr lang="en-US" altLang="zh-CN"/>
              <a:t> is tricky to implement.  The problem is to have the recursion work correctly with the space that stores the values.  We do not want to continuously create new arrays.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implementation copies the sorted </a:t>
            </a:r>
            <a:r>
              <a:rPr lang="en-US" altLang="zh-CN" err="1"/>
              <a:t>sublists</a:t>
            </a:r>
            <a:r>
              <a:rPr lang="en-US" altLang="zh-CN"/>
              <a:t> into a temporary array and merges back to the original array.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57</a:t>
            </a:fld>
            <a:endParaRPr lang="en-US" altLang="zh-CN" sz="1200"/>
          </a:p>
        </p:txBody>
      </p:sp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err="1"/>
              <a:t>Mergesort</a:t>
            </a:r>
            <a:r>
              <a:rPr lang="en-US" altLang="zh-CN"/>
              <a:t> is tricky to implement.  The problem is to have the recursion work correctly with the space that stores the values.  We do not want to continuously create new arrays.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implementation copies the sorted </a:t>
            </a:r>
            <a:r>
              <a:rPr lang="en-US" altLang="zh-CN" err="1"/>
              <a:t>sublists</a:t>
            </a:r>
            <a:r>
              <a:rPr lang="en-US" altLang="zh-CN"/>
              <a:t> into a temporary array and merges back to the original array.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58</a:t>
            </a:fld>
            <a:endParaRPr lang="en-US" altLang="zh-CN" sz="1200"/>
          </a:p>
        </p:txBody>
      </p:sp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err="1"/>
              <a:t>Mergesort</a:t>
            </a:r>
            <a:r>
              <a:rPr lang="en-US" altLang="zh-CN"/>
              <a:t> is tricky to implement.  The problem is to have the recursion work correctly with the space that stores the values.  We do not want to continuously create new arrays.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implementation copies the sorted </a:t>
            </a:r>
            <a:r>
              <a:rPr lang="en-US" altLang="zh-CN" err="1"/>
              <a:t>sublists</a:t>
            </a:r>
            <a:r>
              <a:rPr lang="en-US" altLang="zh-CN"/>
              <a:t> into a temporary array and merges back to the original array.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59</a:t>
            </a:fld>
            <a:endParaRPr lang="en-US" altLang="zh-CN" sz="1200"/>
          </a:p>
        </p:txBody>
      </p:sp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err="1"/>
              <a:t>Mergesort</a:t>
            </a:r>
            <a:r>
              <a:rPr lang="en-US" altLang="zh-CN"/>
              <a:t> is tricky to implement.  The problem is to have the recursion work correctly with the space that stores the values.  We do not want to continuously create new arrays.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implementation copies the sorted </a:t>
            </a:r>
            <a:r>
              <a:rPr lang="en-US" altLang="zh-CN" err="1"/>
              <a:t>sublists</a:t>
            </a:r>
            <a:r>
              <a:rPr lang="en-US" altLang="zh-CN"/>
              <a:t> into a temporary array and merges back to the original array.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60</a:t>
            </a:fld>
            <a:endParaRPr lang="en-US" altLang="zh-CN" sz="1200"/>
          </a:p>
        </p:txBody>
      </p:sp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Two optimizations.  First, use insertion sort to sort small </a:t>
            </a:r>
            <a:r>
              <a:rPr lang="en-US" altLang="zh-CN" err="1"/>
              <a:t>sublists</a:t>
            </a:r>
            <a:r>
              <a:rPr lang="en-US" altLang="zh-CN"/>
              <a:t>.  Second, have the two </a:t>
            </a:r>
            <a:r>
              <a:rPr lang="en-US" altLang="zh-CN" err="1"/>
              <a:t>sublists</a:t>
            </a:r>
            <a:r>
              <a:rPr lang="en-US" altLang="zh-CN"/>
              <a:t> run toward each other, so that their high ends meet in the middle.  In this way, there is no need to test for end of list.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7</a:t>
            </a:fld>
            <a:endParaRPr lang="en-US" altLang="zh-CN" sz="1200"/>
          </a:p>
        </p:txBody>
      </p:sp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Best case is 0 swaps, </a:t>
            </a:r>
            <a:r>
              <a:rPr lang="en-US" altLang="zh-CN" i="1"/>
              <a:t>n </a:t>
            </a:r>
            <a:r>
              <a:rPr lang="en-US" altLang="zh-CN"/>
              <a:t>- 1 comparisons.</a:t>
            </a:r>
          </a:p>
          <a:p>
            <a:pPr lvl="0" eaLnBrk="1" hangingPunct="1"/>
            <a:r>
              <a:rPr lang="en-US" altLang="zh-CN"/>
              <a:t>Worst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swaps and comparisons.</a:t>
            </a:r>
          </a:p>
          <a:p>
            <a:pPr lvl="0" eaLnBrk="1" hangingPunct="1"/>
            <a:r>
              <a:rPr lang="en-US" altLang="zh-CN"/>
              <a:t>Average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/4 swaps and comparisons.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algorithm as the best possible best case performance.  This will be important later.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61</a:t>
            </a:fld>
            <a:endParaRPr lang="en-US" altLang="zh-CN" sz="1200"/>
          </a:p>
        </p:txBody>
      </p:sp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5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Two optimizations.  First, use insertion sort to sort small </a:t>
            </a:r>
            <a:r>
              <a:rPr lang="en-US" altLang="zh-CN" err="1"/>
              <a:t>sublists</a:t>
            </a:r>
            <a:r>
              <a:rPr lang="en-US" altLang="zh-CN"/>
              <a:t>.  Second, have the two </a:t>
            </a:r>
            <a:r>
              <a:rPr lang="en-US" altLang="zh-CN" err="1"/>
              <a:t>sublists</a:t>
            </a:r>
            <a:r>
              <a:rPr lang="en-US" altLang="zh-CN"/>
              <a:t> run toward each other, so that their high ends meet in the middle.  In this way, there is no need to test for end of list.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62</a:t>
            </a:fld>
            <a:endParaRPr lang="en-US" altLang="zh-CN" sz="1200"/>
          </a:p>
        </p:txBody>
      </p:sp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Two optimizations.  First, use insertion sort to sort small </a:t>
            </a:r>
            <a:r>
              <a:rPr lang="en-US" altLang="zh-CN" err="1"/>
              <a:t>sublists</a:t>
            </a:r>
            <a:r>
              <a:rPr lang="en-US" altLang="zh-CN"/>
              <a:t>.  Second, have the two </a:t>
            </a:r>
            <a:r>
              <a:rPr lang="en-US" altLang="zh-CN" err="1"/>
              <a:t>sublists</a:t>
            </a:r>
            <a:r>
              <a:rPr lang="en-US" altLang="zh-CN"/>
              <a:t> run toward each other, so that their high ends meet in the middle.  In this way, there is no need to test for end of list.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63</a:t>
            </a:fld>
            <a:endParaRPr lang="en-US" altLang="zh-CN" sz="1200"/>
          </a:p>
        </p:txBody>
      </p:sp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Two optimizations.  First, use insertion sort to sort small </a:t>
            </a:r>
            <a:r>
              <a:rPr lang="en-US" altLang="zh-CN" err="1"/>
              <a:t>sublists</a:t>
            </a:r>
            <a:r>
              <a:rPr lang="en-US" altLang="zh-CN"/>
              <a:t>.  Second, have the two </a:t>
            </a:r>
            <a:r>
              <a:rPr lang="en-US" altLang="zh-CN" err="1"/>
              <a:t>sublists</a:t>
            </a:r>
            <a:r>
              <a:rPr lang="en-US" altLang="zh-CN"/>
              <a:t> run toward each other, so that their high ends meet in the middle.  In this way, there is no need to test for end of list.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64</a:t>
            </a:fld>
            <a:endParaRPr lang="en-US" altLang="zh-CN" sz="1200"/>
          </a:p>
        </p:txBody>
      </p:sp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Two optimizations.  First, use insertion sort to sort small </a:t>
            </a:r>
            <a:r>
              <a:rPr lang="en-US" altLang="zh-CN" err="1"/>
              <a:t>sublists</a:t>
            </a:r>
            <a:r>
              <a:rPr lang="en-US" altLang="zh-CN"/>
              <a:t>.  Second, have the two </a:t>
            </a:r>
            <a:r>
              <a:rPr lang="en-US" altLang="zh-CN" err="1"/>
              <a:t>sublists</a:t>
            </a:r>
            <a:r>
              <a:rPr lang="en-US" altLang="zh-CN"/>
              <a:t> run toward each other, so that their high ends meet in the middle.  In this way, there is no need to test for end of list.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65</a:t>
            </a:fld>
            <a:endParaRPr lang="en-US" altLang="zh-CN" sz="1200"/>
          </a:p>
        </p:txBody>
      </p:sp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Two optimizations.  First, use insertion sort to sort small </a:t>
            </a:r>
            <a:r>
              <a:rPr lang="en-US" altLang="zh-CN" err="1"/>
              <a:t>sublists</a:t>
            </a:r>
            <a:r>
              <a:rPr lang="en-US" altLang="zh-CN"/>
              <a:t>.  Second, have the two </a:t>
            </a:r>
            <a:r>
              <a:rPr lang="en-US" altLang="zh-CN" err="1"/>
              <a:t>sublists</a:t>
            </a:r>
            <a:r>
              <a:rPr lang="en-US" altLang="zh-CN"/>
              <a:t> run toward each other, so that their high ends meet in the middle.  In this way, there is no need to test for end of list.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66</a:t>
            </a:fld>
            <a:endParaRPr lang="en-US" altLang="zh-CN" sz="1200"/>
          </a:p>
        </p:txBody>
      </p:sp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Two optimizations.  First, use insertion sort to sort small </a:t>
            </a:r>
            <a:r>
              <a:rPr lang="en-US" altLang="zh-CN" err="1"/>
              <a:t>sublists</a:t>
            </a:r>
            <a:r>
              <a:rPr lang="en-US" altLang="zh-CN"/>
              <a:t>.  Second, have the two </a:t>
            </a:r>
            <a:r>
              <a:rPr lang="en-US" altLang="zh-CN" err="1"/>
              <a:t>sublists</a:t>
            </a:r>
            <a:r>
              <a:rPr lang="en-US" altLang="zh-CN"/>
              <a:t> run toward each other, so that their high ends meet in the middle.  In this way, there is no need to test for end of list.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67</a:t>
            </a:fld>
            <a:endParaRPr lang="en-US" altLang="zh-CN" sz="1200"/>
          </a:p>
        </p:txBody>
      </p:sp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Two optimizations.  First, use insertion sort to sort small </a:t>
            </a:r>
            <a:r>
              <a:rPr lang="en-US" altLang="zh-CN" err="1"/>
              <a:t>sublists</a:t>
            </a:r>
            <a:r>
              <a:rPr lang="en-US" altLang="zh-CN"/>
              <a:t>.  Second, have the two </a:t>
            </a:r>
            <a:r>
              <a:rPr lang="en-US" altLang="zh-CN" err="1"/>
              <a:t>sublists</a:t>
            </a:r>
            <a:r>
              <a:rPr lang="en-US" altLang="zh-CN"/>
              <a:t> run toward each other, so that their high ends meet in the middle.  In this way, there is no need to test for end of list.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68</a:t>
            </a:fld>
            <a:endParaRPr lang="en-US" altLang="zh-CN" sz="1200"/>
          </a:p>
        </p:txBody>
      </p:sp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Two optimizations.  First, use insertion sort to sort small </a:t>
            </a:r>
            <a:r>
              <a:rPr lang="en-US" altLang="zh-CN" err="1"/>
              <a:t>sublists</a:t>
            </a:r>
            <a:r>
              <a:rPr lang="en-US" altLang="zh-CN"/>
              <a:t>.  Second, have the two </a:t>
            </a:r>
            <a:r>
              <a:rPr lang="en-US" altLang="zh-CN" err="1"/>
              <a:t>sublists</a:t>
            </a:r>
            <a:r>
              <a:rPr lang="en-US" altLang="zh-CN"/>
              <a:t> run toward each other, so that their high ends meet in the middle.  In this way, there is no need to test for end of list.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69</a:t>
            </a:fld>
            <a:endParaRPr lang="en-US" altLang="zh-CN" sz="1200"/>
          </a:p>
        </p:txBody>
      </p:sp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Two optimizations.  First, use insertion sort to sort small </a:t>
            </a:r>
            <a:r>
              <a:rPr lang="en-US" altLang="zh-CN" err="1"/>
              <a:t>sublists</a:t>
            </a:r>
            <a:r>
              <a:rPr lang="en-US" altLang="zh-CN"/>
              <a:t>.  Second, have the two </a:t>
            </a:r>
            <a:r>
              <a:rPr lang="en-US" altLang="zh-CN" err="1"/>
              <a:t>sublists</a:t>
            </a:r>
            <a:r>
              <a:rPr lang="en-US" altLang="zh-CN"/>
              <a:t> run toward each other, so that their high ends meet in the middle.  In this way, there is no need to test for end of list.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70</a:t>
            </a:fld>
            <a:endParaRPr lang="en-US" altLang="zh-CN" sz="1200"/>
          </a:p>
        </p:txBody>
      </p:sp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7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Cost is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 in the best, average, and worst cases.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When merging linked lists, send records to alternating linked lists, </a:t>
            </a:r>
            <a:r>
              <a:rPr lang="en-US" altLang="zh-CN" err="1"/>
              <a:t>mergesort</a:t>
            </a:r>
            <a:r>
              <a:rPr lang="en-US" altLang="zh-CN"/>
              <a:t> each, then merge the </a:t>
            </a:r>
            <a:r>
              <a:rPr lang="en-US" altLang="zh-CN" err="1"/>
              <a:t>sublists</a:t>
            </a:r>
            <a:r>
              <a:rPr lang="en-US" altLang="zh-CN"/>
              <a:t>.</a:t>
            </a:r>
          </a:p>
          <a:p>
            <a:pPr lvl="0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8</a:t>
            </a:fld>
            <a:endParaRPr lang="en-US" altLang="zh-CN" sz="1200"/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/>
              <a:t>73</a:t>
            </a:fld>
            <a:endParaRPr lang="en-US" altLang="zh-CN" sz="1200"/>
          </a:p>
        </p:txBody>
      </p:sp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63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/>
              <a:t>74</a:t>
            </a:fld>
            <a:endParaRPr lang="en-US" altLang="zh-CN" sz="1200"/>
          </a:p>
        </p:txBody>
      </p:sp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/>
              <a:t>75</a:t>
            </a:fld>
            <a:endParaRPr lang="en-US" altLang="zh-CN" sz="1200"/>
          </a:p>
        </p:txBody>
      </p:sp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59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/>
              <a:t>76</a:t>
            </a:fld>
            <a:endParaRPr lang="en-US" altLang="zh-CN" sz="1200"/>
          </a:p>
        </p:txBody>
      </p:sp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9507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/>
              <a:t>77</a:t>
            </a:fld>
            <a:endParaRPr lang="en-US" altLang="zh-CN" sz="1200"/>
          </a:p>
        </p:txBody>
      </p:sp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5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/>
              <a:t>78</a:t>
            </a:fld>
            <a:endParaRPr lang="en-US" altLang="zh-CN" sz="1200"/>
          </a:p>
        </p:txBody>
      </p:sp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3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The time to build the heap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).  The time to remove the n elements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).  So, if we only remove k elements,  the total cost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+ </a:t>
            </a:r>
            <a:r>
              <a:rPr lang="en-US" altLang="zh-CN" i="1"/>
              <a:t>k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Compare to sorting with a BST.  The heap has no overhead, and is always balanced.  Further, the time to build the BST is expensive, while removing the elements once the BST is built is cheap.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79</a:t>
            </a:fld>
            <a:endParaRPr lang="en-US" altLang="zh-CN" sz="1200"/>
          </a:p>
        </p:txBody>
      </p:sp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1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The time to build the heap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).  The time to remove the n elements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).  So, if we only remove k elements,  the total cost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+ </a:t>
            </a:r>
            <a:r>
              <a:rPr lang="en-US" altLang="zh-CN" i="1"/>
              <a:t>k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Compare to sorting with a BST.  The heap has no overhead, and is always balanced.  Further, the time to build the BST is expensive, while removing the elements once the BST is built is cheap.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80</a:t>
            </a:fld>
            <a:endParaRPr lang="en-US" altLang="zh-CN" sz="1200"/>
          </a:p>
        </p:txBody>
      </p:sp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699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The time to build the heap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).  The time to remove the n elements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).  So, if we only remove k elements,  the total cost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+ </a:t>
            </a:r>
            <a:r>
              <a:rPr lang="en-US" altLang="zh-CN" i="1"/>
              <a:t>k</a:t>
            </a:r>
            <a:r>
              <a:rPr lang="en-US" altLang="zh-CN"/>
              <a:t> log </a:t>
            </a:r>
            <a:r>
              <a:rPr lang="en-US" altLang="zh-CN" i="1"/>
              <a:t>n</a:t>
            </a:r>
            <a:r>
              <a:rPr lang="en-US" altLang="zh-CN"/>
              <a:t>).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Compare to sorting with a BST.  The heap has no overhead, and is always balanced.  Further, the time to build the BST is expensive, while removing the elements once the BST is built is cheap.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82</a:t>
            </a:fld>
            <a:endParaRPr lang="en-US" altLang="zh-CN" sz="1200"/>
          </a:p>
        </p:txBody>
      </p:sp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0771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This sort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(n), but it only works on a permutation of the values from 0 to </a:t>
            </a:r>
            <a:r>
              <a:rPr lang="en-US" altLang="zh-CN" i="1"/>
              <a:t>n</a:t>
            </a:r>
            <a:r>
              <a:rPr lang="en-US" altLang="zh-CN"/>
              <a:t>-1.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83</a:t>
            </a:fld>
            <a:endParaRPr lang="en-US" altLang="zh-CN" sz="1200"/>
          </a:p>
        </p:txBody>
      </p:sp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This sort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(n), but it only works on a permutation of the values from 0 to </a:t>
            </a:r>
            <a:r>
              <a:rPr lang="en-US" altLang="zh-CN" i="1"/>
              <a:t>n</a:t>
            </a:r>
            <a:r>
              <a:rPr lang="en-US" altLang="zh-CN"/>
              <a:t>-1.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9</a:t>
            </a:fld>
            <a:endParaRPr lang="en-US" altLang="zh-CN" sz="1200"/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84</a:t>
            </a:fld>
            <a:endParaRPr lang="en-US" altLang="zh-CN" sz="1200"/>
          </a:p>
        </p:txBody>
      </p:sp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This sort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(n), but it only works on a permutation of the values from 0 to </a:t>
            </a:r>
            <a:r>
              <a:rPr lang="en-US" altLang="zh-CN" i="1"/>
              <a:t>n</a:t>
            </a:r>
            <a:r>
              <a:rPr lang="en-US" altLang="zh-CN"/>
              <a:t>-1.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85</a:t>
            </a:fld>
            <a:endParaRPr lang="en-US" altLang="zh-CN" sz="1200"/>
          </a:p>
        </p:txBody>
      </p:sp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This sort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(n), but it only works on a permutation of the values from 0 to </a:t>
            </a:r>
            <a:r>
              <a:rPr lang="en-US" altLang="zh-CN" i="1"/>
              <a:t>n</a:t>
            </a:r>
            <a:r>
              <a:rPr lang="en-US" altLang="zh-CN"/>
              <a:t>-1.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86</a:t>
            </a:fld>
            <a:endParaRPr lang="en-US" altLang="zh-CN" sz="1200"/>
          </a:p>
        </p:txBody>
      </p:sp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This sort is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(n), but it only works on a permutation of the values from 0 to </a:t>
            </a:r>
            <a:r>
              <a:rPr lang="en-US" altLang="zh-CN" i="1"/>
              <a:t>n</a:t>
            </a:r>
            <a:r>
              <a:rPr lang="en-US" altLang="zh-CN"/>
              <a:t>-1.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89</a:t>
            </a:fld>
            <a:endParaRPr lang="en-US" altLang="zh-CN" sz="1200" dirty="0"/>
          </a:p>
        </p:txBody>
      </p:sp>
      <p:sp>
        <p:nvSpPr>
          <p:cNvPr id="173058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3059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90</a:t>
            </a:fld>
            <a:endParaRPr lang="en-US" altLang="zh-CN" sz="1200" dirty="0"/>
          </a:p>
        </p:txBody>
      </p:sp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5107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i="1"/>
              <a:t>r</a:t>
            </a:r>
            <a:r>
              <a:rPr lang="en-US" altLang="zh-CN"/>
              <a:t> is small and can be viewed as a constant.</a:t>
            </a:r>
          </a:p>
          <a:p>
            <a:pPr lvl="0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91</a:t>
            </a:fld>
            <a:endParaRPr lang="en-US" altLang="zh-CN" sz="1200" dirty="0"/>
          </a:p>
        </p:txBody>
      </p:sp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8179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/>
              <a:t>Window 98</a:t>
            </a:r>
          </a:p>
          <a:p>
            <a:pPr marL="228600" lvl="0" indent="-228600" eaLnBrk="1" hangingPunct="1"/>
            <a:endParaRPr lang="en-US" altLang="zh-CN"/>
          </a:p>
          <a:p>
            <a:pPr marL="228600" lvl="0" indent="-228600" eaLnBrk="1" hangingPunct="1">
              <a:buAutoNum type="arabicParenBoth"/>
            </a:pPr>
            <a:r>
              <a:rPr lang="en-US" altLang="zh-CN"/>
              <a:t>Note the quick sort is fastest</a:t>
            </a:r>
          </a:p>
          <a:p>
            <a:pPr marL="228600" lvl="0" indent="-228600" eaLnBrk="1" hangingPunct="1">
              <a:buAutoNum type="arabicParenBoth"/>
            </a:pPr>
            <a:r>
              <a:rPr lang="en-US" altLang="zh-CN"/>
              <a:t> heap is slower</a:t>
            </a:r>
          </a:p>
          <a:p>
            <a:pPr marL="228600" lvl="0" indent="-228600" eaLnBrk="1" hangingPunct="1">
              <a:buAutoNum type="arabicParenBoth"/>
            </a:pPr>
            <a:r>
              <a:rPr lang="en-US" altLang="zh-CN"/>
              <a:t>Radix is slower because / %</a:t>
            </a:r>
          </a:p>
          <a:p>
            <a:pPr marL="228600" lvl="0" indent="-228600" eaLnBrk="1" hangingPunct="1">
              <a:buAutoNum type="arabicParenBoth"/>
            </a:pPr>
            <a:r>
              <a:rPr lang="en-US" altLang="zh-CN"/>
              <a:t>Insertion is quick when the sequence is in order.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92</a:t>
            </a:fld>
            <a:endParaRPr lang="en-US" altLang="zh-CN" sz="1200" dirty="0"/>
          </a:p>
        </p:txBody>
      </p:sp>
      <p:sp>
        <p:nvSpPr>
          <p:cNvPr id="181250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1251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/>
          </a:p>
          <a:p>
            <a:pPr lvl="0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93</a:t>
            </a:fld>
            <a:endParaRPr lang="en-US" altLang="zh-CN" sz="1200" dirty="0"/>
          </a:p>
        </p:txBody>
      </p:sp>
      <p:sp>
        <p:nvSpPr>
          <p:cNvPr id="183298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3299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/>
          </a:p>
          <a:p>
            <a:pPr lvl="0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94</a:t>
            </a:fld>
            <a:endParaRPr lang="en-US" altLang="zh-CN" sz="1200" dirty="0"/>
          </a:p>
        </p:txBody>
      </p:sp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5347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/>
          </a:p>
          <a:p>
            <a:pPr lvl="0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10</a:t>
            </a:fld>
            <a:endParaRPr lang="en-US" altLang="zh-CN" sz="1200"/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Best case is 0 swaps,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comparisons.</a:t>
            </a:r>
          </a:p>
          <a:p>
            <a:pPr lvl="0" eaLnBrk="1" hangingPunct="1"/>
            <a:r>
              <a:rPr lang="en-US" altLang="zh-CN"/>
              <a:t>Worst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swaps and comparisons.</a:t>
            </a:r>
          </a:p>
          <a:p>
            <a:pPr lvl="0" eaLnBrk="1" hangingPunct="1"/>
            <a:r>
              <a:rPr lang="en-US" altLang="zh-CN"/>
              <a:t>Average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/4 swaps and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comparisons.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algorithm has no redeeming features whatsoever.  It’s a shame this algorithm typically gets taught to intro students in preference to the far superior insertion sort algorithm.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11</a:t>
            </a:fld>
            <a:endParaRPr lang="en-US" altLang="zh-CN" sz="1200"/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/>
              <a:t>Best case is 0 swaps,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comparisons.</a:t>
            </a:r>
          </a:p>
          <a:p>
            <a:pPr lvl="0" eaLnBrk="1" hangingPunct="1"/>
            <a:r>
              <a:rPr lang="en-US" altLang="zh-CN"/>
              <a:t>Worst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swaps and comparisons.</a:t>
            </a:r>
          </a:p>
          <a:p>
            <a:pPr lvl="0" eaLnBrk="1" hangingPunct="1"/>
            <a:r>
              <a:rPr lang="en-US" altLang="zh-CN"/>
              <a:t>Average case is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/4 swaps and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/2 comparisons.</a:t>
            </a:r>
          </a:p>
          <a:p>
            <a:pPr lvl="0" eaLnBrk="1" hangingPunct="1"/>
            <a:endParaRPr lang="en-US" altLang="zh-CN"/>
          </a:p>
          <a:p>
            <a:pPr lvl="0" eaLnBrk="1" hangingPunct="1"/>
            <a:r>
              <a:rPr lang="en-US" altLang="zh-CN"/>
              <a:t>This algorithm has no redeeming features whatsoever.  It’s a shame this algorithm typically gets taught to intro students in preference to the far superior insertion sort algorithm.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C1B3CD-2E93-4B9B-9AFF-E6DDAA1FB99B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08:07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</a:t>
            </a:fld>
            <a:endParaRPr lang="en-US" altLang="zh-CN" sz="140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Chapter7     Internal Sorting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79388" y="1484313"/>
            <a:ext cx="8964612" cy="518477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CC0000"/>
                </a:solidFill>
              </a:rPr>
              <a:t>7.1 Terminology and notation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006600"/>
                </a:solidFill>
              </a:rPr>
              <a:t>7.2 Three </a:t>
            </a:r>
            <a:r>
              <a:rPr lang="en-US" altLang="zh-CN" sz="2800" b="1" dirty="0">
                <a:solidFill>
                  <a:srgbClr val="006600"/>
                </a:solidFill>
                <a:sym typeface="Symbol" panose="05050102010706020507" pitchFamily="18" charset="2"/>
              </a:rPr>
              <a:t>(n</a:t>
            </a:r>
            <a:r>
              <a:rPr lang="en-US" altLang="zh-CN" sz="2800" b="1" baseline="30000" dirty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6600"/>
                </a:solidFill>
                <a:sym typeface="Symbol" panose="05050102010706020507" pitchFamily="18" charset="2"/>
              </a:rPr>
              <a:t>) Sorting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Insertion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Bubble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Selection Sort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006600"/>
                </a:solidFill>
                <a:sym typeface="Symbol" panose="05050102010706020507" pitchFamily="18" charset="2"/>
              </a:rPr>
              <a:t>7.3 Shell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006600"/>
                </a:solidFill>
                <a:sym typeface="Symbol" panose="05050102010706020507" pitchFamily="18" charset="2"/>
              </a:rPr>
              <a:t>7.4 Quick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006600"/>
                </a:solidFill>
                <a:sym typeface="Symbol" panose="05050102010706020507" pitchFamily="18" charset="2"/>
              </a:rPr>
              <a:t>7.5 Merge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006600"/>
                </a:solidFill>
                <a:sym typeface="Symbol" panose="05050102010706020507" pitchFamily="18" charset="2"/>
              </a:rPr>
              <a:t>7.6 Heap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006600"/>
                </a:solidFill>
                <a:sym typeface="Symbol" panose="05050102010706020507" pitchFamily="18" charset="2"/>
              </a:rPr>
              <a:t>7.7 </a:t>
            </a:r>
            <a:r>
              <a:rPr lang="en-US" altLang="zh-CN" sz="2800" b="1" dirty="0" err="1">
                <a:solidFill>
                  <a:srgbClr val="006600"/>
                </a:solidFill>
                <a:sym typeface="Symbol" panose="05050102010706020507" pitchFamily="18" charset="2"/>
              </a:rPr>
              <a:t>BinSort</a:t>
            </a:r>
            <a:r>
              <a:rPr lang="en-US" altLang="zh-CN" sz="2800" b="1" dirty="0">
                <a:solidFill>
                  <a:srgbClr val="006600"/>
                </a:solidFill>
                <a:sym typeface="Symbol" panose="05050102010706020507" pitchFamily="18" charset="2"/>
              </a:rPr>
              <a:t> and Radix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006600"/>
                </a:solidFill>
                <a:sym typeface="Symbol" panose="05050102010706020507" pitchFamily="18" charset="2"/>
              </a:rPr>
              <a:t>7.8 Empirical Comparison of Sorting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006600"/>
                </a:solidFill>
                <a:sym typeface="Symbol" panose="05050102010706020507" pitchFamily="18" charset="2"/>
              </a:rPr>
              <a:t>7.9 Lower bounds for Sorting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22A6D4-EE7B-8D8B-D0E7-B5C1B9E9C132}"/>
              </a:ext>
            </a:extLst>
          </p:cNvPr>
          <p:cNvSpPr txBox="1"/>
          <p:nvPr/>
        </p:nvSpPr>
        <p:spPr>
          <a:xfrm>
            <a:off x="4152122" y="2971800"/>
            <a:ext cx="466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再次复习：</a:t>
            </a:r>
            <a:r>
              <a:rPr lang="en-US" altLang="zh-CN">
                <a:solidFill>
                  <a:srgbClr val="FF0000"/>
                </a:solidFill>
              </a:rPr>
              <a:t>5,6,10,14,1,21,30,32,48,49,51,60,61,75,78,88-90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10</a:t>
            </a:fld>
            <a:endParaRPr lang="en-US" altLang="zh-CN" sz="14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Bubble Sort (3)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55613" y="1143000"/>
            <a:ext cx="8226425" cy="2357438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void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bubsort</a:t>
            </a:r>
            <a:r>
              <a:rPr lang="en-US" altLang="zh-CN" sz="2400" b="1" dirty="0">
                <a:latin typeface="Courier New" panose="02070309020205020404" pitchFamily="49" charset="0"/>
              </a:rPr>
              <a:t>(Elem A[], int n) {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for (int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=0;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&lt;n-1;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for (int j=n-1; j&gt;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; j--)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if (A[j]&lt; A[j-1])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swap(A, j, j-1);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pic>
        <p:nvPicPr>
          <p:cNvPr id="22532" name="Picture 4" descr="BubSort"/>
          <p:cNvPicPr>
            <a:picLocks noChangeAspect="1"/>
          </p:cNvPicPr>
          <p:nvPr/>
        </p:nvPicPr>
        <p:blipFill>
          <a:blip r:embed="rId3"/>
          <a:srcRect l="1820" t="2740" r="4855" b="4109"/>
          <a:stretch>
            <a:fillRect/>
          </a:stretch>
        </p:blipFill>
        <p:spPr>
          <a:xfrm>
            <a:off x="827088" y="3357563"/>
            <a:ext cx="7272337" cy="3214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11</a:t>
            </a:fld>
            <a:endParaRPr lang="en-US" altLang="zh-CN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Bubble Sort (4)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55613" y="4076700"/>
            <a:ext cx="8226425" cy="20955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CC0000"/>
                </a:solidFill>
                <a:latin typeface="Helvetica" pitchFamily="34" charset="0"/>
              </a:rPr>
              <a:t>Best Case:</a:t>
            </a:r>
            <a:r>
              <a:rPr lang="en-US" altLang="zh-CN" sz="2400" dirty="0">
                <a:latin typeface="Helvetica" pitchFamily="34" charset="0"/>
              </a:rPr>
              <a:t>     </a:t>
            </a:r>
            <a:r>
              <a:rPr lang="en-US" altLang="zh-CN" sz="2400" dirty="0"/>
              <a:t>0 swaps, </a:t>
            </a:r>
            <a:r>
              <a:rPr lang="en-US" altLang="zh-CN" sz="2400" i="1" dirty="0"/>
              <a:t>n</a:t>
            </a:r>
            <a:r>
              <a:rPr lang="en-US" altLang="zh-CN" sz="2400" dirty="0"/>
              <a:t>(n-1)/2 comparisons          </a:t>
            </a:r>
            <a:r>
              <a:rPr lang="en-US" altLang="zh-CN" sz="2400" dirty="0">
                <a:latin typeface="Symbol" panose="05050102010706020507" pitchFamily="18" charset="2"/>
              </a:rPr>
              <a:t>Q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CC0000"/>
                </a:solidFill>
                <a:latin typeface="Helvetica" pitchFamily="34" charset="0"/>
              </a:rPr>
              <a:t>Worst Case:  </a:t>
            </a:r>
            <a:r>
              <a:rPr lang="en-US" altLang="zh-CN" sz="2400" i="1" dirty="0"/>
              <a:t> n</a:t>
            </a:r>
            <a:r>
              <a:rPr lang="en-US" altLang="zh-CN" sz="2400" dirty="0"/>
              <a:t>(n-1)/2 swaps and comparisons       </a:t>
            </a:r>
            <a:r>
              <a:rPr lang="en-US" altLang="zh-CN" sz="2400" dirty="0">
                <a:latin typeface="Symbol" panose="05050102010706020507" pitchFamily="18" charset="2"/>
              </a:rPr>
              <a:t>Q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endParaRPr lang="en-US" altLang="zh-CN" sz="2400" dirty="0">
              <a:latin typeface="Helvetica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CC0000"/>
                </a:solidFill>
                <a:latin typeface="Helvetica" pitchFamily="34" charset="0"/>
              </a:rPr>
              <a:t>Average Case:</a:t>
            </a:r>
            <a:r>
              <a:rPr lang="en-US" altLang="zh-CN" sz="2400" dirty="0">
                <a:latin typeface="Helvetica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Helvetica" pitchFamily="34" charset="0"/>
              </a:rPr>
              <a:t>			 </a:t>
            </a:r>
            <a:r>
              <a:rPr lang="en-US" altLang="zh-CN" sz="2400" i="1" dirty="0"/>
              <a:t>n</a:t>
            </a:r>
            <a:r>
              <a:rPr lang="en-US" altLang="zh-CN" sz="2400" dirty="0"/>
              <a:t>(n-1)</a:t>
            </a:r>
            <a:r>
              <a:rPr lang="en-US" altLang="zh-CN" sz="2400" baseline="30000" dirty="0"/>
              <a:t> </a:t>
            </a:r>
            <a:r>
              <a:rPr lang="en-US" altLang="zh-CN" sz="2400" dirty="0"/>
              <a:t>/4 swaps and </a:t>
            </a:r>
            <a:r>
              <a:rPr lang="en-US" altLang="zh-CN" sz="2400" i="1" dirty="0"/>
              <a:t>n</a:t>
            </a:r>
            <a:r>
              <a:rPr lang="en-US" altLang="zh-CN" sz="2400" dirty="0"/>
              <a:t>(n-1)</a:t>
            </a:r>
            <a:r>
              <a:rPr lang="en-US" altLang="zh-CN" sz="2400" baseline="30000" dirty="0"/>
              <a:t> </a:t>
            </a:r>
            <a:r>
              <a:rPr lang="en-US" altLang="zh-CN" sz="2400" dirty="0"/>
              <a:t>/2 comparisons. </a:t>
            </a:r>
            <a:r>
              <a:rPr lang="en-US" altLang="zh-CN" sz="2400" dirty="0">
                <a:latin typeface="Symbol" panose="05050102010706020507" pitchFamily="18" charset="2"/>
              </a:rPr>
              <a:t>Q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>
              <a:latin typeface="Helvetica" pitchFamily="34" charset="0"/>
            </a:endParaRPr>
          </a:p>
        </p:txBody>
      </p:sp>
      <p:sp>
        <p:nvSpPr>
          <p:cNvPr id="24580" name="Rectangle 6"/>
          <p:cNvSpPr/>
          <p:nvPr/>
        </p:nvSpPr>
        <p:spPr>
          <a:xfrm>
            <a:off x="455613" y="1143000"/>
            <a:ext cx="8226425" cy="2357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template &lt;class Elem&gt;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zh-CN" b="1" err="1">
                <a:latin typeface="Courier New" panose="02070309020205020404" pitchFamily="49" charset="0"/>
                <a:ea typeface="宋体" panose="02010600030101010101" pitchFamily="2" charset="-122"/>
              </a:rPr>
              <a:t>bubsort(Elem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A[], </a:t>
            </a:r>
            <a:r>
              <a:rPr lang="en-US" altLang="zh-CN" b="1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n)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for (</a:t>
            </a:r>
            <a:r>
              <a:rPr lang="en-US" altLang="zh-CN" b="1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i=0; i&lt;n-1; i++)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for (</a:t>
            </a:r>
            <a:r>
              <a:rPr lang="en-US" altLang="zh-CN" b="1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j=n-1; j&gt;i; j--)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if (</a:t>
            </a:r>
            <a:r>
              <a:rPr lang="en-US" altLang="zh-CN" b="1" err="1">
                <a:latin typeface="Courier New" panose="02070309020205020404" pitchFamily="49" charset="0"/>
                <a:ea typeface="宋体" panose="02010600030101010101" pitchFamily="2" charset="-122"/>
              </a:rPr>
              <a:t>A[j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]&lt; A[j-1])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1" err="1">
                <a:latin typeface="Courier New" panose="02070309020205020404" pitchFamily="49" charset="0"/>
                <a:ea typeface="宋体" panose="02010600030101010101" pitchFamily="2" charset="-122"/>
              </a:rPr>
              <a:t>swap(A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, j, j-1);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12</a:t>
            </a:fld>
            <a:endParaRPr lang="en-US" altLang="zh-CN" sz="140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Bubble Sort (5)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228600" y="908050"/>
            <a:ext cx="7799388" cy="338455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void </a:t>
            </a:r>
            <a:r>
              <a:rPr lang="en-US" altLang="zh-CN" sz="2400" b="1" err="1">
                <a:latin typeface="Courier New" panose="02070309020205020404" pitchFamily="49" charset="0"/>
              </a:rPr>
              <a:t>bubsort(Elem</a:t>
            </a:r>
            <a:r>
              <a:rPr lang="en-US" altLang="zh-CN" sz="2400" b="1">
                <a:latin typeface="Courier New" panose="02070309020205020404" pitchFamily="49" charset="0"/>
              </a:rPr>
              <a:t> A[],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n) {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i=0; i&lt;n-1; i++)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j=n-1; j&gt;i; j--)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if (</a:t>
            </a:r>
            <a:r>
              <a:rPr lang="en-US" altLang="zh-CN" sz="2400" b="1" err="1">
                <a:latin typeface="Courier New" panose="02070309020205020404" pitchFamily="49" charset="0"/>
              </a:rPr>
              <a:t>A[j</a:t>
            </a:r>
            <a:r>
              <a:rPr lang="en-US" altLang="zh-CN" sz="2400" b="1">
                <a:latin typeface="Courier New" panose="02070309020205020404" pitchFamily="49" charset="0"/>
              </a:rPr>
              <a:t>]&lt; A[j-1])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</a:t>
            </a:r>
            <a:r>
              <a:rPr lang="en-US" altLang="zh-CN" sz="2400" b="1" err="1">
                <a:latin typeface="Courier New" panose="02070309020205020404" pitchFamily="49" charset="0"/>
              </a:rPr>
              <a:t>swap(A</a:t>
            </a:r>
            <a:r>
              <a:rPr lang="en-US" altLang="zh-CN" sz="2400" b="1">
                <a:latin typeface="Courier New" panose="02070309020205020404" pitchFamily="49" charset="0"/>
              </a:rPr>
              <a:t>, j, j-1);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/>
              <a:t>Bubble Sorting algorithm is </a:t>
            </a:r>
            <a:r>
              <a:rPr lang="en-US" altLang="zh-CN" b="1">
                <a:solidFill>
                  <a:srgbClr val="CC0000"/>
                </a:solidFill>
              </a:rPr>
              <a:t>Stable</a:t>
            </a:r>
            <a:r>
              <a:rPr lang="en-US" altLang="zh-CN"/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None/>
            </a:pPr>
            <a:endParaRPr lang="en-US" altLang="zh-CN"/>
          </a:p>
        </p:txBody>
      </p:sp>
      <p:sp>
        <p:nvSpPr>
          <p:cNvPr id="26628" name="Text Box 25"/>
          <p:cNvSpPr txBox="1"/>
          <p:nvPr/>
        </p:nvSpPr>
        <p:spPr>
          <a:xfrm>
            <a:off x="1765300" y="3789363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6629" name="Line 26"/>
          <p:cNvSpPr/>
          <p:nvPr/>
        </p:nvSpPr>
        <p:spPr>
          <a:xfrm flipV="1">
            <a:off x="1693863" y="5589588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630" name="Line 27"/>
          <p:cNvSpPr/>
          <p:nvPr/>
        </p:nvSpPr>
        <p:spPr>
          <a:xfrm>
            <a:off x="1693863" y="6669088"/>
            <a:ext cx="142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1" name="Text Box 28"/>
          <p:cNvSpPr txBox="1"/>
          <p:nvPr/>
        </p:nvSpPr>
        <p:spPr>
          <a:xfrm>
            <a:off x="2355850" y="3789363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26632" name="Text Box 29"/>
          <p:cNvSpPr txBox="1"/>
          <p:nvPr/>
        </p:nvSpPr>
        <p:spPr>
          <a:xfrm>
            <a:off x="2917825" y="3789363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26633" name="Text Box 30"/>
          <p:cNvSpPr txBox="1"/>
          <p:nvPr/>
        </p:nvSpPr>
        <p:spPr>
          <a:xfrm>
            <a:off x="3421063" y="3789363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26634" name="Text Box 31"/>
          <p:cNvSpPr txBox="1"/>
          <p:nvPr/>
        </p:nvSpPr>
        <p:spPr>
          <a:xfrm>
            <a:off x="3997325" y="3789363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26635" name="Text Box 32"/>
          <p:cNvSpPr txBox="1"/>
          <p:nvPr/>
        </p:nvSpPr>
        <p:spPr>
          <a:xfrm>
            <a:off x="4502150" y="3789363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26636" name="Line 33"/>
          <p:cNvSpPr/>
          <p:nvPr/>
        </p:nvSpPr>
        <p:spPr>
          <a:xfrm>
            <a:off x="4573588" y="417512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7" name="Text Box 35"/>
          <p:cNvSpPr txBox="1"/>
          <p:nvPr/>
        </p:nvSpPr>
        <p:spPr>
          <a:xfrm>
            <a:off x="5451475" y="3789363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26638" name="Text Box 36"/>
          <p:cNvSpPr txBox="1"/>
          <p:nvPr/>
        </p:nvSpPr>
        <p:spPr>
          <a:xfrm>
            <a:off x="6135688" y="5033963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…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13</a:t>
            </a:fld>
            <a:endParaRPr lang="en-US" altLang="zh-CN" sz="14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Selection Sort (1)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endParaRPr lang="zh-CN" altLang="zh-CN" sz="2400" dirty="0">
              <a:latin typeface="Helvetica" pitchFamily="34" charset="0"/>
            </a:endParaRPr>
          </a:p>
        </p:txBody>
      </p:sp>
      <p:pic>
        <p:nvPicPr>
          <p:cNvPr id="29700" name="Picture 4" descr="SelSort"/>
          <p:cNvPicPr>
            <a:picLocks noChangeAspect="1"/>
          </p:cNvPicPr>
          <p:nvPr/>
        </p:nvPicPr>
        <p:blipFill>
          <a:blip r:embed="rId3"/>
          <a:srcRect l="1814" t="1370" r="4837" b="2740"/>
          <a:stretch>
            <a:fillRect/>
          </a:stretch>
        </p:blipFill>
        <p:spPr>
          <a:xfrm>
            <a:off x="457200" y="1600200"/>
            <a:ext cx="8229600" cy="3732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矩形 1"/>
          <p:cNvSpPr/>
          <p:nvPr/>
        </p:nvSpPr>
        <p:spPr>
          <a:xfrm>
            <a:off x="827088" y="5627688"/>
            <a:ext cx="7489825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第</a:t>
            </a:r>
            <a:r>
              <a:rPr lang="en-US" altLang="zh-CN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趟排序就是从位置属于</a:t>
            </a:r>
            <a:r>
              <a:rPr lang="en-US" altLang="zh-CN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[i,n-1]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的元素中</a:t>
            </a:r>
            <a:endParaRPr lang="en-US" altLang="zh-CN" b="1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选出最小的元素，并将其和第</a:t>
            </a:r>
            <a:r>
              <a:rPr lang="en-US" altLang="zh-CN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位置上的元素交换</a:t>
            </a:r>
            <a:endParaRPr lang="en-US" altLang="zh-CN" b="1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14</a:t>
            </a:fld>
            <a:endParaRPr lang="en-US" altLang="zh-CN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Selection Sort (2)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3509963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void </a:t>
            </a:r>
            <a:r>
              <a:rPr lang="en-US" altLang="zh-CN" sz="2000" b="1" err="1">
                <a:latin typeface="Courier New" panose="02070309020205020404" pitchFamily="49" charset="0"/>
              </a:rPr>
              <a:t>selsort(Elem</a:t>
            </a:r>
            <a:r>
              <a:rPr lang="en-US" altLang="zh-CN" sz="2000" b="1">
                <a:latin typeface="Courier New" panose="02070309020205020404" pitchFamily="49" charset="0"/>
              </a:rPr>
              <a:t> A[], </a:t>
            </a:r>
            <a:r>
              <a:rPr lang="en-US" altLang="zh-CN" sz="2000" b="1" err="1"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latin typeface="Courier New" panose="02070309020205020404" pitchFamily="49" charset="0"/>
              </a:rPr>
              <a:t> n) {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for (</a:t>
            </a:r>
            <a:r>
              <a:rPr lang="en-US" altLang="zh-CN" sz="2000" b="1" err="1"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latin typeface="Courier New" panose="02070309020205020404" pitchFamily="49" charset="0"/>
              </a:rPr>
              <a:t> i=0; i&lt;n-1; i++) { 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// select the </a:t>
            </a:r>
            <a:r>
              <a:rPr lang="en-US" altLang="zh-CN" sz="2000" b="1" err="1">
                <a:latin typeface="Courier New" panose="02070309020205020404" pitchFamily="49" charset="0"/>
              </a:rPr>
              <a:t>minial</a:t>
            </a:r>
            <a:r>
              <a:rPr lang="en-US" altLang="zh-CN" sz="2000" b="1">
                <a:latin typeface="Courier New" panose="02070309020205020404" pitchFamily="49" charset="0"/>
              </a:rPr>
              <a:t> values in [i,n-1]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</a:t>
            </a:r>
            <a:r>
              <a:rPr lang="en-US" altLang="zh-CN" sz="2000" b="1" err="1"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 err="1">
                <a:latin typeface="Courier New" panose="02070309020205020404" pitchFamily="49" charset="0"/>
              </a:rPr>
              <a:t>lowindex</a:t>
            </a:r>
            <a:r>
              <a:rPr lang="en-US" altLang="zh-CN" sz="2000" b="1">
                <a:latin typeface="Courier New" panose="02070309020205020404" pitchFamily="49" charset="0"/>
              </a:rPr>
              <a:t> = i; // Remember its index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for (</a:t>
            </a:r>
            <a:r>
              <a:rPr lang="en-US" altLang="zh-CN" sz="2000" b="1" err="1"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latin typeface="Courier New" panose="02070309020205020404" pitchFamily="49" charset="0"/>
              </a:rPr>
              <a:t> j=n-1; j&gt;i; j--) // Find least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if (</a:t>
            </a:r>
            <a:r>
              <a:rPr lang="en-US" altLang="zh-CN" sz="2000" b="1" err="1">
                <a:latin typeface="Courier New" panose="02070309020205020404" pitchFamily="49" charset="0"/>
              </a:rPr>
              <a:t>A[j</a:t>
            </a:r>
            <a:r>
              <a:rPr lang="en-US" altLang="zh-CN" sz="2000" b="1">
                <a:latin typeface="Courier New" panose="02070309020205020404" pitchFamily="49" charset="0"/>
              </a:rPr>
              <a:t>]&lt; </a:t>
            </a:r>
            <a:r>
              <a:rPr lang="en-US" altLang="zh-CN" sz="2000" b="1" err="1">
                <a:latin typeface="Courier New" panose="02070309020205020404" pitchFamily="49" charset="0"/>
              </a:rPr>
              <a:t>A[lowindex</a:t>
            </a:r>
            <a:r>
              <a:rPr lang="en-US" altLang="zh-CN" sz="2000" b="1">
                <a:latin typeface="Courier New" panose="02070309020205020404" pitchFamily="49" charset="0"/>
              </a:rPr>
              <a:t>])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</a:t>
            </a:r>
            <a:r>
              <a:rPr lang="en-US" altLang="zh-CN" sz="2000" b="1" err="1">
                <a:latin typeface="Courier New" panose="02070309020205020404" pitchFamily="49" charset="0"/>
              </a:rPr>
              <a:t>lowindex</a:t>
            </a:r>
            <a:r>
              <a:rPr lang="en-US" altLang="zh-CN" sz="2000" b="1">
                <a:latin typeface="Courier New" panose="02070309020205020404" pitchFamily="49" charset="0"/>
              </a:rPr>
              <a:t> = j; // Put it in place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</a:t>
            </a:r>
            <a:r>
              <a:rPr lang="en-US" altLang="zh-CN" sz="2000" b="1" err="1">
                <a:latin typeface="Courier New" panose="02070309020205020404" pitchFamily="49" charset="0"/>
              </a:rPr>
              <a:t>swap(A</a:t>
            </a:r>
            <a:r>
              <a:rPr lang="en-US" altLang="zh-CN" sz="2000" b="1">
                <a:latin typeface="Courier New" panose="02070309020205020404" pitchFamily="49" charset="0"/>
              </a:rPr>
              <a:t>, i, </a:t>
            </a:r>
            <a:r>
              <a:rPr lang="en-US" altLang="zh-CN" sz="2000" b="1" err="1">
                <a:latin typeface="Courier New" panose="02070309020205020404" pitchFamily="49" charset="0"/>
              </a:rPr>
              <a:t>lowindex</a:t>
            </a:r>
            <a:r>
              <a:rPr lang="en-US" altLang="zh-CN" sz="2000" b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pic>
        <p:nvPicPr>
          <p:cNvPr id="31748" name="Picture 4" descr="SelSort"/>
          <p:cNvPicPr>
            <a:picLocks noChangeAspect="1"/>
          </p:cNvPicPr>
          <p:nvPr/>
        </p:nvPicPr>
        <p:blipFill>
          <a:blip r:embed="rId3"/>
          <a:srcRect l="1814" t="1370" r="4837" b="2740"/>
          <a:stretch>
            <a:fillRect/>
          </a:stretch>
        </p:blipFill>
        <p:spPr>
          <a:xfrm>
            <a:off x="1042988" y="3825875"/>
            <a:ext cx="6588125" cy="298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15</a:t>
            </a:fld>
            <a:endParaRPr lang="en-US" altLang="zh-CN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Selection Sort (3)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539750" y="4508500"/>
            <a:ext cx="8243888" cy="178117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dirty="0">
                <a:latin typeface="Helvetica" pitchFamily="34" charset="0"/>
              </a:rPr>
              <a:t>Best Case: </a:t>
            </a:r>
            <a:r>
              <a:rPr lang="en-US" altLang="zh-CN" sz="2400" dirty="0"/>
              <a:t>0 swaps , </a:t>
            </a:r>
            <a:r>
              <a:rPr lang="en-US" altLang="zh-CN" sz="2400" i="1" dirty="0"/>
              <a:t>n(n-1)</a:t>
            </a:r>
            <a:r>
              <a:rPr lang="en-US" altLang="zh-CN" sz="2400" dirty="0"/>
              <a:t>/2 comparisons.                        </a:t>
            </a:r>
            <a:r>
              <a:rPr lang="en-US" altLang="zh-CN" sz="2400" b="1" dirty="0">
                <a:latin typeface="Helvetica" pitchFamily="34" charset="0"/>
                <a:sym typeface="Symbol" panose="05050102010706020507" pitchFamily="18" charset="2"/>
              </a:rPr>
              <a:t></a:t>
            </a:r>
            <a:r>
              <a:rPr lang="en-US" altLang="zh-CN" sz="2400" b="1" dirty="0">
                <a:latin typeface="Helvetica" pitchFamily="34" charset="0"/>
              </a:rPr>
              <a:t>(</a:t>
            </a:r>
            <a:r>
              <a:rPr lang="en-US" altLang="zh-CN" sz="2400" b="1" i="1" dirty="0">
                <a:latin typeface="Helvetica" pitchFamily="34" charset="0"/>
              </a:rPr>
              <a:t>n</a:t>
            </a:r>
            <a:r>
              <a:rPr lang="en-US" altLang="zh-CN" sz="2400" b="1" i="1" baseline="30000" dirty="0">
                <a:latin typeface="Helvetica" pitchFamily="34" charset="0"/>
              </a:rPr>
              <a:t>2</a:t>
            </a:r>
            <a:r>
              <a:rPr lang="en-US" altLang="zh-CN" sz="2400" b="1" dirty="0">
                <a:latin typeface="Helvetica" pitchFamily="34" charset="0"/>
              </a:rPr>
              <a:t>)</a:t>
            </a:r>
            <a:r>
              <a:rPr lang="en-US" altLang="zh-CN" sz="2000" dirty="0">
                <a:latin typeface="Helvetica" pitchFamily="34" charset="0"/>
              </a:rPr>
              <a:t> </a:t>
            </a:r>
            <a:endParaRPr lang="en-US" altLang="zh-CN" sz="2400" dirty="0">
              <a:latin typeface="Helvetica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Helvetica" pitchFamily="34" charset="0"/>
              </a:rPr>
              <a:t>Worst Case: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- 1 swaps and </a:t>
            </a:r>
            <a:r>
              <a:rPr lang="en-US" altLang="zh-CN" sz="2400" i="1" dirty="0"/>
              <a:t>n(n-1)</a:t>
            </a:r>
            <a:r>
              <a:rPr lang="en-US" altLang="zh-CN" sz="2400" dirty="0"/>
              <a:t>/2 comparisons        </a:t>
            </a:r>
            <a:r>
              <a:rPr lang="en-US" altLang="zh-CN" sz="2400" b="1" dirty="0">
                <a:latin typeface="Helvetica" pitchFamily="34" charset="0"/>
                <a:sym typeface="Symbol" panose="05050102010706020507" pitchFamily="18" charset="2"/>
              </a:rPr>
              <a:t></a:t>
            </a:r>
            <a:r>
              <a:rPr lang="en-US" altLang="zh-CN" sz="2400" b="1" dirty="0">
                <a:latin typeface="Helvetica" pitchFamily="34" charset="0"/>
              </a:rPr>
              <a:t>(</a:t>
            </a:r>
            <a:r>
              <a:rPr lang="en-US" altLang="zh-CN" sz="2400" b="1" i="1" dirty="0">
                <a:latin typeface="Helvetica" pitchFamily="34" charset="0"/>
              </a:rPr>
              <a:t>n</a:t>
            </a:r>
            <a:r>
              <a:rPr lang="en-US" altLang="zh-CN" sz="2400" b="1" i="1" baseline="30000" dirty="0">
                <a:latin typeface="Helvetica" pitchFamily="34" charset="0"/>
              </a:rPr>
              <a:t>2</a:t>
            </a:r>
            <a:r>
              <a:rPr lang="en-US" altLang="zh-CN" sz="2400" b="1" dirty="0">
                <a:latin typeface="Helvetica" pitchFamily="34" charset="0"/>
              </a:rPr>
              <a:t>)</a:t>
            </a:r>
            <a:r>
              <a:rPr lang="en-US" altLang="zh-CN" sz="2000" dirty="0">
                <a:latin typeface="Helvetica" pitchFamily="34" charset="0"/>
              </a:rPr>
              <a:t> </a:t>
            </a:r>
            <a:endParaRPr lang="en-US" altLang="zh-CN" sz="2400" dirty="0">
              <a:latin typeface="Helvetica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Helvetica" pitchFamily="34" charset="0"/>
              </a:rPr>
              <a:t>Average Case: </a:t>
            </a:r>
            <a:r>
              <a:rPr lang="en-US" altLang="zh-CN" sz="2000" dirty="0">
                <a:latin typeface="Helvetica" pitchFamily="34" charset="0"/>
                <a:sym typeface="Symbol" panose="05050102010706020507" pitchFamily="18" charset="2"/>
              </a:rPr>
              <a:t>(n-1)/2</a:t>
            </a:r>
            <a:r>
              <a:rPr lang="en-US" altLang="zh-CN" sz="2000" dirty="0">
                <a:latin typeface="Helvetica" pitchFamily="34" charset="0"/>
              </a:rPr>
              <a:t> </a:t>
            </a:r>
            <a:r>
              <a:rPr lang="en-US" altLang="zh-CN" sz="2400" dirty="0"/>
              <a:t>swaps and </a:t>
            </a:r>
            <a:r>
              <a:rPr lang="en-US" altLang="zh-CN" sz="2400" i="1" dirty="0"/>
              <a:t>n(n-1)</a:t>
            </a:r>
            <a:r>
              <a:rPr lang="en-US" altLang="zh-CN" sz="2400" dirty="0"/>
              <a:t>/2 comparisons     </a:t>
            </a:r>
            <a:r>
              <a:rPr lang="en-US" altLang="zh-CN" sz="2400" b="1" dirty="0">
                <a:latin typeface="Helvetica" pitchFamily="34" charset="0"/>
                <a:sym typeface="Symbol" panose="05050102010706020507" pitchFamily="18" charset="2"/>
              </a:rPr>
              <a:t></a:t>
            </a:r>
            <a:r>
              <a:rPr lang="en-US" altLang="zh-CN" sz="2400" b="1" dirty="0">
                <a:latin typeface="Helvetica" pitchFamily="34" charset="0"/>
              </a:rPr>
              <a:t>(</a:t>
            </a:r>
            <a:r>
              <a:rPr lang="en-US" altLang="zh-CN" sz="2400" b="1" i="1" dirty="0">
                <a:latin typeface="Helvetica" pitchFamily="34" charset="0"/>
              </a:rPr>
              <a:t>n</a:t>
            </a:r>
            <a:r>
              <a:rPr lang="en-US" altLang="zh-CN" sz="2400" b="1" i="1" baseline="30000" dirty="0">
                <a:latin typeface="Helvetica" pitchFamily="34" charset="0"/>
              </a:rPr>
              <a:t>2</a:t>
            </a:r>
            <a:r>
              <a:rPr lang="en-US" altLang="zh-CN" sz="2400" b="1" dirty="0">
                <a:latin typeface="Helvetica" pitchFamily="34" charset="0"/>
              </a:rPr>
              <a:t>)</a:t>
            </a:r>
            <a:r>
              <a:rPr lang="en-US" altLang="zh-CN" sz="2000" dirty="0">
                <a:latin typeface="Helvetica" pitchFamily="34" charset="0"/>
              </a:rPr>
              <a:t> </a:t>
            </a:r>
          </a:p>
        </p:txBody>
      </p:sp>
      <p:sp>
        <p:nvSpPr>
          <p:cNvPr id="33796" name="Rectangle 6"/>
          <p:cNvSpPr/>
          <p:nvPr/>
        </p:nvSpPr>
        <p:spPr>
          <a:xfrm>
            <a:off x="228600" y="1143000"/>
            <a:ext cx="8915400" cy="3509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template &lt;class Elem&gt;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selsort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(Elem A[], int n)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(int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&lt;n-1;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++) {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// select the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minial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values in [i,n-1]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int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lowindex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 // Remember its index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for (int j=n-1; j&gt;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 j--) // Find least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if (A[j]&lt; A[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lowindex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])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lowindex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= j; // Put it in place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swap(A,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lowindex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16</a:t>
            </a:fld>
            <a:endParaRPr lang="en-US" altLang="zh-CN" sz="14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Selection Sort (4)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228600" y="908050"/>
            <a:ext cx="7799388" cy="338455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selsort</a:t>
            </a:r>
            <a:r>
              <a:rPr lang="en-US" altLang="zh-CN" sz="2000" b="1" dirty="0">
                <a:latin typeface="Courier New" panose="02070309020205020404" pitchFamily="49" charset="0"/>
              </a:rPr>
              <a:t>(Elem A[], int n) {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for (int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&lt;n-1;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int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lowindex</a:t>
            </a:r>
            <a:r>
              <a:rPr lang="en-US" altLang="zh-CN" sz="2000" b="1" dirty="0"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; // Remember its index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for (int j=n-1; j&gt;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; j--) // Find least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if (A[j]&lt; A[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lowindex</a:t>
            </a:r>
            <a:r>
              <a:rPr lang="en-US" altLang="zh-CN" sz="2000" b="1" dirty="0">
                <a:latin typeface="Courier New" panose="02070309020205020404" pitchFamily="49" charset="0"/>
              </a:rPr>
              <a:t>])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lowindex</a:t>
            </a:r>
            <a:r>
              <a:rPr lang="en-US" altLang="zh-CN" sz="2000" b="1" dirty="0">
                <a:latin typeface="Courier New" panose="02070309020205020404" pitchFamily="49" charset="0"/>
              </a:rPr>
              <a:t> = j; // Put it in place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swap(A,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lowindex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Selection Sorting algorithm is </a:t>
            </a:r>
            <a:r>
              <a:rPr lang="en-US" altLang="zh-CN" b="1" dirty="0">
                <a:solidFill>
                  <a:srgbClr val="CC0000"/>
                </a:solidFill>
              </a:rPr>
              <a:t>not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C0000"/>
                </a:solidFill>
              </a:rPr>
              <a:t>stable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</p:txBody>
      </p:sp>
      <p:sp>
        <p:nvSpPr>
          <p:cNvPr id="35844" name="Text Box 14"/>
          <p:cNvSpPr txBox="1"/>
          <p:nvPr/>
        </p:nvSpPr>
        <p:spPr>
          <a:xfrm>
            <a:off x="6135688" y="5033963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… </a:t>
            </a:r>
          </a:p>
        </p:txBody>
      </p:sp>
      <p:sp>
        <p:nvSpPr>
          <p:cNvPr id="35845" name="Text Box 16"/>
          <p:cNvSpPr txBox="1"/>
          <p:nvPr/>
        </p:nvSpPr>
        <p:spPr>
          <a:xfrm>
            <a:off x="1547813" y="4941888"/>
            <a:ext cx="488950" cy="1552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6" name="Text Box 17"/>
          <p:cNvSpPr txBox="1"/>
          <p:nvPr/>
        </p:nvSpPr>
        <p:spPr>
          <a:xfrm>
            <a:off x="2211388" y="4941888"/>
            <a:ext cx="488950" cy="1552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7" name="Text Box 18"/>
          <p:cNvSpPr txBox="1"/>
          <p:nvPr/>
        </p:nvSpPr>
        <p:spPr>
          <a:xfrm>
            <a:off x="2103438" y="4529138"/>
            <a:ext cx="5921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i=0</a:t>
            </a:r>
          </a:p>
        </p:txBody>
      </p:sp>
      <p:sp>
        <p:nvSpPr>
          <p:cNvPr id="35848" name="Line 19"/>
          <p:cNvSpPr/>
          <p:nvPr/>
        </p:nvSpPr>
        <p:spPr>
          <a:xfrm>
            <a:off x="2339975" y="537368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9" name="Text Box 24"/>
          <p:cNvSpPr txBox="1"/>
          <p:nvPr/>
        </p:nvSpPr>
        <p:spPr>
          <a:xfrm>
            <a:off x="2930525" y="4994275"/>
            <a:ext cx="488950" cy="1552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0" name="Text Box 25"/>
          <p:cNvSpPr txBox="1"/>
          <p:nvPr/>
        </p:nvSpPr>
        <p:spPr>
          <a:xfrm>
            <a:off x="2900363" y="4508500"/>
            <a:ext cx="5921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35851" name="Line 26"/>
          <p:cNvSpPr/>
          <p:nvPr/>
        </p:nvSpPr>
        <p:spPr>
          <a:xfrm>
            <a:off x="3059113" y="542607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17</a:t>
            </a:fld>
            <a:endParaRPr lang="en-US" altLang="zh-CN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Summary</a:t>
            </a:r>
          </a:p>
        </p:txBody>
      </p:sp>
      <p:graphicFrame>
        <p:nvGraphicFramePr>
          <p:cNvPr id="20547" name="Group 67"/>
          <p:cNvGraphicFramePr>
            <a:graphicFrameLocks noGrp="1"/>
          </p:cNvGraphicFramePr>
          <p:nvPr/>
        </p:nvGraphicFramePr>
        <p:xfrm>
          <a:off x="914400" y="1600200"/>
          <a:ext cx="7467600" cy="421983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Insertion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Bubble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Selection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Comparisons: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Best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Average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Worst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Swaps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Best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Average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Worst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18</a:t>
            </a:fld>
            <a:endParaRPr lang="en-US" altLang="zh-CN" sz="14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Chapter7     Internal Sorting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179388" y="1484313"/>
            <a:ext cx="8964612" cy="518477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339933"/>
                </a:solidFill>
              </a:rPr>
              <a:t>7.1 </a:t>
            </a:r>
            <a:r>
              <a:rPr lang="en-US" altLang="zh-CN" sz="2800" b="1">
                <a:solidFill>
                  <a:srgbClr val="006600"/>
                </a:solidFill>
              </a:rPr>
              <a:t>Terminology and notation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</a:rPr>
              <a:t>7.2 Three 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(n</a:t>
            </a:r>
            <a:r>
              <a:rPr lang="en-US" altLang="zh-CN" sz="2800" b="1" baseline="3000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) Sorting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Insertion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Bubble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Selection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CC0000"/>
                </a:solidFill>
                <a:sym typeface="Symbol" panose="05050102010706020507" pitchFamily="18" charset="2"/>
              </a:rPr>
              <a:t>7.3 Shell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7.4 Quick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7.5 Merge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7.6 Heap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7.7 </a:t>
            </a:r>
            <a:r>
              <a:rPr lang="en-US" altLang="zh-CN" sz="2800" b="1" err="1">
                <a:solidFill>
                  <a:srgbClr val="006600"/>
                </a:solidFill>
                <a:sym typeface="Symbol" panose="05050102010706020507" pitchFamily="18" charset="2"/>
              </a:rPr>
              <a:t>BinSort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 and Radix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7.8 Empirical Comparison of Sorting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7.9 Lower bounds for Sorting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19</a:t>
            </a:fld>
            <a:endParaRPr lang="en-US" altLang="zh-CN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Shellsort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（希尔排序）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sz="half" idx="1"/>
          </p:nvPr>
        </p:nvSpPr>
        <p:spPr>
          <a:xfrm>
            <a:off x="179388" y="1981200"/>
            <a:ext cx="3810000" cy="41148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2400" b="1" dirty="0"/>
              <a:t>插入排序的性能：序列越小越快，序列越接近正序越快。</a:t>
            </a:r>
          </a:p>
          <a:p>
            <a:pPr eaLnBrk="1" hangingPunct="1">
              <a:buClrTx/>
              <a:buSzTx/>
              <a:buFontTx/>
            </a:pPr>
            <a:r>
              <a:rPr lang="zh-CN" altLang="en-US" sz="2400" b="1" dirty="0"/>
              <a:t>改进：先将整个待排记录序列分割成为若干子序列分别进行直接插入排  序，待整个序列中的记录</a:t>
            </a:r>
            <a:r>
              <a:rPr lang="zh-CN" altLang="en-US" sz="2400" b="1" dirty="0">
                <a:solidFill>
                  <a:srgbClr val="CC0000"/>
                </a:solidFill>
              </a:rPr>
              <a:t>“基本有序”</a:t>
            </a:r>
            <a:r>
              <a:rPr lang="zh-CN" altLang="en-US" sz="2400" b="1" dirty="0"/>
              <a:t>时，再对全体记录进行一次直接插入排序。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zh-CN" sz="2400">
              <a:latin typeface="Helvetica" pitchFamily="34" charset="0"/>
            </a:endParaRPr>
          </a:p>
        </p:txBody>
      </p:sp>
      <p:graphicFrame>
        <p:nvGraphicFramePr>
          <p:cNvPr id="24714" name="Group 138"/>
          <p:cNvGraphicFramePr>
            <a:graphicFrameLocks noGrp="1"/>
          </p:cNvGraphicFramePr>
          <p:nvPr>
            <p:ph sz="half" idx="1"/>
          </p:nvPr>
        </p:nvGraphicFramePr>
        <p:xfrm>
          <a:off x="4800600" y="1773238"/>
          <a:ext cx="4019550" cy="4143631"/>
        </p:xfrm>
        <a:graphic>
          <a:graphicData uri="http://schemas.openxmlformats.org/drawingml/2006/table">
            <a:tbl>
              <a:tblPr/>
              <a:tblGrid>
                <a:gridCol w="24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Insertion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Comparisons: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Best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Average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Worst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Swaps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Best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Average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Worst Case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</a:t>
            </a:fld>
            <a:endParaRPr lang="en-US" altLang="zh-CN" sz="14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Sorting Terminology</a:t>
            </a:r>
            <a:r>
              <a:rPr kumimoji="1" lang="en-US" altLang="zh-CN" sz="44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55613" y="1066800"/>
            <a:ext cx="8226425" cy="51054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</a:rPr>
              <a:t>Given a sequence of records R</a:t>
            </a:r>
            <a:r>
              <a:rPr lang="en-US" altLang="zh-CN" sz="2800" baseline="-25000" dirty="0">
                <a:latin typeface="Arial" panose="020B0604020202020204" pitchFamily="34" charset="0"/>
              </a:rPr>
              <a:t>1 </a:t>
            </a:r>
            <a:r>
              <a:rPr lang="en-US" altLang="zh-CN" sz="2800" dirty="0">
                <a:latin typeface="cmmi8" charset="0"/>
              </a:rPr>
              <a:t>,</a:t>
            </a:r>
            <a:r>
              <a:rPr lang="en-US" altLang="zh-CN" sz="2800" dirty="0">
                <a:latin typeface="Arial" panose="020B0604020202020204" pitchFamily="34" charset="0"/>
              </a:rPr>
              <a:t> R</a:t>
            </a:r>
            <a:r>
              <a:rPr lang="en-US" altLang="zh-CN" sz="2800" baseline="-25000" dirty="0">
                <a:latin typeface="Arial" panose="020B0604020202020204" pitchFamily="34" charset="0"/>
              </a:rPr>
              <a:t>2 </a:t>
            </a:r>
            <a:r>
              <a:rPr lang="en-US" altLang="zh-CN" sz="2800" dirty="0">
                <a:latin typeface="cmmi8" charset="0"/>
              </a:rPr>
              <a:t>,</a:t>
            </a:r>
            <a:r>
              <a:rPr lang="en-US" altLang="zh-CN" sz="2800" dirty="0">
                <a:latin typeface="Arial" panose="020B0604020202020204" pitchFamily="34" charset="0"/>
              </a:rPr>
              <a:t> … </a:t>
            </a:r>
            <a:r>
              <a:rPr lang="en-US" altLang="zh-CN" sz="2800" dirty="0">
                <a:latin typeface="cmmi8" charset="0"/>
              </a:rPr>
              <a:t>,</a:t>
            </a:r>
            <a:r>
              <a:rPr lang="en-US" altLang="zh-CN" sz="2800" dirty="0">
                <a:latin typeface="Arial" panose="020B0604020202020204" pitchFamily="34" charset="0"/>
              </a:rPr>
              <a:t> R</a:t>
            </a:r>
            <a:r>
              <a:rPr lang="en-US" altLang="zh-CN" sz="2800" baseline="-25000" dirty="0">
                <a:latin typeface="Arial" panose="020B0604020202020204" pitchFamily="34" charset="0"/>
              </a:rPr>
              <a:t>n</a:t>
            </a:r>
            <a:r>
              <a:rPr lang="en-US" altLang="zh-CN" sz="2800" dirty="0">
                <a:latin typeface="cmmi8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with key values k</a:t>
            </a:r>
            <a:r>
              <a:rPr lang="en-US" altLang="zh-CN" sz="2800" baseline="-25000" dirty="0">
                <a:latin typeface="Arial" panose="020B0604020202020204" pitchFamily="34" charset="0"/>
              </a:rPr>
              <a:t>1 </a:t>
            </a:r>
            <a:r>
              <a:rPr lang="en-US" altLang="zh-CN" sz="2800" dirty="0">
                <a:latin typeface="cmmi8" charset="0"/>
              </a:rPr>
              <a:t>,</a:t>
            </a:r>
            <a:r>
              <a:rPr lang="en-US" altLang="zh-CN" sz="2800" baseline="-250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k</a:t>
            </a:r>
            <a:r>
              <a:rPr lang="en-US" altLang="zh-CN" sz="2800" baseline="-25000" dirty="0">
                <a:latin typeface="Arial" panose="020B0604020202020204" pitchFamily="34" charset="0"/>
              </a:rPr>
              <a:t>2 </a:t>
            </a:r>
            <a:r>
              <a:rPr lang="en-US" altLang="zh-CN" sz="2800" dirty="0">
                <a:latin typeface="cmmi8" charset="0"/>
              </a:rPr>
              <a:t>,</a:t>
            </a:r>
            <a:r>
              <a:rPr lang="en-US" altLang="zh-CN" sz="2800" dirty="0">
                <a:latin typeface="Arial" panose="020B0604020202020204" pitchFamily="34" charset="0"/>
              </a:rPr>
              <a:t>… </a:t>
            </a:r>
            <a:r>
              <a:rPr lang="en-US" altLang="zh-CN" sz="2800" dirty="0">
                <a:latin typeface="cmmi8" charset="0"/>
              </a:rPr>
              <a:t>,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</a:rPr>
              <a:t>k</a:t>
            </a:r>
            <a:r>
              <a:rPr lang="en-US" altLang="zh-CN" sz="2800" baseline="-25000" dirty="0" err="1">
                <a:latin typeface="Arial" panose="020B0604020202020204" pitchFamily="34" charset="0"/>
              </a:rPr>
              <a:t>n</a:t>
            </a:r>
            <a:r>
              <a:rPr lang="en-US" altLang="zh-CN" sz="2800" baseline="-250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cmmi8" charset="0"/>
              </a:rPr>
              <a:t>,</a:t>
            </a:r>
            <a:r>
              <a:rPr lang="en-US" altLang="zh-CN" sz="2800" dirty="0">
                <a:latin typeface="Arial" panose="020B0604020202020204" pitchFamily="34" charset="0"/>
              </a:rPr>
              <a:t> respectively, arrange the records into any orders</a:t>
            </a:r>
            <a:r>
              <a:rPr lang="en-US" altLang="zh-CN" sz="2800" dirty="0">
                <a:latin typeface="cmmi8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such that records </a:t>
            </a:r>
            <a:r>
              <a:rPr lang="en-US" altLang="zh-CN" sz="2800" dirty="0">
                <a:latin typeface="cmmi8" charset="0"/>
              </a:rPr>
              <a:t>R</a:t>
            </a:r>
            <a:r>
              <a:rPr lang="en-US" altLang="zh-CN" sz="2800" baseline="-25000" dirty="0">
                <a:latin typeface="cmmi8" charset="0"/>
              </a:rPr>
              <a:t>s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cmmi8" charset="0"/>
              </a:rPr>
              <a:t>,R</a:t>
            </a:r>
            <a:r>
              <a:rPr lang="en-US" altLang="zh-CN" sz="2800" baseline="-25000" dirty="0">
                <a:latin typeface="cmmi8" charset="0"/>
              </a:rPr>
              <a:t>s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latin typeface="cmmi8" charset="0"/>
              </a:rPr>
              <a:t>,…,</a:t>
            </a:r>
            <a:r>
              <a:rPr lang="en-US" altLang="zh-CN" sz="2800" dirty="0" err="1">
                <a:latin typeface="cmmi8" charset="0"/>
              </a:rPr>
              <a:t>R</a:t>
            </a:r>
            <a:r>
              <a:rPr lang="en-US" altLang="zh-CN" sz="2800" baseline="-25000" dirty="0" err="1">
                <a:latin typeface="cmmi8" charset="0"/>
              </a:rPr>
              <a:t>sn</a:t>
            </a:r>
            <a:r>
              <a:rPr lang="en-US" altLang="zh-CN" sz="2800" dirty="0">
                <a:latin typeface="cmmi8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have keys obeying the property </a:t>
            </a:r>
            <a:r>
              <a:rPr lang="en-US" altLang="zh-CN" sz="2800" dirty="0">
                <a:latin typeface="cmmi8" charset="0"/>
              </a:rPr>
              <a:t>k</a:t>
            </a:r>
            <a:r>
              <a:rPr lang="en-US" altLang="zh-CN" sz="2800" baseline="-25000" dirty="0">
                <a:latin typeface="cmmi8" charset="0"/>
              </a:rPr>
              <a:t>s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cmsy8" charset="0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≤</a:t>
            </a:r>
            <a:r>
              <a:rPr lang="en-US" altLang="zh-CN" sz="2800" dirty="0">
                <a:latin typeface="cmsy8" charset="0"/>
              </a:rPr>
              <a:t> </a:t>
            </a:r>
            <a:r>
              <a:rPr lang="en-US" altLang="zh-CN" sz="2800" dirty="0">
                <a:latin typeface="cmmi8" charset="0"/>
              </a:rPr>
              <a:t>k</a:t>
            </a:r>
            <a:r>
              <a:rPr lang="en-US" altLang="zh-CN" sz="2800" baseline="-25000" dirty="0">
                <a:latin typeface="cmmi8" charset="0"/>
              </a:rPr>
              <a:t>s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≤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cmsy8" charset="0"/>
              </a:rPr>
              <a:t> </a:t>
            </a:r>
            <a:r>
              <a:rPr lang="en-US" altLang="zh-CN" sz="2800" dirty="0">
                <a:latin typeface="cmmi8" charset="0"/>
              </a:rPr>
              <a:t>…</a:t>
            </a:r>
            <a:r>
              <a:rPr lang="en-US" altLang="zh-CN" sz="2800" dirty="0">
                <a:latin typeface="宋体" panose="02010600030101010101" pitchFamily="2" charset="-122"/>
              </a:rPr>
              <a:t>≤</a:t>
            </a:r>
            <a:r>
              <a:rPr lang="en-US" altLang="zh-CN" sz="2800" dirty="0">
                <a:latin typeface="cmmi8" charset="0"/>
              </a:rPr>
              <a:t> </a:t>
            </a:r>
            <a:r>
              <a:rPr lang="en-US" altLang="zh-CN" sz="2800" dirty="0" err="1">
                <a:latin typeface="cmmi8" charset="0"/>
              </a:rPr>
              <a:t>k</a:t>
            </a:r>
            <a:r>
              <a:rPr lang="en-US" altLang="zh-CN" sz="2800" baseline="-25000" dirty="0" err="1">
                <a:latin typeface="cmmi8" charset="0"/>
              </a:rPr>
              <a:t>sn</a:t>
            </a:r>
            <a:r>
              <a:rPr lang="en-US" altLang="zh-CN" sz="280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</a:rPr>
              <a:t>A sort algorithm is said to be </a:t>
            </a:r>
            <a:r>
              <a:rPr lang="en-US" altLang="zh-CN" sz="2800" b="1" dirty="0">
                <a:solidFill>
                  <a:srgbClr val="CC0000"/>
                </a:solidFill>
                <a:latin typeface="Arial" panose="020B0604020202020204" pitchFamily="34" charset="0"/>
              </a:rPr>
              <a:t>stable</a:t>
            </a:r>
            <a:r>
              <a:rPr lang="en-US" altLang="zh-CN" sz="2800" dirty="0">
                <a:latin typeface="Arial" panose="020B0604020202020204" pitchFamily="34" charset="0"/>
              </a:rPr>
              <a:t> if it does not change the relative ordering of records with identical key values.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buNone/>
            </a:pPr>
            <a:endParaRPr lang="en-US" altLang="zh-CN" dirty="0">
              <a:latin typeface="Helvetica" pitchFamily="34" charset="0"/>
            </a:endParaRPr>
          </a:p>
          <a:p>
            <a:pPr eaLnBrk="1" hangingPunct="1">
              <a:lnSpc>
                <a:spcPct val="70000"/>
              </a:lnSpc>
              <a:buChar char="–"/>
            </a:pPr>
            <a:endParaRPr lang="en-US" altLang="zh-CN" sz="2400" dirty="0">
              <a:latin typeface="Helvetica" pitchFamily="34" charset="0"/>
            </a:endParaRPr>
          </a:p>
        </p:txBody>
      </p:sp>
      <p:sp>
        <p:nvSpPr>
          <p:cNvPr id="5124" name="Rectangle 4"/>
          <p:cNvSpPr/>
          <p:nvPr/>
        </p:nvSpPr>
        <p:spPr>
          <a:xfrm>
            <a:off x="971550" y="5876925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k1</a:t>
            </a:r>
          </a:p>
        </p:txBody>
      </p:sp>
      <p:sp>
        <p:nvSpPr>
          <p:cNvPr id="5125" name="Rectangle 5"/>
          <p:cNvSpPr/>
          <p:nvPr/>
        </p:nvSpPr>
        <p:spPr>
          <a:xfrm>
            <a:off x="1403350" y="5876925"/>
            <a:ext cx="431800" cy="431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k2</a:t>
            </a:r>
          </a:p>
        </p:txBody>
      </p:sp>
      <p:sp>
        <p:nvSpPr>
          <p:cNvPr id="5126" name="Rectangle 6"/>
          <p:cNvSpPr/>
          <p:nvPr/>
        </p:nvSpPr>
        <p:spPr>
          <a:xfrm>
            <a:off x="1835150" y="5876925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k3</a:t>
            </a:r>
          </a:p>
        </p:txBody>
      </p:sp>
      <p:sp>
        <p:nvSpPr>
          <p:cNvPr id="5127" name="Rectangle 7"/>
          <p:cNvSpPr/>
          <p:nvPr/>
        </p:nvSpPr>
        <p:spPr>
          <a:xfrm>
            <a:off x="2266950" y="5876925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k4</a:t>
            </a:r>
          </a:p>
        </p:txBody>
      </p:sp>
      <p:sp>
        <p:nvSpPr>
          <p:cNvPr id="5128" name="Rectangle 8"/>
          <p:cNvSpPr/>
          <p:nvPr/>
        </p:nvSpPr>
        <p:spPr>
          <a:xfrm>
            <a:off x="2698750" y="5876925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k5</a:t>
            </a:r>
          </a:p>
        </p:txBody>
      </p:sp>
      <p:sp>
        <p:nvSpPr>
          <p:cNvPr id="5129" name="Rectangle 9"/>
          <p:cNvSpPr/>
          <p:nvPr/>
        </p:nvSpPr>
        <p:spPr>
          <a:xfrm>
            <a:off x="3132138" y="5876925"/>
            <a:ext cx="431800" cy="431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k6</a:t>
            </a:r>
          </a:p>
        </p:txBody>
      </p:sp>
      <p:sp>
        <p:nvSpPr>
          <p:cNvPr id="5130" name="Text Box 10"/>
          <p:cNvSpPr txBox="1"/>
          <p:nvPr/>
        </p:nvSpPr>
        <p:spPr>
          <a:xfrm>
            <a:off x="684213" y="5229225"/>
            <a:ext cx="3022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k5&lt;k3&lt;k4&lt;k2 = k6&lt;k1</a:t>
            </a:r>
          </a:p>
        </p:txBody>
      </p:sp>
      <p:sp>
        <p:nvSpPr>
          <p:cNvPr id="5131" name="Rectangle 11"/>
          <p:cNvSpPr/>
          <p:nvPr/>
        </p:nvSpPr>
        <p:spPr>
          <a:xfrm>
            <a:off x="4932363" y="4868863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k5</a:t>
            </a:r>
          </a:p>
        </p:txBody>
      </p:sp>
      <p:sp>
        <p:nvSpPr>
          <p:cNvPr id="5132" name="Rectangle 12"/>
          <p:cNvSpPr/>
          <p:nvPr/>
        </p:nvSpPr>
        <p:spPr>
          <a:xfrm>
            <a:off x="5364163" y="4868863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k3</a:t>
            </a:r>
          </a:p>
        </p:txBody>
      </p:sp>
      <p:sp>
        <p:nvSpPr>
          <p:cNvPr id="5133" name="Rectangle 13"/>
          <p:cNvSpPr/>
          <p:nvPr/>
        </p:nvSpPr>
        <p:spPr>
          <a:xfrm>
            <a:off x="5795963" y="4868863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k4</a:t>
            </a:r>
          </a:p>
        </p:txBody>
      </p:sp>
      <p:sp>
        <p:nvSpPr>
          <p:cNvPr id="5134" name="Rectangle 14"/>
          <p:cNvSpPr/>
          <p:nvPr/>
        </p:nvSpPr>
        <p:spPr>
          <a:xfrm>
            <a:off x="6227763" y="4868863"/>
            <a:ext cx="431800" cy="431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k2</a:t>
            </a:r>
          </a:p>
        </p:txBody>
      </p:sp>
      <p:sp>
        <p:nvSpPr>
          <p:cNvPr id="5135" name="Rectangle 15"/>
          <p:cNvSpPr/>
          <p:nvPr/>
        </p:nvSpPr>
        <p:spPr>
          <a:xfrm>
            <a:off x="6659563" y="4868863"/>
            <a:ext cx="431800" cy="431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k6</a:t>
            </a:r>
          </a:p>
        </p:txBody>
      </p:sp>
      <p:sp>
        <p:nvSpPr>
          <p:cNvPr id="5136" name="Rectangle 16"/>
          <p:cNvSpPr/>
          <p:nvPr/>
        </p:nvSpPr>
        <p:spPr>
          <a:xfrm>
            <a:off x="7092950" y="4868863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k1</a:t>
            </a:r>
          </a:p>
        </p:txBody>
      </p:sp>
      <p:sp>
        <p:nvSpPr>
          <p:cNvPr id="5137" name="Rectangle 17"/>
          <p:cNvSpPr/>
          <p:nvPr/>
        </p:nvSpPr>
        <p:spPr>
          <a:xfrm>
            <a:off x="5508625" y="6092825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k5</a:t>
            </a:r>
          </a:p>
        </p:txBody>
      </p:sp>
      <p:sp>
        <p:nvSpPr>
          <p:cNvPr id="5138" name="Rectangle 18"/>
          <p:cNvSpPr/>
          <p:nvPr/>
        </p:nvSpPr>
        <p:spPr>
          <a:xfrm>
            <a:off x="5940425" y="6092825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k3</a:t>
            </a:r>
          </a:p>
        </p:txBody>
      </p:sp>
      <p:sp>
        <p:nvSpPr>
          <p:cNvPr id="5139" name="Rectangle 19"/>
          <p:cNvSpPr/>
          <p:nvPr/>
        </p:nvSpPr>
        <p:spPr>
          <a:xfrm>
            <a:off x="6372225" y="6092825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k4</a:t>
            </a:r>
          </a:p>
        </p:txBody>
      </p:sp>
      <p:sp>
        <p:nvSpPr>
          <p:cNvPr id="5140" name="Rectangle 20"/>
          <p:cNvSpPr/>
          <p:nvPr/>
        </p:nvSpPr>
        <p:spPr>
          <a:xfrm>
            <a:off x="6804025" y="6092825"/>
            <a:ext cx="431800" cy="431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k6</a:t>
            </a:r>
          </a:p>
        </p:txBody>
      </p:sp>
      <p:sp>
        <p:nvSpPr>
          <p:cNvPr id="5141" name="Rectangle 21"/>
          <p:cNvSpPr/>
          <p:nvPr/>
        </p:nvSpPr>
        <p:spPr>
          <a:xfrm>
            <a:off x="7235825" y="6092825"/>
            <a:ext cx="431800" cy="431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k2</a:t>
            </a:r>
          </a:p>
        </p:txBody>
      </p:sp>
      <p:sp>
        <p:nvSpPr>
          <p:cNvPr id="5142" name="Rectangle 22"/>
          <p:cNvSpPr/>
          <p:nvPr/>
        </p:nvSpPr>
        <p:spPr>
          <a:xfrm>
            <a:off x="7669213" y="6092825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k1</a:t>
            </a:r>
          </a:p>
        </p:txBody>
      </p:sp>
      <p:sp>
        <p:nvSpPr>
          <p:cNvPr id="5143" name="Line 23"/>
          <p:cNvSpPr/>
          <p:nvPr/>
        </p:nvSpPr>
        <p:spPr>
          <a:xfrm flipV="1">
            <a:off x="3563938" y="5157788"/>
            <a:ext cx="1295400" cy="7921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44" name="Line 24"/>
          <p:cNvSpPr/>
          <p:nvPr/>
        </p:nvSpPr>
        <p:spPr>
          <a:xfrm>
            <a:off x="3563938" y="6165850"/>
            <a:ext cx="1800225" cy="142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45" name="Text Box 25"/>
          <p:cNvSpPr txBox="1"/>
          <p:nvPr/>
        </p:nvSpPr>
        <p:spPr>
          <a:xfrm>
            <a:off x="4048125" y="5465763"/>
            <a:ext cx="8937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stable</a:t>
            </a:r>
          </a:p>
        </p:txBody>
      </p:sp>
      <p:sp>
        <p:nvSpPr>
          <p:cNvPr id="5146" name="Text Box 26"/>
          <p:cNvSpPr txBox="1"/>
          <p:nvPr/>
        </p:nvSpPr>
        <p:spPr>
          <a:xfrm>
            <a:off x="3851275" y="6284913"/>
            <a:ext cx="1198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unstable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20</a:t>
            </a:fld>
            <a:endParaRPr lang="en-US" altLang="zh-CN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Shellsort  (1)</a:t>
            </a:r>
          </a:p>
        </p:txBody>
      </p:sp>
      <p:pic>
        <p:nvPicPr>
          <p:cNvPr id="44035" name="Picture 4" descr="ShelSort"/>
          <p:cNvPicPr>
            <a:picLocks noChangeAspect="1"/>
          </p:cNvPicPr>
          <p:nvPr/>
        </p:nvPicPr>
        <p:blipFill>
          <a:blip r:embed="rId3"/>
          <a:srcRect l="1152" t="1842" r="2879" b="920"/>
          <a:stretch>
            <a:fillRect/>
          </a:stretch>
        </p:blipFill>
        <p:spPr>
          <a:xfrm>
            <a:off x="2051050" y="1557338"/>
            <a:ext cx="6985000" cy="442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Rectangle 5"/>
          <p:cNvSpPr/>
          <p:nvPr/>
        </p:nvSpPr>
        <p:spPr>
          <a:xfrm>
            <a:off x="0" y="1412875"/>
            <a:ext cx="2268538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将该序列分成</a:t>
            </a: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个子序列，下标间隔为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的倍数的数据组成一个序列</a:t>
            </a:r>
          </a:p>
        </p:txBody>
      </p:sp>
      <p:sp>
        <p:nvSpPr>
          <p:cNvPr id="44037" name="Rectangle 6"/>
          <p:cNvSpPr/>
          <p:nvPr/>
        </p:nvSpPr>
        <p:spPr>
          <a:xfrm>
            <a:off x="0" y="3032125"/>
            <a:ext cx="2268538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个子序列，</a:t>
            </a:r>
          </a:p>
        </p:txBody>
      </p:sp>
      <p:sp>
        <p:nvSpPr>
          <p:cNvPr id="44038" name="Rectangle 7"/>
          <p:cNvSpPr/>
          <p:nvPr/>
        </p:nvSpPr>
        <p:spPr>
          <a:xfrm>
            <a:off x="0" y="3789363"/>
            <a:ext cx="2268538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个子序列</a:t>
            </a:r>
          </a:p>
        </p:txBody>
      </p:sp>
      <p:sp>
        <p:nvSpPr>
          <p:cNvPr id="44039" name="Rectangle 8"/>
          <p:cNvSpPr/>
          <p:nvPr/>
        </p:nvSpPr>
        <p:spPr>
          <a:xfrm>
            <a:off x="53975" y="4652963"/>
            <a:ext cx="2141538" cy="1006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所有数据构成一个序列，全体进行排序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21</a:t>
            </a:fld>
            <a:endParaRPr lang="en-US" altLang="zh-CN" sz="1400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445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Shellsort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-71437" y="1196975"/>
            <a:ext cx="9539287" cy="4637088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// Modified version of Insertion Sort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void 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inssort2(Elem A[], int n, int from, int </a:t>
            </a:r>
            <a:r>
              <a:rPr lang="en-US" altLang="zh-CN" sz="2400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incr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  for (int </a:t>
            </a:r>
            <a:r>
              <a:rPr lang="en-US" altLang="zh-CN" sz="2400" b="1" dirty="0" err="1">
                <a:solidFill>
                  <a:srgbClr val="DDDDDD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= from + </a:t>
            </a:r>
            <a:r>
              <a:rPr lang="en-US" altLang="zh-CN" sz="2400" b="1" dirty="0" err="1">
                <a:solidFill>
                  <a:srgbClr val="DDDDDD"/>
                </a:solidFill>
                <a:latin typeface="Courier New" panose="02070309020205020404" pitchFamily="49" charset="0"/>
              </a:rPr>
              <a:t>incr</a:t>
            </a: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400" b="1" dirty="0" err="1">
                <a:solidFill>
                  <a:srgbClr val="DDDDDD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&lt;n; </a:t>
            </a:r>
            <a:r>
              <a:rPr lang="en-US" altLang="zh-CN" sz="2400" b="1" dirty="0" err="1">
                <a:solidFill>
                  <a:srgbClr val="DDDDDD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+=</a:t>
            </a:r>
            <a:r>
              <a:rPr lang="en-US" altLang="zh-CN" sz="2400" b="1" dirty="0" err="1">
                <a:solidFill>
                  <a:srgbClr val="DDDDDD"/>
                </a:solidFill>
                <a:latin typeface="Courier New" panose="02070309020205020404" pitchFamily="49" charset="0"/>
              </a:rPr>
              <a:t>incr</a:t>
            </a: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    for (int j=</a:t>
            </a:r>
            <a:r>
              <a:rPr lang="en-US" altLang="zh-CN" sz="2400" b="1" dirty="0" err="1">
                <a:solidFill>
                  <a:srgbClr val="DDDDDD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; (j&gt; from &amp;&amp;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         		A[j]&lt; A[j-</a:t>
            </a:r>
            <a:r>
              <a:rPr lang="en-US" altLang="zh-CN" sz="2400" b="1" dirty="0" err="1">
                <a:solidFill>
                  <a:srgbClr val="DDDDDD"/>
                </a:solidFill>
                <a:latin typeface="Courier New" panose="02070309020205020404" pitchFamily="49" charset="0"/>
              </a:rPr>
              <a:t>incr</a:t>
            </a: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]); j-=</a:t>
            </a:r>
            <a:r>
              <a:rPr lang="en-US" altLang="zh-CN" sz="2400" b="1" dirty="0" err="1">
                <a:solidFill>
                  <a:srgbClr val="DDDDDD"/>
                </a:solidFill>
                <a:latin typeface="Courier New" panose="02070309020205020404" pitchFamily="49" charset="0"/>
              </a:rPr>
              <a:t>incr</a:t>
            </a: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      	swap(A, j, j-</a:t>
            </a:r>
            <a:r>
              <a:rPr lang="en-US" altLang="zh-CN" sz="2400" b="1" dirty="0" err="1">
                <a:solidFill>
                  <a:srgbClr val="DDDDDD"/>
                </a:solidFill>
                <a:latin typeface="Courier New" panose="02070309020205020404" pitchFamily="49" charset="0"/>
              </a:rPr>
              <a:t>incr</a:t>
            </a:r>
            <a:r>
              <a:rPr lang="en-US" altLang="zh-CN" sz="2400" b="1" dirty="0">
                <a:solidFill>
                  <a:srgbClr val="DDDDDD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void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shellsort</a:t>
            </a:r>
            <a:r>
              <a:rPr lang="en-US" altLang="zh-CN" sz="2400" b="1" dirty="0">
                <a:latin typeface="Courier New" panose="02070309020205020404" pitchFamily="49" charset="0"/>
              </a:rPr>
              <a:t>(Elem A[], int n) { //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Shellsort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for (int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=n/2;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&gt;=1;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/=2)  // For each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incr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for (int j=0; j&lt;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j++</a:t>
            </a:r>
            <a:r>
              <a:rPr lang="en-US" altLang="zh-CN" sz="2400" b="1" dirty="0">
                <a:latin typeface="Courier New" panose="02070309020205020404" pitchFamily="49" charset="0"/>
              </a:rPr>
              <a:t>)   // Sort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sublists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      inssort2&lt;Elem&gt;(A, n, j, </a:t>
            </a:r>
            <a:r>
              <a:rPr lang="en-US" altLang="zh-CN" sz="2400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sz="24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608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5300663"/>
            <a:ext cx="8064500" cy="1231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7652" name="Group 20"/>
          <p:cNvGrpSpPr/>
          <p:nvPr/>
        </p:nvGrpSpPr>
        <p:grpSpPr>
          <a:xfrm>
            <a:off x="539750" y="5949950"/>
            <a:ext cx="268288" cy="641350"/>
            <a:chOff x="340" y="3748"/>
            <a:chExt cx="169" cy="404"/>
          </a:xfrm>
        </p:grpSpPr>
        <p:sp>
          <p:nvSpPr>
            <p:cNvPr id="46086" name="Line 5"/>
            <p:cNvSpPr/>
            <p:nvPr/>
          </p:nvSpPr>
          <p:spPr>
            <a:xfrm flipH="1" flipV="1">
              <a:off x="430" y="3748"/>
              <a:ext cx="6" cy="11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87" name="Text Box 6"/>
            <p:cNvSpPr txBox="1"/>
            <p:nvPr/>
          </p:nvSpPr>
          <p:spPr>
            <a:xfrm>
              <a:off x="340" y="3864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46088" name="Text Box 11"/>
          <p:cNvSpPr txBox="1"/>
          <p:nvPr/>
        </p:nvSpPr>
        <p:spPr>
          <a:xfrm>
            <a:off x="4767263" y="6381750"/>
            <a:ext cx="7445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 = 4</a:t>
            </a:r>
          </a:p>
        </p:txBody>
      </p:sp>
      <p:grpSp>
        <p:nvGrpSpPr>
          <p:cNvPr id="197651" name="Group 19"/>
          <p:cNvGrpSpPr/>
          <p:nvPr/>
        </p:nvGrpSpPr>
        <p:grpSpPr>
          <a:xfrm>
            <a:off x="682625" y="5734050"/>
            <a:ext cx="5905500" cy="142875"/>
            <a:chOff x="430" y="3612"/>
            <a:chExt cx="3720" cy="90"/>
          </a:xfrm>
        </p:grpSpPr>
        <p:sp>
          <p:nvSpPr>
            <p:cNvPr id="46090" name="Line 12"/>
            <p:cNvSpPr/>
            <p:nvPr/>
          </p:nvSpPr>
          <p:spPr>
            <a:xfrm>
              <a:off x="430" y="3702"/>
              <a:ext cx="371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1" name="Line 13"/>
            <p:cNvSpPr/>
            <p:nvPr/>
          </p:nvSpPr>
          <p:spPr>
            <a:xfrm flipV="1">
              <a:off x="431" y="3612"/>
              <a:ext cx="0" cy="9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2" name="Line 14"/>
            <p:cNvSpPr/>
            <p:nvPr/>
          </p:nvSpPr>
          <p:spPr>
            <a:xfrm flipV="1">
              <a:off x="1655" y="3612"/>
              <a:ext cx="0" cy="9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3" name="Line 17"/>
            <p:cNvSpPr/>
            <p:nvPr/>
          </p:nvSpPr>
          <p:spPr>
            <a:xfrm flipV="1">
              <a:off x="2925" y="3612"/>
              <a:ext cx="0" cy="9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4" name="Line 18"/>
            <p:cNvSpPr/>
            <p:nvPr/>
          </p:nvSpPr>
          <p:spPr>
            <a:xfrm flipV="1">
              <a:off x="4150" y="3612"/>
              <a:ext cx="0" cy="9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6.66667E-6 L 0.05503 0.02106 " pathEditMode="relative" ptsTypes="AA">
                                      <p:cBhvr>
                                        <p:cTn id="6" dur="1000" fill="hold"/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0.04844 0.026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3 0.02106 L 0.11024 0.041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4 0.02662 L 0.10347 0.04769 " pathEditMode="relative" ptsTypes="AA">
                                      <p:cBhvr>
                                        <p:cTn id="18" dur="1000" fill="hold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4 0.0419 L 0.16545 0.06296 " pathEditMode="relative" ptsTypes="AA">
                                      <p:cBhvr>
                                        <p:cTn id="22" dur="1000" fill="hold"/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47 0.04769 L 0.15868 0.047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22</a:t>
            </a:fld>
            <a:endParaRPr lang="en-US" altLang="zh-CN" sz="140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445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Shellsort(2)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-71437" y="1196975"/>
            <a:ext cx="9539287" cy="4637088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// Modified version of Insertion Sort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void 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inssort2(Elem A[],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 n,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 from,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 from + </a:t>
            </a:r>
            <a:r>
              <a:rPr lang="en-US" altLang="zh-CN" sz="2400" b="1" err="1"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latin typeface="Courier New" panose="02070309020205020404" pitchFamily="49" charset="0"/>
              </a:rPr>
              <a:t>; i&lt;n; i+=</a:t>
            </a:r>
            <a:r>
              <a:rPr lang="en-US" altLang="zh-CN" sz="2400" b="1" err="1"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	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j=i; (j&gt; from &amp;&amp;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 		</a:t>
            </a:r>
            <a:r>
              <a:rPr lang="en-US" altLang="zh-CN" sz="2400" b="1" err="1">
                <a:latin typeface="Courier New" panose="02070309020205020404" pitchFamily="49" charset="0"/>
              </a:rPr>
              <a:t>A[j</a:t>
            </a:r>
            <a:r>
              <a:rPr lang="en-US" altLang="zh-CN" sz="2400" b="1">
                <a:latin typeface="Courier New" panose="02070309020205020404" pitchFamily="49" charset="0"/>
              </a:rPr>
              <a:t>]&lt; </a:t>
            </a:r>
            <a:r>
              <a:rPr lang="en-US" altLang="zh-CN" sz="2400" b="1" err="1">
                <a:latin typeface="Courier New" panose="02070309020205020404" pitchFamily="49" charset="0"/>
              </a:rPr>
              <a:t>A[j-incr</a:t>
            </a:r>
            <a:r>
              <a:rPr lang="en-US" altLang="zh-CN" sz="2400" b="1">
                <a:latin typeface="Courier New" panose="02070309020205020404" pitchFamily="49" charset="0"/>
              </a:rPr>
              <a:t>]); j-=</a:t>
            </a:r>
            <a:r>
              <a:rPr lang="en-US" altLang="zh-CN" sz="2400" b="1" err="1"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	</a:t>
            </a:r>
            <a:r>
              <a:rPr lang="en-US" altLang="zh-CN" sz="2400" b="1" err="1">
                <a:latin typeface="Courier New" panose="02070309020205020404" pitchFamily="49" charset="0"/>
              </a:rPr>
              <a:t>swap(A</a:t>
            </a:r>
            <a:r>
              <a:rPr lang="en-US" altLang="zh-CN" sz="2400" b="1">
                <a:latin typeface="Courier New" panose="02070309020205020404" pitchFamily="49" charset="0"/>
              </a:rPr>
              <a:t>, j, </a:t>
            </a:r>
            <a:r>
              <a:rPr lang="en-US" altLang="zh-CN" sz="2400" b="1" err="1">
                <a:latin typeface="Courier New" panose="02070309020205020404" pitchFamily="49" charset="0"/>
              </a:rPr>
              <a:t>j-incr</a:t>
            </a:r>
            <a:r>
              <a:rPr lang="en-US" altLang="zh-CN" sz="2400" b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template &lt;class Elem, class Comp&gt;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shellsort(Elem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A[],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n) { //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Shellsort</a:t>
            </a:r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i=n/2; i&gt;=1; i/=2)  // For each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incr</a:t>
            </a:r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   for (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j=0; j&lt;i; j++)   // Sort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sublists</a:t>
            </a:r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     inssort2&lt;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Elem,Comp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&gt;(A, n, j, i); 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813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5300663"/>
            <a:ext cx="8064500" cy="1231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8133" name="Group 5"/>
          <p:cNvGrpSpPr/>
          <p:nvPr/>
        </p:nvGrpSpPr>
        <p:grpSpPr>
          <a:xfrm>
            <a:off x="468313" y="5949950"/>
            <a:ext cx="776287" cy="889000"/>
            <a:chOff x="295" y="3748"/>
            <a:chExt cx="489" cy="560"/>
          </a:xfrm>
        </p:grpSpPr>
        <p:sp>
          <p:nvSpPr>
            <p:cNvPr id="48134" name="Line 6"/>
            <p:cNvSpPr/>
            <p:nvPr/>
          </p:nvSpPr>
          <p:spPr>
            <a:xfrm flipV="1">
              <a:off x="385" y="3748"/>
              <a:ext cx="0" cy="27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8135" name="Text Box 7"/>
            <p:cNvSpPr txBox="1"/>
            <p:nvPr/>
          </p:nvSpPr>
          <p:spPr>
            <a:xfrm>
              <a:off x="295" y="4020"/>
              <a:ext cx="4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from</a:t>
              </a:r>
            </a:p>
          </p:txBody>
        </p:sp>
      </p:grpSp>
      <p:sp>
        <p:nvSpPr>
          <p:cNvPr id="48136" name="Text Box 8"/>
          <p:cNvSpPr txBox="1"/>
          <p:nvPr/>
        </p:nvSpPr>
        <p:spPr>
          <a:xfrm>
            <a:off x="4767263" y="6381750"/>
            <a:ext cx="10572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4</a:t>
            </a:r>
          </a:p>
        </p:txBody>
      </p:sp>
      <p:sp>
        <p:nvSpPr>
          <p:cNvPr id="48137" name="Line 9"/>
          <p:cNvSpPr/>
          <p:nvPr/>
        </p:nvSpPr>
        <p:spPr>
          <a:xfrm>
            <a:off x="682625" y="5876925"/>
            <a:ext cx="59023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38" name="Line 10"/>
          <p:cNvSpPr/>
          <p:nvPr/>
        </p:nvSpPr>
        <p:spPr>
          <a:xfrm flipV="1">
            <a:off x="684213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39" name="Line 11"/>
          <p:cNvSpPr/>
          <p:nvPr/>
        </p:nvSpPr>
        <p:spPr>
          <a:xfrm flipV="1">
            <a:off x="2627313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0" name="Line 12"/>
          <p:cNvSpPr/>
          <p:nvPr/>
        </p:nvSpPr>
        <p:spPr>
          <a:xfrm flipV="1">
            <a:off x="4643438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1" name="Line 13"/>
          <p:cNvSpPr/>
          <p:nvPr/>
        </p:nvSpPr>
        <p:spPr>
          <a:xfrm flipV="1">
            <a:off x="6588125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2" name="Text Box 14"/>
          <p:cNvSpPr txBox="1"/>
          <p:nvPr/>
        </p:nvSpPr>
        <p:spPr>
          <a:xfrm>
            <a:off x="2195513" y="6400800"/>
            <a:ext cx="268287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8143" name="Line 15"/>
          <p:cNvSpPr/>
          <p:nvPr/>
        </p:nvSpPr>
        <p:spPr>
          <a:xfrm flipV="1">
            <a:off x="2339975" y="5949950"/>
            <a:ext cx="215900" cy="503238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144" name="Text Box 16"/>
          <p:cNvSpPr txBox="1"/>
          <p:nvPr/>
        </p:nvSpPr>
        <p:spPr>
          <a:xfrm>
            <a:off x="2484438" y="6400800"/>
            <a:ext cx="268287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8145" name="Line 17"/>
          <p:cNvSpPr/>
          <p:nvPr/>
        </p:nvSpPr>
        <p:spPr>
          <a:xfrm flipV="1">
            <a:off x="2627313" y="6021388"/>
            <a:ext cx="0" cy="43180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23</a:t>
            </a:fld>
            <a:endParaRPr lang="en-US" altLang="zh-CN" sz="1400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445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Shellsort(2)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-71437" y="1196975"/>
            <a:ext cx="9539287" cy="4637088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// Modified version of Insertion Sort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void 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inssort2(Elem A[],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 n,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 from,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 from + </a:t>
            </a:r>
            <a:r>
              <a:rPr lang="en-US" altLang="zh-CN" sz="2400" b="1" err="1"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latin typeface="Courier New" panose="02070309020205020404" pitchFamily="49" charset="0"/>
              </a:rPr>
              <a:t>; i&lt;n; i+=</a:t>
            </a:r>
            <a:r>
              <a:rPr lang="en-US" altLang="zh-CN" sz="2400" b="1" err="1"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		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j=i; (j&gt; from &amp;&amp;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 		</a:t>
            </a:r>
            <a:r>
              <a:rPr lang="en-US" altLang="zh-CN" sz="2400" b="1" err="1">
                <a:latin typeface="Courier New" panose="02070309020205020404" pitchFamily="49" charset="0"/>
              </a:rPr>
              <a:t>A[j</a:t>
            </a:r>
            <a:r>
              <a:rPr lang="en-US" altLang="zh-CN" sz="2400" b="1">
                <a:latin typeface="Courier New" panose="02070309020205020404" pitchFamily="49" charset="0"/>
              </a:rPr>
              <a:t>]&lt; </a:t>
            </a:r>
            <a:r>
              <a:rPr lang="en-US" altLang="zh-CN" sz="2400" b="1" err="1">
                <a:latin typeface="Courier New" panose="02070309020205020404" pitchFamily="49" charset="0"/>
              </a:rPr>
              <a:t>A[j-incr</a:t>
            </a:r>
            <a:r>
              <a:rPr lang="en-US" altLang="zh-CN" sz="2400" b="1">
                <a:latin typeface="Courier New" panose="02070309020205020404" pitchFamily="49" charset="0"/>
              </a:rPr>
              <a:t>]); j-=</a:t>
            </a:r>
            <a:r>
              <a:rPr lang="en-US" altLang="zh-CN" sz="2400" b="1" err="1"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	</a:t>
            </a:r>
            <a:r>
              <a:rPr lang="en-US" altLang="zh-CN" sz="2400" b="1" err="1">
                <a:latin typeface="Courier New" panose="02070309020205020404" pitchFamily="49" charset="0"/>
              </a:rPr>
              <a:t>swap(A</a:t>
            </a:r>
            <a:r>
              <a:rPr lang="en-US" altLang="zh-CN" sz="2400" b="1">
                <a:latin typeface="Courier New" panose="02070309020205020404" pitchFamily="49" charset="0"/>
              </a:rPr>
              <a:t>, j, </a:t>
            </a:r>
            <a:r>
              <a:rPr lang="en-US" altLang="zh-CN" sz="2400" b="1" err="1">
                <a:latin typeface="Courier New" panose="02070309020205020404" pitchFamily="49" charset="0"/>
              </a:rPr>
              <a:t>j-incr</a:t>
            </a:r>
            <a:r>
              <a:rPr lang="en-US" altLang="zh-CN" sz="2400" b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template &lt;class Elem, class Comp&gt;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shellsort(Elem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A[],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n) { //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Shellsort</a:t>
            </a:r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i=n/2; i&gt;=1; i/=2)  // For each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incr</a:t>
            </a:r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   for (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j=0; j&lt;i; j++)   // Sort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sublists</a:t>
            </a:r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     inssort2&lt;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Elem,Comp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&gt;(A, n, j, i); 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018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5300663"/>
            <a:ext cx="8064500" cy="1231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0181" name="Group 5"/>
          <p:cNvGrpSpPr/>
          <p:nvPr/>
        </p:nvGrpSpPr>
        <p:grpSpPr>
          <a:xfrm>
            <a:off x="468313" y="5949950"/>
            <a:ext cx="776287" cy="889000"/>
            <a:chOff x="295" y="3748"/>
            <a:chExt cx="489" cy="560"/>
          </a:xfrm>
        </p:grpSpPr>
        <p:sp>
          <p:nvSpPr>
            <p:cNvPr id="50182" name="Line 6"/>
            <p:cNvSpPr/>
            <p:nvPr/>
          </p:nvSpPr>
          <p:spPr>
            <a:xfrm flipV="1">
              <a:off x="385" y="3748"/>
              <a:ext cx="0" cy="27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3" name="Text Box 7"/>
            <p:cNvSpPr txBox="1"/>
            <p:nvPr/>
          </p:nvSpPr>
          <p:spPr>
            <a:xfrm>
              <a:off x="295" y="4020"/>
              <a:ext cx="4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from</a:t>
              </a:r>
            </a:p>
          </p:txBody>
        </p:sp>
      </p:grpSp>
      <p:sp>
        <p:nvSpPr>
          <p:cNvPr id="50184" name="Text Box 8"/>
          <p:cNvSpPr txBox="1"/>
          <p:nvPr/>
        </p:nvSpPr>
        <p:spPr>
          <a:xfrm>
            <a:off x="4767263" y="6381750"/>
            <a:ext cx="10572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4</a:t>
            </a:r>
          </a:p>
        </p:txBody>
      </p:sp>
      <p:sp>
        <p:nvSpPr>
          <p:cNvPr id="50185" name="Line 9"/>
          <p:cNvSpPr/>
          <p:nvPr/>
        </p:nvSpPr>
        <p:spPr>
          <a:xfrm>
            <a:off x="682625" y="5876925"/>
            <a:ext cx="59023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6" name="Line 10"/>
          <p:cNvSpPr/>
          <p:nvPr/>
        </p:nvSpPr>
        <p:spPr>
          <a:xfrm flipV="1">
            <a:off x="684213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7" name="Line 11"/>
          <p:cNvSpPr/>
          <p:nvPr/>
        </p:nvSpPr>
        <p:spPr>
          <a:xfrm flipV="1">
            <a:off x="2627313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8" name="Line 12"/>
          <p:cNvSpPr/>
          <p:nvPr/>
        </p:nvSpPr>
        <p:spPr>
          <a:xfrm flipV="1">
            <a:off x="4643438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9" name="Line 13"/>
          <p:cNvSpPr/>
          <p:nvPr/>
        </p:nvSpPr>
        <p:spPr>
          <a:xfrm flipV="1">
            <a:off x="6588125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03796" name="Group 20"/>
          <p:cNvGrpSpPr/>
          <p:nvPr/>
        </p:nvGrpSpPr>
        <p:grpSpPr>
          <a:xfrm>
            <a:off x="2195513" y="5949950"/>
            <a:ext cx="360362" cy="908050"/>
            <a:chOff x="1383" y="3748"/>
            <a:chExt cx="227" cy="572"/>
          </a:xfrm>
        </p:grpSpPr>
        <p:sp>
          <p:nvSpPr>
            <p:cNvPr id="50191" name="Text Box 14"/>
            <p:cNvSpPr txBox="1"/>
            <p:nvPr/>
          </p:nvSpPr>
          <p:spPr>
            <a:xfrm>
              <a:off x="1383" y="4032"/>
              <a:ext cx="16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50192" name="Line 15"/>
            <p:cNvSpPr/>
            <p:nvPr/>
          </p:nvSpPr>
          <p:spPr>
            <a:xfrm flipV="1">
              <a:off x="1474" y="3748"/>
              <a:ext cx="136" cy="317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203797" name="Group 21"/>
          <p:cNvGrpSpPr/>
          <p:nvPr/>
        </p:nvGrpSpPr>
        <p:grpSpPr>
          <a:xfrm>
            <a:off x="2484438" y="6021388"/>
            <a:ext cx="268287" cy="836612"/>
            <a:chOff x="1565" y="3793"/>
            <a:chExt cx="169" cy="527"/>
          </a:xfrm>
        </p:grpSpPr>
        <p:sp>
          <p:nvSpPr>
            <p:cNvPr id="50194" name="Text Box 16"/>
            <p:cNvSpPr txBox="1"/>
            <p:nvPr/>
          </p:nvSpPr>
          <p:spPr>
            <a:xfrm>
              <a:off x="1565" y="4032"/>
              <a:ext cx="16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0195" name="Line 17"/>
            <p:cNvSpPr/>
            <p:nvPr/>
          </p:nvSpPr>
          <p:spPr>
            <a:xfrm flipV="1">
              <a:off x="1655" y="3793"/>
              <a:ext cx="0" cy="27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0196" name="Text Box 18"/>
          <p:cNvSpPr txBox="1"/>
          <p:nvPr/>
        </p:nvSpPr>
        <p:spPr>
          <a:xfrm>
            <a:off x="2392363" y="5300663"/>
            <a:ext cx="488950" cy="457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50197" name="Text Box 19"/>
          <p:cNvSpPr txBox="1"/>
          <p:nvPr/>
        </p:nvSpPr>
        <p:spPr>
          <a:xfrm>
            <a:off x="395288" y="5276850"/>
            <a:ext cx="488950" cy="457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22048 -2.96296E-6 " pathEditMode="relative" ptsTypes="AA">
                                      <p:cBhvr>
                                        <p:cTn id="6" dur="1000" fill="hold"/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7037E-7 L 0.22049 -3.7037E-7 " pathEditMode="relative" ptsTypes="AA">
                                      <p:cBhvr>
                                        <p:cTn id="10" dur="1000" fill="hold"/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48 3.7037E-6 L 0.22448 0.0071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24</a:t>
            </a:fld>
            <a:endParaRPr lang="en-US" altLang="zh-CN" sz="1400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445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Shellsort(2)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-71437" y="1196975"/>
            <a:ext cx="9539287" cy="4637088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// Modified version of Insertion Sort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void 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inssort2(Elem A[],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 n,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 from,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 from + </a:t>
            </a:r>
            <a:r>
              <a:rPr lang="en-US" altLang="zh-CN" sz="2400" b="1" err="1"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latin typeface="Courier New" panose="02070309020205020404" pitchFamily="49" charset="0"/>
              </a:rPr>
              <a:t>; i&lt;n; i+=</a:t>
            </a:r>
            <a:r>
              <a:rPr lang="en-US" altLang="zh-CN" sz="2400" b="1" err="1"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		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j=i; (j&gt; from &amp;&amp;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 		</a:t>
            </a:r>
            <a:r>
              <a:rPr lang="en-US" altLang="zh-CN" sz="2400" b="1" err="1">
                <a:latin typeface="Courier New" panose="02070309020205020404" pitchFamily="49" charset="0"/>
              </a:rPr>
              <a:t>A[j</a:t>
            </a:r>
            <a:r>
              <a:rPr lang="en-US" altLang="zh-CN" sz="2400" b="1">
                <a:latin typeface="Courier New" panose="02070309020205020404" pitchFamily="49" charset="0"/>
              </a:rPr>
              <a:t>]&lt; </a:t>
            </a:r>
            <a:r>
              <a:rPr lang="en-US" altLang="zh-CN" sz="2400" b="1" err="1">
                <a:latin typeface="Courier New" panose="02070309020205020404" pitchFamily="49" charset="0"/>
              </a:rPr>
              <a:t>A[j-incr</a:t>
            </a:r>
            <a:r>
              <a:rPr lang="en-US" altLang="zh-CN" sz="2400" b="1">
                <a:latin typeface="Courier New" panose="02070309020205020404" pitchFamily="49" charset="0"/>
              </a:rPr>
              <a:t>]); j-=</a:t>
            </a:r>
            <a:r>
              <a:rPr lang="en-US" altLang="zh-CN" sz="2400" b="1" err="1">
                <a:latin typeface="Courier New" panose="02070309020205020404" pitchFamily="49" charset="0"/>
              </a:rPr>
              <a:t>incr</a:t>
            </a:r>
            <a:r>
              <a:rPr lang="en-US" altLang="zh-CN" sz="24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	</a:t>
            </a:r>
            <a:r>
              <a:rPr lang="en-US" altLang="zh-CN" sz="2400" b="1" err="1">
                <a:latin typeface="Courier New" panose="02070309020205020404" pitchFamily="49" charset="0"/>
              </a:rPr>
              <a:t>swap(A</a:t>
            </a:r>
            <a:r>
              <a:rPr lang="en-US" altLang="zh-CN" sz="2400" b="1">
                <a:latin typeface="Courier New" panose="02070309020205020404" pitchFamily="49" charset="0"/>
              </a:rPr>
              <a:t>, j, </a:t>
            </a:r>
            <a:r>
              <a:rPr lang="en-US" altLang="zh-CN" sz="2400" b="1" err="1">
                <a:latin typeface="Courier New" panose="02070309020205020404" pitchFamily="49" charset="0"/>
              </a:rPr>
              <a:t>j-incr</a:t>
            </a:r>
            <a:r>
              <a:rPr lang="en-US" altLang="zh-CN" sz="2400" b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template &lt;class Elem, class Comp&gt;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shellsort(Elem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A[],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n) { //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Shellsort</a:t>
            </a:r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i=n/2; i&gt;=1; i/=2)  // For each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incr</a:t>
            </a:r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   for (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j=0; j&lt;i; j++)   // Sort 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sublists</a:t>
            </a:r>
            <a:endParaRPr lang="en-US" altLang="zh-CN" sz="2400" b="1">
              <a:solidFill>
                <a:srgbClr val="DDDDDD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      inssort2&lt;</a:t>
            </a:r>
            <a:r>
              <a:rPr lang="en-US" altLang="zh-CN" sz="2400" b="1" err="1">
                <a:solidFill>
                  <a:srgbClr val="DDDDDD"/>
                </a:solidFill>
                <a:latin typeface="Courier New" panose="02070309020205020404" pitchFamily="49" charset="0"/>
              </a:rPr>
              <a:t>Elem,Comp</a:t>
            </a: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&gt;(A, n, j, i); 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DDDDDD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222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5300663"/>
            <a:ext cx="8064500" cy="1231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2229" name="Group 5"/>
          <p:cNvGrpSpPr/>
          <p:nvPr/>
        </p:nvGrpSpPr>
        <p:grpSpPr>
          <a:xfrm>
            <a:off x="468313" y="5949950"/>
            <a:ext cx="776287" cy="889000"/>
            <a:chOff x="295" y="3748"/>
            <a:chExt cx="489" cy="560"/>
          </a:xfrm>
        </p:grpSpPr>
        <p:sp>
          <p:nvSpPr>
            <p:cNvPr id="52230" name="Line 6"/>
            <p:cNvSpPr/>
            <p:nvPr/>
          </p:nvSpPr>
          <p:spPr>
            <a:xfrm flipV="1">
              <a:off x="385" y="3748"/>
              <a:ext cx="0" cy="27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1" name="Text Box 7"/>
            <p:cNvSpPr txBox="1"/>
            <p:nvPr/>
          </p:nvSpPr>
          <p:spPr>
            <a:xfrm>
              <a:off x="295" y="4020"/>
              <a:ext cx="4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from</a:t>
              </a:r>
            </a:p>
          </p:txBody>
        </p:sp>
      </p:grpSp>
      <p:sp>
        <p:nvSpPr>
          <p:cNvPr id="52232" name="Text Box 8"/>
          <p:cNvSpPr txBox="1"/>
          <p:nvPr/>
        </p:nvSpPr>
        <p:spPr>
          <a:xfrm>
            <a:off x="4767263" y="6381750"/>
            <a:ext cx="10572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4</a:t>
            </a:r>
          </a:p>
        </p:txBody>
      </p:sp>
      <p:sp>
        <p:nvSpPr>
          <p:cNvPr id="52233" name="Line 9"/>
          <p:cNvSpPr/>
          <p:nvPr/>
        </p:nvSpPr>
        <p:spPr>
          <a:xfrm>
            <a:off x="682625" y="5876925"/>
            <a:ext cx="59023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34" name="Line 10"/>
          <p:cNvSpPr/>
          <p:nvPr/>
        </p:nvSpPr>
        <p:spPr>
          <a:xfrm flipV="1">
            <a:off x="684213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35" name="Line 11"/>
          <p:cNvSpPr/>
          <p:nvPr/>
        </p:nvSpPr>
        <p:spPr>
          <a:xfrm flipV="1">
            <a:off x="2627313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36" name="Line 12"/>
          <p:cNvSpPr/>
          <p:nvPr/>
        </p:nvSpPr>
        <p:spPr>
          <a:xfrm flipV="1">
            <a:off x="4643438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37" name="Line 13"/>
          <p:cNvSpPr/>
          <p:nvPr/>
        </p:nvSpPr>
        <p:spPr>
          <a:xfrm flipV="1">
            <a:off x="6588125" y="5734050"/>
            <a:ext cx="0" cy="1428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05838" name="Group 14"/>
          <p:cNvGrpSpPr/>
          <p:nvPr/>
        </p:nvGrpSpPr>
        <p:grpSpPr>
          <a:xfrm>
            <a:off x="4230688" y="5949950"/>
            <a:ext cx="360362" cy="908050"/>
            <a:chOff x="1383" y="3748"/>
            <a:chExt cx="227" cy="572"/>
          </a:xfrm>
        </p:grpSpPr>
        <p:sp>
          <p:nvSpPr>
            <p:cNvPr id="52239" name="Text Box 15"/>
            <p:cNvSpPr txBox="1"/>
            <p:nvPr/>
          </p:nvSpPr>
          <p:spPr>
            <a:xfrm>
              <a:off x="1383" y="4032"/>
              <a:ext cx="16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52240" name="Line 16"/>
            <p:cNvSpPr/>
            <p:nvPr/>
          </p:nvSpPr>
          <p:spPr>
            <a:xfrm flipV="1">
              <a:off x="1474" y="3748"/>
              <a:ext cx="136" cy="317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205841" name="Group 17"/>
          <p:cNvGrpSpPr/>
          <p:nvPr/>
        </p:nvGrpSpPr>
        <p:grpSpPr>
          <a:xfrm>
            <a:off x="4519613" y="6021388"/>
            <a:ext cx="268287" cy="836612"/>
            <a:chOff x="1565" y="3793"/>
            <a:chExt cx="169" cy="527"/>
          </a:xfrm>
        </p:grpSpPr>
        <p:sp>
          <p:nvSpPr>
            <p:cNvPr id="52242" name="Text Box 18"/>
            <p:cNvSpPr txBox="1"/>
            <p:nvPr/>
          </p:nvSpPr>
          <p:spPr>
            <a:xfrm>
              <a:off x="1565" y="4032"/>
              <a:ext cx="16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2243" name="Line 19"/>
            <p:cNvSpPr/>
            <p:nvPr/>
          </p:nvSpPr>
          <p:spPr>
            <a:xfrm flipV="1">
              <a:off x="1655" y="3793"/>
              <a:ext cx="0" cy="27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2244" name="Text Box 20"/>
          <p:cNvSpPr txBox="1"/>
          <p:nvPr/>
        </p:nvSpPr>
        <p:spPr>
          <a:xfrm>
            <a:off x="2392363" y="5300663"/>
            <a:ext cx="488950" cy="457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52245" name="Text Box 21"/>
          <p:cNvSpPr txBox="1"/>
          <p:nvPr/>
        </p:nvSpPr>
        <p:spPr>
          <a:xfrm>
            <a:off x="395288" y="5276850"/>
            <a:ext cx="488950" cy="457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22049 2.96296E-6 " pathEditMode="relative" ptsTypes="AA">
                                      <p:cBhvr>
                                        <p:cTn id="6" dur="1000" fill="hold"/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21666 0.007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49 -3.33333E-6 L 0.48038 -3.33333E-6 " pathEditMode="relative" ptsTypes="AA">
                                      <p:cBhvr>
                                        <p:cTn id="14" dur="1000" fill="hold"/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25</a:t>
            </a:fld>
            <a:endParaRPr lang="en-US" altLang="zh-CN" sz="14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Shellsort(3)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8207375" cy="41148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/>
              <a:t> </a:t>
            </a:r>
            <a:r>
              <a:rPr lang="zh-CN" altLang="en-US" sz="2800" dirty="0"/>
              <a:t>希尔排序的特点是：子序列的构成不是简单地“逐段分割”，而是将相隔某个“增量”的记录组成一个子序列。增量有多种取法，最后一个增量必须为</a:t>
            </a:r>
            <a:r>
              <a:rPr lang="en-US" altLang="zh-CN" sz="2800" dirty="0"/>
              <a:t>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例如，在上例中，第一趟排序时的增量为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3</a:t>
            </a:r>
            <a:r>
              <a:rPr lang="zh-CN" altLang="en-US" sz="2800" dirty="0"/>
              <a:t>，第二趟排序时的增量为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，后两趟分别为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/>
              <a:t>希尔排序的复杂度：和增量序列有关。哪种增量序列是最佳增量序列仍未知。当增量序列为      </a:t>
            </a:r>
            <a:r>
              <a:rPr lang="zh-CN" altLang="en-US" sz="2800" b="1" dirty="0">
                <a:solidFill>
                  <a:srgbClr val="CC0000"/>
                </a:solidFill>
              </a:rPr>
              <a:t>∆</a:t>
            </a:r>
            <a:r>
              <a:rPr lang="en-US" altLang="zh-CN" sz="2800" b="1" dirty="0">
                <a:solidFill>
                  <a:srgbClr val="CC0000"/>
                </a:solidFill>
              </a:rPr>
              <a:t>[k] = 2</a:t>
            </a:r>
            <a:r>
              <a:rPr lang="en-US" altLang="zh-CN" sz="2800" b="1" baseline="30000" dirty="0">
                <a:solidFill>
                  <a:srgbClr val="CC0000"/>
                </a:solidFill>
              </a:rPr>
              <a:t>t-k+1</a:t>
            </a:r>
            <a:r>
              <a:rPr lang="en-US" altLang="zh-CN" sz="2800" b="1" dirty="0">
                <a:solidFill>
                  <a:srgbClr val="CC0000"/>
                </a:solidFill>
              </a:rPr>
              <a:t>  - 1</a:t>
            </a:r>
            <a:r>
              <a:rPr lang="zh-CN" altLang="en-US" sz="2800" dirty="0"/>
              <a:t>时，算法复杂度为</a:t>
            </a:r>
            <a:r>
              <a:rPr lang="en-US" altLang="zh-CN" sz="2800" dirty="0"/>
              <a:t>O(n</a:t>
            </a:r>
            <a:r>
              <a:rPr lang="en-US" altLang="zh-CN" sz="2800" baseline="30000" dirty="0"/>
              <a:t>3/2</a:t>
            </a:r>
            <a:r>
              <a:rPr lang="en-US" altLang="zh-CN" sz="2800" dirty="0"/>
              <a:t>)</a:t>
            </a:r>
            <a:r>
              <a:rPr lang="zh-CN" altLang="en-US" sz="2800" dirty="0"/>
              <a:t>。 其中</a:t>
            </a:r>
            <a:r>
              <a:rPr lang="en-US" altLang="zh-CN" sz="2800" dirty="0"/>
              <a:t>t</a:t>
            </a:r>
            <a:r>
              <a:rPr lang="zh-CN" altLang="en-US" sz="2800" dirty="0"/>
              <a:t>是排序的趟数，</a:t>
            </a:r>
            <a:r>
              <a:rPr lang="en-US" altLang="zh-CN" sz="2800" dirty="0"/>
              <a:t>1&lt;=k&lt;=t</a:t>
            </a:r>
            <a:r>
              <a:rPr lang="zh-CN" altLang="en-US" sz="2800" dirty="0"/>
              <a:t>。例如（</a:t>
            </a:r>
            <a:r>
              <a:rPr lang="en-US" altLang="zh-CN" sz="2800" dirty="0"/>
              <a:t>15</a:t>
            </a:r>
            <a:r>
              <a:rPr lang="zh-CN" altLang="en-US" sz="2800" dirty="0"/>
              <a:t>，</a:t>
            </a:r>
            <a:r>
              <a:rPr lang="en-US" altLang="zh-CN" sz="2800" dirty="0"/>
              <a:t>7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26</a:t>
            </a:fld>
            <a:endParaRPr lang="en-US" altLang="zh-CN" sz="1400"/>
          </a:p>
        </p:txBody>
      </p:sp>
      <p:grpSp>
        <p:nvGrpSpPr>
          <p:cNvPr id="2" name="Group 103"/>
          <p:cNvGrpSpPr/>
          <p:nvPr/>
        </p:nvGrpSpPr>
        <p:grpSpPr>
          <a:xfrm>
            <a:off x="2519363" y="431800"/>
            <a:ext cx="5964237" cy="366713"/>
            <a:chOff x="575" y="346"/>
            <a:chExt cx="3757" cy="231"/>
          </a:xfrm>
        </p:grpSpPr>
        <p:sp>
          <p:nvSpPr>
            <p:cNvPr id="55299" name="Rectangle 29"/>
            <p:cNvSpPr/>
            <p:nvPr/>
          </p:nvSpPr>
          <p:spPr>
            <a:xfrm>
              <a:off x="575" y="346"/>
              <a:ext cx="375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初始关键字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]:  49   38    65    97    76    13    27    </a:t>
              </a: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49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55    04</a:t>
              </a:r>
            </a:p>
          </p:txBody>
        </p:sp>
        <p:sp>
          <p:nvSpPr>
            <p:cNvPr id="55300" name="Freeform 4"/>
            <p:cNvSpPr/>
            <p:nvPr/>
          </p:nvSpPr>
          <p:spPr>
            <a:xfrm>
              <a:off x="3560" y="390"/>
              <a:ext cx="137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7" y="0"/>
                </a:cxn>
              </a:cxnLst>
              <a:rect l="0" t="0" r="0" b="0"/>
              <a:pathLst>
                <a:path w="200" h="1">
                  <a:moveTo>
                    <a:pt x="0" y="0"/>
                  </a:moveTo>
                  <a:lnTo>
                    <a:pt x="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0"/>
          <p:cNvGrpSpPr/>
          <p:nvPr/>
        </p:nvGrpSpPr>
        <p:grpSpPr>
          <a:xfrm>
            <a:off x="3959225" y="863600"/>
            <a:ext cx="4538663" cy="2332038"/>
            <a:chOff x="1609" y="754"/>
            <a:chExt cx="2859" cy="1469"/>
          </a:xfrm>
        </p:grpSpPr>
        <p:sp>
          <p:nvSpPr>
            <p:cNvPr id="55302" name="AutoShape 25"/>
            <p:cNvSpPr/>
            <p:nvPr/>
          </p:nvSpPr>
          <p:spPr>
            <a:xfrm>
              <a:off x="1609" y="845"/>
              <a:ext cx="46" cy="1361"/>
            </a:xfrm>
            <a:prstGeom prst="leftBracket">
              <a:avLst>
                <a:gd name="adj" fmla="val 246557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5303" name="Group 38"/>
            <p:cNvGrpSpPr/>
            <p:nvPr/>
          </p:nvGrpSpPr>
          <p:grpSpPr>
            <a:xfrm>
              <a:off x="1610" y="754"/>
              <a:ext cx="1736" cy="290"/>
              <a:chOff x="1610" y="754"/>
              <a:chExt cx="1736" cy="290"/>
            </a:xfrm>
          </p:grpSpPr>
          <p:grpSp>
            <p:nvGrpSpPr>
              <p:cNvPr id="55304" name="Group 5"/>
              <p:cNvGrpSpPr/>
              <p:nvPr/>
            </p:nvGrpSpPr>
            <p:grpSpPr>
              <a:xfrm>
                <a:off x="1774" y="981"/>
                <a:ext cx="1424" cy="63"/>
                <a:chOff x="3780" y="5808"/>
                <a:chExt cx="3060" cy="156"/>
              </a:xfrm>
            </p:grpSpPr>
            <p:sp>
              <p:nvSpPr>
                <p:cNvPr id="55305" name="Line 6"/>
                <p:cNvSpPr/>
                <p:nvPr/>
              </p:nvSpPr>
              <p:spPr>
                <a:xfrm>
                  <a:off x="3780" y="5964"/>
                  <a:ext cx="306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06" name="Line 7"/>
                <p:cNvSpPr/>
                <p:nvPr/>
              </p:nvSpPr>
              <p:spPr>
                <a:xfrm flipV="1">
                  <a:off x="3780" y="5808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07" name="Line 8"/>
                <p:cNvSpPr/>
                <p:nvPr/>
              </p:nvSpPr>
              <p:spPr>
                <a:xfrm flipV="1">
                  <a:off x="6840" y="5808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5308" name="Rectangle 31"/>
              <p:cNvSpPr/>
              <p:nvPr/>
            </p:nvSpPr>
            <p:spPr>
              <a:xfrm>
                <a:off x="1610" y="754"/>
                <a:ext cx="17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49 		        13 </a:t>
                </a:r>
              </a:p>
            </p:txBody>
          </p:sp>
        </p:grpSp>
        <p:grpSp>
          <p:nvGrpSpPr>
            <p:cNvPr id="55309" name="Group 39"/>
            <p:cNvGrpSpPr/>
            <p:nvPr/>
          </p:nvGrpSpPr>
          <p:grpSpPr>
            <a:xfrm>
              <a:off x="1882" y="1067"/>
              <a:ext cx="1700" cy="277"/>
              <a:chOff x="1882" y="1067"/>
              <a:chExt cx="1700" cy="277"/>
            </a:xfrm>
          </p:grpSpPr>
          <p:sp>
            <p:nvSpPr>
              <p:cNvPr id="55310" name="Rectangle 33"/>
              <p:cNvSpPr/>
              <p:nvPr/>
            </p:nvSpPr>
            <p:spPr>
              <a:xfrm>
                <a:off x="1882" y="1067"/>
                <a:ext cx="170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38 		        27</a:t>
                </a:r>
              </a:p>
            </p:txBody>
          </p:sp>
          <p:grpSp>
            <p:nvGrpSpPr>
              <p:cNvPr id="55311" name="Group 34"/>
              <p:cNvGrpSpPr/>
              <p:nvPr/>
            </p:nvGrpSpPr>
            <p:grpSpPr>
              <a:xfrm>
                <a:off x="2046" y="1281"/>
                <a:ext cx="1424" cy="63"/>
                <a:chOff x="3780" y="5808"/>
                <a:chExt cx="3060" cy="156"/>
              </a:xfrm>
            </p:grpSpPr>
            <p:sp>
              <p:nvSpPr>
                <p:cNvPr id="55312" name="Line 35"/>
                <p:cNvSpPr/>
                <p:nvPr/>
              </p:nvSpPr>
              <p:spPr>
                <a:xfrm>
                  <a:off x="3780" y="5964"/>
                  <a:ext cx="306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13" name="Line 36"/>
                <p:cNvSpPr/>
                <p:nvPr/>
              </p:nvSpPr>
              <p:spPr>
                <a:xfrm flipV="1">
                  <a:off x="3780" y="5808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14" name="Line 37"/>
                <p:cNvSpPr/>
                <p:nvPr/>
              </p:nvSpPr>
              <p:spPr>
                <a:xfrm flipV="1">
                  <a:off x="6840" y="5808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5315" name="Group 40"/>
            <p:cNvGrpSpPr/>
            <p:nvPr/>
          </p:nvGrpSpPr>
          <p:grpSpPr>
            <a:xfrm>
              <a:off x="2459" y="1616"/>
              <a:ext cx="1700" cy="290"/>
              <a:chOff x="1610" y="754"/>
              <a:chExt cx="1700" cy="290"/>
            </a:xfrm>
          </p:grpSpPr>
          <p:grpSp>
            <p:nvGrpSpPr>
              <p:cNvPr id="55316" name="Group 41"/>
              <p:cNvGrpSpPr/>
              <p:nvPr/>
            </p:nvGrpSpPr>
            <p:grpSpPr>
              <a:xfrm>
                <a:off x="1774" y="981"/>
                <a:ext cx="1424" cy="63"/>
                <a:chOff x="3780" y="5808"/>
                <a:chExt cx="3060" cy="156"/>
              </a:xfrm>
            </p:grpSpPr>
            <p:sp>
              <p:nvSpPr>
                <p:cNvPr id="55317" name="Line 42"/>
                <p:cNvSpPr/>
                <p:nvPr/>
              </p:nvSpPr>
              <p:spPr>
                <a:xfrm>
                  <a:off x="3780" y="5964"/>
                  <a:ext cx="306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18" name="Line 43"/>
                <p:cNvSpPr/>
                <p:nvPr/>
              </p:nvSpPr>
              <p:spPr>
                <a:xfrm flipV="1">
                  <a:off x="3780" y="5808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19" name="Line 44"/>
                <p:cNvSpPr/>
                <p:nvPr/>
              </p:nvSpPr>
              <p:spPr>
                <a:xfrm flipV="1">
                  <a:off x="6840" y="5808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5320" name="Rectangle 45"/>
              <p:cNvSpPr/>
              <p:nvPr/>
            </p:nvSpPr>
            <p:spPr>
              <a:xfrm>
                <a:off x="1610" y="754"/>
                <a:ext cx="170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97		        55</a:t>
                </a:r>
              </a:p>
            </p:txBody>
          </p:sp>
        </p:grpSp>
        <p:grpSp>
          <p:nvGrpSpPr>
            <p:cNvPr id="55321" name="Group 52"/>
            <p:cNvGrpSpPr/>
            <p:nvPr/>
          </p:nvGrpSpPr>
          <p:grpSpPr>
            <a:xfrm>
              <a:off x="2768" y="1933"/>
              <a:ext cx="1700" cy="290"/>
              <a:chOff x="1610" y="754"/>
              <a:chExt cx="1700" cy="290"/>
            </a:xfrm>
          </p:grpSpPr>
          <p:grpSp>
            <p:nvGrpSpPr>
              <p:cNvPr id="55322" name="Group 53"/>
              <p:cNvGrpSpPr/>
              <p:nvPr/>
            </p:nvGrpSpPr>
            <p:grpSpPr>
              <a:xfrm>
                <a:off x="1774" y="981"/>
                <a:ext cx="1424" cy="63"/>
                <a:chOff x="3780" y="5808"/>
                <a:chExt cx="3060" cy="156"/>
              </a:xfrm>
            </p:grpSpPr>
            <p:sp>
              <p:nvSpPr>
                <p:cNvPr id="55323" name="Line 54"/>
                <p:cNvSpPr/>
                <p:nvPr/>
              </p:nvSpPr>
              <p:spPr>
                <a:xfrm>
                  <a:off x="3780" y="5964"/>
                  <a:ext cx="306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24" name="Line 55"/>
                <p:cNvSpPr/>
                <p:nvPr/>
              </p:nvSpPr>
              <p:spPr>
                <a:xfrm flipV="1">
                  <a:off x="3780" y="5808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25" name="Line 56"/>
                <p:cNvSpPr/>
                <p:nvPr/>
              </p:nvSpPr>
              <p:spPr>
                <a:xfrm flipV="1">
                  <a:off x="6840" y="5808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5326" name="Rectangle 57"/>
              <p:cNvSpPr/>
              <p:nvPr/>
            </p:nvSpPr>
            <p:spPr>
              <a:xfrm>
                <a:off x="1610" y="754"/>
                <a:ext cx="170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76		        04</a:t>
                </a:r>
              </a:p>
            </p:txBody>
          </p:sp>
        </p:grpSp>
        <p:grpSp>
          <p:nvGrpSpPr>
            <p:cNvPr id="55327" name="Group 85"/>
            <p:cNvGrpSpPr/>
            <p:nvPr/>
          </p:nvGrpSpPr>
          <p:grpSpPr>
            <a:xfrm>
              <a:off x="2154" y="1339"/>
              <a:ext cx="1700" cy="277"/>
              <a:chOff x="2154" y="1339"/>
              <a:chExt cx="1700" cy="277"/>
            </a:xfrm>
          </p:grpSpPr>
          <p:grpSp>
            <p:nvGrpSpPr>
              <p:cNvPr id="55328" name="Group 46"/>
              <p:cNvGrpSpPr/>
              <p:nvPr/>
            </p:nvGrpSpPr>
            <p:grpSpPr>
              <a:xfrm>
                <a:off x="2154" y="1339"/>
                <a:ext cx="1700" cy="277"/>
                <a:chOff x="1882" y="1067"/>
                <a:chExt cx="1700" cy="277"/>
              </a:xfrm>
            </p:grpSpPr>
            <p:sp>
              <p:nvSpPr>
                <p:cNvPr id="55329" name="Rectangle 47"/>
                <p:cNvSpPr/>
                <p:nvPr/>
              </p:nvSpPr>
              <p:spPr>
                <a:xfrm>
                  <a:off x="1882" y="1067"/>
                  <a:ext cx="1700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>
                  <a:spAutoFit/>
                </a:bodyPr>
                <a:lstStyle/>
                <a:p>
                  <a:r>
                    <a:rPr lang="en-US" altLang="zh-CN" sz="18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65 		        49</a:t>
                  </a:r>
                </a:p>
              </p:txBody>
            </p:sp>
            <p:grpSp>
              <p:nvGrpSpPr>
                <p:cNvPr id="55330" name="Group 48"/>
                <p:cNvGrpSpPr/>
                <p:nvPr/>
              </p:nvGrpSpPr>
              <p:grpSpPr>
                <a:xfrm>
                  <a:off x="2046" y="1281"/>
                  <a:ext cx="1424" cy="63"/>
                  <a:chOff x="3780" y="5808"/>
                  <a:chExt cx="3060" cy="156"/>
                </a:xfrm>
              </p:grpSpPr>
              <p:sp>
                <p:nvSpPr>
                  <p:cNvPr id="55331" name="Line 49"/>
                  <p:cNvSpPr/>
                  <p:nvPr/>
                </p:nvSpPr>
                <p:spPr>
                  <a:xfrm>
                    <a:off x="3780" y="5964"/>
                    <a:ext cx="306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5332" name="Line 50"/>
                  <p:cNvSpPr/>
                  <p:nvPr/>
                </p:nvSpPr>
                <p:spPr>
                  <a:xfrm flipV="1">
                    <a:off x="3780" y="5808"/>
                    <a:ext cx="0" cy="156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5333" name="Line 51"/>
                  <p:cNvSpPr/>
                  <p:nvPr/>
                </p:nvSpPr>
                <p:spPr>
                  <a:xfrm flipV="1">
                    <a:off x="6840" y="5808"/>
                    <a:ext cx="0" cy="156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55334" name="Line 58"/>
              <p:cNvSpPr/>
              <p:nvPr/>
            </p:nvSpPr>
            <p:spPr>
              <a:xfrm>
                <a:off x="3651" y="1389"/>
                <a:ext cx="13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5335" name="AutoShape 59"/>
            <p:cNvSpPr/>
            <p:nvPr/>
          </p:nvSpPr>
          <p:spPr>
            <a:xfrm flipH="1">
              <a:off x="4422" y="845"/>
              <a:ext cx="45" cy="1361"/>
            </a:xfrm>
            <a:prstGeom prst="leftBracket">
              <a:avLst>
                <a:gd name="adj" fmla="val 252037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336" name="Rectangle 61"/>
          <p:cNvSpPr/>
          <p:nvPr/>
        </p:nvSpPr>
        <p:spPr>
          <a:xfrm>
            <a:off x="179388" y="307975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Group 104"/>
          <p:cNvGrpSpPr/>
          <p:nvPr/>
        </p:nvGrpSpPr>
        <p:grpSpPr>
          <a:xfrm>
            <a:off x="2590800" y="3313113"/>
            <a:ext cx="6138863" cy="366712"/>
            <a:chOff x="553" y="2115"/>
            <a:chExt cx="3867" cy="231"/>
          </a:xfrm>
        </p:grpSpPr>
        <p:sp>
          <p:nvSpPr>
            <p:cNvPr id="55338" name="Rectangle 62"/>
            <p:cNvSpPr/>
            <p:nvPr/>
          </p:nvSpPr>
          <p:spPr>
            <a:xfrm>
              <a:off x="553" y="2115"/>
              <a:ext cx="386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一趟排序结果：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13   27    </a:t>
              </a: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49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55    04    49    38    65    97     76</a:t>
              </a:r>
            </a:p>
          </p:txBody>
        </p:sp>
        <p:sp>
          <p:nvSpPr>
            <p:cNvPr id="55339" name="Freeform 60"/>
            <p:cNvSpPr/>
            <p:nvPr/>
          </p:nvSpPr>
          <p:spPr>
            <a:xfrm>
              <a:off x="2200" y="2160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0" b="0"/>
              <a:pathLst>
                <a:path w="200" h="1">
                  <a:moveTo>
                    <a:pt x="0" y="0"/>
                  </a:moveTo>
                  <a:lnTo>
                    <a:pt x="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92"/>
          <p:cNvGrpSpPr/>
          <p:nvPr/>
        </p:nvGrpSpPr>
        <p:grpSpPr>
          <a:xfrm>
            <a:off x="4175125" y="3671888"/>
            <a:ext cx="4656138" cy="1517650"/>
            <a:chOff x="1610" y="2519"/>
            <a:chExt cx="2933" cy="956"/>
          </a:xfrm>
        </p:grpSpPr>
        <p:sp>
          <p:nvSpPr>
            <p:cNvPr id="55341" name="AutoShape 76"/>
            <p:cNvSpPr/>
            <p:nvPr/>
          </p:nvSpPr>
          <p:spPr>
            <a:xfrm>
              <a:off x="1610" y="2568"/>
              <a:ext cx="62" cy="907"/>
            </a:xfrm>
            <a:prstGeom prst="leftBracket">
              <a:avLst>
                <a:gd name="adj" fmla="val 121908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5342" name="Group 89"/>
            <p:cNvGrpSpPr/>
            <p:nvPr/>
          </p:nvGrpSpPr>
          <p:grpSpPr>
            <a:xfrm>
              <a:off x="1655" y="2519"/>
              <a:ext cx="2888" cy="276"/>
              <a:chOff x="1655" y="2519"/>
              <a:chExt cx="2888" cy="276"/>
            </a:xfrm>
          </p:grpSpPr>
          <p:grpSp>
            <p:nvGrpSpPr>
              <p:cNvPr id="55343" name="Group 65"/>
              <p:cNvGrpSpPr/>
              <p:nvPr/>
            </p:nvGrpSpPr>
            <p:grpSpPr>
              <a:xfrm>
                <a:off x="1782" y="2750"/>
                <a:ext cx="2595" cy="45"/>
                <a:chOff x="3600" y="9240"/>
                <a:chExt cx="5580" cy="156"/>
              </a:xfrm>
            </p:grpSpPr>
            <p:sp>
              <p:nvSpPr>
                <p:cNvPr id="55344" name="Line 66"/>
                <p:cNvSpPr/>
                <p:nvPr/>
              </p:nvSpPr>
              <p:spPr>
                <a:xfrm>
                  <a:off x="3600" y="9396"/>
                  <a:ext cx="558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45" name="Line 67"/>
                <p:cNvSpPr/>
                <p:nvPr/>
              </p:nvSpPr>
              <p:spPr>
                <a:xfrm flipV="1">
                  <a:off x="3600" y="9240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46" name="Line 68"/>
                <p:cNvSpPr/>
                <p:nvPr/>
              </p:nvSpPr>
              <p:spPr>
                <a:xfrm flipV="1">
                  <a:off x="5400" y="9240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47" name="Line 69"/>
                <p:cNvSpPr/>
                <p:nvPr/>
              </p:nvSpPr>
              <p:spPr>
                <a:xfrm flipV="1">
                  <a:off x="7200" y="9240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48" name="Line 70"/>
                <p:cNvSpPr/>
                <p:nvPr/>
              </p:nvSpPr>
              <p:spPr>
                <a:xfrm flipV="1">
                  <a:off x="9180" y="9240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5349" name="Rectangle 77"/>
              <p:cNvSpPr/>
              <p:nvPr/>
            </p:nvSpPr>
            <p:spPr>
              <a:xfrm>
                <a:off x="1655" y="2519"/>
                <a:ext cx="28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13                   55                    38                     76 </a:t>
                </a:r>
              </a:p>
            </p:txBody>
          </p:sp>
        </p:grpSp>
        <p:grpSp>
          <p:nvGrpSpPr>
            <p:cNvPr id="55350" name="Group 88"/>
            <p:cNvGrpSpPr/>
            <p:nvPr/>
          </p:nvGrpSpPr>
          <p:grpSpPr>
            <a:xfrm>
              <a:off x="1915" y="2836"/>
              <a:ext cx="2024" cy="277"/>
              <a:chOff x="1915" y="2836"/>
              <a:chExt cx="2024" cy="277"/>
            </a:xfrm>
          </p:grpSpPr>
          <p:grpSp>
            <p:nvGrpSpPr>
              <p:cNvPr id="55351" name="Group 71"/>
              <p:cNvGrpSpPr/>
              <p:nvPr/>
            </p:nvGrpSpPr>
            <p:grpSpPr>
              <a:xfrm>
                <a:off x="2064" y="3067"/>
                <a:ext cx="1723" cy="46"/>
                <a:chOff x="4140" y="9864"/>
                <a:chExt cx="3780" cy="156"/>
              </a:xfrm>
            </p:grpSpPr>
            <p:sp>
              <p:nvSpPr>
                <p:cNvPr id="55352" name="Line 72"/>
                <p:cNvSpPr/>
                <p:nvPr/>
              </p:nvSpPr>
              <p:spPr>
                <a:xfrm>
                  <a:off x="4140" y="10020"/>
                  <a:ext cx="378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53" name="Line 73"/>
                <p:cNvSpPr/>
                <p:nvPr/>
              </p:nvSpPr>
              <p:spPr>
                <a:xfrm flipV="1">
                  <a:off x="4140" y="9864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54" name="Line 74"/>
                <p:cNvSpPr/>
                <p:nvPr/>
              </p:nvSpPr>
              <p:spPr>
                <a:xfrm flipV="1">
                  <a:off x="5940" y="9864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55" name="Line 75"/>
                <p:cNvSpPr/>
                <p:nvPr/>
              </p:nvSpPr>
              <p:spPr>
                <a:xfrm flipV="1">
                  <a:off x="7920" y="9864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5356" name="Rectangle 78"/>
              <p:cNvSpPr/>
              <p:nvPr/>
            </p:nvSpPr>
            <p:spPr>
              <a:xfrm>
                <a:off x="1915" y="2836"/>
                <a:ext cx="202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27                    04                    65 </a:t>
                </a:r>
              </a:p>
            </p:txBody>
          </p:sp>
        </p:grpSp>
        <p:grpSp>
          <p:nvGrpSpPr>
            <p:cNvPr id="55357" name="Group 87"/>
            <p:cNvGrpSpPr/>
            <p:nvPr/>
          </p:nvGrpSpPr>
          <p:grpSpPr>
            <a:xfrm>
              <a:off x="2200" y="3153"/>
              <a:ext cx="1916" cy="277"/>
              <a:chOff x="2200" y="3153"/>
              <a:chExt cx="1916" cy="277"/>
            </a:xfrm>
          </p:grpSpPr>
          <p:grpSp>
            <p:nvGrpSpPr>
              <p:cNvPr id="55358" name="Group 79"/>
              <p:cNvGrpSpPr/>
              <p:nvPr/>
            </p:nvGrpSpPr>
            <p:grpSpPr>
              <a:xfrm>
                <a:off x="2349" y="3384"/>
                <a:ext cx="1723" cy="46"/>
                <a:chOff x="4140" y="9864"/>
                <a:chExt cx="3780" cy="156"/>
              </a:xfrm>
            </p:grpSpPr>
            <p:sp>
              <p:nvSpPr>
                <p:cNvPr id="55359" name="Line 80"/>
                <p:cNvSpPr/>
                <p:nvPr/>
              </p:nvSpPr>
              <p:spPr>
                <a:xfrm>
                  <a:off x="4140" y="10020"/>
                  <a:ext cx="378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60" name="Line 81"/>
                <p:cNvSpPr/>
                <p:nvPr/>
              </p:nvSpPr>
              <p:spPr>
                <a:xfrm flipV="1">
                  <a:off x="4140" y="9864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61" name="Line 82"/>
                <p:cNvSpPr/>
                <p:nvPr/>
              </p:nvSpPr>
              <p:spPr>
                <a:xfrm flipV="1">
                  <a:off x="5940" y="9864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62" name="Line 83"/>
                <p:cNvSpPr/>
                <p:nvPr/>
              </p:nvSpPr>
              <p:spPr>
                <a:xfrm flipV="1">
                  <a:off x="7920" y="9864"/>
                  <a:ext cx="0" cy="1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5363" name="Rectangle 84"/>
              <p:cNvSpPr/>
              <p:nvPr/>
            </p:nvSpPr>
            <p:spPr>
              <a:xfrm>
                <a:off x="2200" y="3153"/>
                <a:ext cx="191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49                   </a:t>
                </a:r>
                <a:r>
                  <a:rPr lang="en-US" altLang="zh-CN" sz="1800" b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49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97</a:t>
                </a:r>
              </a:p>
            </p:txBody>
          </p:sp>
          <p:sp>
            <p:nvSpPr>
              <p:cNvPr id="55364" name="Freeform 86"/>
              <p:cNvSpPr/>
              <p:nvPr/>
            </p:nvSpPr>
            <p:spPr>
              <a:xfrm>
                <a:off x="2245" y="3201"/>
                <a:ext cx="168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68" y="0"/>
                  </a:cxn>
                </a:cxnLst>
                <a:rect l="0" t="0" r="0" b="0"/>
                <a:pathLst>
                  <a:path w="168" h="2">
                    <a:moveTo>
                      <a:pt x="0" y="2"/>
                    </a:moveTo>
                    <a:lnTo>
                      <a:pt x="168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65" name="AutoShape 91"/>
            <p:cNvSpPr/>
            <p:nvPr/>
          </p:nvSpPr>
          <p:spPr>
            <a:xfrm flipH="1">
              <a:off x="4469" y="2568"/>
              <a:ext cx="44" cy="907"/>
            </a:xfrm>
            <a:prstGeom prst="leftBracket">
              <a:avLst>
                <a:gd name="adj" fmla="val 171684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366" name="Rectangle 94"/>
          <p:cNvSpPr/>
          <p:nvPr/>
        </p:nvSpPr>
        <p:spPr>
          <a:xfrm>
            <a:off x="179388" y="307975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" name="Group 105"/>
          <p:cNvGrpSpPr/>
          <p:nvPr/>
        </p:nvGrpSpPr>
        <p:grpSpPr>
          <a:xfrm>
            <a:off x="2951163" y="5329238"/>
            <a:ext cx="6081712" cy="366712"/>
            <a:chOff x="567" y="3381"/>
            <a:chExt cx="3831" cy="231"/>
          </a:xfrm>
        </p:grpSpPr>
        <p:sp>
          <p:nvSpPr>
            <p:cNvPr id="55368" name="Rectangle 96"/>
            <p:cNvSpPr/>
            <p:nvPr/>
          </p:nvSpPr>
          <p:spPr>
            <a:xfrm>
              <a:off x="567" y="3381"/>
              <a:ext cx="383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二趟排序结果：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13   04    </a:t>
              </a: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49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38    27    49    55    65    97    76</a:t>
              </a:r>
            </a:p>
          </p:txBody>
        </p:sp>
        <p:sp>
          <p:nvSpPr>
            <p:cNvPr id="55369" name="Freeform 93"/>
            <p:cNvSpPr/>
            <p:nvPr/>
          </p:nvSpPr>
          <p:spPr>
            <a:xfrm>
              <a:off x="2210" y="3426"/>
              <a:ext cx="8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0" b="0"/>
              <a:pathLst>
                <a:path w="200" h="1">
                  <a:moveTo>
                    <a:pt x="0" y="0"/>
                  </a:moveTo>
                  <a:lnTo>
                    <a:pt x="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06"/>
          <p:cNvGrpSpPr/>
          <p:nvPr/>
        </p:nvGrpSpPr>
        <p:grpSpPr>
          <a:xfrm>
            <a:off x="3022600" y="5689600"/>
            <a:ext cx="6081713" cy="366713"/>
            <a:chOff x="553" y="3608"/>
            <a:chExt cx="3831" cy="231"/>
          </a:xfrm>
        </p:grpSpPr>
        <p:sp>
          <p:nvSpPr>
            <p:cNvPr id="55371" name="Freeform 98"/>
            <p:cNvSpPr/>
            <p:nvPr/>
          </p:nvSpPr>
          <p:spPr>
            <a:xfrm>
              <a:off x="2789" y="3657"/>
              <a:ext cx="8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0" b="0"/>
              <a:pathLst>
                <a:path w="200" h="1">
                  <a:moveTo>
                    <a:pt x="0" y="0"/>
                  </a:moveTo>
                  <a:lnTo>
                    <a:pt x="20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2" name="Rectangle 100"/>
            <p:cNvSpPr/>
            <p:nvPr/>
          </p:nvSpPr>
          <p:spPr>
            <a:xfrm>
              <a:off x="553" y="3608"/>
              <a:ext cx="383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三趟排序结果：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04   13    27    38    </a:t>
              </a: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49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800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49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55    65    76    97</a:t>
              </a:r>
            </a:p>
          </p:txBody>
        </p:sp>
      </p:grpSp>
      <p:sp>
        <p:nvSpPr>
          <p:cNvPr id="111778" name="Rectangle 162"/>
          <p:cNvSpPr/>
          <p:nvPr/>
        </p:nvSpPr>
        <p:spPr>
          <a:xfrm>
            <a:off x="287338" y="1584325"/>
            <a:ext cx="3290887" cy="9159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首先将该序列分成</a:t>
            </a:r>
            <a:r>
              <a:rPr lang="en-US" altLang="zh-CN" sz="1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个子序列，</a:t>
            </a:r>
          </a:p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下标间隔为</a:t>
            </a:r>
            <a:r>
              <a:rPr lang="en-US" altLang="zh-CN" sz="1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的倍数的数据组成</a:t>
            </a:r>
          </a:p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一个序列</a:t>
            </a:r>
          </a:p>
        </p:txBody>
      </p:sp>
      <p:sp>
        <p:nvSpPr>
          <p:cNvPr id="111779" name="Rectangle 163"/>
          <p:cNvSpPr/>
          <p:nvPr/>
        </p:nvSpPr>
        <p:spPr>
          <a:xfrm>
            <a:off x="287338" y="3889375"/>
            <a:ext cx="3290887" cy="9159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将该序列分成</a:t>
            </a:r>
            <a:r>
              <a:rPr lang="en-US" altLang="zh-CN" sz="1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个子序列，下标</a:t>
            </a:r>
          </a:p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间隔为</a:t>
            </a:r>
            <a:r>
              <a:rPr lang="en-US" altLang="zh-CN" sz="1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的倍数的数据组成一个</a:t>
            </a:r>
          </a:p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序列</a:t>
            </a:r>
          </a:p>
        </p:txBody>
      </p:sp>
      <p:sp>
        <p:nvSpPr>
          <p:cNvPr id="111780" name="Rectangle 164"/>
          <p:cNvSpPr/>
          <p:nvPr/>
        </p:nvSpPr>
        <p:spPr>
          <a:xfrm>
            <a:off x="430213" y="5616575"/>
            <a:ext cx="2716212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所有数据构成一个序列，</a:t>
            </a:r>
          </a:p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全体进行排序</a:t>
            </a:r>
          </a:p>
        </p:txBody>
      </p:sp>
      <p:sp>
        <p:nvSpPr>
          <p:cNvPr id="111781" name="Text Box 165"/>
          <p:cNvSpPr txBox="1"/>
          <p:nvPr/>
        </p:nvSpPr>
        <p:spPr>
          <a:xfrm>
            <a:off x="2066925" y="2541588"/>
            <a:ext cx="758825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lstStyle/>
          <a:p>
            <a:pPr algn="just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间隔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11782" name="Text Box 166"/>
          <p:cNvSpPr txBox="1"/>
          <p:nvPr/>
        </p:nvSpPr>
        <p:spPr>
          <a:xfrm>
            <a:off x="2014538" y="4752975"/>
            <a:ext cx="758825" cy="366713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lstStyle/>
          <a:p>
            <a:pPr algn="just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间隔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1783" name="Text Box 167"/>
          <p:cNvSpPr txBox="1"/>
          <p:nvPr/>
        </p:nvSpPr>
        <p:spPr>
          <a:xfrm>
            <a:off x="1943100" y="6446838"/>
            <a:ext cx="758825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lstStyle/>
          <a:p>
            <a:pPr algn="just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间隔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5379" name="Rectangle 168"/>
          <p:cNvSpPr/>
          <p:nvPr/>
        </p:nvSpPr>
        <p:spPr>
          <a:xfrm>
            <a:off x="1900238" y="15875"/>
            <a:ext cx="3937000" cy="3841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希尔排序是一种不稳定排序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78" grpId="0"/>
      <p:bldP spid="111779" grpId="0"/>
      <p:bldP spid="111780" grpId="0"/>
      <p:bldP spid="111781" grpId="0"/>
      <p:bldP spid="111782" grpId="0"/>
      <p:bldP spid="1117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27</a:t>
            </a:fld>
            <a:endParaRPr lang="en-US" altLang="zh-CN" sz="140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Chapter7     Internal Sorting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179388" y="1484313"/>
            <a:ext cx="8964612" cy="518477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339933"/>
                </a:solidFill>
              </a:rPr>
              <a:t>7.1 </a:t>
            </a:r>
            <a:r>
              <a:rPr lang="en-US" altLang="zh-CN" sz="2800" b="1">
                <a:solidFill>
                  <a:srgbClr val="006600"/>
                </a:solidFill>
              </a:rPr>
              <a:t>Terminology and notation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</a:rPr>
              <a:t>7.2 Three 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(n</a:t>
            </a:r>
            <a:r>
              <a:rPr lang="en-US" altLang="zh-CN" sz="2800" b="1" baseline="3000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) Sorting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Insertion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Bubble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Selection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7.3 Shell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CC0000"/>
                </a:solidFill>
                <a:sym typeface="Symbol" panose="05050102010706020507" pitchFamily="18" charset="2"/>
              </a:rPr>
              <a:t>7.4 Quick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7.5 Merge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7.6 Heap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7.7 </a:t>
            </a:r>
            <a:r>
              <a:rPr lang="en-US" altLang="zh-CN" sz="2800" b="1" err="1">
                <a:solidFill>
                  <a:srgbClr val="006600"/>
                </a:solidFill>
                <a:sym typeface="Symbol" panose="05050102010706020507" pitchFamily="18" charset="2"/>
              </a:rPr>
              <a:t>BinSort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 and Radix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7.8 Empirical Comparison of Sorting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7.9 Lower bounds for Sorting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28</a:t>
            </a:fld>
            <a:endParaRPr lang="en-US" altLang="zh-CN" sz="140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179388" y="1844675"/>
            <a:ext cx="8640762" cy="4392613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Quicksort is a  kind of “Divide and Conquer” approach: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Select a value called </a:t>
            </a:r>
            <a:r>
              <a:rPr lang="en-US" altLang="zh-CN" dirty="0">
                <a:solidFill>
                  <a:srgbClr val="CC0000"/>
                </a:solidFill>
              </a:rPr>
              <a:t>pivot(</a:t>
            </a:r>
            <a:r>
              <a:rPr lang="zh-CN" altLang="en-US" dirty="0">
                <a:solidFill>
                  <a:srgbClr val="CC0000"/>
                </a:solidFill>
              </a:rPr>
              <a:t>支点</a:t>
            </a:r>
            <a:r>
              <a:rPr lang="en-US" altLang="zh-CN" dirty="0">
                <a:solidFill>
                  <a:srgbClr val="CC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Using the pivot to </a:t>
            </a:r>
            <a:r>
              <a:rPr lang="en-US" altLang="zh-CN" dirty="0">
                <a:solidFill>
                  <a:srgbClr val="CC0000"/>
                </a:solidFill>
              </a:rPr>
              <a:t>partition</a:t>
            </a:r>
            <a:r>
              <a:rPr lang="en-US" altLang="zh-CN" dirty="0"/>
              <a:t> the array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arranging the records less than the pivot in the left of the pivot, and the records greater than of equal to the pivot in the right of the pivot.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Partition the left and right sub-array recursively, until each sub-array only contains one record.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 Example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600200"/>
            <a:ext cx="8610600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endParaRPr lang="zh-CN" altLang="zh-CN" dirty="0">
              <a:latin typeface="Helvetica" pitchFamily="34" charset="0"/>
            </a:endParaRPr>
          </a:p>
        </p:txBody>
      </p:sp>
      <p:pic>
        <p:nvPicPr>
          <p:cNvPr id="58372" name="Picture 4" descr="Qsort"/>
          <p:cNvPicPr>
            <a:picLocks noChangeAspect="1"/>
          </p:cNvPicPr>
          <p:nvPr/>
        </p:nvPicPr>
        <p:blipFill>
          <a:blip r:embed="rId3"/>
          <a:srcRect l="1593" t="1671" r="6902" b="2505"/>
          <a:stretch>
            <a:fillRect/>
          </a:stretch>
        </p:blipFill>
        <p:spPr>
          <a:xfrm>
            <a:off x="954088" y="1295400"/>
            <a:ext cx="7650162" cy="5091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</a:t>
            </a:fld>
            <a:endParaRPr lang="en-US" altLang="zh-CN" sz="140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Sorting Terminology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</a:pPr>
            <a:r>
              <a:rPr lang="en-US" altLang="zh-CN" b="1"/>
              <a:t>Internal Sorting (</a:t>
            </a:r>
            <a:r>
              <a:rPr lang="zh-CN" altLang="en-US" b="1" dirty="0"/>
              <a:t>内部排序</a:t>
            </a:r>
            <a:r>
              <a:rPr lang="en-US" altLang="zh-CN" b="1"/>
              <a:t>)</a:t>
            </a:r>
            <a:r>
              <a:rPr lang="zh-CN" altLang="en-US" b="1" dirty="0"/>
              <a:t>：指的是待排序记录存放在计算机随机存储器中进行的排序过程。 </a:t>
            </a:r>
          </a:p>
          <a:p>
            <a:pPr eaLnBrk="1" hangingPunct="1"/>
            <a:r>
              <a:rPr lang="en-US" altLang="zh-CN" b="1"/>
              <a:t>External Sorting (</a:t>
            </a:r>
            <a:r>
              <a:rPr lang="zh-CN" altLang="en-US" b="1" dirty="0"/>
              <a:t>外部排序</a:t>
            </a:r>
            <a:r>
              <a:rPr lang="en-US" altLang="zh-CN" b="1"/>
              <a:t>)</a:t>
            </a:r>
            <a:r>
              <a:rPr lang="zh-CN" altLang="en-US" b="1" dirty="0"/>
              <a:t>：指的是待排序记录的数量很大，以致内存一次不能容纳全部记录</a:t>
            </a:r>
            <a:r>
              <a:rPr lang="en-US" altLang="zh-CN" b="1"/>
              <a:t>, </a:t>
            </a:r>
            <a:r>
              <a:rPr lang="zh-CN" altLang="en-US" b="1" dirty="0"/>
              <a:t>在排序过程中尚需对外存进行访问的排序过程。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30</a:t>
            </a:fld>
            <a:endParaRPr lang="en-US" altLang="zh-CN" sz="140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 algorithm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675687" cy="41148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template &lt;class Elem, class Comp&gt;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void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qsort</a:t>
            </a:r>
            <a:r>
              <a:rPr lang="en-US" altLang="zh-CN" sz="2400" b="1" dirty="0">
                <a:latin typeface="Courier New" panose="02070309020205020404" pitchFamily="49" charset="0"/>
              </a:rPr>
              <a:t>(Elem A[], 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, int j)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if (j &lt;=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) return;     // List too small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pivotindex</a:t>
            </a:r>
            <a:r>
              <a:rPr lang="en-US" altLang="zh-CN" sz="2400" b="1" dirty="0">
                <a:latin typeface="Courier New" panose="02070309020205020404" pitchFamily="49" charset="0"/>
              </a:rPr>
              <a:t> =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findpivot</a:t>
            </a:r>
            <a:r>
              <a:rPr lang="en-US" altLang="zh-CN" sz="2400" b="1" dirty="0">
                <a:latin typeface="Courier New" panose="02070309020205020404" pitchFamily="49" charset="0"/>
              </a:rPr>
              <a:t>(A,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, j);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swap(A,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pivotindex</a:t>
            </a:r>
            <a:r>
              <a:rPr lang="en-US" altLang="zh-CN" sz="2400" b="1" dirty="0">
                <a:latin typeface="Courier New" panose="02070309020205020404" pitchFamily="49" charset="0"/>
              </a:rPr>
              <a:t>, j);  // Put pivot at end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// k will be first position on right side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int k =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partition&lt;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Elem,Comp</a:t>
            </a:r>
            <a:r>
              <a:rPr lang="en-US" altLang="zh-CN" sz="2400" b="1" dirty="0">
                <a:latin typeface="Courier New" panose="02070309020205020404" pitchFamily="49" charset="0"/>
              </a:rPr>
              <a:t>&gt;(A, </a:t>
            </a:r>
            <a:r>
              <a:rPr lang="en-US" altLang="zh-CN" sz="2400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, j</a:t>
            </a:r>
            <a:r>
              <a:rPr lang="en-US" altLang="zh-CN" sz="2400" b="1" dirty="0">
                <a:latin typeface="Courier New" panose="02070309020205020404" pitchFamily="49" charset="0"/>
              </a:rPr>
              <a:t>, A[j]);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swap(A, k, j);         // Put pivot in place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qsort</a:t>
            </a:r>
            <a:r>
              <a:rPr lang="en-US" altLang="zh-CN" sz="2400" b="1" dirty="0">
                <a:latin typeface="Courier New" panose="02070309020205020404" pitchFamily="49" charset="0"/>
              </a:rPr>
              <a:t>&lt;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Elem,Comp</a:t>
            </a:r>
            <a:r>
              <a:rPr lang="en-US" altLang="zh-CN" sz="2400" b="1" dirty="0">
                <a:latin typeface="Courier New" panose="02070309020205020404" pitchFamily="49" charset="0"/>
              </a:rPr>
              <a:t>&gt;(A,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, k-1);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qsort</a:t>
            </a:r>
            <a:r>
              <a:rPr lang="en-US" altLang="zh-CN" sz="2400" b="1" dirty="0">
                <a:latin typeface="Courier New" panose="02070309020205020404" pitchFamily="49" charset="0"/>
              </a:rPr>
              <a:t>&lt;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Elem,Comp</a:t>
            </a:r>
            <a:r>
              <a:rPr lang="en-US" altLang="zh-CN" sz="2400" b="1" dirty="0">
                <a:latin typeface="Courier New" panose="02070309020205020404" pitchFamily="49" charset="0"/>
              </a:rPr>
              <a:t>&gt;(A, k+1, j);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60420" name="Rectangle 4"/>
          <p:cNvSpPr/>
          <p:nvPr/>
        </p:nvSpPr>
        <p:spPr>
          <a:xfrm>
            <a:off x="755650" y="5589588"/>
            <a:ext cx="431800" cy="503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1" name="Rectangle 5"/>
          <p:cNvSpPr/>
          <p:nvPr/>
        </p:nvSpPr>
        <p:spPr>
          <a:xfrm>
            <a:off x="1187450" y="5589588"/>
            <a:ext cx="431800" cy="503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6" name="Rectangle 6"/>
          <p:cNvSpPr/>
          <p:nvPr/>
        </p:nvSpPr>
        <p:spPr>
          <a:xfrm>
            <a:off x="1619250" y="5589588"/>
            <a:ext cx="431800" cy="50323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3" name="Rectangle 7"/>
          <p:cNvSpPr/>
          <p:nvPr/>
        </p:nvSpPr>
        <p:spPr>
          <a:xfrm>
            <a:off x="2051050" y="5589588"/>
            <a:ext cx="431800" cy="503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4" name="Rectangle 8"/>
          <p:cNvSpPr/>
          <p:nvPr/>
        </p:nvSpPr>
        <p:spPr>
          <a:xfrm>
            <a:off x="2484438" y="5589588"/>
            <a:ext cx="431800" cy="503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5" name="Rectangle 9"/>
          <p:cNvSpPr/>
          <p:nvPr/>
        </p:nvSpPr>
        <p:spPr>
          <a:xfrm>
            <a:off x="2916238" y="5589588"/>
            <a:ext cx="431800" cy="503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0" name="Rectangle 10"/>
          <p:cNvSpPr/>
          <p:nvPr/>
        </p:nvSpPr>
        <p:spPr>
          <a:xfrm>
            <a:off x="3348038" y="5589588"/>
            <a:ext cx="431800" cy="503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7" name="Rectangle 11"/>
          <p:cNvSpPr/>
          <p:nvPr/>
        </p:nvSpPr>
        <p:spPr>
          <a:xfrm>
            <a:off x="3779838" y="5589588"/>
            <a:ext cx="431800" cy="503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8" name="Rectangle 12"/>
          <p:cNvSpPr/>
          <p:nvPr/>
        </p:nvSpPr>
        <p:spPr>
          <a:xfrm>
            <a:off x="4211638" y="5589588"/>
            <a:ext cx="431800" cy="503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3" name="Rectangle 13"/>
          <p:cNvSpPr/>
          <p:nvPr/>
        </p:nvSpPr>
        <p:spPr>
          <a:xfrm>
            <a:off x="4645025" y="5589588"/>
            <a:ext cx="431800" cy="5032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7776" name="Group 16"/>
          <p:cNvGrpSpPr/>
          <p:nvPr/>
        </p:nvGrpSpPr>
        <p:grpSpPr>
          <a:xfrm>
            <a:off x="1527175" y="6092825"/>
            <a:ext cx="809625" cy="622300"/>
            <a:chOff x="962" y="3838"/>
            <a:chExt cx="510" cy="392"/>
          </a:xfrm>
        </p:grpSpPr>
        <p:sp>
          <p:nvSpPr>
            <p:cNvPr id="60431" name="Line 14"/>
            <p:cNvSpPr/>
            <p:nvPr/>
          </p:nvSpPr>
          <p:spPr>
            <a:xfrm flipV="1">
              <a:off x="1156" y="3838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32" name="Text Box 15"/>
            <p:cNvSpPr txBox="1"/>
            <p:nvPr/>
          </p:nvSpPr>
          <p:spPr>
            <a:xfrm>
              <a:off x="962" y="3942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pivot</a:t>
              </a:r>
            </a:p>
          </p:txBody>
        </p:sp>
      </p:grpSp>
      <p:sp>
        <p:nvSpPr>
          <p:cNvPr id="117777" name="Line 17"/>
          <p:cNvSpPr/>
          <p:nvPr/>
        </p:nvSpPr>
        <p:spPr>
          <a:xfrm>
            <a:off x="3348038" y="5229225"/>
            <a:ext cx="0" cy="1295400"/>
          </a:xfrm>
          <a:prstGeom prst="line">
            <a:avLst/>
          </a:prstGeom>
          <a:ln w="5715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7781" name="Group 21"/>
          <p:cNvGrpSpPr/>
          <p:nvPr/>
        </p:nvGrpSpPr>
        <p:grpSpPr>
          <a:xfrm>
            <a:off x="2686050" y="4967288"/>
            <a:ext cx="1525588" cy="477837"/>
            <a:chOff x="1607" y="3129"/>
            <a:chExt cx="961" cy="301"/>
          </a:xfrm>
        </p:grpSpPr>
        <p:sp>
          <p:nvSpPr>
            <p:cNvPr id="60435" name="Text Box 18"/>
            <p:cNvSpPr txBox="1"/>
            <p:nvPr/>
          </p:nvSpPr>
          <p:spPr>
            <a:xfrm>
              <a:off x="1607" y="3142"/>
              <a:ext cx="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&lt;  </a:t>
              </a:r>
            </a:p>
          </p:txBody>
        </p:sp>
        <p:sp>
          <p:nvSpPr>
            <p:cNvPr id="60436" name="Text Box 19"/>
            <p:cNvSpPr txBox="1"/>
            <p:nvPr/>
          </p:nvSpPr>
          <p:spPr>
            <a:xfrm>
              <a:off x="2140" y="3129"/>
              <a:ext cx="4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&gt;=  </a:t>
              </a:r>
            </a:p>
          </p:txBody>
        </p:sp>
      </p:grpSp>
      <p:sp>
        <p:nvSpPr>
          <p:cNvPr id="117782" name="Rectangle 22"/>
          <p:cNvSpPr/>
          <p:nvPr/>
        </p:nvSpPr>
        <p:spPr>
          <a:xfrm>
            <a:off x="106363" y="1700213"/>
            <a:ext cx="8929687" cy="79216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8" name="Line 23"/>
          <p:cNvSpPr/>
          <p:nvPr/>
        </p:nvSpPr>
        <p:spPr>
          <a:xfrm flipV="1">
            <a:off x="395288" y="5949950"/>
            <a:ext cx="360362" cy="142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39" name="Line 24"/>
          <p:cNvSpPr/>
          <p:nvPr/>
        </p:nvSpPr>
        <p:spPr>
          <a:xfrm flipH="1" flipV="1">
            <a:off x="5076825" y="5876925"/>
            <a:ext cx="503238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40" name="Text Box 25"/>
          <p:cNvSpPr txBox="1"/>
          <p:nvPr/>
        </p:nvSpPr>
        <p:spPr>
          <a:xfrm>
            <a:off x="87313" y="5826125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60441" name="Text Box 26"/>
          <p:cNvSpPr txBox="1"/>
          <p:nvPr/>
        </p:nvSpPr>
        <p:spPr>
          <a:xfrm>
            <a:off x="5559425" y="582612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17788" name="Text Box 28"/>
          <p:cNvSpPr txBox="1"/>
          <p:nvPr/>
        </p:nvSpPr>
        <p:spPr>
          <a:xfrm>
            <a:off x="3371850" y="52038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60443" name="文本框 33820"/>
          <p:cNvSpPr txBox="1"/>
          <p:nvPr/>
        </p:nvSpPr>
        <p:spPr>
          <a:xfrm>
            <a:off x="0" y="6400800"/>
            <a:ext cx="14859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pivotindex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4" name="直接连接符 33821"/>
          <p:cNvSpPr/>
          <p:nvPr/>
        </p:nvSpPr>
        <p:spPr>
          <a:xfrm flipV="1">
            <a:off x="971550" y="6165850"/>
            <a:ext cx="720725" cy="358775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-3.61111E-6 0.11551 " pathEditMode="relative" ptsTypes="AA">
                                      <p:cBhvr>
                                        <p:cTn id="6" dur="20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33073 -4.07407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532 L -0.33091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00" y="-3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0.32014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1155 L 0.00017 0.21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155 L 0.00017 0.341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73 -4.07407E-6 L 0.18907 -4.07407E-6 " pathEditMode="relative" ptsTypes="AA">
                                      <p:cBhvr>
                                        <p:cTn id="34" dur="20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14166 -4.07407E-6 " pathEditMode="relative" ptsTypes="AA">
                                      <p:cBhvr>
                                        <p:cTn id="36" dur="20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14 -0.00324 L 0.19428 -0.00324 " pathEditMode="relative" ptsTypes="AA">
                                      <p:cBhvr>
                                        <p:cTn id="38" dur="20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animBg="1"/>
      <p:bldP spid="117766" grpId="1" animBg="1"/>
      <p:bldP spid="117770" grpId="0" animBg="1"/>
      <p:bldP spid="117773" grpId="0" animBg="1"/>
      <p:bldP spid="117782" grpId="0" animBg="1"/>
      <p:bldP spid="117782" grpId="1" animBg="1"/>
      <p:bldP spid="117782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31</a:t>
            </a:fld>
            <a:endParaRPr lang="en-US" altLang="zh-CN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Locate the pivot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8006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50000"/>
              </a:lnSpc>
            </a:pPr>
            <a:r>
              <a:rPr lang="en-US" altLang="zh-CN" sz="2800" dirty="0"/>
              <a:t>Some choices:</a:t>
            </a:r>
          </a:p>
          <a:p>
            <a:pPr lvl="1" eaLnBrk="1" hangingPunct="1">
              <a:lnSpc>
                <a:spcPct val="50000"/>
              </a:lnSpc>
            </a:pPr>
            <a:r>
              <a:rPr lang="en-US" altLang="zh-CN" dirty="0"/>
              <a:t>Select the First record.</a:t>
            </a:r>
          </a:p>
          <a:p>
            <a:pPr lvl="1" eaLnBrk="1" hangingPunct="1">
              <a:lnSpc>
                <a:spcPct val="50000"/>
              </a:lnSpc>
            </a:pPr>
            <a:r>
              <a:rPr lang="en-US" altLang="zh-CN" dirty="0">
                <a:solidFill>
                  <a:srgbClr val="CC0000"/>
                </a:solidFill>
              </a:rPr>
              <a:t>Select the middle key.</a:t>
            </a:r>
          </a:p>
          <a:p>
            <a:pPr lvl="1" eaLnBrk="1" hangingPunct="1">
              <a:lnSpc>
                <a:spcPct val="50000"/>
              </a:lnSpc>
            </a:pPr>
            <a:r>
              <a:rPr lang="en-US" altLang="zh-CN" dirty="0"/>
              <a:t>Others.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findpivot</a:t>
            </a:r>
            <a:r>
              <a:rPr lang="en-US" altLang="zh-CN" sz="2400" b="1" dirty="0">
                <a:latin typeface="Courier New" panose="02070309020205020404" pitchFamily="49" charset="0"/>
              </a:rPr>
              <a:t>(Elem A[], 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, int j)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{ return (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i+j</a:t>
            </a:r>
            <a:r>
              <a:rPr lang="en-US" altLang="zh-CN" sz="2400" b="1" dirty="0">
                <a:latin typeface="Courier New" panose="02070309020205020404" pitchFamily="49" charset="0"/>
              </a:rPr>
              <a:t>)/2; }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</a:t>
            </a:r>
            <a:endParaRPr lang="en-US" altLang="zh-CN" sz="2800" dirty="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32</a:t>
            </a:fld>
            <a:endParaRPr lang="en-US" altLang="zh-CN" sz="140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 Partition</a:t>
            </a: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0" y="1341438"/>
            <a:ext cx="8964613" cy="40020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int partition(Elem A[], int l, 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r,Elem</a:t>
            </a:r>
            <a:r>
              <a:rPr lang="en-US" altLang="zh-CN" sz="2400" b="1" dirty="0">
                <a:latin typeface="Courier New" panose="02070309020205020404" pitchFamily="49" charset="0"/>
              </a:rPr>
              <a:t>&amp; pivot)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do {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while (A[l] &lt; pivot) l++;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while ((r &gt; l) &amp;&amp; A[r] &gt;=pivot)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r--;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swap(A, l, r); // Swap out-of-place values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} while (l &lt; r); // Stop when they cross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return l;       // Return first pos on right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Helvetica" pitchFamily="34" charset="0"/>
            </a:endParaRP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Helvetica" pitchFamily="34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800" dirty="0">
                <a:latin typeface="Helvetica" pitchFamily="34" charset="0"/>
              </a:rPr>
              <a:t> </a:t>
            </a:r>
          </a:p>
        </p:txBody>
      </p:sp>
      <p:sp>
        <p:nvSpPr>
          <p:cNvPr id="118807" name="Rectangle 23"/>
          <p:cNvSpPr/>
          <p:nvPr/>
        </p:nvSpPr>
        <p:spPr>
          <a:xfrm>
            <a:off x="827088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</a:p>
        </p:txBody>
      </p:sp>
      <p:sp>
        <p:nvSpPr>
          <p:cNvPr id="63493" name="Rectangle 25"/>
          <p:cNvSpPr/>
          <p:nvPr/>
        </p:nvSpPr>
        <p:spPr>
          <a:xfrm>
            <a:off x="1331913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3494" name="Rectangle 26"/>
          <p:cNvSpPr/>
          <p:nvPr/>
        </p:nvSpPr>
        <p:spPr>
          <a:xfrm>
            <a:off x="1835150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r>
          </a:p>
        </p:txBody>
      </p:sp>
      <p:sp>
        <p:nvSpPr>
          <p:cNvPr id="63495" name="Rectangle 27"/>
          <p:cNvSpPr/>
          <p:nvPr/>
        </p:nvSpPr>
        <p:spPr>
          <a:xfrm>
            <a:off x="2339975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</a:p>
        </p:txBody>
      </p:sp>
      <p:sp>
        <p:nvSpPr>
          <p:cNvPr id="63496" name="Rectangle 28"/>
          <p:cNvSpPr/>
          <p:nvPr/>
        </p:nvSpPr>
        <p:spPr>
          <a:xfrm>
            <a:off x="2843213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85</a:t>
            </a:r>
          </a:p>
        </p:txBody>
      </p:sp>
      <p:sp>
        <p:nvSpPr>
          <p:cNvPr id="63497" name="Rectangle 29"/>
          <p:cNvSpPr/>
          <p:nvPr/>
        </p:nvSpPr>
        <p:spPr>
          <a:xfrm>
            <a:off x="3348038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</p:txBody>
      </p:sp>
      <p:sp>
        <p:nvSpPr>
          <p:cNvPr id="63498" name="Rectangle 30"/>
          <p:cNvSpPr/>
          <p:nvPr/>
        </p:nvSpPr>
        <p:spPr>
          <a:xfrm>
            <a:off x="3851275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83</a:t>
            </a:r>
          </a:p>
        </p:txBody>
      </p:sp>
      <p:sp>
        <p:nvSpPr>
          <p:cNvPr id="63499" name="Rectangle 31"/>
          <p:cNvSpPr/>
          <p:nvPr/>
        </p:nvSpPr>
        <p:spPr>
          <a:xfrm>
            <a:off x="4356100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73</a:t>
            </a:r>
          </a:p>
        </p:txBody>
      </p:sp>
      <p:sp>
        <p:nvSpPr>
          <p:cNvPr id="118816" name="Rectangle 32"/>
          <p:cNvSpPr/>
          <p:nvPr/>
        </p:nvSpPr>
        <p:spPr>
          <a:xfrm>
            <a:off x="4859338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</a:p>
        </p:txBody>
      </p:sp>
      <p:sp>
        <p:nvSpPr>
          <p:cNvPr id="63501" name="Rectangle 33"/>
          <p:cNvSpPr/>
          <p:nvPr/>
        </p:nvSpPr>
        <p:spPr>
          <a:xfrm>
            <a:off x="5364163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63502" name="Line 34"/>
          <p:cNvSpPr/>
          <p:nvPr/>
        </p:nvSpPr>
        <p:spPr>
          <a:xfrm flipV="1">
            <a:off x="755650" y="5445125"/>
            <a:ext cx="21590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503" name="Text Box 36"/>
          <p:cNvSpPr txBox="1"/>
          <p:nvPr/>
        </p:nvSpPr>
        <p:spPr>
          <a:xfrm>
            <a:off x="519113" y="5826125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grpSp>
        <p:nvGrpSpPr>
          <p:cNvPr id="118826" name="Group 42"/>
          <p:cNvGrpSpPr/>
          <p:nvPr/>
        </p:nvGrpSpPr>
        <p:grpSpPr>
          <a:xfrm>
            <a:off x="5580063" y="5445125"/>
            <a:ext cx="501650" cy="962025"/>
            <a:chOff x="3243" y="3430"/>
            <a:chExt cx="316" cy="606"/>
          </a:xfrm>
        </p:grpSpPr>
        <p:sp>
          <p:nvSpPr>
            <p:cNvPr id="63505" name="Line 35"/>
            <p:cNvSpPr/>
            <p:nvPr/>
          </p:nvSpPr>
          <p:spPr>
            <a:xfrm flipH="1" flipV="1">
              <a:off x="3243" y="3430"/>
              <a:ext cx="91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06" name="Text Box 37"/>
            <p:cNvSpPr txBox="1"/>
            <p:nvPr/>
          </p:nvSpPr>
          <p:spPr>
            <a:xfrm>
              <a:off x="3379" y="3748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63507" name="Text Box 38"/>
          <p:cNvSpPr txBox="1"/>
          <p:nvPr/>
        </p:nvSpPr>
        <p:spPr>
          <a:xfrm>
            <a:off x="6208713" y="5465763"/>
            <a:ext cx="14557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Pivot = 60</a:t>
            </a:r>
          </a:p>
        </p:txBody>
      </p:sp>
      <p:sp>
        <p:nvSpPr>
          <p:cNvPr id="118824" name="Line 40"/>
          <p:cNvSpPr/>
          <p:nvPr/>
        </p:nvSpPr>
        <p:spPr>
          <a:xfrm>
            <a:off x="179388" y="2349500"/>
            <a:ext cx="576262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59259E-6 L 0.00018 0.0523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-0.04722 -1.11111E-6 " pathEditMode="relative" ptsTypes="AA">
                                      <p:cBhvr>
                                        <p:cTn id="10" dur="500" fill="hold"/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232 L 0.00018 0.14699 " pathEditMode="relative" ptsTypes="AA">
                                      <p:cBhvr>
                                        <p:cTn id="14" dur="500" fill="hold"/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44097 -1.48148E-6 " pathEditMode="relative" ptsTypes="AA">
                                      <p:cBhvr>
                                        <p:cTn id="18" dur="5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1.48148E-6 L -0.44098 -1.48148E-6 " pathEditMode="relative" ptsTypes="AA">
                                      <p:cBhvr>
                                        <p:cTn id="20" dur="5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7" grpId="0" animBg="1"/>
      <p:bldP spid="1188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33</a:t>
            </a:fld>
            <a:endParaRPr lang="en-US" altLang="zh-CN" sz="140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 Partition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0" y="1341438"/>
            <a:ext cx="8964613" cy="40020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partition(Elem</a:t>
            </a:r>
            <a:r>
              <a:rPr lang="en-US" altLang="zh-CN" sz="2400" b="1">
                <a:latin typeface="Courier New" panose="02070309020205020404" pitchFamily="49" charset="0"/>
              </a:rPr>
              <a:t> A[],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l,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r,Elem</a:t>
            </a:r>
            <a:r>
              <a:rPr lang="en-US" altLang="zh-CN" sz="2400" b="1">
                <a:latin typeface="Courier New" panose="02070309020205020404" pitchFamily="49" charset="0"/>
              </a:rPr>
              <a:t>&amp; pivot)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do {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while (</a:t>
            </a:r>
            <a:r>
              <a:rPr lang="en-US" altLang="zh-CN" sz="2400" b="1" err="1">
                <a:latin typeface="Courier New" panose="02070309020205020404" pitchFamily="49" charset="0"/>
              </a:rPr>
              <a:t>A[l</a:t>
            </a:r>
            <a:r>
              <a:rPr lang="en-US" altLang="zh-CN" sz="2400" b="1">
                <a:latin typeface="Courier New" panose="02070309020205020404" pitchFamily="49" charset="0"/>
              </a:rPr>
              <a:t>] &lt; pivot) l++;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while ((r &gt; l) &amp;&amp; </a:t>
            </a:r>
            <a:r>
              <a:rPr lang="en-US" altLang="zh-CN" sz="2400" b="1" err="1">
                <a:latin typeface="Courier New" panose="02070309020205020404" pitchFamily="49" charset="0"/>
              </a:rPr>
              <a:t>A[r</a:t>
            </a:r>
            <a:r>
              <a:rPr lang="en-US" altLang="zh-CN" sz="2400" b="1">
                <a:latin typeface="Courier New" panose="02070309020205020404" pitchFamily="49" charset="0"/>
              </a:rPr>
              <a:t>] &gt;=pivot)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r--;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</a:t>
            </a:r>
            <a:r>
              <a:rPr lang="en-US" altLang="zh-CN" sz="2400" b="1" err="1">
                <a:latin typeface="Courier New" panose="02070309020205020404" pitchFamily="49" charset="0"/>
              </a:rPr>
              <a:t>swap(A</a:t>
            </a:r>
            <a:r>
              <a:rPr lang="en-US" altLang="zh-CN" sz="2400" b="1">
                <a:latin typeface="Courier New" panose="02070309020205020404" pitchFamily="49" charset="0"/>
              </a:rPr>
              <a:t>, l, r); // Swap out-of-place values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} while (l &lt; r); // Stop when they cross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return l;       // Return first pos on right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>
              <a:latin typeface="Helvetica" pitchFamily="34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800">
                <a:latin typeface="Helvetica" pitchFamily="34" charset="0"/>
              </a:rPr>
              <a:t> </a:t>
            </a:r>
          </a:p>
        </p:txBody>
      </p:sp>
      <p:sp>
        <p:nvSpPr>
          <p:cNvPr id="65540" name="Rectangle 5"/>
          <p:cNvSpPr/>
          <p:nvPr/>
        </p:nvSpPr>
        <p:spPr>
          <a:xfrm>
            <a:off x="827088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</a:p>
        </p:txBody>
      </p:sp>
      <p:sp>
        <p:nvSpPr>
          <p:cNvPr id="65541" name="Rectangle 6"/>
          <p:cNvSpPr/>
          <p:nvPr/>
        </p:nvSpPr>
        <p:spPr>
          <a:xfrm>
            <a:off x="1331913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5542" name="Rectangle 7"/>
          <p:cNvSpPr/>
          <p:nvPr/>
        </p:nvSpPr>
        <p:spPr>
          <a:xfrm>
            <a:off x="1835150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r>
          </a:p>
        </p:txBody>
      </p:sp>
      <p:sp>
        <p:nvSpPr>
          <p:cNvPr id="120840" name="Rectangle 8"/>
          <p:cNvSpPr/>
          <p:nvPr/>
        </p:nvSpPr>
        <p:spPr>
          <a:xfrm>
            <a:off x="2339975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</a:p>
        </p:txBody>
      </p:sp>
      <p:sp>
        <p:nvSpPr>
          <p:cNvPr id="65544" name="Rectangle 9"/>
          <p:cNvSpPr/>
          <p:nvPr/>
        </p:nvSpPr>
        <p:spPr>
          <a:xfrm>
            <a:off x="2843213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85</a:t>
            </a:r>
          </a:p>
        </p:txBody>
      </p:sp>
      <p:sp>
        <p:nvSpPr>
          <p:cNvPr id="120842" name="Rectangle 10"/>
          <p:cNvSpPr/>
          <p:nvPr/>
        </p:nvSpPr>
        <p:spPr>
          <a:xfrm>
            <a:off x="3348038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</p:txBody>
      </p:sp>
      <p:sp>
        <p:nvSpPr>
          <p:cNvPr id="65546" name="Rectangle 11"/>
          <p:cNvSpPr/>
          <p:nvPr/>
        </p:nvSpPr>
        <p:spPr>
          <a:xfrm>
            <a:off x="3851275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83</a:t>
            </a:r>
          </a:p>
        </p:txBody>
      </p:sp>
      <p:sp>
        <p:nvSpPr>
          <p:cNvPr id="65547" name="Rectangle 12"/>
          <p:cNvSpPr/>
          <p:nvPr/>
        </p:nvSpPr>
        <p:spPr>
          <a:xfrm>
            <a:off x="4356100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73</a:t>
            </a:r>
          </a:p>
        </p:txBody>
      </p:sp>
      <p:sp>
        <p:nvSpPr>
          <p:cNvPr id="65548" name="Rectangle 13"/>
          <p:cNvSpPr/>
          <p:nvPr/>
        </p:nvSpPr>
        <p:spPr>
          <a:xfrm>
            <a:off x="4859338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</a:p>
        </p:txBody>
      </p:sp>
      <p:sp>
        <p:nvSpPr>
          <p:cNvPr id="65549" name="Rectangle 14"/>
          <p:cNvSpPr/>
          <p:nvPr/>
        </p:nvSpPr>
        <p:spPr>
          <a:xfrm>
            <a:off x="5364163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grpSp>
        <p:nvGrpSpPr>
          <p:cNvPr id="120854" name="Group 22"/>
          <p:cNvGrpSpPr/>
          <p:nvPr/>
        </p:nvGrpSpPr>
        <p:grpSpPr>
          <a:xfrm>
            <a:off x="519113" y="5445125"/>
            <a:ext cx="452437" cy="838200"/>
            <a:chOff x="327" y="3430"/>
            <a:chExt cx="285" cy="528"/>
          </a:xfrm>
        </p:grpSpPr>
        <p:sp>
          <p:nvSpPr>
            <p:cNvPr id="65551" name="Line 15"/>
            <p:cNvSpPr/>
            <p:nvPr/>
          </p:nvSpPr>
          <p:spPr>
            <a:xfrm flipV="1">
              <a:off x="476" y="3430"/>
              <a:ext cx="136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52" name="Text Box 16"/>
            <p:cNvSpPr txBox="1"/>
            <p:nvPr/>
          </p:nvSpPr>
          <p:spPr>
            <a:xfrm>
              <a:off x="327" y="3670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</p:grpSp>
      <p:grpSp>
        <p:nvGrpSpPr>
          <p:cNvPr id="120849" name="Group 17"/>
          <p:cNvGrpSpPr/>
          <p:nvPr/>
        </p:nvGrpSpPr>
        <p:grpSpPr>
          <a:xfrm>
            <a:off x="5148263" y="5445125"/>
            <a:ext cx="501650" cy="962025"/>
            <a:chOff x="3243" y="3430"/>
            <a:chExt cx="316" cy="606"/>
          </a:xfrm>
        </p:grpSpPr>
        <p:sp>
          <p:nvSpPr>
            <p:cNvPr id="65554" name="Line 18"/>
            <p:cNvSpPr/>
            <p:nvPr/>
          </p:nvSpPr>
          <p:spPr>
            <a:xfrm flipH="1" flipV="1">
              <a:off x="3243" y="3430"/>
              <a:ext cx="91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55" name="Text Box 19"/>
            <p:cNvSpPr txBox="1"/>
            <p:nvPr/>
          </p:nvSpPr>
          <p:spPr>
            <a:xfrm>
              <a:off x="3379" y="3748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65556" name="Text Box 20"/>
          <p:cNvSpPr txBox="1"/>
          <p:nvPr/>
        </p:nvSpPr>
        <p:spPr>
          <a:xfrm>
            <a:off x="6208713" y="5465763"/>
            <a:ext cx="14557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Pivot = 60</a:t>
            </a:r>
          </a:p>
        </p:txBody>
      </p:sp>
      <p:sp>
        <p:nvSpPr>
          <p:cNvPr id="120853" name="Line 21"/>
          <p:cNvSpPr/>
          <p:nvPr/>
        </p:nvSpPr>
        <p:spPr>
          <a:xfrm>
            <a:off x="179388" y="2349500"/>
            <a:ext cx="576262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0.19028 0.0018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59259E-6 L 0.00018 0.0523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0.17708 0.0034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232 L 0.00018 0.1469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0.11024 -1.48148E-6 " pathEditMode="relative" ptsTypes="AA">
                                      <p:cBhvr>
                                        <p:cTn id="22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-1.48148E-6 L -0.11025 -1.48148E-6 " pathEditMode="relative" ptsTypes="AA">
                                      <p:cBhvr>
                                        <p:cTn id="24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 animBg="1"/>
      <p:bldP spid="1208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34</a:t>
            </a:fld>
            <a:endParaRPr lang="en-US" altLang="zh-CN" sz="140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Quicksort Partition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0" y="1341438"/>
            <a:ext cx="8964613" cy="40020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partition(Elem</a:t>
            </a:r>
            <a:r>
              <a:rPr lang="en-US" altLang="zh-CN" sz="2400" b="1">
                <a:latin typeface="Courier New" panose="02070309020205020404" pitchFamily="49" charset="0"/>
              </a:rPr>
              <a:t> A[],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l,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r,Elem</a:t>
            </a:r>
            <a:r>
              <a:rPr lang="en-US" altLang="zh-CN" sz="2400" b="1">
                <a:latin typeface="Courier New" panose="02070309020205020404" pitchFamily="49" charset="0"/>
              </a:rPr>
              <a:t>&amp; pivot)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do {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while (</a:t>
            </a:r>
            <a:r>
              <a:rPr lang="en-US" altLang="zh-CN" sz="2400" b="1" err="1">
                <a:latin typeface="Courier New" panose="02070309020205020404" pitchFamily="49" charset="0"/>
              </a:rPr>
              <a:t>A[l</a:t>
            </a:r>
            <a:r>
              <a:rPr lang="en-US" altLang="zh-CN" sz="2400" b="1">
                <a:latin typeface="Courier New" panose="02070309020205020404" pitchFamily="49" charset="0"/>
              </a:rPr>
              <a:t>] &lt; pivot) l++;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while ((r &gt; l) &amp;&amp; </a:t>
            </a:r>
            <a:r>
              <a:rPr lang="en-US" altLang="zh-CN" sz="2400" b="1" err="1">
                <a:latin typeface="Courier New" panose="02070309020205020404" pitchFamily="49" charset="0"/>
              </a:rPr>
              <a:t>A[r</a:t>
            </a:r>
            <a:r>
              <a:rPr lang="en-US" altLang="zh-CN" sz="2400" b="1">
                <a:latin typeface="Courier New" panose="02070309020205020404" pitchFamily="49" charset="0"/>
              </a:rPr>
              <a:t>] &gt;=pivot)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r--;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</a:t>
            </a:r>
            <a:r>
              <a:rPr lang="en-US" altLang="zh-CN" sz="2400" b="1" err="1">
                <a:latin typeface="Courier New" panose="02070309020205020404" pitchFamily="49" charset="0"/>
              </a:rPr>
              <a:t>swap(A</a:t>
            </a:r>
            <a:r>
              <a:rPr lang="en-US" altLang="zh-CN" sz="2400" b="1">
                <a:latin typeface="Courier New" panose="02070309020205020404" pitchFamily="49" charset="0"/>
              </a:rPr>
              <a:t>, l, r); // Swap out-of-place values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} while (l &lt; r); // Stop when they cross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return l;       // Return first pos on right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>
              <a:latin typeface="Helvetica" pitchFamily="34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800">
                <a:latin typeface="Helvetica" pitchFamily="34" charset="0"/>
              </a:rPr>
              <a:t> </a:t>
            </a:r>
          </a:p>
        </p:txBody>
      </p:sp>
      <p:sp>
        <p:nvSpPr>
          <p:cNvPr id="122884" name="Rectangle 4"/>
          <p:cNvSpPr/>
          <p:nvPr/>
        </p:nvSpPr>
        <p:spPr>
          <a:xfrm>
            <a:off x="7740650" y="4379913"/>
            <a:ext cx="9525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67589" name="Rectangle 5"/>
          <p:cNvSpPr/>
          <p:nvPr/>
        </p:nvSpPr>
        <p:spPr>
          <a:xfrm>
            <a:off x="827088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</a:p>
        </p:txBody>
      </p:sp>
      <p:sp>
        <p:nvSpPr>
          <p:cNvPr id="67590" name="Rectangle 6"/>
          <p:cNvSpPr/>
          <p:nvPr/>
        </p:nvSpPr>
        <p:spPr>
          <a:xfrm>
            <a:off x="1331913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7591" name="Rectangle 7"/>
          <p:cNvSpPr/>
          <p:nvPr/>
        </p:nvSpPr>
        <p:spPr>
          <a:xfrm>
            <a:off x="1835150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r>
          </a:p>
        </p:txBody>
      </p:sp>
      <p:sp>
        <p:nvSpPr>
          <p:cNvPr id="67592" name="Rectangle 8"/>
          <p:cNvSpPr/>
          <p:nvPr/>
        </p:nvSpPr>
        <p:spPr>
          <a:xfrm>
            <a:off x="2339975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</p:txBody>
      </p:sp>
      <p:sp>
        <p:nvSpPr>
          <p:cNvPr id="67593" name="Rectangle 9"/>
          <p:cNvSpPr/>
          <p:nvPr/>
        </p:nvSpPr>
        <p:spPr>
          <a:xfrm>
            <a:off x="2843213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85</a:t>
            </a:r>
          </a:p>
        </p:txBody>
      </p:sp>
      <p:sp>
        <p:nvSpPr>
          <p:cNvPr id="67594" name="Rectangle 10"/>
          <p:cNvSpPr/>
          <p:nvPr/>
        </p:nvSpPr>
        <p:spPr>
          <a:xfrm>
            <a:off x="3348038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</a:p>
        </p:txBody>
      </p:sp>
      <p:sp>
        <p:nvSpPr>
          <p:cNvPr id="67595" name="Rectangle 11"/>
          <p:cNvSpPr/>
          <p:nvPr/>
        </p:nvSpPr>
        <p:spPr>
          <a:xfrm>
            <a:off x="3851275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83</a:t>
            </a:r>
          </a:p>
        </p:txBody>
      </p:sp>
      <p:sp>
        <p:nvSpPr>
          <p:cNvPr id="67596" name="Rectangle 12"/>
          <p:cNvSpPr/>
          <p:nvPr/>
        </p:nvSpPr>
        <p:spPr>
          <a:xfrm>
            <a:off x="4356100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73</a:t>
            </a:r>
          </a:p>
        </p:txBody>
      </p:sp>
      <p:sp>
        <p:nvSpPr>
          <p:cNvPr id="67597" name="Rectangle 13"/>
          <p:cNvSpPr/>
          <p:nvPr/>
        </p:nvSpPr>
        <p:spPr>
          <a:xfrm>
            <a:off x="4859338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</a:p>
        </p:txBody>
      </p:sp>
      <p:sp>
        <p:nvSpPr>
          <p:cNvPr id="67598" name="Rectangle 14"/>
          <p:cNvSpPr/>
          <p:nvPr/>
        </p:nvSpPr>
        <p:spPr>
          <a:xfrm>
            <a:off x="5364163" y="4868863"/>
            <a:ext cx="50482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grpSp>
        <p:nvGrpSpPr>
          <p:cNvPr id="122895" name="Group 15"/>
          <p:cNvGrpSpPr/>
          <p:nvPr/>
        </p:nvGrpSpPr>
        <p:grpSpPr>
          <a:xfrm>
            <a:off x="2103438" y="5445125"/>
            <a:ext cx="452437" cy="838200"/>
            <a:chOff x="327" y="3430"/>
            <a:chExt cx="285" cy="528"/>
          </a:xfrm>
        </p:grpSpPr>
        <p:sp>
          <p:nvSpPr>
            <p:cNvPr id="67600" name="Line 16"/>
            <p:cNvSpPr/>
            <p:nvPr/>
          </p:nvSpPr>
          <p:spPr>
            <a:xfrm flipV="1">
              <a:off x="476" y="3430"/>
              <a:ext cx="136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01" name="Text Box 17"/>
            <p:cNvSpPr txBox="1"/>
            <p:nvPr/>
          </p:nvSpPr>
          <p:spPr>
            <a:xfrm>
              <a:off x="327" y="3670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</p:grpSp>
      <p:grpSp>
        <p:nvGrpSpPr>
          <p:cNvPr id="122898" name="Group 18"/>
          <p:cNvGrpSpPr/>
          <p:nvPr/>
        </p:nvGrpSpPr>
        <p:grpSpPr>
          <a:xfrm>
            <a:off x="3563938" y="5445125"/>
            <a:ext cx="501650" cy="962025"/>
            <a:chOff x="3243" y="3430"/>
            <a:chExt cx="316" cy="606"/>
          </a:xfrm>
        </p:grpSpPr>
        <p:sp>
          <p:nvSpPr>
            <p:cNvPr id="67603" name="Line 19"/>
            <p:cNvSpPr/>
            <p:nvPr/>
          </p:nvSpPr>
          <p:spPr>
            <a:xfrm flipH="1" flipV="1">
              <a:off x="3243" y="3430"/>
              <a:ext cx="91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04" name="Text Box 20"/>
            <p:cNvSpPr txBox="1"/>
            <p:nvPr/>
          </p:nvSpPr>
          <p:spPr>
            <a:xfrm>
              <a:off x="3379" y="3748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67605" name="Text Box 21"/>
          <p:cNvSpPr txBox="1"/>
          <p:nvPr/>
        </p:nvSpPr>
        <p:spPr>
          <a:xfrm>
            <a:off x="6208713" y="5465763"/>
            <a:ext cx="14557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Pivot = 60</a:t>
            </a:r>
          </a:p>
        </p:txBody>
      </p:sp>
      <p:sp>
        <p:nvSpPr>
          <p:cNvPr id="122902" name="Line 22"/>
          <p:cNvSpPr/>
          <p:nvPr/>
        </p:nvSpPr>
        <p:spPr>
          <a:xfrm>
            <a:off x="179388" y="2349500"/>
            <a:ext cx="576262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1.11111E-6 L 0.05503 1.11111E-6 " pathEditMode="relative" ptsTypes="AA">
                                      <p:cBhvr>
                                        <p:cTn id="6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59259E-6 L 0.00018 0.0523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-0.05521 -1.11111E-6 " pathEditMode="relative" ptsTypes="AA">
                                      <p:cBhvr>
                                        <p:cTn id="14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232 L 0.00018 0.1469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14699 L -0.05104 0.23102 " pathEditMode="relative" ptsTypes="AA">
                                      <p:cBhvr>
                                        <p:cTn id="22" dur="5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35</a:t>
            </a:fld>
            <a:endParaRPr lang="en-US" altLang="zh-CN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Cost of Quicksort 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endParaRPr lang="zh-CN" altLang="zh-CN" dirty="0">
              <a:latin typeface="Helvetica" pitchFamily="34" charset="0"/>
            </a:endParaRPr>
          </a:p>
        </p:txBody>
      </p:sp>
      <p:pic>
        <p:nvPicPr>
          <p:cNvPr id="69636" name="Picture 4" descr="Qsort"/>
          <p:cNvPicPr>
            <a:picLocks noChangeAspect="1"/>
          </p:cNvPicPr>
          <p:nvPr/>
        </p:nvPicPr>
        <p:blipFill>
          <a:blip r:embed="rId3"/>
          <a:srcRect l="1593" t="1671" r="6902" b="2505"/>
          <a:stretch>
            <a:fillRect/>
          </a:stretch>
        </p:blipFill>
        <p:spPr>
          <a:xfrm>
            <a:off x="954088" y="1295400"/>
            <a:ext cx="7650162" cy="5091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1" name="Rectangle 5"/>
          <p:cNvSpPr/>
          <p:nvPr/>
        </p:nvSpPr>
        <p:spPr>
          <a:xfrm>
            <a:off x="7380288" y="2276475"/>
            <a:ext cx="9525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34822" name="Rectangle 6"/>
          <p:cNvSpPr/>
          <p:nvPr/>
        </p:nvSpPr>
        <p:spPr>
          <a:xfrm>
            <a:off x="7596188" y="2997200"/>
            <a:ext cx="9525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69639" name="AutoShape 8"/>
          <p:cNvSpPr/>
          <p:nvPr/>
        </p:nvSpPr>
        <p:spPr>
          <a:xfrm>
            <a:off x="1042988" y="1844675"/>
            <a:ext cx="576262" cy="3313113"/>
          </a:xfrm>
          <a:prstGeom prst="leftBrace">
            <a:avLst>
              <a:gd name="adj1" fmla="val 47831"/>
              <a:gd name="adj2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2" y="2349500"/>
            <a:ext cx="1344612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How </a:t>
            </a:r>
          </a:p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Many</a:t>
            </a:r>
          </a:p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layers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Cost of Quicksort 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endParaRPr kumimoji="1" lang="en-US" altLang="zh-CN" sz="4400" b="0" i="0" u="none" strike="noStrike" kern="0" cap="none" spc="0" normalizeH="0" baseline="0" noProof="1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>
                <a:latin typeface="Helvetica" pitchFamily="34" charset="0"/>
              </a:rPr>
              <a:t>Best case: Balanced partition </a:t>
            </a:r>
            <a:r>
              <a:rPr lang="en-US" altLang="zh-CN">
                <a:solidFill>
                  <a:srgbClr val="CC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n</a:t>
            </a:r>
            <a:r>
              <a:rPr lang="en-US" altLang="zh-CN">
                <a:solidFill>
                  <a:srgbClr val="CC0000"/>
                </a:solidFill>
              </a:rPr>
              <a:t> log </a:t>
            </a:r>
            <a:r>
              <a:rPr lang="en-US" altLang="zh-CN" i="1">
                <a:solidFill>
                  <a:srgbClr val="CC0000"/>
                </a:solidFill>
              </a:rPr>
              <a:t>n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/>
              <a:t> </a:t>
            </a:r>
          </a:p>
          <a:p>
            <a:pPr eaLnBrk="1" hangingPunct="1">
              <a:buNone/>
            </a:pPr>
            <a:endParaRPr lang="en-US" altLang="zh-CN">
              <a:latin typeface="Helvetica" pitchFamily="34" charset="0"/>
            </a:endParaRPr>
          </a:p>
          <a:p>
            <a:pPr eaLnBrk="1" hangingPunct="1">
              <a:buNone/>
            </a:pPr>
            <a:endParaRPr lang="en-US" altLang="zh-CN">
              <a:latin typeface="Helvetica" pitchFamily="34" charset="0"/>
            </a:endParaRPr>
          </a:p>
          <a:p>
            <a:pPr eaLnBrk="1" hangingPunct="1">
              <a:buNone/>
            </a:pPr>
            <a:endParaRPr lang="en-US" altLang="zh-CN">
              <a:latin typeface="Helvetica" pitchFamily="34" charset="0"/>
            </a:endParaRPr>
          </a:p>
          <a:p>
            <a:pPr eaLnBrk="1" hangingPunct="1">
              <a:buNone/>
            </a:pPr>
            <a:r>
              <a:rPr lang="en-US" altLang="zh-CN">
                <a:latin typeface="Helvetica" pitchFamily="34" charset="0"/>
              </a:rPr>
              <a:t>Worst: Bad partition.  </a:t>
            </a:r>
            <a:r>
              <a:rPr lang="en-US" altLang="zh-CN">
                <a:solidFill>
                  <a:srgbClr val="CC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n</a:t>
            </a:r>
            <a:r>
              <a:rPr lang="en-US" altLang="zh-CN" i="1" baseline="30000">
                <a:solidFill>
                  <a:srgbClr val="CC0000"/>
                </a:solidFill>
              </a:rPr>
              <a:t>2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/>
              <a:t> </a:t>
            </a:r>
            <a:endParaRPr lang="en-US" altLang="zh-CN">
              <a:latin typeface="Helvetica" pitchFamily="34" charset="0"/>
            </a:endParaRPr>
          </a:p>
          <a:p>
            <a:pPr eaLnBrk="1" hangingPunct="1">
              <a:buNone/>
            </a:pPr>
            <a:endParaRPr lang="en-US" altLang="zh-CN">
              <a:latin typeface="Helvetica" pitchFamily="34" charset="0"/>
            </a:endParaRPr>
          </a:p>
          <a:p>
            <a:pPr eaLnBrk="1" hangingPunct="1">
              <a:buNone/>
            </a:pPr>
            <a:endParaRPr lang="en-US" altLang="zh-CN">
              <a:latin typeface="Helvetica" pitchFamily="34" charset="0"/>
            </a:endParaRPr>
          </a:p>
          <a:p>
            <a:pPr eaLnBrk="1" hangingPunct="1">
              <a:buNone/>
            </a:pPr>
            <a:endParaRPr lang="en-US" altLang="zh-CN">
              <a:latin typeface="Helvetica" pitchFamily="34" charset="0"/>
            </a:endParaRPr>
          </a:p>
        </p:txBody>
      </p:sp>
      <p:cxnSp>
        <p:nvCxnSpPr>
          <p:cNvPr id="71684" name="直接连接符 2"/>
          <p:cNvCxnSpPr/>
          <p:nvPr/>
        </p:nvCxnSpPr>
        <p:spPr>
          <a:xfrm>
            <a:off x="2555875" y="5373688"/>
            <a:ext cx="1627188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85" name="直接连接符 4"/>
          <p:cNvCxnSpPr/>
          <p:nvPr/>
        </p:nvCxnSpPr>
        <p:spPr>
          <a:xfrm>
            <a:off x="2555875" y="5518150"/>
            <a:ext cx="144463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86" name="直接连接符 11"/>
          <p:cNvCxnSpPr/>
          <p:nvPr/>
        </p:nvCxnSpPr>
        <p:spPr>
          <a:xfrm>
            <a:off x="2843213" y="5518150"/>
            <a:ext cx="133985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87" name="直接连接符 13"/>
          <p:cNvCxnSpPr/>
          <p:nvPr/>
        </p:nvCxnSpPr>
        <p:spPr>
          <a:xfrm>
            <a:off x="2843213" y="5661025"/>
            <a:ext cx="144462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88" name="直接连接符 14"/>
          <p:cNvCxnSpPr/>
          <p:nvPr/>
        </p:nvCxnSpPr>
        <p:spPr>
          <a:xfrm>
            <a:off x="3060700" y="5878513"/>
            <a:ext cx="14287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89" name="直接连接符 15"/>
          <p:cNvCxnSpPr/>
          <p:nvPr/>
        </p:nvCxnSpPr>
        <p:spPr>
          <a:xfrm>
            <a:off x="3348038" y="6021388"/>
            <a:ext cx="144462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0" name="直接连接符 16"/>
          <p:cNvCxnSpPr/>
          <p:nvPr/>
        </p:nvCxnSpPr>
        <p:spPr>
          <a:xfrm>
            <a:off x="3060700" y="5661025"/>
            <a:ext cx="1122363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1" name="直接连接符 21"/>
          <p:cNvCxnSpPr/>
          <p:nvPr/>
        </p:nvCxnSpPr>
        <p:spPr>
          <a:xfrm>
            <a:off x="3305175" y="5878513"/>
            <a:ext cx="877888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2" name="直接连接符 23"/>
          <p:cNvCxnSpPr/>
          <p:nvPr/>
        </p:nvCxnSpPr>
        <p:spPr>
          <a:xfrm>
            <a:off x="3622675" y="6021388"/>
            <a:ext cx="51752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3" name="直接连接符 27"/>
          <p:cNvCxnSpPr/>
          <p:nvPr/>
        </p:nvCxnSpPr>
        <p:spPr>
          <a:xfrm>
            <a:off x="3995738" y="6183313"/>
            <a:ext cx="144462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4" name="直接连接符 28"/>
          <p:cNvCxnSpPr/>
          <p:nvPr/>
        </p:nvCxnSpPr>
        <p:spPr>
          <a:xfrm>
            <a:off x="3708400" y="6183313"/>
            <a:ext cx="144463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695" name="右大括号 24"/>
          <p:cNvSpPr/>
          <p:nvPr/>
        </p:nvSpPr>
        <p:spPr>
          <a:xfrm>
            <a:off x="4427538" y="5589588"/>
            <a:ext cx="217487" cy="593725"/>
          </a:xfrm>
          <a:prstGeom prst="rightBrace">
            <a:avLst>
              <a:gd name="adj1" fmla="val 6028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6" name="TextBox 29"/>
          <p:cNvSpPr txBox="1"/>
          <p:nvPr/>
        </p:nvSpPr>
        <p:spPr>
          <a:xfrm>
            <a:off x="4645025" y="55483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697" name="直接连接符 36"/>
          <p:cNvCxnSpPr/>
          <p:nvPr/>
        </p:nvCxnSpPr>
        <p:spPr>
          <a:xfrm>
            <a:off x="2620963" y="2611438"/>
            <a:ext cx="1716087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8" name="直接连接符 37"/>
          <p:cNvCxnSpPr/>
          <p:nvPr/>
        </p:nvCxnSpPr>
        <p:spPr>
          <a:xfrm>
            <a:off x="2620963" y="2755900"/>
            <a:ext cx="74930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9" name="直接连接符 38"/>
          <p:cNvCxnSpPr/>
          <p:nvPr/>
        </p:nvCxnSpPr>
        <p:spPr>
          <a:xfrm>
            <a:off x="3546475" y="2755900"/>
            <a:ext cx="79057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00" name="直接连接符 39"/>
          <p:cNvCxnSpPr/>
          <p:nvPr/>
        </p:nvCxnSpPr>
        <p:spPr>
          <a:xfrm>
            <a:off x="2620963" y="2898775"/>
            <a:ext cx="34925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01" name="直接连接符 40"/>
          <p:cNvCxnSpPr/>
          <p:nvPr/>
        </p:nvCxnSpPr>
        <p:spPr>
          <a:xfrm>
            <a:off x="2611438" y="3043238"/>
            <a:ext cx="14922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02" name="右大括号 47"/>
          <p:cNvSpPr/>
          <p:nvPr/>
        </p:nvSpPr>
        <p:spPr>
          <a:xfrm>
            <a:off x="4483100" y="2755900"/>
            <a:ext cx="227013" cy="287338"/>
          </a:xfrm>
          <a:prstGeom prst="rightBrace">
            <a:avLst>
              <a:gd name="adj1" fmla="val 5520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3" name="TextBox 48"/>
          <p:cNvSpPr txBox="1"/>
          <p:nvPr/>
        </p:nvSpPr>
        <p:spPr>
          <a:xfrm>
            <a:off x="4710113" y="2611438"/>
            <a:ext cx="725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704" name="直接连接符 61"/>
          <p:cNvCxnSpPr/>
          <p:nvPr/>
        </p:nvCxnSpPr>
        <p:spPr>
          <a:xfrm>
            <a:off x="2820988" y="3043238"/>
            <a:ext cx="14922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05" name="直接连接符 63"/>
          <p:cNvCxnSpPr/>
          <p:nvPr/>
        </p:nvCxnSpPr>
        <p:spPr>
          <a:xfrm>
            <a:off x="3043238" y="2898775"/>
            <a:ext cx="34925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06" name="直接连接符 64"/>
          <p:cNvCxnSpPr/>
          <p:nvPr/>
        </p:nvCxnSpPr>
        <p:spPr>
          <a:xfrm>
            <a:off x="3529013" y="2898775"/>
            <a:ext cx="34925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07" name="直接连接符 65"/>
          <p:cNvCxnSpPr/>
          <p:nvPr/>
        </p:nvCxnSpPr>
        <p:spPr>
          <a:xfrm>
            <a:off x="3987800" y="2921000"/>
            <a:ext cx="34925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08" name="直接连接符 69"/>
          <p:cNvCxnSpPr/>
          <p:nvPr/>
        </p:nvCxnSpPr>
        <p:spPr>
          <a:xfrm>
            <a:off x="3043238" y="3043238"/>
            <a:ext cx="14922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09" name="直接连接符 70"/>
          <p:cNvCxnSpPr/>
          <p:nvPr/>
        </p:nvCxnSpPr>
        <p:spPr>
          <a:xfrm>
            <a:off x="3252788" y="3043238"/>
            <a:ext cx="14922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10" name="直接连接符 77"/>
          <p:cNvCxnSpPr/>
          <p:nvPr/>
        </p:nvCxnSpPr>
        <p:spPr>
          <a:xfrm>
            <a:off x="3552825" y="3043238"/>
            <a:ext cx="14922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11" name="直接连接符 78"/>
          <p:cNvCxnSpPr/>
          <p:nvPr/>
        </p:nvCxnSpPr>
        <p:spPr>
          <a:xfrm>
            <a:off x="3762375" y="3043238"/>
            <a:ext cx="14922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12" name="直接连接符 79"/>
          <p:cNvCxnSpPr/>
          <p:nvPr/>
        </p:nvCxnSpPr>
        <p:spPr>
          <a:xfrm>
            <a:off x="3984625" y="3043238"/>
            <a:ext cx="14922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13" name="直接连接符 80"/>
          <p:cNvCxnSpPr/>
          <p:nvPr/>
        </p:nvCxnSpPr>
        <p:spPr>
          <a:xfrm>
            <a:off x="4194175" y="3043238"/>
            <a:ext cx="150813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37</a:t>
            </a:fld>
            <a:endParaRPr lang="en-US" altLang="zh-CN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Cost of Quicksort 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>
                <a:latin typeface="Helvetica" pitchFamily="34" charset="0"/>
              </a:rPr>
              <a:t>Best case: Always partition in half. </a:t>
            </a:r>
            <a:r>
              <a:rPr lang="en-US" altLang="zh-CN">
                <a:solidFill>
                  <a:srgbClr val="CC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n</a:t>
            </a:r>
            <a:r>
              <a:rPr lang="en-US" altLang="zh-CN">
                <a:solidFill>
                  <a:srgbClr val="CC0000"/>
                </a:solidFill>
              </a:rPr>
              <a:t> log </a:t>
            </a:r>
            <a:r>
              <a:rPr lang="en-US" altLang="zh-CN" i="1">
                <a:solidFill>
                  <a:srgbClr val="CC0000"/>
                </a:solidFill>
              </a:rPr>
              <a:t>n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/>
              <a:t> </a:t>
            </a:r>
            <a:endParaRPr lang="en-US" altLang="zh-CN">
              <a:latin typeface="Helvetica" pitchFamily="34" charset="0"/>
            </a:endParaRPr>
          </a:p>
          <a:p>
            <a:pPr eaLnBrk="1" hangingPunct="1">
              <a:buNone/>
            </a:pPr>
            <a:r>
              <a:rPr lang="en-US" altLang="zh-CN">
                <a:latin typeface="Helvetica" pitchFamily="34" charset="0"/>
              </a:rPr>
              <a:t>Worst case: Bad partition.              </a:t>
            </a:r>
            <a:r>
              <a:rPr lang="en-US" altLang="zh-CN">
                <a:solidFill>
                  <a:srgbClr val="CC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n</a:t>
            </a:r>
            <a:r>
              <a:rPr lang="en-US" altLang="zh-CN" i="1" baseline="30000">
                <a:solidFill>
                  <a:srgbClr val="CC0000"/>
                </a:solidFill>
              </a:rPr>
              <a:t>2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/>
              <a:t> </a:t>
            </a:r>
            <a:endParaRPr lang="en-US" altLang="zh-CN">
              <a:latin typeface="Helvetica" pitchFamily="34" charset="0"/>
            </a:endParaRPr>
          </a:p>
          <a:p>
            <a:pPr eaLnBrk="1" hangingPunct="1">
              <a:buNone/>
            </a:pPr>
            <a:r>
              <a:rPr lang="en-US" altLang="zh-CN">
                <a:latin typeface="Helvetica" pitchFamily="34" charset="0"/>
              </a:rPr>
              <a:t>Average case:</a:t>
            </a:r>
          </a:p>
          <a:p>
            <a:pPr eaLnBrk="1" hangingPunct="1">
              <a:buNone/>
            </a:pPr>
            <a:r>
              <a:rPr lang="en-US" altLang="zh-CN" b="1" err="1">
                <a:latin typeface="Helvetica" pitchFamily="34" charset="0"/>
              </a:rPr>
              <a:t>T</a:t>
            </a:r>
            <a:r>
              <a:rPr lang="en-US" altLang="zh-CN" err="1">
                <a:latin typeface="Helvetica" pitchFamily="34" charset="0"/>
              </a:rPr>
              <a:t>(</a:t>
            </a:r>
            <a:r>
              <a:rPr lang="en-US" altLang="zh-CN" i="1" err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) = </a:t>
            </a:r>
            <a:r>
              <a:rPr lang="en-US" altLang="zh-CN" err="1">
                <a:latin typeface="Helvetica" pitchFamily="34" charset="0"/>
              </a:rPr>
              <a:t>c</a:t>
            </a:r>
            <a:r>
              <a:rPr lang="en-US" altLang="zh-CN" i="1" err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 + 1/</a:t>
            </a:r>
            <a:r>
              <a:rPr lang="en-US" altLang="zh-CN" i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 </a:t>
            </a:r>
            <a:r>
              <a:rPr lang="en-US" altLang="zh-CN" sz="4000">
                <a:latin typeface="Helvetica" pitchFamily="34" charset="0"/>
                <a:sym typeface="Symbol" panose="05050102010706020507" pitchFamily="18" charset="2"/>
              </a:rPr>
              <a:t></a:t>
            </a:r>
            <a:r>
              <a:rPr lang="en-US" altLang="zh-CN">
                <a:latin typeface="Helvetica" pitchFamily="34" charset="0"/>
              </a:rPr>
              <a:t>(</a:t>
            </a:r>
            <a:r>
              <a:rPr lang="en-US" altLang="zh-CN" b="1" err="1">
                <a:latin typeface="Helvetica" pitchFamily="34" charset="0"/>
              </a:rPr>
              <a:t>T</a:t>
            </a:r>
            <a:r>
              <a:rPr lang="en-US" altLang="zh-CN" err="1">
                <a:latin typeface="Helvetica" pitchFamily="34" charset="0"/>
              </a:rPr>
              <a:t>(</a:t>
            </a:r>
            <a:r>
              <a:rPr lang="en-US" altLang="zh-CN" i="1" err="1">
                <a:latin typeface="Helvetica" pitchFamily="34" charset="0"/>
              </a:rPr>
              <a:t>k</a:t>
            </a:r>
            <a:r>
              <a:rPr lang="en-US" altLang="zh-CN">
                <a:latin typeface="Helvetica" pitchFamily="34" charset="0"/>
              </a:rPr>
              <a:t>) + </a:t>
            </a:r>
            <a:r>
              <a:rPr lang="en-US" altLang="zh-CN" b="1">
                <a:latin typeface="Helvetica" pitchFamily="34" charset="0"/>
              </a:rPr>
              <a:t>T</a:t>
            </a:r>
            <a:r>
              <a:rPr lang="en-US" altLang="zh-CN">
                <a:latin typeface="Helvetica" pitchFamily="34" charset="0"/>
              </a:rPr>
              <a:t>(</a:t>
            </a:r>
            <a:r>
              <a:rPr lang="en-US" altLang="zh-CN" i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-1-</a:t>
            </a:r>
            <a:r>
              <a:rPr lang="en-US" altLang="zh-CN" i="1">
                <a:latin typeface="Helvetica" pitchFamily="34" charset="0"/>
              </a:rPr>
              <a:t>k</a:t>
            </a:r>
            <a:r>
              <a:rPr lang="en-US" altLang="zh-CN">
                <a:latin typeface="Helvetica" pitchFamily="34" charset="0"/>
              </a:rPr>
              <a:t>))= </a:t>
            </a:r>
            <a:r>
              <a:rPr lang="en-US" altLang="zh-CN">
                <a:solidFill>
                  <a:srgbClr val="CC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n</a:t>
            </a:r>
            <a:r>
              <a:rPr lang="en-US" altLang="zh-CN">
                <a:solidFill>
                  <a:srgbClr val="CC0000"/>
                </a:solidFill>
              </a:rPr>
              <a:t> log </a:t>
            </a:r>
            <a:r>
              <a:rPr lang="en-US" altLang="zh-CN" i="1">
                <a:solidFill>
                  <a:srgbClr val="CC0000"/>
                </a:solidFill>
              </a:rPr>
              <a:t>n</a:t>
            </a:r>
            <a:r>
              <a:rPr lang="en-US" altLang="zh-CN">
                <a:solidFill>
                  <a:srgbClr val="CC0000"/>
                </a:solidFill>
              </a:rPr>
              <a:t>) </a:t>
            </a:r>
            <a:endParaRPr lang="en-US" altLang="zh-CN">
              <a:solidFill>
                <a:srgbClr val="CC0000"/>
              </a:solidFill>
              <a:latin typeface="Helvetica" pitchFamily="34" charset="0"/>
            </a:endParaRPr>
          </a:p>
          <a:p>
            <a:pPr eaLnBrk="1" hangingPunct="1">
              <a:buNone/>
            </a:pPr>
            <a:endParaRPr lang="en-US" altLang="zh-CN">
              <a:solidFill>
                <a:srgbClr val="CC0000"/>
              </a:solidFill>
              <a:latin typeface="Helvetica" pitchFamily="34" charset="0"/>
            </a:endParaRPr>
          </a:p>
          <a:p>
            <a:pPr eaLnBrk="1" hangingPunct="1">
              <a:buNone/>
            </a:pPr>
            <a:r>
              <a:rPr lang="en-US" altLang="zh-CN">
                <a:latin typeface="Helvetica" pitchFamily="34" charset="0"/>
              </a:rPr>
              <a:t> </a:t>
            </a:r>
          </a:p>
        </p:txBody>
      </p:sp>
      <p:sp>
        <p:nvSpPr>
          <p:cNvPr id="73732" name="Text Box 4"/>
          <p:cNvSpPr txBox="1"/>
          <p:nvPr/>
        </p:nvSpPr>
        <p:spPr>
          <a:xfrm>
            <a:off x="3048000" y="3895725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i="1">
                <a:latin typeface="Helvetica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>
                <a:latin typeface="Helvetica" pitchFamily="34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73733" name="Text Box 5"/>
          <p:cNvSpPr txBox="1"/>
          <p:nvPr/>
        </p:nvSpPr>
        <p:spPr>
          <a:xfrm>
            <a:off x="3048000" y="3209925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i="1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Helvetica" pitchFamily="34" charset="0"/>
                <a:ea typeface="宋体" panose="02010600030101010101" pitchFamily="2" charset="-122"/>
              </a:rPr>
              <a:t>-1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38</a:t>
            </a:fld>
            <a:endParaRPr lang="en-US" altLang="zh-CN" sz="140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Optimizations for Quicksort 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eaLnBrk="1" hangingPunct="1"/>
            <a:r>
              <a:rPr lang="en-US" altLang="zh-CN" sz="2800">
                <a:latin typeface="Helvetica" pitchFamily="34" charset="0"/>
              </a:rPr>
              <a:t>Better Pivot</a:t>
            </a:r>
          </a:p>
          <a:p>
            <a:pPr lvl="1" eaLnBrk="1" hangingPunct="1"/>
            <a:r>
              <a:rPr lang="en-US" altLang="zh-CN" sz="2400">
                <a:latin typeface="Helvetica" pitchFamily="34" charset="0"/>
              </a:rPr>
              <a:t>Select the middle of three values : the first, middle, and last records of the array.</a:t>
            </a:r>
          </a:p>
          <a:p>
            <a:pPr eaLnBrk="1" hangingPunct="1"/>
            <a:r>
              <a:rPr lang="en-US" altLang="zh-CN" sz="2800">
                <a:latin typeface="Helvetica" pitchFamily="34" charset="0"/>
              </a:rPr>
              <a:t>Better algorithm for small sub-arrays</a:t>
            </a:r>
          </a:p>
          <a:p>
            <a:pPr lvl="1" eaLnBrk="1" hangingPunct="1"/>
            <a:r>
              <a:rPr lang="en-US" altLang="zh-CN" sz="2400" err="1">
                <a:latin typeface="Helvetica" pitchFamily="34" charset="0"/>
              </a:rPr>
              <a:t>Quicksort</a:t>
            </a:r>
            <a:r>
              <a:rPr lang="en-US" altLang="zh-CN" sz="2400">
                <a:latin typeface="Helvetica" pitchFamily="34" charset="0"/>
              </a:rPr>
              <a:t> is relatively slow when the sub-array size is small</a:t>
            </a:r>
          </a:p>
          <a:p>
            <a:pPr lvl="1" eaLnBrk="1" hangingPunct="1"/>
            <a:r>
              <a:rPr lang="en-US" altLang="zh-CN" sz="2400">
                <a:latin typeface="Helvetica" pitchFamily="34" charset="0"/>
              </a:rPr>
              <a:t>Use the insertion sort to sort the small sub-arrays </a:t>
            </a:r>
            <a:r>
              <a:rPr lang="en-US" altLang="zh-CN" sz="2400">
                <a:solidFill>
                  <a:srgbClr val="CC0000"/>
                </a:solidFill>
              </a:rPr>
              <a:t>n(n-1)/2</a:t>
            </a:r>
            <a:r>
              <a:rPr lang="en-US" altLang="zh-CN" sz="2400" i="1">
                <a:solidFill>
                  <a:srgbClr val="CC0000"/>
                </a:solidFill>
              </a:rPr>
              <a:t> &lt;</a:t>
            </a:r>
            <a:r>
              <a:rPr lang="en-US" altLang="zh-CN" sz="2400">
                <a:solidFill>
                  <a:srgbClr val="CC0000"/>
                </a:solidFill>
              </a:rPr>
              <a:t>n</a:t>
            </a:r>
            <a:r>
              <a:rPr lang="en-US" altLang="zh-CN" sz="2400" err="1">
                <a:solidFill>
                  <a:srgbClr val="CC0000"/>
                </a:solidFill>
              </a:rPr>
              <a:t>logn</a:t>
            </a:r>
            <a:r>
              <a:rPr lang="en-US" altLang="zh-CN" sz="2400">
                <a:solidFill>
                  <a:srgbClr val="CC0000"/>
                </a:solidFill>
              </a:rPr>
              <a:t> ?   </a:t>
            </a:r>
            <a:endParaRPr lang="en-US" altLang="zh-CN" sz="2400">
              <a:latin typeface="Helvetica" pitchFamily="34" charset="0"/>
            </a:endParaRPr>
          </a:p>
          <a:p>
            <a:pPr eaLnBrk="1" hangingPunct="1"/>
            <a:r>
              <a:rPr lang="en-US" altLang="zh-CN" sz="2800">
                <a:latin typeface="Helvetica" pitchFamily="34" charset="0"/>
              </a:rPr>
              <a:t>Eliminate recursion</a:t>
            </a:r>
          </a:p>
          <a:p>
            <a:pPr eaLnBrk="1" hangingPunct="1"/>
            <a:endParaRPr lang="en-US" altLang="zh-CN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39</a:t>
            </a:fld>
            <a:endParaRPr lang="en-US" altLang="zh-CN" sz="140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Chapter7     Internal Sorting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179388" y="1484313"/>
            <a:ext cx="8964612" cy="518477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339933"/>
                </a:solidFill>
              </a:rPr>
              <a:t>7.1 </a:t>
            </a:r>
            <a:r>
              <a:rPr lang="en-US" altLang="zh-CN" sz="2800" b="1">
                <a:solidFill>
                  <a:srgbClr val="006600"/>
                </a:solidFill>
              </a:rPr>
              <a:t>Terminology and notation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</a:rPr>
              <a:t>7.2 Three 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(n</a:t>
            </a:r>
            <a:r>
              <a:rPr lang="en-US" altLang="zh-CN" sz="2800" b="1" baseline="3000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) Sorting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Insertion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Bubble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Selection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7.3 Shell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7.4 Quick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CC0000"/>
                </a:solidFill>
                <a:sym typeface="Symbol" panose="05050102010706020507" pitchFamily="18" charset="2"/>
              </a:rPr>
              <a:t>7.5 Merge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7.6 Heap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7.7 </a:t>
            </a:r>
            <a:r>
              <a:rPr lang="en-US" altLang="zh-CN" sz="2800" b="1" err="1">
                <a:solidFill>
                  <a:srgbClr val="006600"/>
                </a:solidFill>
                <a:sym typeface="Symbol" panose="05050102010706020507" pitchFamily="18" charset="2"/>
              </a:rPr>
              <a:t>BinSort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 and Radix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7.8 Empirical Comparison of Sorting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7.9 Lower bounds for Sorting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</a:t>
            </a:fld>
            <a:endParaRPr lang="en-US" altLang="zh-CN" sz="14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Insertion Sort (1)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endParaRPr lang="zh-CN" altLang="zh-CN" dirty="0">
              <a:latin typeface="Helvetica" pitchFamily="34" charset="0"/>
            </a:endParaRPr>
          </a:p>
        </p:txBody>
      </p:sp>
      <p:pic>
        <p:nvPicPr>
          <p:cNvPr id="9220" name="Picture 4" descr="InsSort"/>
          <p:cNvPicPr>
            <a:picLocks noChangeAspect="1"/>
          </p:cNvPicPr>
          <p:nvPr/>
        </p:nvPicPr>
        <p:blipFill>
          <a:blip r:embed="rId3"/>
          <a:srcRect l="2998" t="2644" r="5397" b="5289"/>
          <a:stretch>
            <a:fillRect/>
          </a:stretch>
        </p:blipFill>
        <p:spPr>
          <a:xfrm>
            <a:off x="457200" y="1600200"/>
            <a:ext cx="8229600" cy="3751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Text Box 5"/>
          <p:cNvSpPr txBox="1"/>
          <p:nvPr/>
        </p:nvSpPr>
        <p:spPr>
          <a:xfrm>
            <a:off x="1671638" y="5681663"/>
            <a:ext cx="5145087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the iteration i, insert the NO. i record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40</a:t>
            </a:fld>
            <a:endParaRPr lang="en-US" altLang="zh-CN" sz="140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</a:t>
            </a: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eaLnBrk="1" hangingPunct="1"/>
            <a:r>
              <a:rPr lang="en-US" altLang="zh-CN" err="1"/>
              <a:t>Mergesort</a:t>
            </a:r>
            <a:r>
              <a:rPr lang="en-US" altLang="zh-CN"/>
              <a:t> is a  kind of “Divide and Conquer” approach:</a:t>
            </a:r>
          </a:p>
          <a:p>
            <a:pPr eaLnBrk="1" hangingPunct="1"/>
            <a:r>
              <a:rPr lang="en-US" altLang="zh-CN"/>
              <a:t>Split a list into two equal sub-lists and sort each sub-lists</a:t>
            </a:r>
          </a:p>
          <a:p>
            <a:pPr eaLnBrk="1" hangingPunct="1"/>
            <a:r>
              <a:rPr lang="en-US" altLang="zh-CN"/>
              <a:t>Recombine them into one sorted list.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77828" name="Text Box 4"/>
          <p:cNvSpPr txBox="1"/>
          <p:nvPr/>
        </p:nvSpPr>
        <p:spPr>
          <a:xfrm>
            <a:off x="2247900" y="5249863"/>
            <a:ext cx="2705100" cy="466725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Recursive procedure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41</a:t>
            </a:fld>
            <a:endParaRPr lang="en-US" altLang="zh-CN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algorithm (1)</a:t>
            </a: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List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mergesort</a:t>
            </a:r>
            <a:r>
              <a:rPr lang="en-US" altLang="zh-CN" sz="2400" b="1" dirty="0">
                <a:latin typeface="Courier New" panose="02070309020205020404" pitchFamily="49" charset="0"/>
              </a:rPr>
              <a:t>(List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inlist</a:t>
            </a:r>
            <a:r>
              <a:rPr lang="en-US" altLang="zh-CN" sz="24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if (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inlist.length</a:t>
            </a:r>
            <a:r>
              <a:rPr lang="en-US" altLang="zh-CN" sz="2400" b="1" dirty="0">
                <a:latin typeface="Courier New" panose="02070309020205020404" pitchFamily="49" charset="0"/>
              </a:rPr>
              <a:t>() &lt;= 1)return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inlist</a:t>
            </a:r>
            <a:r>
              <a:rPr lang="en-US" altLang="zh-CN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List l1 = half of the items from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inlist</a:t>
            </a:r>
            <a:r>
              <a:rPr lang="en-US" altLang="zh-CN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List l2 = other half of items from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inlist</a:t>
            </a:r>
            <a:r>
              <a:rPr lang="en-US" altLang="zh-CN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return merge(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mergesort</a:t>
            </a:r>
            <a:r>
              <a:rPr lang="en-US" altLang="zh-CN" sz="2400" b="1" dirty="0">
                <a:latin typeface="Courier New" panose="02070309020205020404" pitchFamily="49" charset="0"/>
              </a:rPr>
              <a:t>(l1), 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      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mergesort</a:t>
            </a:r>
            <a:r>
              <a:rPr lang="en-US" altLang="zh-CN" sz="2400" b="1" dirty="0">
                <a:latin typeface="Courier New" panose="02070309020205020404" pitchFamily="49" charset="0"/>
              </a:rPr>
              <a:t>(l2));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None/>
            </a:pPr>
            <a:endParaRPr lang="en-US" altLang="zh-CN" b="1" dirty="0">
              <a:latin typeface="Helvetica" pitchFamily="34" charset="0"/>
            </a:endParaRPr>
          </a:p>
        </p:txBody>
      </p:sp>
      <p:sp>
        <p:nvSpPr>
          <p:cNvPr id="78852" name="Text Box 6"/>
          <p:cNvSpPr txBox="1"/>
          <p:nvPr/>
        </p:nvSpPr>
        <p:spPr>
          <a:xfrm>
            <a:off x="2535238" y="4025900"/>
            <a:ext cx="376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36  20  17  13  28  14  23  15 </a:t>
            </a:r>
          </a:p>
        </p:txBody>
      </p:sp>
      <p:sp>
        <p:nvSpPr>
          <p:cNvPr id="38919" name="Rectangle 7"/>
          <p:cNvSpPr/>
          <p:nvPr/>
        </p:nvSpPr>
        <p:spPr>
          <a:xfrm>
            <a:off x="2266950" y="4724400"/>
            <a:ext cx="187325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</a:t>
            </a:r>
          </a:p>
        </p:txBody>
      </p:sp>
      <p:sp>
        <p:nvSpPr>
          <p:cNvPr id="38920" name="Rectangle 8"/>
          <p:cNvSpPr/>
          <p:nvPr/>
        </p:nvSpPr>
        <p:spPr>
          <a:xfrm>
            <a:off x="4572000" y="4724400"/>
            <a:ext cx="187325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28  14  23  15</a:t>
            </a:r>
          </a:p>
        </p:txBody>
      </p:sp>
      <p:sp>
        <p:nvSpPr>
          <p:cNvPr id="38921" name="Rectangle 9"/>
          <p:cNvSpPr/>
          <p:nvPr/>
        </p:nvSpPr>
        <p:spPr>
          <a:xfrm>
            <a:off x="1549400" y="5518150"/>
            <a:ext cx="935038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</a:t>
            </a:r>
          </a:p>
        </p:txBody>
      </p:sp>
      <p:sp>
        <p:nvSpPr>
          <p:cNvPr id="38922" name="Rectangle 10"/>
          <p:cNvSpPr/>
          <p:nvPr/>
        </p:nvSpPr>
        <p:spPr>
          <a:xfrm>
            <a:off x="2916238" y="5516563"/>
            <a:ext cx="935037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17  13</a:t>
            </a:r>
          </a:p>
        </p:txBody>
      </p:sp>
      <p:sp>
        <p:nvSpPr>
          <p:cNvPr id="38925" name="Rectangle 13"/>
          <p:cNvSpPr/>
          <p:nvPr/>
        </p:nvSpPr>
        <p:spPr>
          <a:xfrm>
            <a:off x="1403350" y="6237288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38926" name="Rectangle 14"/>
          <p:cNvSpPr/>
          <p:nvPr/>
        </p:nvSpPr>
        <p:spPr>
          <a:xfrm>
            <a:off x="1979613" y="6237288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  <p:bldP spid="38920" grpId="0" animBg="1"/>
      <p:bldP spid="38921" grpId="0" animBg="1"/>
      <p:bldP spid="38922" grpId="0" animBg="1"/>
      <p:bldP spid="38925" grpId="0" animBg="1"/>
      <p:bldP spid="3892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42</a:t>
            </a:fld>
            <a:endParaRPr lang="en-US" altLang="zh-CN" sz="140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algorithm (2)</a:t>
            </a: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List </a:t>
            </a:r>
            <a:r>
              <a:rPr lang="en-US" altLang="zh-CN" sz="2400" b="1" err="1">
                <a:latin typeface="Courier New" panose="02070309020205020404" pitchFamily="49" charset="0"/>
              </a:rPr>
              <a:t>mergesort(List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if (</a:t>
            </a:r>
            <a:r>
              <a:rPr lang="en-US" altLang="zh-CN" sz="2400" b="1" err="1">
                <a:latin typeface="Courier New" panose="02070309020205020404" pitchFamily="49" charset="0"/>
              </a:rPr>
              <a:t>inlist.length</a:t>
            </a:r>
            <a:r>
              <a:rPr lang="en-US" altLang="zh-CN" sz="2400" b="1">
                <a:latin typeface="Courier New" panose="02070309020205020404" pitchFamily="49" charset="0"/>
              </a:rPr>
              <a:t>() &lt;= 1)return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l1 = half of the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l2 = other half of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return merge(mergesort(l1), 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       mergesort(l2));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None/>
            </a:pPr>
            <a:endParaRPr lang="en-US" altLang="zh-CN" b="1">
              <a:latin typeface="Helvetica" pitchFamily="34" charset="0"/>
            </a:endParaRPr>
          </a:p>
        </p:txBody>
      </p:sp>
      <p:sp>
        <p:nvSpPr>
          <p:cNvPr id="80900" name="Text Box 4"/>
          <p:cNvSpPr txBox="1"/>
          <p:nvPr/>
        </p:nvSpPr>
        <p:spPr>
          <a:xfrm>
            <a:off x="2535238" y="4025900"/>
            <a:ext cx="376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36  20  17  13  28  14  23  15 </a:t>
            </a:r>
          </a:p>
        </p:txBody>
      </p:sp>
      <p:sp>
        <p:nvSpPr>
          <p:cNvPr id="80901" name="Rectangle 5"/>
          <p:cNvSpPr/>
          <p:nvPr/>
        </p:nvSpPr>
        <p:spPr>
          <a:xfrm>
            <a:off x="2266950" y="4724400"/>
            <a:ext cx="187325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</a:t>
            </a:r>
          </a:p>
        </p:txBody>
      </p:sp>
      <p:sp>
        <p:nvSpPr>
          <p:cNvPr id="80902" name="Rectangle 6"/>
          <p:cNvSpPr/>
          <p:nvPr/>
        </p:nvSpPr>
        <p:spPr>
          <a:xfrm>
            <a:off x="4572000" y="4724400"/>
            <a:ext cx="187325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28  14  23  15</a:t>
            </a:r>
          </a:p>
        </p:txBody>
      </p:sp>
      <p:sp>
        <p:nvSpPr>
          <p:cNvPr id="80903" name="Rectangle 7"/>
          <p:cNvSpPr/>
          <p:nvPr/>
        </p:nvSpPr>
        <p:spPr>
          <a:xfrm>
            <a:off x="1549400" y="5518150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20 36</a:t>
            </a:r>
          </a:p>
        </p:txBody>
      </p:sp>
      <p:sp>
        <p:nvSpPr>
          <p:cNvPr id="80904" name="Rectangle 8"/>
          <p:cNvSpPr/>
          <p:nvPr/>
        </p:nvSpPr>
        <p:spPr>
          <a:xfrm>
            <a:off x="2916238" y="5516563"/>
            <a:ext cx="935037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17  13</a:t>
            </a:r>
          </a:p>
        </p:txBody>
      </p:sp>
      <p:sp>
        <p:nvSpPr>
          <p:cNvPr id="80905" name="Rectangle 9"/>
          <p:cNvSpPr/>
          <p:nvPr/>
        </p:nvSpPr>
        <p:spPr>
          <a:xfrm>
            <a:off x="140335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80906" name="Rectangle 10"/>
          <p:cNvSpPr/>
          <p:nvPr/>
        </p:nvSpPr>
        <p:spPr>
          <a:xfrm>
            <a:off x="1979613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80907" name="Line 11"/>
          <p:cNvSpPr/>
          <p:nvPr/>
        </p:nvSpPr>
        <p:spPr>
          <a:xfrm flipV="1">
            <a:off x="1619250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8" name="Line 12"/>
          <p:cNvSpPr/>
          <p:nvPr/>
        </p:nvSpPr>
        <p:spPr>
          <a:xfrm flipH="1" flipV="1">
            <a:off x="1908175" y="5949950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061" name="Rectangle 13"/>
          <p:cNvSpPr/>
          <p:nvPr/>
        </p:nvSpPr>
        <p:spPr>
          <a:xfrm>
            <a:off x="2916238" y="6165850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130062" name="Rectangle 14"/>
          <p:cNvSpPr/>
          <p:nvPr/>
        </p:nvSpPr>
        <p:spPr>
          <a:xfrm>
            <a:off x="3492500" y="6165850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1" grpId="0" animBg="1"/>
      <p:bldP spid="13006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43</a:t>
            </a:fld>
            <a:endParaRPr lang="en-US" altLang="zh-CN" sz="140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algorithm (2)</a:t>
            </a:r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List </a:t>
            </a:r>
            <a:r>
              <a:rPr lang="en-US" altLang="zh-CN" sz="2400" b="1" err="1">
                <a:latin typeface="Courier New" panose="02070309020205020404" pitchFamily="49" charset="0"/>
              </a:rPr>
              <a:t>mergesort(List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if (</a:t>
            </a:r>
            <a:r>
              <a:rPr lang="en-US" altLang="zh-CN" sz="2400" b="1" err="1">
                <a:latin typeface="Courier New" panose="02070309020205020404" pitchFamily="49" charset="0"/>
              </a:rPr>
              <a:t>inlist.length</a:t>
            </a:r>
            <a:r>
              <a:rPr lang="en-US" altLang="zh-CN" sz="2400" b="1">
                <a:latin typeface="Courier New" panose="02070309020205020404" pitchFamily="49" charset="0"/>
              </a:rPr>
              <a:t>() &lt;= 1)return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l1 = half of the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l2 = other half of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return merge(mergesort(l1), 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       mergesort(l2));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None/>
            </a:pPr>
            <a:endParaRPr lang="en-US" altLang="zh-CN" b="1">
              <a:latin typeface="Helvetica" pitchFamily="34" charset="0"/>
            </a:endParaRPr>
          </a:p>
        </p:txBody>
      </p:sp>
      <p:sp>
        <p:nvSpPr>
          <p:cNvPr id="82948" name="Text Box 4"/>
          <p:cNvSpPr txBox="1"/>
          <p:nvPr/>
        </p:nvSpPr>
        <p:spPr>
          <a:xfrm>
            <a:off x="2535238" y="4025900"/>
            <a:ext cx="376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36  20  17  13  28  14  23  15 </a:t>
            </a:r>
          </a:p>
        </p:txBody>
      </p:sp>
      <p:sp>
        <p:nvSpPr>
          <p:cNvPr id="82949" name="Rectangle 5"/>
          <p:cNvSpPr/>
          <p:nvPr/>
        </p:nvSpPr>
        <p:spPr>
          <a:xfrm>
            <a:off x="2266950" y="4724400"/>
            <a:ext cx="187325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</a:t>
            </a:r>
          </a:p>
        </p:txBody>
      </p:sp>
      <p:sp>
        <p:nvSpPr>
          <p:cNvPr id="82950" name="Rectangle 6"/>
          <p:cNvSpPr/>
          <p:nvPr/>
        </p:nvSpPr>
        <p:spPr>
          <a:xfrm>
            <a:off x="4572000" y="4724400"/>
            <a:ext cx="187325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28  14  23  15</a:t>
            </a:r>
          </a:p>
        </p:txBody>
      </p:sp>
      <p:sp>
        <p:nvSpPr>
          <p:cNvPr id="82951" name="Rectangle 7"/>
          <p:cNvSpPr/>
          <p:nvPr/>
        </p:nvSpPr>
        <p:spPr>
          <a:xfrm>
            <a:off x="1549400" y="5518150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20 36</a:t>
            </a:r>
          </a:p>
        </p:txBody>
      </p:sp>
      <p:sp>
        <p:nvSpPr>
          <p:cNvPr id="82952" name="Rectangle 8"/>
          <p:cNvSpPr/>
          <p:nvPr/>
        </p:nvSpPr>
        <p:spPr>
          <a:xfrm>
            <a:off x="2916238" y="5516563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13  17</a:t>
            </a:r>
          </a:p>
        </p:txBody>
      </p:sp>
      <p:sp>
        <p:nvSpPr>
          <p:cNvPr id="82953" name="Rectangle 9"/>
          <p:cNvSpPr/>
          <p:nvPr/>
        </p:nvSpPr>
        <p:spPr>
          <a:xfrm>
            <a:off x="140335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82954" name="Rectangle 10"/>
          <p:cNvSpPr/>
          <p:nvPr/>
        </p:nvSpPr>
        <p:spPr>
          <a:xfrm>
            <a:off x="1979613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82955" name="Line 11"/>
          <p:cNvSpPr/>
          <p:nvPr/>
        </p:nvSpPr>
        <p:spPr>
          <a:xfrm flipV="1">
            <a:off x="1619250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56" name="Line 12"/>
          <p:cNvSpPr/>
          <p:nvPr/>
        </p:nvSpPr>
        <p:spPr>
          <a:xfrm flipH="1" flipV="1">
            <a:off x="1908175" y="5949950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57" name="Rectangle 13"/>
          <p:cNvSpPr/>
          <p:nvPr/>
        </p:nvSpPr>
        <p:spPr>
          <a:xfrm>
            <a:off x="2916238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82958" name="Rectangle 14"/>
          <p:cNvSpPr/>
          <p:nvPr/>
        </p:nvSpPr>
        <p:spPr>
          <a:xfrm>
            <a:off x="34925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2959" name="Line 15"/>
          <p:cNvSpPr/>
          <p:nvPr/>
        </p:nvSpPr>
        <p:spPr>
          <a:xfrm flipV="1">
            <a:off x="3059113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60" name="Line 16"/>
          <p:cNvSpPr/>
          <p:nvPr/>
        </p:nvSpPr>
        <p:spPr>
          <a:xfrm flipH="1" flipV="1">
            <a:off x="3348038" y="5949950"/>
            <a:ext cx="360362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44</a:t>
            </a:fld>
            <a:endParaRPr lang="en-US" altLang="zh-CN" sz="140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algorithm (2)</a:t>
            </a: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List </a:t>
            </a:r>
            <a:r>
              <a:rPr lang="en-US" altLang="zh-CN" sz="2400" b="1" err="1">
                <a:latin typeface="Courier New" panose="02070309020205020404" pitchFamily="49" charset="0"/>
              </a:rPr>
              <a:t>mergesort(List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if (</a:t>
            </a:r>
            <a:r>
              <a:rPr lang="en-US" altLang="zh-CN" sz="2400" b="1" err="1">
                <a:latin typeface="Courier New" panose="02070309020205020404" pitchFamily="49" charset="0"/>
              </a:rPr>
              <a:t>inlist.length</a:t>
            </a:r>
            <a:r>
              <a:rPr lang="en-US" altLang="zh-CN" sz="2400" b="1">
                <a:latin typeface="Courier New" panose="02070309020205020404" pitchFamily="49" charset="0"/>
              </a:rPr>
              <a:t>() &lt;= 1)return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l1 = half of the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l2 = other half of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return merge(mergesort(l1), 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       mergesort(l2));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None/>
            </a:pPr>
            <a:endParaRPr lang="en-US" altLang="zh-CN" b="1">
              <a:latin typeface="Helvetica" pitchFamily="34" charset="0"/>
            </a:endParaRPr>
          </a:p>
        </p:txBody>
      </p:sp>
      <p:sp>
        <p:nvSpPr>
          <p:cNvPr id="84996" name="Text Box 4"/>
          <p:cNvSpPr txBox="1"/>
          <p:nvPr/>
        </p:nvSpPr>
        <p:spPr>
          <a:xfrm>
            <a:off x="2535238" y="4025900"/>
            <a:ext cx="376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36  20  17  13  28  14  23  15 </a:t>
            </a:r>
          </a:p>
        </p:txBody>
      </p:sp>
      <p:sp>
        <p:nvSpPr>
          <p:cNvPr id="84997" name="Rectangle 5"/>
          <p:cNvSpPr/>
          <p:nvPr/>
        </p:nvSpPr>
        <p:spPr>
          <a:xfrm>
            <a:off x="2266950" y="4724400"/>
            <a:ext cx="187325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</a:t>
            </a:r>
          </a:p>
        </p:txBody>
      </p:sp>
      <p:sp>
        <p:nvSpPr>
          <p:cNvPr id="84998" name="Rectangle 6"/>
          <p:cNvSpPr/>
          <p:nvPr/>
        </p:nvSpPr>
        <p:spPr>
          <a:xfrm>
            <a:off x="4572000" y="4724400"/>
            <a:ext cx="187325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28  14  23  15</a:t>
            </a:r>
          </a:p>
        </p:txBody>
      </p:sp>
      <p:sp>
        <p:nvSpPr>
          <p:cNvPr id="84999" name="Rectangle 7"/>
          <p:cNvSpPr/>
          <p:nvPr/>
        </p:nvSpPr>
        <p:spPr>
          <a:xfrm>
            <a:off x="1549400" y="5518150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20 36</a:t>
            </a:r>
          </a:p>
        </p:txBody>
      </p:sp>
      <p:sp>
        <p:nvSpPr>
          <p:cNvPr id="85000" name="Rectangle 8"/>
          <p:cNvSpPr/>
          <p:nvPr/>
        </p:nvSpPr>
        <p:spPr>
          <a:xfrm>
            <a:off x="2916238" y="5516563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13  17</a:t>
            </a:r>
          </a:p>
        </p:txBody>
      </p:sp>
      <p:sp>
        <p:nvSpPr>
          <p:cNvPr id="85001" name="Rectangle 9"/>
          <p:cNvSpPr/>
          <p:nvPr/>
        </p:nvSpPr>
        <p:spPr>
          <a:xfrm>
            <a:off x="140335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85002" name="Rectangle 10"/>
          <p:cNvSpPr/>
          <p:nvPr/>
        </p:nvSpPr>
        <p:spPr>
          <a:xfrm>
            <a:off x="1979613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85003" name="Line 11"/>
          <p:cNvSpPr/>
          <p:nvPr/>
        </p:nvSpPr>
        <p:spPr>
          <a:xfrm flipV="1">
            <a:off x="1619250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004" name="Line 12"/>
          <p:cNvSpPr/>
          <p:nvPr/>
        </p:nvSpPr>
        <p:spPr>
          <a:xfrm flipH="1" flipV="1">
            <a:off x="1908175" y="5949950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005" name="Rectangle 13"/>
          <p:cNvSpPr/>
          <p:nvPr/>
        </p:nvSpPr>
        <p:spPr>
          <a:xfrm>
            <a:off x="2916238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85006" name="Rectangle 14"/>
          <p:cNvSpPr/>
          <p:nvPr/>
        </p:nvSpPr>
        <p:spPr>
          <a:xfrm>
            <a:off x="34925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5007" name="Line 15"/>
          <p:cNvSpPr/>
          <p:nvPr/>
        </p:nvSpPr>
        <p:spPr>
          <a:xfrm flipV="1">
            <a:off x="3059113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008" name="Line 16"/>
          <p:cNvSpPr/>
          <p:nvPr/>
        </p:nvSpPr>
        <p:spPr>
          <a:xfrm flipH="1" flipV="1">
            <a:off x="3348038" y="5949950"/>
            <a:ext cx="360362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009" name="Line 17"/>
          <p:cNvSpPr/>
          <p:nvPr/>
        </p:nvSpPr>
        <p:spPr>
          <a:xfrm flipV="1">
            <a:off x="2124075" y="5157788"/>
            <a:ext cx="719138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010" name="Line 18"/>
          <p:cNvSpPr/>
          <p:nvPr/>
        </p:nvSpPr>
        <p:spPr>
          <a:xfrm flipH="1" flipV="1">
            <a:off x="2843213" y="5157788"/>
            <a:ext cx="649287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163" name="Rectangle 19"/>
          <p:cNvSpPr/>
          <p:nvPr/>
        </p:nvSpPr>
        <p:spPr>
          <a:xfrm>
            <a:off x="4427538" y="5516563"/>
            <a:ext cx="935037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28  14</a:t>
            </a:r>
          </a:p>
        </p:txBody>
      </p:sp>
      <p:sp>
        <p:nvSpPr>
          <p:cNvPr id="134164" name="Rectangle 20"/>
          <p:cNvSpPr/>
          <p:nvPr/>
        </p:nvSpPr>
        <p:spPr>
          <a:xfrm>
            <a:off x="5867400" y="5516563"/>
            <a:ext cx="935038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23  15</a:t>
            </a:r>
          </a:p>
        </p:txBody>
      </p:sp>
      <p:sp>
        <p:nvSpPr>
          <p:cNvPr id="134165" name="Rectangle 21"/>
          <p:cNvSpPr/>
          <p:nvPr/>
        </p:nvSpPr>
        <p:spPr>
          <a:xfrm>
            <a:off x="4356100" y="6165850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134166" name="Rectangle 22"/>
          <p:cNvSpPr/>
          <p:nvPr/>
        </p:nvSpPr>
        <p:spPr>
          <a:xfrm>
            <a:off x="5003800" y="6165850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3" grpId="0" animBg="1"/>
      <p:bldP spid="134164" grpId="0" animBg="1"/>
      <p:bldP spid="134165" grpId="0" animBg="1"/>
      <p:bldP spid="13416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45</a:t>
            </a:fld>
            <a:endParaRPr lang="en-US" altLang="zh-CN" sz="140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algorithm (2)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List </a:t>
            </a:r>
            <a:r>
              <a:rPr lang="en-US" altLang="zh-CN" sz="2400" b="1" err="1">
                <a:latin typeface="Courier New" panose="02070309020205020404" pitchFamily="49" charset="0"/>
              </a:rPr>
              <a:t>mergesort(List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if (</a:t>
            </a:r>
            <a:r>
              <a:rPr lang="en-US" altLang="zh-CN" sz="2400" b="1" err="1">
                <a:latin typeface="Courier New" panose="02070309020205020404" pitchFamily="49" charset="0"/>
              </a:rPr>
              <a:t>inlist.length</a:t>
            </a:r>
            <a:r>
              <a:rPr lang="en-US" altLang="zh-CN" sz="2400" b="1">
                <a:latin typeface="Courier New" panose="02070309020205020404" pitchFamily="49" charset="0"/>
              </a:rPr>
              <a:t>() &lt;= 1)return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l1 = half of the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l2 = other half of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return merge(mergesort(l1), 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       mergesort(l2));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None/>
            </a:pPr>
            <a:endParaRPr lang="en-US" altLang="zh-CN" b="1">
              <a:latin typeface="Helvetica" pitchFamily="34" charset="0"/>
            </a:endParaRPr>
          </a:p>
        </p:txBody>
      </p:sp>
      <p:sp>
        <p:nvSpPr>
          <p:cNvPr id="87044" name="Text Box 4"/>
          <p:cNvSpPr txBox="1"/>
          <p:nvPr/>
        </p:nvSpPr>
        <p:spPr>
          <a:xfrm>
            <a:off x="2535238" y="4025900"/>
            <a:ext cx="376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36  20  17  13  28  14  23  15 </a:t>
            </a:r>
          </a:p>
        </p:txBody>
      </p:sp>
      <p:sp>
        <p:nvSpPr>
          <p:cNvPr id="87045" name="Rectangle 5"/>
          <p:cNvSpPr/>
          <p:nvPr/>
        </p:nvSpPr>
        <p:spPr>
          <a:xfrm>
            <a:off x="2266950" y="4724400"/>
            <a:ext cx="187325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</a:t>
            </a:r>
          </a:p>
        </p:txBody>
      </p:sp>
      <p:sp>
        <p:nvSpPr>
          <p:cNvPr id="87046" name="Rectangle 6"/>
          <p:cNvSpPr/>
          <p:nvPr/>
        </p:nvSpPr>
        <p:spPr>
          <a:xfrm>
            <a:off x="4572000" y="4724400"/>
            <a:ext cx="187325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28  14  23  15</a:t>
            </a:r>
          </a:p>
        </p:txBody>
      </p:sp>
      <p:sp>
        <p:nvSpPr>
          <p:cNvPr id="87047" name="Rectangle 7"/>
          <p:cNvSpPr/>
          <p:nvPr/>
        </p:nvSpPr>
        <p:spPr>
          <a:xfrm>
            <a:off x="1549400" y="5518150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20 36</a:t>
            </a:r>
          </a:p>
        </p:txBody>
      </p:sp>
      <p:sp>
        <p:nvSpPr>
          <p:cNvPr id="87048" name="Rectangle 8"/>
          <p:cNvSpPr/>
          <p:nvPr/>
        </p:nvSpPr>
        <p:spPr>
          <a:xfrm>
            <a:off x="2916238" y="5516563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13  17</a:t>
            </a:r>
          </a:p>
        </p:txBody>
      </p:sp>
      <p:sp>
        <p:nvSpPr>
          <p:cNvPr id="87049" name="Rectangle 9"/>
          <p:cNvSpPr/>
          <p:nvPr/>
        </p:nvSpPr>
        <p:spPr>
          <a:xfrm>
            <a:off x="140335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87050" name="Rectangle 10"/>
          <p:cNvSpPr/>
          <p:nvPr/>
        </p:nvSpPr>
        <p:spPr>
          <a:xfrm>
            <a:off x="1979613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87051" name="Line 11"/>
          <p:cNvSpPr/>
          <p:nvPr/>
        </p:nvSpPr>
        <p:spPr>
          <a:xfrm flipV="1">
            <a:off x="1619250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52" name="Line 12"/>
          <p:cNvSpPr/>
          <p:nvPr/>
        </p:nvSpPr>
        <p:spPr>
          <a:xfrm flipH="1" flipV="1">
            <a:off x="1908175" y="5949950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53" name="Rectangle 13"/>
          <p:cNvSpPr/>
          <p:nvPr/>
        </p:nvSpPr>
        <p:spPr>
          <a:xfrm>
            <a:off x="2916238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87054" name="Rectangle 14"/>
          <p:cNvSpPr/>
          <p:nvPr/>
        </p:nvSpPr>
        <p:spPr>
          <a:xfrm>
            <a:off x="34925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7055" name="Line 15"/>
          <p:cNvSpPr/>
          <p:nvPr/>
        </p:nvSpPr>
        <p:spPr>
          <a:xfrm flipV="1">
            <a:off x="3059113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56" name="Line 16"/>
          <p:cNvSpPr/>
          <p:nvPr/>
        </p:nvSpPr>
        <p:spPr>
          <a:xfrm flipH="1" flipV="1">
            <a:off x="3348038" y="5949950"/>
            <a:ext cx="360362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57" name="Line 17"/>
          <p:cNvSpPr/>
          <p:nvPr/>
        </p:nvSpPr>
        <p:spPr>
          <a:xfrm flipV="1">
            <a:off x="2124075" y="5157788"/>
            <a:ext cx="719138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58" name="Line 18"/>
          <p:cNvSpPr/>
          <p:nvPr/>
        </p:nvSpPr>
        <p:spPr>
          <a:xfrm flipH="1" flipV="1">
            <a:off x="2843213" y="5157788"/>
            <a:ext cx="649287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59" name="Rectangle 19"/>
          <p:cNvSpPr/>
          <p:nvPr/>
        </p:nvSpPr>
        <p:spPr>
          <a:xfrm>
            <a:off x="4427538" y="5516563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14  28</a:t>
            </a:r>
          </a:p>
        </p:txBody>
      </p:sp>
      <p:sp>
        <p:nvSpPr>
          <p:cNvPr id="87060" name="Rectangle 20"/>
          <p:cNvSpPr/>
          <p:nvPr/>
        </p:nvSpPr>
        <p:spPr>
          <a:xfrm>
            <a:off x="5867400" y="5516563"/>
            <a:ext cx="935038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23  15</a:t>
            </a:r>
          </a:p>
        </p:txBody>
      </p:sp>
      <p:sp>
        <p:nvSpPr>
          <p:cNvPr id="87061" name="Rectangle 21"/>
          <p:cNvSpPr/>
          <p:nvPr/>
        </p:nvSpPr>
        <p:spPr>
          <a:xfrm>
            <a:off x="43561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87062" name="Rectangle 22"/>
          <p:cNvSpPr/>
          <p:nvPr/>
        </p:nvSpPr>
        <p:spPr>
          <a:xfrm>
            <a:off x="50038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87063" name="Line 23"/>
          <p:cNvSpPr/>
          <p:nvPr/>
        </p:nvSpPr>
        <p:spPr>
          <a:xfrm flipV="1">
            <a:off x="4572000" y="5949950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064" name="Line 24"/>
          <p:cNvSpPr/>
          <p:nvPr/>
        </p:nvSpPr>
        <p:spPr>
          <a:xfrm>
            <a:off x="4859338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65" name="Rectangle 25"/>
          <p:cNvSpPr/>
          <p:nvPr/>
        </p:nvSpPr>
        <p:spPr>
          <a:xfrm>
            <a:off x="5867400" y="6165850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138266" name="Rectangle 26"/>
          <p:cNvSpPr/>
          <p:nvPr/>
        </p:nvSpPr>
        <p:spPr>
          <a:xfrm>
            <a:off x="6588125" y="6165850"/>
            <a:ext cx="43180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5" grpId="0" animBg="1"/>
      <p:bldP spid="13826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46</a:t>
            </a:fld>
            <a:endParaRPr lang="en-US" altLang="zh-CN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algorithm (2)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List </a:t>
            </a:r>
            <a:r>
              <a:rPr lang="en-US" altLang="zh-CN" sz="2400" b="1" err="1">
                <a:latin typeface="Courier New" panose="02070309020205020404" pitchFamily="49" charset="0"/>
              </a:rPr>
              <a:t>mergesort(List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if (</a:t>
            </a:r>
            <a:r>
              <a:rPr lang="en-US" altLang="zh-CN" sz="2400" b="1" err="1">
                <a:latin typeface="Courier New" panose="02070309020205020404" pitchFamily="49" charset="0"/>
              </a:rPr>
              <a:t>inlist.length</a:t>
            </a:r>
            <a:r>
              <a:rPr lang="en-US" altLang="zh-CN" sz="2400" b="1">
                <a:latin typeface="Courier New" panose="02070309020205020404" pitchFamily="49" charset="0"/>
              </a:rPr>
              <a:t>() &lt;= 1)return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l1 = half of the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l2 = other half of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return merge(mergesort(l1), 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       mergesort(l2));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None/>
            </a:pPr>
            <a:endParaRPr lang="en-US" altLang="zh-CN" b="1">
              <a:latin typeface="Helvetica" pitchFamily="34" charset="0"/>
            </a:endParaRPr>
          </a:p>
        </p:txBody>
      </p:sp>
      <p:sp>
        <p:nvSpPr>
          <p:cNvPr id="89092" name="Text Box 4"/>
          <p:cNvSpPr txBox="1"/>
          <p:nvPr/>
        </p:nvSpPr>
        <p:spPr>
          <a:xfrm>
            <a:off x="2535238" y="4025900"/>
            <a:ext cx="376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36  20  17  13  28  14  23  15 </a:t>
            </a:r>
          </a:p>
        </p:txBody>
      </p:sp>
      <p:sp>
        <p:nvSpPr>
          <p:cNvPr id="89093" name="Rectangle 5"/>
          <p:cNvSpPr/>
          <p:nvPr/>
        </p:nvSpPr>
        <p:spPr>
          <a:xfrm>
            <a:off x="2266950" y="4724400"/>
            <a:ext cx="187325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</a:t>
            </a:r>
          </a:p>
        </p:txBody>
      </p:sp>
      <p:sp>
        <p:nvSpPr>
          <p:cNvPr id="89094" name="Rectangle 6"/>
          <p:cNvSpPr/>
          <p:nvPr/>
        </p:nvSpPr>
        <p:spPr>
          <a:xfrm>
            <a:off x="4572000" y="4724400"/>
            <a:ext cx="1873250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28  14  23  15</a:t>
            </a:r>
          </a:p>
        </p:txBody>
      </p:sp>
      <p:sp>
        <p:nvSpPr>
          <p:cNvPr id="89095" name="Rectangle 7"/>
          <p:cNvSpPr/>
          <p:nvPr/>
        </p:nvSpPr>
        <p:spPr>
          <a:xfrm>
            <a:off x="1549400" y="5518150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20 36</a:t>
            </a:r>
          </a:p>
        </p:txBody>
      </p:sp>
      <p:sp>
        <p:nvSpPr>
          <p:cNvPr id="89096" name="Rectangle 8"/>
          <p:cNvSpPr/>
          <p:nvPr/>
        </p:nvSpPr>
        <p:spPr>
          <a:xfrm>
            <a:off x="2916238" y="5516563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13  17</a:t>
            </a:r>
          </a:p>
        </p:txBody>
      </p:sp>
      <p:sp>
        <p:nvSpPr>
          <p:cNvPr id="89097" name="Rectangle 9"/>
          <p:cNvSpPr/>
          <p:nvPr/>
        </p:nvSpPr>
        <p:spPr>
          <a:xfrm>
            <a:off x="140335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89098" name="Rectangle 10"/>
          <p:cNvSpPr/>
          <p:nvPr/>
        </p:nvSpPr>
        <p:spPr>
          <a:xfrm>
            <a:off x="1979613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89099" name="Line 11"/>
          <p:cNvSpPr/>
          <p:nvPr/>
        </p:nvSpPr>
        <p:spPr>
          <a:xfrm flipV="1">
            <a:off x="1619250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100" name="Line 12"/>
          <p:cNvSpPr/>
          <p:nvPr/>
        </p:nvSpPr>
        <p:spPr>
          <a:xfrm flipH="1" flipV="1">
            <a:off x="1908175" y="5949950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101" name="Rectangle 13"/>
          <p:cNvSpPr/>
          <p:nvPr/>
        </p:nvSpPr>
        <p:spPr>
          <a:xfrm>
            <a:off x="2916238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89102" name="Rectangle 14"/>
          <p:cNvSpPr/>
          <p:nvPr/>
        </p:nvSpPr>
        <p:spPr>
          <a:xfrm>
            <a:off x="34925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9103" name="Line 15"/>
          <p:cNvSpPr/>
          <p:nvPr/>
        </p:nvSpPr>
        <p:spPr>
          <a:xfrm flipV="1">
            <a:off x="3059113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104" name="Line 16"/>
          <p:cNvSpPr/>
          <p:nvPr/>
        </p:nvSpPr>
        <p:spPr>
          <a:xfrm flipH="1" flipV="1">
            <a:off x="3348038" y="5949950"/>
            <a:ext cx="360362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105" name="Line 17"/>
          <p:cNvSpPr/>
          <p:nvPr/>
        </p:nvSpPr>
        <p:spPr>
          <a:xfrm flipV="1">
            <a:off x="2124075" y="5157788"/>
            <a:ext cx="719138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106" name="Line 18"/>
          <p:cNvSpPr/>
          <p:nvPr/>
        </p:nvSpPr>
        <p:spPr>
          <a:xfrm flipH="1" flipV="1">
            <a:off x="2843213" y="5157788"/>
            <a:ext cx="649287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107" name="Rectangle 19"/>
          <p:cNvSpPr/>
          <p:nvPr/>
        </p:nvSpPr>
        <p:spPr>
          <a:xfrm>
            <a:off x="4427538" y="5516563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14  28</a:t>
            </a:r>
          </a:p>
        </p:txBody>
      </p:sp>
      <p:sp>
        <p:nvSpPr>
          <p:cNvPr id="89108" name="Rectangle 20"/>
          <p:cNvSpPr/>
          <p:nvPr/>
        </p:nvSpPr>
        <p:spPr>
          <a:xfrm>
            <a:off x="5867400" y="5516563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15  23</a:t>
            </a:r>
          </a:p>
        </p:txBody>
      </p:sp>
      <p:sp>
        <p:nvSpPr>
          <p:cNvPr id="89109" name="Rectangle 21"/>
          <p:cNvSpPr/>
          <p:nvPr/>
        </p:nvSpPr>
        <p:spPr>
          <a:xfrm>
            <a:off x="43561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89110" name="Rectangle 22"/>
          <p:cNvSpPr/>
          <p:nvPr/>
        </p:nvSpPr>
        <p:spPr>
          <a:xfrm>
            <a:off x="50038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89111" name="Line 23"/>
          <p:cNvSpPr/>
          <p:nvPr/>
        </p:nvSpPr>
        <p:spPr>
          <a:xfrm flipV="1">
            <a:off x="4572000" y="5949950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112" name="Line 24"/>
          <p:cNvSpPr/>
          <p:nvPr/>
        </p:nvSpPr>
        <p:spPr>
          <a:xfrm>
            <a:off x="4859338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113" name="Rectangle 25"/>
          <p:cNvSpPr/>
          <p:nvPr/>
        </p:nvSpPr>
        <p:spPr>
          <a:xfrm>
            <a:off x="58674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89114" name="Rectangle 26"/>
          <p:cNvSpPr/>
          <p:nvPr/>
        </p:nvSpPr>
        <p:spPr>
          <a:xfrm>
            <a:off x="6588125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9115" name="Line 27"/>
          <p:cNvSpPr/>
          <p:nvPr/>
        </p:nvSpPr>
        <p:spPr>
          <a:xfrm flipV="1">
            <a:off x="6084888" y="5949950"/>
            <a:ext cx="215900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116" name="Line 28"/>
          <p:cNvSpPr/>
          <p:nvPr/>
        </p:nvSpPr>
        <p:spPr>
          <a:xfrm>
            <a:off x="6300788" y="5949950"/>
            <a:ext cx="287337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47</a:t>
            </a:fld>
            <a:endParaRPr lang="en-US" altLang="zh-CN" sz="140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algorithm (2)</a:t>
            </a: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List </a:t>
            </a:r>
            <a:r>
              <a:rPr lang="en-US" altLang="zh-CN" sz="2400" b="1" err="1">
                <a:latin typeface="Courier New" panose="02070309020205020404" pitchFamily="49" charset="0"/>
              </a:rPr>
              <a:t>mergesort(List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if (</a:t>
            </a:r>
            <a:r>
              <a:rPr lang="en-US" altLang="zh-CN" sz="2400" b="1" err="1">
                <a:latin typeface="Courier New" panose="02070309020205020404" pitchFamily="49" charset="0"/>
              </a:rPr>
              <a:t>inlist.length</a:t>
            </a:r>
            <a:r>
              <a:rPr lang="en-US" altLang="zh-CN" sz="2400" b="1">
                <a:latin typeface="Courier New" panose="02070309020205020404" pitchFamily="49" charset="0"/>
              </a:rPr>
              <a:t>() &lt;= 1)return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l1 = half of the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l2 = other half of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return merge(mergesort(l1), 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       mergesort(l2));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None/>
            </a:pPr>
            <a:endParaRPr lang="en-US" altLang="zh-CN" b="1">
              <a:latin typeface="Helvetica" pitchFamily="34" charset="0"/>
            </a:endParaRPr>
          </a:p>
        </p:txBody>
      </p:sp>
      <p:sp>
        <p:nvSpPr>
          <p:cNvPr id="91140" name="Text Box 4"/>
          <p:cNvSpPr txBox="1"/>
          <p:nvPr/>
        </p:nvSpPr>
        <p:spPr>
          <a:xfrm>
            <a:off x="2535238" y="4025900"/>
            <a:ext cx="376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36  20  17  13  28  14  23  15 </a:t>
            </a:r>
          </a:p>
        </p:txBody>
      </p:sp>
      <p:sp>
        <p:nvSpPr>
          <p:cNvPr id="91141" name="Rectangle 5"/>
          <p:cNvSpPr/>
          <p:nvPr/>
        </p:nvSpPr>
        <p:spPr>
          <a:xfrm>
            <a:off x="2266950" y="4724400"/>
            <a:ext cx="187325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</a:t>
            </a:r>
          </a:p>
        </p:txBody>
      </p:sp>
      <p:sp>
        <p:nvSpPr>
          <p:cNvPr id="91142" name="Rectangle 6"/>
          <p:cNvSpPr/>
          <p:nvPr/>
        </p:nvSpPr>
        <p:spPr>
          <a:xfrm>
            <a:off x="4572000" y="4724400"/>
            <a:ext cx="187325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14  15  23  28</a:t>
            </a:r>
          </a:p>
        </p:txBody>
      </p:sp>
      <p:sp>
        <p:nvSpPr>
          <p:cNvPr id="91143" name="Rectangle 7"/>
          <p:cNvSpPr/>
          <p:nvPr/>
        </p:nvSpPr>
        <p:spPr>
          <a:xfrm>
            <a:off x="1549400" y="5518150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20 36</a:t>
            </a:r>
          </a:p>
        </p:txBody>
      </p:sp>
      <p:sp>
        <p:nvSpPr>
          <p:cNvPr id="91144" name="Rectangle 8"/>
          <p:cNvSpPr/>
          <p:nvPr/>
        </p:nvSpPr>
        <p:spPr>
          <a:xfrm>
            <a:off x="2916238" y="5516563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13  17</a:t>
            </a:r>
          </a:p>
        </p:txBody>
      </p:sp>
      <p:sp>
        <p:nvSpPr>
          <p:cNvPr id="91145" name="Rectangle 9"/>
          <p:cNvSpPr/>
          <p:nvPr/>
        </p:nvSpPr>
        <p:spPr>
          <a:xfrm>
            <a:off x="140335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91146" name="Rectangle 10"/>
          <p:cNvSpPr/>
          <p:nvPr/>
        </p:nvSpPr>
        <p:spPr>
          <a:xfrm>
            <a:off x="1979613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91147" name="Line 11"/>
          <p:cNvSpPr/>
          <p:nvPr/>
        </p:nvSpPr>
        <p:spPr>
          <a:xfrm flipV="1">
            <a:off x="1619250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48" name="Line 12"/>
          <p:cNvSpPr/>
          <p:nvPr/>
        </p:nvSpPr>
        <p:spPr>
          <a:xfrm flipH="1" flipV="1">
            <a:off x="1908175" y="5949950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49" name="Rectangle 13"/>
          <p:cNvSpPr/>
          <p:nvPr/>
        </p:nvSpPr>
        <p:spPr>
          <a:xfrm>
            <a:off x="2916238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91150" name="Rectangle 14"/>
          <p:cNvSpPr/>
          <p:nvPr/>
        </p:nvSpPr>
        <p:spPr>
          <a:xfrm>
            <a:off x="34925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91151" name="Line 15"/>
          <p:cNvSpPr/>
          <p:nvPr/>
        </p:nvSpPr>
        <p:spPr>
          <a:xfrm flipV="1">
            <a:off x="3059113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52" name="Line 16"/>
          <p:cNvSpPr/>
          <p:nvPr/>
        </p:nvSpPr>
        <p:spPr>
          <a:xfrm flipH="1" flipV="1">
            <a:off x="3348038" y="5949950"/>
            <a:ext cx="360362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53" name="Line 17"/>
          <p:cNvSpPr/>
          <p:nvPr/>
        </p:nvSpPr>
        <p:spPr>
          <a:xfrm flipV="1">
            <a:off x="2124075" y="5157788"/>
            <a:ext cx="719138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54" name="Line 18"/>
          <p:cNvSpPr/>
          <p:nvPr/>
        </p:nvSpPr>
        <p:spPr>
          <a:xfrm flipH="1" flipV="1">
            <a:off x="2843213" y="5157788"/>
            <a:ext cx="649287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55" name="Rectangle 19"/>
          <p:cNvSpPr/>
          <p:nvPr/>
        </p:nvSpPr>
        <p:spPr>
          <a:xfrm>
            <a:off x="4427538" y="5516563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14  28</a:t>
            </a:r>
          </a:p>
        </p:txBody>
      </p:sp>
      <p:sp>
        <p:nvSpPr>
          <p:cNvPr id="91156" name="Rectangle 20"/>
          <p:cNvSpPr/>
          <p:nvPr/>
        </p:nvSpPr>
        <p:spPr>
          <a:xfrm>
            <a:off x="5867400" y="5516563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15  23</a:t>
            </a:r>
          </a:p>
        </p:txBody>
      </p:sp>
      <p:sp>
        <p:nvSpPr>
          <p:cNvPr id="91157" name="Rectangle 21"/>
          <p:cNvSpPr/>
          <p:nvPr/>
        </p:nvSpPr>
        <p:spPr>
          <a:xfrm>
            <a:off x="43561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91158" name="Rectangle 22"/>
          <p:cNvSpPr/>
          <p:nvPr/>
        </p:nvSpPr>
        <p:spPr>
          <a:xfrm>
            <a:off x="50038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91159" name="Line 23"/>
          <p:cNvSpPr/>
          <p:nvPr/>
        </p:nvSpPr>
        <p:spPr>
          <a:xfrm flipV="1">
            <a:off x="4572000" y="5949950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60" name="Line 24"/>
          <p:cNvSpPr/>
          <p:nvPr/>
        </p:nvSpPr>
        <p:spPr>
          <a:xfrm>
            <a:off x="4859338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61" name="Rectangle 25"/>
          <p:cNvSpPr/>
          <p:nvPr/>
        </p:nvSpPr>
        <p:spPr>
          <a:xfrm>
            <a:off x="58674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91162" name="Rectangle 26"/>
          <p:cNvSpPr/>
          <p:nvPr/>
        </p:nvSpPr>
        <p:spPr>
          <a:xfrm>
            <a:off x="6588125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91163" name="Line 27"/>
          <p:cNvSpPr/>
          <p:nvPr/>
        </p:nvSpPr>
        <p:spPr>
          <a:xfrm flipV="1">
            <a:off x="6084888" y="5949950"/>
            <a:ext cx="215900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64" name="Line 28"/>
          <p:cNvSpPr/>
          <p:nvPr/>
        </p:nvSpPr>
        <p:spPr>
          <a:xfrm>
            <a:off x="6300788" y="5949950"/>
            <a:ext cx="287337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65" name="Line 29"/>
          <p:cNvSpPr/>
          <p:nvPr/>
        </p:nvSpPr>
        <p:spPr>
          <a:xfrm flipV="1">
            <a:off x="4859338" y="5157788"/>
            <a:ext cx="720725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166" name="Line 30"/>
          <p:cNvSpPr/>
          <p:nvPr/>
        </p:nvSpPr>
        <p:spPr>
          <a:xfrm flipH="1" flipV="1">
            <a:off x="5580063" y="5157788"/>
            <a:ext cx="504825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48</a:t>
            </a:fld>
            <a:endParaRPr lang="en-US" altLang="zh-CN" sz="140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algorithm (2)</a:t>
            </a: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List </a:t>
            </a:r>
            <a:r>
              <a:rPr lang="en-US" altLang="zh-CN" sz="2400" b="1" err="1">
                <a:latin typeface="Courier New" panose="02070309020205020404" pitchFamily="49" charset="0"/>
              </a:rPr>
              <a:t>mergesort(List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if (</a:t>
            </a:r>
            <a:r>
              <a:rPr lang="en-US" altLang="zh-CN" sz="2400" b="1" err="1">
                <a:latin typeface="Courier New" panose="02070309020205020404" pitchFamily="49" charset="0"/>
              </a:rPr>
              <a:t>inlist.length</a:t>
            </a:r>
            <a:r>
              <a:rPr lang="en-US" altLang="zh-CN" sz="2400" b="1">
                <a:latin typeface="Courier New" panose="02070309020205020404" pitchFamily="49" charset="0"/>
              </a:rPr>
              <a:t>() &lt;= 1)return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l1 = half of the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List l2 = other half of items from </a:t>
            </a:r>
            <a:r>
              <a:rPr lang="en-US" altLang="zh-CN" sz="2400" b="1" err="1">
                <a:latin typeface="Courier New" panose="02070309020205020404" pitchFamily="49" charset="0"/>
              </a:rPr>
              <a:t>inlist</a:t>
            </a:r>
            <a:r>
              <a:rPr lang="en-US" altLang="zh-CN" sz="24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return 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merge</a:t>
            </a:r>
            <a:r>
              <a:rPr lang="en-US" altLang="zh-CN" sz="2400" b="1">
                <a:latin typeface="Courier New" panose="02070309020205020404" pitchFamily="49" charset="0"/>
              </a:rPr>
              <a:t>(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zh-CN" sz="2400" b="1">
                <a:latin typeface="Courier New" panose="02070309020205020404" pitchFamily="49" charset="0"/>
              </a:rPr>
              <a:t>(l1), 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       </a:t>
            </a:r>
            <a:r>
              <a:rPr lang="en-US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zh-CN" sz="2400" b="1">
                <a:latin typeface="Courier New" panose="02070309020205020404" pitchFamily="49" charset="0"/>
              </a:rPr>
              <a:t>(l2));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None/>
            </a:pPr>
            <a:endParaRPr lang="en-US" altLang="zh-CN" b="1">
              <a:latin typeface="Helvetica" pitchFamily="34" charset="0"/>
            </a:endParaRPr>
          </a:p>
        </p:txBody>
      </p:sp>
      <p:sp>
        <p:nvSpPr>
          <p:cNvPr id="93188" name="Text Box 4"/>
          <p:cNvSpPr txBox="1"/>
          <p:nvPr/>
        </p:nvSpPr>
        <p:spPr>
          <a:xfrm>
            <a:off x="2535238" y="3933825"/>
            <a:ext cx="3698875" cy="466725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13  14  15  17  20  23  28  36</a:t>
            </a:r>
          </a:p>
        </p:txBody>
      </p:sp>
      <p:sp>
        <p:nvSpPr>
          <p:cNvPr id="93189" name="Rectangle 5"/>
          <p:cNvSpPr/>
          <p:nvPr/>
        </p:nvSpPr>
        <p:spPr>
          <a:xfrm>
            <a:off x="2266950" y="4724400"/>
            <a:ext cx="187325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</a:t>
            </a:r>
          </a:p>
        </p:txBody>
      </p:sp>
      <p:sp>
        <p:nvSpPr>
          <p:cNvPr id="93190" name="Rectangle 6"/>
          <p:cNvSpPr/>
          <p:nvPr/>
        </p:nvSpPr>
        <p:spPr>
          <a:xfrm>
            <a:off x="4572000" y="4724400"/>
            <a:ext cx="187325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14  15  23  28</a:t>
            </a:r>
          </a:p>
        </p:txBody>
      </p:sp>
      <p:sp>
        <p:nvSpPr>
          <p:cNvPr id="93191" name="Rectangle 7"/>
          <p:cNvSpPr/>
          <p:nvPr/>
        </p:nvSpPr>
        <p:spPr>
          <a:xfrm>
            <a:off x="1549400" y="5518150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20 36</a:t>
            </a:r>
          </a:p>
        </p:txBody>
      </p:sp>
      <p:sp>
        <p:nvSpPr>
          <p:cNvPr id="93192" name="Rectangle 8"/>
          <p:cNvSpPr/>
          <p:nvPr/>
        </p:nvSpPr>
        <p:spPr>
          <a:xfrm>
            <a:off x="2916238" y="5516563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13  17</a:t>
            </a:r>
          </a:p>
        </p:txBody>
      </p:sp>
      <p:sp>
        <p:nvSpPr>
          <p:cNvPr id="93193" name="Rectangle 9"/>
          <p:cNvSpPr/>
          <p:nvPr/>
        </p:nvSpPr>
        <p:spPr>
          <a:xfrm>
            <a:off x="140335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93194" name="Rectangle 10"/>
          <p:cNvSpPr/>
          <p:nvPr/>
        </p:nvSpPr>
        <p:spPr>
          <a:xfrm>
            <a:off x="1979613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93195" name="Line 11"/>
          <p:cNvSpPr/>
          <p:nvPr/>
        </p:nvSpPr>
        <p:spPr>
          <a:xfrm flipV="1">
            <a:off x="1619250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6" name="Line 12"/>
          <p:cNvSpPr/>
          <p:nvPr/>
        </p:nvSpPr>
        <p:spPr>
          <a:xfrm flipH="1" flipV="1">
            <a:off x="1908175" y="5949950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197" name="Rectangle 13"/>
          <p:cNvSpPr/>
          <p:nvPr/>
        </p:nvSpPr>
        <p:spPr>
          <a:xfrm>
            <a:off x="2916238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93198" name="Rectangle 14"/>
          <p:cNvSpPr/>
          <p:nvPr/>
        </p:nvSpPr>
        <p:spPr>
          <a:xfrm>
            <a:off x="34925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93199" name="Line 15"/>
          <p:cNvSpPr/>
          <p:nvPr/>
        </p:nvSpPr>
        <p:spPr>
          <a:xfrm flipV="1">
            <a:off x="3059113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0" name="Line 16"/>
          <p:cNvSpPr/>
          <p:nvPr/>
        </p:nvSpPr>
        <p:spPr>
          <a:xfrm flipH="1" flipV="1">
            <a:off x="3348038" y="5949950"/>
            <a:ext cx="360362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1" name="Line 17"/>
          <p:cNvSpPr/>
          <p:nvPr/>
        </p:nvSpPr>
        <p:spPr>
          <a:xfrm flipV="1">
            <a:off x="2124075" y="5157788"/>
            <a:ext cx="719138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2" name="Line 18"/>
          <p:cNvSpPr/>
          <p:nvPr/>
        </p:nvSpPr>
        <p:spPr>
          <a:xfrm flipH="1" flipV="1">
            <a:off x="2843213" y="5157788"/>
            <a:ext cx="649287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3" name="Rectangle 19"/>
          <p:cNvSpPr/>
          <p:nvPr/>
        </p:nvSpPr>
        <p:spPr>
          <a:xfrm>
            <a:off x="4427538" y="5516563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14  28</a:t>
            </a:r>
          </a:p>
        </p:txBody>
      </p:sp>
      <p:sp>
        <p:nvSpPr>
          <p:cNvPr id="93204" name="Rectangle 20"/>
          <p:cNvSpPr/>
          <p:nvPr/>
        </p:nvSpPr>
        <p:spPr>
          <a:xfrm>
            <a:off x="5867400" y="5516563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15  23</a:t>
            </a:r>
          </a:p>
        </p:txBody>
      </p:sp>
      <p:sp>
        <p:nvSpPr>
          <p:cNvPr id="93205" name="Rectangle 21"/>
          <p:cNvSpPr/>
          <p:nvPr/>
        </p:nvSpPr>
        <p:spPr>
          <a:xfrm>
            <a:off x="43561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93206" name="Rectangle 22"/>
          <p:cNvSpPr/>
          <p:nvPr/>
        </p:nvSpPr>
        <p:spPr>
          <a:xfrm>
            <a:off x="50038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93207" name="Line 23"/>
          <p:cNvSpPr/>
          <p:nvPr/>
        </p:nvSpPr>
        <p:spPr>
          <a:xfrm flipV="1">
            <a:off x="4572000" y="5949950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8" name="Line 24"/>
          <p:cNvSpPr/>
          <p:nvPr/>
        </p:nvSpPr>
        <p:spPr>
          <a:xfrm>
            <a:off x="4859338" y="5949950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9" name="Rectangle 25"/>
          <p:cNvSpPr/>
          <p:nvPr/>
        </p:nvSpPr>
        <p:spPr>
          <a:xfrm>
            <a:off x="5867400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93210" name="Rectangle 26"/>
          <p:cNvSpPr/>
          <p:nvPr/>
        </p:nvSpPr>
        <p:spPr>
          <a:xfrm>
            <a:off x="6588125" y="6165850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93211" name="Line 27"/>
          <p:cNvSpPr/>
          <p:nvPr/>
        </p:nvSpPr>
        <p:spPr>
          <a:xfrm flipV="1">
            <a:off x="6084888" y="5949950"/>
            <a:ext cx="215900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12" name="Line 28"/>
          <p:cNvSpPr/>
          <p:nvPr/>
        </p:nvSpPr>
        <p:spPr>
          <a:xfrm>
            <a:off x="6300788" y="5949950"/>
            <a:ext cx="287337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13" name="Line 29"/>
          <p:cNvSpPr/>
          <p:nvPr/>
        </p:nvSpPr>
        <p:spPr>
          <a:xfrm flipV="1">
            <a:off x="4859338" y="5157788"/>
            <a:ext cx="720725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14" name="Line 30"/>
          <p:cNvSpPr/>
          <p:nvPr/>
        </p:nvSpPr>
        <p:spPr>
          <a:xfrm flipH="1" flipV="1">
            <a:off x="5580063" y="5157788"/>
            <a:ext cx="504825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15" name="Line 31"/>
          <p:cNvSpPr/>
          <p:nvPr/>
        </p:nvSpPr>
        <p:spPr>
          <a:xfrm flipV="1">
            <a:off x="3203575" y="4437063"/>
            <a:ext cx="863600" cy="287337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16" name="Line 32"/>
          <p:cNvSpPr/>
          <p:nvPr/>
        </p:nvSpPr>
        <p:spPr>
          <a:xfrm flipH="1" flipV="1">
            <a:off x="4067175" y="4437063"/>
            <a:ext cx="936625" cy="287337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17" name="Text Box 35"/>
          <p:cNvSpPr txBox="1"/>
          <p:nvPr/>
        </p:nvSpPr>
        <p:spPr>
          <a:xfrm>
            <a:off x="2535238" y="3357563"/>
            <a:ext cx="376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36  20  17  13  28  14  23  15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49</a:t>
            </a:fld>
            <a:endParaRPr lang="en-US" altLang="zh-CN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Implementation</a:t>
            </a:r>
          </a:p>
        </p:txBody>
      </p:sp>
      <p:sp>
        <p:nvSpPr>
          <p:cNvPr id="95235" name="Rectangle 3"/>
          <p:cNvSpPr>
            <a:spLocks noGrp="1"/>
          </p:cNvSpPr>
          <p:nvPr>
            <p:ph idx="1"/>
          </p:nvPr>
        </p:nvSpPr>
        <p:spPr>
          <a:xfrm>
            <a:off x="228600" y="1052513"/>
            <a:ext cx="8686800" cy="51196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void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mergesort</a:t>
            </a:r>
            <a:r>
              <a:rPr lang="en-US" altLang="zh-CN" sz="2400" b="1" dirty="0">
                <a:latin typeface="Courier New" panose="02070309020205020404" pitchFamily="49" charset="0"/>
              </a:rPr>
              <a:t>(Elem A[], Elem temp[],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       int left, int right)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int mid = (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left+right</a:t>
            </a:r>
            <a:r>
              <a:rPr lang="en-US" altLang="zh-CN" sz="2400" b="1" dirty="0">
                <a:latin typeface="Courier New" panose="02070309020205020404" pitchFamily="49" charset="0"/>
              </a:rPr>
              <a:t>)/2;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if (left == right) return; 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mergesort</a:t>
            </a:r>
            <a:r>
              <a:rPr lang="en-US" altLang="zh-CN" sz="2400" b="1" dirty="0">
                <a:latin typeface="Courier New" panose="02070309020205020404" pitchFamily="49" charset="0"/>
              </a:rPr>
              <a:t>&lt;Elem&gt;(A, temp, left, mid);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mergesort</a:t>
            </a:r>
            <a:r>
              <a:rPr lang="en-US" altLang="zh-CN" sz="2400" b="1" dirty="0">
                <a:latin typeface="Courier New" panose="02070309020205020404" pitchFamily="49" charset="0"/>
              </a:rPr>
              <a:t>&lt;Elem&gt;(A, temp, mid+1, right);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95236" name="Text Box 7"/>
          <p:cNvSpPr txBox="1"/>
          <p:nvPr/>
        </p:nvSpPr>
        <p:spPr>
          <a:xfrm>
            <a:off x="2535238" y="4025900"/>
            <a:ext cx="37750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36  20  17  13  28  14  23  15 </a:t>
            </a:r>
          </a:p>
        </p:txBody>
      </p:sp>
      <p:sp>
        <p:nvSpPr>
          <p:cNvPr id="95237" name="Text Box 12"/>
          <p:cNvSpPr txBox="1"/>
          <p:nvPr/>
        </p:nvSpPr>
        <p:spPr>
          <a:xfrm>
            <a:off x="1908175" y="40052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5238" name="Line 13"/>
          <p:cNvSpPr/>
          <p:nvPr/>
        </p:nvSpPr>
        <p:spPr>
          <a:xfrm>
            <a:off x="2484438" y="3860800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5239" name="Text Box 14"/>
          <p:cNvSpPr txBox="1"/>
          <p:nvPr/>
        </p:nvSpPr>
        <p:spPr>
          <a:xfrm>
            <a:off x="2103438" y="3429000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95240" name="Text Box 15"/>
          <p:cNvSpPr txBox="1"/>
          <p:nvPr/>
        </p:nvSpPr>
        <p:spPr>
          <a:xfrm>
            <a:off x="6300788" y="3429000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95241" name="Line 16"/>
          <p:cNvSpPr/>
          <p:nvPr/>
        </p:nvSpPr>
        <p:spPr>
          <a:xfrm flipH="1">
            <a:off x="6156325" y="3860800"/>
            <a:ext cx="4318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5242" name="Line 17"/>
          <p:cNvSpPr/>
          <p:nvPr/>
        </p:nvSpPr>
        <p:spPr>
          <a:xfrm>
            <a:off x="4140200" y="3644900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5243" name="Text Box 18"/>
          <p:cNvSpPr txBox="1"/>
          <p:nvPr/>
        </p:nvSpPr>
        <p:spPr>
          <a:xfrm>
            <a:off x="4067175" y="3284538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40979" name="Line 19"/>
          <p:cNvSpPr/>
          <p:nvPr/>
        </p:nvSpPr>
        <p:spPr>
          <a:xfrm flipV="1">
            <a:off x="4356100" y="400526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</a:t>
            </a:fld>
            <a:endParaRPr lang="en-US" altLang="zh-CN" sz="14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Insertion Sort (2)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453438" cy="4953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void </a:t>
            </a:r>
            <a:r>
              <a:rPr lang="en-US" altLang="zh-CN" sz="2800" b="1" err="1">
                <a:latin typeface="Courier New" panose="02070309020205020404" pitchFamily="49" charset="0"/>
              </a:rPr>
              <a:t>inssort(Elem</a:t>
            </a:r>
            <a:r>
              <a:rPr lang="en-US" altLang="zh-CN" sz="2800" b="1">
                <a:latin typeface="Courier New" panose="02070309020205020404" pitchFamily="49" charset="0"/>
              </a:rPr>
              <a:t> A[], </a:t>
            </a:r>
            <a:r>
              <a:rPr lang="en-US" altLang="zh-CN" sz="2800" b="1" err="1">
                <a:latin typeface="Courier New" panose="02070309020205020404" pitchFamily="49" charset="0"/>
              </a:rPr>
              <a:t>int</a:t>
            </a:r>
            <a:r>
              <a:rPr lang="en-US" altLang="zh-CN" sz="2800" b="1">
                <a:latin typeface="Courier New" panose="02070309020205020404" pitchFamily="49" charset="0"/>
              </a:rPr>
              <a:t> n) {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 for (</a:t>
            </a:r>
            <a:r>
              <a:rPr lang="en-US" altLang="zh-CN" sz="2800" b="1" err="1">
                <a:latin typeface="Courier New" panose="02070309020205020404" pitchFamily="49" charset="0"/>
              </a:rPr>
              <a:t>int</a:t>
            </a:r>
            <a:r>
              <a:rPr lang="en-US" altLang="zh-CN" sz="2800" b="1">
                <a:latin typeface="Courier New" panose="02070309020205020404" pitchFamily="49" charset="0"/>
              </a:rPr>
              <a:t> i=1; i&lt;n; i++)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   for (</a:t>
            </a:r>
            <a:r>
              <a:rPr lang="en-US" altLang="zh-CN" sz="2800" b="1" err="1">
                <a:latin typeface="Courier New" panose="02070309020205020404" pitchFamily="49" charset="0"/>
              </a:rPr>
              <a:t>int</a:t>
            </a:r>
            <a:r>
              <a:rPr lang="en-US" altLang="zh-CN" sz="2800" b="1">
                <a:latin typeface="Courier New" panose="02070309020205020404" pitchFamily="49" charset="0"/>
              </a:rPr>
              <a:t> j=i; (j&gt;0) &amp;&amp;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        (</a:t>
            </a:r>
            <a:r>
              <a:rPr lang="en-US" altLang="zh-CN" sz="2800" b="1" err="1">
                <a:latin typeface="Courier New" panose="02070309020205020404" pitchFamily="49" charset="0"/>
              </a:rPr>
              <a:t>A[j</a:t>
            </a:r>
            <a:r>
              <a:rPr lang="en-US" altLang="zh-CN" sz="2800" b="1">
                <a:latin typeface="Courier New" panose="02070309020205020404" pitchFamily="49" charset="0"/>
              </a:rPr>
              <a:t>]&lt; A[j-1])); j--)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     </a:t>
            </a:r>
            <a:r>
              <a:rPr lang="en-US" altLang="zh-CN" sz="2800" b="1" err="1">
                <a:latin typeface="Courier New" panose="02070309020205020404" pitchFamily="49" charset="0"/>
              </a:rPr>
              <a:t>swap(A</a:t>
            </a:r>
            <a:r>
              <a:rPr lang="en-US" altLang="zh-CN" sz="2800" b="1">
                <a:latin typeface="Courier New" panose="02070309020205020404" pitchFamily="49" charset="0"/>
              </a:rPr>
              <a:t>, j, j-1);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800" b="1">
              <a:latin typeface="Helvetica" pitchFamily="34" charset="0"/>
            </a:endParaRPr>
          </a:p>
        </p:txBody>
      </p:sp>
      <p:sp>
        <p:nvSpPr>
          <p:cNvPr id="8197" name="Text Box 5"/>
          <p:cNvSpPr txBox="1"/>
          <p:nvPr/>
        </p:nvSpPr>
        <p:spPr>
          <a:xfrm>
            <a:off x="1474788" y="4030663"/>
            <a:ext cx="549275" cy="92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lstStyle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9" name="Text Box 6"/>
          <p:cNvSpPr txBox="1"/>
          <p:nvPr/>
        </p:nvSpPr>
        <p:spPr>
          <a:xfrm>
            <a:off x="465138" y="4613275"/>
            <a:ext cx="647700" cy="210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8199" name="Text Box 7"/>
          <p:cNvSpPr txBox="1"/>
          <p:nvPr/>
        </p:nvSpPr>
        <p:spPr>
          <a:xfrm>
            <a:off x="1617663" y="4076700"/>
            <a:ext cx="647700" cy="2647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</p:txBody>
      </p:sp>
      <p:grpSp>
        <p:nvGrpSpPr>
          <p:cNvPr id="11271" name="Group 35"/>
          <p:cNvGrpSpPr/>
          <p:nvPr/>
        </p:nvGrpSpPr>
        <p:grpSpPr>
          <a:xfrm>
            <a:off x="-36512" y="5157788"/>
            <a:ext cx="576262" cy="457200"/>
            <a:chOff x="295" y="3249"/>
            <a:chExt cx="363" cy="288"/>
          </a:xfrm>
        </p:grpSpPr>
        <p:sp>
          <p:nvSpPr>
            <p:cNvPr id="11272" name="Line 13"/>
            <p:cNvSpPr/>
            <p:nvPr/>
          </p:nvSpPr>
          <p:spPr>
            <a:xfrm>
              <a:off x="476" y="3385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73" name="Text Box 34"/>
            <p:cNvSpPr txBox="1"/>
            <p:nvPr/>
          </p:nvSpPr>
          <p:spPr>
            <a:xfrm>
              <a:off x="295" y="3249"/>
              <a:ext cx="2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</a:p>
          </p:txBody>
        </p:sp>
      </p:grpSp>
      <p:grpSp>
        <p:nvGrpSpPr>
          <p:cNvPr id="8232" name="Group 40"/>
          <p:cNvGrpSpPr/>
          <p:nvPr/>
        </p:nvGrpSpPr>
        <p:grpSpPr>
          <a:xfrm>
            <a:off x="1042988" y="4652963"/>
            <a:ext cx="576262" cy="457200"/>
            <a:chOff x="295" y="3249"/>
            <a:chExt cx="363" cy="288"/>
          </a:xfrm>
        </p:grpSpPr>
        <p:sp>
          <p:nvSpPr>
            <p:cNvPr id="11275" name="Line 41"/>
            <p:cNvSpPr/>
            <p:nvPr/>
          </p:nvSpPr>
          <p:spPr>
            <a:xfrm>
              <a:off x="476" y="3385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76" name="Text Box 42"/>
            <p:cNvSpPr txBox="1"/>
            <p:nvPr/>
          </p:nvSpPr>
          <p:spPr>
            <a:xfrm>
              <a:off x="295" y="3249"/>
              <a:ext cx="2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</a:p>
          </p:txBody>
        </p:sp>
      </p:grpSp>
      <p:sp>
        <p:nvSpPr>
          <p:cNvPr id="11277" name="Rectangle 43"/>
          <p:cNvSpPr/>
          <p:nvPr/>
        </p:nvSpPr>
        <p:spPr>
          <a:xfrm>
            <a:off x="450850" y="4076700"/>
            <a:ext cx="5921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8239" name="Text Box 47"/>
          <p:cNvSpPr txBox="1"/>
          <p:nvPr/>
        </p:nvSpPr>
        <p:spPr>
          <a:xfrm>
            <a:off x="2628900" y="4076700"/>
            <a:ext cx="549275" cy="92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lstStyle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40" name="Text Box 48"/>
          <p:cNvSpPr txBox="1"/>
          <p:nvPr/>
        </p:nvSpPr>
        <p:spPr>
          <a:xfrm>
            <a:off x="2771775" y="4076700"/>
            <a:ext cx="647700" cy="2647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</p:txBody>
      </p:sp>
      <p:grpSp>
        <p:nvGrpSpPr>
          <p:cNvPr id="8242" name="Group 50"/>
          <p:cNvGrpSpPr/>
          <p:nvPr/>
        </p:nvGrpSpPr>
        <p:grpSpPr>
          <a:xfrm>
            <a:off x="2197100" y="5780088"/>
            <a:ext cx="576263" cy="457200"/>
            <a:chOff x="295" y="3249"/>
            <a:chExt cx="363" cy="288"/>
          </a:xfrm>
        </p:grpSpPr>
        <p:sp>
          <p:nvSpPr>
            <p:cNvPr id="11281" name="Line 51"/>
            <p:cNvSpPr/>
            <p:nvPr/>
          </p:nvSpPr>
          <p:spPr>
            <a:xfrm>
              <a:off x="476" y="3385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82" name="Text Box 52"/>
            <p:cNvSpPr txBox="1"/>
            <p:nvPr/>
          </p:nvSpPr>
          <p:spPr>
            <a:xfrm>
              <a:off x="295" y="3249"/>
              <a:ext cx="2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</a:p>
          </p:txBody>
        </p:sp>
      </p:grpSp>
      <p:sp>
        <p:nvSpPr>
          <p:cNvPr id="8245" name="Text Box 53"/>
          <p:cNvSpPr txBox="1"/>
          <p:nvPr/>
        </p:nvSpPr>
        <p:spPr>
          <a:xfrm>
            <a:off x="3636963" y="4005263"/>
            <a:ext cx="549275" cy="92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lstStyle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46" name="Text Box 54"/>
          <p:cNvSpPr txBox="1"/>
          <p:nvPr/>
        </p:nvSpPr>
        <p:spPr>
          <a:xfrm>
            <a:off x="3779838" y="4067175"/>
            <a:ext cx="647700" cy="2647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</p:txBody>
      </p:sp>
      <p:grpSp>
        <p:nvGrpSpPr>
          <p:cNvPr id="8247" name="Group 55"/>
          <p:cNvGrpSpPr/>
          <p:nvPr/>
        </p:nvGrpSpPr>
        <p:grpSpPr>
          <a:xfrm>
            <a:off x="3275013" y="5203825"/>
            <a:ext cx="576262" cy="457200"/>
            <a:chOff x="295" y="3249"/>
            <a:chExt cx="363" cy="288"/>
          </a:xfrm>
        </p:grpSpPr>
        <p:sp>
          <p:nvSpPr>
            <p:cNvPr id="11286" name="Line 56"/>
            <p:cNvSpPr/>
            <p:nvPr/>
          </p:nvSpPr>
          <p:spPr>
            <a:xfrm>
              <a:off x="476" y="3385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87" name="Text Box 57"/>
            <p:cNvSpPr txBox="1"/>
            <p:nvPr/>
          </p:nvSpPr>
          <p:spPr>
            <a:xfrm>
              <a:off x="295" y="3249"/>
              <a:ext cx="2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</a:p>
          </p:txBody>
        </p:sp>
      </p:grpSp>
      <p:sp>
        <p:nvSpPr>
          <p:cNvPr id="8250" name="Text Box 58"/>
          <p:cNvSpPr txBox="1"/>
          <p:nvPr/>
        </p:nvSpPr>
        <p:spPr>
          <a:xfrm>
            <a:off x="4716463" y="3959225"/>
            <a:ext cx="549275" cy="92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lstStyle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51" name="Text Box 59"/>
          <p:cNvSpPr txBox="1"/>
          <p:nvPr/>
        </p:nvSpPr>
        <p:spPr>
          <a:xfrm>
            <a:off x="4859338" y="4021138"/>
            <a:ext cx="647700" cy="2647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</p:txBody>
      </p:sp>
      <p:grpSp>
        <p:nvGrpSpPr>
          <p:cNvPr id="8252" name="Group 60"/>
          <p:cNvGrpSpPr/>
          <p:nvPr/>
        </p:nvGrpSpPr>
        <p:grpSpPr>
          <a:xfrm>
            <a:off x="4354513" y="4581525"/>
            <a:ext cx="576262" cy="457200"/>
            <a:chOff x="295" y="3249"/>
            <a:chExt cx="363" cy="288"/>
          </a:xfrm>
        </p:grpSpPr>
        <p:sp>
          <p:nvSpPr>
            <p:cNvPr id="11291" name="Line 61"/>
            <p:cNvSpPr/>
            <p:nvPr/>
          </p:nvSpPr>
          <p:spPr>
            <a:xfrm>
              <a:off x="476" y="3385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92" name="Text Box 62"/>
            <p:cNvSpPr txBox="1"/>
            <p:nvPr/>
          </p:nvSpPr>
          <p:spPr>
            <a:xfrm>
              <a:off x="295" y="3249"/>
              <a:ext cx="2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</a:p>
          </p:txBody>
        </p:sp>
      </p:grpSp>
      <p:sp>
        <p:nvSpPr>
          <p:cNvPr id="8255" name="Text Box 63"/>
          <p:cNvSpPr txBox="1"/>
          <p:nvPr/>
        </p:nvSpPr>
        <p:spPr>
          <a:xfrm>
            <a:off x="5797550" y="3959225"/>
            <a:ext cx="549275" cy="92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lstStyle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56" name="Text Box 64"/>
          <p:cNvSpPr txBox="1"/>
          <p:nvPr/>
        </p:nvSpPr>
        <p:spPr>
          <a:xfrm>
            <a:off x="5940425" y="4021138"/>
            <a:ext cx="647700" cy="2647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i=3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</p:txBody>
      </p:sp>
      <p:grpSp>
        <p:nvGrpSpPr>
          <p:cNvPr id="8257" name="Group 65"/>
          <p:cNvGrpSpPr/>
          <p:nvPr/>
        </p:nvGrpSpPr>
        <p:grpSpPr>
          <a:xfrm>
            <a:off x="5435600" y="6237288"/>
            <a:ext cx="576263" cy="457200"/>
            <a:chOff x="295" y="3249"/>
            <a:chExt cx="363" cy="288"/>
          </a:xfrm>
        </p:grpSpPr>
        <p:sp>
          <p:nvSpPr>
            <p:cNvPr id="11296" name="Line 66"/>
            <p:cNvSpPr/>
            <p:nvPr/>
          </p:nvSpPr>
          <p:spPr>
            <a:xfrm>
              <a:off x="476" y="3385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97" name="Text Box 67"/>
            <p:cNvSpPr txBox="1"/>
            <p:nvPr/>
          </p:nvSpPr>
          <p:spPr>
            <a:xfrm>
              <a:off x="295" y="3249"/>
              <a:ext cx="2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</a:p>
          </p:txBody>
        </p:sp>
      </p:grpSp>
      <p:sp>
        <p:nvSpPr>
          <p:cNvPr id="8260" name="Text Box 68"/>
          <p:cNvSpPr txBox="1"/>
          <p:nvPr/>
        </p:nvSpPr>
        <p:spPr>
          <a:xfrm>
            <a:off x="6878638" y="3933825"/>
            <a:ext cx="549275" cy="92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lstStyle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61" name="Text Box 69"/>
          <p:cNvSpPr txBox="1"/>
          <p:nvPr/>
        </p:nvSpPr>
        <p:spPr>
          <a:xfrm>
            <a:off x="7021513" y="3995738"/>
            <a:ext cx="647700" cy="2647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i=3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</p:txBody>
      </p:sp>
      <p:grpSp>
        <p:nvGrpSpPr>
          <p:cNvPr id="8262" name="Group 70"/>
          <p:cNvGrpSpPr/>
          <p:nvPr/>
        </p:nvGrpSpPr>
        <p:grpSpPr>
          <a:xfrm>
            <a:off x="6516688" y="5661025"/>
            <a:ext cx="576262" cy="457200"/>
            <a:chOff x="295" y="3249"/>
            <a:chExt cx="363" cy="288"/>
          </a:xfrm>
        </p:grpSpPr>
        <p:sp>
          <p:nvSpPr>
            <p:cNvPr id="11301" name="Line 71"/>
            <p:cNvSpPr/>
            <p:nvPr/>
          </p:nvSpPr>
          <p:spPr>
            <a:xfrm>
              <a:off x="476" y="3385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02" name="Text Box 72"/>
            <p:cNvSpPr txBox="1"/>
            <p:nvPr/>
          </p:nvSpPr>
          <p:spPr>
            <a:xfrm>
              <a:off x="295" y="3249"/>
              <a:ext cx="2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</a:p>
          </p:txBody>
        </p:sp>
      </p:grpSp>
      <p:sp>
        <p:nvSpPr>
          <p:cNvPr id="8265" name="Text Box 73"/>
          <p:cNvSpPr txBox="1"/>
          <p:nvPr/>
        </p:nvSpPr>
        <p:spPr>
          <a:xfrm>
            <a:off x="8029575" y="3871913"/>
            <a:ext cx="549275" cy="92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lstStyle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66" name="Text Box 74"/>
          <p:cNvSpPr txBox="1"/>
          <p:nvPr/>
        </p:nvSpPr>
        <p:spPr>
          <a:xfrm>
            <a:off x="8172450" y="3933825"/>
            <a:ext cx="647700" cy="2647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i=3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</p:txBody>
      </p:sp>
      <p:grpSp>
        <p:nvGrpSpPr>
          <p:cNvPr id="8267" name="Group 75"/>
          <p:cNvGrpSpPr/>
          <p:nvPr/>
        </p:nvGrpSpPr>
        <p:grpSpPr>
          <a:xfrm>
            <a:off x="7667625" y="5013325"/>
            <a:ext cx="576263" cy="457200"/>
            <a:chOff x="295" y="3249"/>
            <a:chExt cx="363" cy="288"/>
          </a:xfrm>
        </p:grpSpPr>
        <p:sp>
          <p:nvSpPr>
            <p:cNvPr id="11306" name="Line 76"/>
            <p:cNvSpPr/>
            <p:nvPr/>
          </p:nvSpPr>
          <p:spPr>
            <a:xfrm>
              <a:off x="476" y="3385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07" name="Text Box 77"/>
            <p:cNvSpPr txBox="1"/>
            <p:nvPr/>
          </p:nvSpPr>
          <p:spPr>
            <a:xfrm>
              <a:off x="295" y="3249"/>
              <a:ext cx="2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9" grpId="0"/>
      <p:bldP spid="8239" grpId="0"/>
      <p:bldP spid="8240" grpId="0"/>
      <p:bldP spid="8245" grpId="0"/>
      <p:bldP spid="8246" grpId="0"/>
      <p:bldP spid="8250" grpId="0"/>
      <p:bldP spid="8251" grpId="0"/>
      <p:bldP spid="8255" grpId="0"/>
      <p:bldP spid="8256" grpId="0"/>
      <p:bldP spid="8260" grpId="0"/>
      <p:bldP spid="8261" grpId="0"/>
      <p:bldP spid="8265" grpId="0"/>
      <p:bldP spid="82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50</a:t>
            </a:fld>
            <a:endParaRPr lang="en-US" altLang="zh-CN" sz="14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Implementation</a:t>
            </a:r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xfrm>
            <a:off x="228600" y="1052513"/>
            <a:ext cx="8686800" cy="51196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void </a:t>
            </a:r>
            <a:r>
              <a:rPr lang="en-US" altLang="zh-CN" sz="2400" b="1" err="1">
                <a:latin typeface="Courier New" panose="02070309020205020404" pitchFamily="49" charset="0"/>
              </a:rPr>
              <a:t>mergesort(Elem</a:t>
            </a:r>
            <a:r>
              <a:rPr lang="en-US" altLang="zh-CN" sz="2400" b="1">
                <a:latin typeface="Courier New" panose="02070309020205020404" pitchFamily="49" charset="0"/>
              </a:rPr>
              <a:t> A[], Elem temp[],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       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left,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right)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mid = (left+right)/2;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if (left == right) return; 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mergesort</a:t>
            </a:r>
            <a:r>
              <a:rPr lang="en-US" altLang="zh-CN" sz="2400" b="1">
                <a:latin typeface="Courier New" panose="02070309020205020404" pitchFamily="49" charset="0"/>
              </a:rPr>
              <a:t>&lt;Elem&gt;(A, temp, left, mid);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mergesort</a:t>
            </a:r>
            <a:r>
              <a:rPr lang="en-US" altLang="zh-CN" sz="2400" b="1">
                <a:latin typeface="Courier New" panose="02070309020205020404" pitchFamily="49" charset="0"/>
              </a:rPr>
              <a:t>&lt;Elem&gt;(A, temp, mid+1, right);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97284" name="Text Box 4"/>
          <p:cNvSpPr txBox="1"/>
          <p:nvPr/>
        </p:nvSpPr>
        <p:spPr>
          <a:xfrm>
            <a:off x="2535238" y="402590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97285" name="Text Box 5"/>
          <p:cNvSpPr txBox="1"/>
          <p:nvPr/>
        </p:nvSpPr>
        <p:spPr>
          <a:xfrm>
            <a:off x="1908175" y="40052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7286" name="Line 6"/>
          <p:cNvSpPr/>
          <p:nvPr/>
        </p:nvSpPr>
        <p:spPr>
          <a:xfrm>
            <a:off x="2484438" y="3860800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7287" name="Text Box 7"/>
          <p:cNvSpPr txBox="1"/>
          <p:nvPr/>
        </p:nvSpPr>
        <p:spPr>
          <a:xfrm>
            <a:off x="2103438" y="3429000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97288" name="Text Box 8"/>
          <p:cNvSpPr txBox="1"/>
          <p:nvPr/>
        </p:nvSpPr>
        <p:spPr>
          <a:xfrm>
            <a:off x="6300788" y="3429000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97289" name="Line 9"/>
          <p:cNvSpPr/>
          <p:nvPr/>
        </p:nvSpPr>
        <p:spPr>
          <a:xfrm flipH="1">
            <a:off x="6156325" y="3860800"/>
            <a:ext cx="4318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7290" name="Line 10"/>
          <p:cNvSpPr/>
          <p:nvPr/>
        </p:nvSpPr>
        <p:spPr>
          <a:xfrm>
            <a:off x="4140200" y="3644900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7291" name="Text Box 11"/>
          <p:cNvSpPr txBox="1"/>
          <p:nvPr/>
        </p:nvSpPr>
        <p:spPr>
          <a:xfrm>
            <a:off x="4067175" y="3284538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97292" name="Line 12"/>
          <p:cNvSpPr/>
          <p:nvPr/>
        </p:nvSpPr>
        <p:spPr>
          <a:xfrm flipV="1">
            <a:off x="4356100" y="400526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51</a:t>
            </a:fld>
            <a:endParaRPr lang="en-US" altLang="zh-CN" sz="140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Implementation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228600" y="836613"/>
            <a:ext cx="8686800" cy="53355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for (int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=left;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&lt;=right;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++) // Copy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temp[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] =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int i1 = left; int i2 = mid + 1;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for (int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=left;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&lt;=right;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if (i1 == mid+1)      // Left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else if (i2 &gt; right)  // Right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else if (temp[i1] &lt; temp[i2])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else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}}</a:t>
            </a:r>
          </a:p>
        </p:txBody>
      </p:sp>
      <p:sp>
        <p:nvSpPr>
          <p:cNvPr id="99332" name="Text Box 4"/>
          <p:cNvSpPr txBox="1"/>
          <p:nvPr/>
        </p:nvSpPr>
        <p:spPr>
          <a:xfrm>
            <a:off x="2535238" y="438626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99333" name="Text Box 5"/>
          <p:cNvSpPr txBox="1"/>
          <p:nvPr/>
        </p:nvSpPr>
        <p:spPr>
          <a:xfrm>
            <a:off x="1908175" y="43656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9334" name="Line 12"/>
          <p:cNvSpPr/>
          <p:nvPr/>
        </p:nvSpPr>
        <p:spPr>
          <a:xfrm flipV="1">
            <a:off x="4356100" y="4365625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35" name="Text Box 13"/>
          <p:cNvSpPr txBox="1"/>
          <p:nvPr/>
        </p:nvSpPr>
        <p:spPr>
          <a:xfrm>
            <a:off x="2555875" y="566261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99336" name="Text Box 16"/>
          <p:cNvSpPr txBox="1"/>
          <p:nvPr/>
        </p:nvSpPr>
        <p:spPr>
          <a:xfrm>
            <a:off x="1763713" y="5662613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99337" name="Text Box 17"/>
          <p:cNvSpPr txBox="1"/>
          <p:nvPr/>
        </p:nvSpPr>
        <p:spPr>
          <a:xfrm>
            <a:off x="2411413" y="5014913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99338" name="Text Box 18"/>
          <p:cNvSpPr txBox="1"/>
          <p:nvPr/>
        </p:nvSpPr>
        <p:spPr>
          <a:xfrm>
            <a:off x="5651500" y="4941888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99339" name="Line 19"/>
          <p:cNvSpPr/>
          <p:nvPr/>
        </p:nvSpPr>
        <p:spPr>
          <a:xfrm flipV="1">
            <a:off x="4356100" y="566261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40" name="Text Box 21"/>
          <p:cNvSpPr txBox="1"/>
          <p:nvPr/>
        </p:nvSpPr>
        <p:spPr>
          <a:xfrm>
            <a:off x="3851275" y="4941888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99341" name="Line 24"/>
          <p:cNvSpPr/>
          <p:nvPr/>
        </p:nvSpPr>
        <p:spPr>
          <a:xfrm>
            <a:off x="2771775" y="5373688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9342" name="Line 25"/>
          <p:cNvSpPr/>
          <p:nvPr/>
        </p:nvSpPr>
        <p:spPr>
          <a:xfrm>
            <a:off x="4140200" y="537527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9343" name="Line 27"/>
          <p:cNvSpPr/>
          <p:nvPr/>
        </p:nvSpPr>
        <p:spPr>
          <a:xfrm flipH="1">
            <a:off x="6084888" y="537368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6460" name="Line 28"/>
          <p:cNvSpPr/>
          <p:nvPr/>
        </p:nvSpPr>
        <p:spPr>
          <a:xfrm flipV="1">
            <a:off x="2771775" y="6164263"/>
            <a:ext cx="0" cy="28892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6461" name="Text Box 29"/>
          <p:cNvSpPr txBox="1"/>
          <p:nvPr/>
        </p:nvSpPr>
        <p:spPr>
          <a:xfrm>
            <a:off x="2484438" y="6400800"/>
            <a:ext cx="420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i1</a:t>
            </a:r>
          </a:p>
        </p:txBody>
      </p:sp>
      <p:sp>
        <p:nvSpPr>
          <p:cNvPr id="146464" name="Line 32"/>
          <p:cNvSpPr/>
          <p:nvPr/>
        </p:nvSpPr>
        <p:spPr>
          <a:xfrm flipV="1">
            <a:off x="4583113" y="6164263"/>
            <a:ext cx="0" cy="28892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6465" name="Text Box 33"/>
          <p:cNvSpPr txBox="1"/>
          <p:nvPr/>
        </p:nvSpPr>
        <p:spPr>
          <a:xfrm>
            <a:off x="4295775" y="6400800"/>
            <a:ext cx="420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</a:p>
        </p:txBody>
      </p:sp>
      <p:sp>
        <p:nvSpPr>
          <p:cNvPr id="99348" name="Line 34"/>
          <p:cNvSpPr/>
          <p:nvPr/>
        </p:nvSpPr>
        <p:spPr>
          <a:xfrm flipV="1">
            <a:off x="4140200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9349" name="Line 35"/>
          <p:cNvSpPr/>
          <p:nvPr/>
        </p:nvSpPr>
        <p:spPr>
          <a:xfrm flipV="1">
            <a:off x="2771775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9350" name="Line 36"/>
          <p:cNvSpPr/>
          <p:nvPr/>
        </p:nvSpPr>
        <p:spPr>
          <a:xfrm flipV="1">
            <a:off x="6011863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46469" name="Group 37"/>
          <p:cNvGrpSpPr/>
          <p:nvPr/>
        </p:nvGrpSpPr>
        <p:grpSpPr>
          <a:xfrm>
            <a:off x="2392363" y="3665538"/>
            <a:ext cx="674687" cy="627062"/>
            <a:chOff x="1507" y="2309"/>
            <a:chExt cx="425" cy="395"/>
          </a:xfrm>
        </p:grpSpPr>
        <p:sp>
          <p:nvSpPr>
            <p:cNvPr id="99352" name="Line 38"/>
            <p:cNvSpPr/>
            <p:nvPr/>
          </p:nvSpPr>
          <p:spPr>
            <a:xfrm>
              <a:off x="1746" y="2568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9353" name="Text Box 39"/>
            <p:cNvSpPr txBox="1"/>
            <p:nvPr/>
          </p:nvSpPr>
          <p:spPr>
            <a:xfrm>
              <a:off x="1507" y="2309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6472" name="Line 40"/>
          <p:cNvSpPr/>
          <p:nvPr/>
        </p:nvSpPr>
        <p:spPr>
          <a:xfrm>
            <a:off x="250825" y="908050"/>
            <a:ext cx="288925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8.33333E-7 0.0736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7361 L 8.33333E-7 0.11551 " pathEditMode="relative" ptsTypes="AA">
                                      <p:cBhvr>
                                        <p:cTn id="20" dur="10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1551 L 8.33333E-7 0.3256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61" grpId="0"/>
      <p:bldP spid="14646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52</a:t>
            </a:fld>
            <a:endParaRPr lang="en-US" altLang="zh-CN" sz="140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Implementation</a:t>
            </a:r>
          </a:p>
        </p:txBody>
      </p:sp>
      <p:sp>
        <p:nvSpPr>
          <p:cNvPr id="101379" name="Rectangle 3"/>
          <p:cNvSpPr>
            <a:spLocks noGrp="1"/>
          </p:cNvSpPr>
          <p:nvPr>
            <p:ph idx="1"/>
          </p:nvPr>
        </p:nvSpPr>
        <p:spPr>
          <a:xfrm>
            <a:off x="228600" y="836613"/>
            <a:ext cx="8686800" cy="53355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i=left; i&lt;=right; i++) // Copy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i1 = left;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i2 = mid + 1;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=left;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&lt;=right;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(i1 == mid+1)      // Left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(i2 &gt; right)  // Right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(temp[i1] &lt; temp[i2])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}}</a:t>
            </a:r>
          </a:p>
        </p:txBody>
      </p:sp>
      <p:sp>
        <p:nvSpPr>
          <p:cNvPr id="101380" name="Text Box 4"/>
          <p:cNvSpPr txBox="1"/>
          <p:nvPr/>
        </p:nvSpPr>
        <p:spPr>
          <a:xfrm>
            <a:off x="2535238" y="438626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17  20  36   14  15  23  28</a:t>
            </a:r>
          </a:p>
        </p:txBody>
      </p:sp>
      <p:sp>
        <p:nvSpPr>
          <p:cNvPr id="101381" name="Text Box 5"/>
          <p:cNvSpPr txBox="1"/>
          <p:nvPr/>
        </p:nvSpPr>
        <p:spPr>
          <a:xfrm>
            <a:off x="1908175" y="43656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01382" name="Line 6"/>
          <p:cNvSpPr/>
          <p:nvPr/>
        </p:nvSpPr>
        <p:spPr>
          <a:xfrm flipV="1">
            <a:off x="4356100" y="4365625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383" name="Text Box 7"/>
          <p:cNvSpPr txBox="1"/>
          <p:nvPr/>
        </p:nvSpPr>
        <p:spPr>
          <a:xfrm>
            <a:off x="2555875" y="566261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101384" name="Text Box 8"/>
          <p:cNvSpPr txBox="1"/>
          <p:nvPr/>
        </p:nvSpPr>
        <p:spPr>
          <a:xfrm>
            <a:off x="1763713" y="5662613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01385" name="Text Box 9"/>
          <p:cNvSpPr txBox="1"/>
          <p:nvPr/>
        </p:nvSpPr>
        <p:spPr>
          <a:xfrm>
            <a:off x="2411413" y="5014913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01386" name="Text Box 10"/>
          <p:cNvSpPr txBox="1"/>
          <p:nvPr/>
        </p:nvSpPr>
        <p:spPr>
          <a:xfrm>
            <a:off x="5651500" y="4941888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01387" name="Line 11"/>
          <p:cNvSpPr/>
          <p:nvPr/>
        </p:nvSpPr>
        <p:spPr>
          <a:xfrm flipV="1">
            <a:off x="4356100" y="566261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388" name="Text Box 12"/>
          <p:cNvSpPr txBox="1"/>
          <p:nvPr/>
        </p:nvSpPr>
        <p:spPr>
          <a:xfrm>
            <a:off x="3851275" y="4941888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01389" name="Line 13"/>
          <p:cNvSpPr/>
          <p:nvPr/>
        </p:nvSpPr>
        <p:spPr>
          <a:xfrm>
            <a:off x="2771775" y="5373688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1390" name="Line 14"/>
          <p:cNvSpPr/>
          <p:nvPr/>
        </p:nvSpPr>
        <p:spPr>
          <a:xfrm>
            <a:off x="4140200" y="537527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1391" name="Line 15"/>
          <p:cNvSpPr/>
          <p:nvPr/>
        </p:nvSpPr>
        <p:spPr>
          <a:xfrm flipH="1">
            <a:off x="6084888" y="537368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58746" name="Group 26"/>
          <p:cNvGrpSpPr/>
          <p:nvPr/>
        </p:nvGrpSpPr>
        <p:grpSpPr>
          <a:xfrm>
            <a:off x="2484438" y="6164263"/>
            <a:ext cx="420687" cy="693737"/>
            <a:chOff x="1565" y="3883"/>
            <a:chExt cx="265" cy="437"/>
          </a:xfrm>
        </p:grpSpPr>
        <p:sp>
          <p:nvSpPr>
            <p:cNvPr id="101393" name="Line 16"/>
            <p:cNvSpPr/>
            <p:nvPr/>
          </p:nvSpPr>
          <p:spPr>
            <a:xfrm flipV="1">
              <a:off x="1746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1394" name="Text Box 17"/>
            <p:cNvSpPr txBox="1"/>
            <p:nvPr/>
          </p:nvSpPr>
          <p:spPr>
            <a:xfrm>
              <a:off x="1565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i1</a:t>
              </a:r>
            </a:p>
          </p:txBody>
        </p:sp>
      </p:grpSp>
      <p:sp>
        <p:nvSpPr>
          <p:cNvPr id="101395" name="Line 18"/>
          <p:cNvSpPr/>
          <p:nvPr/>
        </p:nvSpPr>
        <p:spPr>
          <a:xfrm flipV="1">
            <a:off x="4583113" y="6164263"/>
            <a:ext cx="0" cy="28892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1396" name="Text Box 19"/>
          <p:cNvSpPr txBox="1"/>
          <p:nvPr/>
        </p:nvSpPr>
        <p:spPr>
          <a:xfrm>
            <a:off x="4295775" y="6400800"/>
            <a:ext cx="420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</a:p>
        </p:txBody>
      </p:sp>
      <p:sp>
        <p:nvSpPr>
          <p:cNvPr id="101397" name="Line 20"/>
          <p:cNvSpPr/>
          <p:nvPr/>
        </p:nvSpPr>
        <p:spPr>
          <a:xfrm flipV="1">
            <a:off x="4140200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1398" name="Line 21"/>
          <p:cNvSpPr/>
          <p:nvPr/>
        </p:nvSpPr>
        <p:spPr>
          <a:xfrm flipV="1">
            <a:off x="2771775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1399" name="Line 22"/>
          <p:cNvSpPr/>
          <p:nvPr/>
        </p:nvSpPr>
        <p:spPr>
          <a:xfrm flipV="1">
            <a:off x="6011863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58743" name="Group 23"/>
          <p:cNvGrpSpPr/>
          <p:nvPr/>
        </p:nvGrpSpPr>
        <p:grpSpPr>
          <a:xfrm>
            <a:off x="2392363" y="3665538"/>
            <a:ext cx="674687" cy="627062"/>
            <a:chOff x="1507" y="2309"/>
            <a:chExt cx="425" cy="395"/>
          </a:xfrm>
        </p:grpSpPr>
        <p:sp>
          <p:nvSpPr>
            <p:cNvPr id="101401" name="Line 24"/>
            <p:cNvSpPr/>
            <p:nvPr/>
          </p:nvSpPr>
          <p:spPr>
            <a:xfrm>
              <a:off x="1746" y="2568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1402" name="Text Box 25"/>
            <p:cNvSpPr txBox="1"/>
            <p:nvPr/>
          </p:nvSpPr>
          <p:spPr>
            <a:xfrm>
              <a:off x="1507" y="2309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8748" name="Line 28"/>
          <p:cNvSpPr/>
          <p:nvPr/>
        </p:nvSpPr>
        <p:spPr>
          <a:xfrm>
            <a:off x="250825" y="3141663"/>
            <a:ext cx="288925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8.51852E-6 L 0.04722 -8.51852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-0.21018 " pathEditMode="relative" ptsTypes="AA">
                                      <p:cBhvr>
                                        <p:cTn id="10" dur="10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66667E-6 L 0.0394 6.66667E-6 " pathEditMode="relative" ptsTypes="AA">
                                      <p:cBhvr>
                                        <p:cTn id="14" dur="1000" fill="hold"/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1018 L 8.33333E-7 -1.85185E-6 " pathEditMode="relative" ptsTypes="AA">
                                      <p:cBhvr>
                                        <p:cTn id="18" dur="10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53</a:t>
            </a:fld>
            <a:endParaRPr lang="en-US" altLang="zh-CN" sz="140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Implementation</a:t>
            </a: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228600" y="836613"/>
            <a:ext cx="8686800" cy="53355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i=left; i&lt;=right; i++) // Copy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i1 = left;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i2 = mid + 1;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=left;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&lt;=right;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(i1 == mid+1)      // Left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(i2 &gt; right)  // Right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(temp[i1] &lt; temp[i2])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}}</a:t>
            </a:r>
          </a:p>
        </p:txBody>
      </p:sp>
      <p:sp>
        <p:nvSpPr>
          <p:cNvPr id="103428" name="Text Box 4"/>
          <p:cNvSpPr txBox="1"/>
          <p:nvPr/>
        </p:nvSpPr>
        <p:spPr>
          <a:xfrm>
            <a:off x="2535238" y="438626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20  36   14  15  23  28</a:t>
            </a:r>
          </a:p>
        </p:txBody>
      </p:sp>
      <p:sp>
        <p:nvSpPr>
          <p:cNvPr id="103429" name="Text Box 5"/>
          <p:cNvSpPr txBox="1"/>
          <p:nvPr/>
        </p:nvSpPr>
        <p:spPr>
          <a:xfrm>
            <a:off x="1908175" y="43656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03430" name="Line 6"/>
          <p:cNvSpPr/>
          <p:nvPr/>
        </p:nvSpPr>
        <p:spPr>
          <a:xfrm flipV="1">
            <a:off x="4356100" y="4365625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31" name="Text Box 7"/>
          <p:cNvSpPr txBox="1"/>
          <p:nvPr/>
        </p:nvSpPr>
        <p:spPr>
          <a:xfrm>
            <a:off x="2555875" y="566261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103432" name="Text Box 8"/>
          <p:cNvSpPr txBox="1"/>
          <p:nvPr/>
        </p:nvSpPr>
        <p:spPr>
          <a:xfrm>
            <a:off x="1763713" y="5662613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03433" name="Text Box 9"/>
          <p:cNvSpPr txBox="1"/>
          <p:nvPr/>
        </p:nvSpPr>
        <p:spPr>
          <a:xfrm>
            <a:off x="2411413" y="5014913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03434" name="Text Box 10"/>
          <p:cNvSpPr txBox="1"/>
          <p:nvPr/>
        </p:nvSpPr>
        <p:spPr>
          <a:xfrm>
            <a:off x="5651500" y="4941888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03435" name="Line 11"/>
          <p:cNvSpPr/>
          <p:nvPr/>
        </p:nvSpPr>
        <p:spPr>
          <a:xfrm flipV="1">
            <a:off x="4356100" y="566261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36" name="Text Box 12"/>
          <p:cNvSpPr txBox="1"/>
          <p:nvPr/>
        </p:nvSpPr>
        <p:spPr>
          <a:xfrm>
            <a:off x="3851275" y="4941888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03437" name="Line 13"/>
          <p:cNvSpPr/>
          <p:nvPr/>
        </p:nvSpPr>
        <p:spPr>
          <a:xfrm>
            <a:off x="2771775" y="5373688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38" name="Line 14"/>
          <p:cNvSpPr/>
          <p:nvPr/>
        </p:nvSpPr>
        <p:spPr>
          <a:xfrm>
            <a:off x="4140200" y="537527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39" name="Line 15"/>
          <p:cNvSpPr/>
          <p:nvPr/>
        </p:nvSpPr>
        <p:spPr>
          <a:xfrm flipH="1">
            <a:off x="6084888" y="537368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03440" name="Group 16"/>
          <p:cNvGrpSpPr/>
          <p:nvPr/>
        </p:nvGrpSpPr>
        <p:grpSpPr>
          <a:xfrm>
            <a:off x="2916238" y="6164263"/>
            <a:ext cx="420687" cy="693737"/>
            <a:chOff x="1565" y="3883"/>
            <a:chExt cx="265" cy="437"/>
          </a:xfrm>
        </p:grpSpPr>
        <p:sp>
          <p:nvSpPr>
            <p:cNvPr id="103441" name="Line 17"/>
            <p:cNvSpPr/>
            <p:nvPr/>
          </p:nvSpPr>
          <p:spPr>
            <a:xfrm flipV="1">
              <a:off x="1746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3442" name="Text Box 18"/>
            <p:cNvSpPr txBox="1"/>
            <p:nvPr/>
          </p:nvSpPr>
          <p:spPr>
            <a:xfrm>
              <a:off x="1565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i1</a:t>
              </a:r>
            </a:p>
          </p:txBody>
        </p:sp>
      </p:grpSp>
      <p:grpSp>
        <p:nvGrpSpPr>
          <p:cNvPr id="160795" name="Group 27"/>
          <p:cNvGrpSpPr/>
          <p:nvPr/>
        </p:nvGrpSpPr>
        <p:grpSpPr>
          <a:xfrm>
            <a:off x="4295775" y="6164263"/>
            <a:ext cx="420688" cy="693737"/>
            <a:chOff x="2706" y="3883"/>
            <a:chExt cx="265" cy="437"/>
          </a:xfrm>
        </p:grpSpPr>
        <p:sp>
          <p:nvSpPr>
            <p:cNvPr id="103444" name="Line 19"/>
            <p:cNvSpPr/>
            <p:nvPr/>
          </p:nvSpPr>
          <p:spPr>
            <a:xfrm flipV="1">
              <a:off x="2887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3445" name="Text Box 20"/>
            <p:cNvSpPr txBox="1"/>
            <p:nvPr/>
          </p:nvSpPr>
          <p:spPr>
            <a:xfrm>
              <a:off x="2706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i2</a:t>
              </a:r>
            </a:p>
          </p:txBody>
        </p:sp>
      </p:grpSp>
      <p:sp>
        <p:nvSpPr>
          <p:cNvPr id="103446" name="Line 21"/>
          <p:cNvSpPr/>
          <p:nvPr/>
        </p:nvSpPr>
        <p:spPr>
          <a:xfrm flipV="1">
            <a:off x="4140200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47" name="Line 22"/>
          <p:cNvSpPr/>
          <p:nvPr/>
        </p:nvSpPr>
        <p:spPr>
          <a:xfrm flipV="1">
            <a:off x="2771775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48" name="Line 23"/>
          <p:cNvSpPr/>
          <p:nvPr/>
        </p:nvSpPr>
        <p:spPr>
          <a:xfrm flipV="1">
            <a:off x="6011863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60792" name="Group 24"/>
          <p:cNvGrpSpPr/>
          <p:nvPr/>
        </p:nvGrpSpPr>
        <p:grpSpPr>
          <a:xfrm>
            <a:off x="2744788" y="3665538"/>
            <a:ext cx="674687" cy="627062"/>
            <a:chOff x="1507" y="2309"/>
            <a:chExt cx="425" cy="395"/>
          </a:xfrm>
        </p:grpSpPr>
        <p:sp>
          <p:nvSpPr>
            <p:cNvPr id="103450" name="Line 25"/>
            <p:cNvSpPr/>
            <p:nvPr/>
          </p:nvSpPr>
          <p:spPr>
            <a:xfrm>
              <a:off x="1746" y="2568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3451" name="Text Box 26"/>
            <p:cNvSpPr txBox="1"/>
            <p:nvPr/>
          </p:nvSpPr>
          <p:spPr>
            <a:xfrm>
              <a:off x="1507" y="2309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0796" name="Line 28"/>
          <p:cNvSpPr/>
          <p:nvPr/>
        </p:nvSpPr>
        <p:spPr>
          <a:xfrm>
            <a:off x="250825" y="3141663"/>
            <a:ext cx="288925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5.18519E-6 L 0.05521 -5.18519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-0.21018 " pathEditMode="relative" ptsTypes="AA">
                                      <p:cBhvr>
                                        <p:cTn id="10" dur="1000" fill="hold"/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6.66667E-6 L 0.05503 6.66667E-6 " pathEditMode="relative" ptsTypes="AA">
                                      <p:cBhvr>
                                        <p:cTn id="14" dur="1000" fill="hold"/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21018 L 2.5E-6 -1.85185E-6 " pathEditMode="relative" ptsTypes="AA">
                                      <p:cBhvr>
                                        <p:cTn id="18" dur="1000" fill="hold"/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54</a:t>
            </a:fld>
            <a:endParaRPr lang="en-US" altLang="zh-CN" sz="140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Implementation</a:t>
            </a:r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>
          <a:xfrm>
            <a:off x="228600" y="836613"/>
            <a:ext cx="8686800" cy="53355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i=left; i&lt;=right; i++) // Copy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i1 = left;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i2 = mid + 1;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=left;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&lt;=right;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(i1 == mid+1)      // Left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(i2 &gt; right)  // Right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(temp[i1] &lt; temp[i2])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}}</a:t>
            </a:r>
          </a:p>
        </p:txBody>
      </p:sp>
      <p:sp>
        <p:nvSpPr>
          <p:cNvPr id="105476" name="Text Box 4"/>
          <p:cNvSpPr txBox="1"/>
          <p:nvPr/>
        </p:nvSpPr>
        <p:spPr>
          <a:xfrm>
            <a:off x="2535238" y="438626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36   14  15  23  28</a:t>
            </a:r>
          </a:p>
        </p:txBody>
      </p:sp>
      <p:sp>
        <p:nvSpPr>
          <p:cNvPr id="105477" name="Text Box 5"/>
          <p:cNvSpPr txBox="1"/>
          <p:nvPr/>
        </p:nvSpPr>
        <p:spPr>
          <a:xfrm>
            <a:off x="1908175" y="43656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05478" name="Line 6"/>
          <p:cNvSpPr/>
          <p:nvPr/>
        </p:nvSpPr>
        <p:spPr>
          <a:xfrm flipV="1">
            <a:off x="4356100" y="4365625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479" name="Text Box 7"/>
          <p:cNvSpPr txBox="1"/>
          <p:nvPr/>
        </p:nvSpPr>
        <p:spPr>
          <a:xfrm>
            <a:off x="2555875" y="566261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105480" name="Text Box 8"/>
          <p:cNvSpPr txBox="1"/>
          <p:nvPr/>
        </p:nvSpPr>
        <p:spPr>
          <a:xfrm>
            <a:off x="1763713" y="5662613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05481" name="Text Box 9"/>
          <p:cNvSpPr txBox="1"/>
          <p:nvPr/>
        </p:nvSpPr>
        <p:spPr>
          <a:xfrm>
            <a:off x="2411413" y="5014913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05482" name="Text Box 10"/>
          <p:cNvSpPr txBox="1"/>
          <p:nvPr/>
        </p:nvSpPr>
        <p:spPr>
          <a:xfrm>
            <a:off x="5651500" y="4941888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05483" name="Line 11"/>
          <p:cNvSpPr/>
          <p:nvPr/>
        </p:nvSpPr>
        <p:spPr>
          <a:xfrm flipV="1">
            <a:off x="4356100" y="566261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484" name="Text Box 12"/>
          <p:cNvSpPr txBox="1"/>
          <p:nvPr/>
        </p:nvSpPr>
        <p:spPr>
          <a:xfrm>
            <a:off x="3851275" y="4941888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05485" name="Line 13"/>
          <p:cNvSpPr/>
          <p:nvPr/>
        </p:nvSpPr>
        <p:spPr>
          <a:xfrm>
            <a:off x="2771775" y="5373688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86" name="Line 14"/>
          <p:cNvSpPr/>
          <p:nvPr/>
        </p:nvSpPr>
        <p:spPr>
          <a:xfrm>
            <a:off x="4140200" y="537527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87" name="Line 15"/>
          <p:cNvSpPr/>
          <p:nvPr/>
        </p:nvSpPr>
        <p:spPr>
          <a:xfrm flipH="1">
            <a:off x="6084888" y="537368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05488" name="Group 16"/>
          <p:cNvGrpSpPr/>
          <p:nvPr/>
        </p:nvGrpSpPr>
        <p:grpSpPr>
          <a:xfrm>
            <a:off x="2916238" y="6164263"/>
            <a:ext cx="420687" cy="693737"/>
            <a:chOff x="1565" y="3883"/>
            <a:chExt cx="265" cy="437"/>
          </a:xfrm>
        </p:grpSpPr>
        <p:sp>
          <p:nvSpPr>
            <p:cNvPr id="105489" name="Line 17"/>
            <p:cNvSpPr/>
            <p:nvPr/>
          </p:nvSpPr>
          <p:spPr>
            <a:xfrm flipV="1">
              <a:off x="1746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5490" name="Text Box 18"/>
            <p:cNvSpPr txBox="1"/>
            <p:nvPr/>
          </p:nvSpPr>
          <p:spPr>
            <a:xfrm>
              <a:off x="1565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i1</a:t>
              </a:r>
            </a:p>
          </p:txBody>
        </p:sp>
      </p:grpSp>
      <p:grpSp>
        <p:nvGrpSpPr>
          <p:cNvPr id="162835" name="Group 19"/>
          <p:cNvGrpSpPr/>
          <p:nvPr/>
        </p:nvGrpSpPr>
        <p:grpSpPr>
          <a:xfrm>
            <a:off x="4799013" y="6164263"/>
            <a:ext cx="420687" cy="693737"/>
            <a:chOff x="2706" y="3883"/>
            <a:chExt cx="265" cy="437"/>
          </a:xfrm>
        </p:grpSpPr>
        <p:sp>
          <p:nvSpPr>
            <p:cNvPr id="105492" name="Line 20"/>
            <p:cNvSpPr/>
            <p:nvPr/>
          </p:nvSpPr>
          <p:spPr>
            <a:xfrm flipV="1">
              <a:off x="2887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5493" name="Text Box 21"/>
            <p:cNvSpPr txBox="1"/>
            <p:nvPr/>
          </p:nvSpPr>
          <p:spPr>
            <a:xfrm>
              <a:off x="2706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i2</a:t>
              </a:r>
            </a:p>
          </p:txBody>
        </p:sp>
      </p:grpSp>
      <p:sp>
        <p:nvSpPr>
          <p:cNvPr id="105494" name="Line 22"/>
          <p:cNvSpPr/>
          <p:nvPr/>
        </p:nvSpPr>
        <p:spPr>
          <a:xfrm flipV="1">
            <a:off x="4140200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95" name="Line 23"/>
          <p:cNvSpPr/>
          <p:nvPr/>
        </p:nvSpPr>
        <p:spPr>
          <a:xfrm flipV="1">
            <a:off x="2771775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96" name="Line 24"/>
          <p:cNvSpPr/>
          <p:nvPr/>
        </p:nvSpPr>
        <p:spPr>
          <a:xfrm flipV="1">
            <a:off x="6011863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62841" name="Group 25"/>
          <p:cNvGrpSpPr/>
          <p:nvPr/>
        </p:nvGrpSpPr>
        <p:grpSpPr>
          <a:xfrm>
            <a:off x="3249613" y="3665538"/>
            <a:ext cx="674687" cy="627062"/>
            <a:chOff x="1507" y="2309"/>
            <a:chExt cx="425" cy="395"/>
          </a:xfrm>
        </p:grpSpPr>
        <p:sp>
          <p:nvSpPr>
            <p:cNvPr id="105498" name="Line 26"/>
            <p:cNvSpPr/>
            <p:nvPr/>
          </p:nvSpPr>
          <p:spPr>
            <a:xfrm>
              <a:off x="1746" y="2568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5499" name="Text Box 27"/>
            <p:cNvSpPr txBox="1"/>
            <p:nvPr/>
          </p:nvSpPr>
          <p:spPr>
            <a:xfrm>
              <a:off x="1507" y="2309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2844" name="Line 28"/>
          <p:cNvSpPr/>
          <p:nvPr/>
        </p:nvSpPr>
        <p:spPr>
          <a:xfrm>
            <a:off x="250825" y="3141663"/>
            <a:ext cx="288925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5.18519E-6 L 0.04722 -5.18519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-0.21018 " pathEditMode="relative" ptsTypes="AA">
                                      <p:cBhvr>
                                        <p:cTn id="10" dur="10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6.66667E-6 L 0.04722 6.66667E-6 " pathEditMode="relative" ptsTypes="AA">
                                      <p:cBhvr>
                                        <p:cTn id="14" dur="10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21018 L 2.5E-6 -1.85185E-6 " pathEditMode="relative" ptsTypes="AA">
                                      <p:cBhvr>
                                        <p:cTn id="18" dur="10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55</a:t>
            </a:fld>
            <a:endParaRPr lang="en-US" altLang="zh-CN" sz="140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Implementation</a:t>
            </a: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228600" y="836613"/>
            <a:ext cx="8686800" cy="53355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i=left; i&lt;=right; i++) // Copy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i1 = left;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i2 = mid + 1;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=left;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&lt;=right;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(i1 == mid+1)      // Left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(i2 &gt; right)  // Right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(temp[i1] &lt; temp[i2])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}}</a:t>
            </a:r>
          </a:p>
        </p:txBody>
      </p:sp>
      <p:sp>
        <p:nvSpPr>
          <p:cNvPr id="107524" name="Text Box 4"/>
          <p:cNvSpPr txBox="1"/>
          <p:nvPr/>
        </p:nvSpPr>
        <p:spPr>
          <a:xfrm>
            <a:off x="2535238" y="438626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14  15  23  28</a:t>
            </a:r>
          </a:p>
        </p:txBody>
      </p:sp>
      <p:sp>
        <p:nvSpPr>
          <p:cNvPr id="107525" name="Text Box 5"/>
          <p:cNvSpPr txBox="1"/>
          <p:nvPr/>
        </p:nvSpPr>
        <p:spPr>
          <a:xfrm>
            <a:off x="1908175" y="43656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07526" name="Line 6"/>
          <p:cNvSpPr/>
          <p:nvPr/>
        </p:nvSpPr>
        <p:spPr>
          <a:xfrm flipV="1">
            <a:off x="4356100" y="4365625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27" name="Text Box 7"/>
          <p:cNvSpPr txBox="1"/>
          <p:nvPr/>
        </p:nvSpPr>
        <p:spPr>
          <a:xfrm>
            <a:off x="2555875" y="566261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107528" name="Text Box 8"/>
          <p:cNvSpPr txBox="1"/>
          <p:nvPr/>
        </p:nvSpPr>
        <p:spPr>
          <a:xfrm>
            <a:off x="1763713" y="5662613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07529" name="Text Box 9"/>
          <p:cNvSpPr txBox="1"/>
          <p:nvPr/>
        </p:nvSpPr>
        <p:spPr>
          <a:xfrm>
            <a:off x="2411413" y="5014913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07530" name="Text Box 10"/>
          <p:cNvSpPr txBox="1"/>
          <p:nvPr/>
        </p:nvSpPr>
        <p:spPr>
          <a:xfrm>
            <a:off x="5651500" y="4941888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07531" name="Line 11"/>
          <p:cNvSpPr/>
          <p:nvPr/>
        </p:nvSpPr>
        <p:spPr>
          <a:xfrm flipV="1">
            <a:off x="4356100" y="566261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532" name="Text Box 12"/>
          <p:cNvSpPr txBox="1"/>
          <p:nvPr/>
        </p:nvSpPr>
        <p:spPr>
          <a:xfrm>
            <a:off x="3851275" y="4941888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07533" name="Line 13"/>
          <p:cNvSpPr/>
          <p:nvPr/>
        </p:nvSpPr>
        <p:spPr>
          <a:xfrm>
            <a:off x="2771775" y="5373688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7534" name="Line 14"/>
          <p:cNvSpPr/>
          <p:nvPr/>
        </p:nvSpPr>
        <p:spPr>
          <a:xfrm>
            <a:off x="4140200" y="537527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7535" name="Line 15"/>
          <p:cNvSpPr/>
          <p:nvPr/>
        </p:nvSpPr>
        <p:spPr>
          <a:xfrm flipH="1">
            <a:off x="6084888" y="537368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64880" name="Group 16"/>
          <p:cNvGrpSpPr/>
          <p:nvPr/>
        </p:nvGrpSpPr>
        <p:grpSpPr>
          <a:xfrm>
            <a:off x="2916238" y="6164263"/>
            <a:ext cx="420687" cy="693737"/>
            <a:chOff x="1565" y="3883"/>
            <a:chExt cx="265" cy="437"/>
          </a:xfrm>
        </p:grpSpPr>
        <p:sp>
          <p:nvSpPr>
            <p:cNvPr id="107537" name="Line 17"/>
            <p:cNvSpPr/>
            <p:nvPr/>
          </p:nvSpPr>
          <p:spPr>
            <a:xfrm flipV="1">
              <a:off x="1746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7538" name="Text Box 18"/>
            <p:cNvSpPr txBox="1"/>
            <p:nvPr/>
          </p:nvSpPr>
          <p:spPr>
            <a:xfrm>
              <a:off x="1565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i1</a:t>
              </a:r>
            </a:p>
          </p:txBody>
        </p:sp>
      </p:grpSp>
      <p:grpSp>
        <p:nvGrpSpPr>
          <p:cNvPr id="107539" name="Group 19"/>
          <p:cNvGrpSpPr/>
          <p:nvPr/>
        </p:nvGrpSpPr>
        <p:grpSpPr>
          <a:xfrm>
            <a:off x="5292725" y="6164263"/>
            <a:ext cx="420688" cy="693737"/>
            <a:chOff x="2706" y="3883"/>
            <a:chExt cx="265" cy="437"/>
          </a:xfrm>
        </p:grpSpPr>
        <p:sp>
          <p:nvSpPr>
            <p:cNvPr id="107540" name="Line 20"/>
            <p:cNvSpPr/>
            <p:nvPr/>
          </p:nvSpPr>
          <p:spPr>
            <a:xfrm flipV="1">
              <a:off x="2887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7541" name="Text Box 21"/>
            <p:cNvSpPr txBox="1"/>
            <p:nvPr/>
          </p:nvSpPr>
          <p:spPr>
            <a:xfrm>
              <a:off x="2706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i2</a:t>
              </a:r>
            </a:p>
          </p:txBody>
        </p:sp>
      </p:grpSp>
      <p:sp>
        <p:nvSpPr>
          <p:cNvPr id="107542" name="Line 22"/>
          <p:cNvSpPr/>
          <p:nvPr/>
        </p:nvSpPr>
        <p:spPr>
          <a:xfrm flipV="1">
            <a:off x="4140200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7543" name="Line 23"/>
          <p:cNvSpPr/>
          <p:nvPr/>
        </p:nvSpPr>
        <p:spPr>
          <a:xfrm flipV="1">
            <a:off x="2771775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7544" name="Line 24"/>
          <p:cNvSpPr/>
          <p:nvPr/>
        </p:nvSpPr>
        <p:spPr>
          <a:xfrm flipV="1">
            <a:off x="6011863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64889" name="Group 25"/>
          <p:cNvGrpSpPr/>
          <p:nvPr/>
        </p:nvGrpSpPr>
        <p:grpSpPr>
          <a:xfrm>
            <a:off x="3708400" y="3665538"/>
            <a:ext cx="674688" cy="627062"/>
            <a:chOff x="1507" y="2309"/>
            <a:chExt cx="425" cy="395"/>
          </a:xfrm>
        </p:grpSpPr>
        <p:sp>
          <p:nvSpPr>
            <p:cNvPr id="107546" name="Line 26"/>
            <p:cNvSpPr/>
            <p:nvPr/>
          </p:nvSpPr>
          <p:spPr>
            <a:xfrm>
              <a:off x="1746" y="2568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7547" name="Text Box 27"/>
            <p:cNvSpPr txBox="1"/>
            <p:nvPr/>
          </p:nvSpPr>
          <p:spPr>
            <a:xfrm>
              <a:off x="1507" y="2309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892" name="Line 28"/>
          <p:cNvSpPr/>
          <p:nvPr/>
        </p:nvSpPr>
        <p:spPr>
          <a:xfrm>
            <a:off x="250825" y="3141663"/>
            <a:ext cx="288925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5.18519E-6 L 0.04722 -5.18519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-0.21018 " pathEditMode="relative" ptsTypes="AA">
                                      <p:cBhvr>
                                        <p:cTn id="10" dur="1000" fill="hold"/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6.66667E-6 L 0.04722 6.66667E-6 " pathEditMode="relative" ptsTypes="AA">
                                      <p:cBhvr>
                                        <p:cTn id="14" dur="1000" fill="hold"/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21018 L 2.5E-6 -1.85185E-6 " pathEditMode="relative" ptsTypes="AA">
                                      <p:cBhvr>
                                        <p:cTn id="18" dur="1000" fill="hold"/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56</a:t>
            </a:fld>
            <a:endParaRPr lang="en-US" altLang="zh-CN" sz="1400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Implementation</a:t>
            </a:r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228600" y="836613"/>
            <a:ext cx="8686800" cy="53355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i=left; i&lt;=right; i++) // Copy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i1 = left;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i2 = mid + 1;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=left;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&lt;=right;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(i1 == mid+1)      // Left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(i2 &gt; right)  // Right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(temp[i1] &lt; temp[i2])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}}</a:t>
            </a:r>
          </a:p>
        </p:txBody>
      </p:sp>
      <p:sp>
        <p:nvSpPr>
          <p:cNvPr id="109572" name="Text Box 4"/>
          <p:cNvSpPr txBox="1"/>
          <p:nvPr/>
        </p:nvSpPr>
        <p:spPr>
          <a:xfrm>
            <a:off x="2535238" y="438626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15  23  28</a:t>
            </a:r>
          </a:p>
        </p:txBody>
      </p:sp>
      <p:sp>
        <p:nvSpPr>
          <p:cNvPr id="109573" name="Text Box 5"/>
          <p:cNvSpPr txBox="1"/>
          <p:nvPr/>
        </p:nvSpPr>
        <p:spPr>
          <a:xfrm>
            <a:off x="1908175" y="43656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09574" name="Line 6"/>
          <p:cNvSpPr/>
          <p:nvPr/>
        </p:nvSpPr>
        <p:spPr>
          <a:xfrm flipV="1">
            <a:off x="4356100" y="4365625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575" name="Text Box 7"/>
          <p:cNvSpPr txBox="1"/>
          <p:nvPr/>
        </p:nvSpPr>
        <p:spPr>
          <a:xfrm>
            <a:off x="2555875" y="566261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109576" name="Text Box 8"/>
          <p:cNvSpPr txBox="1"/>
          <p:nvPr/>
        </p:nvSpPr>
        <p:spPr>
          <a:xfrm>
            <a:off x="1763713" y="5662613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09577" name="Text Box 9"/>
          <p:cNvSpPr txBox="1"/>
          <p:nvPr/>
        </p:nvSpPr>
        <p:spPr>
          <a:xfrm>
            <a:off x="2411413" y="5014913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09578" name="Text Box 10"/>
          <p:cNvSpPr txBox="1"/>
          <p:nvPr/>
        </p:nvSpPr>
        <p:spPr>
          <a:xfrm>
            <a:off x="5651500" y="4941888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09579" name="Line 11"/>
          <p:cNvSpPr/>
          <p:nvPr/>
        </p:nvSpPr>
        <p:spPr>
          <a:xfrm flipV="1">
            <a:off x="4356100" y="566261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580" name="Text Box 12"/>
          <p:cNvSpPr txBox="1"/>
          <p:nvPr/>
        </p:nvSpPr>
        <p:spPr>
          <a:xfrm>
            <a:off x="3851275" y="4941888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09581" name="Line 13"/>
          <p:cNvSpPr/>
          <p:nvPr/>
        </p:nvSpPr>
        <p:spPr>
          <a:xfrm>
            <a:off x="2771775" y="5373688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9582" name="Line 14"/>
          <p:cNvSpPr/>
          <p:nvPr/>
        </p:nvSpPr>
        <p:spPr>
          <a:xfrm>
            <a:off x="4140200" y="537527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9583" name="Line 15"/>
          <p:cNvSpPr/>
          <p:nvPr/>
        </p:nvSpPr>
        <p:spPr>
          <a:xfrm flipH="1">
            <a:off x="6084888" y="537368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66928" name="Group 16"/>
          <p:cNvGrpSpPr/>
          <p:nvPr/>
        </p:nvGrpSpPr>
        <p:grpSpPr>
          <a:xfrm>
            <a:off x="3359150" y="6164263"/>
            <a:ext cx="420688" cy="693737"/>
            <a:chOff x="1565" y="3883"/>
            <a:chExt cx="265" cy="437"/>
          </a:xfrm>
        </p:grpSpPr>
        <p:sp>
          <p:nvSpPr>
            <p:cNvPr id="109585" name="Line 17"/>
            <p:cNvSpPr/>
            <p:nvPr/>
          </p:nvSpPr>
          <p:spPr>
            <a:xfrm flipV="1">
              <a:off x="1746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9586" name="Text Box 18"/>
            <p:cNvSpPr txBox="1"/>
            <p:nvPr/>
          </p:nvSpPr>
          <p:spPr>
            <a:xfrm>
              <a:off x="1565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i1</a:t>
              </a:r>
            </a:p>
          </p:txBody>
        </p:sp>
      </p:grpSp>
      <p:grpSp>
        <p:nvGrpSpPr>
          <p:cNvPr id="109587" name="Group 19"/>
          <p:cNvGrpSpPr/>
          <p:nvPr/>
        </p:nvGrpSpPr>
        <p:grpSpPr>
          <a:xfrm>
            <a:off x="5292725" y="6164263"/>
            <a:ext cx="420688" cy="693737"/>
            <a:chOff x="2706" y="3883"/>
            <a:chExt cx="265" cy="437"/>
          </a:xfrm>
        </p:grpSpPr>
        <p:sp>
          <p:nvSpPr>
            <p:cNvPr id="109588" name="Line 20"/>
            <p:cNvSpPr/>
            <p:nvPr/>
          </p:nvSpPr>
          <p:spPr>
            <a:xfrm flipV="1">
              <a:off x="2887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9589" name="Text Box 21"/>
            <p:cNvSpPr txBox="1"/>
            <p:nvPr/>
          </p:nvSpPr>
          <p:spPr>
            <a:xfrm>
              <a:off x="2706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i2</a:t>
              </a:r>
            </a:p>
          </p:txBody>
        </p:sp>
      </p:grpSp>
      <p:sp>
        <p:nvSpPr>
          <p:cNvPr id="109590" name="Line 22"/>
          <p:cNvSpPr/>
          <p:nvPr/>
        </p:nvSpPr>
        <p:spPr>
          <a:xfrm flipV="1">
            <a:off x="4140200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9591" name="Line 23"/>
          <p:cNvSpPr/>
          <p:nvPr/>
        </p:nvSpPr>
        <p:spPr>
          <a:xfrm flipV="1">
            <a:off x="2771775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9592" name="Line 24"/>
          <p:cNvSpPr/>
          <p:nvPr/>
        </p:nvSpPr>
        <p:spPr>
          <a:xfrm flipV="1">
            <a:off x="6011863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66937" name="Group 25"/>
          <p:cNvGrpSpPr/>
          <p:nvPr/>
        </p:nvGrpSpPr>
        <p:grpSpPr>
          <a:xfrm>
            <a:off x="4211638" y="3665538"/>
            <a:ext cx="674687" cy="627062"/>
            <a:chOff x="1507" y="2309"/>
            <a:chExt cx="425" cy="395"/>
          </a:xfrm>
        </p:grpSpPr>
        <p:sp>
          <p:nvSpPr>
            <p:cNvPr id="109594" name="Line 26"/>
            <p:cNvSpPr/>
            <p:nvPr/>
          </p:nvSpPr>
          <p:spPr>
            <a:xfrm>
              <a:off x="1746" y="2568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9595" name="Text Box 27"/>
            <p:cNvSpPr txBox="1"/>
            <p:nvPr/>
          </p:nvSpPr>
          <p:spPr>
            <a:xfrm>
              <a:off x="1507" y="2309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6940" name="Line 28"/>
          <p:cNvSpPr/>
          <p:nvPr/>
        </p:nvSpPr>
        <p:spPr>
          <a:xfrm>
            <a:off x="250825" y="3141663"/>
            <a:ext cx="288925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5.18519E-6 L 0.04722 -5.18519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-0.21018 " pathEditMode="relative" ptsTypes="AA">
                                      <p:cBhvr>
                                        <p:cTn id="10" dur="10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6.66667E-6 L 0.04722 6.66667E-6 " pathEditMode="relative" ptsTypes="AA">
                                      <p:cBhvr>
                                        <p:cTn id="14" dur="10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21018 L 2.5E-6 -1.85185E-6 " pathEditMode="relative" ptsTypes="AA">
                                      <p:cBhvr>
                                        <p:cTn id="18" dur="10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57</a:t>
            </a:fld>
            <a:endParaRPr lang="en-US" altLang="zh-CN" sz="140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Implementation</a:t>
            </a:r>
          </a:p>
        </p:txBody>
      </p:sp>
      <p:sp>
        <p:nvSpPr>
          <p:cNvPr id="111619" name="Rectangle 3"/>
          <p:cNvSpPr>
            <a:spLocks noGrp="1"/>
          </p:cNvSpPr>
          <p:nvPr>
            <p:ph idx="1"/>
          </p:nvPr>
        </p:nvSpPr>
        <p:spPr>
          <a:xfrm>
            <a:off x="228600" y="836613"/>
            <a:ext cx="8686800" cy="53355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i=left; i&lt;=right; i++) // Copy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i1 = left;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i2 = mid + 1;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=left;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&lt;=right;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(i1 == mid+1)      // Left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(i2 &gt; right)  // Right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(temp[i1] &lt; temp[i2])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}}</a:t>
            </a:r>
          </a:p>
        </p:txBody>
      </p:sp>
      <p:sp>
        <p:nvSpPr>
          <p:cNvPr id="111620" name="Text Box 4"/>
          <p:cNvSpPr txBox="1"/>
          <p:nvPr/>
        </p:nvSpPr>
        <p:spPr>
          <a:xfrm>
            <a:off x="2535238" y="438626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28</a:t>
            </a:r>
          </a:p>
        </p:txBody>
      </p:sp>
      <p:sp>
        <p:nvSpPr>
          <p:cNvPr id="111621" name="Text Box 5"/>
          <p:cNvSpPr txBox="1"/>
          <p:nvPr/>
        </p:nvSpPr>
        <p:spPr>
          <a:xfrm>
            <a:off x="1908175" y="43656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1622" name="Line 6"/>
          <p:cNvSpPr/>
          <p:nvPr/>
        </p:nvSpPr>
        <p:spPr>
          <a:xfrm flipV="1">
            <a:off x="4356100" y="4365625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23" name="Text Box 7"/>
          <p:cNvSpPr txBox="1"/>
          <p:nvPr/>
        </p:nvSpPr>
        <p:spPr>
          <a:xfrm>
            <a:off x="2555875" y="566261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111624" name="Text Box 8"/>
          <p:cNvSpPr txBox="1"/>
          <p:nvPr/>
        </p:nvSpPr>
        <p:spPr>
          <a:xfrm>
            <a:off x="1763713" y="5662613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11625" name="Text Box 9"/>
          <p:cNvSpPr txBox="1"/>
          <p:nvPr/>
        </p:nvSpPr>
        <p:spPr>
          <a:xfrm>
            <a:off x="2411413" y="5014913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11626" name="Text Box 10"/>
          <p:cNvSpPr txBox="1"/>
          <p:nvPr/>
        </p:nvSpPr>
        <p:spPr>
          <a:xfrm>
            <a:off x="5651500" y="4941888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11627" name="Line 11"/>
          <p:cNvSpPr/>
          <p:nvPr/>
        </p:nvSpPr>
        <p:spPr>
          <a:xfrm flipV="1">
            <a:off x="4356100" y="566261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28" name="Text Box 12"/>
          <p:cNvSpPr txBox="1"/>
          <p:nvPr/>
        </p:nvSpPr>
        <p:spPr>
          <a:xfrm>
            <a:off x="3851275" y="4941888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11629" name="Line 13"/>
          <p:cNvSpPr/>
          <p:nvPr/>
        </p:nvSpPr>
        <p:spPr>
          <a:xfrm>
            <a:off x="2771775" y="5373688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1630" name="Line 14"/>
          <p:cNvSpPr/>
          <p:nvPr/>
        </p:nvSpPr>
        <p:spPr>
          <a:xfrm>
            <a:off x="4140200" y="537527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1631" name="Line 15"/>
          <p:cNvSpPr/>
          <p:nvPr/>
        </p:nvSpPr>
        <p:spPr>
          <a:xfrm flipH="1">
            <a:off x="6084888" y="537368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11632" name="Group 16"/>
          <p:cNvGrpSpPr/>
          <p:nvPr/>
        </p:nvGrpSpPr>
        <p:grpSpPr>
          <a:xfrm>
            <a:off x="3790950" y="6164263"/>
            <a:ext cx="420688" cy="693737"/>
            <a:chOff x="1565" y="3883"/>
            <a:chExt cx="265" cy="437"/>
          </a:xfrm>
        </p:grpSpPr>
        <p:sp>
          <p:nvSpPr>
            <p:cNvPr id="111633" name="Line 17"/>
            <p:cNvSpPr/>
            <p:nvPr/>
          </p:nvSpPr>
          <p:spPr>
            <a:xfrm flipV="1">
              <a:off x="1746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34" name="Text Box 18"/>
            <p:cNvSpPr txBox="1"/>
            <p:nvPr/>
          </p:nvSpPr>
          <p:spPr>
            <a:xfrm>
              <a:off x="1565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i1</a:t>
              </a:r>
            </a:p>
          </p:txBody>
        </p:sp>
      </p:grpSp>
      <p:grpSp>
        <p:nvGrpSpPr>
          <p:cNvPr id="168979" name="Group 19"/>
          <p:cNvGrpSpPr/>
          <p:nvPr/>
        </p:nvGrpSpPr>
        <p:grpSpPr>
          <a:xfrm>
            <a:off x="5292725" y="6164263"/>
            <a:ext cx="420688" cy="693737"/>
            <a:chOff x="2706" y="3883"/>
            <a:chExt cx="265" cy="437"/>
          </a:xfrm>
        </p:grpSpPr>
        <p:sp>
          <p:nvSpPr>
            <p:cNvPr id="111636" name="Line 20"/>
            <p:cNvSpPr/>
            <p:nvPr/>
          </p:nvSpPr>
          <p:spPr>
            <a:xfrm flipV="1">
              <a:off x="2887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37" name="Text Box 21"/>
            <p:cNvSpPr txBox="1"/>
            <p:nvPr/>
          </p:nvSpPr>
          <p:spPr>
            <a:xfrm>
              <a:off x="2706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i2</a:t>
              </a:r>
            </a:p>
          </p:txBody>
        </p:sp>
      </p:grpSp>
      <p:sp>
        <p:nvSpPr>
          <p:cNvPr id="111638" name="Line 22"/>
          <p:cNvSpPr/>
          <p:nvPr/>
        </p:nvSpPr>
        <p:spPr>
          <a:xfrm flipV="1">
            <a:off x="4140200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1639" name="Line 23"/>
          <p:cNvSpPr/>
          <p:nvPr/>
        </p:nvSpPr>
        <p:spPr>
          <a:xfrm flipV="1">
            <a:off x="2771775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1640" name="Line 24"/>
          <p:cNvSpPr/>
          <p:nvPr/>
        </p:nvSpPr>
        <p:spPr>
          <a:xfrm flipV="1">
            <a:off x="6011863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68985" name="Group 25"/>
          <p:cNvGrpSpPr/>
          <p:nvPr/>
        </p:nvGrpSpPr>
        <p:grpSpPr>
          <a:xfrm>
            <a:off x="4643438" y="3665538"/>
            <a:ext cx="674687" cy="627062"/>
            <a:chOff x="1507" y="2309"/>
            <a:chExt cx="425" cy="395"/>
          </a:xfrm>
        </p:grpSpPr>
        <p:sp>
          <p:nvSpPr>
            <p:cNvPr id="111642" name="Line 26"/>
            <p:cNvSpPr/>
            <p:nvPr/>
          </p:nvSpPr>
          <p:spPr>
            <a:xfrm>
              <a:off x="1746" y="2568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43" name="Text Box 27"/>
            <p:cNvSpPr txBox="1"/>
            <p:nvPr/>
          </p:nvSpPr>
          <p:spPr>
            <a:xfrm>
              <a:off x="1507" y="2309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8988" name="Line 28"/>
          <p:cNvSpPr/>
          <p:nvPr/>
        </p:nvSpPr>
        <p:spPr>
          <a:xfrm>
            <a:off x="250825" y="3141663"/>
            <a:ext cx="288925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-5.18519E-6 L 0.04722 -5.18519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-0.21018 " pathEditMode="relative" ptsTypes="AA">
                                      <p:cBhvr>
                                        <p:cTn id="10" dur="1000" fill="hold"/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6.66667E-6 L 0.04722 6.66667E-6 " pathEditMode="relative" ptsTypes="AA">
                                      <p:cBhvr>
                                        <p:cTn id="14" dur="1000" fill="hold"/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21018 L 2.5E-6 -1.85185E-6 " pathEditMode="relative" ptsTypes="AA">
                                      <p:cBhvr>
                                        <p:cTn id="18" dur="1000" fill="hold"/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58</a:t>
            </a:fld>
            <a:endParaRPr lang="en-US" altLang="zh-CN" sz="140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Implementation</a:t>
            </a:r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>
          <a:xfrm>
            <a:off x="228600" y="836613"/>
            <a:ext cx="8686800" cy="53355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i=left; i&lt;=right; i++) // Copy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i1 = left;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i2 = mid + 1;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=left;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&lt;=right;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(i1 == mid+1)      // Left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(i2 &gt; right)  // Right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(temp[i1] &lt; temp[i2])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}}</a:t>
            </a:r>
          </a:p>
        </p:txBody>
      </p:sp>
      <p:sp>
        <p:nvSpPr>
          <p:cNvPr id="113668" name="Text Box 4"/>
          <p:cNvSpPr txBox="1"/>
          <p:nvPr/>
        </p:nvSpPr>
        <p:spPr>
          <a:xfrm>
            <a:off x="2535238" y="438626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28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9" name="Text Box 5"/>
          <p:cNvSpPr txBox="1"/>
          <p:nvPr/>
        </p:nvSpPr>
        <p:spPr>
          <a:xfrm>
            <a:off x="1908175" y="43656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3670" name="Line 6"/>
          <p:cNvSpPr/>
          <p:nvPr/>
        </p:nvSpPr>
        <p:spPr>
          <a:xfrm flipV="1">
            <a:off x="4356100" y="4365625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671" name="Text Box 7"/>
          <p:cNvSpPr txBox="1"/>
          <p:nvPr/>
        </p:nvSpPr>
        <p:spPr>
          <a:xfrm>
            <a:off x="2555875" y="566261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113672" name="Text Box 8"/>
          <p:cNvSpPr txBox="1"/>
          <p:nvPr/>
        </p:nvSpPr>
        <p:spPr>
          <a:xfrm>
            <a:off x="1763713" y="5662613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13673" name="Text Box 9"/>
          <p:cNvSpPr txBox="1"/>
          <p:nvPr/>
        </p:nvSpPr>
        <p:spPr>
          <a:xfrm>
            <a:off x="2411413" y="5014913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13674" name="Text Box 10"/>
          <p:cNvSpPr txBox="1"/>
          <p:nvPr/>
        </p:nvSpPr>
        <p:spPr>
          <a:xfrm>
            <a:off x="5651500" y="4941888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13675" name="Line 11"/>
          <p:cNvSpPr/>
          <p:nvPr/>
        </p:nvSpPr>
        <p:spPr>
          <a:xfrm flipV="1">
            <a:off x="4356100" y="566261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676" name="Text Box 12"/>
          <p:cNvSpPr txBox="1"/>
          <p:nvPr/>
        </p:nvSpPr>
        <p:spPr>
          <a:xfrm>
            <a:off x="3851275" y="4941888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13677" name="Line 13"/>
          <p:cNvSpPr/>
          <p:nvPr/>
        </p:nvSpPr>
        <p:spPr>
          <a:xfrm>
            <a:off x="2771775" y="5373688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678" name="Line 14"/>
          <p:cNvSpPr/>
          <p:nvPr/>
        </p:nvSpPr>
        <p:spPr>
          <a:xfrm>
            <a:off x="4140200" y="537527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679" name="Line 15"/>
          <p:cNvSpPr/>
          <p:nvPr/>
        </p:nvSpPr>
        <p:spPr>
          <a:xfrm flipH="1">
            <a:off x="6084888" y="537368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13680" name="Group 16"/>
          <p:cNvGrpSpPr/>
          <p:nvPr/>
        </p:nvGrpSpPr>
        <p:grpSpPr>
          <a:xfrm>
            <a:off x="3790950" y="6164263"/>
            <a:ext cx="420688" cy="693737"/>
            <a:chOff x="1565" y="3883"/>
            <a:chExt cx="265" cy="437"/>
          </a:xfrm>
        </p:grpSpPr>
        <p:sp>
          <p:nvSpPr>
            <p:cNvPr id="113681" name="Line 17"/>
            <p:cNvSpPr/>
            <p:nvPr/>
          </p:nvSpPr>
          <p:spPr>
            <a:xfrm flipV="1">
              <a:off x="1746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682" name="Text Box 18"/>
            <p:cNvSpPr txBox="1"/>
            <p:nvPr/>
          </p:nvSpPr>
          <p:spPr>
            <a:xfrm>
              <a:off x="1565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i1</a:t>
              </a:r>
            </a:p>
          </p:txBody>
        </p:sp>
      </p:grpSp>
      <p:grpSp>
        <p:nvGrpSpPr>
          <p:cNvPr id="171027" name="Group 19"/>
          <p:cNvGrpSpPr/>
          <p:nvPr/>
        </p:nvGrpSpPr>
        <p:grpSpPr>
          <a:xfrm>
            <a:off x="5735638" y="6164263"/>
            <a:ext cx="420687" cy="693737"/>
            <a:chOff x="2706" y="3883"/>
            <a:chExt cx="265" cy="437"/>
          </a:xfrm>
        </p:grpSpPr>
        <p:sp>
          <p:nvSpPr>
            <p:cNvPr id="113684" name="Line 20"/>
            <p:cNvSpPr/>
            <p:nvPr/>
          </p:nvSpPr>
          <p:spPr>
            <a:xfrm flipV="1">
              <a:off x="2887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685" name="Text Box 21"/>
            <p:cNvSpPr txBox="1"/>
            <p:nvPr/>
          </p:nvSpPr>
          <p:spPr>
            <a:xfrm>
              <a:off x="2706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i2</a:t>
              </a:r>
            </a:p>
          </p:txBody>
        </p:sp>
      </p:grpSp>
      <p:sp>
        <p:nvSpPr>
          <p:cNvPr id="113686" name="Line 22"/>
          <p:cNvSpPr/>
          <p:nvPr/>
        </p:nvSpPr>
        <p:spPr>
          <a:xfrm flipV="1">
            <a:off x="4140200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687" name="Line 23"/>
          <p:cNvSpPr/>
          <p:nvPr/>
        </p:nvSpPr>
        <p:spPr>
          <a:xfrm flipV="1">
            <a:off x="2771775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688" name="Line 24"/>
          <p:cNvSpPr/>
          <p:nvPr/>
        </p:nvSpPr>
        <p:spPr>
          <a:xfrm flipV="1">
            <a:off x="6011863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71033" name="Group 25"/>
          <p:cNvGrpSpPr/>
          <p:nvPr/>
        </p:nvGrpSpPr>
        <p:grpSpPr>
          <a:xfrm>
            <a:off x="5121275" y="3665538"/>
            <a:ext cx="674688" cy="627062"/>
            <a:chOff x="1507" y="2309"/>
            <a:chExt cx="425" cy="395"/>
          </a:xfrm>
        </p:grpSpPr>
        <p:sp>
          <p:nvSpPr>
            <p:cNvPr id="113690" name="Line 26"/>
            <p:cNvSpPr/>
            <p:nvPr/>
          </p:nvSpPr>
          <p:spPr>
            <a:xfrm>
              <a:off x="1746" y="2568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691" name="Text Box 27"/>
            <p:cNvSpPr txBox="1"/>
            <p:nvPr/>
          </p:nvSpPr>
          <p:spPr>
            <a:xfrm>
              <a:off x="1507" y="2309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1036" name="Line 28"/>
          <p:cNvSpPr/>
          <p:nvPr/>
        </p:nvSpPr>
        <p:spPr>
          <a:xfrm>
            <a:off x="250825" y="3141663"/>
            <a:ext cx="288925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8.51852E-6 L 0.05521 -8.51852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-0.21018 " pathEditMode="relative" ptsTypes="AA">
                                      <p:cBhvr>
                                        <p:cTn id="10" dur="10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6.66667E-6 L 0.04722 6.66667E-6 " pathEditMode="relative" ptsTypes="AA">
                                      <p:cBhvr>
                                        <p:cTn id="14" dur="1000" fill="hold"/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1018 L 8.33333E-7 -0.0946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59</a:t>
            </a:fld>
            <a:endParaRPr lang="en-US" altLang="zh-CN" sz="140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 Implementation</a:t>
            </a: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228600" y="836613"/>
            <a:ext cx="8686800" cy="53355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i=left; i&lt;=right; i++) // Copy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i1 = left;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i2 = mid + 1;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=left;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&lt;=right; </a:t>
            </a:r>
            <a:r>
              <a:rPr lang="en-US" altLang="zh-CN" sz="2400" b="1" err="1">
                <a:latin typeface="Courier New" panose="02070309020205020404" pitchFamily="49" charset="0"/>
              </a:rPr>
              <a:t>curr</a:t>
            </a:r>
            <a:r>
              <a:rPr lang="en-US" altLang="zh-CN" sz="2400" b="1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(i1 == mid+1)      // Left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(i2 &gt; right)  // Right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if (temp[i1] &lt; temp[i2])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 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A[curr</a:t>
            </a:r>
            <a:r>
              <a:rPr lang="en-US" altLang="zh-CN" sz="2400" b="1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}}</a:t>
            </a:r>
          </a:p>
        </p:txBody>
      </p:sp>
      <p:sp>
        <p:nvSpPr>
          <p:cNvPr id="115716" name="Text Box 4"/>
          <p:cNvSpPr txBox="1"/>
          <p:nvPr/>
        </p:nvSpPr>
        <p:spPr>
          <a:xfrm>
            <a:off x="2535238" y="438626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28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115717" name="Text Box 5"/>
          <p:cNvSpPr txBox="1"/>
          <p:nvPr/>
        </p:nvSpPr>
        <p:spPr>
          <a:xfrm>
            <a:off x="1908175" y="436562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5718" name="Line 6"/>
          <p:cNvSpPr/>
          <p:nvPr/>
        </p:nvSpPr>
        <p:spPr>
          <a:xfrm flipV="1">
            <a:off x="4356100" y="4365625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719" name="Text Box 7"/>
          <p:cNvSpPr txBox="1"/>
          <p:nvPr/>
        </p:nvSpPr>
        <p:spPr>
          <a:xfrm>
            <a:off x="2555875" y="5662613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115720" name="Text Box 8"/>
          <p:cNvSpPr txBox="1"/>
          <p:nvPr/>
        </p:nvSpPr>
        <p:spPr>
          <a:xfrm>
            <a:off x="1763713" y="5662613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15721" name="Text Box 9"/>
          <p:cNvSpPr txBox="1"/>
          <p:nvPr/>
        </p:nvSpPr>
        <p:spPr>
          <a:xfrm>
            <a:off x="2411413" y="5014913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15722" name="Text Box 10"/>
          <p:cNvSpPr txBox="1"/>
          <p:nvPr/>
        </p:nvSpPr>
        <p:spPr>
          <a:xfrm>
            <a:off x="5651500" y="4941888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15723" name="Line 11"/>
          <p:cNvSpPr/>
          <p:nvPr/>
        </p:nvSpPr>
        <p:spPr>
          <a:xfrm flipV="1">
            <a:off x="4356100" y="566261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724" name="Text Box 12"/>
          <p:cNvSpPr txBox="1"/>
          <p:nvPr/>
        </p:nvSpPr>
        <p:spPr>
          <a:xfrm>
            <a:off x="3851275" y="4941888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15725" name="Line 13"/>
          <p:cNvSpPr/>
          <p:nvPr/>
        </p:nvSpPr>
        <p:spPr>
          <a:xfrm>
            <a:off x="2771775" y="5373688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5726" name="Line 14"/>
          <p:cNvSpPr/>
          <p:nvPr/>
        </p:nvSpPr>
        <p:spPr>
          <a:xfrm>
            <a:off x="4140200" y="537527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5727" name="Line 15"/>
          <p:cNvSpPr/>
          <p:nvPr/>
        </p:nvSpPr>
        <p:spPr>
          <a:xfrm flipH="1">
            <a:off x="6084888" y="537368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73072" name="Group 16"/>
          <p:cNvGrpSpPr/>
          <p:nvPr/>
        </p:nvGrpSpPr>
        <p:grpSpPr>
          <a:xfrm>
            <a:off x="3790950" y="6164263"/>
            <a:ext cx="420688" cy="693737"/>
            <a:chOff x="1565" y="3883"/>
            <a:chExt cx="265" cy="437"/>
          </a:xfrm>
        </p:grpSpPr>
        <p:sp>
          <p:nvSpPr>
            <p:cNvPr id="115729" name="Line 17"/>
            <p:cNvSpPr/>
            <p:nvPr/>
          </p:nvSpPr>
          <p:spPr>
            <a:xfrm flipV="1">
              <a:off x="1746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5730" name="Text Box 18"/>
            <p:cNvSpPr txBox="1"/>
            <p:nvPr/>
          </p:nvSpPr>
          <p:spPr>
            <a:xfrm>
              <a:off x="1565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i1</a:t>
              </a:r>
            </a:p>
          </p:txBody>
        </p:sp>
      </p:grpSp>
      <p:grpSp>
        <p:nvGrpSpPr>
          <p:cNvPr id="115731" name="Group 19"/>
          <p:cNvGrpSpPr/>
          <p:nvPr/>
        </p:nvGrpSpPr>
        <p:grpSpPr>
          <a:xfrm>
            <a:off x="6238875" y="6164263"/>
            <a:ext cx="420688" cy="693737"/>
            <a:chOff x="2706" y="3883"/>
            <a:chExt cx="265" cy="437"/>
          </a:xfrm>
        </p:grpSpPr>
        <p:sp>
          <p:nvSpPr>
            <p:cNvPr id="115732" name="Line 20"/>
            <p:cNvSpPr/>
            <p:nvPr/>
          </p:nvSpPr>
          <p:spPr>
            <a:xfrm flipV="1">
              <a:off x="2887" y="3883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5733" name="Text Box 21"/>
            <p:cNvSpPr txBox="1"/>
            <p:nvPr/>
          </p:nvSpPr>
          <p:spPr>
            <a:xfrm>
              <a:off x="2706" y="403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i2</a:t>
              </a:r>
            </a:p>
          </p:txBody>
        </p:sp>
      </p:grpSp>
      <p:sp>
        <p:nvSpPr>
          <p:cNvPr id="115734" name="Line 22"/>
          <p:cNvSpPr/>
          <p:nvPr/>
        </p:nvSpPr>
        <p:spPr>
          <a:xfrm flipV="1">
            <a:off x="4140200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5735" name="Line 23"/>
          <p:cNvSpPr/>
          <p:nvPr/>
        </p:nvSpPr>
        <p:spPr>
          <a:xfrm flipV="1">
            <a:off x="2771775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5736" name="Line 24"/>
          <p:cNvSpPr/>
          <p:nvPr/>
        </p:nvSpPr>
        <p:spPr>
          <a:xfrm flipV="1">
            <a:off x="6011863" y="48688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73081" name="Group 25"/>
          <p:cNvGrpSpPr/>
          <p:nvPr/>
        </p:nvGrpSpPr>
        <p:grpSpPr>
          <a:xfrm>
            <a:off x="5626100" y="3665538"/>
            <a:ext cx="674688" cy="627062"/>
            <a:chOff x="1507" y="2309"/>
            <a:chExt cx="425" cy="395"/>
          </a:xfrm>
        </p:grpSpPr>
        <p:sp>
          <p:nvSpPr>
            <p:cNvPr id="115738" name="Line 26"/>
            <p:cNvSpPr/>
            <p:nvPr/>
          </p:nvSpPr>
          <p:spPr>
            <a:xfrm>
              <a:off x="1746" y="2568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5739" name="Text Box 27"/>
            <p:cNvSpPr txBox="1"/>
            <p:nvPr/>
          </p:nvSpPr>
          <p:spPr>
            <a:xfrm>
              <a:off x="1507" y="2309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3084" name="Line 28"/>
          <p:cNvSpPr/>
          <p:nvPr/>
        </p:nvSpPr>
        <p:spPr>
          <a:xfrm>
            <a:off x="250825" y="2492375"/>
            <a:ext cx="288925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5.18519E-6 L 0.05521 -5.18519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1551 " pathEditMode="relative" ptsTypes="AA">
                                      <p:cBhvr>
                                        <p:cTn id="10" dur="1000" fill="hold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6.66667E-6 L 0.04722 6.66667E-6 " pathEditMode="relative" ptsTypes="AA">
                                      <p:cBhvr>
                                        <p:cTn id="14" dur="1000" fill="hold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11551 L 8.33333E-7 0.23101 " pathEditMode="relative" ptsTypes="AA">
                                      <p:cBhvr>
                                        <p:cTn id="18" dur="2000" fill="hold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6</a:t>
            </a:fld>
            <a:endParaRPr lang="en-US" altLang="zh-CN" sz="140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Insertion Sort (3)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453438" cy="4953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void </a:t>
            </a:r>
            <a:r>
              <a:rPr lang="en-US" altLang="zh-CN" sz="2800" b="1" dirty="0" err="1">
                <a:latin typeface="Courier New" panose="02070309020205020404" pitchFamily="49" charset="0"/>
              </a:rPr>
              <a:t>inssort</a:t>
            </a:r>
            <a:r>
              <a:rPr lang="en-US" altLang="zh-CN" sz="2800" b="1" dirty="0">
                <a:latin typeface="Courier New" panose="02070309020205020404" pitchFamily="49" charset="0"/>
              </a:rPr>
              <a:t>(Elem A[], int n) {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  for (int </a:t>
            </a:r>
            <a:r>
              <a:rPr lang="en-US" altLang="zh-CN" sz="28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800" b="1" dirty="0">
                <a:latin typeface="Courier New" panose="02070309020205020404" pitchFamily="49" charset="0"/>
              </a:rPr>
              <a:t>=1; </a:t>
            </a:r>
            <a:r>
              <a:rPr lang="en-US" altLang="zh-CN" sz="28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800" b="1" dirty="0">
                <a:latin typeface="Courier New" panose="02070309020205020404" pitchFamily="49" charset="0"/>
              </a:rPr>
              <a:t>&lt;n; </a:t>
            </a:r>
            <a:r>
              <a:rPr lang="en-US" altLang="zh-CN" sz="28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8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    for (int j=</a:t>
            </a:r>
            <a:r>
              <a:rPr lang="en-US" altLang="zh-CN" sz="28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800" b="1" dirty="0">
                <a:latin typeface="Courier New" panose="02070309020205020404" pitchFamily="49" charset="0"/>
              </a:rPr>
              <a:t>; (j&gt;0) &amp;&amp;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         (A[j]&lt; A[j-1])); j--)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      swap(A, j, j-1);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800" b="1" dirty="0">
              <a:latin typeface="Helvetica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CC0000"/>
                </a:solidFill>
                <a:latin typeface="Helvetica" pitchFamily="34" charset="0"/>
              </a:rPr>
              <a:t>Best Case</a:t>
            </a:r>
            <a:r>
              <a:rPr lang="en-US" altLang="zh-CN" sz="2800" dirty="0">
                <a:latin typeface="Helvetica" pitchFamily="34" charset="0"/>
              </a:rPr>
              <a:t>:       </a:t>
            </a:r>
            <a:r>
              <a:rPr lang="en-US" altLang="zh-CN" sz="2800" dirty="0"/>
              <a:t>0 swaps, </a:t>
            </a:r>
            <a:r>
              <a:rPr lang="en-US" altLang="zh-CN" sz="2800" i="1" dirty="0"/>
              <a:t>n </a:t>
            </a:r>
            <a:r>
              <a:rPr lang="en-US" altLang="zh-CN" sz="2800" dirty="0"/>
              <a:t>- 1 comparisons           </a:t>
            </a:r>
            <a:r>
              <a:rPr lang="en-US" altLang="zh-CN" sz="2800" dirty="0">
                <a:latin typeface="Symbol" panose="05050102010706020507" pitchFamily="18" charset="2"/>
              </a:rPr>
              <a:t>Q</a:t>
            </a:r>
            <a:r>
              <a:rPr lang="en-US" altLang="zh-CN" sz="2800" dirty="0"/>
              <a:t>(n)</a:t>
            </a:r>
            <a:endParaRPr lang="en-US" altLang="zh-CN" sz="2800" dirty="0">
              <a:latin typeface="Helvetica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CC0000"/>
                </a:solidFill>
                <a:latin typeface="Helvetica" pitchFamily="34" charset="0"/>
              </a:rPr>
              <a:t>Worst Case</a:t>
            </a:r>
            <a:r>
              <a:rPr lang="en-US" altLang="zh-CN" sz="2800" dirty="0">
                <a:latin typeface="Helvetica" pitchFamily="34" charset="0"/>
              </a:rPr>
              <a:t>:    </a:t>
            </a:r>
            <a:r>
              <a:rPr lang="en-US" altLang="zh-CN" sz="2800" i="1" dirty="0"/>
              <a:t>n(n-1)</a:t>
            </a:r>
            <a:r>
              <a:rPr lang="en-US" altLang="zh-CN" sz="2800" dirty="0"/>
              <a:t>/2 swaps and comparisons</a:t>
            </a:r>
            <a:r>
              <a:rPr lang="en-US" altLang="zh-CN" sz="2800" dirty="0">
                <a:latin typeface="Helvetica" pitchFamily="34" charset="0"/>
              </a:rPr>
              <a:t>  </a:t>
            </a:r>
            <a:r>
              <a:rPr lang="en-US" altLang="zh-CN" sz="2800" dirty="0">
                <a:latin typeface="Symbol" panose="05050102010706020507" pitchFamily="18" charset="2"/>
              </a:rPr>
              <a:t>Q</a:t>
            </a:r>
            <a:r>
              <a:rPr lang="en-US" altLang="zh-CN" sz="2800" dirty="0"/>
              <a:t>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  <a:endParaRPr lang="en-US" altLang="zh-CN" sz="2800" dirty="0">
              <a:latin typeface="Helvetica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CC0000"/>
                </a:solidFill>
                <a:latin typeface="Helvetica" pitchFamily="34" charset="0"/>
              </a:rPr>
              <a:t>Average Case</a:t>
            </a:r>
            <a:r>
              <a:rPr lang="en-US" altLang="zh-CN" sz="2800" dirty="0">
                <a:latin typeface="Helvetica" pitchFamily="34" charset="0"/>
              </a:rPr>
              <a:t>: </a:t>
            </a:r>
            <a:r>
              <a:rPr lang="en-US" altLang="zh-CN" sz="2800" i="1" dirty="0"/>
              <a:t>n (n-1)</a:t>
            </a:r>
            <a:r>
              <a:rPr lang="en-US" altLang="zh-CN" sz="2800" dirty="0"/>
              <a:t>/4 swaps and comparisons  </a:t>
            </a:r>
            <a:r>
              <a:rPr lang="en-US" altLang="zh-CN" sz="2800" dirty="0">
                <a:latin typeface="Symbol" panose="05050102010706020507" pitchFamily="18" charset="2"/>
              </a:rPr>
              <a:t>Q</a:t>
            </a:r>
            <a:r>
              <a:rPr lang="en-US" altLang="zh-CN" sz="2800" dirty="0"/>
              <a:t>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Insertion Sorting algorithm is </a:t>
            </a:r>
            <a:r>
              <a:rPr lang="en-US" altLang="zh-CN" sz="2800" b="1" dirty="0">
                <a:solidFill>
                  <a:srgbClr val="CC0000"/>
                </a:solidFill>
              </a:rPr>
              <a:t>Stable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60</a:t>
            </a:fld>
            <a:endParaRPr lang="en-US" altLang="zh-CN" sz="140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Optimized </a:t>
            </a:r>
            <a:r>
              <a:rPr kumimoji="1" lang="en-US" altLang="zh-CN" sz="44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(1)</a:t>
            </a:r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>
          <a:xfrm>
            <a:off x="228600" y="1268413"/>
            <a:ext cx="8915400" cy="55895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void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mergesort</a:t>
            </a:r>
            <a:r>
              <a:rPr lang="en-US" altLang="zh-CN" sz="2400" b="1" dirty="0">
                <a:latin typeface="Courier New" panose="02070309020205020404" pitchFamily="49" charset="0"/>
              </a:rPr>
              <a:t>(Elem A[], Elem temp[],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       int left, int right)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int mid = (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left+right</a:t>
            </a:r>
            <a:r>
              <a:rPr lang="en-US" altLang="zh-CN" sz="2400" b="1" dirty="0">
                <a:latin typeface="Courier New" panose="02070309020205020404" pitchFamily="49" charset="0"/>
              </a:rPr>
              <a:t>)/2;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if (left == right) return; 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mergesort</a:t>
            </a:r>
            <a:r>
              <a:rPr lang="en-US" altLang="zh-CN" sz="2400" b="1" dirty="0">
                <a:latin typeface="Courier New" panose="02070309020205020404" pitchFamily="49" charset="0"/>
              </a:rPr>
              <a:t>&lt;Elem&gt;(A, temp, left, mid);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mergesort</a:t>
            </a:r>
            <a:r>
              <a:rPr lang="en-US" altLang="zh-CN" sz="2400" b="1" dirty="0">
                <a:latin typeface="Courier New" panose="02070309020205020404" pitchFamily="49" charset="0"/>
              </a:rPr>
              <a:t>&lt;Elem&gt;(A, temp, mid+1, right);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for (int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=left;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&lt;=right;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++) // Copy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temp[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] =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int i1 = left; int i2 = mid + 1;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for (int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=left;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&lt;=right;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if (i1 == mid+1)      // Left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else if (i2 &gt; right)  // Right exhausted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else if (temp[i1] &lt; temp[i2])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] = temp[i1++];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else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curr</a:t>
            </a:r>
            <a:r>
              <a:rPr lang="en-US" altLang="zh-CN" sz="2400" b="1" dirty="0">
                <a:latin typeface="Courier New" panose="02070309020205020404" pitchFamily="49" charset="0"/>
              </a:rPr>
              <a:t>] = temp[i2++];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}}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117764" name="Line 4"/>
          <p:cNvSpPr/>
          <p:nvPr/>
        </p:nvSpPr>
        <p:spPr>
          <a:xfrm flipV="1">
            <a:off x="611188" y="4724400"/>
            <a:ext cx="288925" cy="217488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7765" name="Line 5"/>
          <p:cNvSpPr/>
          <p:nvPr/>
        </p:nvSpPr>
        <p:spPr>
          <a:xfrm flipV="1">
            <a:off x="684213" y="5157788"/>
            <a:ext cx="287337" cy="215900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7766" name="Oval 7"/>
          <p:cNvSpPr/>
          <p:nvPr/>
        </p:nvSpPr>
        <p:spPr>
          <a:xfrm>
            <a:off x="0" y="5013325"/>
            <a:ext cx="539750" cy="576263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7" name="Line 8"/>
          <p:cNvSpPr/>
          <p:nvPr/>
        </p:nvSpPr>
        <p:spPr>
          <a:xfrm flipV="1">
            <a:off x="71438" y="5157788"/>
            <a:ext cx="396875" cy="287337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768" name="Line 9"/>
          <p:cNvSpPr/>
          <p:nvPr/>
        </p:nvSpPr>
        <p:spPr>
          <a:xfrm flipH="1" flipV="1">
            <a:off x="71438" y="5084763"/>
            <a:ext cx="396875" cy="360362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61</a:t>
            </a:fld>
            <a:endParaRPr lang="en-US" altLang="zh-CN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Optimized Mergesort (2)</a:t>
            </a:r>
          </a:p>
        </p:txBody>
      </p:sp>
      <p:sp>
        <p:nvSpPr>
          <p:cNvPr id="119811" name="Rectangle 3"/>
          <p:cNvSpPr>
            <a:spLocks noGrp="1"/>
          </p:cNvSpPr>
          <p:nvPr>
            <p:ph idx="1"/>
          </p:nvPr>
        </p:nvSpPr>
        <p:spPr>
          <a:xfrm>
            <a:off x="228600" y="901700"/>
            <a:ext cx="8686800" cy="540702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for (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=mid;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&gt;=left;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--) temp[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] =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for (j=1; j&lt;=right-mid;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j++</a:t>
            </a:r>
            <a:r>
              <a:rPr lang="en-US" altLang="zh-CN" sz="24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temp[right-j+1] =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j+mid</a:t>
            </a:r>
            <a:r>
              <a:rPr lang="en-US" altLang="zh-CN" sz="2400" b="1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for (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=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left,j</a:t>
            </a:r>
            <a:r>
              <a:rPr lang="en-US" altLang="zh-CN" sz="2400" b="1" dirty="0">
                <a:latin typeface="Courier New" panose="02070309020205020404" pitchFamily="49" charset="0"/>
              </a:rPr>
              <a:t>=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right,k</a:t>
            </a:r>
            <a:r>
              <a:rPr lang="en-US" altLang="zh-CN" sz="2400" b="1" dirty="0">
                <a:latin typeface="Courier New" panose="02070309020205020404" pitchFamily="49" charset="0"/>
              </a:rPr>
              <a:t>=left; k&lt;=right; k++)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if (temp[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] &lt; temp[j]) A[k] = temp[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else A[k] = temp[j--];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9812" name="Text Box 4"/>
          <p:cNvSpPr txBox="1"/>
          <p:nvPr/>
        </p:nvSpPr>
        <p:spPr>
          <a:xfrm>
            <a:off x="2535238" y="364490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13 17  20  36   14  15  23  28</a:t>
            </a:r>
          </a:p>
        </p:txBody>
      </p:sp>
      <p:sp>
        <p:nvSpPr>
          <p:cNvPr id="119813" name="Text Box 5"/>
          <p:cNvSpPr txBox="1"/>
          <p:nvPr/>
        </p:nvSpPr>
        <p:spPr>
          <a:xfrm>
            <a:off x="1908175" y="36242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9814" name="Line 6"/>
          <p:cNvSpPr/>
          <p:nvPr/>
        </p:nvSpPr>
        <p:spPr>
          <a:xfrm flipV="1">
            <a:off x="4356100" y="362426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15" name="Text Box 7"/>
          <p:cNvSpPr txBox="1"/>
          <p:nvPr/>
        </p:nvSpPr>
        <p:spPr>
          <a:xfrm>
            <a:off x="2555875" y="492125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13 17  20  36   28  23  15  14</a:t>
            </a:r>
          </a:p>
        </p:txBody>
      </p:sp>
      <p:sp>
        <p:nvSpPr>
          <p:cNvPr id="119816" name="Text Box 8"/>
          <p:cNvSpPr txBox="1"/>
          <p:nvPr/>
        </p:nvSpPr>
        <p:spPr>
          <a:xfrm>
            <a:off x="1763713" y="49212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19817" name="Text Box 9"/>
          <p:cNvSpPr txBox="1"/>
          <p:nvPr/>
        </p:nvSpPr>
        <p:spPr>
          <a:xfrm>
            <a:off x="2411413" y="4273550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19818" name="Text Box 10"/>
          <p:cNvSpPr txBox="1"/>
          <p:nvPr/>
        </p:nvSpPr>
        <p:spPr>
          <a:xfrm>
            <a:off x="5651500" y="4200525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19819" name="Line 11"/>
          <p:cNvSpPr/>
          <p:nvPr/>
        </p:nvSpPr>
        <p:spPr>
          <a:xfrm flipV="1">
            <a:off x="4356100" y="4921250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20" name="Text Box 12"/>
          <p:cNvSpPr txBox="1"/>
          <p:nvPr/>
        </p:nvSpPr>
        <p:spPr>
          <a:xfrm>
            <a:off x="3851275" y="4200525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19821" name="Line 13"/>
          <p:cNvSpPr/>
          <p:nvPr/>
        </p:nvSpPr>
        <p:spPr>
          <a:xfrm>
            <a:off x="2771775" y="4632325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9822" name="Line 14"/>
          <p:cNvSpPr/>
          <p:nvPr/>
        </p:nvSpPr>
        <p:spPr>
          <a:xfrm>
            <a:off x="4140200" y="46339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9823" name="Line 15"/>
          <p:cNvSpPr/>
          <p:nvPr/>
        </p:nvSpPr>
        <p:spPr>
          <a:xfrm flipH="1">
            <a:off x="6084888" y="463232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43035" name="Group 27"/>
          <p:cNvGrpSpPr/>
          <p:nvPr/>
        </p:nvGrpSpPr>
        <p:grpSpPr>
          <a:xfrm>
            <a:off x="2647950" y="5422900"/>
            <a:ext cx="268288" cy="693738"/>
            <a:chOff x="1668" y="3416"/>
            <a:chExt cx="169" cy="437"/>
          </a:xfrm>
        </p:grpSpPr>
        <p:sp>
          <p:nvSpPr>
            <p:cNvPr id="119825" name="Line 16"/>
            <p:cNvSpPr/>
            <p:nvPr/>
          </p:nvSpPr>
          <p:spPr>
            <a:xfrm flipV="1">
              <a:off x="1746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9826" name="Text Box 17"/>
            <p:cNvSpPr txBox="1"/>
            <p:nvPr/>
          </p:nvSpPr>
          <p:spPr>
            <a:xfrm>
              <a:off x="1668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43036" name="Group 28"/>
          <p:cNvGrpSpPr/>
          <p:nvPr/>
        </p:nvGrpSpPr>
        <p:grpSpPr>
          <a:xfrm>
            <a:off x="5888038" y="5422900"/>
            <a:ext cx="268287" cy="693738"/>
            <a:chOff x="3709" y="3416"/>
            <a:chExt cx="169" cy="437"/>
          </a:xfrm>
        </p:grpSpPr>
        <p:sp>
          <p:nvSpPr>
            <p:cNvPr id="119828" name="Line 18"/>
            <p:cNvSpPr/>
            <p:nvPr/>
          </p:nvSpPr>
          <p:spPr>
            <a:xfrm flipV="1">
              <a:off x="3787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9829" name="Text Box 19"/>
            <p:cNvSpPr txBox="1"/>
            <p:nvPr/>
          </p:nvSpPr>
          <p:spPr>
            <a:xfrm>
              <a:off x="3709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119830" name="Line 20"/>
          <p:cNvSpPr/>
          <p:nvPr/>
        </p:nvSpPr>
        <p:spPr>
          <a:xfrm flipV="1">
            <a:off x="4140200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9831" name="Line 21"/>
          <p:cNvSpPr/>
          <p:nvPr/>
        </p:nvSpPr>
        <p:spPr>
          <a:xfrm flipV="1">
            <a:off x="2771775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9832" name="Line 22"/>
          <p:cNvSpPr/>
          <p:nvPr/>
        </p:nvSpPr>
        <p:spPr>
          <a:xfrm flipV="1">
            <a:off x="6011863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43034" name="Group 26"/>
          <p:cNvGrpSpPr/>
          <p:nvPr/>
        </p:nvGrpSpPr>
        <p:grpSpPr>
          <a:xfrm>
            <a:off x="2555875" y="2924175"/>
            <a:ext cx="336550" cy="627063"/>
            <a:chOff x="1610" y="1842"/>
            <a:chExt cx="212" cy="395"/>
          </a:xfrm>
        </p:grpSpPr>
        <p:sp>
          <p:nvSpPr>
            <p:cNvPr id="119834" name="Line 24"/>
            <p:cNvSpPr/>
            <p:nvPr/>
          </p:nvSpPr>
          <p:spPr>
            <a:xfrm>
              <a:off x="1746" y="2101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9835" name="Text Box 25"/>
            <p:cNvSpPr txBox="1"/>
            <p:nvPr/>
          </p:nvSpPr>
          <p:spPr>
            <a:xfrm>
              <a:off x="1610" y="18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62</a:t>
            </a:fld>
            <a:endParaRPr lang="en-US" altLang="zh-CN" sz="140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Optimized Mergesort (2)</a:t>
            </a:r>
          </a:p>
        </p:txBody>
      </p:sp>
      <p:sp>
        <p:nvSpPr>
          <p:cNvPr id="121859" name="Rectangle 3"/>
          <p:cNvSpPr>
            <a:spLocks noGrp="1"/>
          </p:cNvSpPr>
          <p:nvPr>
            <p:ph idx="1"/>
          </p:nvPr>
        </p:nvSpPr>
        <p:spPr>
          <a:xfrm>
            <a:off x="228600" y="901700"/>
            <a:ext cx="8686800" cy="540702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(i=mid; i&gt;=left; i--)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(j=1; j&lt;=right-mid; j++)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temp[right-j+1] = </a:t>
            </a:r>
            <a:r>
              <a:rPr lang="en-US" altLang="zh-CN" sz="2400" b="1" err="1">
                <a:latin typeface="Courier New" panose="02070309020205020404" pitchFamily="49" charset="0"/>
              </a:rPr>
              <a:t>A[j+mid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</a:t>
            </a:r>
            <a:r>
              <a:rPr lang="en-US" altLang="zh-CN" sz="2400" b="1" err="1">
                <a:latin typeface="Courier New" panose="02070309020205020404" pitchFamily="49" charset="0"/>
              </a:rPr>
              <a:t>left,j</a:t>
            </a:r>
            <a:r>
              <a:rPr lang="en-US" altLang="zh-CN" sz="2400" b="1">
                <a:latin typeface="Courier New" panose="02070309020205020404" pitchFamily="49" charset="0"/>
              </a:rPr>
              <a:t>=</a:t>
            </a:r>
            <a:r>
              <a:rPr lang="en-US" altLang="zh-CN" sz="2400" b="1" err="1">
                <a:latin typeface="Courier New" panose="02070309020205020404" pitchFamily="49" charset="0"/>
              </a:rPr>
              <a:t>right,k</a:t>
            </a:r>
            <a:r>
              <a:rPr lang="en-US" altLang="zh-CN" sz="2400" b="1">
                <a:latin typeface="Courier New" panose="02070309020205020404" pitchFamily="49" charset="0"/>
              </a:rPr>
              <a:t>=left; k&lt;=right; k++)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&lt;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])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--];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1860" name="Text Box 4"/>
          <p:cNvSpPr txBox="1"/>
          <p:nvPr/>
        </p:nvSpPr>
        <p:spPr>
          <a:xfrm>
            <a:off x="2535238" y="364490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17  20  36   14  15  23  28</a:t>
            </a:r>
          </a:p>
        </p:txBody>
      </p:sp>
      <p:sp>
        <p:nvSpPr>
          <p:cNvPr id="121861" name="Text Box 5"/>
          <p:cNvSpPr txBox="1"/>
          <p:nvPr/>
        </p:nvSpPr>
        <p:spPr>
          <a:xfrm>
            <a:off x="1908175" y="36242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1862" name="Line 6"/>
          <p:cNvSpPr/>
          <p:nvPr/>
        </p:nvSpPr>
        <p:spPr>
          <a:xfrm flipV="1">
            <a:off x="4356100" y="362426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863" name="Text Box 7"/>
          <p:cNvSpPr txBox="1"/>
          <p:nvPr/>
        </p:nvSpPr>
        <p:spPr>
          <a:xfrm>
            <a:off x="2555875" y="492125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13 17  20  36   28  23  15  14</a:t>
            </a:r>
          </a:p>
        </p:txBody>
      </p:sp>
      <p:sp>
        <p:nvSpPr>
          <p:cNvPr id="121864" name="Text Box 8"/>
          <p:cNvSpPr txBox="1"/>
          <p:nvPr/>
        </p:nvSpPr>
        <p:spPr>
          <a:xfrm>
            <a:off x="1763713" y="49212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21865" name="Text Box 9"/>
          <p:cNvSpPr txBox="1"/>
          <p:nvPr/>
        </p:nvSpPr>
        <p:spPr>
          <a:xfrm>
            <a:off x="2411413" y="4273550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21866" name="Text Box 10"/>
          <p:cNvSpPr txBox="1"/>
          <p:nvPr/>
        </p:nvSpPr>
        <p:spPr>
          <a:xfrm>
            <a:off x="5651500" y="4200525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21867" name="Line 11"/>
          <p:cNvSpPr/>
          <p:nvPr/>
        </p:nvSpPr>
        <p:spPr>
          <a:xfrm flipV="1">
            <a:off x="4356100" y="4921250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868" name="Text Box 12"/>
          <p:cNvSpPr txBox="1"/>
          <p:nvPr/>
        </p:nvSpPr>
        <p:spPr>
          <a:xfrm>
            <a:off x="3851275" y="4200525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21869" name="Line 13"/>
          <p:cNvSpPr/>
          <p:nvPr/>
        </p:nvSpPr>
        <p:spPr>
          <a:xfrm>
            <a:off x="2771775" y="4632325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1870" name="Line 14"/>
          <p:cNvSpPr/>
          <p:nvPr/>
        </p:nvSpPr>
        <p:spPr>
          <a:xfrm>
            <a:off x="4140200" y="46339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1871" name="Line 15"/>
          <p:cNvSpPr/>
          <p:nvPr/>
        </p:nvSpPr>
        <p:spPr>
          <a:xfrm flipH="1">
            <a:off x="6084888" y="463232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77168" name="Group 16"/>
          <p:cNvGrpSpPr/>
          <p:nvPr/>
        </p:nvGrpSpPr>
        <p:grpSpPr>
          <a:xfrm>
            <a:off x="2647950" y="5422900"/>
            <a:ext cx="268288" cy="693738"/>
            <a:chOff x="1668" y="3416"/>
            <a:chExt cx="169" cy="437"/>
          </a:xfrm>
        </p:grpSpPr>
        <p:sp>
          <p:nvSpPr>
            <p:cNvPr id="121873" name="Line 17"/>
            <p:cNvSpPr/>
            <p:nvPr/>
          </p:nvSpPr>
          <p:spPr>
            <a:xfrm flipV="1">
              <a:off x="1746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1874" name="Text Box 18"/>
            <p:cNvSpPr txBox="1"/>
            <p:nvPr/>
          </p:nvSpPr>
          <p:spPr>
            <a:xfrm>
              <a:off x="1668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121875" name="Group 19"/>
          <p:cNvGrpSpPr/>
          <p:nvPr/>
        </p:nvGrpSpPr>
        <p:grpSpPr>
          <a:xfrm>
            <a:off x="5888038" y="5422900"/>
            <a:ext cx="268287" cy="693738"/>
            <a:chOff x="3709" y="3416"/>
            <a:chExt cx="169" cy="437"/>
          </a:xfrm>
        </p:grpSpPr>
        <p:sp>
          <p:nvSpPr>
            <p:cNvPr id="121876" name="Line 20"/>
            <p:cNvSpPr/>
            <p:nvPr/>
          </p:nvSpPr>
          <p:spPr>
            <a:xfrm flipV="1">
              <a:off x="3787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1877" name="Text Box 21"/>
            <p:cNvSpPr txBox="1"/>
            <p:nvPr/>
          </p:nvSpPr>
          <p:spPr>
            <a:xfrm>
              <a:off x="3709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121878" name="Line 22"/>
          <p:cNvSpPr/>
          <p:nvPr/>
        </p:nvSpPr>
        <p:spPr>
          <a:xfrm flipV="1">
            <a:off x="4140200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1879" name="Line 23"/>
          <p:cNvSpPr/>
          <p:nvPr/>
        </p:nvSpPr>
        <p:spPr>
          <a:xfrm flipV="1">
            <a:off x="2771775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1880" name="Line 24"/>
          <p:cNvSpPr/>
          <p:nvPr/>
        </p:nvSpPr>
        <p:spPr>
          <a:xfrm flipV="1">
            <a:off x="6011863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77177" name="Group 25"/>
          <p:cNvGrpSpPr/>
          <p:nvPr/>
        </p:nvGrpSpPr>
        <p:grpSpPr>
          <a:xfrm>
            <a:off x="2555875" y="2924175"/>
            <a:ext cx="336550" cy="627063"/>
            <a:chOff x="1610" y="1842"/>
            <a:chExt cx="212" cy="395"/>
          </a:xfrm>
        </p:grpSpPr>
        <p:sp>
          <p:nvSpPr>
            <p:cNvPr id="121882" name="Line 26"/>
            <p:cNvSpPr/>
            <p:nvPr/>
          </p:nvSpPr>
          <p:spPr>
            <a:xfrm>
              <a:off x="1746" y="2101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1883" name="Text Box 27"/>
            <p:cNvSpPr txBox="1"/>
            <p:nvPr/>
          </p:nvSpPr>
          <p:spPr>
            <a:xfrm>
              <a:off x="1610" y="18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722 2.22222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0394 4.07407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63</a:t>
            </a:fld>
            <a:endParaRPr lang="en-US" altLang="zh-CN" sz="140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Optimized Mergesort (2)</a:t>
            </a:r>
          </a:p>
        </p:txBody>
      </p:sp>
      <p:sp>
        <p:nvSpPr>
          <p:cNvPr id="123907" name="Rectangle 3"/>
          <p:cNvSpPr>
            <a:spLocks noGrp="1"/>
          </p:cNvSpPr>
          <p:nvPr>
            <p:ph idx="1"/>
          </p:nvPr>
        </p:nvSpPr>
        <p:spPr>
          <a:xfrm>
            <a:off x="228600" y="901700"/>
            <a:ext cx="8686800" cy="540702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(i=mid; i&gt;=left; i--)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(j=1; j&lt;=right-mid; j++)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temp[right-j+1] = </a:t>
            </a:r>
            <a:r>
              <a:rPr lang="en-US" altLang="zh-CN" sz="2400" b="1" err="1">
                <a:latin typeface="Courier New" panose="02070309020205020404" pitchFamily="49" charset="0"/>
              </a:rPr>
              <a:t>A[j+mid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</a:t>
            </a:r>
            <a:r>
              <a:rPr lang="en-US" altLang="zh-CN" sz="2400" b="1" err="1">
                <a:latin typeface="Courier New" panose="02070309020205020404" pitchFamily="49" charset="0"/>
              </a:rPr>
              <a:t>left,j</a:t>
            </a:r>
            <a:r>
              <a:rPr lang="en-US" altLang="zh-CN" sz="2400" b="1">
                <a:latin typeface="Courier New" panose="02070309020205020404" pitchFamily="49" charset="0"/>
              </a:rPr>
              <a:t>=</a:t>
            </a:r>
            <a:r>
              <a:rPr lang="en-US" altLang="zh-CN" sz="2400" b="1" err="1">
                <a:latin typeface="Courier New" panose="02070309020205020404" pitchFamily="49" charset="0"/>
              </a:rPr>
              <a:t>right,k</a:t>
            </a:r>
            <a:r>
              <a:rPr lang="en-US" altLang="zh-CN" sz="2400" b="1">
                <a:latin typeface="Courier New" panose="02070309020205020404" pitchFamily="49" charset="0"/>
              </a:rPr>
              <a:t>=left; k&lt;=right; k++)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&lt;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])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--];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3908" name="Text Box 4"/>
          <p:cNvSpPr txBox="1"/>
          <p:nvPr/>
        </p:nvSpPr>
        <p:spPr>
          <a:xfrm>
            <a:off x="2535238" y="364490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20  36   14  15  23  28</a:t>
            </a:r>
          </a:p>
        </p:txBody>
      </p:sp>
      <p:sp>
        <p:nvSpPr>
          <p:cNvPr id="123909" name="Text Box 5"/>
          <p:cNvSpPr txBox="1"/>
          <p:nvPr/>
        </p:nvSpPr>
        <p:spPr>
          <a:xfrm>
            <a:off x="1908175" y="36242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3910" name="Line 6"/>
          <p:cNvSpPr/>
          <p:nvPr/>
        </p:nvSpPr>
        <p:spPr>
          <a:xfrm flipV="1">
            <a:off x="4356100" y="362426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911" name="Text Box 7"/>
          <p:cNvSpPr txBox="1"/>
          <p:nvPr/>
        </p:nvSpPr>
        <p:spPr>
          <a:xfrm>
            <a:off x="2555875" y="492125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13 17  20  36   28  23  15  14</a:t>
            </a:r>
          </a:p>
        </p:txBody>
      </p:sp>
      <p:sp>
        <p:nvSpPr>
          <p:cNvPr id="123912" name="Text Box 8"/>
          <p:cNvSpPr txBox="1"/>
          <p:nvPr/>
        </p:nvSpPr>
        <p:spPr>
          <a:xfrm>
            <a:off x="1763713" y="49212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23913" name="Text Box 9"/>
          <p:cNvSpPr txBox="1"/>
          <p:nvPr/>
        </p:nvSpPr>
        <p:spPr>
          <a:xfrm>
            <a:off x="2411413" y="4273550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23914" name="Text Box 10"/>
          <p:cNvSpPr txBox="1"/>
          <p:nvPr/>
        </p:nvSpPr>
        <p:spPr>
          <a:xfrm>
            <a:off x="5651500" y="4200525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23915" name="Line 11"/>
          <p:cNvSpPr/>
          <p:nvPr/>
        </p:nvSpPr>
        <p:spPr>
          <a:xfrm flipV="1">
            <a:off x="4356100" y="4921250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916" name="Text Box 12"/>
          <p:cNvSpPr txBox="1"/>
          <p:nvPr/>
        </p:nvSpPr>
        <p:spPr>
          <a:xfrm>
            <a:off x="3851275" y="4200525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23917" name="Line 13"/>
          <p:cNvSpPr/>
          <p:nvPr/>
        </p:nvSpPr>
        <p:spPr>
          <a:xfrm>
            <a:off x="2771775" y="4632325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3918" name="Line 14"/>
          <p:cNvSpPr/>
          <p:nvPr/>
        </p:nvSpPr>
        <p:spPr>
          <a:xfrm>
            <a:off x="4140200" y="46339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3919" name="Line 15"/>
          <p:cNvSpPr/>
          <p:nvPr/>
        </p:nvSpPr>
        <p:spPr>
          <a:xfrm flipH="1">
            <a:off x="6084888" y="463232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23920" name="Group 16"/>
          <p:cNvGrpSpPr/>
          <p:nvPr/>
        </p:nvGrpSpPr>
        <p:grpSpPr>
          <a:xfrm>
            <a:off x="3008313" y="5422900"/>
            <a:ext cx="268287" cy="693738"/>
            <a:chOff x="1668" y="3416"/>
            <a:chExt cx="169" cy="437"/>
          </a:xfrm>
        </p:grpSpPr>
        <p:sp>
          <p:nvSpPr>
            <p:cNvPr id="123921" name="Line 17"/>
            <p:cNvSpPr/>
            <p:nvPr/>
          </p:nvSpPr>
          <p:spPr>
            <a:xfrm flipV="1">
              <a:off x="1746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922" name="Text Box 18"/>
            <p:cNvSpPr txBox="1"/>
            <p:nvPr/>
          </p:nvSpPr>
          <p:spPr>
            <a:xfrm>
              <a:off x="1668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179219" name="Group 19"/>
          <p:cNvGrpSpPr/>
          <p:nvPr/>
        </p:nvGrpSpPr>
        <p:grpSpPr>
          <a:xfrm>
            <a:off x="5888038" y="5422900"/>
            <a:ext cx="268287" cy="693738"/>
            <a:chOff x="3709" y="3416"/>
            <a:chExt cx="169" cy="437"/>
          </a:xfrm>
        </p:grpSpPr>
        <p:sp>
          <p:nvSpPr>
            <p:cNvPr id="123924" name="Line 20"/>
            <p:cNvSpPr/>
            <p:nvPr/>
          </p:nvSpPr>
          <p:spPr>
            <a:xfrm flipV="1">
              <a:off x="3787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925" name="Text Box 21"/>
            <p:cNvSpPr txBox="1"/>
            <p:nvPr/>
          </p:nvSpPr>
          <p:spPr>
            <a:xfrm>
              <a:off x="3709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123926" name="Line 22"/>
          <p:cNvSpPr/>
          <p:nvPr/>
        </p:nvSpPr>
        <p:spPr>
          <a:xfrm flipV="1">
            <a:off x="4140200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3927" name="Line 23"/>
          <p:cNvSpPr/>
          <p:nvPr/>
        </p:nvSpPr>
        <p:spPr>
          <a:xfrm flipV="1">
            <a:off x="2771775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3928" name="Line 24"/>
          <p:cNvSpPr/>
          <p:nvPr/>
        </p:nvSpPr>
        <p:spPr>
          <a:xfrm flipV="1">
            <a:off x="6011863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79225" name="Group 25"/>
          <p:cNvGrpSpPr/>
          <p:nvPr/>
        </p:nvGrpSpPr>
        <p:grpSpPr>
          <a:xfrm>
            <a:off x="2940050" y="2924175"/>
            <a:ext cx="336550" cy="627063"/>
            <a:chOff x="1610" y="1842"/>
            <a:chExt cx="212" cy="395"/>
          </a:xfrm>
        </p:grpSpPr>
        <p:sp>
          <p:nvSpPr>
            <p:cNvPr id="123930" name="Line 26"/>
            <p:cNvSpPr/>
            <p:nvPr/>
          </p:nvSpPr>
          <p:spPr>
            <a:xfrm>
              <a:off x="1746" y="2101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931" name="Text Box 27"/>
            <p:cNvSpPr txBox="1"/>
            <p:nvPr/>
          </p:nvSpPr>
          <p:spPr>
            <a:xfrm>
              <a:off x="1610" y="18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4723 2.22222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4722 4.07407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64</a:t>
            </a:fld>
            <a:endParaRPr lang="en-US" altLang="zh-CN" sz="1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Optimized Mergesort (2)</a:t>
            </a:r>
          </a:p>
        </p:txBody>
      </p:sp>
      <p:sp>
        <p:nvSpPr>
          <p:cNvPr id="125955" name="Rectangle 3"/>
          <p:cNvSpPr>
            <a:spLocks noGrp="1"/>
          </p:cNvSpPr>
          <p:nvPr>
            <p:ph idx="1"/>
          </p:nvPr>
        </p:nvSpPr>
        <p:spPr>
          <a:xfrm>
            <a:off x="228600" y="901700"/>
            <a:ext cx="8686800" cy="540702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(i=mid; i&gt;=left; i--)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(j=1; j&lt;=right-mid; j++)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temp[right-j+1] = </a:t>
            </a:r>
            <a:r>
              <a:rPr lang="en-US" altLang="zh-CN" sz="2400" b="1" err="1">
                <a:latin typeface="Courier New" panose="02070309020205020404" pitchFamily="49" charset="0"/>
              </a:rPr>
              <a:t>A[j+mid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</a:t>
            </a:r>
            <a:r>
              <a:rPr lang="en-US" altLang="zh-CN" sz="2400" b="1" err="1">
                <a:latin typeface="Courier New" panose="02070309020205020404" pitchFamily="49" charset="0"/>
              </a:rPr>
              <a:t>left,j</a:t>
            </a:r>
            <a:r>
              <a:rPr lang="en-US" altLang="zh-CN" sz="2400" b="1">
                <a:latin typeface="Courier New" panose="02070309020205020404" pitchFamily="49" charset="0"/>
              </a:rPr>
              <a:t>=</a:t>
            </a:r>
            <a:r>
              <a:rPr lang="en-US" altLang="zh-CN" sz="2400" b="1" err="1">
                <a:latin typeface="Courier New" panose="02070309020205020404" pitchFamily="49" charset="0"/>
              </a:rPr>
              <a:t>right,k</a:t>
            </a:r>
            <a:r>
              <a:rPr lang="en-US" altLang="zh-CN" sz="2400" b="1">
                <a:latin typeface="Courier New" panose="02070309020205020404" pitchFamily="49" charset="0"/>
              </a:rPr>
              <a:t>=left; k&lt;=right; k++)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&lt;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])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--];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5956" name="Text Box 4"/>
          <p:cNvSpPr txBox="1"/>
          <p:nvPr/>
        </p:nvSpPr>
        <p:spPr>
          <a:xfrm>
            <a:off x="2535238" y="364490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36   14  15  23  28</a:t>
            </a:r>
          </a:p>
        </p:txBody>
      </p:sp>
      <p:sp>
        <p:nvSpPr>
          <p:cNvPr id="125957" name="Text Box 5"/>
          <p:cNvSpPr txBox="1"/>
          <p:nvPr/>
        </p:nvSpPr>
        <p:spPr>
          <a:xfrm>
            <a:off x="1908175" y="36242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5958" name="Line 6"/>
          <p:cNvSpPr/>
          <p:nvPr/>
        </p:nvSpPr>
        <p:spPr>
          <a:xfrm flipV="1">
            <a:off x="4356100" y="362426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959" name="Text Box 7"/>
          <p:cNvSpPr txBox="1"/>
          <p:nvPr/>
        </p:nvSpPr>
        <p:spPr>
          <a:xfrm>
            <a:off x="2555875" y="492125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13 17  20  36   28  23  15  14</a:t>
            </a:r>
          </a:p>
        </p:txBody>
      </p:sp>
      <p:sp>
        <p:nvSpPr>
          <p:cNvPr id="125960" name="Text Box 8"/>
          <p:cNvSpPr txBox="1"/>
          <p:nvPr/>
        </p:nvSpPr>
        <p:spPr>
          <a:xfrm>
            <a:off x="1763713" y="49212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25961" name="Text Box 9"/>
          <p:cNvSpPr txBox="1"/>
          <p:nvPr/>
        </p:nvSpPr>
        <p:spPr>
          <a:xfrm>
            <a:off x="2411413" y="4273550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25962" name="Text Box 10"/>
          <p:cNvSpPr txBox="1"/>
          <p:nvPr/>
        </p:nvSpPr>
        <p:spPr>
          <a:xfrm>
            <a:off x="5651500" y="4200525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25963" name="Line 11"/>
          <p:cNvSpPr/>
          <p:nvPr/>
        </p:nvSpPr>
        <p:spPr>
          <a:xfrm flipV="1">
            <a:off x="4356100" y="4921250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964" name="Text Box 12"/>
          <p:cNvSpPr txBox="1"/>
          <p:nvPr/>
        </p:nvSpPr>
        <p:spPr>
          <a:xfrm>
            <a:off x="3851275" y="4200525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25965" name="Line 13"/>
          <p:cNvSpPr/>
          <p:nvPr/>
        </p:nvSpPr>
        <p:spPr>
          <a:xfrm>
            <a:off x="2771775" y="4632325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5966" name="Line 14"/>
          <p:cNvSpPr/>
          <p:nvPr/>
        </p:nvSpPr>
        <p:spPr>
          <a:xfrm>
            <a:off x="4140200" y="46339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5967" name="Line 15"/>
          <p:cNvSpPr/>
          <p:nvPr/>
        </p:nvSpPr>
        <p:spPr>
          <a:xfrm flipH="1">
            <a:off x="6084888" y="463232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25968" name="Group 16"/>
          <p:cNvGrpSpPr/>
          <p:nvPr/>
        </p:nvGrpSpPr>
        <p:grpSpPr>
          <a:xfrm>
            <a:off x="3008313" y="5422900"/>
            <a:ext cx="268287" cy="693738"/>
            <a:chOff x="1668" y="3416"/>
            <a:chExt cx="169" cy="437"/>
          </a:xfrm>
        </p:grpSpPr>
        <p:sp>
          <p:nvSpPr>
            <p:cNvPr id="125969" name="Line 17"/>
            <p:cNvSpPr/>
            <p:nvPr/>
          </p:nvSpPr>
          <p:spPr>
            <a:xfrm flipV="1">
              <a:off x="1746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5970" name="Text Box 18"/>
            <p:cNvSpPr txBox="1"/>
            <p:nvPr/>
          </p:nvSpPr>
          <p:spPr>
            <a:xfrm>
              <a:off x="1668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181267" name="Group 19"/>
          <p:cNvGrpSpPr/>
          <p:nvPr/>
        </p:nvGrpSpPr>
        <p:grpSpPr>
          <a:xfrm>
            <a:off x="5435600" y="5422900"/>
            <a:ext cx="268288" cy="693738"/>
            <a:chOff x="3709" y="3416"/>
            <a:chExt cx="169" cy="437"/>
          </a:xfrm>
        </p:grpSpPr>
        <p:sp>
          <p:nvSpPr>
            <p:cNvPr id="125972" name="Line 20"/>
            <p:cNvSpPr/>
            <p:nvPr/>
          </p:nvSpPr>
          <p:spPr>
            <a:xfrm flipV="1">
              <a:off x="3787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5973" name="Text Box 21"/>
            <p:cNvSpPr txBox="1"/>
            <p:nvPr/>
          </p:nvSpPr>
          <p:spPr>
            <a:xfrm>
              <a:off x="3709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125974" name="Line 22"/>
          <p:cNvSpPr/>
          <p:nvPr/>
        </p:nvSpPr>
        <p:spPr>
          <a:xfrm flipV="1">
            <a:off x="4140200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5975" name="Line 23"/>
          <p:cNvSpPr/>
          <p:nvPr/>
        </p:nvSpPr>
        <p:spPr>
          <a:xfrm flipV="1">
            <a:off x="2771775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5976" name="Line 24"/>
          <p:cNvSpPr/>
          <p:nvPr/>
        </p:nvSpPr>
        <p:spPr>
          <a:xfrm flipV="1">
            <a:off x="6011863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81273" name="Group 25"/>
          <p:cNvGrpSpPr/>
          <p:nvPr/>
        </p:nvGrpSpPr>
        <p:grpSpPr>
          <a:xfrm>
            <a:off x="3371850" y="2924175"/>
            <a:ext cx="336550" cy="627063"/>
            <a:chOff x="1610" y="1842"/>
            <a:chExt cx="212" cy="395"/>
          </a:xfrm>
        </p:grpSpPr>
        <p:sp>
          <p:nvSpPr>
            <p:cNvPr id="125978" name="Line 26"/>
            <p:cNvSpPr/>
            <p:nvPr/>
          </p:nvSpPr>
          <p:spPr>
            <a:xfrm>
              <a:off x="1746" y="2101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5979" name="Text Box 27"/>
            <p:cNvSpPr txBox="1"/>
            <p:nvPr/>
          </p:nvSpPr>
          <p:spPr>
            <a:xfrm>
              <a:off x="1610" y="18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2.22222E-6 L -0.05504 2.22222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4722 4.07407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65</a:t>
            </a:fld>
            <a:endParaRPr lang="en-US" altLang="zh-CN" sz="1400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Optimized Mergesort (2)</a:t>
            </a:r>
          </a:p>
        </p:txBody>
      </p:sp>
      <p:sp>
        <p:nvSpPr>
          <p:cNvPr id="128003" name="Rectangle 3"/>
          <p:cNvSpPr>
            <a:spLocks noGrp="1"/>
          </p:cNvSpPr>
          <p:nvPr>
            <p:ph idx="1"/>
          </p:nvPr>
        </p:nvSpPr>
        <p:spPr>
          <a:xfrm>
            <a:off x="228600" y="901700"/>
            <a:ext cx="8686800" cy="540702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(i=mid; i&gt;=left; i--)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(j=1; j&lt;=right-mid; j++)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temp[right-j+1] = </a:t>
            </a:r>
            <a:r>
              <a:rPr lang="en-US" altLang="zh-CN" sz="2400" b="1" err="1">
                <a:latin typeface="Courier New" panose="02070309020205020404" pitchFamily="49" charset="0"/>
              </a:rPr>
              <a:t>A[j+mid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</a:t>
            </a:r>
            <a:r>
              <a:rPr lang="en-US" altLang="zh-CN" sz="2400" b="1" err="1">
                <a:latin typeface="Courier New" panose="02070309020205020404" pitchFamily="49" charset="0"/>
              </a:rPr>
              <a:t>left,j</a:t>
            </a:r>
            <a:r>
              <a:rPr lang="en-US" altLang="zh-CN" sz="2400" b="1">
                <a:latin typeface="Courier New" panose="02070309020205020404" pitchFamily="49" charset="0"/>
              </a:rPr>
              <a:t>=</a:t>
            </a:r>
            <a:r>
              <a:rPr lang="en-US" altLang="zh-CN" sz="2400" b="1" err="1">
                <a:latin typeface="Courier New" panose="02070309020205020404" pitchFamily="49" charset="0"/>
              </a:rPr>
              <a:t>right,k</a:t>
            </a:r>
            <a:r>
              <a:rPr lang="en-US" altLang="zh-CN" sz="2400" b="1">
                <a:latin typeface="Courier New" panose="02070309020205020404" pitchFamily="49" charset="0"/>
              </a:rPr>
              <a:t>=left; k&lt;=right; k++)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&lt;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])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--];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8004" name="Text Box 4"/>
          <p:cNvSpPr txBox="1"/>
          <p:nvPr/>
        </p:nvSpPr>
        <p:spPr>
          <a:xfrm>
            <a:off x="2535238" y="364490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14  15  23  28</a:t>
            </a:r>
          </a:p>
        </p:txBody>
      </p:sp>
      <p:sp>
        <p:nvSpPr>
          <p:cNvPr id="128005" name="Text Box 5"/>
          <p:cNvSpPr txBox="1"/>
          <p:nvPr/>
        </p:nvSpPr>
        <p:spPr>
          <a:xfrm>
            <a:off x="1908175" y="36242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8006" name="Line 6"/>
          <p:cNvSpPr/>
          <p:nvPr/>
        </p:nvSpPr>
        <p:spPr>
          <a:xfrm flipV="1">
            <a:off x="4356100" y="362426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07" name="Text Box 7"/>
          <p:cNvSpPr txBox="1"/>
          <p:nvPr/>
        </p:nvSpPr>
        <p:spPr>
          <a:xfrm>
            <a:off x="2555875" y="492125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13 17  20  36   28  23  15  14</a:t>
            </a:r>
          </a:p>
        </p:txBody>
      </p:sp>
      <p:sp>
        <p:nvSpPr>
          <p:cNvPr id="128008" name="Text Box 8"/>
          <p:cNvSpPr txBox="1"/>
          <p:nvPr/>
        </p:nvSpPr>
        <p:spPr>
          <a:xfrm>
            <a:off x="1763713" y="49212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28009" name="Text Box 9"/>
          <p:cNvSpPr txBox="1"/>
          <p:nvPr/>
        </p:nvSpPr>
        <p:spPr>
          <a:xfrm>
            <a:off x="2411413" y="4273550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28010" name="Text Box 10"/>
          <p:cNvSpPr txBox="1"/>
          <p:nvPr/>
        </p:nvSpPr>
        <p:spPr>
          <a:xfrm>
            <a:off x="5651500" y="4200525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28011" name="Line 11"/>
          <p:cNvSpPr/>
          <p:nvPr/>
        </p:nvSpPr>
        <p:spPr>
          <a:xfrm flipV="1">
            <a:off x="4356100" y="4921250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2" name="Text Box 12"/>
          <p:cNvSpPr txBox="1"/>
          <p:nvPr/>
        </p:nvSpPr>
        <p:spPr>
          <a:xfrm>
            <a:off x="3851275" y="4200525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28013" name="Line 13"/>
          <p:cNvSpPr/>
          <p:nvPr/>
        </p:nvSpPr>
        <p:spPr>
          <a:xfrm>
            <a:off x="2771775" y="4632325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014" name="Line 14"/>
          <p:cNvSpPr/>
          <p:nvPr/>
        </p:nvSpPr>
        <p:spPr>
          <a:xfrm>
            <a:off x="4140200" y="46339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015" name="Line 15"/>
          <p:cNvSpPr/>
          <p:nvPr/>
        </p:nvSpPr>
        <p:spPr>
          <a:xfrm flipH="1">
            <a:off x="6084888" y="463232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83312" name="Group 16"/>
          <p:cNvGrpSpPr/>
          <p:nvPr/>
        </p:nvGrpSpPr>
        <p:grpSpPr>
          <a:xfrm>
            <a:off x="3008313" y="5422900"/>
            <a:ext cx="268287" cy="693738"/>
            <a:chOff x="1668" y="3416"/>
            <a:chExt cx="169" cy="437"/>
          </a:xfrm>
        </p:grpSpPr>
        <p:sp>
          <p:nvSpPr>
            <p:cNvPr id="128017" name="Line 17"/>
            <p:cNvSpPr/>
            <p:nvPr/>
          </p:nvSpPr>
          <p:spPr>
            <a:xfrm flipV="1">
              <a:off x="1746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8018" name="Text Box 18"/>
            <p:cNvSpPr txBox="1"/>
            <p:nvPr/>
          </p:nvSpPr>
          <p:spPr>
            <a:xfrm>
              <a:off x="1668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128019" name="Group 19"/>
          <p:cNvGrpSpPr/>
          <p:nvPr/>
        </p:nvGrpSpPr>
        <p:grpSpPr>
          <a:xfrm>
            <a:off x="5003800" y="5422900"/>
            <a:ext cx="268288" cy="693738"/>
            <a:chOff x="3709" y="3416"/>
            <a:chExt cx="169" cy="437"/>
          </a:xfrm>
        </p:grpSpPr>
        <p:sp>
          <p:nvSpPr>
            <p:cNvPr id="128020" name="Line 20"/>
            <p:cNvSpPr/>
            <p:nvPr/>
          </p:nvSpPr>
          <p:spPr>
            <a:xfrm flipV="1">
              <a:off x="3787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8021" name="Text Box 21"/>
            <p:cNvSpPr txBox="1"/>
            <p:nvPr/>
          </p:nvSpPr>
          <p:spPr>
            <a:xfrm>
              <a:off x="3709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128022" name="Line 22"/>
          <p:cNvSpPr/>
          <p:nvPr/>
        </p:nvSpPr>
        <p:spPr>
          <a:xfrm flipV="1">
            <a:off x="4140200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023" name="Line 23"/>
          <p:cNvSpPr/>
          <p:nvPr/>
        </p:nvSpPr>
        <p:spPr>
          <a:xfrm flipV="1">
            <a:off x="2771775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024" name="Line 24"/>
          <p:cNvSpPr/>
          <p:nvPr/>
        </p:nvSpPr>
        <p:spPr>
          <a:xfrm flipV="1">
            <a:off x="6011863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83321" name="Group 25"/>
          <p:cNvGrpSpPr/>
          <p:nvPr/>
        </p:nvGrpSpPr>
        <p:grpSpPr>
          <a:xfrm>
            <a:off x="3924300" y="2924175"/>
            <a:ext cx="336550" cy="627063"/>
            <a:chOff x="1610" y="1842"/>
            <a:chExt cx="212" cy="395"/>
          </a:xfrm>
        </p:grpSpPr>
        <p:sp>
          <p:nvSpPr>
            <p:cNvPr id="128026" name="Line 26"/>
            <p:cNvSpPr/>
            <p:nvPr/>
          </p:nvSpPr>
          <p:spPr>
            <a:xfrm>
              <a:off x="1746" y="2101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8027" name="Text Box 27"/>
            <p:cNvSpPr txBox="1"/>
            <p:nvPr/>
          </p:nvSpPr>
          <p:spPr>
            <a:xfrm>
              <a:off x="1610" y="18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6 5.55556E-6 L 0.05503 5.55556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4722 4.07407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66</a:t>
            </a:fld>
            <a:endParaRPr lang="en-US" altLang="zh-CN" sz="140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Optimized Mergesort (2)</a:t>
            </a:r>
          </a:p>
        </p:txBody>
      </p:sp>
      <p:sp>
        <p:nvSpPr>
          <p:cNvPr id="130051" name="Rectangle 3"/>
          <p:cNvSpPr>
            <a:spLocks noGrp="1"/>
          </p:cNvSpPr>
          <p:nvPr>
            <p:ph idx="1"/>
          </p:nvPr>
        </p:nvSpPr>
        <p:spPr>
          <a:xfrm>
            <a:off x="228600" y="901700"/>
            <a:ext cx="8686800" cy="540702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(i=mid; i&gt;=left; i--)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(j=1; j&lt;=right-mid; j++)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temp[right-j+1] = </a:t>
            </a:r>
            <a:r>
              <a:rPr lang="en-US" altLang="zh-CN" sz="2400" b="1" err="1">
                <a:latin typeface="Courier New" panose="02070309020205020404" pitchFamily="49" charset="0"/>
              </a:rPr>
              <a:t>A[j+mid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</a:t>
            </a:r>
            <a:r>
              <a:rPr lang="en-US" altLang="zh-CN" sz="2400" b="1" err="1">
                <a:latin typeface="Courier New" panose="02070309020205020404" pitchFamily="49" charset="0"/>
              </a:rPr>
              <a:t>left,j</a:t>
            </a:r>
            <a:r>
              <a:rPr lang="en-US" altLang="zh-CN" sz="2400" b="1">
                <a:latin typeface="Courier New" panose="02070309020205020404" pitchFamily="49" charset="0"/>
              </a:rPr>
              <a:t>=</a:t>
            </a:r>
            <a:r>
              <a:rPr lang="en-US" altLang="zh-CN" sz="2400" b="1" err="1">
                <a:latin typeface="Courier New" panose="02070309020205020404" pitchFamily="49" charset="0"/>
              </a:rPr>
              <a:t>right,k</a:t>
            </a:r>
            <a:r>
              <a:rPr lang="en-US" altLang="zh-CN" sz="2400" b="1">
                <a:latin typeface="Courier New" panose="02070309020205020404" pitchFamily="49" charset="0"/>
              </a:rPr>
              <a:t>=left; k&lt;=right; k++)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&lt;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])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--];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0052" name="Text Box 4"/>
          <p:cNvSpPr txBox="1"/>
          <p:nvPr/>
        </p:nvSpPr>
        <p:spPr>
          <a:xfrm>
            <a:off x="2535238" y="364490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15  23  28</a:t>
            </a:r>
          </a:p>
        </p:txBody>
      </p:sp>
      <p:sp>
        <p:nvSpPr>
          <p:cNvPr id="130053" name="Text Box 5"/>
          <p:cNvSpPr txBox="1"/>
          <p:nvPr/>
        </p:nvSpPr>
        <p:spPr>
          <a:xfrm>
            <a:off x="1908175" y="36242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30054" name="Line 6"/>
          <p:cNvSpPr/>
          <p:nvPr/>
        </p:nvSpPr>
        <p:spPr>
          <a:xfrm flipV="1">
            <a:off x="4356100" y="362426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055" name="Text Box 7"/>
          <p:cNvSpPr txBox="1"/>
          <p:nvPr/>
        </p:nvSpPr>
        <p:spPr>
          <a:xfrm>
            <a:off x="2555875" y="492125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13 17  20  36   28  23  15  14</a:t>
            </a:r>
          </a:p>
        </p:txBody>
      </p:sp>
      <p:sp>
        <p:nvSpPr>
          <p:cNvPr id="130056" name="Text Box 8"/>
          <p:cNvSpPr txBox="1"/>
          <p:nvPr/>
        </p:nvSpPr>
        <p:spPr>
          <a:xfrm>
            <a:off x="1763713" y="49212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30057" name="Text Box 9"/>
          <p:cNvSpPr txBox="1"/>
          <p:nvPr/>
        </p:nvSpPr>
        <p:spPr>
          <a:xfrm>
            <a:off x="2411413" y="4273550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30058" name="Text Box 10"/>
          <p:cNvSpPr txBox="1"/>
          <p:nvPr/>
        </p:nvSpPr>
        <p:spPr>
          <a:xfrm>
            <a:off x="5651500" y="4200525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30059" name="Line 11"/>
          <p:cNvSpPr/>
          <p:nvPr/>
        </p:nvSpPr>
        <p:spPr>
          <a:xfrm flipV="1">
            <a:off x="4356100" y="4921250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060" name="Text Box 12"/>
          <p:cNvSpPr txBox="1"/>
          <p:nvPr/>
        </p:nvSpPr>
        <p:spPr>
          <a:xfrm>
            <a:off x="3851275" y="4200525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30061" name="Line 13"/>
          <p:cNvSpPr/>
          <p:nvPr/>
        </p:nvSpPr>
        <p:spPr>
          <a:xfrm>
            <a:off x="2771775" y="4632325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062" name="Line 14"/>
          <p:cNvSpPr/>
          <p:nvPr/>
        </p:nvSpPr>
        <p:spPr>
          <a:xfrm>
            <a:off x="4140200" y="46339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063" name="Line 15"/>
          <p:cNvSpPr/>
          <p:nvPr/>
        </p:nvSpPr>
        <p:spPr>
          <a:xfrm flipH="1">
            <a:off x="6084888" y="463232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85360" name="Group 16"/>
          <p:cNvGrpSpPr/>
          <p:nvPr/>
        </p:nvGrpSpPr>
        <p:grpSpPr>
          <a:xfrm>
            <a:off x="3511550" y="5422900"/>
            <a:ext cx="268288" cy="693738"/>
            <a:chOff x="1668" y="3416"/>
            <a:chExt cx="169" cy="437"/>
          </a:xfrm>
        </p:grpSpPr>
        <p:sp>
          <p:nvSpPr>
            <p:cNvPr id="130065" name="Line 17"/>
            <p:cNvSpPr/>
            <p:nvPr/>
          </p:nvSpPr>
          <p:spPr>
            <a:xfrm flipV="1">
              <a:off x="1746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0066" name="Text Box 18"/>
            <p:cNvSpPr txBox="1"/>
            <p:nvPr/>
          </p:nvSpPr>
          <p:spPr>
            <a:xfrm>
              <a:off x="1668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130067" name="Group 19"/>
          <p:cNvGrpSpPr/>
          <p:nvPr/>
        </p:nvGrpSpPr>
        <p:grpSpPr>
          <a:xfrm>
            <a:off x="5003800" y="5422900"/>
            <a:ext cx="268288" cy="693738"/>
            <a:chOff x="3709" y="3416"/>
            <a:chExt cx="169" cy="437"/>
          </a:xfrm>
        </p:grpSpPr>
        <p:sp>
          <p:nvSpPr>
            <p:cNvPr id="130068" name="Line 20"/>
            <p:cNvSpPr/>
            <p:nvPr/>
          </p:nvSpPr>
          <p:spPr>
            <a:xfrm flipV="1">
              <a:off x="3787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0069" name="Text Box 21"/>
            <p:cNvSpPr txBox="1"/>
            <p:nvPr/>
          </p:nvSpPr>
          <p:spPr>
            <a:xfrm>
              <a:off x="3709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130070" name="Line 22"/>
          <p:cNvSpPr/>
          <p:nvPr/>
        </p:nvSpPr>
        <p:spPr>
          <a:xfrm flipV="1">
            <a:off x="4140200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071" name="Line 23"/>
          <p:cNvSpPr/>
          <p:nvPr/>
        </p:nvSpPr>
        <p:spPr>
          <a:xfrm flipV="1">
            <a:off x="2771775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072" name="Line 24"/>
          <p:cNvSpPr/>
          <p:nvPr/>
        </p:nvSpPr>
        <p:spPr>
          <a:xfrm flipV="1">
            <a:off x="6011863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85369" name="Group 25"/>
          <p:cNvGrpSpPr/>
          <p:nvPr/>
        </p:nvGrpSpPr>
        <p:grpSpPr>
          <a:xfrm>
            <a:off x="4379913" y="2924175"/>
            <a:ext cx="336550" cy="627063"/>
            <a:chOff x="1610" y="1842"/>
            <a:chExt cx="212" cy="395"/>
          </a:xfrm>
        </p:grpSpPr>
        <p:sp>
          <p:nvSpPr>
            <p:cNvPr id="130074" name="Line 26"/>
            <p:cNvSpPr/>
            <p:nvPr/>
          </p:nvSpPr>
          <p:spPr>
            <a:xfrm>
              <a:off x="1746" y="2101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0075" name="Text Box 27"/>
            <p:cNvSpPr txBox="1"/>
            <p:nvPr/>
          </p:nvSpPr>
          <p:spPr>
            <a:xfrm>
              <a:off x="1610" y="18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6 5.55556E-6 L 0.05503 5.55556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4722 4.07407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67</a:t>
            </a:fld>
            <a:endParaRPr lang="en-US" altLang="zh-CN" sz="140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Optimized Mergesort (2)</a:t>
            </a:r>
          </a:p>
        </p:txBody>
      </p:sp>
      <p:sp>
        <p:nvSpPr>
          <p:cNvPr id="132099" name="Rectangle 3"/>
          <p:cNvSpPr>
            <a:spLocks noGrp="1"/>
          </p:cNvSpPr>
          <p:nvPr>
            <p:ph idx="1"/>
          </p:nvPr>
        </p:nvSpPr>
        <p:spPr>
          <a:xfrm>
            <a:off x="228600" y="901700"/>
            <a:ext cx="8686800" cy="540702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(i=mid; i&gt;=left; i--)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(j=1; j&lt;=right-mid; j++)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temp[right-j+1] = </a:t>
            </a:r>
            <a:r>
              <a:rPr lang="en-US" altLang="zh-CN" sz="2400" b="1" err="1">
                <a:latin typeface="Courier New" panose="02070309020205020404" pitchFamily="49" charset="0"/>
              </a:rPr>
              <a:t>A[j+mid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</a:t>
            </a:r>
            <a:r>
              <a:rPr lang="en-US" altLang="zh-CN" sz="2400" b="1" err="1">
                <a:latin typeface="Courier New" panose="02070309020205020404" pitchFamily="49" charset="0"/>
              </a:rPr>
              <a:t>left,j</a:t>
            </a:r>
            <a:r>
              <a:rPr lang="en-US" altLang="zh-CN" sz="2400" b="1">
                <a:latin typeface="Courier New" panose="02070309020205020404" pitchFamily="49" charset="0"/>
              </a:rPr>
              <a:t>=</a:t>
            </a:r>
            <a:r>
              <a:rPr lang="en-US" altLang="zh-CN" sz="2400" b="1" err="1">
                <a:latin typeface="Courier New" panose="02070309020205020404" pitchFamily="49" charset="0"/>
              </a:rPr>
              <a:t>right,k</a:t>
            </a:r>
            <a:r>
              <a:rPr lang="en-US" altLang="zh-CN" sz="2400" b="1">
                <a:latin typeface="Courier New" panose="02070309020205020404" pitchFamily="49" charset="0"/>
              </a:rPr>
              <a:t>=left; k&lt;=right; k++)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&lt;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])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--];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100" name="Text Box 4"/>
          <p:cNvSpPr txBox="1"/>
          <p:nvPr/>
        </p:nvSpPr>
        <p:spPr>
          <a:xfrm>
            <a:off x="2535238" y="364490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28</a:t>
            </a:r>
          </a:p>
        </p:txBody>
      </p:sp>
      <p:sp>
        <p:nvSpPr>
          <p:cNvPr id="132101" name="Text Box 5"/>
          <p:cNvSpPr txBox="1"/>
          <p:nvPr/>
        </p:nvSpPr>
        <p:spPr>
          <a:xfrm>
            <a:off x="1908175" y="36242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32102" name="Line 6"/>
          <p:cNvSpPr/>
          <p:nvPr/>
        </p:nvSpPr>
        <p:spPr>
          <a:xfrm flipV="1">
            <a:off x="4356100" y="362426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103" name="Text Box 7"/>
          <p:cNvSpPr txBox="1"/>
          <p:nvPr/>
        </p:nvSpPr>
        <p:spPr>
          <a:xfrm>
            <a:off x="2555875" y="492125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13 17  20  36   28  23  15  14</a:t>
            </a:r>
          </a:p>
        </p:txBody>
      </p:sp>
      <p:sp>
        <p:nvSpPr>
          <p:cNvPr id="132104" name="Text Box 8"/>
          <p:cNvSpPr txBox="1"/>
          <p:nvPr/>
        </p:nvSpPr>
        <p:spPr>
          <a:xfrm>
            <a:off x="1763713" y="49212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32105" name="Text Box 9"/>
          <p:cNvSpPr txBox="1"/>
          <p:nvPr/>
        </p:nvSpPr>
        <p:spPr>
          <a:xfrm>
            <a:off x="2411413" y="4273550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32106" name="Text Box 10"/>
          <p:cNvSpPr txBox="1"/>
          <p:nvPr/>
        </p:nvSpPr>
        <p:spPr>
          <a:xfrm>
            <a:off x="5651500" y="4200525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32107" name="Line 11"/>
          <p:cNvSpPr/>
          <p:nvPr/>
        </p:nvSpPr>
        <p:spPr>
          <a:xfrm flipV="1">
            <a:off x="4356100" y="4921250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108" name="Text Box 12"/>
          <p:cNvSpPr txBox="1"/>
          <p:nvPr/>
        </p:nvSpPr>
        <p:spPr>
          <a:xfrm>
            <a:off x="3851275" y="4200525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32109" name="Line 13"/>
          <p:cNvSpPr/>
          <p:nvPr/>
        </p:nvSpPr>
        <p:spPr>
          <a:xfrm>
            <a:off x="2771775" y="4632325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110" name="Line 14"/>
          <p:cNvSpPr/>
          <p:nvPr/>
        </p:nvSpPr>
        <p:spPr>
          <a:xfrm>
            <a:off x="4140200" y="46339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111" name="Line 15"/>
          <p:cNvSpPr/>
          <p:nvPr/>
        </p:nvSpPr>
        <p:spPr>
          <a:xfrm flipH="1">
            <a:off x="6084888" y="463232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32112" name="Group 16"/>
          <p:cNvGrpSpPr/>
          <p:nvPr/>
        </p:nvGrpSpPr>
        <p:grpSpPr>
          <a:xfrm>
            <a:off x="4016375" y="5422900"/>
            <a:ext cx="268288" cy="693738"/>
            <a:chOff x="1668" y="3416"/>
            <a:chExt cx="169" cy="437"/>
          </a:xfrm>
        </p:grpSpPr>
        <p:sp>
          <p:nvSpPr>
            <p:cNvPr id="132113" name="Line 17"/>
            <p:cNvSpPr/>
            <p:nvPr/>
          </p:nvSpPr>
          <p:spPr>
            <a:xfrm flipV="1">
              <a:off x="1746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2114" name="Text Box 18"/>
            <p:cNvSpPr txBox="1"/>
            <p:nvPr/>
          </p:nvSpPr>
          <p:spPr>
            <a:xfrm>
              <a:off x="1668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187411" name="Group 19"/>
          <p:cNvGrpSpPr/>
          <p:nvPr/>
        </p:nvGrpSpPr>
        <p:grpSpPr>
          <a:xfrm>
            <a:off x="5003800" y="5422900"/>
            <a:ext cx="268288" cy="693738"/>
            <a:chOff x="3709" y="3416"/>
            <a:chExt cx="169" cy="437"/>
          </a:xfrm>
        </p:grpSpPr>
        <p:sp>
          <p:nvSpPr>
            <p:cNvPr id="132116" name="Line 20"/>
            <p:cNvSpPr/>
            <p:nvPr/>
          </p:nvSpPr>
          <p:spPr>
            <a:xfrm flipV="1">
              <a:off x="3787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2117" name="Text Box 21"/>
            <p:cNvSpPr txBox="1"/>
            <p:nvPr/>
          </p:nvSpPr>
          <p:spPr>
            <a:xfrm>
              <a:off x="3709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132118" name="Line 22"/>
          <p:cNvSpPr/>
          <p:nvPr/>
        </p:nvSpPr>
        <p:spPr>
          <a:xfrm flipV="1">
            <a:off x="4140200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119" name="Line 23"/>
          <p:cNvSpPr/>
          <p:nvPr/>
        </p:nvSpPr>
        <p:spPr>
          <a:xfrm flipV="1">
            <a:off x="2771775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120" name="Line 24"/>
          <p:cNvSpPr/>
          <p:nvPr/>
        </p:nvSpPr>
        <p:spPr>
          <a:xfrm flipV="1">
            <a:off x="6011863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87417" name="Group 25"/>
          <p:cNvGrpSpPr/>
          <p:nvPr/>
        </p:nvGrpSpPr>
        <p:grpSpPr>
          <a:xfrm>
            <a:off x="4859338" y="2924175"/>
            <a:ext cx="336550" cy="627063"/>
            <a:chOff x="1610" y="1842"/>
            <a:chExt cx="212" cy="395"/>
          </a:xfrm>
        </p:grpSpPr>
        <p:sp>
          <p:nvSpPr>
            <p:cNvPr id="132122" name="Line 26"/>
            <p:cNvSpPr/>
            <p:nvPr/>
          </p:nvSpPr>
          <p:spPr>
            <a:xfrm>
              <a:off x="1746" y="2101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2123" name="Text Box 27"/>
            <p:cNvSpPr txBox="1"/>
            <p:nvPr/>
          </p:nvSpPr>
          <p:spPr>
            <a:xfrm>
              <a:off x="1610" y="18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5.55556E-6 L -0.05522 5.55556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4722 4.07407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68</a:t>
            </a:fld>
            <a:endParaRPr lang="en-US" altLang="zh-CN" sz="1400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Optimized Mergesort (2)</a:t>
            </a:r>
          </a:p>
        </p:txBody>
      </p:sp>
      <p:sp>
        <p:nvSpPr>
          <p:cNvPr id="134147" name="Rectangle 3"/>
          <p:cNvSpPr>
            <a:spLocks noGrp="1"/>
          </p:cNvSpPr>
          <p:nvPr>
            <p:ph idx="1"/>
          </p:nvPr>
        </p:nvSpPr>
        <p:spPr>
          <a:xfrm>
            <a:off x="228600" y="901700"/>
            <a:ext cx="8686800" cy="540702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(i=mid; i&gt;=left; i--)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(j=1; j&lt;=right-mid; j++)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temp[right-j+1] = </a:t>
            </a:r>
            <a:r>
              <a:rPr lang="en-US" altLang="zh-CN" sz="2400" b="1" err="1">
                <a:latin typeface="Courier New" panose="02070309020205020404" pitchFamily="49" charset="0"/>
              </a:rPr>
              <a:t>A[j+mid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</a:t>
            </a:r>
            <a:r>
              <a:rPr lang="en-US" altLang="zh-CN" sz="2400" b="1" err="1">
                <a:latin typeface="Courier New" panose="02070309020205020404" pitchFamily="49" charset="0"/>
              </a:rPr>
              <a:t>left,j</a:t>
            </a:r>
            <a:r>
              <a:rPr lang="en-US" altLang="zh-CN" sz="2400" b="1">
                <a:latin typeface="Courier New" panose="02070309020205020404" pitchFamily="49" charset="0"/>
              </a:rPr>
              <a:t>=</a:t>
            </a:r>
            <a:r>
              <a:rPr lang="en-US" altLang="zh-CN" sz="2400" b="1" err="1">
                <a:latin typeface="Courier New" panose="02070309020205020404" pitchFamily="49" charset="0"/>
              </a:rPr>
              <a:t>right,k</a:t>
            </a:r>
            <a:r>
              <a:rPr lang="en-US" altLang="zh-CN" sz="2400" b="1">
                <a:latin typeface="Courier New" panose="02070309020205020404" pitchFamily="49" charset="0"/>
              </a:rPr>
              <a:t>=left; k&lt;=right; k++)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&lt;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])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--];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4148" name="Text Box 4"/>
          <p:cNvSpPr txBox="1"/>
          <p:nvPr/>
        </p:nvSpPr>
        <p:spPr>
          <a:xfrm>
            <a:off x="2535238" y="364490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9" name="Text Box 5"/>
          <p:cNvSpPr txBox="1"/>
          <p:nvPr/>
        </p:nvSpPr>
        <p:spPr>
          <a:xfrm>
            <a:off x="1908175" y="36242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34150" name="Line 6"/>
          <p:cNvSpPr/>
          <p:nvPr/>
        </p:nvSpPr>
        <p:spPr>
          <a:xfrm flipV="1">
            <a:off x="4356100" y="362426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151" name="Text Box 7"/>
          <p:cNvSpPr txBox="1"/>
          <p:nvPr/>
        </p:nvSpPr>
        <p:spPr>
          <a:xfrm>
            <a:off x="2555875" y="492125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13 17  20  36   28  23  15  14</a:t>
            </a:r>
          </a:p>
        </p:txBody>
      </p:sp>
      <p:sp>
        <p:nvSpPr>
          <p:cNvPr id="134152" name="Text Box 8"/>
          <p:cNvSpPr txBox="1"/>
          <p:nvPr/>
        </p:nvSpPr>
        <p:spPr>
          <a:xfrm>
            <a:off x="1763713" y="49212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34153" name="Text Box 9"/>
          <p:cNvSpPr txBox="1"/>
          <p:nvPr/>
        </p:nvSpPr>
        <p:spPr>
          <a:xfrm>
            <a:off x="2411413" y="4273550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34154" name="Text Box 10"/>
          <p:cNvSpPr txBox="1"/>
          <p:nvPr/>
        </p:nvSpPr>
        <p:spPr>
          <a:xfrm>
            <a:off x="5651500" y="4200525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34155" name="Line 11"/>
          <p:cNvSpPr/>
          <p:nvPr/>
        </p:nvSpPr>
        <p:spPr>
          <a:xfrm flipV="1">
            <a:off x="4356100" y="4921250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156" name="Text Box 12"/>
          <p:cNvSpPr txBox="1"/>
          <p:nvPr/>
        </p:nvSpPr>
        <p:spPr>
          <a:xfrm>
            <a:off x="3851275" y="4200525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34157" name="Line 13"/>
          <p:cNvSpPr/>
          <p:nvPr/>
        </p:nvSpPr>
        <p:spPr>
          <a:xfrm>
            <a:off x="2771775" y="4632325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158" name="Line 14"/>
          <p:cNvSpPr/>
          <p:nvPr/>
        </p:nvSpPr>
        <p:spPr>
          <a:xfrm>
            <a:off x="4140200" y="46339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159" name="Line 15"/>
          <p:cNvSpPr/>
          <p:nvPr/>
        </p:nvSpPr>
        <p:spPr>
          <a:xfrm flipH="1">
            <a:off x="6084888" y="463232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34160" name="Group 16"/>
          <p:cNvGrpSpPr/>
          <p:nvPr/>
        </p:nvGrpSpPr>
        <p:grpSpPr>
          <a:xfrm>
            <a:off x="3995738" y="5422900"/>
            <a:ext cx="268287" cy="693738"/>
            <a:chOff x="1668" y="3416"/>
            <a:chExt cx="169" cy="437"/>
          </a:xfrm>
        </p:grpSpPr>
        <p:sp>
          <p:nvSpPr>
            <p:cNvPr id="134161" name="Line 17"/>
            <p:cNvSpPr/>
            <p:nvPr/>
          </p:nvSpPr>
          <p:spPr>
            <a:xfrm flipV="1">
              <a:off x="1746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4162" name="Text Box 18"/>
            <p:cNvSpPr txBox="1"/>
            <p:nvPr/>
          </p:nvSpPr>
          <p:spPr>
            <a:xfrm>
              <a:off x="1668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189459" name="Group 19"/>
          <p:cNvGrpSpPr/>
          <p:nvPr/>
        </p:nvGrpSpPr>
        <p:grpSpPr>
          <a:xfrm>
            <a:off x="4448175" y="5422900"/>
            <a:ext cx="268288" cy="693738"/>
            <a:chOff x="3709" y="3416"/>
            <a:chExt cx="169" cy="437"/>
          </a:xfrm>
        </p:grpSpPr>
        <p:sp>
          <p:nvSpPr>
            <p:cNvPr id="134164" name="Line 20"/>
            <p:cNvSpPr/>
            <p:nvPr/>
          </p:nvSpPr>
          <p:spPr>
            <a:xfrm flipV="1">
              <a:off x="3787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4165" name="Text Box 21"/>
            <p:cNvSpPr txBox="1"/>
            <p:nvPr/>
          </p:nvSpPr>
          <p:spPr>
            <a:xfrm>
              <a:off x="3709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134166" name="Line 22"/>
          <p:cNvSpPr/>
          <p:nvPr/>
        </p:nvSpPr>
        <p:spPr>
          <a:xfrm flipV="1">
            <a:off x="4140200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167" name="Line 23"/>
          <p:cNvSpPr/>
          <p:nvPr/>
        </p:nvSpPr>
        <p:spPr>
          <a:xfrm flipV="1">
            <a:off x="2771775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4168" name="Line 24"/>
          <p:cNvSpPr/>
          <p:nvPr/>
        </p:nvSpPr>
        <p:spPr>
          <a:xfrm flipV="1">
            <a:off x="6011863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89465" name="Group 25"/>
          <p:cNvGrpSpPr/>
          <p:nvPr/>
        </p:nvGrpSpPr>
        <p:grpSpPr>
          <a:xfrm>
            <a:off x="5314950" y="2924175"/>
            <a:ext cx="336550" cy="627063"/>
            <a:chOff x="1610" y="1842"/>
            <a:chExt cx="212" cy="395"/>
          </a:xfrm>
        </p:grpSpPr>
        <p:sp>
          <p:nvSpPr>
            <p:cNvPr id="134170" name="Line 26"/>
            <p:cNvSpPr/>
            <p:nvPr/>
          </p:nvSpPr>
          <p:spPr>
            <a:xfrm>
              <a:off x="1746" y="2101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4171" name="Text Box 27"/>
            <p:cNvSpPr txBox="1"/>
            <p:nvPr/>
          </p:nvSpPr>
          <p:spPr>
            <a:xfrm>
              <a:off x="1610" y="18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556E-6 L -0.03142 5.55556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4722 4.07407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69</a:t>
            </a:fld>
            <a:endParaRPr lang="en-US" altLang="zh-CN" sz="1400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Optimized Mergesort (2)</a:t>
            </a:r>
          </a:p>
        </p:txBody>
      </p:sp>
      <p:sp>
        <p:nvSpPr>
          <p:cNvPr id="136195" name="Rectangle 3"/>
          <p:cNvSpPr>
            <a:spLocks noGrp="1"/>
          </p:cNvSpPr>
          <p:nvPr>
            <p:ph idx="1"/>
          </p:nvPr>
        </p:nvSpPr>
        <p:spPr>
          <a:xfrm>
            <a:off x="228600" y="901700"/>
            <a:ext cx="8686800" cy="540702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(i=mid; i&gt;=left; i--)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A[i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(j=1; j&lt;=right-mid; j++)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temp[right-j+1] = </a:t>
            </a:r>
            <a:r>
              <a:rPr lang="en-US" altLang="zh-CN" sz="2400" b="1" err="1">
                <a:latin typeface="Courier New" panose="02070309020205020404" pitchFamily="49" charset="0"/>
              </a:rPr>
              <a:t>A[j+mid</a:t>
            </a:r>
            <a:r>
              <a:rPr lang="en-US" altLang="zh-CN" sz="2400" b="1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for (i=</a:t>
            </a:r>
            <a:r>
              <a:rPr lang="en-US" altLang="zh-CN" sz="2400" b="1" err="1">
                <a:latin typeface="Courier New" panose="02070309020205020404" pitchFamily="49" charset="0"/>
              </a:rPr>
              <a:t>left,j</a:t>
            </a:r>
            <a:r>
              <a:rPr lang="en-US" altLang="zh-CN" sz="2400" b="1">
                <a:latin typeface="Courier New" panose="02070309020205020404" pitchFamily="49" charset="0"/>
              </a:rPr>
              <a:t>=</a:t>
            </a:r>
            <a:r>
              <a:rPr lang="en-US" altLang="zh-CN" sz="2400" b="1" err="1">
                <a:latin typeface="Courier New" panose="02070309020205020404" pitchFamily="49" charset="0"/>
              </a:rPr>
              <a:t>right,k</a:t>
            </a:r>
            <a:r>
              <a:rPr lang="en-US" altLang="zh-CN" sz="2400" b="1">
                <a:latin typeface="Courier New" panose="02070309020205020404" pitchFamily="49" charset="0"/>
              </a:rPr>
              <a:t>=left; k&lt;=right; k++)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if (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] &lt;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])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temp[i</a:t>
            </a:r>
            <a:r>
              <a:rPr lang="en-US" altLang="zh-CN" sz="2400" b="1">
                <a:latin typeface="Courier New" panose="02070309020205020404" pitchFamily="49" charset="0"/>
              </a:rPr>
              <a:t>++];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  else </a:t>
            </a:r>
            <a:r>
              <a:rPr lang="en-US" altLang="zh-CN" sz="2400" b="1" err="1">
                <a:latin typeface="Courier New" panose="02070309020205020404" pitchFamily="49" charset="0"/>
              </a:rPr>
              <a:t>A[k</a:t>
            </a:r>
            <a:r>
              <a:rPr lang="en-US" altLang="zh-CN" sz="2400" b="1">
                <a:latin typeface="Courier New" panose="02070309020205020404" pitchFamily="49" charset="0"/>
              </a:rPr>
              <a:t>] = </a:t>
            </a:r>
            <a:r>
              <a:rPr lang="en-US" altLang="zh-CN" sz="2400" b="1" err="1">
                <a:latin typeface="Courier New" panose="02070309020205020404" pitchFamily="49" charset="0"/>
              </a:rPr>
              <a:t>temp[j</a:t>
            </a:r>
            <a:r>
              <a:rPr lang="en-US" altLang="zh-CN" sz="2400" b="1">
                <a:latin typeface="Courier New" panose="02070309020205020404" pitchFamily="49" charset="0"/>
              </a:rPr>
              <a:t>--];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6" name="Text Box 4"/>
          <p:cNvSpPr txBox="1"/>
          <p:nvPr/>
        </p:nvSpPr>
        <p:spPr>
          <a:xfrm>
            <a:off x="2535238" y="364490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136197" name="Text Box 5"/>
          <p:cNvSpPr txBox="1"/>
          <p:nvPr/>
        </p:nvSpPr>
        <p:spPr>
          <a:xfrm>
            <a:off x="1908175" y="3624263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36198" name="Line 6"/>
          <p:cNvSpPr/>
          <p:nvPr/>
        </p:nvSpPr>
        <p:spPr>
          <a:xfrm flipV="1">
            <a:off x="4356100" y="3624263"/>
            <a:ext cx="0" cy="5032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199" name="Text Box 7"/>
          <p:cNvSpPr txBox="1"/>
          <p:nvPr/>
        </p:nvSpPr>
        <p:spPr>
          <a:xfrm>
            <a:off x="2555875" y="4921250"/>
            <a:ext cx="3698875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13 17  20  36   28  23  15  14</a:t>
            </a:r>
          </a:p>
        </p:txBody>
      </p:sp>
      <p:sp>
        <p:nvSpPr>
          <p:cNvPr id="136200" name="Text Box 8"/>
          <p:cNvSpPr txBox="1"/>
          <p:nvPr/>
        </p:nvSpPr>
        <p:spPr>
          <a:xfrm>
            <a:off x="1763713" y="49212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136201" name="Text Box 9"/>
          <p:cNvSpPr txBox="1"/>
          <p:nvPr/>
        </p:nvSpPr>
        <p:spPr>
          <a:xfrm>
            <a:off x="2411413" y="4273550"/>
            <a:ext cx="58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</a:p>
        </p:txBody>
      </p:sp>
      <p:sp>
        <p:nvSpPr>
          <p:cNvPr id="136202" name="Text Box 10"/>
          <p:cNvSpPr txBox="1"/>
          <p:nvPr/>
        </p:nvSpPr>
        <p:spPr>
          <a:xfrm>
            <a:off x="5651500" y="4200525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</a:p>
        </p:txBody>
      </p:sp>
      <p:sp>
        <p:nvSpPr>
          <p:cNvPr id="136203" name="Line 11"/>
          <p:cNvSpPr/>
          <p:nvPr/>
        </p:nvSpPr>
        <p:spPr>
          <a:xfrm flipV="1">
            <a:off x="4356100" y="4921250"/>
            <a:ext cx="0" cy="503238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204" name="Text Box 12"/>
          <p:cNvSpPr txBox="1"/>
          <p:nvPr/>
        </p:nvSpPr>
        <p:spPr>
          <a:xfrm>
            <a:off x="3851275" y="4200525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136205" name="Line 13"/>
          <p:cNvSpPr/>
          <p:nvPr/>
        </p:nvSpPr>
        <p:spPr>
          <a:xfrm>
            <a:off x="2771775" y="4632325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6206" name="Line 14"/>
          <p:cNvSpPr/>
          <p:nvPr/>
        </p:nvSpPr>
        <p:spPr>
          <a:xfrm>
            <a:off x="4140200" y="463391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6207" name="Line 15"/>
          <p:cNvSpPr/>
          <p:nvPr/>
        </p:nvSpPr>
        <p:spPr>
          <a:xfrm flipH="1">
            <a:off x="6084888" y="463232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36208" name="Group 16"/>
          <p:cNvGrpSpPr/>
          <p:nvPr/>
        </p:nvGrpSpPr>
        <p:grpSpPr>
          <a:xfrm>
            <a:off x="3995738" y="5422900"/>
            <a:ext cx="268287" cy="693738"/>
            <a:chOff x="1668" y="3416"/>
            <a:chExt cx="169" cy="437"/>
          </a:xfrm>
        </p:grpSpPr>
        <p:sp>
          <p:nvSpPr>
            <p:cNvPr id="136209" name="Line 17"/>
            <p:cNvSpPr/>
            <p:nvPr/>
          </p:nvSpPr>
          <p:spPr>
            <a:xfrm flipV="1">
              <a:off x="1746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6210" name="Text Box 18"/>
            <p:cNvSpPr txBox="1"/>
            <p:nvPr/>
          </p:nvSpPr>
          <p:spPr>
            <a:xfrm>
              <a:off x="1668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191507" name="Group 19"/>
          <p:cNvGrpSpPr/>
          <p:nvPr/>
        </p:nvGrpSpPr>
        <p:grpSpPr>
          <a:xfrm>
            <a:off x="4140200" y="5422900"/>
            <a:ext cx="268288" cy="693738"/>
            <a:chOff x="3709" y="3416"/>
            <a:chExt cx="169" cy="437"/>
          </a:xfrm>
        </p:grpSpPr>
        <p:sp>
          <p:nvSpPr>
            <p:cNvPr id="136212" name="Line 20"/>
            <p:cNvSpPr/>
            <p:nvPr/>
          </p:nvSpPr>
          <p:spPr>
            <a:xfrm flipV="1">
              <a:off x="3787" y="3416"/>
              <a:ext cx="0" cy="18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6213" name="Text Box 21"/>
            <p:cNvSpPr txBox="1"/>
            <p:nvPr/>
          </p:nvSpPr>
          <p:spPr>
            <a:xfrm>
              <a:off x="3709" y="356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136214" name="Line 22"/>
          <p:cNvSpPr/>
          <p:nvPr/>
        </p:nvSpPr>
        <p:spPr>
          <a:xfrm flipV="1">
            <a:off x="4140200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6215" name="Line 23"/>
          <p:cNvSpPr/>
          <p:nvPr/>
        </p:nvSpPr>
        <p:spPr>
          <a:xfrm flipV="1">
            <a:off x="2771775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6216" name="Line 24"/>
          <p:cNvSpPr/>
          <p:nvPr/>
        </p:nvSpPr>
        <p:spPr>
          <a:xfrm flipV="1">
            <a:off x="6011863" y="41275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91513" name="Group 25"/>
          <p:cNvGrpSpPr/>
          <p:nvPr/>
        </p:nvGrpSpPr>
        <p:grpSpPr>
          <a:xfrm>
            <a:off x="5748338" y="2924175"/>
            <a:ext cx="336550" cy="627063"/>
            <a:chOff x="1610" y="1842"/>
            <a:chExt cx="212" cy="395"/>
          </a:xfrm>
        </p:grpSpPr>
        <p:sp>
          <p:nvSpPr>
            <p:cNvPr id="136218" name="Line 26"/>
            <p:cNvSpPr/>
            <p:nvPr/>
          </p:nvSpPr>
          <p:spPr>
            <a:xfrm>
              <a:off x="1746" y="2101"/>
              <a:ext cx="0" cy="1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6219" name="Text Box 27"/>
            <p:cNvSpPr txBox="1"/>
            <p:nvPr/>
          </p:nvSpPr>
          <p:spPr>
            <a:xfrm>
              <a:off x="1610" y="18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  <p:sp>
        <p:nvSpPr>
          <p:cNvPr id="34822" name="Rectangle 6"/>
          <p:cNvSpPr/>
          <p:nvPr/>
        </p:nvSpPr>
        <p:spPr>
          <a:xfrm>
            <a:off x="7524750" y="4076700"/>
            <a:ext cx="9525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55556E-6 L -0.06302 5.55556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4722 4.07407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7</a:t>
            </a:fld>
            <a:endParaRPr lang="en-US" altLang="zh-CN" sz="140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Insertion Sort (4)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228600" y="908050"/>
            <a:ext cx="7799388" cy="338455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void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inssort</a:t>
            </a:r>
            <a:r>
              <a:rPr lang="en-US" altLang="zh-CN" sz="2400" b="1" dirty="0">
                <a:latin typeface="Courier New" panose="02070309020205020404" pitchFamily="49" charset="0"/>
              </a:rPr>
              <a:t>(Elem A[], int n) {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for (int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=1;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&lt;n;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for (int j=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; (j&gt;0) &amp;&amp;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 (A[j] &lt; A[j-1])); j--)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swap(A, j, j-1);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Insertion Sorting algorithm is </a:t>
            </a:r>
            <a:r>
              <a:rPr lang="en-US" altLang="zh-CN" sz="2400" b="1" dirty="0">
                <a:solidFill>
                  <a:srgbClr val="CC0000"/>
                </a:solidFill>
              </a:rPr>
              <a:t>Stable</a:t>
            </a:r>
            <a:r>
              <a:rPr lang="en-US" altLang="zh-CN" sz="2400" dirty="0"/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</p:txBody>
      </p:sp>
      <p:sp>
        <p:nvSpPr>
          <p:cNvPr id="15364" name="Text Box 4"/>
          <p:cNvSpPr txBox="1"/>
          <p:nvPr/>
        </p:nvSpPr>
        <p:spPr>
          <a:xfrm>
            <a:off x="1474788" y="3843338"/>
            <a:ext cx="549275" cy="92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lstStyle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5" name="Text Box 5"/>
          <p:cNvSpPr txBox="1"/>
          <p:nvPr/>
        </p:nvSpPr>
        <p:spPr>
          <a:xfrm>
            <a:off x="611188" y="4425950"/>
            <a:ext cx="647700" cy="2647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1619250" y="3905250"/>
            <a:ext cx="647700" cy="3195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7" name="Text Box 7"/>
          <p:cNvSpPr txBox="1"/>
          <p:nvPr/>
        </p:nvSpPr>
        <p:spPr>
          <a:xfrm>
            <a:off x="3562350" y="3844925"/>
            <a:ext cx="647700" cy="3195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8" name="Text Box 8"/>
          <p:cNvSpPr txBox="1"/>
          <p:nvPr/>
        </p:nvSpPr>
        <p:spPr>
          <a:xfrm>
            <a:off x="4498975" y="3817938"/>
            <a:ext cx="647700" cy="31956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9" name="Text Box 21"/>
          <p:cNvSpPr txBox="1"/>
          <p:nvPr/>
        </p:nvSpPr>
        <p:spPr>
          <a:xfrm>
            <a:off x="6156325" y="3817938"/>
            <a:ext cx="647700" cy="31956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0" name="Text Box 22"/>
          <p:cNvSpPr txBox="1"/>
          <p:nvPr/>
        </p:nvSpPr>
        <p:spPr>
          <a:xfrm>
            <a:off x="7092950" y="3817938"/>
            <a:ext cx="647700" cy="31956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i=3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1" name="Line 26"/>
          <p:cNvSpPr/>
          <p:nvPr/>
        </p:nvSpPr>
        <p:spPr>
          <a:xfrm>
            <a:off x="395288" y="5229225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72" name="Rectangle 27"/>
          <p:cNvSpPr/>
          <p:nvPr/>
        </p:nvSpPr>
        <p:spPr>
          <a:xfrm>
            <a:off x="595313" y="3860800"/>
            <a:ext cx="5921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15373" name="Line 28"/>
          <p:cNvSpPr/>
          <p:nvPr/>
        </p:nvSpPr>
        <p:spPr>
          <a:xfrm>
            <a:off x="1331913" y="4652963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74" name="Line 29"/>
          <p:cNvSpPr/>
          <p:nvPr/>
        </p:nvSpPr>
        <p:spPr>
          <a:xfrm>
            <a:off x="3275013" y="5229225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75" name="Text Box 30"/>
          <p:cNvSpPr txBox="1"/>
          <p:nvPr/>
        </p:nvSpPr>
        <p:spPr>
          <a:xfrm>
            <a:off x="2482850" y="3871913"/>
            <a:ext cx="549275" cy="92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lstStyle/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6" name="Text Box 31"/>
          <p:cNvSpPr txBox="1"/>
          <p:nvPr/>
        </p:nvSpPr>
        <p:spPr>
          <a:xfrm>
            <a:off x="2627313" y="3933825"/>
            <a:ext cx="647700" cy="3195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7" name="Line 32"/>
          <p:cNvSpPr/>
          <p:nvPr/>
        </p:nvSpPr>
        <p:spPr>
          <a:xfrm>
            <a:off x="2339975" y="5734050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78" name="Line 33"/>
          <p:cNvSpPr/>
          <p:nvPr/>
        </p:nvSpPr>
        <p:spPr>
          <a:xfrm>
            <a:off x="4281488" y="4652963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79" name="Text Box 34"/>
          <p:cNvSpPr txBox="1"/>
          <p:nvPr/>
        </p:nvSpPr>
        <p:spPr>
          <a:xfrm>
            <a:off x="5291138" y="3860800"/>
            <a:ext cx="647700" cy="3195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i=3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80" name="Line 35"/>
          <p:cNvSpPr/>
          <p:nvPr/>
        </p:nvSpPr>
        <p:spPr>
          <a:xfrm>
            <a:off x="5073650" y="623728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81" name="Line 36"/>
          <p:cNvSpPr/>
          <p:nvPr/>
        </p:nvSpPr>
        <p:spPr>
          <a:xfrm>
            <a:off x="5867400" y="5734050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82" name="Line 37"/>
          <p:cNvSpPr/>
          <p:nvPr/>
        </p:nvSpPr>
        <p:spPr>
          <a:xfrm>
            <a:off x="6875463" y="515778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70</a:t>
            </a:fld>
            <a:endParaRPr lang="en-US" altLang="zh-CN" sz="14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Mergesort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Cost</a:t>
            </a:r>
          </a:p>
        </p:txBody>
      </p:sp>
      <p:sp>
        <p:nvSpPr>
          <p:cNvPr id="138243" name="Rectangle 3"/>
          <p:cNvSpPr>
            <a:spLocks noGrp="1"/>
          </p:cNvSpPr>
          <p:nvPr>
            <p:ph idx="1"/>
          </p:nvPr>
        </p:nvSpPr>
        <p:spPr>
          <a:xfrm>
            <a:off x="455613" y="1341438"/>
            <a:ext cx="8226425" cy="4830762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Helvetica" pitchFamily="34" charset="0"/>
              </a:rPr>
              <a:t>Time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Symbol" panose="05050102010706020507" pitchFamily="18" charset="2"/>
                <a:sym typeface="Symbol" panose="05050102010706020507" pitchFamily="18" charset="2"/>
              </a:rPr>
              <a:t> 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 log </a:t>
            </a:r>
            <a:r>
              <a:rPr lang="en-US" altLang="zh-CN" i="1" dirty="0"/>
              <a:t>n</a:t>
            </a:r>
            <a:r>
              <a:rPr lang="en-US" altLang="zh-CN" dirty="0"/>
              <a:t>) in the best, average, and worst cases.</a:t>
            </a:r>
            <a:endParaRPr lang="en-US" altLang="zh-CN" dirty="0">
              <a:latin typeface="Helvetic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Helvetica" pitchFamily="34" charset="0"/>
              </a:rPr>
              <a:t>Space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Helvetica" pitchFamily="34" charset="0"/>
              </a:rPr>
              <a:t>2n.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dirty="0">
              <a:latin typeface="Helvetica" pitchFamily="34" charset="0"/>
            </a:endParaRPr>
          </a:p>
        </p:txBody>
      </p:sp>
      <p:sp>
        <p:nvSpPr>
          <p:cNvPr id="138244" name="Text Box 4"/>
          <p:cNvSpPr txBox="1"/>
          <p:nvPr/>
        </p:nvSpPr>
        <p:spPr>
          <a:xfrm>
            <a:off x="2535238" y="4005263"/>
            <a:ext cx="3698875" cy="466725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13  14  15  17  20  23  28  36</a:t>
            </a:r>
          </a:p>
        </p:txBody>
      </p:sp>
      <p:sp>
        <p:nvSpPr>
          <p:cNvPr id="138245" name="Rectangle 5"/>
          <p:cNvSpPr/>
          <p:nvPr/>
        </p:nvSpPr>
        <p:spPr>
          <a:xfrm>
            <a:off x="2266950" y="4795838"/>
            <a:ext cx="187325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13 17  20  36</a:t>
            </a:r>
          </a:p>
        </p:txBody>
      </p:sp>
      <p:sp>
        <p:nvSpPr>
          <p:cNvPr id="138246" name="Rectangle 6"/>
          <p:cNvSpPr/>
          <p:nvPr/>
        </p:nvSpPr>
        <p:spPr>
          <a:xfrm>
            <a:off x="4572000" y="4795838"/>
            <a:ext cx="187325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14  15  23  28</a:t>
            </a:r>
          </a:p>
        </p:txBody>
      </p:sp>
      <p:sp>
        <p:nvSpPr>
          <p:cNvPr id="138247" name="Rectangle 7"/>
          <p:cNvSpPr/>
          <p:nvPr/>
        </p:nvSpPr>
        <p:spPr>
          <a:xfrm>
            <a:off x="1549400" y="5589588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20 36</a:t>
            </a:r>
          </a:p>
        </p:txBody>
      </p:sp>
      <p:sp>
        <p:nvSpPr>
          <p:cNvPr id="138248" name="Rectangle 8"/>
          <p:cNvSpPr/>
          <p:nvPr/>
        </p:nvSpPr>
        <p:spPr>
          <a:xfrm>
            <a:off x="2916238" y="5588000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13  17</a:t>
            </a:r>
          </a:p>
        </p:txBody>
      </p:sp>
      <p:sp>
        <p:nvSpPr>
          <p:cNvPr id="138249" name="Rectangle 9"/>
          <p:cNvSpPr/>
          <p:nvPr/>
        </p:nvSpPr>
        <p:spPr>
          <a:xfrm>
            <a:off x="1403350" y="6237288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138250" name="Rectangle 10"/>
          <p:cNvSpPr/>
          <p:nvPr/>
        </p:nvSpPr>
        <p:spPr>
          <a:xfrm>
            <a:off x="1979613" y="6237288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38251" name="Line 11"/>
          <p:cNvSpPr/>
          <p:nvPr/>
        </p:nvSpPr>
        <p:spPr>
          <a:xfrm flipV="1">
            <a:off x="1619250" y="6021388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52" name="Line 12"/>
          <p:cNvSpPr/>
          <p:nvPr/>
        </p:nvSpPr>
        <p:spPr>
          <a:xfrm flipH="1" flipV="1">
            <a:off x="1908175" y="6021388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53" name="Rectangle 13"/>
          <p:cNvSpPr/>
          <p:nvPr/>
        </p:nvSpPr>
        <p:spPr>
          <a:xfrm>
            <a:off x="2916238" y="6237288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138254" name="Rectangle 14"/>
          <p:cNvSpPr/>
          <p:nvPr/>
        </p:nvSpPr>
        <p:spPr>
          <a:xfrm>
            <a:off x="3492500" y="6237288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38255" name="Line 15"/>
          <p:cNvSpPr/>
          <p:nvPr/>
        </p:nvSpPr>
        <p:spPr>
          <a:xfrm flipV="1">
            <a:off x="3059113" y="6021388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56" name="Line 16"/>
          <p:cNvSpPr/>
          <p:nvPr/>
        </p:nvSpPr>
        <p:spPr>
          <a:xfrm flipH="1" flipV="1">
            <a:off x="3348038" y="6021388"/>
            <a:ext cx="360362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57" name="Line 17"/>
          <p:cNvSpPr/>
          <p:nvPr/>
        </p:nvSpPr>
        <p:spPr>
          <a:xfrm flipV="1">
            <a:off x="2124075" y="5229225"/>
            <a:ext cx="719138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58" name="Line 18"/>
          <p:cNvSpPr/>
          <p:nvPr/>
        </p:nvSpPr>
        <p:spPr>
          <a:xfrm flipH="1" flipV="1">
            <a:off x="2843213" y="5229225"/>
            <a:ext cx="649287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59" name="Rectangle 19"/>
          <p:cNvSpPr/>
          <p:nvPr/>
        </p:nvSpPr>
        <p:spPr>
          <a:xfrm>
            <a:off x="4427538" y="5588000"/>
            <a:ext cx="935037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14  28</a:t>
            </a:r>
          </a:p>
        </p:txBody>
      </p:sp>
      <p:sp>
        <p:nvSpPr>
          <p:cNvPr id="138260" name="Rectangle 20"/>
          <p:cNvSpPr/>
          <p:nvPr/>
        </p:nvSpPr>
        <p:spPr>
          <a:xfrm>
            <a:off x="5867400" y="5588000"/>
            <a:ext cx="935038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15  23</a:t>
            </a:r>
          </a:p>
        </p:txBody>
      </p:sp>
      <p:sp>
        <p:nvSpPr>
          <p:cNvPr id="138261" name="Rectangle 21"/>
          <p:cNvSpPr/>
          <p:nvPr/>
        </p:nvSpPr>
        <p:spPr>
          <a:xfrm>
            <a:off x="4356100" y="6237288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138262" name="Rectangle 22"/>
          <p:cNvSpPr/>
          <p:nvPr/>
        </p:nvSpPr>
        <p:spPr>
          <a:xfrm>
            <a:off x="5003800" y="6237288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38263" name="Line 23"/>
          <p:cNvSpPr/>
          <p:nvPr/>
        </p:nvSpPr>
        <p:spPr>
          <a:xfrm flipV="1">
            <a:off x="4572000" y="6021388"/>
            <a:ext cx="28733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64" name="Line 24"/>
          <p:cNvSpPr/>
          <p:nvPr/>
        </p:nvSpPr>
        <p:spPr>
          <a:xfrm>
            <a:off x="4859338" y="6021388"/>
            <a:ext cx="288925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65" name="Rectangle 25"/>
          <p:cNvSpPr/>
          <p:nvPr/>
        </p:nvSpPr>
        <p:spPr>
          <a:xfrm>
            <a:off x="5867400" y="6237288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138266" name="Rectangle 26"/>
          <p:cNvSpPr/>
          <p:nvPr/>
        </p:nvSpPr>
        <p:spPr>
          <a:xfrm>
            <a:off x="6588125" y="6237288"/>
            <a:ext cx="431800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38267" name="Line 27"/>
          <p:cNvSpPr/>
          <p:nvPr/>
        </p:nvSpPr>
        <p:spPr>
          <a:xfrm flipV="1">
            <a:off x="6084888" y="6021388"/>
            <a:ext cx="215900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68" name="Line 28"/>
          <p:cNvSpPr/>
          <p:nvPr/>
        </p:nvSpPr>
        <p:spPr>
          <a:xfrm>
            <a:off x="6300788" y="6021388"/>
            <a:ext cx="287337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69" name="Line 29"/>
          <p:cNvSpPr/>
          <p:nvPr/>
        </p:nvSpPr>
        <p:spPr>
          <a:xfrm flipV="1">
            <a:off x="4859338" y="5229225"/>
            <a:ext cx="720725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70" name="Line 30"/>
          <p:cNvSpPr/>
          <p:nvPr/>
        </p:nvSpPr>
        <p:spPr>
          <a:xfrm flipH="1" flipV="1">
            <a:off x="5580063" y="5229225"/>
            <a:ext cx="504825" cy="35877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71" name="Line 31"/>
          <p:cNvSpPr/>
          <p:nvPr/>
        </p:nvSpPr>
        <p:spPr>
          <a:xfrm flipV="1">
            <a:off x="3203575" y="4508500"/>
            <a:ext cx="863600" cy="287338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72" name="Line 32"/>
          <p:cNvSpPr/>
          <p:nvPr/>
        </p:nvSpPr>
        <p:spPr>
          <a:xfrm flipH="1" flipV="1">
            <a:off x="4067175" y="4508500"/>
            <a:ext cx="936625" cy="287338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73" name="Text Box 33"/>
          <p:cNvSpPr txBox="1"/>
          <p:nvPr/>
        </p:nvSpPr>
        <p:spPr>
          <a:xfrm>
            <a:off x="2535238" y="3429000"/>
            <a:ext cx="376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36  20  17  13  28  14  23  15 </a:t>
            </a:r>
          </a:p>
        </p:txBody>
      </p:sp>
      <p:sp>
        <p:nvSpPr>
          <p:cNvPr id="138274" name="Text Box 34"/>
          <p:cNvSpPr txBox="1"/>
          <p:nvPr/>
        </p:nvSpPr>
        <p:spPr>
          <a:xfrm>
            <a:off x="7072313" y="4811713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138275" name="Text Box 35"/>
          <p:cNvSpPr txBox="1"/>
          <p:nvPr/>
        </p:nvSpPr>
        <p:spPr>
          <a:xfrm>
            <a:off x="7164388" y="5516563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138276" name="Text Box 36"/>
          <p:cNvSpPr txBox="1"/>
          <p:nvPr/>
        </p:nvSpPr>
        <p:spPr>
          <a:xfrm>
            <a:off x="7235825" y="6237288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138277" name="Text Box 37"/>
          <p:cNvSpPr txBox="1"/>
          <p:nvPr/>
        </p:nvSpPr>
        <p:spPr>
          <a:xfrm>
            <a:off x="7164388" y="4076700"/>
            <a:ext cx="76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138278" name="AutoShape 38"/>
          <p:cNvSpPr/>
          <p:nvPr/>
        </p:nvSpPr>
        <p:spPr>
          <a:xfrm>
            <a:off x="1114425" y="3933825"/>
            <a:ext cx="288925" cy="2735263"/>
          </a:xfrm>
          <a:prstGeom prst="leftBrace">
            <a:avLst>
              <a:gd name="adj1" fmla="val 7876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79" name="Text Box 39"/>
          <p:cNvSpPr txBox="1"/>
          <p:nvPr/>
        </p:nvSpPr>
        <p:spPr>
          <a:xfrm>
            <a:off x="30163" y="5091113"/>
            <a:ext cx="725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logn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71</a:t>
            </a:fld>
            <a:endParaRPr lang="en-US" altLang="zh-CN" sz="1400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Chapter7     Internal Sorting</a:t>
            </a:r>
          </a:p>
        </p:txBody>
      </p:sp>
      <p:sp>
        <p:nvSpPr>
          <p:cNvPr id="140291" name="Rectangle 3"/>
          <p:cNvSpPr>
            <a:spLocks noGrp="1"/>
          </p:cNvSpPr>
          <p:nvPr>
            <p:ph idx="1"/>
          </p:nvPr>
        </p:nvSpPr>
        <p:spPr>
          <a:xfrm>
            <a:off x="179388" y="1484313"/>
            <a:ext cx="8964612" cy="518477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339933"/>
                </a:solidFill>
              </a:rPr>
              <a:t>7.1 </a:t>
            </a:r>
            <a:r>
              <a:rPr lang="en-US" altLang="zh-CN" sz="2800" b="1">
                <a:solidFill>
                  <a:srgbClr val="006600"/>
                </a:solidFill>
              </a:rPr>
              <a:t>Terminology and notation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</a:rPr>
              <a:t>7.2 Three 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(n</a:t>
            </a:r>
            <a:r>
              <a:rPr lang="en-US" altLang="zh-CN" sz="2800" b="1" baseline="3000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) Sorting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Insertion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Bubble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Selection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7.3 Shell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7.4 Quick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7.5 Merge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CC0000"/>
                </a:solidFill>
                <a:sym typeface="Symbol" panose="05050102010706020507" pitchFamily="18" charset="2"/>
              </a:rPr>
              <a:t>7.6 Heap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7.7 </a:t>
            </a:r>
            <a:r>
              <a:rPr lang="en-US" altLang="zh-CN" sz="2800" b="1" err="1">
                <a:solidFill>
                  <a:srgbClr val="006600"/>
                </a:solidFill>
                <a:sym typeface="Symbol" panose="05050102010706020507" pitchFamily="18" charset="2"/>
              </a:rPr>
              <a:t>BinSort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 and Radix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7.8 Empirical Comparison of Sorting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7.9 Lower bounds for Sorting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14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0"/>
            <a:ext cx="7772400" cy="1143000"/>
          </a:xfrm>
          <a:ln/>
        </p:spPr>
        <p:txBody>
          <a:bodyPr wrap="square" lIns="91440" tIns="45720" rIns="91440" bIns="45720" anchor="ctr" anchorCtr="0"/>
          <a:lstStyle/>
          <a:p>
            <a:r>
              <a:rPr lang="en-US" altLang="zh-CN">
                <a:solidFill>
                  <a:srgbClr val="CC0000"/>
                </a:solidFill>
              </a:rPr>
              <a:t>Function of Heaps</a:t>
            </a:r>
            <a:endParaRPr lang="zh-CN" altLang="en-US" dirty="0">
              <a:solidFill>
                <a:srgbClr val="CC0000"/>
              </a:solidFill>
            </a:endParaRPr>
          </a:p>
        </p:txBody>
      </p:sp>
      <p:grpSp>
        <p:nvGrpSpPr>
          <p:cNvPr id="3" name="Group 49"/>
          <p:cNvGrpSpPr/>
          <p:nvPr/>
        </p:nvGrpSpPr>
        <p:grpSpPr>
          <a:xfrm>
            <a:off x="323850" y="1320800"/>
            <a:ext cx="2341563" cy="1727200"/>
            <a:chOff x="930" y="2478"/>
            <a:chExt cx="1475" cy="1088"/>
          </a:xfrm>
        </p:grpSpPr>
        <p:grpSp>
          <p:nvGrpSpPr>
            <p:cNvPr id="141316" name="Group 15"/>
            <p:cNvGrpSpPr/>
            <p:nvPr/>
          </p:nvGrpSpPr>
          <p:grpSpPr>
            <a:xfrm>
              <a:off x="949" y="2478"/>
              <a:ext cx="1395" cy="1069"/>
              <a:chOff x="3607" y="4795"/>
              <a:chExt cx="1878" cy="1361"/>
            </a:xfrm>
          </p:grpSpPr>
          <p:sp>
            <p:nvSpPr>
              <p:cNvPr id="141317" name="Oval 16"/>
              <p:cNvSpPr/>
              <p:nvPr/>
            </p:nvSpPr>
            <p:spPr>
              <a:xfrm>
                <a:off x="4546" y="4795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318" name="Oval 17"/>
              <p:cNvSpPr/>
              <p:nvPr/>
            </p:nvSpPr>
            <p:spPr>
              <a:xfrm>
                <a:off x="3920" y="5339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319" name="Oval 18"/>
              <p:cNvSpPr/>
              <p:nvPr/>
            </p:nvSpPr>
            <p:spPr>
              <a:xfrm>
                <a:off x="5172" y="5339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320" name="Oval 19"/>
              <p:cNvSpPr/>
              <p:nvPr/>
            </p:nvSpPr>
            <p:spPr>
              <a:xfrm>
                <a:off x="3607" y="5882"/>
                <a:ext cx="312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321" name="Oval 20"/>
              <p:cNvSpPr/>
              <p:nvPr/>
            </p:nvSpPr>
            <p:spPr>
              <a:xfrm>
                <a:off x="4233" y="5882"/>
                <a:ext cx="313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322" name="Oval 21"/>
              <p:cNvSpPr/>
              <p:nvPr/>
            </p:nvSpPr>
            <p:spPr>
              <a:xfrm>
                <a:off x="4859" y="5882"/>
                <a:ext cx="312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323" name="Line 22"/>
              <p:cNvSpPr/>
              <p:nvPr/>
            </p:nvSpPr>
            <p:spPr>
              <a:xfrm flipH="1">
                <a:off x="4077" y="5067"/>
                <a:ext cx="626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1324" name="Line 23"/>
              <p:cNvSpPr/>
              <p:nvPr/>
            </p:nvSpPr>
            <p:spPr>
              <a:xfrm>
                <a:off x="4703" y="5067"/>
                <a:ext cx="626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1325" name="Line 24"/>
              <p:cNvSpPr/>
              <p:nvPr/>
            </p:nvSpPr>
            <p:spPr>
              <a:xfrm flipH="1">
                <a:off x="3764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1326" name="Line 25"/>
              <p:cNvSpPr/>
              <p:nvPr/>
            </p:nvSpPr>
            <p:spPr>
              <a:xfrm>
                <a:off x="4077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1327" name="Line 26"/>
              <p:cNvSpPr/>
              <p:nvPr/>
            </p:nvSpPr>
            <p:spPr>
              <a:xfrm flipH="1">
                <a:off x="5016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41328" name="Rectangle 43"/>
            <p:cNvSpPr/>
            <p:nvPr/>
          </p:nvSpPr>
          <p:spPr>
            <a:xfrm>
              <a:off x="1631" y="2478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 </a:t>
              </a:r>
            </a:p>
          </p:txBody>
        </p:sp>
        <p:sp>
          <p:nvSpPr>
            <p:cNvPr id="141329" name="Rectangle 44"/>
            <p:cNvSpPr/>
            <p:nvPr/>
          </p:nvSpPr>
          <p:spPr>
            <a:xfrm>
              <a:off x="1178" y="2886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83 </a:t>
              </a:r>
            </a:p>
          </p:txBody>
        </p:sp>
        <p:sp>
          <p:nvSpPr>
            <p:cNvPr id="141330" name="Rectangle 45"/>
            <p:cNvSpPr/>
            <p:nvPr/>
          </p:nvSpPr>
          <p:spPr>
            <a:xfrm>
              <a:off x="2109" y="2886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 </a:t>
              </a:r>
            </a:p>
          </p:txBody>
        </p:sp>
        <p:sp>
          <p:nvSpPr>
            <p:cNvPr id="141331" name="Rectangle 46"/>
            <p:cNvSpPr/>
            <p:nvPr/>
          </p:nvSpPr>
          <p:spPr>
            <a:xfrm>
              <a:off x="1405" y="3335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 </a:t>
              </a:r>
            </a:p>
          </p:txBody>
        </p:sp>
        <p:sp>
          <p:nvSpPr>
            <p:cNvPr id="141332" name="Rectangle 47"/>
            <p:cNvSpPr/>
            <p:nvPr/>
          </p:nvSpPr>
          <p:spPr>
            <a:xfrm>
              <a:off x="930" y="3335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141333" name="Rectangle 48"/>
            <p:cNvSpPr/>
            <p:nvPr/>
          </p:nvSpPr>
          <p:spPr>
            <a:xfrm>
              <a:off x="1861" y="3335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09 </a:t>
              </a:r>
            </a:p>
          </p:txBody>
        </p:sp>
      </p:grpSp>
      <p:grpSp>
        <p:nvGrpSpPr>
          <p:cNvPr id="365635" name="Group 67"/>
          <p:cNvGrpSpPr/>
          <p:nvPr/>
        </p:nvGrpSpPr>
        <p:grpSpPr>
          <a:xfrm>
            <a:off x="2987675" y="1609725"/>
            <a:ext cx="2300288" cy="719138"/>
            <a:chOff x="1882" y="1014"/>
            <a:chExt cx="1449" cy="453"/>
          </a:xfrm>
        </p:grpSpPr>
        <p:sp>
          <p:nvSpPr>
            <p:cNvPr id="141335" name="Line 42"/>
            <p:cNvSpPr/>
            <p:nvPr/>
          </p:nvSpPr>
          <p:spPr>
            <a:xfrm>
              <a:off x="2109" y="1467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1336" name="Text Box 43"/>
            <p:cNvSpPr txBox="1"/>
            <p:nvPr/>
          </p:nvSpPr>
          <p:spPr>
            <a:xfrm>
              <a:off x="1882" y="1014"/>
              <a:ext cx="14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Get the max = 96</a:t>
              </a:r>
            </a:p>
          </p:txBody>
        </p:sp>
      </p:grpSp>
      <p:grpSp>
        <p:nvGrpSpPr>
          <p:cNvPr id="365640" name="Group 72"/>
          <p:cNvGrpSpPr/>
          <p:nvPr/>
        </p:nvGrpSpPr>
        <p:grpSpPr>
          <a:xfrm>
            <a:off x="5724525" y="1125538"/>
            <a:ext cx="2341563" cy="1779587"/>
            <a:chOff x="3606" y="709"/>
            <a:chExt cx="1475" cy="1121"/>
          </a:xfrm>
        </p:grpSpPr>
        <p:sp>
          <p:nvSpPr>
            <p:cNvPr id="141338" name="Oval 19"/>
            <p:cNvSpPr/>
            <p:nvPr/>
          </p:nvSpPr>
          <p:spPr>
            <a:xfrm>
              <a:off x="3625" y="1596"/>
              <a:ext cx="232" cy="2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39" name="Oval 20"/>
            <p:cNvSpPr/>
            <p:nvPr/>
          </p:nvSpPr>
          <p:spPr>
            <a:xfrm>
              <a:off x="4090" y="1596"/>
              <a:ext cx="233" cy="2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40" name="Oval 21"/>
            <p:cNvSpPr/>
            <p:nvPr/>
          </p:nvSpPr>
          <p:spPr>
            <a:xfrm>
              <a:off x="4555" y="1596"/>
              <a:ext cx="232" cy="2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41" name="Oval 17"/>
            <p:cNvSpPr/>
            <p:nvPr/>
          </p:nvSpPr>
          <p:spPr>
            <a:xfrm>
              <a:off x="3858" y="1169"/>
              <a:ext cx="232" cy="2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42" name="Oval 18"/>
            <p:cNvSpPr/>
            <p:nvPr/>
          </p:nvSpPr>
          <p:spPr>
            <a:xfrm>
              <a:off x="4788" y="1169"/>
              <a:ext cx="232" cy="2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43" name="Line 22"/>
            <p:cNvSpPr/>
            <p:nvPr/>
          </p:nvSpPr>
          <p:spPr>
            <a:xfrm flipH="1">
              <a:off x="3974" y="956"/>
              <a:ext cx="465" cy="2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44" name="Line 23"/>
            <p:cNvSpPr/>
            <p:nvPr/>
          </p:nvSpPr>
          <p:spPr>
            <a:xfrm>
              <a:off x="4439" y="956"/>
              <a:ext cx="465" cy="2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45" name="Line 24"/>
            <p:cNvSpPr/>
            <p:nvPr/>
          </p:nvSpPr>
          <p:spPr>
            <a:xfrm flipH="1">
              <a:off x="3742" y="1383"/>
              <a:ext cx="232" cy="2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46" name="Line 25"/>
            <p:cNvSpPr/>
            <p:nvPr/>
          </p:nvSpPr>
          <p:spPr>
            <a:xfrm>
              <a:off x="3974" y="1383"/>
              <a:ext cx="233" cy="2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47" name="Line 26"/>
            <p:cNvSpPr/>
            <p:nvPr/>
          </p:nvSpPr>
          <p:spPr>
            <a:xfrm flipH="1">
              <a:off x="4672" y="1383"/>
              <a:ext cx="232" cy="2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48" name="Rectangle 44"/>
            <p:cNvSpPr/>
            <p:nvPr/>
          </p:nvSpPr>
          <p:spPr>
            <a:xfrm>
              <a:off x="3854" y="1150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83 </a:t>
              </a:r>
            </a:p>
          </p:txBody>
        </p:sp>
        <p:sp>
          <p:nvSpPr>
            <p:cNvPr id="141349" name="Rectangle 45"/>
            <p:cNvSpPr/>
            <p:nvPr/>
          </p:nvSpPr>
          <p:spPr>
            <a:xfrm>
              <a:off x="4785" y="1150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 </a:t>
              </a:r>
            </a:p>
          </p:txBody>
        </p:sp>
        <p:sp>
          <p:nvSpPr>
            <p:cNvPr id="141350" name="Rectangle 46"/>
            <p:cNvSpPr/>
            <p:nvPr/>
          </p:nvSpPr>
          <p:spPr>
            <a:xfrm>
              <a:off x="4081" y="1599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 </a:t>
              </a:r>
            </a:p>
          </p:txBody>
        </p:sp>
        <p:sp>
          <p:nvSpPr>
            <p:cNvPr id="141351" name="Rectangle 47"/>
            <p:cNvSpPr/>
            <p:nvPr/>
          </p:nvSpPr>
          <p:spPr>
            <a:xfrm>
              <a:off x="3606" y="1599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141352" name="Rectangle 48"/>
            <p:cNvSpPr/>
            <p:nvPr/>
          </p:nvSpPr>
          <p:spPr>
            <a:xfrm>
              <a:off x="4537" y="1599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09 </a:t>
              </a:r>
            </a:p>
          </p:txBody>
        </p:sp>
        <p:sp>
          <p:nvSpPr>
            <p:cNvPr id="141353" name="Text Box 45"/>
            <p:cNvSpPr txBox="1"/>
            <p:nvPr/>
          </p:nvSpPr>
          <p:spPr>
            <a:xfrm>
              <a:off x="4332" y="709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</p:grpSp>
      <p:grpSp>
        <p:nvGrpSpPr>
          <p:cNvPr id="365638" name="Group 70"/>
          <p:cNvGrpSpPr/>
          <p:nvPr/>
        </p:nvGrpSpPr>
        <p:grpSpPr>
          <a:xfrm>
            <a:off x="5757863" y="3986213"/>
            <a:ext cx="2417762" cy="1727200"/>
            <a:chOff x="3627" y="2511"/>
            <a:chExt cx="1523" cy="1088"/>
          </a:xfrm>
        </p:grpSpPr>
        <p:sp>
          <p:nvSpPr>
            <p:cNvPr id="141355" name="Oval 17"/>
            <p:cNvSpPr/>
            <p:nvPr/>
          </p:nvSpPr>
          <p:spPr>
            <a:xfrm>
              <a:off x="4422" y="2523"/>
              <a:ext cx="232" cy="2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56" name="Oval 18"/>
            <p:cNvSpPr/>
            <p:nvPr/>
          </p:nvSpPr>
          <p:spPr>
            <a:xfrm>
              <a:off x="4857" y="2938"/>
              <a:ext cx="232" cy="2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57" name="Oval 19"/>
            <p:cNvSpPr/>
            <p:nvPr/>
          </p:nvSpPr>
          <p:spPr>
            <a:xfrm>
              <a:off x="3942" y="2961"/>
              <a:ext cx="232" cy="2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58" name="Oval 20"/>
            <p:cNvSpPr/>
            <p:nvPr/>
          </p:nvSpPr>
          <p:spPr>
            <a:xfrm>
              <a:off x="4159" y="3365"/>
              <a:ext cx="233" cy="2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59" name="Oval 21"/>
            <p:cNvSpPr/>
            <p:nvPr/>
          </p:nvSpPr>
          <p:spPr>
            <a:xfrm>
              <a:off x="3645" y="3324"/>
              <a:ext cx="232" cy="2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60" name="Line 22"/>
            <p:cNvSpPr/>
            <p:nvPr/>
          </p:nvSpPr>
          <p:spPr>
            <a:xfrm flipH="1">
              <a:off x="4105" y="2725"/>
              <a:ext cx="403" cy="28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61" name="Line 23"/>
            <p:cNvSpPr/>
            <p:nvPr/>
          </p:nvSpPr>
          <p:spPr>
            <a:xfrm>
              <a:off x="4508" y="2725"/>
              <a:ext cx="465" cy="2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62" name="Line 24"/>
            <p:cNvSpPr/>
            <p:nvPr/>
          </p:nvSpPr>
          <p:spPr>
            <a:xfrm flipH="1">
              <a:off x="3811" y="3152"/>
              <a:ext cx="232" cy="2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63" name="Line 25"/>
            <p:cNvSpPr/>
            <p:nvPr/>
          </p:nvSpPr>
          <p:spPr>
            <a:xfrm>
              <a:off x="4043" y="3152"/>
              <a:ext cx="233" cy="2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1364" name="Rectangle 44"/>
            <p:cNvSpPr/>
            <p:nvPr/>
          </p:nvSpPr>
          <p:spPr>
            <a:xfrm>
              <a:off x="4422" y="2511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83 </a:t>
              </a:r>
            </a:p>
          </p:txBody>
        </p:sp>
        <p:sp>
          <p:nvSpPr>
            <p:cNvPr id="141365" name="Rectangle 45"/>
            <p:cNvSpPr/>
            <p:nvPr/>
          </p:nvSpPr>
          <p:spPr>
            <a:xfrm>
              <a:off x="4854" y="2919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 </a:t>
              </a:r>
            </a:p>
          </p:txBody>
        </p:sp>
        <p:sp>
          <p:nvSpPr>
            <p:cNvPr id="141366" name="Rectangle 46"/>
            <p:cNvSpPr/>
            <p:nvPr/>
          </p:nvSpPr>
          <p:spPr>
            <a:xfrm>
              <a:off x="4150" y="3368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 </a:t>
              </a:r>
            </a:p>
          </p:txBody>
        </p:sp>
        <p:sp>
          <p:nvSpPr>
            <p:cNvPr id="141367" name="Rectangle 47"/>
            <p:cNvSpPr/>
            <p:nvPr/>
          </p:nvSpPr>
          <p:spPr>
            <a:xfrm>
              <a:off x="3923" y="2964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141368" name="Rectangle 48"/>
            <p:cNvSpPr/>
            <p:nvPr/>
          </p:nvSpPr>
          <p:spPr>
            <a:xfrm>
              <a:off x="3627" y="3327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09 </a:t>
              </a:r>
            </a:p>
          </p:txBody>
        </p:sp>
      </p:grpSp>
      <p:grpSp>
        <p:nvGrpSpPr>
          <p:cNvPr id="365637" name="Group 69"/>
          <p:cNvGrpSpPr/>
          <p:nvPr/>
        </p:nvGrpSpPr>
        <p:grpSpPr>
          <a:xfrm>
            <a:off x="5364163" y="3049588"/>
            <a:ext cx="3133725" cy="863600"/>
            <a:chOff x="3379" y="1921"/>
            <a:chExt cx="1974" cy="544"/>
          </a:xfrm>
        </p:grpSpPr>
        <p:sp>
          <p:nvSpPr>
            <p:cNvPr id="141370" name="Line 61"/>
            <p:cNvSpPr/>
            <p:nvPr/>
          </p:nvSpPr>
          <p:spPr>
            <a:xfrm>
              <a:off x="4377" y="1921"/>
              <a:ext cx="0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1371" name="Text Box 62"/>
            <p:cNvSpPr txBox="1"/>
            <p:nvPr/>
          </p:nvSpPr>
          <p:spPr>
            <a:xfrm>
              <a:off x="3379" y="1953"/>
              <a:ext cx="19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Reorganized into a heap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5639" name="Group 71"/>
          <p:cNvGrpSpPr/>
          <p:nvPr/>
        </p:nvGrpSpPr>
        <p:grpSpPr>
          <a:xfrm>
            <a:off x="2124075" y="4321175"/>
            <a:ext cx="3887788" cy="831850"/>
            <a:chOff x="1338" y="2722"/>
            <a:chExt cx="2449" cy="524"/>
          </a:xfrm>
        </p:grpSpPr>
        <p:sp>
          <p:nvSpPr>
            <p:cNvPr id="141373" name="Line 63"/>
            <p:cNvSpPr/>
            <p:nvPr/>
          </p:nvSpPr>
          <p:spPr>
            <a:xfrm flipH="1" flipV="1">
              <a:off x="2336" y="3100"/>
              <a:ext cx="145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1374" name="Text Box 64"/>
            <p:cNvSpPr txBox="1"/>
            <p:nvPr/>
          </p:nvSpPr>
          <p:spPr>
            <a:xfrm>
              <a:off x="2202" y="2722"/>
              <a:ext cx="14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Get the max = 83</a:t>
              </a:r>
            </a:p>
          </p:txBody>
        </p:sp>
        <p:sp>
          <p:nvSpPr>
            <p:cNvPr id="141375" name="Text Box 65"/>
            <p:cNvSpPr txBox="1"/>
            <p:nvPr/>
          </p:nvSpPr>
          <p:spPr>
            <a:xfrm>
              <a:off x="1338" y="2919"/>
              <a:ext cx="6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 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400" b="1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Heap class (1)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268413"/>
            <a:ext cx="8610600" cy="45720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template&lt;class Elem&gt; class </a:t>
            </a:r>
            <a:r>
              <a:rPr lang="en-US" altLang="zh-CN" sz="2400" b="1" err="1">
                <a:latin typeface="Courier New" panose="02070309020205020404" pitchFamily="49" charset="0"/>
              </a:rPr>
              <a:t>maxheap</a:t>
            </a:r>
            <a:r>
              <a:rPr lang="en-US" altLang="zh-CN" sz="2400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private: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Elem* Heap;   // Pointer to the heap array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size;     // Maximum size of the heap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n;        // Number of </a:t>
            </a:r>
            <a:r>
              <a:rPr lang="en-US" altLang="zh-CN" sz="2400" b="1" err="1">
                <a:latin typeface="Courier New" panose="02070309020205020404" pitchFamily="49" charset="0"/>
              </a:rPr>
              <a:t>elems</a:t>
            </a:r>
            <a:r>
              <a:rPr lang="en-US" altLang="zh-CN" sz="2400" b="1">
                <a:latin typeface="Courier New" panose="02070309020205020404" pitchFamily="49" charset="0"/>
              </a:rPr>
              <a:t> now in heap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42340" name="Rectangle 4"/>
          <p:cNvSpPr/>
          <p:nvPr/>
        </p:nvSpPr>
        <p:spPr>
          <a:xfrm>
            <a:off x="2628900" y="5661025"/>
            <a:ext cx="503238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sp>
        <p:nvSpPr>
          <p:cNvPr id="142341" name="Rectangle 5"/>
          <p:cNvSpPr/>
          <p:nvPr/>
        </p:nvSpPr>
        <p:spPr>
          <a:xfrm>
            <a:off x="3132138" y="5661025"/>
            <a:ext cx="503237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83</a:t>
            </a:r>
          </a:p>
        </p:txBody>
      </p:sp>
      <p:sp>
        <p:nvSpPr>
          <p:cNvPr id="142342" name="Rectangle 6"/>
          <p:cNvSpPr/>
          <p:nvPr/>
        </p:nvSpPr>
        <p:spPr>
          <a:xfrm>
            <a:off x="3638550" y="5661025"/>
            <a:ext cx="503238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42343" name="Rectangle 7"/>
          <p:cNvSpPr/>
          <p:nvPr/>
        </p:nvSpPr>
        <p:spPr>
          <a:xfrm>
            <a:off x="4141788" y="5661025"/>
            <a:ext cx="503237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142344" name="Rectangle 8"/>
          <p:cNvSpPr/>
          <p:nvPr/>
        </p:nvSpPr>
        <p:spPr>
          <a:xfrm>
            <a:off x="4645025" y="5661025"/>
            <a:ext cx="503238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42345" name="Rectangle 9"/>
          <p:cNvSpPr/>
          <p:nvPr/>
        </p:nvSpPr>
        <p:spPr>
          <a:xfrm>
            <a:off x="5148263" y="5661025"/>
            <a:ext cx="503237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42346" name="Rectangle 10"/>
          <p:cNvSpPr/>
          <p:nvPr/>
        </p:nvSpPr>
        <p:spPr>
          <a:xfrm>
            <a:off x="5654675" y="5661025"/>
            <a:ext cx="503238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47" name="Rectangle 11"/>
          <p:cNvSpPr/>
          <p:nvPr/>
        </p:nvSpPr>
        <p:spPr>
          <a:xfrm>
            <a:off x="6157913" y="5661025"/>
            <a:ext cx="503237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48" name="Rectangle 12"/>
          <p:cNvSpPr/>
          <p:nvPr/>
        </p:nvSpPr>
        <p:spPr>
          <a:xfrm>
            <a:off x="6661150" y="5661025"/>
            <a:ext cx="503238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49" name="Line 13"/>
          <p:cNvSpPr/>
          <p:nvPr/>
        </p:nvSpPr>
        <p:spPr>
          <a:xfrm flipV="1">
            <a:off x="2339975" y="5949950"/>
            <a:ext cx="287338" cy="71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42350" name="Group 49"/>
          <p:cNvGrpSpPr/>
          <p:nvPr/>
        </p:nvGrpSpPr>
        <p:grpSpPr>
          <a:xfrm>
            <a:off x="3203575" y="3357563"/>
            <a:ext cx="2341563" cy="1727200"/>
            <a:chOff x="930" y="2478"/>
            <a:chExt cx="1475" cy="1088"/>
          </a:xfrm>
        </p:grpSpPr>
        <p:grpSp>
          <p:nvGrpSpPr>
            <p:cNvPr id="142351" name="Group 15"/>
            <p:cNvGrpSpPr/>
            <p:nvPr/>
          </p:nvGrpSpPr>
          <p:grpSpPr>
            <a:xfrm>
              <a:off x="949" y="2478"/>
              <a:ext cx="1395" cy="1069"/>
              <a:chOff x="3607" y="4795"/>
              <a:chExt cx="1878" cy="1361"/>
            </a:xfrm>
          </p:grpSpPr>
          <p:sp>
            <p:nvSpPr>
              <p:cNvPr id="142352" name="Oval 16"/>
              <p:cNvSpPr/>
              <p:nvPr/>
            </p:nvSpPr>
            <p:spPr>
              <a:xfrm>
                <a:off x="4546" y="4795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3" name="Oval 17"/>
              <p:cNvSpPr/>
              <p:nvPr/>
            </p:nvSpPr>
            <p:spPr>
              <a:xfrm>
                <a:off x="3920" y="5339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4" name="Oval 18"/>
              <p:cNvSpPr/>
              <p:nvPr/>
            </p:nvSpPr>
            <p:spPr>
              <a:xfrm>
                <a:off x="5172" y="5339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5" name="Oval 19"/>
              <p:cNvSpPr/>
              <p:nvPr/>
            </p:nvSpPr>
            <p:spPr>
              <a:xfrm>
                <a:off x="3607" y="5882"/>
                <a:ext cx="312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6" name="Oval 20"/>
              <p:cNvSpPr/>
              <p:nvPr/>
            </p:nvSpPr>
            <p:spPr>
              <a:xfrm>
                <a:off x="4233" y="5882"/>
                <a:ext cx="313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7" name="Oval 21"/>
              <p:cNvSpPr/>
              <p:nvPr/>
            </p:nvSpPr>
            <p:spPr>
              <a:xfrm>
                <a:off x="4859" y="5882"/>
                <a:ext cx="312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358" name="Line 22"/>
              <p:cNvSpPr/>
              <p:nvPr/>
            </p:nvSpPr>
            <p:spPr>
              <a:xfrm flipH="1">
                <a:off x="4077" y="5067"/>
                <a:ext cx="626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359" name="Line 23"/>
              <p:cNvSpPr/>
              <p:nvPr/>
            </p:nvSpPr>
            <p:spPr>
              <a:xfrm>
                <a:off x="4703" y="5067"/>
                <a:ext cx="626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360" name="Line 24"/>
              <p:cNvSpPr/>
              <p:nvPr/>
            </p:nvSpPr>
            <p:spPr>
              <a:xfrm flipH="1">
                <a:off x="3764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361" name="Line 25"/>
              <p:cNvSpPr/>
              <p:nvPr/>
            </p:nvSpPr>
            <p:spPr>
              <a:xfrm>
                <a:off x="4077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362" name="Line 26"/>
              <p:cNvSpPr/>
              <p:nvPr/>
            </p:nvSpPr>
            <p:spPr>
              <a:xfrm flipH="1">
                <a:off x="5016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42363" name="Rectangle 43"/>
            <p:cNvSpPr/>
            <p:nvPr/>
          </p:nvSpPr>
          <p:spPr>
            <a:xfrm>
              <a:off x="1631" y="2478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 </a:t>
              </a:r>
            </a:p>
          </p:txBody>
        </p:sp>
        <p:sp>
          <p:nvSpPr>
            <p:cNvPr id="142364" name="Rectangle 44"/>
            <p:cNvSpPr/>
            <p:nvPr/>
          </p:nvSpPr>
          <p:spPr>
            <a:xfrm>
              <a:off x="1178" y="2886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83 </a:t>
              </a:r>
            </a:p>
          </p:txBody>
        </p:sp>
        <p:sp>
          <p:nvSpPr>
            <p:cNvPr id="142365" name="Rectangle 45"/>
            <p:cNvSpPr/>
            <p:nvPr/>
          </p:nvSpPr>
          <p:spPr>
            <a:xfrm>
              <a:off x="2109" y="2886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 </a:t>
              </a:r>
            </a:p>
          </p:txBody>
        </p:sp>
        <p:sp>
          <p:nvSpPr>
            <p:cNvPr id="142366" name="Rectangle 46"/>
            <p:cNvSpPr/>
            <p:nvPr/>
          </p:nvSpPr>
          <p:spPr>
            <a:xfrm>
              <a:off x="1405" y="3335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 </a:t>
              </a:r>
            </a:p>
          </p:txBody>
        </p:sp>
        <p:sp>
          <p:nvSpPr>
            <p:cNvPr id="142367" name="Rectangle 47"/>
            <p:cNvSpPr/>
            <p:nvPr/>
          </p:nvSpPr>
          <p:spPr>
            <a:xfrm>
              <a:off x="930" y="3335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142368" name="Rectangle 48"/>
            <p:cNvSpPr/>
            <p:nvPr/>
          </p:nvSpPr>
          <p:spPr>
            <a:xfrm>
              <a:off x="1861" y="3335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9 </a:t>
              </a:r>
            </a:p>
          </p:txBody>
        </p:sp>
      </p:grpSp>
      <p:sp>
        <p:nvSpPr>
          <p:cNvPr id="142369" name="Text Box 83"/>
          <p:cNvSpPr txBox="1"/>
          <p:nvPr/>
        </p:nvSpPr>
        <p:spPr>
          <a:xfrm>
            <a:off x="1547813" y="5851525"/>
            <a:ext cx="827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Heap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400" b="1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Heap class(2)</a:t>
            </a:r>
          </a:p>
        </p:txBody>
      </p:sp>
      <p:sp>
        <p:nvSpPr>
          <p:cNvPr id="144387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268413"/>
            <a:ext cx="8610600" cy="45720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50000"/>
              </a:lnSpc>
              <a:buNone/>
            </a:pPr>
            <a:endParaRPr lang="en-US" altLang="zh-CN" sz="24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public: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  <a:r>
              <a:rPr lang="en-US" altLang="zh-CN" sz="2400" b="1" err="1">
                <a:latin typeface="Courier New" panose="02070309020205020404" pitchFamily="49" charset="0"/>
              </a:rPr>
              <a:t>maxheap(Elem</a:t>
            </a:r>
            <a:r>
              <a:rPr lang="en-US" altLang="zh-CN" sz="2400" b="1">
                <a:latin typeface="Courier New" panose="02070309020205020404" pitchFamily="49" charset="0"/>
              </a:rPr>
              <a:t>* h,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num, </a:t>
            </a:r>
            <a:r>
              <a:rPr lang="en-US" altLang="zh-CN" sz="2400" b="1" err="1">
                <a:latin typeface="Courier New" panose="02070309020205020404" pitchFamily="49" charset="0"/>
              </a:rPr>
              <a:t>int</a:t>
            </a:r>
            <a:r>
              <a:rPr lang="en-US" altLang="zh-CN" sz="2400" b="1">
                <a:latin typeface="Courier New" panose="02070309020205020404" pitchFamily="49" charset="0"/>
              </a:rPr>
              <a:t> max)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{Heap = h; n = num; size = max; </a:t>
            </a:r>
            <a:r>
              <a:rPr lang="en-US" altLang="zh-CN" sz="2400" b="1" err="1">
                <a:solidFill>
                  <a:srgbClr val="CC000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CN" sz="2400" b="1">
                <a:latin typeface="Courier New" panose="02070309020205020404" pitchFamily="49" charset="0"/>
              </a:rPr>
              <a:t>();}    </a:t>
            </a:r>
            <a:br>
              <a:rPr lang="en-US" altLang="zh-CN" sz="2400" b="1">
                <a:latin typeface="Courier New" panose="02070309020205020404" pitchFamily="49" charset="0"/>
              </a:rPr>
            </a:br>
            <a:endParaRPr lang="en-US" altLang="zh-CN" sz="24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4388" name="Rectangle 4"/>
          <p:cNvSpPr/>
          <p:nvPr/>
        </p:nvSpPr>
        <p:spPr>
          <a:xfrm>
            <a:off x="1835150" y="4292600"/>
            <a:ext cx="504825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44389" name="Rectangle 5"/>
          <p:cNvSpPr/>
          <p:nvPr/>
        </p:nvSpPr>
        <p:spPr>
          <a:xfrm>
            <a:off x="2338388" y="4292600"/>
            <a:ext cx="504825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44390" name="Rectangle 6"/>
          <p:cNvSpPr/>
          <p:nvPr/>
        </p:nvSpPr>
        <p:spPr>
          <a:xfrm>
            <a:off x="2844800" y="4292600"/>
            <a:ext cx="504825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83</a:t>
            </a:r>
          </a:p>
        </p:txBody>
      </p:sp>
      <p:sp>
        <p:nvSpPr>
          <p:cNvPr id="144391" name="Rectangle 7"/>
          <p:cNvSpPr/>
          <p:nvPr/>
        </p:nvSpPr>
        <p:spPr>
          <a:xfrm>
            <a:off x="3348038" y="4292600"/>
            <a:ext cx="504825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44392" name="Rectangle 8"/>
          <p:cNvSpPr/>
          <p:nvPr/>
        </p:nvSpPr>
        <p:spPr>
          <a:xfrm>
            <a:off x="3851275" y="4292600"/>
            <a:ext cx="504825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</a:p>
        </p:txBody>
      </p:sp>
      <p:sp>
        <p:nvSpPr>
          <p:cNvPr id="144393" name="Rectangle 9"/>
          <p:cNvSpPr/>
          <p:nvPr/>
        </p:nvSpPr>
        <p:spPr>
          <a:xfrm>
            <a:off x="4354513" y="4292600"/>
            <a:ext cx="504825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sp>
        <p:nvSpPr>
          <p:cNvPr id="144394" name="Rectangle 10"/>
          <p:cNvSpPr/>
          <p:nvPr/>
        </p:nvSpPr>
        <p:spPr>
          <a:xfrm>
            <a:off x="4860925" y="4292600"/>
            <a:ext cx="504825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95" name="Rectangle 11"/>
          <p:cNvSpPr/>
          <p:nvPr/>
        </p:nvSpPr>
        <p:spPr>
          <a:xfrm>
            <a:off x="5364163" y="4292600"/>
            <a:ext cx="504825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96" name="Rectangle 12"/>
          <p:cNvSpPr/>
          <p:nvPr/>
        </p:nvSpPr>
        <p:spPr>
          <a:xfrm>
            <a:off x="5867400" y="4292600"/>
            <a:ext cx="504825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97" name="Text Box 13"/>
          <p:cNvSpPr txBox="1"/>
          <p:nvPr/>
        </p:nvSpPr>
        <p:spPr>
          <a:xfrm>
            <a:off x="808038" y="44577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44398" name="Line 14"/>
          <p:cNvSpPr/>
          <p:nvPr/>
        </p:nvSpPr>
        <p:spPr>
          <a:xfrm flipV="1">
            <a:off x="1187450" y="4581525"/>
            <a:ext cx="576263" cy="71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68710" name="Group 70"/>
          <p:cNvGrpSpPr/>
          <p:nvPr/>
        </p:nvGrpSpPr>
        <p:grpSpPr>
          <a:xfrm>
            <a:off x="735013" y="3881438"/>
            <a:ext cx="1028700" cy="484187"/>
            <a:chOff x="463" y="2445"/>
            <a:chExt cx="648" cy="305"/>
          </a:xfrm>
        </p:grpSpPr>
        <p:sp>
          <p:nvSpPr>
            <p:cNvPr id="144400" name="Text Box 15"/>
            <p:cNvSpPr txBox="1"/>
            <p:nvPr/>
          </p:nvSpPr>
          <p:spPr>
            <a:xfrm>
              <a:off x="463" y="2445"/>
              <a:ext cx="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Heap</a:t>
              </a:r>
            </a:p>
          </p:txBody>
        </p:sp>
        <p:sp>
          <p:nvSpPr>
            <p:cNvPr id="144401" name="Line 16"/>
            <p:cNvSpPr/>
            <p:nvPr/>
          </p:nvSpPr>
          <p:spPr>
            <a:xfrm>
              <a:off x="930" y="2659"/>
              <a:ext cx="181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44402" name="Group 49"/>
          <p:cNvGrpSpPr/>
          <p:nvPr/>
        </p:nvGrpSpPr>
        <p:grpSpPr>
          <a:xfrm>
            <a:off x="6623050" y="2852738"/>
            <a:ext cx="2341563" cy="1727200"/>
            <a:chOff x="930" y="2478"/>
            <a:chExt cx="1475" cy="1088"/>
          </a:xfrm>
        </p:grpSpPr>
        <p:grpSp>
          <p:nvGrpSpPr>
            <p:cNvPr id="144403" name="Group 15"/>
            <p:cNvGrpSpPr/>
            <p:nvPr/>
          </p:nvGrpSpPr>
          <p:grpSpPr>
            <a:xfrm>
              <a:off x="949" y="2478"/>
              <a:ext cx="1395" cy="1069"/>
              <a:chOff x="3607" y="4795"/>
              <a:chExt cx="1878" cy="1361"/>
            </a:xfrm>
          </p:grpSpPr>
          <p:sp>
            <p:nvSpPr>
              <p:cNvPr id="144404" name="Oval 16"/>
              <p:cNvSpPr/>
              <p:nvPr/>
            </p:nvSpPr>
            <p:spPr>
              <a:xfrm>
                <a:off x="4546" y="4795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05" name="Oval 17"/>
              <p:cNvSpPr/>
              <p:nvPr/>
            </p:nvSpPr>
            <p:spPr>
              <a:xfrm>
                <a:off x="3920" y="5339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06" name="Oval 18"/>
              <p:cNvSpPr/>
              <p:nvPr/>
            </p:nvSpPr>
            <p:spPr>
              <a:xfrm>
                <a:off x="5172" y="5339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07" name="Oval 19"/>
              <p:cNvSpPr/>
              <p:nvPr/>
            </p:nvSpPr>
            <p:spPr>
              <a:xfrm>
                <a:off x="3607" y="5882"/>
                <a:ext cx="312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08" name="Oval 20"/>
              <p:cNvSpPr/>
              <p:nvPr/>
            </p:nvSpPr>
            <p:spPr>
              <a:xfrm>
                <a:off x="4233" y="5882"/>
                <a:ext cx="313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09" name="Oval 21"/>
              <p:cNvSpPr/>
              <p:nvPr/>
            </p:nvSpPr>
            <p:spPr>
              <a:xfrm>
                <a:off x="4859" y="5882"/>
                <a:ext cx="312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10" name="Line 22"/>
              <p:cNvSpPr/>
              <p:nvPr/>
            </p:nvSpPr>
            <p:spPr>
              <a:xfrm flipH="1">
                <a:off x="4077" y="5067"/>
                <a:ext cx="626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411" name="Line 23"/>
              <p:cNvSpPr/>
              <p:nvPr/>
            </p:nvSpPr>
            <p:spPr>
              <a:xfrm>
                <a:off x="4703" y="5067"/>
                <a:ext cx="626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412" name="Line 24"/>
              <p:cNvSpPr/>
              <p:nvPr/>
            </p:nvSpPr>
            <p:spPr>
              <a:xfrm flipH="1">
                <a:off x="3764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413" name="Line 25"/>
              <p:cNvSpPr/>
              <p:nvPr/>
            </p:nvSpPr>
            <p:spPr>
              <a:xfrm>
                <a:off x="4077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414" name="Line 26"/>
              <p:cNvSpPr/>
              <p:nvPr/>
            </p:nvSpPr>
            <p:spPr>
              <a:xfrm flipH="1">
                <a:off x="5016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44415" name="Rectangle 43"/>
            <p:cNvSpPr/>
            <p:nvPr/>
          </p:nvSpPr>
          <p:spPr>
            <a:xfrm>
              <a:off x="1631" y="2478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 </a:t>
              </a:r>
            </a:p>
          </p:txBody>
        </p:sp>
        <p:sp>
          <p:nvSpPr>
            <p:cNvPr id="144416" name="Rectangle 44"/>
            <p:cNvSpPr/>
            <p:nvPr/>
          </p:nvSpPr>
          <p:spPr>
            <a:xfrm>
              <a:off x="1178" y="2886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 </a:t>
              </a:r>
            </a:p>
          </p:txBody>
        </p:sp>
        <p:sp>
          <p:nvSpPr>
            <p:cNvPr id="144417" name="Rectangle 45"/>
            <p:cNvSpPr/>
            <p:nvPr/>
          </p:nvSpPr>
          <p:spPr>
            <a:xfrm>
              <a:off x="2109" y="2886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83 </a:t>
              </a:r>
            </a:p>
          </p:txBody>
        </p:sp>
        <p:sp>
          <p:nvSpPr>
            <p:cNvPr id="144418" name="Rectangle 46"/>
            <p:cNvSpPr/>
            <p:nvPr/>
          </p:nvSpPr>
          <p:spPr>
            <a:xfrm>
              <a:off x="1405" y="3335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 </a:t>
              </a:r>
            </a:p>
          </p:txBody>
        </p:sp>
        <p:sp>
          <p:nvSpPr>
            <p:cNvPr id="144419" name="Rectangle 47"/>
            <p:cNvSpPr/>
            <p:nvPr/>
          </p:nvSpPr>
          <p:spPr>
            <a:xfrm>
              <a:off x="930" y="3335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44420" name="Rectangle 48"/>
            <p:cNvSpPr/>
            <p:nvPr/>
          </p:nvSpPr>
          <p:spPr>
            <a:xfrm>
              <a:off x="1861" y="3335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96 </a:t>
              </a:r>
            </a:p>
          </p:txBody>
        </p:sp>
      </p:grpSp>
      <p:grpSp>
        <p:nvGrpSpPr>
          <p:cNvPr id="368687" name="Group 47"/>
          <p:cNvGrpSpPr/>
          <p:nvPr/>
        </p:nvGrpSpPr>
        <p:grpSpPr>
          <a:xfrm>
            <a:off x="755650" y="5949950"/>
            <a:ext cx="5616575" cy="647700"/>
            <a:chOff x="158" y="3748"/>
            <a:chExt cx="3538" cy="408"/>
          </a:xfrm>
        </p:grpSpPr>
        <p:sp>
          <p:nvSpPr>
            <p:cNvPr id="144422" name="Rectangle 36"/>
            <p:cNvSpPr/>
            <p:nvPr/>
          </p:nvSpPr>
          <p:spPr>
            <a:xfrm>
              <a:off x="839" y="3748"/>
              <a:ext cx="317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144423" name="Rectangle 37"/>
            <p:cNvSpPr/>
            <p:nvPr/>
          </p:nvSpPr>
          <p:spPr>
            <a:xfrm>
              <a:off x="1156" y="3748"/>
              <a:ext cx="317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83</a:t>
              </a:r>
            </a:p>
          </p:txBody>
        </p:sp>
        <p:sp>
          <p:nvSpPr>
            <p:cNvPr id="144424" name="Rectangle 38"/>
            <p:cNvSpPr/>
            <p:nvPr/>
          </p:nvSpPr>
          <p:spPr>
            <a:xfrm>
              <a:off x="1475" y="3748"/>
              <a:ext cx="317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27</a:t>
              </a:r>
            </a:p>
          </p:txBody>
        </p:sp>
        <p:sp>
          <p:nvSpPr>
            <p:cNvPr id="144425" name="Rectangle 39"/>
            <p:cNvSpPr/>
            <p:nvPr/>
          </p:nvSpPr>
          <p:spPr>
            <a:xfrm>
              <a:off x="1792" y="3748"/>
              <a:ext cx="317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144426" name="Rectangle 40"/>
            <p:cNvSpPr/>
            <p:nvPr/>
          </p:nvSpPr>
          <p:spPr>
            <a:xfrm>
              <a:off x="2109" y="3748"/>
              <a:ext cx="317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44427" name="Rectangle 41"/>
            <p:cNvSpPr/>
            <p:nvPr/>
          </p:nvSpPr>
          <p:spPr>
            <a:xfrm>
              <a:off x="2426" y="3748"/>
              <a:ext cx="317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44428" name="Rectangle 42"/>
            <p:cNvSpPr/>
            <p:nvPr/>
          </p:nvSpPr>
          <p:spPr>
            <a:xfrm>
              <a:off x="2745" y="3748"/>
              <a:ext cx="317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429" name="Rectangle 43"/>
            <p:cNvSpPr/>
            <p:nvPr/>
          </p:nvSpPr>
          <p:spPr>
            <a:xfrm>
              <a:off x="3062" y="3748"/>
              <a:ext cx="317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430" name="Rectangle 44"/>
            <p:cNvSpPr/>
            <p:nvPr/>
          </p:nvSpPr>
          <p:spPr>
            <a:xfrm>
              <a:off x="3379" y="3748"/>
              <a:ext cx="317" cy="31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431" name="Line 45"/>
            <p:cNvSpPr/>
            <p:nvPr/>
          </p:nvSpPr>
          <p:spPr>
            <a:xfrm flipV="1">
              <a:off x="657" y="3930"/>
              <a:ext cx="181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4432" name="Text Box 46"/>
            <p:cNvSpPr txBox="1"/>
            <p:nvPr/>
          </p:nvSpPr>
          <p:spPr>
            <a:xfrm>
              <a:off x="158" y="3868"/>
              <a:ext cx="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Heap</a:t>
              </a:r>
            </a:p>
          </p:txBody>
        </p:sp>
      </p:grpSp>
      <p:grpSp>
        <p:nvGrpSpPr>
          <p:cNvPr id="2" name="Group 49"/>
          <p:cNvGrpSpPr/>
          <p:nvPr/>
        </p:nvGrpSpPr>
        <p:grpSpPr>
          <a:xfrm>
            <a:off x="6551613" y="4870450"/>
            <a:ext cx="2341562" cy="1727200"/>
            <a:chOff x="930" y="2478"/>
            <a:chExt cx="1475" cy="1088"/>
          </a:xfrm>
        </p:grpSpPr>
        <p:grpSp>
          <p:nvGrpSpPr>
            <p:cNvPr id="144434" name="Group 15"/>
            <p:cNvGrpSpPr/>
            <p:nvPr/>
          </p:nvGrpSpPr>
          <p:grpSpPr>
            <a:xfrm>
              <a:off x="949" y="2478"/>
              <a:ext cx="1395" cy="1069"/>
              <a:chOff x="3607" y="4795"/>
              <a:chExt cx="1878" cy="1361"/>
            </a:xfrm>
          </p:grpSpPr>
          <p:sp>
            <p:nvSpPr>
              <p:cNvPr id="144435" name="Oval 16"/>
              <p:cNvSpPr/>
              <p:nvPr/>
            </p:nvSpPr>
            <p:spPr>
              <a:xfrm>
                <a:off x="4546" y="4795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36" name="Oval 17"/>
              <p:cNvSpPr/>
              <p:nvPr/>
            </p:nvSpPr>
            <p:spPr>
              <a:xfrm>
                <a:off x="3920" y="5339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37" name="Oval 18"/>
              <p:cNvSpPr/>
              <p:nvPr/>
            </p:nvSpPr>
            <p:spPr>
              <a:xfrm>
                <a:off x="5172" y="5339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38" name="Oval 19"/>
              <p:cNvSpPr/>
              <p:nvPr/>
            </p:nvSpPr>
            <p:spPr>
              <a:xfrm>
                <a:off x="3607" y="5882"/>
                <a:ext cx="312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39" name="Oval 20"/>
              <p:cNvSpPr/>
              <p:nvPr/>
            </p:nvSpPr>
            <p:spPr>
              <a:xfrm>
                <a:off x="4233" y="5882"/>
                <a:ext cx="313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40" name="Oval 21"/>
              <p:cNvSpPr/>
              <p:nvPr/>
            </p:nvSpPr>
            <p:spPr>
              <a:xfrm>
                <a:off x="4859" y="5882"/>
                <a:ext cx="312" cy="27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41" name="Line 22"/>
              <p:cNvSpPr/>
              <p:nvPr/>
            </p:nvSpPr>
            <p:spPr>
              <a:xfrm flipH="1">
                <a:off x="4077" y="5067"/>
                <a:ext cx="626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442" name="Line 23"/>
              <p:cNvSpPr/>
              <p:nvPr/>
            </p:nvSpPr>
            <p:spPr>
              <a:xfrm>
                <a:off x="4703" y="5067"/>
                <a:ext cx="626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443" name="Line 24"/>
              <p:cNvSpPr/>
              <p:nvPr/>
            </p:nvSpPr>
            <p:spPr>
              <a:xfrm flipH="1">
                <a:off x="3764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444" name="Line 25"/>
              <p:cNvSpPr/>
              <p:nvPr/>
            </p:nvSpPr>
            <p:spPr>
              <a:xfrm>
                <a:off x="4077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445" name="Line 26"/>
              <p:cNvSpPr/>
              <p:nvPr/>
            </p:nvSpPr>
            <p:spPr>
              <a:xfrm flipH="1">
                <a:off x="5016" y="5611"/>
                <a:ext cx="313" cy="2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44446" name="Rectangle 43"/>
            <p:cNvSpPr/>
            <p:nvPr/>
          </p:nvSpPr>
          <p:spPr>
            <a:xfrm>
              <a:off x="1631" y="2478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 </a:t>
              </a:r>
            </a:p>
          </p:txBody>
        </p:sp>
        <p:sp>
          <p:nvSpPr>
            <p:cNvPr id="144447" name="Rectangle 44"/>
            <p:cNvSpPr/>
            <p:nvPr/>
          </p:nvSpPr>
          <p:spPr>
            <a:xfrm>
              <a:off x="1178" y="2886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83 </a:t>
              </a:r>
            </a:p>
          </p:txBody>
        </p:sp>
        <p:sp>
          <p:nvSpPr>
            <p:cNvPr id="144448" name="Rectangle 45"/>
            <p:cNvSpPr/>
            <p:nvPr/>
          </p:nvSpPr>
          <p:spPr>
            <a:xfrm>
              <a:off x="2109" y="2886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 </a:t>
              </a:r>
            </a:p>
          </p:txBody>
        </p:sp>
        <p:sp>
          <p:nvSpPr>
            <p:cNvPr id="144449" name="Rectangle 46"/>
            <p:cNvSpPr/>
            <p:nvPr/>
          </p:nvSpPr>
          <p:spPr>
            <a:xfrm>
              <a:off x="1405" y="3335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 </a:t>
              </a:r>
            </a:p>
          </p:txBody>
        </p:sp>
        <p:sp>
          <p:nvSpPr>
            <p:cNvPr id="144450" name="Rectangle 47"/>
            <p:cNvSpPr/>
            <p:nvPr/>
          </p:nvSpPr>
          <p:spPr>
            <a:xfrm>
              <a:off x="930" y="3335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144451" name="Rectangle 48"/>
            <p:cNvSpPr/>
            <p:nvPr/>
          </p:nvSpPr>
          <p:spPr>
            <a:xfrm>
              <a:off x="1861" y="3335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9 </a:t>
              </a:r>
            </a:p>
          </p:txBody>
        </p:sp>
      </p:grpSp>
      <p:grpSp>
        <p:nvGrpSpPr>
          <p:cNvPr id="368709" name="Group 69"/>
          <p:cNvGrpSpPr/>
          <p:nvPr/>
        </p:nvGrpSpPr>
        <p:grpSpPr>
          <a:xfrm>
            <a:off x="3563938" y="5033963"/>
            <a:ext cx="1851025" cy="482600"/>
            <a:chOff x="2245" y="3171"/>
            <a:chExt cx="1166" cy="304"/>
          </a:xfrm>
        </p:grpSpPr>
        <p:sp>
          <p:nvSpPr>
            <p:cNvPr id="144453" name="Line 67"/>
            <p:cNvSpPr/>
            <p:nvPr/>
          </p:nvSpPr>
          <p:spPr>
            <a:xfrm>
              <a:off x="2245" y="3203"/>
              <a:ext cx="0" cy="272"/>
            </a:xfrm>
            <a:prstGeom prst="line">
              <a:avLst/>
            </a:prstGeom>
            <a:ln w="762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4454" name="Text Box 68"/>
            <p:cNvSpPr txBox="1"/>
            <p:nvPr/>
          </p:nvSpPr>
          <p:spPr>
            <a:xfrm>
              <a:off x="2368" y="3171"/>
              <a:ext cx="10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buildHeap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灯片编号占位符 7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0"/>
            <a:ext cx="7772400" cy="7651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400" b="1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RemoveMax</a:t>
            </a:r>
          </a:p>
        </p:txBody>
      </p:sp>
      <p:sp>
        <p:nvSpPr>
          <p:cNvPr id="1464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07950" y="836613"/>
            <a:ext cx="9144000" cy="3097212"/>
          </a:xfrm>
          <a:ln/>
        </p:spPr>
        <p:txBody>
          <a:bodyPr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>
              <a:lnSpc>
                <a:spcPct val="60000"/>
              </a:lnSpc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Bool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removemax</a:t>
            </a:r>
            <a:r>
              <a:rPr lang="en-US" altLang="zh-CN" sz="2400" b="1" dirty="0">
                <a:latin typeface="Courier New" panose="02070309020205020404" pitchFamily="49" charset="0"/>
              </a:rPr>
              <a:t>(Elem&amp; it) {</a:t>
            </a:r>
          </a:p>
          <a:p>
            <a:pPr lvl="0">
              <a:lnSpc>
                <a:spcPct val="60000"/>
              </a:lnSpc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if (n == 0) return false; // Heap is empty</a:t>
            </a:r>
          </a:p>
          <a:p>
            <a:pPr lvl="0">
              <a:lnSpc>
                <a:spcPct val="60000"/>
              </a:lnSpc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swap(Heap, 0, --n);      // Swap max with end</a:t>
            </a:r>
          </a:p>
          <a:p>
            <a:pPr lvl="0">
              <a:lnSpc>
                <a:spcPct val="60000"/>
              </a:lnSpc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if (n != 0)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siftdown</a:t>
            </a:r>
            <a:r>
              <a:rPr lang="en-US" altLang="zh-CN" sz="2400" b="1" dirty="0">
                <a:latin typeface="Courier New" panose="02070309020205020404" pitchFamily="49" charset="0"/>
              </a:rPr>
              <a:t>(0);</a:t>
            </a:r>
          </a:p>
          <a:p>
            <a:pPr lvl="0">
              <a:lnSpc>
                <a:spcPct val="60000"/>
              </a:lnSpc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it = Heap[n];            // Return max value</a:t>
            </a:r>
          </a:p>
          <a:p>
            <a:pPr lvl="0">
              <a:lnSpc>
                <a:spcPct val="60000"/>
              </a:lnSpc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return true;</a:t>
            </a:r>
          </a:p>
          <a:p>
            <a:pPr lvl="0">
              <a:lnSpc>
                <a:spcPct val="60000"/>
              </a:lnSpc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46436" name="Group 119"/>
          <p:cNvGrpSpPr/>
          <p:nvPr/>
        </p:nvGrpSpPr>
        <p:grpSpPr>
          <a:xfrm>
            <a:off x="107950" y="3211513"/>
            <a:ext cx="2878138" cy="2447925"/>
            <a:chOff x="295" y="2069"/>
            <a:chExt cx="1813" cy="1543"/>
          </a:xfrm>
        </p:grpSpPr>
        <p:sp>
          <p:nvSpPr>
            <p:cNvPr id="146437" name="Oval 120"/>
            <p:cNvSpPr/>
            <p:nvPr/>
          </p:nvSpPr>
          <p:spPr>
            <a:xfrm>
              <a:off x="1066" y="2069"/>
              <a:ext cx="317" cy="31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46438" name="Oval 121"/>
            <p:cNvSpPr/>
            <p:nvPr/>
          </p:nvSpPr>
          <p:spPr>
            <a:xfrm>
              <a:off x="703" y="2613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6439" name="Oval 122"/>
            <p:cNvSpPr/>
            <p:nvPr/>
          </p:nvSpPr>
          <p:spPr>
            <a:xfrm>
              <a:off x="1383" y="2568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6440" name="Oval 123"/>
            <p:cNvSpPr/>
            <p:nvPr/>
          </p:nvSpPr>
          <p:spPr>
            <a:xfrm>
              <a:off x="295" y="3294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6441" name="Oval 124"/>
            <p:cNvSpPr/>
            <p:nvPr/>
          </p:nvSpPr>
          <p:spPr>
            <a:xfrm>
              <a:off x="839" y="3294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6442" name="Oval 125"/>
            <p:cNvSpPr/>
            <p:nvPr/>
          </p:nvSpPr>
          <p:spPr>
            <a:xfrm>
              <a:off x="1292" y="3294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6443" name="Oval 126"/>
            <p:cNvSpPr/>
            <p:nvPr/>
          </p:nvSpPr>
          <p:spPr>
            <a:xfrm>
              <a:off x="1791" y="3249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6444" name="Line 127"/>
            <p:cNvSpPr/>
            <p:nvPr/>
          </p:nvSpPr>
          <p:spPr>
            <a:xfrm flipH="1">
              <a:off x="930" y="2387"/>
              <a:ext cx="226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45" name="Line 128"/>
            <p:cNvSpPr/>
            <p:nvPr/>
          </p:nvSpPr>
          <p:spPr>
            <a:xfrm flipH="1">
              <a:off x="476" y="2931"/>
              <a:ext cx="317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46" name="Line 129"/>
            <p:cNvSpPr/>
            <p:nvPr/>
          </p:nvSpPr>
          <p:spPr>
            <a:xfrm>
              <a:off x="1292" y="2387"/>
              <a:ext cx="227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47" name="Line 130"/>
            <p:cNvSpPr/>
            <p:nvPr/>
          </p:nvSpPr>
          <p:spPr>
            <a:xfrm>
              <a:off x="839" y="2931"/>
              <a:ext cx="136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48" name="Line 131"/>
            <p:cNvSpPr/>
            <p:nvPr/>
          </p:nvSpPr>
          <p:spPr>
            <a:xfrm flipH="1">
              <a:off x="1429" y="2886"/>
              <a:ext cx="136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49" name="Line 132"/>
            <p:cNvSpPr/>
            <p:nvPr/>
          </p:nvSpPr>
          <p:spPr>
            <a:xfrm>
              <a:off x="1610" y="2840"/>
              <a:ext cx="272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419" name="AutoShape 163"/>
          <p:cNvSpPr/>
          <p:nvPr/>
        </p:nvSpPr>
        <p:spPr>
          <a:xfrm>
            <a:off x="2843213" y="4364038"/>
            <a:ext cx="649287" cy="504825"/>
          </a:xfrm>
          <a:prstGeom prst="notchedRightArrow">
            <a:avLst>
              <a:gd name="adj1" fmla="val 50000"/>
              <a:gd name="adj2" fmla="val 3213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420" name="AutoShape 164"/>
          <p:cNvSpPr/>
          <p:nvPr/>
        </p:nvSpPr>
        <p:spPr>
          <a:xfrm>
            <a:off x="5580063" y="4437063"/>
            <a:ext cx="649287" cy="504825"/>
          </a:xfrm>
          <a:prstGeom prst="notchedRightArrow">
            <a:avLst>
              <a:gd name="adj1" fmla="val 50000"/>
              <a:gd name="adj2" fmla="val 3213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52" name="Freeform 165"/>
          <p:cNvSpPr/>
          <p:nvPr/>
        </p:nvSpPr>
        <p:spPr>
          <a:xfrm>
            <a:off x="1908175" y="3367088"/>
            <a:ext cx="792163" cy="1717675"/>
          </a:xfrm>
          <a:custGeom>
            <a:avLst/>
            <a:gdLst/>
            <a:ahLst/>
            <a:cxnLst>
              <a:cxn ang="0">
                <a:pos x="792163" y="1716088"/>
              </a:cxn>
              <a:cxn ang="0">
                <a:pos x="647700" y="276225"/>
              </a:cxn>
              <a:cxn ang="0">
                <a:pos x="0" y="60325"/>
              </a:cxn>
            </a:cxnLst>
            <a:rect l="0" t="0" r="0" b="0"/>
            <a:pathLst>
              <a:path w="499" h="1081">
                <a:moveTo>
                  <a:pt x="499" y="1081"/>
                </a:moveTo>
                <a:cubicBezTo>
                  <a:pt x="495" y="714"/>
                  <a:pt x="491" y="348"/>
                  <a:pt x="408" y="174"/>
                </a:cubicBezTo>
                <a:cubicBezTo>
                  <a:pt x="325" y="0"/>
                  <a:pt x="162" y="19"/>
                  <a:pt x="0" y="3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6425" name="Group 169"/>
          <p:cNvGrpSpPr/>
          <p:nvPr/>
        </p:nvGrpSpPr>
        <p:grpSpPr>
          <a:xfrm>
            <a:off x="3286125" y="3211513"/>
            <a:ext cx="3168650" cy="2447925"/>
            <a:chOff x="2070" y="2341"/>
            <a:chExt cx="1996" cy="1543"/>
          </a:xfrm>
        </p:grpSpPr>
        <p:sp>
          <p:nvSpPr>
            <p:cNvPr id="146454" name="Oval 135"/>
            <p:cNvSpPr/>
            <p:nvPr/>
          </p:nvSpPr>
          <p:spPr>
            <a:xfrm>
              <a:off x="2841" y="2341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6455" name="Oval 136"/>
            <p:cNvSpPr/>
            <p:nvPr/>
          </p:nvSpPr>
          <p:spPr>
            <a:xfrm>
              <a:off x="2478" y="2885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6456" name="Oval 137"/>
            <p:cNvSpPr/>
            <p:nvPr/>
          </p:nvSpPr>
          <p:spPr>
            <a:xfrm>
              <a:off x="3158" y="2840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6457" name="Oval 138"/>
            <p:cNvSpPr/>
            <p:nvPr/>
          </p:nvSpPr>
          <p:spPr>
            <a:xfrm>
              <a:off x="2070" y="3566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6458" name="Oval 139"/>
            <p:cNvSpPr/>
            <p:nvPr/>
          </p:nvSpPr>
          <p:spPr>
            <a:xfrm>
              <a:off x="2614" y="3566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6459" name="Oval 140"/>
            <p:cNvSpPr/>
            <p:nvPr/>
          </p:nvSpPr>
          <p:spPr>
            <a:xfrm>
              <a:off x="3067" y="3566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6460" name="Line 142"/>
            <p:cNvSpPr/>
            <p:nvPr/>
          </p:nvSpPr>
          <p:spPr>
            <a:xfrm flipH="1">
              <a:off x="2705" y="2659"/>
              <a:ext cx="226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61" name="Line 143"/>
            <p:cNvSpPr/>
            <p:nvPr/>
          </p:nvSpPr>
          <p:spPr>
            <a:xfrm flipH="1">
              <a:off x="2251" y="3203"/>
              <a:ext cx="317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62" name="Line 144"/>
            <p:cNvSpPr/>
            <p:nvPr/>
          </p:nvSpPr>
          <p:spPr>
            <a:xfrm>
              <a:off x="3067" y="2659"/>
              <a:ext cx="227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63" name="Line 145"/>
            <p:cNvSpPr/>
            <p:nvPr/>
          </p:nvSpPr>
          <p:spPr>
            <a:xfrm>
              <a:off x="2614" y="3203"/>
              <a:ext cx="136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64" name="Line 146"/>
            <p:cNvSpPr/>
            <p:nvPr/>
          </p:nvSpPr>
          <p:spPr>
            <a:xfrm flipH="1">
              <a:off x="3204" y="3158"/>
              <a:ext cx="136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65" name="Line 149"/>
            <p:cNvSpPr/>
            <p:nvPr/>
          </p:nvSpPr>
          <p:spPr>
            <a:xfrm>
              <a:off x="3152" y="2523"/>
              <a:ext cx="318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6466" name="Text Box 150"/>
            <p:cNvSpPr txBox="1"/>
            <p:nvPr/>
          </p:nvSpPr>
          <p:spPr>
            <a:xfrm>
              <a:off x="3198" y="2432"/>
              <a:ext cx="8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Sift down</a:t>
              </a:r>
            </a:p>
          </p:txBody>
        </p:sp>
        <p:sp>
          <p:nvSpPr>
            <p:cNvPr id="146467" name="Oval 167"/>
            <p:cNvSpPr/>
            <p:nvPr/>
          </p:nvSpPr>
          <p:spPr>
            <a:xfrm>
              <a:off x="3470" y="3566"/>
              <a:ext cx="317" cy="31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96426" name="Group 170"/>
          <p:cNvGrpSpPr/>
          <p:nvPr/>
        </p:nvGrpSpPr>
        <p:grpSpPr>
          <a:xfrm>
            <a:off x="6300788" y="3284538"/>
            <a:ext cx="2735262" cy="2447925"/>
            <a:chOff x="3969" y="2387"/>
            <a:chExt cx="1723" cy="1543"/>
          </a:xfrm>
        </p:grpSpPr>
        <p:sp>
          <p:nvSpPr>
            <p:cNvPr id="146469" name="Oval 151"/>
            <p:cNvSpPr/>
            <p:nvPr/>
          </p:nvSpPr>
          <p:spPr>
            <a:xfrm>
              <a:off x="4740" y="2387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6470" name="Oval 152"/>
            <p:cNvSpPr/>
            <p:nvPr/>
          </p:nvSpPr>
          <p:spPr>
            <a:xfrm>
              <a:off x="4377" y="2931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6471" name="Oval 153"/>
            <p:cNvSpPr/>
            <p:nvPr/>
          </p:nvSpPr>
          <p:spPr>
            <a:xfrm>
              <a:off x="5057" y="2886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6472" name="Oval 154"/>
            <p:cNvSpPr/>
            <p:nvPr/>
          </p:nvSpPr>
          <p:spPr>
            <a:xfrm>
              <a:off x="3969" y="3612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6473" name="Oval 155"/>
            <p:cNvSpPr/>
            <p:nvPr/>
          </p:nvSpPr>
          <p:spPr>
            <a:xfrm>
              <a:off x="4513" y="3612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6474" name="Oval 156"/>
            <p:cNvSpPr/>
            <p:nvPr/>
          </p:nvSpPr>
          <p:spPr>
            <a:xfrm>
              <a:off x="4966" y="3612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6475" name="Line 157"/>
            <p:cNvSpPr/>
            <p:nvPr/>
          </p:nvSpPr>
          <p:spPr>
            <a:xfrm flipH="1">
              <a:off x="4604" y="2705"/>
              <a:ext cx="226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76" name="Line 158"/>
            <p:cNvSpPr/>
            <p:nvPr/>
          </p:nvSpPr>
          <p:spPr>
            <a:xfrm flipH="1">
              <a:off x="4150" y="3249"/>
              <a:ext cx="317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77" name="Line 159"/>
            <p:cNvSpPr/>
            <p:nvPr/>
          </p:nvSpPr>
          <p:spPr>
            <a:xfrm>
              <a:off x="4966" y="2705"/>
              <a:ext cx="227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78" name="Line 160"/>
            <p:cNvSpPr/>
            <p:nvPr/>
          </p:nvSpPr>
          <p:spPr>
            <a:xfrm>
              <a:off x="4513" y="3249"/>
              <a:ext cx="136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79" name="Line 161"/>
            <p:cNvSpPr/>
            <p:nvPr/>
          </p:nvSpPr>
          <p:spPr>
            <a:xfrm flipH="1">
              <a:off x="5103" y="3204"/>
              <a:ext cx="136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480" name="Oval 168"/>
            <p:cNvSpPr/>
            <p:nvPr/>
          </p:nvSpPr>
          <p:spPr>
            <a:xfrm>
              <a:off x="5375" y="3612"/>
              <a:ext cx="317" cy="31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sp>
        <p:nvSpPr>
          <p:cNvPr id="51" name="Text Box 5"/>
          <p:cNvSpPr txBox="1"/>
          <p:nvPr/>
        </p:nvSpPr>
        <p:spPr>
          <a:xfrm>
            <a:off x="4495800" y="2636838"/>
            <a:ext cx="17081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l-GR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Θ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(log n)</a:t>
            </a:r>
          </a:p>
        </p:txBody>
      </p:sp>
      <p:grpSp>
        <p:nvGrpSpPr>
          <p:cNvPr id="146482" name="Group 6"/>
          <p:cNvGrpSpPr/>
          <p:nvPr/>
        </p:nvGrpSpPr>
        <p:grpSpPr>
          <a:xfrm>
            <a:off x="36513" y="5949950"/>
            <a:ext cx="3024187" cy="431800"/>
            <a:chOff x="158" y="2523"/>
            <a:chExt cx="1905" cy="272"/>
          </a:xfrm>
        </p:grpSpPr>
        <p:sp>
          <p:nvSpPr>
            <p:cNvPr id="146483" name="Rectangle 7"/>
            <p:cNvSpPr/>
            <p:nvPr/>
          </p:nvSpPr>
          <p:spPr>
            <a:xfrm>
              <a:off x="158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46484" name="Rectangle 8"/>
            <p:cNvSpPr/>
            <p:nvPr/>
          </p:nvSpPr>
          <p:spPr>
            <a:xfrm>
              <a:off x="430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6485" name="Rectangle 9"/>
            <p:cNvSpPr/>
            <p:nvPr/>
          </p:nvSpPr>
          <p:spPr>
            <a:xfrm>
              <a:off x="703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6486" name="Rectangle 10"/>
            <p:cNvSpPr/>
            <p:nvPr/>
          </p:nvSpPr>
          <p:spPr>
            <a:xfrm>
              <a:off x="975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6487" name="Rectangle 11"/>
            <p:cNvSpPr/>
            <p:nvPr/>
          </p:nvSpPr>
          <p:spPr>
            <a:xfrm>
              <a:off x="1247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6488" name="Rectangle 12"/>
            <p:cNvSpPr/>
            <p:nvPr/>
          </p:nvSpPr>
          <p:spPr>
            <a:xfrm>
              <a:off x="1519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6489" name="Rectangle 13"/>
            <p:cNvSpPr/>
            <p:nvPr/>
          </p:nvSpPr>
          <p:spPr>
            <a:xfrm>
              <a:off x="1791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Group 6"/>
          <p:cNvGrpSpPr/>
          <p:nvPr/>
        </p:nvGrpSpPr>
        <p:grpSpPr>
          <a:xfrm>
            <a:off x="5868988" y="5949950"/>
            <a:ext cx="3022600" cy="431800"/>
            <a:chOff x="158" y="2523"/>
            <a:chExt cx="1905" cy="272"/>
          </a:xfrm>
        </p:grpSpPr>
        <p:sp>
          <p:nvSpPr>
            <p:cNvPr id="146491" name="Rectangle 7"/>
            <p:cNvSpPr/>
            <p:nvPr/>
          </p:nvSpPr>
          <p:spPr>
            <a:xfrm>
              <a:off x="158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6492" name="Rectangle 8"/>
            <p:cNvSpPr/>
            <p:nvPr/>
          </p:nvSpPr>
          <p:spPr>
            <a:xfrm>
              <a:off x="430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6493" name="Rectangle 9"/>
            <p:cNvSpPr/>
            <p:nvPr/>
          </p:nvSpPr>
          <p:spPr>
            <a:xfrm>
              <a:off x="703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6494" name="Rectangle 10"/>
            <p:cNvSpPr/>
            <p:nvPr/>
          </p:nvSpPr>
          <p:spPr>
            <a:xfrm>
              <a:off x="975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6495" name="Rectangle 11"/>
            <p:cNvSpPr/>
            <p:nvPr/>
          </p:nvSpPr>
          <p:spPr>
            <a:xfrm>
              <a:off x="1247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6496" name="Rectangle 12"/>
            <p:cNvSpPr/>
            <p:nvPr/>
          </p:nvSpPr>
          <p:spPr>
            <a:xfrm>
              <a:off x="1519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6497" name="Rectangle 13"/>
            <p:cNvSpPr/>
            <p:nvPr/>
          </p:nvSpPr>
          <p:spPr>
            <a:xfrm>
              <a:off x="1791" y="2523"/>
              <a:ext cx="272" cy="27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19" grpId="0" animBg="1"/>
      <p:bldP spid="96420" grpId="0" animBg="1"/>
      <p:bldP spid="5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灯片编号占位符 7"/>
          <p:cNvSpPr txBox="1">
            <a:spLocks noGrp="1"/>
          </p:cNvSpPr>
          <p:nvPr/>
        </p:nvSpPr>
        <p:spPr>
          <a:xfrm>
            <a:off x="6389688" y="580548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0"/>
            <a:ext cx="7772400" cy="7651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HeapSort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endParaRPr kumimoji="1" lang="zh-CN" altLang="en-US" sz="4400" b="1" i="0" u="none" strike="noStrike" kern="0" cap="none" spc="0" normalizeH="0" baseline="0" noProof="1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48483" name="Group 119"/>
          <p:cNvGrpSpPr/>
          <p:nvPr/>
        </p:nvGrpSpPr>
        <p:grpSpPr>
          <a:xfrm>
            <a:off x="252413" y="258763"/>
            <a:ext cx="2878137" cy="2449512"/>
            <a:chOff x="295" y="2069"/>
            <a:chExt cx="1813" cy="1543"/>
          </a:xfrm>
        </p:grpSpPr>
        <p:sp>
          <p:nvSpPr>
            <p:cNvPr id="148484" name="Oval 120"/>
            <p:cNvSpPr/>
            <p:nvPr/>
          </p:nvSpPr>
          <p:spPr>
            <a:xfrm>
              <a:off x="1066" y="2069"/>
              <a:ext cx="317" cy="31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48485" name="Oval 121"/>
            <p:cNvSpPr/>
            <p:nvPr/>
          </p:nvSpPr>
          <p:spPr>
            <a:xfrm>
              <a:off x="703" y="2613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8486" name="Oval 122"/>
            <p:cNvSpPr/>
            <p:nvPr/>
          </p:nvSpPr>
          <p:spPr>
            <a:xfrm>
              <a:off x="1383" y="2568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8487" name="Oval 123"/>
            <p:cNvSpPr/>
            <p:nvPr/>
          </p:nvSpPr>
          <p:spPr>
            <a:xfrm>
              <a:off x="295" y="3294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8488" name="Oval 124"/>
            <p:cNvSpPr/>
            <p:nvPr/>
          </p:nvSpPr>
          <p:spPr>
            <a:xfrm>
              <a:off x="839" y="3294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8489" name="Oval 125"/>
            <p:cNvSpPr/>
            <p:nvPr/>
          </p:nvSpPr>
          <p:spPr>
            <a:xfrm>
              <a:off x="1292" y="3294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8490" name="Oval 126"/>
            <p:cNvSpPr/>
            <p:nvPr/>
          </p:nvSpPr>
          <p:spPr>
            <a:xfrm>
              <a:off x="1791" y="3249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8491" name="Line 127"/>
            <p:cNvSpPr/>
            <p:nvPr/>
          </p:nvSpPr>
          <p:spPr>
            <a:xfrm flipH="1">
              <a:off x="930" y="2387"/>
              <a:ext cx="226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2" name="Line 128"/>
            <p:cNvSpPr/>
            <p:nvPr/>
          </p:nvSpPr>
          <p:spPr>
            <a:xfrm flipH="1">
              <a:off x="476" y="2931"/>
              <a:ext cx="317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3" name="Line 129"/>
            <p:cNvSpPr/>
            <p:nvPr/>
          </p:nvSpPr>
          <p:spPr>
            <a:xfrm>
              <a:off x="1292" y="2387"/>
              <a:ext cx="227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4" name="Line 130"/>
            <p:cNvSpPr/>
            <p:nvPr/>
          </p:nvSpPr>
          <p:spPr>
            <a:xfrm>
              <a:off x="839" y="2931"/>
              <a:ext cx="136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5" name="Line 131"/>
            <p:cNvSpPr/>
            <p:nvPr/>
          </p:nvSpPr>
          <p:spPr>
            <a:xfrm flipH="1">
              <a:off x="1429" y="2886"/>
              <a:ext cx="136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6" name="Line 132"/>
            <p:cNvSpPr/>
            <p:nvPr/>
          </p:nvSpPr>
          <p:spPr>
            <a:xfrm>
              <a:off x="1610" y="2840"/>
              <a:ext cx="272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419" name="AutoShape 163"/>
          <p:cNvSpPr/>
          <p:nvPr/>
        </p:nvSpPr>
        <p:spPr>
          <a:xfrm rot="10800000">
            <a:off x="2987675" y="4543425"/>
            <a:ext cx="1512888" cy="504825"/>
          </a:xfrm>
          <a:prstGeom prst="notchedRightArrow">
            <a:avLst>
              <a:gd name="adj1" fmla="val 50000"/>
              <a:gd name="adj2" fmla="val 3213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6426" name="Group 170"/>
          <p:cNvGrpSpPr/>
          <p:nvPr/>
        </p:nvGrpSpPr>
        <p:grpSpPr>
          <a:xfrm>
            <a:off x="5653088" y="187325"/>
            <a:ext cx="2735262" cy="2449513"/>
            <a:chOff x="3969" y="2387"/>
            <a:chExt cx="1723" cy="1543"/>
          </a:xfrm>
        </p:grpSpPr>
        <p:sp>
          <p:nvSpPr>
            <p:cNvPr id="148499" name="Oval 151"/>
            <p:cNvSpPr/>
            <p:nvPr/>
          </p:nvSpPr>
          <p:spPr>
            <a:xfrm>
              <a:off x="4740" y="2387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8500" name="Oval 152"/>
            <p:cNvSpPr/>
            <p:nvPr/>
          </p:nvSpPr>
          <p:spPr>
            <a:xfrm>
              <a:off x="4377" y="2931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8501" name="Oval 153"/>
            <p:cNvSpPr/>
            <p:nvPr/>
          </p:nvSpPr>
          <p:spPr>
            <a:xfrm>
              <a:off x="5057" y="2886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8502" name="Oval 154"/>
            <p:cNvSpPr/>
            <p:nvPr/>
          </p:nvSpPr>
          <p:spPr>
            <a:xfrm>
              <a:off x="3969" y="3612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8503" name="Oval 155"/>
            <p:cNvSpPr/>
            <p:nvPr/>
          </p:nvSpPr>
          <p:spPr>
            <a:xfrm>
              <a:off x="4513" y="3612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8504" name="Oval 156"/>
            <p:cNvSpPr/>
            <p:nvPr/>
          </p:nvSpPr>
          <p:spPr>
            <a:xfrm>
              <a:off x="4966" y="3612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8505" name="Line 157"/>
            <p:cNvSpPr/>
            <p:nvPr/>
          </p:nvSpPr>
          <p:spPr>
            <a:xfrm flipH="1">
              <a:off x="4604" y="2705"/>
              <a:ext cx="226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06" name="Line 158"/>
            <p:cNvSpPr/>
            <p:nvPr/>
          </p:nvSpPr>
          <p:spPr>
            <a:xfrm flipH="1">
              <a:off x="4150" y="3249"/>
              <a:ext cx="317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07" name="Line 159"/>
            <p:cNvSpPr/>
            <p:nvPr/>
          </p:nvSpPr>
          <p:spPr>
            <a:xfrm>
              <a:off x="4966" y="2705"/>
              <a:ext cx="227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08" name="Line 160"/>
            <p:cNvSpPr/>
            <p:nvPr/>
          </p:nvSpPr>
          <p:spPr>
            <a:xfrm>
              <a:off x="4513" y="3249"/>
              <a:ext cx="136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09" name="Line 161"/>
            <p:cNvSpPr/>
            <p:nvPr/>
          </p:nvSpPr>
          <p:spPr>
            <a:xfrm flipH="1">
              <a:off x="5103" y="3204"/>
              <a:ext cx="136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10" name="Oval 168"/>
            <p:cNvSpPr/>
            <p:nvPr/>
          </p:nvSpPr>
          <p:spPr>
            <a:xfrm>
              <a:off x="5375" y="3612"/>
              <a:ext cx="317" cy="31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48511" name="Group 6"/>
          <p:cNvGrpSpPr/>
          <p:nvPr/>
        </p:nvGrpSpPr>
        <p:grpSpPr>
          <a:xfrm>
            <a:off x="179388" y="2781300"/>
            <a:ext cx="3024187" cy="431800"/>
            <a:chOff x="158" y="2523"/>
            <a:chExt cx="1905" cy="272"/>
          </a:xfrm>
        </p:grpSpPr>
        <p:sp>
          <p:nvSpPr>
            <p:cNvPr id="148512" name="Rectangle 7"/>
            <p:cNvSpPr/>
            <p:nvPr/>
          </p:nvSpPr>
          <p:spPr>
            <a:xfrm>
              <a:off x="158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48513" name="Rectangle 8"/>
            <p:cNvSpPr/>
            <p:nvPr/>
          </p:nvSpPr>
          <p:spPr>
            <a:xfrm>
              <a:off x="430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8514" name="Rectangle 9"/>
            <p:cNvSpPr/>
            <p:nvPr/>
          </p:nvSpPr>
          <p:spPr>
            <a:xfrm>
              <a:off x="703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8515" name="Rectangle 10"/>
            <p:cNvSpPr/>
            <p:nvPr/>
          </p:nvSpPr>
          <p:spPr>
            <a:xfrm>
              <a:off x="975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8516" name="Rectangle 11"/>
            <p:cNvSpPr/>
            <p:nvPr/>
          </p:nvSpPr>
          <p:spPr>
            <a:xfrm>
              <a:off x="1247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8517" name="Rectangle 12"/>
            <p:cNvSpPr/>
            <p:nvPr/>
          </p:nvSpPr>
          <p:spPr>
            <a:xfrm>
              <a:off x="1519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8518" name="Rectangle 13"/>
            <p:cNvSpPr/>
            <p:nvPr/>
          </p:nvSpPr>
          <p:spPr>
            <a:xfrm>
              <a:off x="1791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Group 6"/>
          <p:cNvGrpSpPr/>
          <p:nvPr/>
        </p:nvGrpSpPr>
        <p:grpSpPr>
          <a:xfrm>
            <a:off x="5630863" y="2708275"/>
            <a:ext cx="3024187" cy="431800"/>
            <a:chOff x="158" y="2523"/>
            <a:chExt cx="1905" cy="272"/>
          </a:xfrm>
        </p:grpSpPr>
        <p:sp>
          <p:nvSpPr>
            <p:cNvPr id="148520" name="Rectangle 7"/>
            <p:cNvSpPr/>
            <p:nvPr/>
          </p:nvSpPr>
          <p:spPr>
            <a:xfrm>
              <a:off x="158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8521" name="Rectangle 8"/>
            <p:cNvSpPr/>
            <p:nvPr/>
          </p:nvSpPr>
          <p:spPr>
            <a:xfrm>
              <a:off x="430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8522" name="Rectangle 9"/>
            <p:cNvSpPr/>
            <p:nvPr/>
          </p:nvSpPr>
          <p:spPr>
            <a:xfrm>
              <a:off x="703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8523" name="Rectangle 10"/>
            <p:cNvSpPr/>
            <p:nvPr/>
          </p:nvSpPr>
          <p:spPr>
            <a:xfrm>
              <a:off x="975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8524" name="Rectangle 11"/>
            <p:cNvSpPr/>
            <p:nvPr/>
          </p:nvSpPr>
          <p:spPr>
            <a:xfrm>
              <a:off x="1247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8525" name="Rectangle 12"/>
            <p:cNvSpPr/>
            <p:nvPr/>
          </p:nvSpPr>
          <p:spPr>
            <a:xfrm>
              <a:off x="1519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8526" name="Rectangle 13"/>
            <p:cNvSpPr/>
            <p:nvPr/>
          </p:nvSpPr>
          <p:spPr>
            <a:xfrm>
              <a:off x="1791" y="2523"/>
              <a:ext cx="272" cy="27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79838" y="1436688"/>
            <a:ext cx="16351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removemax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9" name="Group 6"/>
          <p:cNvGrpSpPr/>
          <p:nvPr/>
        </p:nvGrpSpPr>
        <p:grpSpPr>
          <a:xfrm>
            <a:off x="5435600" y="5915025"/>
            <a:ext cx="3024188" cy="431800"/>
            <a:chOff x="158" y="2523"/>
            <a:chExt cx="1905" cy="272"/>
          </a:xfrm>
        </p:grpSpPr>
        <p:sp>
          <p:nvSpPr>
            <p:cNvPr id="148529" name="Rectangle 7"/>
            <p:cNvSpPr/>
            <p:nvPr/>
          </p:nvSpPr>
          <p:spPr>
            <a:xfrm>
              <a:off x="158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8530" name="Rectangle 8"/>
            <p:cNvSpPr/>
            <p:nvPr/>
          </p:nvSpPr>
          <p:spPr>
            <a:xfrm>
              <a:off x="430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8531" name="Rectangle 9"/>
            <p:cNvSpPr/>
            <p:nvPr/>
          </p:nvSpPr>
          <p:spPr>
            <a:xfrm>
              <a:off x="703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8532" name="Rectangle 10"/>
            <p:cNvSpPr/>
            <p:nvPr/>
          </p:nvSpPr>
          <p:spPr>
            <a:xfrm>
              <a:off x="975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8533" name="Rectangle 11"/>
            <p:cNvSpPr/>
            <p:nvPr/>
          </p:nvSpPr>
          <p:spPr>
            <a:xfrm>
              <a:off x="1247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8534" name="Rectangle 12"/>
            <p:cNvSpPr/>
            <p:nvPr/>
          </p:nvSpPr>
          <p:spPr>
            <a:xfrm>
              <a:off x="1519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8535" name="Rectangle 13"/>
            <p:cNvSpPr/>
            <p:nvPr/>
          </p:nvSpPr>
          <p:spPr>
            <a:xfrm>
              <a:off x="1791" y="2523"/>
              <a:ext cx="272" cy="27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Group 170"/>
          <p:cNvGrpSpPr/>
          <p:nvPr/>
        </p:nvGrpSpPr>
        <p:grpSpPr>
          <a:xfrm>
            <a:off x="5456238" y="3357563"/>
            <a:ext cx="2735262" cy="2449512"/>
            <a:chOff x="3969" y="2387"/>
            <a:chExt cx="1723" cy="1543"/>
          </a:xfrm>
        </p:grpSpPr>
        <p:sp>
          <p:nvSpPr>
            <p:cNvPr id="148537" name="Oval 151"/>
            <p:cNvSpPr/>
            <p:nvPr/>
          </p:nvSpPr>
          <p:spPr>
            <a:xfrm>
              <a:off x="4740" y="2387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8538" name="Oval 152"/>
            <p:cNvSpPr/>
            <p:nvPr/>
          </p:nvSpPr>
          <p:spPr>
            <a:xfrm>
              <a:off x="4377" y="2931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8539" name="Oval 153"/>
            <p:cNvSpPr/>
            <p:nvPr/>
          </p:nvSpPr>
          <p:spPr>
            <a:xfrm>
              <a:off x="5057" y="2886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8540" name="Oval 154"/>
            <p:cNvSpPr/>
            <p:nvPr/>
          </p:nvSpPr>
          <p:spPr>
            <a:xfrm>
              <a:off x="3969" y="3612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8541" name="Oval 155"/>
            <p:cNvSpPr/>
            <p:nvPr/>
          </p:nvSpPr>
          <p:spPr>
            <a:xfrm>
              <a:off x="4513" y="3612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8542" name="Oval 156"/>
            <p:cNvSpPr/>
            <p:nvPr/>
          </p:nvSpPr>
          <p:spPr>
            <a:xfrm>
              <a:off x="4966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8543" name="Line 157"/>
            <p:cNvSpPr/>
            <p:nvPr/>
          </p:nvSpPr>
          <p:spPr>
            <a:xfrm flipH="1">
              <a:off x="4604" y="2705"/>
              <a:ext cx="226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44" name="Line 158"/>
            <p:cNvSpPr/>
            <p:nvPr/>
          </p:nvSpPr>
          <p:spPr>
            <a:xfrm flipH="1">
              <a:off x="4150" y="3249"/>
              <a:ext cx="317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45" name="Line 159"/>
            <p:cNvSpPr/>
            <p:nvPr/>
          </p:nvSpPr>
          <p:spPr>
            <a:xfrm>
              <a:off x="4966" y="2705"/>
              <a:ext cx="227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46" name="Line 160"/>
            <p:cNvSpPr/>
            <p:nvPr/>
          </p:nvSpPr>
          <p:spPr>
            <a:xfrm>
              <a:off x="4513" y="3249"/>
              <a:ext cx="136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47" name="Oval 168"/>
            <p:cNvSpPr/>
            <p:nvPr/>
          </p:nvSpPr>
          <p:spPr>
            <a:xfrm>
              <a:off x="5375" y="3612"/>
              <a:ext cx="317" cy="31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91" name="Group 170"/>
          <p:cNvGrpSpPr/>
          <p:nvPr/>
        </p:nvGrpSpPr>
        <p:grpSpPr>
          <a:xfrm>
            <a:off x="252413" y="3392488"/>
            <a:ext cx="2735262" cy="2449512"/>
            <a:chOff x="3969" y="2387"/>
            <a:chExt cx="1723" cy="1543"/>
          </a:xfrm>
        </p:grpSpPr>
        <p:sp>
          <p:nvSpPr>
            <p:cNvPr id="148549" name="Oval 151"/>
            <p:cNvSpPr/>
            <p:nvPr/>
          </p:nvSpPr>
          <p:spPr>
            <a:xfrm>
              <a:off x="4740" y="2387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8550" name="Oval 152"/>
            <p:cNvSpPr/>
            <p:nvPr/>
          </p:nvSpPr>
          <p:spPr>
            <a:xfrm>
              <a:off x="4377" y="2931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8551" name="Oval 153"/>
            <p:cNvSpPr/>
            <p:nvPr/>
          </p:nvSpPr>
          <p:spPr>
            <a:xfrm>
              <a:off x="5057" y="2886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8552" name="Oval 154"/>
            <p:cNvSpPr/>
            <p:nvPr/>
          </p:nvSpPr>
          <p:spPr>
            <a:xfrm>
              <a:off x="3969" y="3612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8553" name="Oval 155"/>
            <p:cNvSpPr/>
            <p:nvPr/>
          </p:nvSpPr>
          <p:spPr>
            <a:xfrm>
              <a:off x="4513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8554" name="Oval 156"/>
            <p:cNvSpPr/>
            <p:nvPr/>
          </p:nvSpPr>
          <p:spPr>
            <a:xfrm>
              <a:off x="4966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8555" name="Line 157"/>
            <p:cNvSpPr/>
            <p:nvPr/>
          </p:nvSpPr>
          <p:spPr>
            <a:xfrm flipH="1">
              <a:off x="4604" y="2705"/>
              <a:ext cx="226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56" name="Line 158"/>
            <p:cNvSpPr/>
            <p:nvPr/>
          </p:nvSpPr>
          <p:spPr>
            <a:xfrm flipH="1">
              <a:off x="4150" y="3249"/>
              <a:ext cx="317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57" name="Line 159"/>
            <p:cNvSpPr/>
            <p:nvPr/>
          </p:nvSpPr>
          <p:spPr>
            <a:xfrm>
              <a:off x="4966" y="2705"/>
              <a:ext cx="227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558" name="Oval 168"/>
            <p:cNvSpPr/>
            <p:nvPr/>
          </p:nvSpPr>
          <p:spPr>
            <a:xfrm>
              <a:off x="5375" y="3612"/>
              <a:ext cx="317" cy="31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03" name="Group 6"/>
          <p:cNvGrpSpPr/>
          <p:nvPr/>
        </p:nvGrpSpPr>
        <p:grpSpPr>
          <a:xfrm>
            <a:off x="382588" y="6089650"/>
            <a:ext cx="3024187" cy="431800"/>
            <a:chOff x="158" y="2523"/>
            <a:chExt cx="1905" cy="272"/>
          </a:xfrm>
        </p:grpSpPr>
        <p:sp>
          <p:nvSpPr>
            <p:cNvPr id="148560" name="Rectangle 7"/>
            <p:cNvSpPr/>
            <p:nvPr/>
          </p:nvSpPr>
          <p:spPr>
            <a:xfrm>
              <a:off x="158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8561" name="Rectangle 8"/>
            <p:cNvSpPr/>
            <p:nvPr/>
          </p:nvSpPr>
          <p:spPr>
            <a:xfrm>
              <a:off x="430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8562" name="Rectangle 9"/>
            <p:cNvSpPr/>
            <p:nvPr/>
          </p:nvSpPr>
          <p:spPr>
            <a:xfrm>
              <a:off x="703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8563" name="Rectangle 10"/>
            <p:cNvSpPr/>
            <p:nvPr/>
          </p:nvSpPr>
          <p:spPr>
            <a:xfrm>
              <a:off x="975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8564" name="Rectangle 11"/>
            <p:cNvSpPr/>
            <p:nvPr/>
          </p:nvSpPr>
          <p:spPr>
            <a:xfrm>
              <a:off x="1247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48565" name="Rectangle 12"/>
            <p:cNvSpPr/>
            <p:nvPr/>
          </p:nvSpPr>
          <p:spPr>
            <a:xfrm>
              <a:off x="1519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8566" name="Rectangle 13"/>
            <p:cNvSpPr/>
            <p:nvPr/>
          </p:nvSpPr>
          <p:spPr>
            <a:xfrm>
              <a:off x="1791" y="2523"/>
              <a:ext cx="272" cy="27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1" name="AutoShape 163"/>
          <p:cNvSpPr/>
          <p:nvPr/>
        </p:nvSpPr>
        <p:spPr>
          <a:xfrm>
            <a:off x="3779838" y="1951038"/>
            <a:ext cx="1512887" cy="504825"/>
          </a:xfrm>
          <a:prstGeom prst="notchedRightArrow">
            <a:avLst>
              <a:gd name="adj1" fmla="val 50000"/>
              <a:gd name="adj2" fmla="val 3213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65438" y="4027488"/>
            <a:ext cx="16351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removemax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AutoShape 163"/>
          <p:cNvSpPr/>
          <p:nvPr/>
        </p:nvSpPr>
        <p:spPr>
          <a:xfrm rot="5400000">
            <a:off x="5538788" y="3481388"/>
            <a:ext cx="790575" cy="504825"/>
          </a:xfrm>
          <a:prstGeom prst="notchedRightArrow">
            <a:avLst>
              <a:gd name="adj1" fmla="val 50000"/>
              <a:gd name="adj2" fmla="val 320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073525" y="3392488"/>
            <a:ext cx="1635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removemax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19" grpId="0" animBg="1"/>
      <p:bldP spid="3" grpId="0"/>
      <p:bldP spid="111" grpId="0" animBg="1"/>
      <p:bldP spid="112" grpId="0"/>
      <p:bldP spid="114" grpId="0" animBg="1"/>
      <p:bldP spid="1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灯片编号占位符 7"/>
          <p:cNvSpPr txBox="1">
            <a:spLocks noGrp="1"/>
          </p:cNvSpPr>
          <p:nvPr/>
        </p:nvSpPr>
        <p:spPr>
          <a:xfrm>
            <a:off x="6389688" y="628491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0"/>
            <a:ext cx="7772400" cy="7651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HeapSort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（</a:t>
            </a: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96419" name="AutoShape 163"/>
          <p:cNvSpPr/>
          <p:nvPr/>
        </p:nvSpPr>
        <p:spPr>
          <a:xfrm rot="-5400000">
            <a:off x="2500313" y="3567113"/>
            <a:ext cx="865187" cy="504825"/>
          </a:xfrm>
          <a:prstGeom prst="notchedRightArrow">
            <a:avLst>
              <a:gd name="adj1" fmla="val 50000"/>
              <a:gd name="adj2" fmla="val 3217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838" y="1436688"/>
            <a:ext cx="16351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removemax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0533" name="Group 170"/>
          <p:cNvGrpSpPr/>
          <p:nvPr/>
        </p:nvGrpSpPr>
        <p:grpSpPr>
          <a:xfrm>
            <a:off x="252413" y="3392488"/>
            <a:ext cx="2735262" cy="2449512"/>
            <a:chOff x="3969" y="2387"/>
            <a:chExt cx="1723" cy="1543"/>
          </a:xfrm>
        </p:grpSpPr>
        <p:sp>
          <p:nvSpPr>
            <p:cNvPr id="150534" name="Oval 151"/>
            <p:cNvSpPr/>
            <p:nvPr/>
          </p:nvSpPr>
          <p:spPr>
            <a:xfrm>
              <a:off x="4740" y="2387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0535" name="Oval 152"/>
            <p:cNvSpPr/>
            <p:nvPr/>
          </p:nvSpPr>
          <p:spPr>
            <a:xfrm>
              <a:off x="4377" y="2931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0536" name="Oval 153"/>
            <p:cNvSpPr/>
            <p:nvPr/>
          </p:nvSpPr>
          <p:spPr>
            <a:xfrm>
              <a:off x="5057" y="2886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0537" name="Oval 154"/>
            <p:cNvSpPr/>
            <p:nvPr/>
          </p:nvSpPr>
          <p:spPr>
            <a:xfrm>
              <a:off x="3969" y="3612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0538" name="Oval 155"/>
            <p:cNvSpPr/>
            <p:nvPr/>
          </p:nvSpPr>
          <p:spPr>
            <a:xfrm>
              <a:off x="4513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0539" name="Oval 156"/>
            <p:cNvSpPr/>
            <p:nvPr/>
          </p:nvSpPr>
          <p:spPr>
            <a:xfrm>
              <a:off x="4966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0540" name="Line 157"/>
            <p:cNvSpPr/>
            <p:nvPr/>
          </p:nvSpPr>
          <p:spPr>
            <a:xfrm flipH="1">
              <a:off x="4604" y="2705"/>
              <a:ext cx="226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541" name="Line 158"/>
            <p:cNvSpPr/>
            <p:nvPr/>
          </p:nvSpPr>
          <p:spPr>
            <a:xfrm flipH="1">
              <a:off x="4150" y="3249"/>
              <a:ext cx="317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542" name="Line 159"/>
            <p:cNvSpPr/>
            <p:nvPr/>
          </p:nvSpPr>
          <p:spPr>
            <a:xfrm>
              <a:off x="4966" y="2705"/>
              <a:ext cx="227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543" name="Oval 168"/>
            <p:cNvSpPr/>
            <p:nvPr/>
          </p:nvSpPr>
          <p:spPr>
            <a:xfrm>
              <a:off x="5375" y="3612"/>
              <a:ext cx="317" cy="31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50544" name="Group 6"/>
          <p:cNvGrpSpPr/>
          <p:nvPr/>
        </p:nvGrpSpPr>
        <p:grpSpPr>
          <a:xfrm>
            <a:off x="382588" y="6089650"/>
            <a:ext cx="3024187" cy="431800"/>
            <a:chOff x="158" y="2523"/>
            <a:chExt cx="1905" cy="272"/>
          </a:xfrm>
        </p:grpSpPr>
        <p:sp>
          <p:nvSpPr>
            <p:cNvPr id="150545" name="Rectangle 7"/>
            <p:cNvSpPr/>
            <p:nvPr/>
          </p:nvSpPr>
          <p:spPr>
            <a:xfrm>
              <a:off x="158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0546" name="Rectangle 8"/>
            <p:cNvSpPr/>
            <p:nvPr/>
          </p:nvSpPr>
          <p:spPr>
            <a:xfrm>
              <a:off x="430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0547" name="Rectangle 9"/>
            <p:cNvSpPr/>
            <p:nvPr/>
          </p:nvSpPr>
          <p:spPr>
            <a:xfrm>
              <a:off x="703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0548" name="Rectangle 10"/>
            <p:cNvSpPr/>
            <p:nvPr/>
          </p:nvSpPr>
          <p:spPr>
            <a:xfrm>
              <a:off x="975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0549" name="Rectangle 11"/>
            <p:cNvSpPr/>
            <p:nvPr/>
          </p:nvSpPr>
          <p:spPr>
            <a:xfrm>
              <a:off x="1247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0550" name="Rectangle 12"/>
            <p:cNvSpPr/>
            <p:nvPr/>
          </p:nvSpPr>
          <p:spPr>
            <a:xfrm>
              <a:off x="1519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0551" name="Rectangle 13"/>
            <p:cNvSpPr/>
            <p:nvPr/>
          </p:nvSpPr>
          <p:spPr>
            <a:xfrm>
              <a:off x="1791" y="2523"/>
              <a:ext cx="272" cy="27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1" name="AutoShape 163"/>
          <p:cNvSpPr/>
          <p:nvPr/>
        </p:nvSpPr>
        <p:spPr>
          <a:xfrm>
            <a:off x="3779838" y="1951038"/>
            <a:ext cx="1512887" cy="504825"/>
          </a:xfrm>
          <a:prstGeom prst="notchedRightArrow">
            <a:avLst>
              <a:gd name="adj1" fmla="val 50000"/>
              <a:gd name="adj2" fmla="val 3213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203575" y="3667125"/>
            <a:ext cx="1635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removemax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4" name="Group 6"/>
          <p:cNvGrpSpPr/>
          <p:nvPr/>
        </p:nvGrpSpPr>
        <p:grpSpPr>
          <a:xfrm>
            <a:off x="144463" y="2781300"/>
            <a:ext cx="3024187" cy="431800"/>
            <a:chOff x="158" y="2523"/>
            <a:chExt cx="1905" cy="272"/>
          </a:xfrm>
        </p:grpSpPr>
        <p:sp>
          <p:nvSpPr>
            <p:cNvPr id="150555" name="Rectangle 7"/>
            <p:cNvSpPr/>
            <p:nvPr/>
          </p:nvSpPr>
          <p:spPr>
            <a:xfrm>
              <a:off x="158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0556" name="Rectangle 8"/>
            <p:cNvSpPr/>
            <p:nvPr/>
          </p:nvSpPr>
          <p:spPr>
            <a:xfrm>
              <a:off x="430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0557" name="Rectangle 9"/>
            <p:cNvSpPr/>
            <p:nvPr/>
          </p:nvSpPr>
          <p:spPr>
            <a:xfrm>
              <a:off x="703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0558" name="Rectangle 10"/>
            <p:cNvSpPr/>
            <p:nvPr/>
          </p:nvSpPr>
          <p:spPr>
            <a:xfrm>
              <a:off x="975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0559" name="Rectangle 11"/>
            <p:cNvSpPr/>
            <p:nvPr/>
          </p:nvSpPr>
          <p:spPr>
            <a:xfrm>
              <a:off x="1247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0560" name="Rectangle 12"/>
            <p:cNvSpPr/>
            <p:nvPr/>
          </p:nvSpPr>
          <p:spPr>
            <a:xfrm>
              <a:off x="1519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0561" name="Rectangle 13"/>
            <p:cNvSpPr/>
            <p:nvPr/>
          </p:nvSpPr>
          <p:spPr>
            <a:xfrm>
              <a:off x="1791" y="2523"/>
              <a:ext cx="272" cy="27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" name="Group 170"/>
          <p:cNvGrpSpPr/>
          <p:nvPr/>
        </p:nvGrpSpPr>
        <p:grpSpPr>
          <a:xfrm>
            <a:off x="179388" y="187325"/>
            <a:ext cx="2735262" cy="2449513"/>
            <a:chOff x="3969" y="2387"/>
            <a:chExt cx="1723" cy="1543"/>
          </a:xfrm>
        </p:grpSpPr>
        <p:sp>
          <p:nvSpPr>
            <p:cNvPr id="150563" name="Oval 151"/>
            <p:cNvSpPr/>
            <p:nvPr/>
          </p:nvSpPr>
          <p:spPr>
            <a:xfrm>
              <a:off x="4740" y="2387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0564" name="Oval 152"/>
            <p:cNvSpPr/>
            <p:nvPr/>
          </p:nvSpPr>
          <p:spPr>
            <a:xfrm>
              <a:off x="4377" y="2931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0565" name="Oval 153"/>
            <p:cNvSpPr/>
            <p:nvPr/>
          </p:nvSpPr>
          <p:spPr>
            <a:xfrm>
              <a:off x="5057" y="2886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0566" name="Oval 154"/>
            <p:cNvSpPr/>
            <p:nvPr/>
          </p:nvSpPr>
          <p:spPr>
            <a:xfrm>
              <a:off x="3969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0567" name="Oval 155"/>
            <p:cNvSpPr/>
            <p:nvPr/>
          </p:nvSpPr>
          <p:spPr>
            <a:xfrm>
              <a:off x="4513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0568" name="Oval 156"/>
            <p:cNvSpPr/>
            <p:nvPr/>
          </p:nvSpPr>
          <p:spPr>
            <a:xfrm>
              <a:off x="4966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0569" name="Line 157"/>
            <p:cNvSpPr/>
            <p:nvPr/>
          </p:nvSpPr>
          <p:spPr>
            <a:xfrm flipH="1">
              <a:off x="4604" y="2705"/>
              <a:ext cx="226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570" name="Line 159"/>
            <p:cNvSpPr/>
            <p:nvPr/>
          </p:nvSpPr>
          <p:spPr>
            <a:xfrm>
              <a:off x="4966" y="2705"/>
              <a:ext cx="227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571" name="Oval 168"/>
            <p:cNvSpPr/>
            <p:nvPr/>
          </p:nvSpPr>
          <p:spPr>
            <a:xfrm>
              <a:off x="5375" y="3612"/>
              <a:ext cx="317" cy="31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33" name="Group 170"/>
          <p:cNvGrpSpPr/>
          <p:nvPr/>
        </p:nvGrpSpPr>
        <p:grpSpPr>
          <a:xfrm>
            <a:off x="5797550" y="144463"/>
            <a:ext cx="2735263" cy="2449512"/>
            <a:chOff x="3969" y="2387"/>
            <a:chExt cx="1723" cy="1543"/>
          </a:xfrm>
        </p:grpSpPr>
        <p:sp>
          <p:nvSpPr>
            <p:cNvPr id="150573" name="Oval 151"/>
            <p:cNvSpPr/>
            <p:nvPr/>
          </p:nvSpPr>
          <p:spPr>
            <a:xfrm>
              <a:off x="4740" y="2387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0574" name="Oval 152"/>
            <p:cNvSpPr/>
            <p:nvPr/>
          </p:nvSpPr>
          <p:spPr>
            <a:xfrm>
              <a:off x="4377" y="2931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0575" name="Oval 153"/>
            <p:cNvSpPr/>
            <p:nvPr/>
          </p:nvSpPr>
          <p:spPr>
            <a:xfrm>
              <a:off x="5057" y="2886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0576" name="Oval 154"/>
            <p:cNvSpPr/>
            <p:nvPr/>
          </p:nvSpPr>
          <p:spPr>
            <a:xfrm>
              <a:off x="3969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0577" name="Oval 155"/>
            <p:cNvSpPr/>
            <p:nvPr/>
          </p:nvSpPr>
          <p:spPr>
            <a:xfrm>
              <a:off x="4513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0578" name="Oval 156"/>
            <p:cNvSpPr/>
            <p:nvPr/>
          </p:nvSpPr>
          <p:spPr>
            <a:xfrm>
              <a:off x="4966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0579" name="Line 157"/>
            <p:cNvSpPr/>
            <p:nvPr/>
          </p:nvSpPr>
          <p:spPr>
            <a:xfrm flipH="1">
              <a:off x="4604" y="2705"/>
              <a:ext cx="226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580" name="Oval 168"/>
            <p:cNvSpPr/>
            <p:nvPr/>
          </p:nvSpPr>
          <p:spPr>
            <a:xfrm>
              <a:off x="5375" y="3612"/>
              <a:ext cx="317" cy="31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43" name="Group 6"/>
          <p:cNvGrpSpPr/>
          <p:nvPr/>
        </p:nvGrpSpPr>
        <p:grpSpPr>
          <a:xfrm>
            <a:off x="5553075" y="2781300"/>
            <a:ext cx="3024188" cy="431800"/>
            <a:chOff x="158" y="2523"/>
            <a:chExt cx="1905" cy="272"/>
          </a:xfrm>
        </p:grpSpPr>
        <p:sp>
          <p:nvSpPr>
            <p:cNvPr id="150582" name="Rectangle 7"/>
            <p:cNvSpPr/>
            <p:nvPr/>
          </p:nvSpPr>
          <p:spPr>
            <a:xfrm>
              <a:off x="158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0583" name="Rectangle 8"/>
            <p:cNvSpPr/>
            <p:nvPr/>
          </p:nvSpPr>
          <p:spPr>
            <a:xfrm>
              <a:off x="430" y="2523"/>
              <a:ext cx="272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0584" name="Rectangle 9"/>
            <p:cNvSpPr/>
            <p:nvPr/>
          </p:nvSpPr>
          <p:spPr>
            <a:xfrm>
              <a:off x="703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0585" name="Rectangle 10"/>
            <p:cNvSpPr/>
            <p:nvPr/>
          </p:nvSpPr>
          <p:spPr>
            <a:xfrm>
              <a:off x="975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0586" name="Rectangle 11"/>
            <p:cNvSpPr/>
            <p:nvPr/>
          </p:nvSpPr>
          <p:spPr>
            <a:xfrm>
              <a:off x="1247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0587" name="Rectangle 12"/>
            <p:cNvSpPr/>
            <p:nvPr/>
          </p:nvSpPr>
          <p:spPr>
            <a:xfrm>
              <a:off x="1519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0588" name="Rectangle 13"/>
            <p:cNvSpPr/>
            <p:nvPr/>
          </p:nvSpPr>
          <p:spPr>
            <a:xfrm>
              <a:off x="1791" y="2523"/>
              <a:ext cx="272" cy="27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2" name="Group 170"/>
          <p:cNvGrpSpPr/>
          <p:nvPr/>
        </p:nvGrpSpPr>
        <p:grpSpPr>
          <a:xfrm>
            <a:off x="5605463" y="3584575"/>
            <a:ext cx="2735262" cy="2449513"/>
            <a:chOff x="3969" y="2387"/>
            <a:chExt cx="1723" cy="1543"/>
          </a:xfrm>
        </p:grpSpPr>
        <p:sp>
          <p:nvSpPr>
            <p:cNvPr id="150590" name="Oval 151"/>
            <p:cNvSpPr/>
            <p:nvPr/>
          </p:nvSpPr>
          <p:spPr>
            <a:xfrm>
              <a:off x="4740" y="2387"/>
              <a:ext cx="317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0591" name="Oval 152"/>
            <p:cNvSpPr/>
            <p:nvPr/>
          </p:nvSpPr>
          <p:spPr>
            <a:xfrm>
              <a:off x="4377" y="2931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0592" name="Oval 153"/>
            <p:cNvSpPr/>
            <p:nvPr/>
          </p:nvSpPr>
          <p:spPr>
            <a:xfrm>
              <a:off x="5057" y="2886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0593" name="Oval 154"/>
            <p:cNvSpPr/>
            <p:nvPr/>
          </p:nvSpPr>
          <p:spPr>
            <a:xfrm>
              <a:off x="3969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0594" name="Oval 155"/>
            <p:cNvSpPr/>
            <p:nvPr/>
          </p:nvSpPr>
          <p:spPr>
            <a:xfrm>
              <a:off x="4513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0595" name="Oval 156"/>
            <p:cNvSpPr/>
            <p:nvPr/>
          </p:nvSpPr>
          <p:spPr>
            <a:xfrm>
              <a:off x="4966" y="3612"/>
              <a:ext cx="317" cy="3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0596" name="Oval 168"/>
            <p:cNvSpPr/>
            <p:nvPr/>
          </p:nvSpPr>
          <p:spPr>
            <a:xfrm>
              <a:off x="5375" y="3612"/>
              <a:ext cx="317" cy="318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61" name="Group 6"/>
          <p:cNvGrpSpPr/>
          <p:nvPr/>
        </p:nvGrpSpPr>
        <p:grpSpPr>
          <a:xfrm>
            <a:off x="5508625" y="6169025"/>
            <a:ext cx="3024188" cy="431800"/>
            <a:chOff x="158" y="2523"/>
            <a:chExt cx="1905" cy="272"/>
          </a:xfrm>
        </p:grpSpPr>
        <p:sp>
          <p:nvSpPr>
            <p:cNvPr id="150598" name="Rectangle 7"/>
            <p:cNvSpPr/>
            <p:nvPr/>
          </p:nvSpPr>
          <p:spPr>
            <a:xfrm>
              <a:off x="158" y="2523"/>
              <a:ext cx="272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0599" name="Rectangle 8"/>
            <p:cNvSpPr/>
            <p:nvPr/>
          </p:nvSpPr>
          <p:spPr>
            <a:xfrm>
              <a:off x="430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0600" name="Rectangle 9"/>
            <p:cNvSpPr/>
            <p:nvPr/>
          </p:nvSpPr>
          <p:spPr>
            <a:xfrm>
              <a:off x="703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0601" name="Rectangle 10"/>
            <p:cNvSpPr/>
            <p:nvPr/>
          </p:nvSpPr>
          <p:spPr>
            <a:xfrm>
              <a:off x="975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0602" name="Rectangle 11"/>
            <p:cNvSpPr/>
            <p:nvPr/>
          </p:nvSpPr>
          <p:spPr>
            <a:xfrm>
              <a:off x="1247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0603" name="Rectangle 12"/>
            <p:cNvSpPr/>
            <p:nvPr/>
          </p:nvSpPr>
          <p:spPr>
            <a:xfrm>
              <a:off x="1519" y="2523"/>
              <a:ext cx="272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0604" name="Rectangle 13"/>
            <p:cNvSpPr/>
            <p:nvPr/>
          </p:nvSpPr>
          <p:spPr>
            <a:xfrm>
              <a:off x="1791" y="2523"/>
              <a:ext cx="272" cy="27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9" name="AutoShape 163"/>
          <p:cNvSpPr/>
          <p:nvPr/>
        </p:nvSpPr>
        <p:spPr>
          <a:xfrm rot="5400000">
            <a:off x="5589588" y="3584575"/>
            <a:ext cx="863600" cy="504825"/>
          </a:xfrm>
          <a:prstGeom prst="notchedRightArrow">
            <a:avLst>
              <a:gd name="adj1" fmla="val 50000"/>
              <a:gd name="adj2" fmla="val 3211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19" grpId="0" animBg="1"/>
      <p:bldP spid="3" grpId="0"/>
      <p:bldP spid="111" grpId="0" animBg="1"/>
      <p:bldP spid="112" grpId="0"/>
      <p:bldP spid="16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HeapSort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（</a:t>
            </a: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endParaRPr kumimoji="1" lang="en-US" altLang="zh-CN" sz="4400" b="0" i="0" u="none" strike="noStrike" kern="0" cap="none" spc="0" normalizeH="0" baseline="0" noProof="1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2579" name="Rectangle 3"/>
          <p:cNvSpPr>
            <a:spLocks noGrp="1"/>
          </p:cNvSpPr>
          <p:nvPr>
            <p:ph type="body" idx="4294967295"/>
          </p:nvPr>
        </p:nvSpPr>
        <p:spPr>
          <a:xfrm>
            <a:off x="455613" y="914400"/>
            <a:ext cx="8148637" cy="2874963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template &lt;class Elem&gt;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void heapsort(Elem A[], int n) { //Heapsort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Elem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mval</a:t>
            </a:r>
            <a:r>
              <a:rPr lang="en-US" altLang="zh-CN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maxheap&lt;Elem&gt; H(A, n, n);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for (int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=0;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&lt;n;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++)  // Now sort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H.removemax</a:t>
            </a:r>
            <a:r>
              <a:rPr lang="en-US" altLang="zh-CN" sz="2400" b="1" dirty="0">
                <a:latin typeface="Courier New" panose="02070309020205020404" pitchFamily="49" charset="0"/>
              </a:rPr>
              <a:t>(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mval</a:t>
            </a:r>
            <a:r>
              <a:rPr lang="en-US" altLang="zh-CN" sz="2400" b="1" dirty="0">
                <a:latin typeface="Courier New" panose="02070309020205020404" pitchFamily="49" charset="0"/>
              </a:rPr>
              <a:t>);     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40000"/>
              </a:lnSpc>
              <a:buNone/>
            </a:pPr>
            <a:endParaRPr lang="en-US" altLang="zh-CN" sz="2400" b="1" dirty="0">
              <a:latin typeface="Helvetica" pitchFamily="34" charset="0"/>
            </a:endParaRPr>
          </a:p>
          <a:p>
            <a:pPr eaLnBrk="1" hangingPunct="1">
              <a:lnSpc>
                <a:spcPct val="6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30000"/>
              </a:lnSpc>
              <a:buNone/>
            </a:pPr>
            <a:endParaRPr lang="en-US" altLang="zh-CN" dirty="0">
              <a:latin typeface="Helvetica" pitchFamily="34" charset="0"/>
            </a:endParaRPr>
          </a:p>
        </p:txBody>
      </p:sp>
      <p:sp>
        <p:nvSpPr>
          <p:cNvPr id="76805" name="Rectangle 4"/>
          <p:cNvSpPr/>
          <p:nvPr/>
        </p:nvSpPr>
        <p:spPr>
          <a:xfrm>
            <a:off x="3059113" y="5889625"/>
            <a:ext cx="1928812" cy="384175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log </a:t>
            </a:r>
            <a:r>
              <a:rPr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323850" y="3933825"/>
            <a:ext cx="4572000" cy="177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20000"/>
              </a:lnSpc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1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Helvetica" pitchFamily="34" charset="0"/>
                <a:ea typeface="宋体" panose="02010600030101010101" pitchFamily="2" charset="-122"/>
              </a:rPr>
              <a:t>Cost: </a:t>
            </a:r>
          </a:p>
          <a:p>
            <a:pPr>
              <a:lnSpc>
                <a:spcPct val="60000"/>
              </a:lnSpc>
              <a:spcBef>
                <a:spcPct val="10000"/>
              </a:spcBef>
            </a:pPr>
            <a:endParaRPr lang="en-US" altLang="zh-CN" b="1" dirty="0">
              <a:solidFill>
                <a:srgbClr val="C0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build the heap </a:t>
            </a:r>
            <a:r>
              <a:rPr lang="zh-CN" altLang="en-US" dirty="0">
                <a:latin typeface="Helvetica" pitchFamily="34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    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removemax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(log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  </a:t>
            </a:r>
          </a:p>
          <a:p>
            <a:pPr>
              <a:lnSpc>
                <a:spcPct val="60000"/>
              </a:lnSpc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removemax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n times: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nlog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79</a:t>
            </a:fld>
            <a:endParaRPr lang="en-US" altLang="zh-CN" sz="140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Heapsort Example (1)</a:t>
            </a:r>
          </a:p>
        </p:txBody>
      </p:sp>
      <p:sp>
        <p:nvSpPr>
          <p:cNvPr id="154627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endParaRPr lang="zh-CN" altLang="zh-CN" sz="3600" dirty="0">
              <a:latin typeface="Courier New" panose="02070309020205020404" pitchFamily="49" charset="0"/>
            </a:endParaRPr>
          </a:p>
        </p:txBody>
      </p:sp>
      <p:pic>
        <p:nvPicPr>
          <p:cNvPr id="154628" name="Picture 4" descr="Heapsort"/>
          <p:cNvPicPr>
            <a:picLocks noChangeAspect="1"/>
          </p:cNvPicPr>
          <p:nvPr/>
        </p:nvPicPr>
        <p:blipFill>
          <a:blip r:embed="rId3"/>
          <a:srcRect l="479" t="4099" r="4309" b="36476"/>
          <a:stretch>
            <a:fillRect/>
          </a:stretch>
        </p:blipFill>
        <p:spPr>
          <a:xfrm>
            <a:off x="1066800" y="1371600"/>
            <a:ext cx="6956425" cy="5072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8</a:t>
            </a:fld>
            <a:endParaRPr lang="en-US" altLang="zh-CN" sz="14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Bubble Sort(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冒泡排序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 (1)</a:t>
            </a:r>
          </a:p>
        </p:txBody>
      </p:sp>
      <p:sp>
        <p:nvSpPr>
          <p:cNvPr id="18435" name="Text Box 5"/>
          <p:cNvSpPr txBox="1"/>
          <p:nvPr/>
        </p:nvSpPr>
        <p:spPr>
          <a:xfrm>
            <a:off x="1816100" y="5445125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逆序交换</a:t>
            </a:r>
          </a:p>
        </p:txBody>
      </p:sp>
      <p:sp>
        <p:nvSpPr>
          <p:cNvPr id="18436" name="Text Box 7"/>
          <p:cNvSpPr txBox="1"/>
          <p:nvPr/>
        </p:nvSpPr>
        <p:spPr>
          <a:xfrm>
            <a:off x="1692275" y="1747838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8437" name="Line 8"/>
          <p:cNvSpPr/>
          <p:nvPr/>
        </p:nvSpPr>
        <p:spPr>
          <a:xfrm flipV="1">
            <a:off x="1620838" y="3548063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438" name="Line 9"/>
          <p:cNvSpPr/>
          <p:nvPr/>
        </p:nvSpPr>
        <p:spPr>
          <a:xfrm>
            <a:off x="1620838" y="4627563"/>
            <a:ext cx="142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9" name="Text Box 10"/>
          <p:cNvSpPr txBox="1"/>
          <p:nvPr/>
        </p:nvSpPr>
        <p:spPr>
          <a:xfrm>
            <a:off x="2282825" y="1747838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18440" name="Text Box 13"/>
          <p:cNvSpPr txBox="1"/>
          <p:nvPr/>
        </p:nvSpPr>
        <p:spPr>
          <a:xfrm>
            <a:off x="2844800" y="1747838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18441" name="Text Box 14"/>
          <p:cNvSpPr txBox="1"/>
          <p:nvPr/>
        </p:nvSpPr>
        <p:spPr>
          <a:xfrm>
            <a:off x="3348038" y="1747838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18442" name="Text Box 15"/>
          <p:cNvSpPr txBox="1"/>
          <p:nvPr/>
        </p:nvSpPr>
        <p:spPr>
          <a:xfrm>
            <a:off x="3924300" y="1747838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18443" name="Text Box 16"/>
          <p:cNvSpPr txBox="1"/>
          <p:nvPr/>
        </p:nvSpPr>
        <p:spPr>
          <a:xfrm>
            <a:off x="4429125" y="1747838"/>
            <a:ext cx="48895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18444" name="Line 19"/>
          <p:cNvSpPr/>
          <p:nvPr/>
        </p:nvSpPr>
        <p:spPr>
          <a:xfrm>
            <a:off x="4500563" y="213360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5" name="Text Box 20"/>
          <p:cNvSpPr txBox="1"/>
          <p:nvPr/>
        </p:nvSpPr>
        <p:spPr>
          <a:xfrm>
            <a:off x="611188" y="1268413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一次冒泡的过程：</a:t>
            </a:r>
          </a:p>
        </p:txBody>
      </p:sp>
      <p:sp>
        <p:nvSpPr>
          <p:cNvPr id="18446" name="Line 21"/>
          <p:cNvSpPr/>
          <p:nvPr/>
        </p:nvSpPr>
        <p:spPr>
          <a:xfrm flipH="1" flipV="1">
            <a:off x="4932363" y="2060575"/>
            <a:ext cx="719137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447" name="Text Box 22"/>
          <p:cNvSpPr txBox="1"/>
          <p:nvPr/>
        </p:nvSpPr>
        <p:spPr>
          <a:xfrm>
            <a:off x="5848350" y="2276475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最小的元素冒出来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80</a:t>
            </a:fld>
            <a:endParaRPr lang="en-US" altLang="zh-CN" sz="14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Heapsort Example (2)</a:t>
            </a:r>
          </a:p>
        </p:txBody>
      </p:sp>
      <p:sp>
        <p:nvSpPr>
          <p:cNvPr id="156675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endParaRPr lang="zh-CN" altLang="zh-CN" sz="3600" dirty="0">
              <a:latin typeface="Courier New" panose="02070309020205020404" pitchFamily="49" charset="0"/>
            </a:endParaRPr>
          </a:p>
        </p:txBody>
      </p:sp>
      <p:pic>
        <p:nvPicPr>
          <p:cNvPr id="156676" name="Picture 4" descr="Heapsort"/>
          <p:cNvPicPr>
            <a:picLocks noChangeAspect="1"/>
          </p:cNvPicPr>
          <p:nvPr/>
        </p:nvPicPr>
        <p:blipFill>
          <a:blip r:embed="rId3"/>
          <a:srcRect l="479" t="44672" r="4309"/>
          <a:stretch>
            <a:fillRect/>
          </a:stretch>
        </p:blipFill>
        <p:spPr>
          <a:xfrm>
            <a:off x="1143000" y="1524000"/>
            <a:ext cx="6956425" cy="4722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81</a:t>
            </a:fld>
            <a:endParaRPr lang="en-US" altLang="zh-CN" sz="1400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Chapter7     Internal Sorting</a:t>
            </a:r>
          </a:p>
        </p:txBody>
      </p:sp>
      <p:sp>
        <p:nvSpPr>
          <p:cNvPr id="158723" name="Rectangle 3"/>
          <p:cNvSpPr>
            <a:spLocks noGrp="1"/>
          </p:cNvSpPr>
          <p:nvPr>
            <p:ph idx="1"/>
          </p:nvPr>
        </p:nvSpPr>
        <p:spPr>
          <a:xfrm>
            <a:off x="179388" y="1484313"/>
            <a:ext cx="8964612" cy="518477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339933"/>
                </a:solidFill>
              </a:rPr>
              <a:t>7.1 </a:t>
            </a:r>
            <a:r>
              <a:rPr lang="en-US" altLang="zh-CN" sz="2800" b="1">
                <a:solidFill>
                  <a:srgbClr val="006600"/>
                </a:solidFill>
              </a:rPr>
              <a:t>Terminology and notation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</a:rPr>
              <a:t>7.2 Three 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(n</a:t>
            </a:r>
            <a:r>
              <a:rPr lang="en-US" altLang="zh-CN" sz="2800" b="1" baseline="3000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) Sorting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Insertion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Bubble Sort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  <a:latin typeface="Helvetica" pitchFamily="34" charset="0"/>
                <a:sym typeface="Symbol" panose="05050102010706020507" pitchFamily="18" charset="2"/>
              </a:rPr>
              <a:t>Selection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7.3 Shell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7.4 Quick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7.5 Merge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7.6 Heap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CC0000"/>
                </a:solidFill>
                <a:sym typeface="Symbol" panose="05050102010706020507" pitchFamily="18" charset="2"/>
              </a:rPr>
              <a:t>7.7 </a:t>
            </a:r>
            <a:r>
              <a:rPr lang="en-US" altLang="zh-CN" sz="2800" b="1" err="1">
                <a:solidFill>
                  <a:srgbClr val="CC0000"/>
                </a:solidFill>
                <a:sym typeface="Symbol" panose="05050102010706020507" pitchFamily="18" charset="2"/>
              </a:rPr>
              <a:t>BinSort</a:t>
            </a:r>
            <a:r>
              <a:rPr lang="en-US" altLang="zh-CN" sz="2800" b="1">
                <a:solidFill>
                  <a:srgbClr val="CC0000"/>
                </a:solidFill>
                <a:sym typeface="Symbol" panose="05050102010706020507" pitchFamily="18" charset="2"/>
              </a:rPr>
              <a:t> and Radix Sort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7.8 Empirical Comparison of Sorting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>
                <a:solidFill>
                  <a:srgbClr val="006600"/>
                </a:solidFill>
                <a:sym typeface="Symbol" panose="05050102010706020507" pitchFamily="18" charset="2"/>
              </a:rPr>
              <a:t>7.9 Lower bounds for Sorting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82</a:t>
            </a:fld>
            <a:endParaRPr lang="en-US" altLang="zh-CN" sz="140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Binsort (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箱排序 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59747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原理：：设置若干个箱子，依次扫描待排序的记录</a:t>
            </a:r>
            <a:r>
              <a:rPr lang="en-US" altLang="zh-CN" sz="2800">
                <a:latin typeface="宋体" panose="02010600030101010101" pitchFamily="2" charset="-122"/>
              </a:rPr>
              <a:t>R[0]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R[1]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…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R[n-1]</a:t>
            </a:r>
            <a:r>
              <a:rPr lang="zh-CN" altLang="en-US" sz="2800" dirty="0">
                <a:latin typeface="宋体" panose="02010600030101010101" pitchFamily="2" charset="-122"/>
              </a:rPr>
              <a:t>，把关键字等于</a:t>
            </a:r>
            <a:r>
              <a:rPr lang="en-US" altLang="zh-CN" sz="2800">
                <a:latin typeface="宋体" panose="02010600030101010101" pitchFamily="2" charset="-122"/>
              </a:rPr>
              <a:t>k</a:t>
            </a:r>
            <a:r>
              <a:rPr lang="zh-CN" altLang="en-US" sz="2800" dirty="0">
                <a:latin typeface="宋体" panose="02010600030101010101" pitchFamily="2" charset="-122"/>
              </a:rPr>
              <a:t>的记录全都装入到第</a:t>
            </a:r>
            <a:r>
              <a:rPr lang="en-US" altLang="zh-CN" sz="2800">
                <a:latin typeface="宋体" panose="02010600030101010101" pitchFamily="2" charset="-122"/>
              </a:rPr>
              <a:t>k</a:t>
            </a:r>
            <a:r>
              <a:rPr lang="zh-CN" altLang="en-US" sz="2800" dirty="0">
                <a:latin typeface="宋体" panose="02010600030101010101" pitchFamily="2" charset="-122"/>
              </a:rPr>
              <a:t>个箱子里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分配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，然后按序号依次将各非空的箱子首尾连接起来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收集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br>
              <a:rPr lang="zh-CN" altLang="en-US" sz="2800" dirty="0">
                <a:latin typeface="宋体" panose="02010600030101010101" pitchFamily="2" charset="-122"/>
              </a:rPr>
            </a:b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endParaRPr lang="en-US" altLang="zh-CN">
              <a:latin typeface="Helvetica" pitchFamily="34" charset="0"/>
            </a:endParaRPr>
          </a:p>
        </p:txBody>
      </p:sp>
      <p:sp>
        <p:nvSpPr>
          <p:cNvPr id="159748" name="Rectangle 9"/>
          <p:cNvSpPr/>
          <p:nvPr/>
        </p:nvSpPr>
        <p:spPr>
          <a:xfrm>
            <a:off x="1763713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49" name="Rectangle 10"/>
          <p:cNvSpPr/>
          <p:nvPr/>
        </p:nvSpPr>
        <p:spPr>
          <a:xfrm>
            <a:off x="2195513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0" name="Rectangle 11"/>
          <p:cNvSpPr/>
          <p:nvPr/>
        </p:nvSpPr>
        <p:spPr>
          <a:xfrm>
            <a:off x="2627313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1" name="Rectangle 12"/>
          <p:cNvSpPr/>
          <p:nvPr/>
        </p:nvSpPr>
        <p:spPr>
          <a:xfrm>
            <a:off x="3059113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2" name="Rectangle 13"/>
          <p:cNvSpPr/>
          <p:nvPr/>
        </p:nvSpPr>
        <p:spPr>
          <a:xfrm>
            <a:off x="34925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3" name="Rectangle 14"/>
          <p:cNvSpPr/>
          <p:nvPr/>
        </p:nvSpPr>
        <p:spPr>
          <a:xfrm>
            <a:off x="39243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4" name="Rectangle 15"/>
          <p:cNvSpPr/>
          <p:nvPr/>
        </p:nvSpPr>
        <p:spPr>
          <a:xfrm>
            <a:off x="43561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5" name="Rectangle 16"/>
          <p:cNvSpPr/>
          <p:nvPr/>
        </p:nvSpPr>
        <p:spPr>
          <a:xfrm>
            <a:off x="47879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6" name="Rectangle 17"/>
          <p:cNvSpPr/>
          <p:nvPr/>
        </p:nvSpPr>
        <p:spPr>
          <a:xfrm>
            <a:off x="52197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7" name="Rectangle 18"/>
          <p:cNvSpPr/>
          <p:nvPr/>
        </p:nvSpPr>
        <p:spPr>
          <a:xfrm>
            <a:off x="56515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8" name="Text Box 19"/>
          <p:cNvSpPr txBox="1"/>
          <p:nvPr/>
        </p:nvSpPr>
        <p:spPr>
          <a:xfrm>
            <a:off x="1816100" y="4916488"/>
            <a:ext cx="429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0    1    2    3    4   5    6   7    8    9</a:t>
            </a:r>
          </a:p>
        </p:txBody>
      </p:sp>
      <p:sp>
        <p:nvSpPr>
          <p:cNvPr id="159759" name="Text Box 20"/>
          <p:cNvSpPr txBox="1"/>
          <p:nvPr/>
        </p:nvSpPr>
        <p:spPr>
          <a:xfrm>
            <a:off x="6351588" y="4484688"/>
            <a:ext cx="2038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Bins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（箱子）</a:t>
            </a:r>
          </a:p>
        </p:txBody>
      </p:sp>
      <p:sp>
        <p:nvSpPr>
          <p:cNvPr id="53269" name="Rectangle 21"/>
          <p:cNvSpPr/>
          <p:nvPr/>
        </p:nvSpPr>
        <p:spPr>
          <a:xfrm>
            <a:off x="2268538" y="34290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3270" name="Rectangle 22"/>
          <p:cNvSpPr/>
          <p:nvPr/>
        </p:nvSpPr>
        <p:spPr>
          <a:xfrm>
            <a:off x="3060700" y="34290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3272" name="Rectangle 24"/>
          <p:cNvSpPr/>
          <p:nvPr/>
        </p:nvSpPr>
        <p:spPr>
          <a:xfrm>
            <a:off x="3995738" y="34290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3273" name="Rectangle 25"/>
          <p:cNvSpPr/>
          <p:nvPr/>
        </p:nvSpPr>
        <p:spPr>
          <a:xfrm>
            <a:off x="4932363" y="34290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59764" name="Text Box 26"/>
          <p:cNvSpPr txBox="1"/>
          <p:nvPr/>
        </p:nvSpPr>
        <p:spPr>
          <a:xfrm>
            <a:off x="5940425" y="3429000"/>
            <a:ext cx="1182688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Records</a:t>
            </a:r>
          </a:p>
        </p:txBody>
      </p:sp>
      <p:sp>
        <p:nvSpPr>
          <p:cNvPr id="159765" name="Text Box 27"/>
          <p:cNvSpPr txBox="1"/>
          <p:nvPr/>
        </p:nvSpPr>
        <p:spPr>
          <a:xfrm>
            <a:off x="376238" y="3644900"/>
            <a:ext cx="796925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8.49214E-6 L 0.08646 0.14685 " pathEditMode="relative" ptsTypes="AA">
                                      <p:cBhvr>
                                        <p:cTn id="6" dur="10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8.49214E-6 L 0.09462 0.14685 " pathEditMode="relative" ptsTypes="AA">
                                      <p:cBhvr>
                                        <p:cTn id="10" dur="10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8.49214E-6 L -0.19687 0.14685 " pathEditMode="relative" ptsTypes="AA">
                                      <p:cBhvr>
                                        <p:cTn id="14" dur="10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8.49214E-6 L 0.03142 0.14685 " pathEditMode="relative" ptsTypes="AA">
                                      <p:cBhvr>
                                        <p:cTn id="18" dur="10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9" grpId="0" animBg="1"/>
      <p:bldP spid="53270" grpId="0" animBg="1"/>
      <p:bldP spid="53272" grpId="0" animBg="1"/>
      <p:bldP spid="5327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83</a:t>
            </a:fld>
            <a:endParaRPr lang="en-US" altLang="zh-CN" sz="140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Binsort (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箱排序 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61795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原理：：设置若干个箱子，依次扫描待排序的记录</a:t>
            </a:r>
            <a:r>
              <a:rPr lang="en-US" altLang="zh-CN" sz="2800">
                <a:latin typeface="宋体" panose="02010600030101010101" pitchFamily="2" charset="-122"/>
              </a:rPr>
              <a:t>R[0]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R[1]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…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R[n-1]</a:t>
            </a:r>
            <a:r>
              <a:rPr lang="zh-CN" altLang="en-US" sz="2800" dirty="0">
                <a:latin typeface="宋体" panose="02010600030101010101" pitchFamily="2" charset="-122"/>
              </a:rPr>
              <a:t>，把关键字等于</a:t>
            </a:r>
            <a:r>
              <a:rPr lang="en-US" altLang="zh-CN" sz="2800">
                <a:latin typeface="宋体" panose="02010600030101010101" pitchFamily="2" charset="-122"/>
              </a:rPr>
              <a:t>k</a:t>
            </a:r>
            <a:r>
              <a:rPr lang="zh-CN" altLang="en-US" sz="2800" dirty="0">
                <a:latin typeface="宋体" panose="02010600030101010101" pitchFamily="2" charset="-122"/>
              </a:rPr>
              <a:t>的记录全都装入到第</a:t>
            </a:r>
            <a:r>
              <a:rPr lang="en-US" altLang="zh-CN" sz="2800">
                <a:latin typeface="宋体" panose="02010600030101010101" pitchFamily="2" charset="-122"/>
              </a:rPr>
              <a:t>k</a:t>
            </a:r>
            <a:r>
              <a:rPr lang="zh-CN" altLang="en-US" sz="2800" dirty="0">
                <a:latin typeface="宋体" panose="02010600030101010101" pitchFamily="2" charset="-122"/>
              </a:rPr>
              <a:t>个箱子里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分配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，然后按序号依次将各非空的箱子首尾连接起来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收集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br>
              <a:rPr lang="zh-CN" altLang="en-US" sz="2800" dirty="0">
                <a:latin typeface="宋体" panose="02010600030101010101" pitchFamily="2" charset="-122"/>
              </a:rPr>
            </a:b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endParaRPr lang="en-US" altLang="zh-CN">
              <a:latin typeface="Helvetica" pitchFamily="34" charset="0"/>
            </a:endParaRPr>
          </a:p>
        </p:txBody>
      </p:sp>
      <p:sp>
        <p:nvSpPr>
          <p:cNvPr id="161796" name="Rectangle 4"/>
          <p:cNvSpPr/>
          <p:nvPr/>
        </p:nvSpPr>
        <p:spPr>
          <a:xfrm>
            <a:off x="1763713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797" name="Rectangle 5"/>
          <p:cNvSpPr/>
          <p:nvPr/>
        </p:nvSpPr>
        <p:spPr>
          <a:xfrm>
            <a:off x="2195513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798" name="Rectangle 6"/>
          <p:cNvSpPr/>
          <p:nvPr/>
        </p:nvSpPr>
        <p:spPr>
          <a:xfrm>
            <a:off x="2627313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799" name="Rectangle 7"/>
          <p:cNvSpPr/>
          <p:nvPr/>
        </p:nvSpPr>
        <p:spPr>
          <a:xfrm>
            <a:off x="3059113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800" name="Rectangle 8"/>
          <p:cNvSpPr/>
          <p:nvPr/>
        </p:nvSpPr>
        <p:spPr>
          <a:xfrm>
            <a:off x="34925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801" name="Rectangle 9"/>
          <p:cNvSpPr/>
          <p:nvPr/>
        </p:nvSpPr>
        <p:spPr>
          <a:xfrm>
            <a:off x="39243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802" name="Rectangle 10"/>
          <p:cNvSpPr/>
          <p:nvPr/>
        </p:nvSpPr>
        <p:spPr>
          <a:xfrm>
            <a:off x="43561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803" name="Rectangle 11"/>
          <p:cNvSpPr/>
          <p:nvPr/>
        </p:nvSpPr>
        <p:spPr>
          <a:xfrm>
            <a:off x="47879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804" name="Rectangle 12"/>
          <p:cNvSpPr/>
          <p:nvPr/>
        </p:nvSpPr>
        <p:spPr>
          <a:xfrm>
            <a:off x="52197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805" name="Rectangle 13"/>
          <p:cNvSpPr/>
          <p:nvPr/>
        </p:nvSpPr>
        <p:spPr>
          <a:xfrm>
            <a:off x="56515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806" name="Text Box 14"/>
          <p:cNvSpPr txBox="1"/>
          <p:nvPr/>
        </p:nvSpPr>
        <p:spPr>
          <a:xfrm>
            <a:off x="1816100" y="4916488"/>
            <a:ext cx="429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0    1    2    3    4   5    6   7    8    9</a:t>
            </a:r>
          </a:p>
        </p:txBody>
      </p:sp>
      <p:sp>
        <p:nvSpPr>
          <p:cNvPr id="161807" name="Text Box 15"/>
          <p:cNvSpPr txBox="1"/>
          <p:nvPr/>
        </p:nvSpPr>
        <p:spPr>
          <a:xfrm>
            <a:off x="6351588" y="4484688"/>
            <a:ext cx="2038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Bins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（箱子）</a:t>
            </a:r>
          </a:p>
        </p:txBody>
      </p:sp>
      <p:sp>
        <p:nvSpPr>
          <p:cNvPr id="211984" name="Rectangle 16"/>
          <p:cNvSpPr/>
          <p:nvPr/>
        </p:nvSpPr>
        <p:spPr>
          <a:xfrm>
            <a:off x="3059113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1985" name="Rectangle 17"/>
          <p:cNvSpPr/>
          <p:nvPr/>
        </p:nvSpPr>
        <p:spPr>
          <a:xfrm>
            <a:off x="39243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1986" name="Rectangle 18"/>
          <p:cNvSpPr/>
          <p:nvPr/>
        </p:nvSpPr>
        <p:spPr>
          <a:xfrm>
            <a:off x="2195513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1987" name="Rectangle 19"/>
          <p:cNvSpPr/>
          <p:nvPr/>
        </p:nvSpPr>
        <p:spPr>
          <a:xfrm>
            <a:off x="5219700" y="44370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2" name="Text Box 20"/>
          <p:cNvSpPr txBox="1"/>
          <p:nvPr/>
        </p:nvSpPr>
        <p:spPr>
          <a:xfrm>
            <a:off x="5940425" y="3429000"/>
            <a:ext cx="1182688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Records</a:t>
            </a:r>
          </a:p>
        </p:txBody>
      </p:sp>
      <p:sp>
        <p:nvSpPr>
          <p:cNvPr id="161813" name="Line 21"/>
          <p:cNvSpPr/>
          <p:nvPr/>
        </p:nvSpPr>
        <p:spPr>
          <a:xfrm>
            <a:off x="1908175" y="3933825"/>
            <a:ext cx="35274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814" name="Text Box 22"/>
          <p:cNvSpPr txBox="1"/>
          <p:nvPr/>
        </p:nvSpPr>
        <p:spPr>
          <a:xfrm>
            <a:off x="376238" y="3644900"/>
            <a:ext cx="796925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收集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3728E-6 L -0.04723 -0.146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3728E-6 L -0.08646 -0.152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3728E-6 L -0.11025 -0.1468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3728E-6 L -0.18888 -0.1468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4" grpId="0" animBg="1"/>
      <p:bldP spid="211985" grpId="0" animBg="1"/>
      <p:bldP spid="211986" grpId="0" animBg="1"/>
      <p:bldP spid="21198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84</a:t>
            </a:fld>
            <a:endParaRPr lang="en-US" altLang="zh-CN" sz="140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Binsort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箱排序 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 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63843" name="Rectangle 3"/>
          <p:cNvSpPr>
            <a:spLocks noGrp="1"/>
          </p:cNvSpPr>
          <p:nvPr>
            <p:ph idx="1"/>
          </p:nvPr>
        </p:nvSpPr>
        <p:spPr>
          <a:xfrm>
            <a:off x="323850" y="1125538"/>
            <a:ext cx="8243888" cy="4103687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r>
              <a:rPr lang="en-US" altLang="zh-CN" dirty="0">
                <a:latin typeface="Helvetica" pitchFamily="34" charset="0"/>
              </a:rPr>
              <a:t>A simple, efficient sort: </a:t>
            </a:r>
          </a:p>
          <a:p>
            <a:pPr eaLnBrk="1" hangingPunct="1">
              <a:lnSpc>
                <a:spcPct val="20000"/>
              </a:lnSpc>
              <a:buNone/>
            </a:pPr>
            <a:endParaRPr lang="en-US" altLang="zh-CN" dirty="0">
              <a:latin typeface="Helvetica" pitchFamily="34" charset="0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for (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=0;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&lt;n;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++) </a:t>
            </a: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B[A[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]] = A[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30000"/>
              </a:lnSpc>
              <a:buNone/>
            </a:pPr>
            <a:endParaRPr lang="en-US" altLang="zh-CN" b="1" dirty="0">
              <a:latin typeface="Helvetica" pitchFamily="34" charset="0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dirty="0">
                <a:latin typeface="Helvetica" pitchFamily="34" charset="0"/>
              </a:rPr>
              <a:t>How extend </a:t>
            </a:r>
            <a:r>
              <a:rPr lang="en-US" altLang="zh-CN" dirty="0" err="1">
                <a:latin typeface="Helvetica" pitchFamily="34" charset="0"/>
              </a:rPr>
              <a:t>Binsort</a:t>
            </a:r>
            <a:r>
              <a:rPr lang="en-US" altLang="zh-CN" dirty="0">
                <a:latin typeface="Helvetica" pitchFamily="34" charset="0"/>
              </a:rPr>
              <a:t> to support: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Helvetica" pitchFamily="34" charset="0"/>
              </a:rPr>
              <a:t>Allow </a:t>
            </a:r>
            <a:r>
              <a:rPr lang="en-US" altLang="zh-CN" dirty="0" err="1">
                <a:latin typeface="Helvetica" pitchFamily="34" charset="0"/>
              </a:rPr>
              <a:t>mutiple</a:t>
            </a:r>
            <a:r>
              <a:rPr lang="en-US" altLang="zh-CN" dirty="0">
                <a:latin typeface="Helvetica" pitchFamily="34" charset="0"/>
              </a:rPr>
              <a:t> records with a same key</a:t>
            </a:r>
          </a:p>
          <a:p>
            <a:pPr eaLnBrk="1" hangingPunct="1">
              <a:lnSpc>
                <a:spcPct val="70000"/>
              </a:lnSpc>
              <a:buNone/>
            </a:pPr>
            <a:endParaRPr lang="en-US" altLang="zh-CN" dirty="0">
              <a:latin typeface="Helvetica" pitchFamily="34" charset="0"/>
            </a:endParaRPr>
          </a:p>
        </p:txBody>
      </p:sp>
      <p:sp>
        <p:nvSpPr>
          <p:cNvPr id="163844" name="Rectangle 4"/>
          <p:cNvSpPr/>
          <p:nvPr/>
        </p:nvSpPr>
        <p:spPr>
          <a:xfrm>
            <a:off x="1763713" y="5876925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5" name="Rectangle 5"/>
          <p:cNvSpPr/>
          <p:nvPr/>
        </p:nvSpPr>
        <p:spPr>
          <a:xfrm>
            <a:off x="2195513" y="5876925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6" name="Rectangle 6"/>
          <p:cNvSpPr/>
          <p:nvPr/>
        </p:nvSpPr>
        <p:spPr>
          <a:xfrm>
            <a:off x="2627313" y="5876925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7" name="Rectangle 7"/>
          <p:cNvSpPr/>
          <p:nvPr/>
        </p:nvSpPr>
        <p:spPr>
          <a:xfrm>
            <a:off x="3059113" y="5876925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8" name="Text Box 14"/>
          <p:cNvSpPr txBox="1"/>
          <p:nvPr/>
        </p:nvSpPr>
        <p:spPr>
          <a:xfrm>
            <a:off x="1816100" y="6356350"/>
            <a:ext cx="17081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0    1    2    3</a:t>
            </a:r>
          </a:p>
        </p:txBody>
      </p:sp>
      <p:sp>
        <p:nvSpPr>
          <p:cNvPr id="163849" name="Text Box 15"/>
          <p:cNvSpPr txBox="1"/>
          <p:nvPr/>
        </p:nvSpPr>
        <p:spPr>
          <a:xfrm>
            <a:off x="4500563" y="5949950"/>
            <a:ext cx="2038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Bins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（箱子）</a:t>
            </a:r>
          </a:p>
        </p:txBody>
      </p:sp>
      <p:sp>
        <p:nvSpPr>
          <p:cNvPr id="163850" name="Rectangle 16"/>
          <p:cNvSpPr/>
          <p:nvPr/>
        </p:nvSpPr>
        <p:spPr>
          <a:xfrm>
            <a:off x="2268538" y="48688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3851" name="Rectangle 17"/>
          <p:cNvSpPr/>
          <p:nvPr/>
        </p:nvSpPr>
        <p:spPr>
          <a:xfrm>
            <a:off x="2700338" y="48688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3852" name="Rectangle 18"/>
          <p:cNvSpPr/>
          <p:nvPr/>
        </p:nvSpPr>
        <p:spPr>
          <a:xfrm>
            <a:off x="3132138" y="48688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3853" name="Rectangle 19"/>
          <p:cNvSpPr/>
          <p:nvPr/>
        </p:nvSpPr>
        <p:spPr>
          <a:xfrm>
            <a:off x="3563938" y="48688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3854" name="Text Box 20"/>
          <p:cNvSpPr txBox="1"/>
          <p:nvPr/>
        </p:nvSpPr>
        <p:spPr>
          <a:xfrm>
            <a:off x="4787900" y="4868863"/>
            <a:ext cx="1182688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Records</a:t>
            </a:r>
          </a:p>
        </p:txBody>
      </p:sp>
      <p:sp>
        <p:nvSpPr>
          <p:cNvPr id="163855" name="Line 21"/>
          <p:cNvSpPr/>
          <p:nvPr/>
        </p:nvSpPr>
        <p:spPr>
          <a:xfrm>
            <a:off x="2484438" y="5300663"/>
            <a:ext cx="719137" cy="86360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3856" name="Line 22"/>
          <p:cNvSpPr/>
          <p:nvPr/>
        </p:nvSpPr>
        <p:spPr>
          <a:xfrm flipH="1">
            <a:off x="2411413" y="5300663"/>
            <a:ext cx="504825" cy="865187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3857" name="Line 23"/>
          <p:cNvSpPr/>
          <p:nvPr/>
        </p:nvSpPr>
        <p:spPr>
          <a:xfrm flipH="1">
            <a:off x="1908175" y="5300663"/>
            <a:ext cx="1439863" cy="865187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3858" name="Line 24"/>
          <p:cNvSpPr/>
          <p:nvPr/>
        </p:nvSpPr>
        <p:spPr>
          <a:xfrm flipH="1">
            <a:off x="2771775" y="5300663"/>
            <a:ext cx="1079500" cy="792162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3859" name="Text Box 25"/>
          <p:cNvSpPr txBox="1"/>
          <p:nvPr/>
        </p:nvSpPr>
        <p:spPr>
          <a:xfrm>
            <a:off x="1403350" y="4914900"/>
            <a:ext cx="404813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3860" name="Line 26"/>
          <p:cNvSpPr/>
          <p:nvPr/>
        </p:nvSpPr>
        <p:spPr>
          <a:xfrm>
            <a:off x="1763713" y="5156200"/>
            <a:ext cx="3603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3861" name="Text Box 27"/>
          <p:cNvSpPr txBox="1"/>
          <p:nvPr/>
        </p:nvSpPr>
        <p:spPr>
          <a:xfrm>
            <a:off x="827088" y="5922963"/>
            <a:ext cx="387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63862" name="Line 28"/>
          <p:cNvSpPr/>
          <p:nvPr/>
        </p:nvSpPr>
        <p:spPr>
          <a:xfrm>
            <a:off x="1187450" y="6164263"/>
            <a:ext cx="5762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85</a:t>
            </a:fld>
            <a:endParaRPr lang="en-US" altLang="zh-CN" sz="140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Binsort (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箱排序 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65891" name="Rectangle 4"/>
          <p:cNvSpPr/>
          <p:nvPr/>
        </p:nvSpPr>
        <p:spPr>
          <a:xfrm>
            <a:off x="1763713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2" name="Rectangle 5"/>
          <p:cNvSpPr/>
          <p:nvPr/>
        </p:nvSpPr>
        <p:spPr>
          <a:xfrm>
            <a:off x="2195513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3" name="Rectangle 6"/>
          <p:cNvSpPr/>
          <p:nvPr/>
        </p:nvSpPr>
        <p:spPr>
          <a:xfrm>
            <a:off x="2627313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4" name="Rectangle 7"/>
          <p:cNvSpPr/>
          <p:nvPr/>
        </p:nvSpPr>
        <p:spPr>
          <a:xfrm>
            <a:off x="3059113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5" name="Rectangle 8"/>
          <p:cNvSpPr/>
          <p:nvPr/>
        </p:nvSpPr>
        <p:spPr>
          <a:xfrm>
            <a:off x="34925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6" name="Rectangle 9"/>
          <p:cNvSpPr/>
          <p:nvPr/>
        </p:nvSpPr>
        <p:spPr>
          <a:xfrm>
            <a:off x="39243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7" name="Rectangle 10"/>
          <p:cNvSpPr/>
          <p:nvPr/>
        </p:nvSpPr>
        <p:spPr>
          <a:xfrm>
            <a:off x="43561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8" name="Rectangle 11"/>
          <p:cNvSpPr/>
          <p:nvPr/>
        </p:nvSpPr>
        <p:spPr>
          <a:xfrm>
            <a:off x="47879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9" name="Rectangle 12"/>
          <p:cNvSpPr/>
          <p:nvPr/>
        </p:nvSpPr>
        <p:spPr>
          <a:xfrm>
            <a:off x="52197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900" name="Rectangle 13"/>
          <p:cNvSpPr/>
          <p:nvPr/>
        </p:nvSpPr>
        <p:spPr>
          <a:xfrm>
            <a:off x="56515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901" name="Text Box 14"/>
          <p:cNvSpPr txBox="1"/>
          <p:nvPr/>
        </p:nvSpPr>
        <p:spPr>
          <a:xfrm>
            <a:off x="1816100" y="6429375"/>
            <a:ext cx="429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0    1    2    3    4   5    6   7    8    9</a:t>
            </a:r>
          </a:p>
        </p:txBody>
      </p:sp>
      <p:sp>
        <p:nvSpPr>
          <p:cNvPr id="165902" name="Text Box 15"/>
          <p:cNvSpPr txBox="1"/>
          <p:nvPr/>
        </p:nvSpPr>
        <p:spPr>
          <a:xfrm>
            <a:off x="6351588" y="5997575"/>
            <a:ext cx="2038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Bins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（箱子）</a:t>
            </a:r>
          </a:p>
        </p:txBody>
      </p:sp>
      <p:sp>
        <p:nvSpPr>
          <p:cNvPr id="214032" name="Rectangle 16"/>
          <p:cNvSpPr/>
          <p:nvPr/>
        </p:nvSpPr>
        <p:spPr>
          <a:xfrm>
            <a:off x="2268538" y="42926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4033" name="Rectangle 17"/>
          <p:cNvSpPr/>
          <p:nvPr/>
        </p:nvSpPr>
        <p:spPr>
          <a:xfrm>
            <a:off x="2700338" y="42926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14034" name="Rectangle 18"/>
          <p:cNvSpPr/>
          <p:nvPr/>
        </p:nvSpPr>
        <p:spPr>
          <a:xfrm>
            <a:off x="3132138" y="42926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4035" name="Rectangle 19"/>
          <p:cNvSpPr/>
          <p:nvPr/>
        </p:nvSpPr>
        <p:spPr>
          <a:xfrm>
            <a:off x="3563938" y="42926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5907" name="Text Box 20"/>
          <p:cNvSpPr txBox="1"/>
          <p:nvPr/>
        </p:nvSpPr>
        <p:spPr>
          <a:xfrm>
            <a:off x="5940425" y="4292600"/>
            <a:ext cx="1182688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Records</a:t>
            </a:r>
          </a:p>
        </p:txBody>
      </p:sp>
      <p:sp>
        <p:nvSpPr>
          <p:cNvPr id="165908" name="Text Box 25"/>
          <p:cNvSpPr txBox="1"/>
          <p:nvPr/>
        </p:nvSpPr>
        <p:spPr>
          <a:xfrm>
            <a:off x="1403350" y="4338638"/>
            <a:ext cx="404813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65909" name="Line 26"/>
          <p:cNvSpPr/>
          <p:nvPr/>
        </p:nvSpPr>
        <p:spPr>
          <a:xfrm>
            <a:off x="1763713" y="4579938"/>
            <a:ext cx="3603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5910" name="Text Box 27"/>
          <p:cNvSpPr txBox="1"/>
          <p:nvPr/>
        </p:nvSpPr>
        <p:spPr>
          <a:xfrm>
            <a:off x="827088" y="5995988"/>
            <a:ext cx="387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65911" name="Line 28"/>
          <p:cNvSpPr/>
          <p:nvPr/>
        </p:nvSpPr>
        <p:spPr>
          <a:xfrm>
            <a:off x="1187450" y="6237288"/>
            <a:ext cx="5762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4045" name="Rectangle 29"/>
          <p:cNvSpPr/>
          <p:nvPr/>
        </p:nvSpPr>
        <p:spPr>
          <a:xfrm>
            <a:off x="3995738" y="42926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14052" name="Line 36"/>
          <p:cNvSpPr/>
          <p:nvPr/>
        </p:nvSpPr>
        <p:spPr>
          <a:xfrm flipV="1">
            <a:off x="3203575" y="5805488"/>
            <a:ext cx="0" cy="144462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4053" name="Line 37"/>
          <p:cNvSpPr/>
          <p:nvPr/>
        </p:nvSpPr>
        <p:spPr>
          <a:xfrm flipV="1">
            <a:off x="5435600" y="5805488"/>
            <a:ext cx="0" cy="144462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4054" name="Line 38"/>
          <p:cNvSpPr/>
          <p:nvPr/>
        </p:nvSpPr>
        <p:spPr>
          <a:xfrm flipV="1">
            <a:off x="2411413" y="5805488"/>
            <a:ext cx="0" cy="144462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4055" name="Line 39"/>
          <p:cNvSpPr/>
          <p:nvPr/>
        </p:nvSpPr>
        <p:spPr>
          <a:xfrm flipV="1">
            <a:off x="5364163" y="5014913"/>
            <a:ext cx="0" cy="142875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4056" name="Line 40"/>
          <p:cNvSpPr/>
          <p:nvPr/>
        </p:nvSpPr>
        <p:spPr>
          <a:xfrm flipV="1">
            <a:off x="3708400" y="5805488"/>
            <a:ext cx="0" cy="144462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5918" name="矩形 84002"/>
          <p:cNvSpPr/>
          <p:nvPr/>
        </p:nvSpPr>
        <p:spPr>
          <a:xfrm>
            <a:off x="468313" y="1557338"/>
            <a:ext cx="7488237" cy="822325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Extension of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Binsort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to support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mutiple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records with a same key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50786E-6 L 0.07865 0.14685 " pathEditMode="relative" ptsTypes="AA">
                                      <p:cBhvr>
                                        <p:cTn id="6" dur="1000" fill="hold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50786E-6 L 0.27553 0.14685 " pathEditMode="relative" ptsTypes="AA">
                                      <p:cBhvr>
                                        <p:cTn id="12" dur="1000" fill="hold"/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50786E-6 L -0.10243 0.14685 " pathEditMode="relative" ptsTypes="AA">
                                      <p:cBhvr>
                                        <p:cTn id="18" dur="1000" fill="hold"/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50786E-6 L 0.18108 0.02105 " pathEditMode="relative" ptsTypes="AA">
                                      <p:cBhvr>
                                        <p:cTn id="24" dur="10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59112E-6 L -0.05503 0.1415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71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2" grpId="0" animBg="1"/>
      <p:bldP spid="214033" grpId="0" animBg="1"/>
      <p:bldP spid="214034" grpId="0" animBg="1"/>
      <p:bldP spid="214035" grpId="0" animBg="1"/>
      <p:bldP spid="21404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86</a:t>
            </a:fld>
            <a:endParaRPr lang="en-US" altLang="zh-CN" sz="140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Binsort (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箱排序 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67939" name="Rectangle 4"/>
          <p:cNvSpPr/>
          <p:nvPr/>
        </p:nvSpPr>
        <p:spPr>
          <a:xfrm>
            <a:off x="1763713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0" name="Rectangle 5"/>
          <p:cNvSpPr/>
          <p:nvPr/>
        </p:nvSpPr>
        <p:spPr>
          <a:xfrm>
            <a:off x="2195513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1" name="Rectangle 6"/>
          <p:cNvSpPr/>
          <p:nvPr/>
        </p:nvSpPr>
        <p:spPr>
          <a:xfrm>
            <a:off x="2627313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2" name="Rectangle 7"/>
          <p:cNvSpPr/>
          <p:nvPr/>
        </p:nvSpPr>
        <p:spPr>
          <a:xfrm>
            <a:off x="3059113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3" name="Rectangle 8"/>
          <p:cNvSpPr/>
          <p:nvPr/>
        </p:nvSpPr>
        <p:spPr>
          <a:xfrm>
            <a:off x="34925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4" name="Rectangle 9"/>
          <p:cNvSpPr/>
          <p:nvPr/>
        </p:nvSpPr>
        <p:spPr>
          <a:xfrm>
            <a:off x="39243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5" name="Rectangle 10"/>
          <p:cNvSpPr/>
          <p:nvPr/>
        </p:nvSpPr>
        <p:spPr>
          <a:xfrm>
            <a:off x="43561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6" name="Rectangle 11"/>
          <p:cNvSpPr/>
          <p:nvPr/>
        </p:nvSpPr>
        <p:spPr>
          <a:xfrm>
            <a:off x="47879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7" name="Rectangle 12"/>
          <p:cNvSpPr/>
          <p:nvPr/>
        </p:nvSpPr>
        <p:spPr>
          <a:xfrm>
            <a:off x="52197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8" name="Rectangle 13"/>
          <p:cNvSpPr/>
          <p:nvPr/>
        </p:nvSpPr>
        <p:spPr>
          <a:xfrm>
            <a:off x="5651500" y="5949950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9" name="Text Box 14"/>
          <p:cNvSpPr txBox="1"/>
          <p:nvPr/>
        </p:nvSpPr>
        <p:spPr>
          <a:xfrm>
            <a:off x="1816100" y="6429375"/>
            <a:ext cx="429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0    1    2    3    4   5    6   7    8    9</a:t>
            </a:r>
          </a:p>
        </p:txBody>
      </p:sp>
      <p:sp>
        <p:nvSpPr>
          <p:cNvPr id="167950" name="Text Box 15"/>
          <p:cNvSpPr txBox="1"/>
          <p:nvPr/>
        </p:nvSpPr>
        <p:spPr>
          <a:xfrm>
            <a:off x="6351588" y="5997575"/>
            <a:ext cx="2038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Bins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（箱子）</a:t>
            </a:r>
          </a:p>
        </p:txBody>
      </p:sp>
      <p:sp>
        <p:nvSpPr>
          <p:cNvPr id="167951" name="Text Box 20"/>
          <p:cNvSpPr txBox="1"/>
          <p:nvPr/>
        </p:nvSpPr>
        <p:spPr>
          <a:xfrm>
            <a:off x="5940425" y="4292600"/>
            <a:ext cx="1182688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Records</a:t>
            </a:r>
          </a:p>
        </p:txBody>
      </p:sp>
      <p:sp>
        <p:nvSpPr>
          <p:cNvPr id="167952" name="Text Box 23"/>
          <p:cNvSpPr txBox="1"/>
          <p:nvPr/>
        </p:nvSpPr>
        <p:spPr>
          <a:xfrm>
            <a:off x="827088" y="5995988"/>
            <a:ext cx="387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67953" name="Line 24"/>
          <p:cNvSpPr/>
          <p:nvPr/>
        </p:nvSpPr>
        <p:spPr>
          <a:xfrm>
            <a:off x="1187450" y="6237288"/>
            <a:ext cx="5762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8138" name="Line 26"/>
          <p:cNvSpPr/>
          <p:nvPr/>
        </p:nvSpPr>
        <p:spPr>
          <a:xfrm flipV="1">
            <a:off x="3203575" y="5805488"/>
            <a:ext cx="0" cy="144462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8139" name="Line 27"/>
          <p:cNvSpPr/>
          <p:nvPr/>
        </p:nvSpPr>
        <p:spPr>
          <a:xfrm flipV="1">
            <a:off x="5435600" y="5805488"/>
            <a:ext cx="0" cy="144462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8140" name="Line 28"/>
          <p:cNvSpPr/>
          <p:nvPr/>
        </p:nvSpPr>
        <p:spPr>
          <a:xfrm flipV="1">
            <a:off x="2411413" y="5805488"/>
            <a:ext cx="0" cy="144462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8141" name="Line 29"/>
          <p:cNvSpPr/>
          <p:nvPr/>
        </p:nvSpPr>
        <p:spPr>
          <a:xfrm flipV="1">
            <a:off x="5364163" y="5014913"/>
            <a:ext cx="0" cy="142875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8142" name="Line 30"/>
          <p:cNvSpPr/>
          <p:nvPr/>
        </p:nvSpPr>
        <p:spPr>
          <a:xfrm flipV="1">
            <a:off x="3708400" y="5805488"/>
            <a:ext cx="0" cy="144462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8144" name="Rectangle 32"/>
          <p:cNvSpPr/>
          <p:nvPr/>
        </p:nvSpPr>
        <p:spPr>
          <a:xfrm>
            <a:off x="2987675" y="5229225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8145" name="Rectangle 33"/>
          <p:cNvSpPr/>
          <p:nvPr/>
        </p:nvSpPr>
        <p:spPr>
          <a:xfrm>
            <a:off x="2195513" y="5229225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8147" name="Rectangle 35"/>
          <p:cNvSpPr/>
          <p:nvPr/>
        </p:nvSpPr>
        <p:spPr>
          <a:xfrm>
            <a:off x="5219700" y="5229225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18148" name="Rectangle 36"/>
          <p:cNvSpPr/>
          <p:nvPr/>
        </p:nvSpPr>
        <p:spPr>
          <a:xfrm>
            <a:off x="5148263" y="45085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18149" name="Rectangle 37"/>
          <p:cNvSpPr/>
          <p:nvPr/>
        </p:nvSpPr>
        <p:spPr>
          <a:xfrm>
            <a:off x="3563938" y="5229225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7964" name="Line 38"/>
          <p:cNvSpPr/>
          <p:nvPr/>
        </p:nvSpPr>
        <p:spPr>
          <a:xfrm>
            <a:off x="2051050" y="4797425"/>
            <a:ext cx="2592388" cy="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025" name="矩形 85024"/>
          <p:cNvSpPr/>
          <p:nvPr/>
        </p:nvSpPr>
        <p:spPr>
          <a:xfrm>
            <a:off x="2581275" y="3213100"/>
            <a:ext cx="4138613" cy="31115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Cost: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b="1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MaxKeyValue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167966" name="矩形 85025"/>
          <p:cNvSpPr/>
          <p:nvPr/>
        </p:nvSpPr>
        <p:spPr>
          <a:xfrm>
            <a:off x="468313" y="1557338"/>
            <a:ext cx="7488237" cy="822325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Extension of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Binsort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to support </a:t>
            </a:r>
            <a:r>
              <a:rPr lang="en-US" altLang="zh-CN" b="1" err="1">
                <a:latin typeface="Times New Roman" panose="02020603050405020304" pitchFamily="18" charset="0"/>
                <a:ea typeface="宋体" panose="02010600030101010101" pitchFamily="2" charset="-122"/>
              </a:rPr>
              <a:t>mutiple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records with a same key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50786E-6 L -0.04723 -0.13645 " pathEditMode="relative" ptsTypes="AA">
                                      <p:cBhvr>
                                        <p:cTn id="6" dur="1000" fill="hold"/>
                                        <p:tgtEl>
                                          <p:spTgt spid="218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50786E-6 L -0.08663 -0.13645 " pathEditMode="relative" ptsTypes="AA">
                                      <p:cBhvr>
                                        <p:cTn id="12" dur="1000" fill="hold"/>
                                        <p:tgtEl>
                                          <p:spTgt spid="218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50786E-6 L -0.09445 -0.13645 " pathEditMode="relative" ptsTypes="AA">
                                      <p:cBhvr>
                                        <p:cTn id="18" dur="1000" fill="hold"/>
                                        <p:tgtEl>
                                          <p:spTgt spid="218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85754E-6 L -0.22048 -0.1311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" y="-66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67808E-7 L -0.15746 -0.0261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13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44" grpId="0" animBg="1"/>
      <p:bldP spid="218145" grpId="0" animBg="1"/>
      <p:bldP spid="218147" grpId="0" animBg="1"/>
      <p:bldP spid="218148" grpId="0" animBg="1"/>
      <p:bldP spid="218149" grpId="0" animBg="1"/>
      <p:bldP spid="8502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87</a:t>
            </a:fld>
            <a:endParaRPr lang="en-US" altLang="zh-CN" sz="1400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Binsort (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箱排序 </a:t>
            </a: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) 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（</a:t>
            </a:r>
            <a:r>
              <a:rPr kumimoji="1" lang="en-US" altLang="zh-CN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5</a:t>
            </a:r>
            <a:r>
              <a:rPr kumimoji="1" lang="zh-CN" altLang="en-US" sz="4400" b="0" i="0" u="none" strike="noStrike" kern="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69987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847013" cy="2384425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箱子的数目和</a:t>
            </a:r>
            <a:r>
              <a:rPr lang="en-US" altLang="zh-CN" sz="2800" dirty="0"/>
              <a:t>key</a:t>
            </a:r>
            <a:r>
              <a:rPr lang="zh-CN" altLang="en-US" sz="2800" dirty="0"/>
              <a:t>的取值范围有关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如果</a:t>
            </a:r>
            <a:r>
              <a:rPr lang="en-US" altLang="zh-CN" sz="2800" dirty="0"/>
              <a:t>records</a:t>
            </a:r>
            <a:r>
              <a:rPr lang="zh-CN" altLang="en-US" sz="2800" dirty="0"/>
              <a:t>的数目</a:t>
            </a:r>
            <a:r>
              <a:rPr lang="en-US" altLang="zh-CN" sz="2800" dirty="0"/>
              <a:t>&lt;&lt;key</a:t>
            </a:r>
            <a:r>
              <a:rPr lang="zh-CN" altLang="en-US" sz="2800" dirty="0"/>
              <a:t>的取值范围，则较为低效 </a:t>
            </a:r>
            <a:r>
              <a:rPr lang="zh-CN" altLang="en-US" dirty="0">
                <a:solidFill>
                  <a:srgbClr val="CC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rgbClr val="CC0000"/>
                </a:solidFill>
              </a:rPr>
              <a:t>(</a:t>
            </a:r>
            <a:r>
              <a:rPr lang="en-US" altLang="zh-CN" i="1" dirty="0">
                <a:solidFill>
                  <a:srgbClr val="CC0000"/>
                </a:solidFill>
              </a:rPr>
              <a:t>n</a:t>
            </a:r>
            <a:r>
              <a:rPr lang="en-US" altLang="zh-CN" dirty="0">
                <a:solidFill>
                  <a:srgbClr val="CC0000"/>
                </a:solidFill>
              </a:rPr>
              <a:t> + </a:t>
            </a:r>
            <a:r>
              <a:rPr lang="en-US" altLang="zh-CN" dirty="0" err="1">
                <a:solidFill>
                  <a:srgbClr val="CC0000"/>
                </a:solidFill>
              </a:rPr>
              <a:t>MaxKeyValue</a:t>
            </a:r>
            <a:r>
              <a:rPr lang="en-US" altLang="zh-CN" dirty="0">
                <a:solidFill>
                  <a:srgbClr val="CC0000"/>
                </a:solidFill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箱排序适合</a:t>
            </a:r>
            <a:r>
              <a:rPr lang="en-US" altLang="zh-CN" sz="2800" dirty="0"/>
              <a:t>records</a:t>
            </a:r>
            <a:r>
              <a:rPr lang="zh-CN" altLang="en-US" sz="2800" dirty="0"/>
              <a:t>的数目和箱子数目</a:t>
            </a:r>
            <a:r>
              <a:rPr lang="en-US" altLang="zh-CN" sz="2800" dirty="0"/>
              <a:t>(key</a:t>
            </a:r>
            <a:r>
              <a:rPr lang="zh-CN" altLang="en-US" sz="2800" dirty="0"/>
              <a:t>的取值范围</a:t>
            </a:r>
            <a:r>
              <a:rPr lang="en-US" altLang="zh-CN" sz="2800" dirty="0"/>
              <a:t>)</a:t>
            </a:r>
            <a:r>
              <a:rPr lang="zh-CN" altLang="en-US" sz="2800" dirty="0"/>
              <a:t>比较接近的情形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>
              <a:solidFill>
                <a:srgbClr val="CC0000"/>
              </a:solidFill>
              <a:latin typeface="Helvetica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solidFill>
                <a:srgbClr val="CC0000"/>
              </a:solidFill>
            </a:endParaRPr>
          </a:p>
        </p:txBody>
      </p:sp>
      <p:sp>
        <p:nvSpPr>
          <p:cNvPr id="169988" name="Rectangle 4"/>
          <p:cNvSpPr/>
          <p:nvPr/>
        </p:nvSpPr>
        <p:spPr>
          <a:xfrm>
            <a:off x="1476375" y="55165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89" name="Rectangle 5"/>
          <p:cNvSpPr/>
          <p:nvPr/>
        </p:nvSpPr>
        <p:spPr>
          <a:xfrm>
            <a:off x="1908175" y="55165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0" name="Rectangle 6"/>
          <p:cNvSpPr/>
          <p:nvPr/>
        </p:nvSpPr>
        <p:spPr>
          <a:xfrm>
            <a:off x="2339975" y="55165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1" name="Rectangle 7"/>
          <p:cNvSpPr/>
          <p:nvPr/>
        </p:nvSpPr>
        <p:spPr>
          <a:xfrm>
            <a:off x="2771775" y="55165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2" name="Rectangle 8"/>
          <p:cNvSpPr/>
          <p:nvPr/>
        </p:nvSpPr>
        <p:spPr>
          <a:xfrm>
            <a:off x="3205163" y="55165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3" name="Rectangle 9"/>
          <p:cNvSpPr/>
          <p:nvPr/>
        </p:nvSpPr>
        <p:spPr>
          <a:xfrm>
            <a:off x="3636963" y="55165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4" name="Rectangle 10"/>
          <p:cNvSpPr/>
          <p:nvPr/>
        </p:nvSpPr>
        <p:spPr>
          <a:xfrm>
            <a:off x="4068763" y="55165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5" name="Rectangle 11"/>
          <p:cNvSpPr/>
          <p:nvPr/>
        </p:nvSpPr>
        <p:spPr>
          <a:xfrm>
            <a:off x="4500563" y="55165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6" name="Rectangle 12"/>
          <p:cNvSpPr/>
          <p:nvPr/>
        </p:nvSpPr>
        <p:spPr>
          <a:xfrm>
            <a:off x="4932363" y="55165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7" name="Rectangle 13"/>
          <p:cNvSpPr/>
          <p:nvPr/>
        </p:nvSpPr>
        <p:spPr>
          <a:xfrm>
            <a:off x="5364163" y="5516563"/>
            <a:ext cx="431800" cy="504825"/>
          </a:xfrm>
          <a:prstGeom prst="rect">
            <a:avLst/>
          </a:prstGeom>
          <a:noFill/>
          <a:ln w="28575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8" name="Text Box 14"/>
          <p:cNvSpPr txBox="1"/>
          <p:nvPr/>
        </p:nvSpPr>
        <p:spPr>
          <a:xfrm>
            <a:off x="1528763" y="5995988"/>
            <a:ext cx="429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0    1    2    3    4   5    6   7    8    9</a:t>
            </a:r>
          </a:p>
        </p:txBody>
      </p:sp>
      <p:sp>
        <p:nvSpPr>
          <p:cNvPr id="169999" name="Text Box 15"/>
          <p:cNvSpPr txBox="1"/>
          <p:nvPr/>
        </p:nvSpPr>
        <p:spPr>
          <a:xfrm>
            <a:off x="6064250" y="5564188"/>
            <a:ext cx="2038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Bins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（箱子）</a:t>
            </a:r>
          </a:p>
        </p:txBody>
      </p:sp>
      <p:sp>
        <p:nvSpPr>
          <p:cNvPr id="170000" name="Rectangle 16"/>
          <p:cNvSpPr/>
          <p:nvPr/>
        </p:nvSpPr>
        <p:spPr>
          <a:xfrm>
            <a:off x="1981200" y="45085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70001" name="Rectangle 17"/>
          <p:cNvSpPr/>
          <p:nvPr/>
        </p:nvSpPr>
        <p:spPr>
          <a:xfrm>
            <a:off x="2773363" y="45085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70002" name="Rectangle 18"/>
          <p:cNvSpPr/>
          <p:nvPr/>
        </p:nvSpPr>
        <p:spPr>
          <a:xfrm>
            <a:off x="3708400" y="45085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0003" name="Rectangle 19"/>
          <p:cNvSpPr/>
          <p:nvPr/>
        </p:nvSpPr>
        <p:spPr>
          <a:xfrm>
            <a:off x="4645025" y="4508500"/>
            <a:ext cx="431800" cy="5048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70004" name="Text Box 20"/>
          <p:cNvSpPr txBox="1"/>
          <p:nvPr/>
        </p:nvSpPr>
        <p:spPr>
          <a:xfrm>
            <a:off x="5653088" y="4508500"/>
            <a:ext cx="1182687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Records</a:t>
            </a:r>
          </a:p>
        </p:txBody>
      </p:sp>
      <p:sp>
        <p:nvSpPr>
          <p:cNvPr id="170005" name="Line 21"/>
          <p:cNvSpPr/>
          <p:nvPr/>
        </p:nvSpPr>
        <p:spPr>
          <a:xfrm>
            <a:off x="2268538" y="4941888"/>
            <a:ext cx="647700" cy="719137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0006" name="Line 22"/>
          <p:cNvSpPr/>
          <p:nvPr/>
        </p:nvSpPr>
        <p:spPr>
          <a:xfrm>
            <a:off x="2916238" y="4868863"/>
            <a:ext cx="863600" cy="936625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0007" name="Line 23"/>
          <p:cNvSpPr/>
          <p:nvPr/>
        </p:nvSpPr>
        <p:spPr>
          <a:xfrm flipH="1">
            <a:off x="2051050" y="4941888"/>
            <a:ext cx="1800225" cy="935037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0008" name="Line 24"/>
          <p:cNvSpPr/>
          <p:nvPr/>
        </p:nvSpPr>
        <p:spPr>
          <a:xfrm>
            <a:off x="4787900" y="4797425"/>
            <a:ext cx="360363" cy="86360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88</a:t>
            </a:fld>
            <a:endParaRPr lang="en-US" altLang="zh-CN" sz="140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Radix Sort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（基排序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710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基数排序</a:t>
            </a:r>
            <a:r>
              <a:rPr lang="en-US" altLang="zh-CN" dirty="0"/>
              <a:t>(Radix Sort)</a:t>
            </a:r>
            <a:r>
              <a:rPr lang="zh-CN" altLang="en-US" dirty="0"/>
              <a:t>是对箱排序的改进和推广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假设任一记录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的关键字均由</a:t>
            </a:r>
            <a:r>
              <a:rPr lang="en-US" altLang="zh-CN" dirty="0"/>
              <a:t>d</a:t>
            </a:r>
            <a:r>
              <a:rPr lang="zh-CN" altLang="en-US" dirty="0"/>
              <a:t>个分量组成， </a:t>
            </a:r>
            <a:r>
              <a:rPr lang="en-US" altLang="zh-CN" dirty="0"/>
              <a:t>K</a:t>
            </a:r>
            <a:r>
              <a:rPr lang="en-US" altLang="zh-CN" baseline="-25000" dirty="0"/>
              <a:t>d-1</a:t>
            </a:r>
            <a:r>
              <a:rPr lang="en-US" altLang="zh-CN" dirty="0"/>
              <a:t>K</a:t>
            </a:r>
            <a:r>
              <a:rPr lang="en-US" altLang="zh-CN" baseline="-25000" dirty="0"/>
              <a:t>d-2…</a:t>
            </a:r>
            <a:r>
              <a:rPr lang="en-US" altLang="zh-CN" dirty="0"/>
              <a:t>K</a:t>
            </a:r>
            <a:r>
              <a:rPr lang="en-US" altLang="zh-CN" baseline="-25000" dirty="0"/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基数排序的基本思想是：从低位到高位依次对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j</a:t>
            </a:r>
            <a:r>
              <a:rPr lang="en-US" altLang="zh-CN" dirty="0"/>
              <a:t>(j=0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d-1)</a:t>
            </a:r>
            <a:r>
              <a:rPr lang="zh-CN" altLang="en-US" dirty="0"/>
              <a:t>进行箱排序。在第</a:t>
            </a:r>
            <a:r>
              <a:rPr lang="en-US" altLang="zh-CN" dirty="0"/>
              <a:t>d</a:t>
            </a:r>
            <a:r>
              <a:rPr lang="zh-CN" altLang="en-US" dirty="0"/>
              <a:t>趟箱排序中，所需的箱子数等于基数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d</a:t>
            </a:r>
            <a:r>
              <a:rPr lang="zh-CN" altLang="en-US" dirty="0"/>
              <a:t>，这就是</a:t>
            </a:r>
            <a:r>
              <a:rPr lang="en-US" altLang="zh-CN" dirty="0"/>
              <a:t>"</a:t>
            </a:r>
            <a:r>
              <a:rPr lang="zh-CN" altLang="en-US" dirty="0"/>
              <a:t>基数排序</a:t>
            </a:r>
            <a:r>
              <a:rPr lang="en-US" altLang="zh-CN" dirty="0"/>
              <a:t>"</a:t>
            </a:r>
            <a:r>
              <a:rPr lang="zh-CN" altLang="en-US" dirty="0"/>
              <a:t>名称的由来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89</a:t>
            </a:fld>
            <a:endParaRPr lang="en-US" altLang="zh-CN" sz="140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Radix Sort (1)</a:t>
            </a:r>
          </a:p>
        </p:txBody>
      </p:sp>
      <p:sp>
        <p:nvSpPr>
          <p:cNvPr id="172035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60000"/>
              </a:lnSpc>
              <a:buNone/>
            </a:pPr>
            <a:endParaRPr lang="zh-CN" altLang="zh-CN" sz="2400" dirty="0">
              <a:latin typeface="Courier New" panose="02070309020205020404" pitchFamily="49" charset="0"/>
            </a:endParaRPr>
          </a:p>
        </p:txBody>
      </p:sp>
      <p:pic>
        <p:nvPicPr>
          <p:cNvPr id="172036" name="Picture 4" descr="RadSort"/>
          <p:cNvPicPr>
            <a:picLocks noChangeAspect="1"/>
          </p:cNvPicPr>
          <p:nvPr/>
        </p:nvPicPr>
        <p:blipFill>
          <a:blip r:embed="rId3"/>
          <a:srcRect t="1900" r="3638" b="633"/>
          <a:stretch>
            <a:fillRect/>
          </a:stretch>
        </p:blipFill>
        <p:spPr>
          <a:xfrm>
            <a:off x="593725" y="1196975"/>
            <a:ext cx="6858000" cy="4979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095" name="矩形 89094"/>
          <p:cNvSpPr/>
          <p:nvPr/>
        </p:nvSpPr>
        <p:spPr>
          <a:xfrm>
            <a:off x="755650" y="6165850"/>
            <a:ext cx="7993063" cy="457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anchor="t" anchorCtr="0">
            <a:spAutoFit/>
          </a:bodyPr>
          <a:lstStyle/>
          <a:p>
            <a:r>
              <a:rPr lang="el-GR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((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(k is the digit count of a keyword, r is the radix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9</a:t>
            </a:fld>
            <a:endParaRPr lang="en-US" altLang="zh-CN" sz="140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Bubble Sort(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冒泡排序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 (2)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70000"/>
              </a:lnSpc>
              <a:buNone/>
            </a:pPr>
            <a:endParaRPr lang="zh-CN" altLang="zh-CN" sz="2400" dirty="0">
              <a:latin typeface="Helvetica" pitchFamily="34" charset="0"/>
            </a:endParaRPr>
          </a:p>
        </p:txBody>
      </p:sp>
      <p:pic>
        <p:nvPicPr>
          <p:cNvPr id="20484" name="Picture 4" descr="BubSort"/>
          <p:cNvPicPr>
            <a:picLocks noChangeAspect="1"/>
          </p:cNvPicPr>
          <p:nvPr/>
        </p:nvPicPr>
        <p:blipFill>
          <a:blip r:embed="rId3"/>
          <a:srcRect l="1820" t="2740" r="4855" b="4109"/>
          <a:stretch>
            <a:fillRect/>
          </a:stretch>
        </p:blipFill>
        <p:spPr>
          <a:xfrm>
            <a:off x="457200" y="1600200"/>
            <a:ext cx="8229600" cy="363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Text Box 5"/>
          <p:cNvSpPr txBox="1"/>
          <p:nvPr/>
        </p:nvSpPr>
        <p:spPr>
          <a:xfrm>
            <a:off x="1816100" y="5445125"/>
            <a:ext cx="500856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逆序交换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次冒泡的区间是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[i, n-1]</a:t>
            </a:r>
            <a:endParaRPr lang="zh-CN" altLang="en-US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90</a:t>
            </a:fld>
            <a:endParaRPr lang="en-US" altLang="zh-CN" sz="1400"/>
          </a:p>
        </p:txBody>
      </p:sp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Radix Sort Cost</a:t>
            </a:r>
          </a:p>
        </p:txBody>
      </p:sp>
      <p:sp>
        <p:nvSpPr>
          <p:cNvPr id="174083" name="Rectangle 1027"/>
          <p:cNvSpPr>
            <a:spLocks noGrp="1"/>
          </p:cNvSpPr>
          <p:nvPr>
            <p:ph idx="1"/>
          </p:nvPr>
        </p:nvSpPr>
        <p:spPr>
          <a:xfrm>
            <a:off x="455613" y="1484313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>
                <a:latin typeface="Helvetica" pitchFamily="34" charset="0"/>
              </a:rPr>
              <a:t>Cost: </a:t>
            </a:r>
            <a:r>
              <a:rPr lang="en-US" altLang="zh-CN" err="1">
                <a:latin typeface="Symbol" panose="05050102010706020507" pitchFamily="18" charset="2"/>
              </a:rPr>
              <a:t>Q</a:t>
            </a:r>
            <a:r>
              <a:rPr lang="en-US" altLang="zh-CN" err="1">
                <a:latin typeface="Helvetica" pitchFamily="34" charset="0"/>
              </a:rPr>
              <a:t>((</a:t>
            </a:r>
            <a:r>
              <a:rPr lang="en-US" altLang="zh-CN" i="1" err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 + </a:t>
            </a:r>
            <a:r>
              <a:rPr lang="en-US" altLang="zh-CN" i="1" err="1">
                <a:latin typeface="Helvetica" pitchFamily="34" charset="0"/>
              </a:rPr>
              <a:t>r</a:t>
            </a:r>
            <a:r>
              <a:rPr lang="en-US" altLang="zh-CN" err="1">
                <a:latin typeface="Helvetica" pitchFamily="34" charset="0"/>
              </a:rPr>
              <a:t>)</a:t>
            </a:r>
            <a:r>
              <a:rPr lang="en-US" altLang="zh-CN" i="1" err="1">
                <a:latin typeface="Helvetica" pitchFamily="34" charset="0"/>
              </a:rPr>
              <a:t>k</a:t>
            </a:r>
            <a:r>
              <a:rPr lang="en-US" altLang="zh-CN">
                <a:latin typeface="Helvetica" pitchFamily="34" charset="0"/>
              </a:rPr>
              <a:t>)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b="1">
                <a:latin typeface="Courier New" panose="02070309020205020404" pitchFamily="49" charset="0"/>
              </a:rPr>
              <a:t>//n – number of the records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b="1">
                <a:latin typeface="Courier New" panose="02070309020205020404" pitchFamily="49" charset="0"/>
              </a:rPr>
              <a:t>//k – digit count of a keyword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b="1">
                <a:latin typeface="Courier New" panose="02070309020205020404" pitchFamily="49" charset="0"/>
              </a:rPr>
              <a:t>//r – radix </a:t>
            </a:r>
          </a:p>
          <a:p>
            <a:pPr eaLnBrk="1" hangingPunct="1">
              <a:buNone/>
            </a:pPr>
            <a:endParaRPr lang="en-US" altLang="zh-CN">
              <a:latin typeface="Helvetica" pitchFamily="34" charset="0"/>
            </a:endParaRPr>
          </a:p>
          <a:p>
            <a:pPr eaLnBrk="1" hangingPunct="1">
              <a:buNone/>
            </a:pPr>
            <a:r>
              <a:rPr lang="en-US" altLang="zh-CN">
                <a:latin typeface="Helvetica" pitchFamily="34" charset="0"/>
              </a:rPr>
              <a:t>If there are </a:t>
            </a:r>
            <a:r>
              <a:rPr lang="en-US" altLang="zh-CN" i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 distinct keys, then k must be at least </a:t>
            </a:r>
            <a:r>
              <a:rPr lang="en-US" altLang="zh-CN" err="1">
                <a:latin typeface="Helvetica" pitchFamily="34" charset="0"/>
              </a:rPr>
              <a:t>log</a:t>
            </a:r>
            <a:r>
              <a:rPr lang="en-US" altLang="zh-CN" baseline="-25000" err="1">
                <a:latin typeface="Helvetica" pitchFamily="34" charset="0"/>
              </a:rPr>
              <a:t>r</a:t>
            </a:r>
            <a:r>
              <a:rPr lang="en-US" altLang="zh-CN">
                <a:latin typeface="Helvetica" pitchFamily="34" charset="0"/>
              </a:rPr>
              <a:t> </a:t>
            </a:r>
            <a:r>
              <a:rPr lang="en-US" altLang="zh-CN" i="1">
                <a:latin typeface="Helvetica" pitchFamily="34" charset="0"/>
              </a:rPr>
              <a:t>n</a:t>
            </a:r>
            <a:endParaRPr lang="en-US" altLang="zh-CN">
              <a:latin typeface="Helvetica" pitchFamily="34" charset="0"/>
            </a:endParaRPr>
          </a:p>
          <a:p>
            <a:pPr lvl="1" eaLnBrk="1" hangingPunct="1"/>
            <a:r>
              <a:rPr lang="en-US" altLang="zh-CN">
                <a:latin typeface="Helvetica" pitchFamily="34" charset="0"/>
              </a:rPr>
              <a:t>Thus, Radix Sort is </a:t>
            </a:r>
            <a:r>
              <a:rPr lang="el-GR" altLang="zh-CN" dirty="0">
                <a:latin typeface="Helvetica" pitchFamily="34" charset="0"/>
              </a:rPr>
              <a:t>Ω</a:t>
            </a:r>
            <a:r>
              <a:rPr lang="en-US" altLang="zh-CN">
                <a:latin typeface="Helvetica" pitchFamily="34" charset="0"/>
              </a:rPr>
              <a:t>(</a:t>
            </a:r>
            <a:r>
              <a:rPr lang="en-US" altLang="zh-CN" i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 log </a:t>
            </a:r>
            <a:r>
              <a:rPr lang="en-US" altLang="zh-CN" i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) in general case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91</a:t>
            </a:fld>
            <a:endParaRPr lang="en-US" altLang="zh-CN" sz="140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Empirical Comparison (1)</a:t>
            </a:r>
          </a:p>
        </p:txBody>
      </p:sp>
      <p:pic>
        <p:nvPicPr>
          <p:cNvPr id="177155" name="图片 1" descr="1()QF)ILK]DX62UFE~QD_$J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209675"/>
            <a:ext cx="8878888" cy="5408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92</a:t>
            </a:fld>
            <a:endParaRPr lang="en-US" altLang="zh-CN" sz="140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Sorting Lower Bound</a:t>
            </a:r>
          </a:p>
        </p:txBody>
      </p:sp>
      <p:sp>
        <p:nvSpPr>
          <p:cNvPr id="180227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>
                <a:latin typeface="Helvetica" pitchFamily="34" charset="0"/>
              </a:rPr>
              <a:t>Sorting is </a:t>
            </a:r>
            <a:r>
              <a:rPr lang="en-US" altLang="zh-CN" err="1">
                <a:latin typeface="Helvetica" pitchFamily="34" charset="0"/>
              </a:rPr>
              <a:t>O(</a:t>
            </a:r>
            <a:r>
              <a:rPr lang="en-US" altLang="zh-CN" i="1" err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 log </a:t>
            </a:r>
            <a:r>
              <a:rPr lang="en-US" altLang="zh-CN" i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) (average, worst cases) , because we know of algorithms with this upper bound.</a:t>
            </a:r>
          </a:p>
          <a:p>
            <a:pPr eaLnBrk="1" hangingPunct="1">
              <a:lnSpc>
                <a:spcPct val="30000"/>
              </a:lnSpc>
              <a:buNone/>
            </a:pPr>
            <a:endParaRPr lang="en-US" altLang="zh-CN">
              <a:latin typeface="Helvetica" pitchFamily="34" charset="0"/>
            </a:endParaRPr>
          </a:p>
          <a:p>
            <a:pPr eaLnBrk="1" hangingPunct="1">
              <a:buNone/>
            </a:pPr>
            <a:r>
              <a:rPr lang="en-US" altLang="zh-CN">
                <a:latin typeface="Helvetica" pitchFamily="34" charset="0"/>
              </a:rPr>
              <a:t>We would like to know a lower bound for all possible sorting algorithms.</a:t>
            </a:r>
          </a:p>
          <a:p>
            <a:pPr eaLnBrk="1" hangingPunct="1">
              <a:lnSpc>
                <a:spcPct val="30000"/>
              </a:lnSpc>
              <a:buNone/>
            </a:pPr>
            <a:endParaRPr lang="en-US" altLang="zh-CN">
              <a:latin typeface="Helvetica" pitchFamily="34" charset="0"/>
            </a:endParaRPr>
          </a:p>
          <a:p>
            <a:pPr eaLnBrk="1" hangingPunct="1">
              <a:lnSpc>
                <a:spcPct val="30000"/>
              </a:lnSpc>
              <a:buNone/>
            </a:pPr>
            <a:endParaRPr lang="en-US" altLang="zh-CN">
              <a:latin typeface="Helvetica" pitchFamily="34" charset="0"/>
            </a:endParaRPr>
          </a:p>
          <a:p>
            <a:pPr eaLnBrk="1" hangingPunct="1">
              <a:buNone/>
            </a:pPr>
            <a:r>
              <a:rPr lang="en-US" altLang="zh-CN">
                <a:latin typeface="Helvetica" pitchFamily="34" charset="0"/>
              </a:rPr>
              <a:t>We will now prove </a:t>
            </a:r>
            <a:r>
              <a:rPr lang="en-US" altLang="zh-CN">
                <a:latin typeface="Helvetica" pitchFamily="34" charset="0"/>
                <a:sym typeface="Symbol" panose="05050102010706020507" pitchFamily="18" charset="2"/>
              </a:rPr>
              <a:t></a:t>
            </a:r>
            <a:r>
              <a:rPr lang="en-US" altLang="zh-CN">
                <a:latin typeface="Helvetica" pitchFamily="34" charset="0"/>
              </a:rPr>
              <a:t>(</a:t>
            </a:r>
            <a:r>
              <a:rPr lang="en-US" altLang="zh-CN" i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 log </a:t>
            </a:r>
            <a:r>
              <a:rPr lang="en-US" altLang="zh-CN" i="1">
                <a:latin typeface="Helvetica" pitchFamily="34" charset="0"/>
              </a:rPr>
              <a:t>n</a:t>
            </a:r>
            <a:r>
              <a:rPr lang="en-US" altLang="zh-CN">
                <a:latin typeface="Helvetica" pitchFamily="34" charset="0"/>
              </a:rPr>
              <a:t>) lower bound for sorting.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93</a:t>
            </a:fld>
            <a:endParaRPr lang="en-US" altLang="zh-CN" sz="140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Decision Trees</a:t>
            </a:r>
          </a:p>
        </p:txBody>
      </p:sp>
      <p:sp>
        <p:nvSpPr>
          <p:cNvPr id="182275" name="Rectangle 3"/>
          <p:cNvSpPr>
            <a:spLocks noGrp="1"/>
          </p:cNvSpPr>
          <p:nvPr>
            <p:ph idx="1"/>
          </p:nvPr>
        </p:nvSpPr>
        <p:spPr>
          <a:xfrm>
            <a:off x="-36512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endParaRPr lang="zh-CN" altLang="zh-CN" dirty="0">
              <a:latin typeface="Helvetica" pitchFamily="34" charset="0"/>
            </a:endParaRPr>
          </a:p>
        </p:txBody>
      </p:sp>
      <p:pic>
        <p:nvPicPr>
          <p:cNvPr id="182276" name="Picture 4" descr="DecTree"/>
          <p:cNvPicPr>
            <a:picLocks noChangeAspect="1"/>
          </p:cNvPicPr>
          <p:nvPr/>
        </p:nvPicPr>
        <p:blipFill>
          <a:blip r:embed="rId3"/>
          <a:srcRect l="1318" t="2475" r="3954" b="1649"/>
          <a:stretch>
            <a:fillRect/>
          </a:stretch>
        </p:blipFill>
        <p:spPr>
          <a:xfrm>
            <a:off x="1108075" y="1268413"/>
            <a:ext cx="6022975" cy="4872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2277" name="AutoShape 5"/>
          <p:cNvSpPr/>
          <p:nvPr/>
        </p:nvSpPr>
        <p:spPr>
          <a:xfrm rot="-5400000">
            <a:off x="4038600" y="3243263"/>
            <a:ext cx="504825" cy="5903912"/>
          </a:xfrm>
          <a:prstGeom prst="leftBrace">
            <a:avLst>
              <a:gd name="adj1" fmla="val 97295"/>
              <a:gd name="adj2" fmla="val 50000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2278" name="Text Box 6"/>
          <p:cNvSpPr txBox="1"/>
          <p:nvPr/>
        </p:nvSpPr>
        <p:spPr>
          <a:xfrm>
            <a:off x="4073525" y="6356350"/>
            <a:ext cx="531813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!</a:t>
            </a:r>
          </a:p>
        </p:txBody>
      </p:sp>
      <p:sp>
        <p:nvSpPr>
          <p:cNvPr id="182279" name="AutoShape 7"/>
          <p:cNvSpPr/>
          <p:nvPr/>
        </p:nvSpPr>
        <p:spPr>
          <a:xfrm rot="10800000">
            <a:off x="7248525" y="1773238"/>
            <a:ext cx="431800" cy="3887787"/>
          </a:xfrm>
          <a:prstGeom prst="leftBrace">
            <a:avLst>
              <a:gd name="adj1" fmla="val 74905"/>
              <a:gd name="adj2" fmla="val 49634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2280" name="Text Box 8"/>
          <p:cNvSpPr txBox="1"/>
          <p:nvPr/>
        </p:nvSpPr>
        <p:spPr>
          <a:xfrm>
            <a:off x="7824788" y="3573463"/>
            <a:ext cx="3365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94</a:t>
            </a:fld>
            <a:endParaRPr lang="en-US" altLang="zh-CN" sz="140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Lower Bound Proof</a:t>
            </a:r>
          </a:p>
        </p:txBody>
      </p:sp>
      <p:sp>
        <p:nvSpPr>
          <p:cNvPr id="184323" name="Rectangle 3"/>
          <p:cNvSpPr>
            <a:spLocks noGrp="1"/>
          </p:cNvSpPr>
          <p:nvPr>
            <p:ph idx="1"/>
          </p:nvPr>
        </p:nvSpPr>
        <p:spPr>
          <a:xfrm>
            <a:off x="455613" y="1600200"/>
            <a:ext cx="8226425" cy="4572000"/>
          </a:xfrm>
          <a:ln/>
        </p:spPr>
        <p:txBody>
          <a:bodyPr wrap="square" lIns="91440" tIns="45720" rIns="91440" bIns="45720" anchor="t" anchorCtr="0"/>
          <a:lstStyle/>
          <a:p>
            <a:pPr eaLnBrk="1" hangingPunct="1"/>
            <a:r>
              <a:rPr lang="en-US" altLang="zh-CN" sz="2800" dirty="0">
                <a:latin typeface="Helvetica" pitchFamily="34" charset="0"/>
              </a:rPr>
              <a:t>There are </a:t>
            </a:r>
            <a:r>
              <a:rPr lang="en-US" altLang="zh-CN" sz="2800" i="1" dirty="0">
                <a:latin typeface="Helvetica" pitchFamily="34" charset="0"/>
              </a:rPr>
              <a:t>n</a:t>
            </a:r>
            <a:r>
              <a:rPr lang="en-US" altLang="zh-CN" sz="2800" dirty="0">
                <a:latin typeface="Helvetica" pitchFamily="34" charset="0"/>
              </a:rPr>
              <a:t>! permutations.</a:t>
            </a:r>
          </a:p>
          <a:p>
            <a:pPr eaLnBrk="1" hangingPunct="1"/>
            <a:r>
              <a:rPr lang="en-US" altLang="zh-CN" sz="2800" dirty="0">
                <a:latin typeface="Helvetica" pitchFamily="34" charset="0"/>
              </a:rPr>
              <a:t>A sorting algorithm can be viewed as determining which permutation has been input.</a:t>
            </a:r>
          </a:p>
          <a:p>
            <a:pPr eaLnBrk="1" hangingPunct="1"/>
            <a:r>
              <a:rPr lang="en-US" altLang="zh-CN" sz="2800" dirty="0">
                <a:latin typeface="Helvetica" pitchFamily="34" charset="0"/>
              </a:rPr>
              <a:t>Each leaf node of the decision tree corresponds to one permutation.</a:t>
            </a:r>
          </a:p>
          <a:p>
            <a:pPr eaLnBrk="1" hangingPunct="1"/>
            <a:r>
              <a:rPr lang="en-US" altLang="zh-CN" sz="2800" dirty="0">
                <a:latin typeface="Helvetica" pitchFamily="34" charset="0"/>
              </a:rPr>
              <a:t>A tree with n nodes has </a:t>
            </a:r>
            <a:r>
              <a:rPr lang="en-US" altLang="zh-CN" sz="2800" dirty="0">
                <a:latin typeface="Symbol" panose="05050102010706020507" pitchFamily="18" charset="2"/>
              </a:rPr>
              <a:t>W</a:t>
            </a:r>
            <a:r>
              <a:rPr lang="en-US" altLang="zh-CN" sz="2800" dirty="0">
                <a:latin typeface="Helvetica" pitchFamily="34" charset="0"/>
              </a:rPr>
              <a:t>(log </a:t>
            </a:r>
            <a:r>
              <a:rPr lang="en-US" altLang="zh-CN" sz="2800" i="1" dirty="0">
                <a:latin typeface="Helvetica" pitchFamily="34" charset="0"/>
              </a:rPr>
              <a:t>n</a:t>
            </a:r>
            <a:r>
              <a:rPr lang="en-US" altLang="zh-CN" sz="2800" dirty="0">
                <a:latin typeface="Helvetica" pitchFamily="34" charset="0"/>
              </a:rPr>
              <a:t>) levels, so the tree with n! leaves has 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Symbol" panose="05050102010706020507" pitchFamily="18" charset="2"/>
              </a:rPr>
              <a:t>W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Helvetica" pitchFamily="34" charset="0"/>
              </a:rPr>
              <a:t>(log </a:t>
            </a:r>
            <a:r>
              <a:rPr lang="en-US" altLang="zh-CN" sz="2800" b="1" i="1" dirty="0">
                <a:solidFill>
                  <a:srgbClr val="CC0000"/>
                </a:solidFill>
                <a:highlight>
                  <a:srgbClr val="FFFF00"/>
                </a:highlight>
                <a:latin typeface="Helvetica" pitchFamily="34" charset="0"/>
              </a:rPr>
              <a:t>n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Helvetica" pitchFamily="34" charset="0"/>
              </a:rPr>
              <a:t>!) = 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Symbol" panose="05050102010706020507" pitchFamily="18" charset="2"/>
              </a:rPr>
              <a:t>W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Helvetica" pitchFamily="34" charset="0"/>
              </a:rPr>
              <a:t>(</a:t>
            </a:r>
            <a:r>
              <a:rPr lang="en-US" altLang="zh-CN" sz="2800" b="1" i="1" dirty="0">
                <a:solidFill>
                  <a:srgbClr val="CC0000"/>
                </a:solidFill>
                <a:highlight>
                  <a:srgbClr val="FFFF00"/>
                </a:highlight>
                <a:latin typeface="Helvetica" pitchFamily="34" charset="0"/>
              </a:rPr>
              <a:t>n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Helvetica" pitchFamily="34" charset="0"/>
              </a:rPr>
              <a:t> log </a:t>
            </a:r>
            <a:r>
              <a:rPr lang="en-US" altLang="zh-CN" sz="2800" b="1" i="1" dirty="0">
                <a:solidFill>
                  <a:srgbClr val="CC0000"/>
                </a:solidFill>
                <a:highlight>
                  <a:srgbClr val="FFFF00"/>
                </a:highlight>
                <a:latin typeface="Helvetica" pitchFamily="34" charset="0"/>
              </a:rPr>
              <a:t>n</a:t>
            </a:r>
            <a:r>
              <a:rPr lang="en-US" altLang="zh-CN" sz="2800" b="1" dirty="0">
                <a:solidFill>
                  <a:srgbClr val="CC0000"/>
                </a:solidFill>
                <a:highlight>
                  <a:srgbClr val="FFFF00"/>
                </a:highlight>
                <a:latin typeface="Helvetica" pitchFamily="34" charset="0"/>
              </a:rPr>
              <a:t>)</a:t>
            </a:r>
            <a:r>
              <a:rPr lang="en-US" altLang="zh-CN" sz="2800" dirty="0">
                <a:highlight>
                  <a:srgbClr val="FFFF00"/>
                </a:highlight>
                <a:latin typeface="Helvetica" pitchFamily="34" charset="0"/>
              </a:rPr>
              <a:t> </a:t>
            </a:r>
            <a:r>
              <a:rPr lang="en-US" altLang="zh-CN" sz="2800" dirty="0">
                <a:latin typeface="Helvetica" pitchFamily="34" charset="0"/>
              </a:rPr>
              <a:t>levels</a:t>
            </a:r>
          </a:p>
          <a:p>
            <a:pPr eaLnBrk="1" hangingPunct="1"/>
            <a:r>
              <a:rPr lang="en-US" altLang="zh-CN" sz="2800" dirty="0">
                <a:latin typeface="Helvetica" pitchFamily="34" charset="0"/>
              </a:rPr>
              <a:t>Sorting is </a:t>
            </a:r>
            <a:r>
              <a:rPr lang="en-US" altLang="zh-CN" sz="2800" dirty="0">
                <a:latin typeface="Symbol" panose="05050102010706020507" pitchFamily="18" charset="2"/>
              </a:rPr>
              <a:t>W</a:t>
            </a:r>
            <a:r>
              <a:rPr lang="en-US" altLang="zh-CN" sz="2800" dirty="0">
                <a:latin typeface="Helvetica" pitchFamily="34" charset="0"/>
              </a:rPr>
              <a:t> (</a:t>
            </a:r>
            <a:r>
              <a:rPr lang="en-US" altLang="zh-CN" sz="2800" i="1" dirty="0">
                <a:latin typeface="Helvetica" pitchFamily="34" charset="0"/>
              </a:rPr>
              <a:t>n</a:t>
            </a:r>
            <a:r>
              <a:rPr lang="en-US" altLang="zh-CN" sz="2800" dirty="0">
                <a:latin typeface="Helvetica" pitchFamily="34" charset="0"/>
              </a:rPr>
              <a:t> log </a:t>
            </a:r>
            <a:r>
              <a:rPr lang="en-US" altLang="zh-CN" sz="2800" i="1" dirty="0">
                <a:latin typeface="Helvetica" pitchFamily="34" charset="0"/>
              </a:rPr>
              <a:t>n</a:t>
            </a:r>
            <a:r>
              <a:rPr lang="en-US" altLang="zh-CN" sz="2800" dirty="0">
                <a:latin typeface="Helvetica" pitchFamily="34" charset="0"/>
              </a:rPr>
              <a:t>) (average, worst cases)</a:t>
            </a:r>
          </a:p>
          <a:p>
            <a:pPr eaLnBrk="1" hangingPunct="1">
              <a:lnSpc>
                <a:spcPct val="30000"/>
              </a:lnSpc>
              <a:buNone/>
            </a:pPr>
            <a:endParaRPr lang="en-US" altLang="zh-CN" sz="2800" dirty="0">
              <a:latin typeface="Helvetica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dirty="0">
              <a:latin typeface="Helvetica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65,&quot;width&quot;:12585}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11233</Words>
  <Application>Microsoft Office PowerPoint</Application>
  <PresentationFormat>全屏显示(4:3)</PresentationFormat>
  <Paragraphs>2048</Paragraphs>
  <Slides>94</Slides>
  <Notes>78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3" baseType="lpstr">
      <vt:lpstr>cmmi8</vt:lpstr>
      <vt:lpstr>cmsy8</vt:lpstr>
      <vt:lpstr>宋体</vt:lpstr>
      <vt:lpstr>Arial</vt:lpstr>
      <vt:lpstr>Courier New</vt:lpstr>
      <vt:lpstr>Helvetica</vt:lpstr>
      <vt:lpstr>Symbol</vt:lpstr>
      <vt:lpstr>Times New Roman</vt:lpstr>
      <vt:lpstr>默认设计模板</vt:lpstr>
      <vt:lpstr>Chapter7     Internal Sorting</vt:lpstr>
      <vt:lpstr>Sorting Terminology </vt:lpstr>
      <vt:lpstr>Sorting Terminology</vt:lpstr>
      <vt:lpstr>Insertion Sort (1)</vt:lpstr>
      <vt:lpstr>Insertion Sort (2)</vt:lpstr>
      <vt:lpstr>Insertion Sort (3)</vt:lpstr>
      <vt:lpstr>Insertion Sort (4)</vt:lpstr>
      <vt:lpstr>Bubble Sort(冒泡排序) (1)</vt:lpstr>
      <vt:lpstr>Bubble Sort(冒泡排序) (2)</vt:lpstr>
      <vt:lpstr>Bubble Sort (3)</vt:lpstr>
      <vt:lpstr>Bubble Sort (4)</vt:lpstr>
      <vt:lpstr>Bubble Sort (5)</vt:lpstr>
      <vt:lpstr>Selection Sort (1)</vt:lpstr>
      <vt:lpstr>Selection Sort (2)</vt:lpstr>
      <vt:lpstr>Selection Sort (3)</vt:lpstr>
      <vt:lpstr>Selection Sort (4)</vt:lpstr>
      <vt:lpstr>Summary</vt:lpstr>
      <vt:lpstr>Chapter7     Internal Sorting</vt:lpstr>
      <vt:lpstr>Shellsort （希尔排序）</vt:lpstr>
      <vt:lpstr>Shellsort  (1)</vt:lpstr>
      <vt:lpstr>Shellsort(2)</vt:lpstr>
      <vt:lpstr>Shellsort(2)</vt:lpstr>
      <vt:lpstr>Shellsort(2)</vt:lpstr>
      <vt:lpstr>Shellsort(2)</vt:lpstr>
      <vt:lpstr>Shellsort(3)</vt:lpstr>
      <vt:lpstr>PowerPoint 演示文稿</vt:lpstr>
      <vt:lpstr>Chapter7     Internal Sorting</vt:lpstr>
      <vt:lpstr>Quicksort</vt:lpstr>
      <vt:lpstr>Quicksort Example</vt:lpstr>
      <vt:lpstr>Quicksort algorithm</vt:lpstr>
      <vt:lpstr>Locate the pivot</vt:lpstr>
      <vt:lpstr>Quicksort Partition</vt:lpstr>
      <vt:lpstr>Quicksort Partition</vt:lpstr>
      <vt:lpstr>Quicksort Partition</vt:lpstr>
      <vt:lpstr>Cost of Quicksort （1）</vt:lpstr>
      <vt:lpstr>Cost of Quicksort （2）</vt:lpstr>
      <vt:lpstr>Cost of Quicksort （3）</vt:lpstr>
      <vt:lpstr>Optimizations for Quicksort </vt:lpstr>
      <vt:lpstr>Chapter7     Internal Sorting</vt:lpstr>
      <vt:lpstr>Mergesort</vt:lpstr>
      <vt:lpstr>Mergesort algorithm (1)</vt:lpstr>
      <vt:lpstr>Mergesort algorithm (2)</vt:lpstr>
      <vt:lpstr>Mergesort algorithm (2)</vt:lpstr>
      <vt:lpstr>Mergesort algorithm (2)</vt:lpstr>
      <vt:lpstr>Mergesort algorithm (2)</vt:lpstr>
      <vt:lpstr>Mergesort algorithm (2)</vt:lpstr>
      <vt:lpstr>Mergesort algorithm (2)</vt:lpstr>
      <vt:lpstr>Mergesort algorithm (2)</vt:lpstr>
      <vt:lpstr>Mergesort Implementation</vt:lpstr>
      <vt:lpstr>Mergesort Implementation</vt:lpstr>
      <vt:lpstr>Mergesort Implementation</vt:lpstr>
      <vt:lpstr>Mergesort Implementation</vt:lpstr>
      <vt:lpstr>Mergesort Implementation</vt:lpstr>
      <vt:lpstr>Mergesort Implementation</vt:lpstr>
      <vt:lpstr>Mergesort Implementation</vt:lpstr>
      <vt:lpstr>Mergesort Implementation</vt:lpstr>
      <vt:lpstr>Mergesort Implementation</vt:lpstr>
      <vt:lpstr>Mergesort Implementation</vt:lpstr>
      <vt:lpstr>Mergesort Implementation</vt:lpstr>
      <vt:lpstr>Optimized Mergesort (1)</vt:lpstr>
      <vt:lpstr>Optimized Mergesort (2)</vt:lpstr>
      <vt:lpstr>Optimized Mergesort (2)</vt:lpstr>
      <vt:lpstr>Optimized Mergesort (2)</vt:lpstr>
      <vt:lpstr>Optimized Mergesort (2)</vt:lpstr>
      <vt:lpstr>Optimized Mergesort (2)</vt:lpstr>
      <vt:lpstr>Optimized Mergesort (2)</vt:lpstr>
      <vt:lpstr>Optimized Mergesort (2)</vt:lpstr>
      <vt:lpstr>Optimized Mergesort (2)</vt:lpstr>
      <vt:lpstr>Optimized Mergesort (2)</vt:lpstr>
      <vt:lpstr>Mergesort Cost</vt:lpstr>
      <vt:lpstr>Chapter7     Internal Sorting</vt:lpstr>
      <vt:lpstr>Function of Heaps</vt:lpstr>
      <vt:lpstr>Heap class (1)</vt:lpstr>
      <vt:lpstr>Heap class(2)</vt:lpstr>
      <vt:lpstr>RemoveMax</vt:lpstr>
      <vt:lpstr>HeapSort（1）</vt:lpstr>
      <vt:lpstr>HeapSort （1）</vt:lpstr>
      <vt:lpstr>HeapSort （2）</vt:lpstr>
      <vt:lpstr>Heapsort Example (1)</vt:lpstr>
      <vt:lpstr>Heapsort Example (2)</vt:lpstr>
      <vt:lpstr>Chapter7     Internal Sorting</vt:lpstr>
      <vt:lpstr>Binsort (箱排序 ) （1）</vt:lpstr>
      <vt:lpstr>Binsort (箱排序 ) （2）</vt:lpstr>
      <vt:lpstr>Binsort (箱排序 ) （3）</vt:lpstr>
      <vt:lpstr>Binsort (箱排序 ) （4）</vt:lpstr>
      <vt:lpstr>Binsort (箱排序 ) （4）</vt:lpstr>
      <vt:lpstr>Binsort (箱排序 ) （5）</vt:lpstr>
      <vt:lpstr>Radix Sort （基排序)</vt:lpstr>
      <vt:lpstr>Radix Sort (1)</vt:lpstr>
      <vt:lpstr>Radix Sort Cost</vt:lpstr>
      <vt:lpstr>Empirical Comparison (1)</vt:lpstr>
      <vt:lpstr>Sorting Lower Bound</vt:lpstr>
      <vt:lpstr>Decision Trees</vt:lpstr>
      <vt:lpstr>Lower Bound Proof</vt:lpstr>
    </vt:vector>
  </TitlesOfParts>
  <Company>gdcc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zcp</dc:creator>
  <cp:lastModifiedBy>1367180490@qq.com</cp:lastModifiedBy>
  <cp:revision>101</cp:revision>
  <dcterms:created xsi:type="dcterms:W3CDTF">2003-03-30T17:43:08Z</dcterms:created>
  <dcterms:modified xsi:type="dcterms:W3CDTF">2023-01-28T02:29:33Z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32592EAFD05B476AA5B38C49DF5F006A</vt:lpwstr>
  </property>
</Properties>
</file>